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embedTrueTypeFonts="1" saveSubsetFonts="1" autoCompressPictures="0">
  <p:sldMasterIdLst>
    <p:sldMasterId id="2147483660" r:id="rId1"/>
  </p:sldMasterIdLst>
  <p:notesMasterIdLst>
    <p:notesMasterId r:id="rId87"/>
  </p:notesMasterIdLst>
  <p:sldIdLst>
    <p:sldId id="256" r:id="rId2"/>
    <p:sldId id="257" r:id="rId3"/>
    <p:sldId id="258" r:id="rId4"/>
    <p:sldId id="259" r:id="rId5"/>
    <p:sldId id="260" r:id="rId6"/>
    <p:sldId id="327" r:id="rId7"/>
    <p:sldId id="261" r:id="rId8"/>
    <p:sldId id="326" r:id="rId9"/>
    <p:sldId id="262" r:id="rId10"/>
    <p:sldId id="328" r:id="rId11"/>
    <p:sldId id="5306" r:id="rId12"/>
    <p:sldId id="265" r:id="rId13"/>
    <p:sldId id="5307" r:id="rId14"/>
    <p:sldId id="267" r:id="rId15"/>
    <p:sldId id="268" r:id="rId16"/>
    <p:sldId id="269" r:id="rId17"/>
    <p:sldId id="5304" r:id="rId18"/>
    <p:sldId id="270" r:id="rId19"/>
    <p:sldId id="271" r:id="rId20"/>
    <p:sldId id="340" r:id="rId21"/>
    <p:sldId id="272" r:id="rId22"/>
    <p:sldId id="341" r:id="rId23"/>
    <p:sldId id="273" r:id="rId24"/>
    <p:sldId id="274" r:id="rId25"/>
    <p:sldId id="5312" r:id="rId26"/>
    <p:sldId id="276" r:id="rId27"/>
    <p:sldId id="277" r:id="rId28"/>
    <p:sldId id="5318" r:id="rId29"/>
    <p:sldId id="5313"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5314" r:id="rId43"/>
    <p:sldId id="291" r:id="rId44"/>
    <p:sldId id="292" r:id="rId45"/>
    <p:sldId id="293" r:id="rId46"/>
    <p:sldId id="294" r:id="rId47"/>
    <p:sldId id="295" r:id="rId48"/>
    <p:sldId id="296" r:id="rId49"/>
    <p:sldId id="297" r:id="rId50"/>
    <p:sldId id="298" r:id="rId51"/>
    <p:sldId id="299" r:id="rId52"/>
    <p:sldId id="5301" r:id="rId53"/>
    <p:sldId id="5302" r:id="rId54"/>
    <p:sldId id="5303" r:id="rId55"/>
    <p:sldId id="301" r:id="rId56"/>
    <p:sldId id="302" r:id="rId57"/>
    <p:sldId id="303" r:id="rId58"/>
    <p:sldId id="304" r:id="rId59"/>
    <p:sldId id="305" r:id="rId60"/>
    <p:sldId id="306" r:id="rId61"/>
    <p:sldId id="307" r:id="rId62"/>
    <p:sldId id="308" r:id="rId63"/>
    <p:sldId id="309" r:id="rId64"/>
    <p:sldId id="310" r:id="rId65"/>
    <p:sldId id="5320" r:id="rId66"/>
    <p:sldId id="5317" r:id="rId67"/>
    <p:sldId id="5315" r:id="rId68"/>
    <p:sldId id="5300" r:id="rId69"/>
    <p:sldId id="5319" r:id="rId70"/>
    <p:sldId id="314" r:id="rId71"/>
    <p:sldId id="335" r:id="rId72"/>
    <p:sldId id="336" r:id="rId73"/>
    <p:sldId id="337" r:id="rId74"/>
    <p:sldId id="338" r:id="rId75"/>
    <p:sldId id="339" r:id="rId76"/>
    <p:sldId id="315" r:id="rId77"/>
    <p:sldId id="317" r:id="rId78"/>
    <p:sldId id="318" r:id="rId79"/>
    <p:sldId id="319" r:id="rId80"/>
    <p:sldId id="320" r:id="rId81"/>
    <p:sldId id="321" r:id="rId82"/>
    <p:sldId id="322" r:id="rId83"/>
    <p:sldId id="323" r:id="rId84"/>
    <p:sldId id="324" r:id="rId85"/>
    <p:sldId id="264" r:id="rId86"/>
  </p:sldIdLst>
  <p:sldSz cx="9144000" cy="6858000" type="screen4x3"/>
  <p:notesSz cx="6858000" cy="9144000"/>
  <p:embeddedFontLst>
    <p:embeddedFont>
      <p:font typeface="Calibri" panose="020F0502020204030204" pitchFamily="34" charset="0"/>
      <p:regular r:id="rId88"/>
      <p:bold r:id="rId89"/>
      <p:italic r:id="rId90"/>
      <p:boldItalic r:id="rId91"/>
    </p:embeddedFont>
    <p:embeddedFont>
      <p:font typeface="Calibri Light" panose="020F0302020204030204" pitchFamily="34" charset="0"/>
      <p:regular r:id="rId92"/>
      <p:italic r:id="rId93"/>
    </p:embeddedFont>
    <p:embeddedFont>
      <p:font typeface="Cambria" panose="02040503050406030204" pitchFamily="18" charset="0"/>
      <p:regular r:id="rId94"/>
      <p:bold r:id="rId95"/>
      <p:italic r:id="rId96"/>
      <p:boldItalic r:id="rId97"/>
    </p:embeddedFont>
    <p:embeddedFont>
      <p:font typeface="Cambria Math" panose="02040503050406030204" pitchFamily="18" charset="0"/>
      <p:regular r:id="rId98"/>
    </p:embeddedFont>
    <p:embeddedFont>
      <p:font typeface="Proxima Nova" panose="02000506030000020004" pitchFamily="2"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4" roundtripDataSignature="AMtx7miaGXIZgzq/umfk8hjYm3GXrfGSd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20A4BE6-0B45-47EA-86B4-391145B1D06C}">
  <a:tblStyle styleId="{020A4BE6-0B45-47EA-86B4-391145B1D06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6E7"/>
          </a:solidFill>
        </a:fill>
      </a:tcStyle>
    </a:wholeTbl>
    <a:band1H>
      <a:tcTxStyle/>
      <a:tcStyle>
        <a:tcBdr/>
        <a:fill>
          <a:solidFill>
            <a:srgbClr val="DDECCC"/>
          </a:solidFill>
        </a:fill>
      </a:tcStyle>
    </a:band1H>
    <a:band2H>
      <a:tcTxStyle/>
      <a:tcStyle>
        <a:tcBdr/>
      </a:tcStyle>
    </a:band2H>
    <a:band1V>
      <a:tcTxStyle/>
      <a:tcStyle>
        <a:tcBdr/>
        <a:fill>
          <a:solidFill>
            <a:srgbClr val="DDECCC"/>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0"/>
    <p:restoredTop sz="83129"/>
  </p:normalViewPr>
  <p:slideViewPr>
    <p:cSldViewPr snapToGrid="0" showGuides="1">
      <p:cViewPr varScale="1">
        <p:scale>
          <a:sx n="101" d="100"/>
          <a:sy n="101" d="100"/>
        </p:scale>
        <p:origin x="25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2.fntdata"/><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5.fntdata"/><Relationship Id="rId5" Type="http://schemas.openxmlformats.org/officeDocument/2006/relationships/slide" Target="slides/slide4.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0.fntdata"/><Relationship Id="rId104"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3.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Reduce to four bullets</a:t>
            </a:r>
            <a:endParaRPr dirty="0"/>
          </a:p>
        </p:txBody>
      </p:sp>
      <p:sp>
        <p:nvSpPr>
          <p:cNvPr id="102" name="Google Shape;10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6348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1" name="Google Shape;201;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1" name="Google Shape;201;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7752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By default MMT resides in virtual address space, it exists per workload</a:t>
            </a:r>
            <a:endParaRPr dirty="0"/>
          </a:p>
        </p:txBody>
      </p:sp>
      <p:sp>
        <p:nvSpPr>
          <p:cNvPr id="257" name="Google Shape;25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By default MMT resides in virtual address space, it exists per workload</a:t>
            </a:r>
            <a:endParaRPr dirty="0"/>
          </a:p>
        </p:txBody>
      </p:sp>
      <p:sp>
        <p:nvSpPr>
          <p:cNvPr id="257" name="Google Shape;25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72263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7029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4786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1" name="Google Shape;201;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7291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Refer to paper for more </a:t>
            </a:r>
            <a:endParaRPr dirty="0"/>
          </a:p>
        </p:txBody>
      </p:sp>
      <p:sp>
        <p:nvSpPr>
          <p:cNvPr id="444" name="Google Shape;444;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Refer to paper for more </a:t>
            </a:r>
            <a:endParaRPr dirty="0"/>
          </a:p>
        </p:txBody>
      </p:sp>
      <p:sp>
        <p:nvSpPr>
          <p:cNvPr id="444" name="Google Shape;444;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6941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1" name="Google Shape;201;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0580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Mention that this list can be expanded easily by developers. They just need to replicate what we have done.</a:t>
            </a:r>
            <a:endParaRPr dirty="0"/>
          </a:p>
        </p:txBody>
      </p:sp>
      <p:sp>
        <p:nvSpPr>
          <p:cNvPr id="473" name="Google Shape;47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2" name="Google Shape;10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Simple easy to modify operating system for adding new cross-layer optimizations</a:t>
            </a:r>
            <a:endParaRPr/>
          </a:p>
          <a:p>
            <a:pPr marL="0" lvl="0" indent="0" algn="l" rtl="0">
              <a:spcBef>
                <a:spcPts val="0"/>
              </a:spcBef>
              <a:spcAft>
                <a:spcPts val="0"/>
              </a:spcAft>
              <a:buNone/>
            </a:pPr>
            <a:endParaRPr/>
          </a:p>
          <a:p>
            <a:pPr marL="0" lvl="0" indent="0" algn="l" rtl="0">
              <a:spcBef>
                <a:spcPts val="0"/>
              </a:spcBef>
              <a:spcAft>
                <a:spcPts val="0"/>
              </a:spcAft>
              <a:buNone/>
            </a:pPr>
            <a:r>
              <a:rPr lang="en-US"/>
              <a:t>Metasys library exposes metasys instructions to the programmer in an organized way</a:t>
            </a:r>
            <a:endParaRPr/>
          </a:p>
        </p:txBody>
      </p:sp>
      <p:sp>
        <p:nvSpPr>
          <p:cNvPr id="532" name="Google Shape;53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NEEDS WORK</a:t>
            </a:r>
            <a:endParaRPr dirty="0"/>
          </a:p>
        </p:txBody>
      </p:sp>
      <p:sp>
        <p:nvSpPr>
          <p:cNvPr id="570" name="Google Shape;57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MAKE CLIENT MORE CONCRETE == CLIENT 0 PREFETCHER, CLIENT 1 CACHE</a:t>
            </a:r>
            <a:endParaRPr dirty="0"/>
          </a:p>
        </p:txBody>
      </p:sp>
      <p:sp>
        <p:nvSpPr>
          <p:cNvPr id="590" name="Google Shape;59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6" name="Google Shape;64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Why we implement in FPGA, here are the reasons slide</a:t>
            </a:r>
            <a:endParaRPr dirty="0"/>
          </a:p>
        </p:txBody>
      </p:sp>
      <p:sp>
        <p:nvSpPr>
          <p:cNvPr id="715" name="Google Shape;715;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Start by looking at what is done in processors today</a:t>
            </a:r>
            <a:endParaRPr/>
          </a:p>
          <a:p>
            <a:pPr marL="0" lvl="0" indent="0" algn="l" rtl="0">
              <a:spcBef>
                <a:spcPts val="0"/>
              </a:spcBef>
              <a:spcAft>
                <a:spcPts val="0"/>
              </a:spcAft>
              <a:buNone/>
            </a:pPr>
            <a:r>
              <a:rPr lang="en-US" b="1"/>
              <a:t>[CLICK]</a:t>
            </a:r>
            <a:r>
              <a:rPr lang="en-US"/>
              <a:t> We design hardware structures such as caches, prefetchers and memory controllers and we make them specialize in </a:t>
            </a:r>
            <a:endParaRPr/>
          </a:p>
          <a:p>
            <a:pPr marL="0" lvl="0" indent="0" algn="l" rtl="0">
              <a:spcBef>
                <a:spcPts val="0"/>
              </a:spcBef>
              <a:spcAft>
                <a:spcPts val="0"/>
              </a:spcAft>
              <a:buNone/>
            </a:pPr>
            <a:r>
              <a:rPr lang="en-US" b="1"/>
              <a:t>[CLICK]</a:t>
            </a:r>
            <a:r>
              <a:rPr lang="en-US"/>
              <a:t> predicting program behavior. These components try to infer how a program behaves even sometimes the programmer intention by observing program execution.</a:t>
            </a:r>
            <a:endParaRPr/>
          </a:p>
          <a:p>
            <a:pPr marL="0" lvl="0" indent="0" algn="l" rtl="0">
              <a:spcBef>
                <a:spcPts val="0"/>
              </a:spcBef>
              <a:spcAft>
                <a:spcPts val="0"/>
              </a:spcAft>
              <a:buNone/>
            </a:pPr>
            <a:endParaRPr/>
          </a:p>
        </p:txBody>
      </p:sp>
      <p:sp>
        <p:nvSpPr>
          <p:cNvPr id="110" name="Google Shape;11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3" name="Google Shape;72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3" name="Google Shape;72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5313687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57" name="Google Shape;757;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65" name="Google Shape;765;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4" name="Google Shape;774;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39" name="Google Shape;839;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0" name="Google Shape;920;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9" name="Google Shape;929;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9" name="Google Shape;939;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Cross-layer techniques envision a future where software provides useful information (or metadata) that the hardware is trying to infer and that the hardware can use to perform better</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b="1"/>
              <a:t>CLICK</a:t>
            </a:r>
            <a:r>
              <a:rPr lang="en-US"/>
              <a:t>] For example, the software can provide data structures used and access patterns present in an application. Different parts of the application may work on different data types and software can provide this information</a:t>
            </a:r>
            <a:endParaRPr/>
          </a:p>
          <a:p>
            <a:pPr marL="0" lvl="0" indent="0" algn="l" rtl="0">
              <a:spcBef>
                <a:spcPts val="0"/>
              </a:spcBef>
              <a:spcAft>
                <a:spcPts val="0"/>
              </a:spcAft>
              <a:buNone/>
            </a:pPr>
            <a:r>
              <a:rPr lang="en-US"/>
              <a:t>[</a:t>
            </a:r>
            <a:r>
              <a:rPr lang="en-US" b="1"/>
              <a:t>CLICK</a:t>
            </a:r>
            <a:r>
              <a:rPr lang="en-US"/>
              <a:t>] to hardware [</a:t>
            </a:r>
            <a:r>
              <a:rPr lang="en-US" b="1"/>
              <a:t>CLICK</a:t>
            </a:r>
            <a:r>
              <a:rPr lang="en-US"/>
              <a:t>] that today tries to infer and does so with some accuracy. Cross-layer interaction between software and hardware can more accurately provide program metadata to hardware such that hardware performs better. </a:t>
            </a:r>
            <a:endParaRPr/>
          </a:p>
        </p:txBody>
      </p:sp>
      <p:sp>
        <p:nvSpPr>
          <p:cNvPr id="130" name="Google Shape;13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46" name="Google Shape;946;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DESCRIBE THIS OVER CODE</a:t>
            </a:r>
            <a:endParaRPr dirty="0"/>
          </a:p>
        </p:txBody>
      </p:sp>
      <p:sp>
        <p:nvSpPr>
          <p:cNvPr id="993" name="Google Shape;993;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39694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DESCRIBE THIS OVER CODE</a:t>
            </a:r>
            <a:endParaRPr dirty="0"/>
          </a:p>
        </p:txBody>
      </p:sp>
      <p:sp>
        <p:nvSpPr>
          <p:cNvPr id="993" name="Google Shape;993;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2517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DESCRIBE THIS OVER CODE</a:t>
            </a:r>
            <a:endParaRPr dirty="0"/>
          </a:p>
        </p:txBody>
      </p:sp>
      <p:sp>
        <p:nvSpPr>
          <p:cNvPr id="993" name="Google Shape;993;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06471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Dashed line</a:t>
            </a:r>
            <a:endParaRPr dirty="0"/>
          </a:p>
        </p:txBody>
      </p:sp>
      <p:sp>
        <p:nvSpPr>
          <p:cNvPr id="1009" name="Google Shape;1009;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1" name="Google Shape;1021;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9" name="Google Shape;1029;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6" name="Google Shape;1036;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3" name="Google Shape;1043;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Miss-only is sometimes slower due to additional TLB misses. Frequent metadata accesses (in the all-access config) keep the translations inside the TLB whereas infrequent accesses cause them to be evicted from the TLB more often. Inducing additional delay on the critical path.</a:t>
            </a:r>
            <a:endParaRPr dirty="0"/>
          </a:p>
        </p:txBody>
      </p:sp>
      <p:sp>
        <p:nvSpPr>
          <p:cNvPr id="1050" name="Google Shape;1050;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6273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3" name="Google Shape;1063;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5" name="Google Shape;107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6" name="Google Shape;1076;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8" name="Google Shape;1088;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5" name="Google Shape;1095;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5" name="Google Shape;1095;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3961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06981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3" name="Google Shape;72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extLst>
      <p:ext uri="{BB962C8B-B14F-4D97-AF65-F5344CB8AC3E}">
        <p14:creationId xmlns:p14="http://schemas.microsoft.com/office/powerpoint/2010/main" val="15710454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extended version of our conference paper is available on </a:t>
            </a:r>
            <a:r>
              <a:rPr lang="en-US" dirty="0" err="1"/>
              <a:t>arXiv</a:t>
            </a:r>
            <a:r>
              <a:rPr lang="en-US" dirty="0"/>
              <a:t> on this link where we discuss our framework in more detail.</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67</a:t>
            </a:fld>
            <a:endParaRPr lang="tr-TR"/>
          </a:p>
        </p:txBody>
      </p:sp>
    </p:spTree>
    <p:extLst>
      <p:ext uri="{BB962C8B-B14F-4D97-AF65-F5344CB8AC3E}">
        <p14:creationId xmlns:p14="http://schemas.microsoft.com/office/powerpoint/2010/main" val="40945900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21033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8" name="Google Shape;1128;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 conclude, cross layer techniques </a:t>
            </a:r>
            <a:endParaRPr/>
          </a:p>
          <a:p>
            <a:pPr marL="0" lvl="0" indent="0" algn="l" rtl="0">
              <a:spcBef>
                <a:spcPts val="0"/>
              </a:spcBef>
              <a:spcAft>
                <a:spcPts val="0"/>
              </a:spcAft>
              <a:buNone/>
            </a:pPr>
            <a:r>
              <a:rPr lang="en-US"/>
              <a:t>[</a:t>
            </a:r>
            <a:r>
              <a:rPr lang="en-US" b="1"/>
              <a:t>CLICK</a:t>
            </a:r>
            <a:r>
              <a:rPr lang="en-US"/>
              <a:t>] allow hardware to improve performance or enhance system security</a:t>
            </a:r>
            <a:endParaRPr/>
          </a:p>
          <a:p>
            <a:pPr marL="0" lvl="0" indent="0" algn="l" rtl="0">
              <a:spcBef>
                <a:spcPts val="0"/>
              </a:spcBef>
              <a:spcAft>
                <a:spcPts val="0"/>
              </a:spcAft>
              <a:buNone/>
            </a:pPr>
            <a:r>
              <a:rPr lang="en-US"/>
              <a:t>and [</a:t>
            </a:r>
            <a:r>
              <a:rPr lang="en-US" b="1"/>
              <a:t>CLICK</a:t>
            </a:r>
            <a:r>
              <a:rPr lang="en-US"/>
              <a:t>] software to provide better programmability and portability</a:t>
            </a:r>
            <a:endParaRPr/>
          </a:p>
          <a:p>
            <a:pPr marL="0" lvl="0" indent="0" algn="l" rtl="0">
              <a:spcBef>
                <a:spcPts val="0"/>
              </a:spcBef>
              <a:spcAft>
                <a:spcPts val="0"/>
              </a:spcAft>
              <a:buNone/>
            </a:pPr>
            <a:endParaRPr/>
          </a:p>
          <a:p>
            <a:pPr marL="0" lvl="0" indent="0" algn="l" rtl="0">
              <a:spcBef>
                <a:spcPts val="0"/>
              </a:spcBef>
              <a:spcAft>
                <a:spcPts val="0"/>
              </a:spcAft>
              <a:buNone/>
            </a:pPr>
            <a:r>
              <a:rPr lang="en-US" b="1"/>
              <a:t>[CLICK] </a:t>
            </a:r>
            <a:r>
              <a:rPr lang="en-US" b="0"/>
              <a:t>To provide these benefits, cross-layer techniques communicate metadata between software and hardware over a cross-layer interface</a:t>
            </a:r>
            <a:endParaRPr b="1"/>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5" name="Google Shape;1135;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1" name="Google Shape;1151;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0" name="Google Shape;1160;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7" name="Google Shape;1167;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4" name="Google Shape;1174;p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1" name="Google Shape;1181;p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8" name="Google Shape;1188;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5" name="Google Shape;1195;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2" name="Google Shape;1202;p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Add a picture of the prototype</a:t>
            </a:r>
            <a:endParaRPr dirty="0"/>
          </a:p>
        </p:txBody>
      </p:sp>
      <p:sp>
        <p:nvSpPr>
          <p:cNvPr id="194" name="Google Shape;19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3983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dirty="0"/>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610475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5" name="Google Shape;175;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4883678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8127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3"/>
        <p:cNvGrpSpPr/>
        <p:nvPr/>
      </p:nvGrpSpPr>
      <p:grpSpPr>
        <a:xfrm>
          <a:off x="0" y="0"/>
          <a:ext cx="0" cy="0"/>
          <a:chOff x="0" y="0"/>
          <a:chExt cx="0" cy="0"/>
        </a:xfrm>
      </p:grpSpPr>
      <p:sp>
        <p:nvSpPr>
          <p:cNvPr id="14" name="Google Shape;14;p71"/>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Proxima Nov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71"/>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 name="Google Shape;16;p7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7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71"/>
          <p:cNvSpPr txBox="1">
            <a:spLocks noGrp="1"/>
          </p:cNvSpPr>
          <p:nvPr>
            <p:ph type="sldNum" idx="12"/>
          </p:nvPr>
        </p:nvSpPr>
        <p:spPr>
          <a:xfrm>
            <a:off x="4204355" y="6469474"/>
            <a:ext cx="73529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274782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03750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github.com/CMU-SAFARI/MetaSys" TargetMode="Externa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github.com/CMU-SAFARI/MetaSy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hyperlink" Target="https://github.com/CMU-SAFARI/MetaSys"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jp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4.jpg"/><Relationship Id="rId4" Type="http://schemas.openxmlformats.org/officeDocument/2006/relationships/image" Target="../media/image13.pn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hyperlink" Target="https://arxiv.org/pdf/2105.08123v2"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hyperlink" Target="https://dl.acm.org/doi/full/10.1145/3505250"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hyperlink" Target="https://github.com/CMU-SAFARI/MetaSys"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arxiv.org/abs/2111.00082" TargetMode="External"/><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p:nvPr/>
        </p:nvSpPr>
        <p:spPr>
          <a:xfrm>
            <a:off x="1" y="0"/>
            <a:ext cx="9144000" cy="3429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87" name="Google Shape;87;p1"/>
          <p:cNvSpPr txBox="1">
            <a:spLocks noGrp="1"/>
          </p:cNvSpPr>
          <p:nvPr>
            <p:ph type="ctrTitle"/>
          </p:nvPr>
        </p:nvSpPr>
        <p:spPr>
          <a:xfrm>
            <a:off x="0" y="513158"/>
            <a:ext cx="9144000" cy="274768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Proxima Nova"/>
              <a:buNone/>
            </a:pPr>
            <a:r>
              <a:rPr lang="en-US" sz="4000" b="1" dirty="0" err="1">
                <a:solidFill>
                  <a:schemeClr val="bg1"/>
                </a:solidFill>
                <a:latin typeface="Cambria" panose="02040503050406030204" pitchFamily="18" charset="0"/>
              </a:rPr>
              <a:t>MetaSys</a:t>
            </a:r>
            <a:br>
              <a:rPr lang="en-US" sz="6600" b="1" dirty="0">
                <a:solidFill>
                  <a:schemeClr val="bg1"/>
                </a:solidFill>
                <a:latin typeface="Cambria" panose="02040503050406030204" pitchFamily="18" charset="0"/>
              </a:rPr>
            </a:br>
            <a:r>
              <a:rPr lang="en-US" sz="2700" b="1" dirty="0">
                <a:solidFill>
                  <a:schemeClr val="bg1"/>
                </a:solidFill>
                <a:latin typeface="Cambria" panose="02040503050406030204" pitchFamily="18" charset="0"/>
              </a:rPr>
              <a:t>A Practical Open-source Metadata Management System </a:t>
            </a:r>
            <a:br>
              <a:rPr lang="en-US" sz="2700" b="1" dirty="0">
                <a:solidFill>
                  <a:schemeClr val="bg1"/>
                </a:solidFill>
                <a:latin typeface="Cambria" panose="02040503050406030204" pitchFamily="18" charset="0"/>
              </a:rPr>
            </a:br>
            <a:r>
              <a:rPr lang="en-US" sz="2700" b="1" dirty="0">
                <a:solidFill>
                  <a:schemeClr val="bg1"/>
                </a:solidFill>
                <a:latin typeface="Cambria" panose="02040503050406030204" pitchFamily="18" charset="0"/>
              </a:rPr>
              <a:t>to Implement and Evaluate Cross-layer Optimizations</a:t>
            </a:r>
            <a:endParaRPr sz="2700" b="1" dirty="0">
              <a:solidFill>
                <a:schemeClr val="bg1"/>
              </a:solidFill>
              <a:latin typeface="Cambria" panose="02040503050406030204" pitchFamily="18" charset="0"/>
            </a:endParaRPr>
          </a:p>
        </p:txBody>
      </p:sp>
      <p:sp>
        <p:nvSpPr>
          <p:cNvPr id="88" name="Google Shape;88;p1"/>
          <p:cNvSpPr txBox="1">
            <a:spLocks noGrp="1"/>
          </p:cNvSpPr>
          <p:nvPr>
            <p:ph type="subTitle" idx="1"/>
          </p:nvPr>
        </p:nvSpPr>
        <p:spPr>
          <a:xfrm>
            <a:off x="98612" y="3745472"/>
            <a:ext cx="8946776" cy="74179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000"/>
              <a:buNone/>
            </a:pPr>
            <a:r>
              <a:rPr lang="en-US" sz="2000" dirty="0">
                <a:latin typeface="Cambria" panose="02040503050406030204" pitchFamily="18" charset="0"/>
              </a:rPr>
              <a:t>Nandita Vijaykumar, </a:t>
            </a:r>
            <a:r>
              <a:rPr lang="en-US" sz="2000" u="sng" dirty="0">
                <a:latin typeface="Cambria" panose="02040503050406030204" pitchFamily="18" charset="0"/>
              </a:rPr>
              <a:t>Ataberk Olgun</a:t>
            </a:r>
            <a:r>
              <a:rPr lang="en-US" sz="2000" dirty="0">
                <a:latin typeface="Cambria" panose="02040503050406030204" pitchFamily="18" charset="0"/>
              </a:rPr>
              <a:t>, Konstantinos </a:t>
            </a:r>
            <a:r>
              <a:rPr lang="en-US" sz="2000" dirty="0" err="1">
                <a:latin typeface="Cambria" panose="02040503050406030204" pitchFamily="18" charset="0"/>
              </a:rPr>
              <a:t>Kanellopoulos</a:t>
            </a:r>
            <a:r>
              <a:rPr lang="en-US" sz="2000" dirty="0">
                <a:latin typeface="Cambria" panose="02040503050406030204" pitchFamily="18" charset="0"/>
              </a:rPr>
              <a:t>, </a:t>
            </a:r>
            <a:br>
              <a:rPr lang="en-US" sz="2000" dirty="0">
                <a:latin typeface="Cambria" panose="02040503050406030204" pitchFamily="18" charset="0"/>
              </a:rPr>
            </a:br>
            <a:r>
              <a:rPr lang="en-US" sz="2000" dirty="0">
                <a:latin typeface="Cambria" panose="02040503050406030204" pitchFamily="18" charset="0"/>
              </a:rPr>
              <a:t>F. </a:t>
            </a:r>
            <a:r>
              <a:rPr lang="en-US" sz="2000" dirty="0" err="1">
                <a:latin typeface="Cambria" panose="02040503050406030204" pitchFamily="18" charset="0"/>
              </a:rPr>
              <a:t>Nisa</a:t>
            </a:r>
            <a:r>
              <a:rPr lang="en-US" sz="2000" dirty="0">
                <a:latin typeface="Cambria" panose="02040503050406030204" pitchFamily="18" charset="0"/>
              </a:rPr>
              <a:t> </a:t>
            </a:r>
            <a:r>
              <a:rPr lang="en-US" sz="2000" dirty="0" err="1">
                <a:latin typeface="Cambria" panose="02040503050406030204" pitchFamily="18" charset="0"/>
              </a:rPr>
              <a:t>Bostancı</a:t>
            </a:r>
            <a:r>
              <a:rPr lang="en-US" sz="2000" dirty="0">
                <a:latin typeface="Cambria" panose="02040503050406030204" pitchFamily="18" charset="0"/>
              </a:rPr>
              <a:t>, Hasan Hassan, </a:t>
            </a:r>
            <a:r>
              <a:rPr lang="en-US" sz="2000" dirty="0" err="1">
                <a:latin typeface="Cambria" panose="02040503050406030204" pitchFamily="18" charset="0"/>
              </a:rPr>
              <a:t>Mehrshad</a:t>
            </a:r>
            <a:r>
              <a:rPr lang="en-US" sz="2000" dirty="0">
                <a:latin typeface="Cambria" panose="02040503050406030204" pitchFamily="18" charset="0"/>
              </a:rPr>
              <a:t> </a:t>
            </a:r>
            <a:r>
              <a:rPr lang="en-US" sz="2000" dirty="0" err="1">
                <a:latin typeface="Cambria" panose="02040503050406030204" pitchFamily="18" charset="0"/>
              </a:rPr>
              <a:t>Lotfi</a:t>
            </a:r>
            <a:r>
              <a:rPr lang="en-US" sz="2000" dirty="0">
                <a:latin typeface="Cambria" panose="02040503050406030204" pitchFamily="18" charset="0"/>
              </a:rPr>
              <a:t>, Phillip B. Gibbons, </a:t>
            </a:r>
            <a:r>
              <a:rPr lang="en-US" sz="2000" dirty="0" err="1">
                <a:latin typeface="Cambria" panose="02040503050406030204" pitchFamily="18" charset="0"/>
              </a:rPr>
              <a:t>Onur</a:t>
            </a:r>
            <a:r>
              <a:rPr lang="en-US" sz="2000" dirty="0">
                <a:latin typeface="Cambria" panose="02040503050406030204" pitchFamily="18" charset="0"/>
              </a:rPr>
              <a:t> </a:t>
            </a:r>
            <a:r>
              <a:rPr lang="en-US" sz="2000" dirty="0" err="1">
                <a:latin typeface="Cambria" panose="02040503050406030204" pitchFamily="18" charset="0"/>
              </a:rPr>
              <a:t>Mutlu</a:t>
            </a:r>
            <a:endParaRPr dirty="0">
              <a:latin typeface="Cambria" panose="02040503050406030204" pitchFamily="18" charset="0"/>
            </a:endParaRPr>
          </a:p>
        </p:txBody>
      </p:sp>
      <p:pic>
        <p:nvPicPr>
          <p:cNvPr id="89" name="Google Shape;89;p1"/>
          <p:cNvPicPr preferRelativeResize="0"/>
          <p:nvPr/>
        </p:nvPicPr>
        <p:blipFill rotWithShape="1">
          <a:blip r:embed="rId3">
            <a:alphaModFix/>
          </a:blip>
          <a:srcRect/>
          <a:stretch/>
        </p:blipFill>
        <p:spPr>
          <a:xfrm>
            <a:off x="4069617" y="5878875"/>
            <a:ext cx="1268994" cy="837643"/>
          </a:xfrm>
          <a:prstGeom prst="rect">
            <a:avLst/>
          </a:prstGeom>
          <a:noFill/>
          <a:ln>
            <a:noFill/>
          </a:ln>
        </p:spPr>
      </p:pic>
      <p:pic>
        <p:nvPicPr>
          <p:cNvPr id="90" name="Google Shape;90;p1"/>
          <p:cNvPicPr preferRelativeResize="0"/>
          <p:nvPr/>
        </p:nvPicPr>
        <p:blipFill rotWithShape="1">
          <a:blip r:embed="rId4">
            <a:alphaModFix/>
          </a:blip>
          <a:srcRect t="18139" b="17035"/>
          <a:stretch/>
        </p:blipFill>
        <p:spPr>
          <a:xfrm>
            <a:off x="671997" y="5962665"/>
            <a:ext cx="2586317" cy="670062"/>
          </a:xfrm>
          <a:prstGeom prst="rect">
            <a:avLst/>
          </a:prstGeom>
          <a:noFill/>
          <a:ln>
            <a:noFill/>
          </a:ln>
        </p:spPr>
      </p:pic>
      <p:pic>
        <p:nvPicPr>
          <p:cNvPr id="91" name="Google Shape;91;p1"/>
          <p:cNvPicPr preferRelativeResize="0"/>
          <p:nvPr/>
        </p:nvPicPr>
        <p:blipFill rotWithShape="1">
          <a:blip r:embed="rId5">
            <a:alphaModFix/>
          </a:blip>
          <a:srcRect/>
          <a:stretch/>
        </p:blipFill>
        <p:spPr>
          <a:xfrm>
            <a:off x="6148402" y="5829919"/>
            <a:ext cx="2323601" cy="839707"/>
          </a:xfrm>
          <a:prstGeom prst="rect">
            <a:avLst/>
          </a:prstGeom>
          <a:noFill/>
          <a:ln>
            <a:noFill/>
          </a:ln>
        </p:spPr>
      </p:pic>
      <p:pic>
        <p:nvPicPr>
          <p:cNvPr id="92" name="Google Shape;92;p1"/>
          <p:cNvPicPr preferRelativeResize="0"/>
          <p:nvPr/>
        </p:nvPicPr>
        <p:blipFill rotWithShape="1">
          <a:blip r:embed="rId6">
            <a:alphaModFix/>
          </a:blip>
          <a:srcRect/>
          <a:stretch/>
        </p:blipFill>
        <p:spPr>
          <a:xfrm>
            <a:off x="3317373" y="5039524"/>
            <a:ext cx="2509253" cy="48273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5C1960-5EA4-3F98-CD8A-D1529DC65820}"/>
              </a:ext>
            </a:extLst>
          </p:cNvPr>
          <p:cNvSpPr>
            <a:spLocks noGrp="1"/>
          </p:cNvSpPr>
          <p:nvPr>
            <p:ph type="title"/>
          </p:nvPr>
        </p:nvSpPr>
        <p:spPr/>
        <p:txBody>
          <a:bodyPr/>
          <a:lstStyle/>
          <a:p>
            <a:r>
              <a:rPr lang="en-TR" sz="3600" dirty="0"/>
              <a:t>General Metadata Management System</a:t>
            </a:r>
          </a:p>
        </p:txBody>
      </p:sp>
      <p:sp>
        <p:nvSpPr>
          <p:cNvPr id="5" name="Content Placeholder 4">
            <a:extLst>
              <a:ext uri="{FF2B5EF4-FFF2-40B4-BE49-F238E27FC236}">
                <a16:creationId xmlns:a16="http://schemas.microsoft.com/office/drawing/2014/main" id="{7C20B23C-4F65-7FCF-C569-991B83D2DE72}"/>
              </a:ext>
            </a:extLst>
          </p:cNvPr>
          <p:cNvSpPr>
            <a:spLocks noGrp="1"/>
          </p:cNvSpPr>
          <p:nvPr>
            <p:ph idx="1"/>
          </p:nvPr>
        </p:nvSpPr>
        <p:spPr>
          <a:xfrm>
            <a:off x="75991" y="1044146"/>
            <a:ext cx="8987622" cy="5365931"/>
          </a:xfrm>
        </p:spPr>
        <p:txBody>
          <a:bodyPr/>
          <a:lstStyle/>
          <a:p>
            <a:pPr marL="0" indent="0">
              <a:buNone/>
            </a:pPr>
            <a:r>
              <a:rPr lang="en-TR" sz="2800" dirty="0">
                <a:solidFill>
                  <a:schemeClr val="accent1"/>
                </a:solidFill>
              </a:rPr>
              <a:t>A single</a:t>
            </a:r>
            <a:r>
              <a:rPr lang="en-TR" sz="2800" dirty="0"/>
              <a:t> </a:t>
            </a:r>
            <a:r>
              <a:rPr lang="en-TR" sz="2800" dirty="0">
                <a:solidFill>
                  <a:schemeClr val="accent1"/>
                </a:solidFill>
              </a:rPr>
              <a:t>general system </a:t>
            </a:r>
            <a:r>
              <a:rPr lang="en-TR" sz="2800" dirty="0"/>
              <a:t>can support </a:t>
            </a:r>
            <a:r>
              <a:rPr lang="en-TR" sz="2800" dirty="0">
                <a:solidFill>
                  <a:schemeClr val="accent1"/>
                </a:solidFill>
              </a:rPr>
              <a:t>multiple techniques</a:t>
            </a:r>
          </a:p>
          <a:p>
            <a:pPr marL="0" indent="0">
              <a:buNone/>
            </a:pPr>
            <a:endParaRPr lang="en-TR" sz="3200" dirty="0"/>
          </a:p>
          <a:p>
            <a:pPr marL="0" indent="0">
              <a:buNone/>
            </a:pPr>
            <a:endParaRPr lang="en-TR" sz="3200" dirty="0"/>
          </a:p>
          <a:p>
            <a:pPr marL="0" indent="0">
              <a:buNone/>
            </a:pPr>
            <a:endParaRPr lang="en-TR" sz="3200" dirty="0"/>
          </a:p>
          <a:p>
            <a:pPr marL="0" indent="0">
              <a:buNone/>
            </a:pPr>
            <a:endParaRPr lang="en-TR" sz="3200" dirty="0"/>
          </a:p>
          <a:p>
            <a:pPr marL="0" indent="0">
              <a:buNone/>
            </a:pPr>
            <a:endParaRPr lang="en-TR" sz="3200" dirty="0"/>
          </a:p>
          <a:p>
            <a:pPr marL="0" indent="0">
              <a:buNone/>
            </a:pPr>
            <a:endParaRPr lang="en-TR" sz="5400" dirty="0"/>
          </a:p>
          <a:p>
            <a:pPr marL="0" indent="0">
              <a:buNone/>
            </a:pPr>
            <a:r>
              <a:rPr lang="en-TR" sz="3200" b="1" dirty="0">
                <a:solidFill>
                  <a:srgbClr val="7030A0"/>
                </a:solidFill>
              </a:rPr>
              <a:t>Key Benefit:</a:t>
            </a:r>
            <a:r>
              <a:rPr lang="en-TR" sz="3200" dirty="0"/>
              <a:t> Amortize the cost to implement         each new technique</a:t>
            </a:r>
          </a:p>
        </p:txBody>
      </p:sp>
      <p:pic>
        <p:nvPicPr>
          <p:cNvPr id="6" name="Picture 5">
            <a:extLst>
              <a:ext uri="{FF2B5EF4-FFF2-40B4-BE49-F238E27FC236}">
                <a16:creationId xmlns:a16="http://schemas.microsoft.com/office/drawing/2014/main" id="{EAAADD2C-086E-0940-0B05-81C77C85C976}"/>
              </a:ext>
            </a:extLst>
          </p:cNvPr>
          <p:cNvPicPr>
            <a:picLocks noChangeAspect="1"/>
          </p:cNvPicPr>
          <p:nvPr/>
        </p:nvPicPr>
        <p:blipFill>
          <a:blip r:embed="rId2"/>
          <a:stretch>
            <a:fillRect/>
          </a:stretch>
        </p:blipFill>
        <p:spPr>
          <a:xfrm>
            <a:off x="1727956" y="1643283"/>
            <a:ext cx="5688087" cy="3441807"/>
          </a:xfrm>
          <a:prstGeom prst="rect">
            <a:avLst/>
          </a:prstGeom>
        </p:spPr>
      </p:pic>
      <p:sp>
        <p:nvSpPr>
          <p:cNvPr id="7" name="Rectangle 6">
            <a:extLst>
              <a:ext uri="{FF2B5EF4-FFF2-40B4-BE49-F238E27FC236}">
                <a16:creationId xmlns:a16="http://schemas.microsoft.com/office/drawing/2014/main" id="{16B615AA-3D56-B2A7-7A48-9C3E4BCE2664}"/>
              </a:ext>
            </a:extLst>
          </p:cNvPr>
          <p:cNvSpPr/>
          <p:nvPr/>
        </p:nvSpPr>
        <p:spPr>
          <a:xfrm>
            <a:off x="1563130" y="2242751"/>
            <a:ext cx="5912708" cy="1872049"/>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8" name="TextBox 7">
            <a:extLst>
              <a:ext uri="{FF2B5EF4-FFF2-40B4-BE49-F238E27FC236}">
                <a16:creationId xmlns:a16="http://schemas.microsoft.com/office/drawing/2014/main" id="{0249889F-2F61-AC93-820A-6245A6B794C0}"/>
              </a:ext>
            </a:extLst>
          </p:cNvPr>
          <p:cNvSpPr txBox="1"/>
          <p:nvPr/>
        </p:nvSpPr>
        <p:spPr>
          <a:xfrm>
            <a:off x="4064000" y="6548120"/>
            <a:ext cx="1920240" cy="254000"/>
          </a:xfrm>
          <a:prstGeom prst="rect">
            <a:avLst/>
          </a:prstGeom>
          <a:noFill/>
        </p:spPr>
        <p:txBody>
          <a:bodyPr wrap="none" lIns="0" tIns="0" rIns="0" bIns="0" rtlCol="0">
            <a:normAutofit/>
          </a:bodyPr>
          <a:lstStyle/>
          <a:p>
            <a:pPr algn="ctr"/>
            <a:r>
              <a:rPr lang="en-TR" b="1" dirty="0">
                <a:solidFill>
                  <a:srgbClr val="7030A0"/>
                </a:solidFill>
                <a:latin typeface="Cambria" panose="02040503050406030204" pitchFamily="18" charset="0"/>
              </a:rPr>
              <a:t>[Vijaykumar+, ISCA’18b]</a:t>
            </a:r>
          </a:p>
        </p:txBody>
      </p:sp>
    </p:spTree>
    <p:extLst>
      <p:ext uri="{BB962C8B-B14F-4D97-AF65-F5344CB8AC3E}">
        <p14:creationId xmlns:p14="http://schemas.microsoft.com/office/powerpoint/2010/main" val="62785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fade">
                                      <p:cBhvr>
                                        <p:cTn id="1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Outline</a:t>
            </a:r>
            <a:endParaRPr/>
          </a:p>
        </p:txBody>
      </p:sp>
      <p:sp>
        <p:nvSpPr>
          <p:cNvPr id="105" name="Google Shape;105;p3"/>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600"/>
              <a:buChar char="•"/>
            </a:pPr>
            <a:r>
              <a:rPr lang="en-US" sz="2600" dirty="0">
                <a:solidFill>
                  <a:schemeClr val="bg1">
                    <a:lumMod val="75000"/>
                  </a:schemeClr>
                </a:solidFill>
              </a:rPr>
              <a:t>Background</a:t>
            </a:r>
            <a:endParaRPr dirty="0">
              <a:solidFill>
                <a:schemeClr val="bg1">
                  <a:lumMod val="75000"/>
                </a:schemeClr>
              </a:solidFill>
            </a:endParaRPr>
          </a:p>
          <a:p>
            <a:pPr marL="685800" lvl="1" indent="-228600" algn="l" rtl="0">
              <a:lnSpc>
                <a:spcPct val="90000"/>
              </a:lnSpc>
              <a:spcBef>
                <a:spcPts val="500"/>
              </a:spcBef>
              <a:spcAft>
                <a:spcPts val="0"/>
              </a:spcAft>
              <a:buClr>
                <a:schemeClr val="dk1"/>
              </a:buClr>
              <a:buSzPts val="2600"/>
              <a:buChar char="•"/>
            </a:pPr>
            <a:r>
              <a:rPr lang="en-US" sz="2600" dirty="0">
                <a:solidFill>
                  <a:schemeClr val="bg1">
                    <a:lumMod val="75000"/>
                  </a:schemeClr>
                </a:solidFill>
              </a:rPr>
              <a:t>Cross-Layer Techniques</a:t>
            </a:r>
            <a:endParaRPr dirty="0">
              <a:solidFill>
                <a:schemeClr val="bg1">
                  <a:lumMod val="75000"/>
                </a:schemeClr>
              </a:solidFill>
            </a:endParaRPr>
          </a:p>
          <a:p>
            <a:pPr marL="685800" lvl="1" indent="-228600" algn="l" rtl="0">
              <a:lnSpc>
                <a:spcPct val="90000"/>
              </a:lnSpc>
              <a:spcBef>
                <a:spcPts val="500"/>
              </a:spcBef>
              <a:spcAft>
                <a:spcPts val="0"/>
              </a:spcAft>
              <a:buClr>
                <a:schemeClr val="dk1"/>
              </a:buClr>
              <a:buSzPts val="2600"/>
              <a:buChar char="•"/>
            </a:pPr>
            <a:r>
              <a:rPr lang="en-US" sz="2600" dirty="0">
                <a:solidFill>
                  <a:schemeClr val="bg1">
                    <a:lumMod val="75000"/>
                  </a:schemeClr>
                </a:solidFill>
              </a:rPr>
              <a:t>Evaluating Cross-Layer Techniques</a:t>
            </a:r>
            <a:endParaRPr dirty="0">
              <a:solidFill>
                <a:schemeClr val="bg1">
                  <a:lumMod val="75000"/>
                </a:schemeClr>
              </a:solidFill>
            </a:endParaRPr>
          </a:p>
          <a:p>
            <a:pPr marL="228600" lvl="0" indent="-228600" algn="l" rtl="0">
              <a:lnSpc>
                <a:spcPct val="90000"/>
              </a:lnSpc>
              <a:spcBef>
                <a:spcPts val="1000"/>
              </a:spcBef>
              <a:spcAft>
                <a:spcPts val="0"/>
              </a:spcAft>
              <a:buClr>
                <a:schemeClr val="dk1"/>
              </a:buClr>
              <a:buSzPts val="2600"/>
              <a:buChar char="•"/>
            </a:pPr>
            <a:r>
              <a:rPr lang="en-US" sz="2600" b="1" dirty="0" err="1">
                <a:solidFill>
                  <a:srgbClr val="0432FF"/>
                </a:solidFill>
              </a:rPr>
              <a:t>MetaSys</a:t>
            </a:r>
            <a:endParaRPr b="1" dirty="0">
              <a:solidFill>
                <a:srgbClr val="0432FF"/>
              </a:solidFill>
            </a:endParaRPr>
          </a:p>
          <a:p>
            <a:pPr marL="685800" lvl="1" indent="-228600" algn="l" rtl="0">
              <a:lnSpc>
                <a:spcPct val="90000"/>
              </a:lnSpc>
              <a:spcBef>
                <a:spcPts val="500"/>
              </a:spcBef>
              <a:spcAft>
                <a:spcPts val="0"/>
              </a:spcAft>
              <a:buClr>
                <a:schemeClr val="dk1"/>
              </a:buClr>
              <a:buSzPts val="2600"/>
              <a:buChar char="•"/>
            </a:pPr>
            <a:r>
              <a:rPr lang="en-US" sz="2600" dirty="0">
                <a:solidFill>
                  <a:srgbClr val="0432FF"/>
                </a:solidFill>
              </a:rPr>
              <a:t>Overview</a:t>
            </a:r>
            <a:r>
              <a:rPr lang="en-US" sz="2600" dirty="0"/>
              <a:t> </a:t>
            </a:r>
            <a:endParaRPr dirty="0"/>
          </a:p>
          <a:p>
            <a:pPr marL="685800" lvl="1" indent="-228600" algn="l" rtl="0">
              <a:lnSpc>
                <a:spcPct val="90000"/>
              </a:lnSpc>
              <a:spcBef>
                <a:spcPts val="500"/>
              </a:spcBef>
              <a:spcAft>
                <a:spcPts val="0"/>
              </a:spcAft>
              <a:buClr>
                <a:schemeClr val="dk1"/>
              </a:buClr>
              <a:buSzPts val="2600"/>
              <a:buChar char="•"/>
            </a:pPr>
            <a:r>
              <a:rPr lang="en-US" sz="2600" dirty="0"/>
              <a:t>Components</a:t>
            </a:r>
            <a:endParaRPr dirty="0"/>
          </a:p>
          <a:p>
            <a:pPr marL="685800" lvl="1" indent="-228600" algn="l" rtl="0">
              <a:lnSpc>
                <a:spcPct val="90000"/>
              </a:lnSpc>
              <a:spcBef>
                <a:spcPts val="500"/>
              </a:spcBef>
              <a:spcAft>
                <a:spcPts val="0"/>
              </a:spcAft>
              <a:buClr>
                <a:schemeClr val="dk1"/>
              </a:buClr>
              <a:buSzPts val="2600"/>
              <a:buChar char="•"/>
            </a:pPr>
            <a:r>
              <a:rPr lang="en-US" sz="2600" dirty="0"/>
              <a:t>Operation</a:t>
            </a:r>
            <a:endParaRPr dirty="0"/>
          </a:p>
          <a:p>
            <a:pPr marL="685800" lvl="1" indent="-228600" algn="l" rtl="0">
              <a:lnSpc>
                <a:spcPct val="90000"/>
              </a:lnSpc>
              <a:spcBef>
                <a:spcPts val="500"/>
              </a:spcBef>
              <a:spcAft>
                <a:spcPts val="0"/>
              </a:spcAft>
              <a:buClr>
                <a:schemeClr val="dk1"/>
              </a:buClr>
              <a:buSzPts val="2600"/>
              <a:buChar char="•"/>
            </a:pPr>
            <a:r>
              <a:rPr lang="en-US" sz="2600" dirty="0"/>
              <a:t>FPGA Prototype</a:t>
            </a:r>
            <a:endParaRPr dirty="0"/>
          </a:p>
          <a:p>
            <a:pPr marL="228600" lvl="0" indent="-228600" algn="l" rtl="0">
              <a:lnSpc>
                <a:spcPct val="90000"/>
              </a:lnSpc>
              <a:spcBef>
                <a:spcPts val="1000"/>
              </a:spcBef>
              <a:spcAft>
                <a:spcPts val="0"/>
              </a:spcAft>
              <a:buClr>
                <a:schemeClr val="dk1"/>
              </a:buClr>
              <a:buSzPts val="2600"/>
              <a:buChar char="•"/>
            </a:pPr>
            <a:r>
              <a:rPr lang="en-US" sz="2600" dirty="0"/>
              <a:t>Case Studies</a:t>
            </a:r>
            <a:endParaRPr dirty="0"/>
          </a:p>
          <a:p>
            <a:pPr marL="685800" lvl="1" indent="-228600" algn="l" rtl="0">
              <a:lnSpc>
                <a:spcPct val="90000"/>
              </a:lnSpc>
              <a:spcBef>
                <a:spcPts val="500"/>
              </a:spcBef>
              <a:spcAft>
                <a:spcPts val="0"/>
              </a:spcAft>
              <a:buClr>
                <a:schemeClr val="dk1"/>
              </a:buClr>
              <a:buSzPts val="2600"/>
              <a:buChar char="•"/>
            </a:pPr>
            <a:r>
              <a:rPr lang="en-US" sz="2600" dirty="0"/>
              <a:t>Prefetching</a:t>
            </a:r>
            <a:endParaRPr dirty="0"/>
          </a:p>
          <a:p>
            <a:pPr marL="685800" lvl="1" indent="-228600" algn="l" rtl="0">
              <a:lnSpc>
                <a:spcPct val="90000"/>
              </a:lnSpc>
              <a:spcBef>
                <a:spcPts val="500"/>
              </a:spcBef>
              <a:spcAft>
                <a:spcPts val="0"/>
              </a:spcAft>
              <a:buClr>
                <a:schemeClr val="dk1"/>
              </a:buClr>
              <a:buSzPts val="2600"/>
              <a:buChar char="•"/>
            </a:pPr>
            <a:r>
              <a:rPr lang="en-US" sz="2600" dirty="0"/>
              <a:t>Memory Safety and Protection</a:t>
            </a:r>
            <a:endParaRPr dirty="0"/>
          </a:p>
          <a:p>
            <a:pPr marL="228600" lvl="0" indent="-228600" algn="l" rtl="0">
              <a:lnSpc>
                <a:spcPct val="90000"/>
              </a:lnSpc>
              <a:spcBef>
                <a:spcPts val="1000"/>
              </a:spcBef>
              <a:spcAft>
                <a:spcPts val="0"/>
              </a:spcAft>
              <a:buClr>
                <a:schemeClr val="dk1"/>
              </a:buClr>
              <a:buSzPts val="2600"/>
              <a:buChar char="•"/>
            </a:pPr>
            <a:r>
              <a:rPr lang="en-US" sz="2600" dirty="0"/>
              <a:t>Characterizing a General Metadata Management System</a:t>
            </a:r>
            <a:endParaRPr dirty="0"/>
          </a:p>
          <a:p>
            <a:pPr marL="228600" lvl="0" indent="-63500" algn="l" rtl="0">
              <a:lnSpc>
                <a:spcPct val="90000"/>
              </a:lnSpc>
              <a:spcBef>
                <a:spcPts val="1000"/>
              </a:spcBef>
              <a:spcAft>
                <a:spcPts val="0"/>
              </a:spcAft>
              <a:buClr>
                <a:schemeClr val="dk1"/>
              </a:buClr>
              <a:buSzPts val="2600"/>
              <a:buNone/>
            </a:pPr>
            <a:endParaRPr sz="2600" dirty="0"/>
          </a:p>
        </p:txBody>
      </p:sp>
    </p:spTree>
    <p:extLst>
      <p:ext uri="{BB962C8B-B14F-4D97-AF65-F5344CB8AC3E}">
        <p14:creationId xmlns:p14="http://schemas.microsoft.com/office/powerpoint/2010/main" val="3278735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Overview</a:t>
            </a:r>
            <a:endParaRPr dirty="0"/>
          </a:p>
        </p:txBody>
      </p:sp>
      <p:sp>
        <p:nvSpPr>
          <p:cNvPr id="204" name="Google Shape;204;p10"/>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C000"/>
              </a:buClr>
              <a:buSzPts val="2800"/>
              <a:buNone/>
            </a:pPr>
            <a:r>
              <a:rPr lang="en-US" sz="2800" b="1" dirty="0">
                <a:solidFill>
                  <a:schemeClr val="accent2"/>
                </a:solidFill>
              </a:rPr>
              <a:t>Goal: </a:t>
            </a:r>
            <a:r>
              <a:rPr lang="en-US" sz="2800" dirty="0"/>
              <a:t>Enable </a:t>
            </a:r>
            <a:r>
              <a:rPr lang="en-US" sz="2800" dirty="0">
                <a:solidFill>
                  <a:schemeClr val="accent2"/>
                </a:solidFill>
              </a:rPr>
              <a:t>rapid</a:t>
            </a:r>
            <a:r>
              <a:rPr lang="en-US" sz="2800" dirty="0"/>
              <a:t> implementation and evaluation </a:t>
            </a:r>
            <a:br>
              <a:rPr lang="en-US" sz="2800" dirty="0"/>
            </a:br>
            <a:r>
              <a:rPr lang="en-US" sz="2800" dirty="0"/>
              <a:t>of cross-layer techniques in </a:t>
            </a:r>
            <a:r>
              <a:rPr lang="en-US" sz="2800" dirty="0">
                <a:solidFill>
                  <a:schemeClr val="accent2"/>
                </a:solidFill>
              </a:rPr>
              <a:t>real hardware</a:t>
            </a:r>
            <a:endParaRPr sz="2800" dirty="0">
              <a:solidFill>
                <a:schemeClr val="accent2"/>
              </a:solidFill>
            </a:endParaRPr>
          </a:p>
          <a:p>
            <a:pPr marL="0" lvl="0" indent="0" algn="l" rtl="0">
              <a:lnSpc>
                <a:spcPct val="90000"/>
              </a:lnSpc>
              <a:spcBef>
                <a:spcPts val="1000"/>
              </a:spcBef>
              <a:spcAft>
                <a:spcPts val="0"/>
              </a:spcAft>
              <a:buClr>
                <a:schemeClr val="accent6"/>
              </a:buClr>
              <a:buSzPts val="2800"/>
              <a:buNone/>
            </a:pPr>
            <a:r>
              <a:rPr lang="en-US" sz="2800" b="1" dirty="0" err="1">
                <a:solidFill>
                  <a:schemeClr val="accent6"/>
                </a:solidFill>
              </a:rPr>
              <a:t>MetaSys</a:t>
            </a:r>
            <a:r>
              <a:rPr lang="en-US" sz="2800" b="1" dirty="0">
                <a:solidFill>
                  <a:schemeClr val="accent6"/>
                </a:solidFill>
              </a:rPr>
              <a:t>: </a:t>
            </a:r>
            <a:r>
              <a:rPr lang="en-US" sz="2800" dirty="0">
                <a:solidFill>
                  <a:schemeClr val="accent6"/>
                </a:solidFill>
              </a:rPr>
              <a:t>Open-source</a:t>
            </a:r>
            <a:r>
              <a:rPr lang="en-US" sz="2800" dirty="0"/>
              <a:t> infrastructure </a:t>
            </a:r>
            <a:br>
              <a:rPr lang="en-US" sz="2800" dirty="0"/>
            </a:br>
            <a:r>
              <a:rPr lang="en-US" sz="2800" dirty="0"/>
              <a:t>to evaluate cross-layer techniques </a:t>
            </a:r>
            <a:r>
              <a:rPr lang="en-US" sz="2800" dirty="0">
                <a:solidFill>
                  <a:schemeClr val="accent6"/>
                </a:solidFill>
              </a:rPr>
              <a:t>end-to-end</a:t>
            </a:r>
            <a:endParaRPr sz="2800" dirty="0">
              <a:solidFill>
                <a:schemeClr val="accent6"/>
              </a:solidFill>
            </a:endParaRPr>
          </a:p>
        </p:txBody>
      </p:sp>
      <p:pic>
        <p:nvPicPr>
          <p:cNvPr id="2" name="Google Shape;180;p7" descr="ZedBoard Zynq-7000 ARM/FPGA SoC Development Board - Digilent">
            <a:extLst>
              <a:ext uri="{FF2B5EF4-FFF2-40B4-BE49-F238E27FC236}">
                <a16:creationId xmlns:a16="http://schemas.microsoft.com/office/drawing/2014/main" id="{47C87A36-5992-BC62-0CEA-15BD91D37A1D}"/>
              </a:ext>
            </a:extLst>
          </p:cNvPr>
          <p:cNvPicPr preferRelativeResize="0"/>
          <p:nvPr/>
        </p:nvPicPr>
        <p:blipFill rotWithShape="1">
          <a:blip r:embed="rId3">
            <a:alphaModFix/>
          </a:blip>
          <a:srcRect/>
          <a:stretch/>
        </p:blipFill>
        <p:spPr>
          <a:xfrm>
            <a:off x="256036" y="3005750"/>
            <a:ext cx="3722130" cy="3027033"/>
          </a:xfrm>
          <a:prstGeom prst="rect">
            <a:avLst/>
          </a:prstGeom>
          <a:noFill/>
          <a:ln>
            <a:noFill/>
          </a:ln>
        </p:spPr>
      </p:pic>
      <p:pic>
        <p:nvPicPr>
          <p:cNvPr id="4" name="Picture 3">
            <a:extLst>
              <a:ext uri="{FF2B5EF4-FFF2-40B4-BE49-F238E27FC236}">
                <a16:creationId xmlns:a16="http://schemas.microsoft.com/office/drawing/2014/main" id="{0B76BAB3-FC2B-CE6C-A4C7-689AD55CA3A0}"/>
              </a:ext>
            </a:extLst>
          </p:cNvPr>
          <p:cNvPicPr>
            <a:picLocks noChangeAspect="1"/>
          </p:cNvPicPr>
          <p:nvPr/>
        </p:nvPicPr>
        <p:blipFill>
          <a:blip r:embed="rId4"/>
          <a:stretch>
            <a:fillRect/>
          </a:stretch>
        </p:blipFill>
        <p:spPr>
          <a:xfrm>
            <a:off x="4247226" y="2900846"/>
            <a:ext cx="4443151" cy="3236840"/>
          </a:xfrm>
          <a:prstGeom prst="rect">
            <a:avLst/>
          </a:prstGeom>
        </p:spPr>
      </p:pic>
      <p:sp>
        <p:nvSpPr>
          <p:cNvPr id="5" name="TextBox 4">
            <a:extLst>
              <a:ext uri="{FF2B5EF4-FFF2-40B4-BE49-F238E27FC236}">
                <a16:creationId xmlns:a16="http://schemas.microsoft.com/office/drawing/2014/main" id="{D57A3225-B4E7-C448-3625-8986B606F0CD}"/>
              </a:ext>
            </a:extLst>
          </p:cNvPr>
          <p:cNvSpPr txBox="1"/>
          <p:nvPr/>
        </p:nvSpPr>
        <p:spPr>
          <a:xfrm>
            <a:off x="1804825" y="6422339"/>
            <a:ext cx="5869191" cy="402288"/>
          </a:xfrm>
          <a:prstGeom prst="rect">
            <a:avLst/>
          </a:prstGeom>
          <a:noFill/>
          <a:ln w="28575">
            <a:solidFill>
              <a:schemeClr val="tx1"/>
            </a:solidFill>
          </a:ln>
        </p:spPr>
        <p:txBody>
          <a:bodyPr wrap="square" lIns="0" tIns="0" rIns="0" bIns="0" rtlCol="0" anchor="ctr">
            <a:normAutofit/>
          </a:bodyPr>
          <a:lstStyle/>
          <a:p>
            <a:pPr algn="ctr"/>
            <a:r>
              <a:rPr lang="en-TR" sz="1600" dirty="0">
                <a:solidFill>
                  <a:srgbClr val="7030A0"/>
                </a:solidFill>
                <a:latin typeface="Cambria" panose="02040503050406030204" pitchFamily="18" charset="0"/>
              </a:rPr>
              <a:t>MetaSys Source Code:</a:t>
            </a:r>
            <a:r>
              <a:rPr lang="en-TR" sz="1600" dirty="0">
                <a:latin typeface="Cambria" panose="02040503050406030204" pitchFamily="18" charset="0"/>
              </a:rPr>
              <a:t> </a:t>
            </a:r>
            <a:r>
              <a:rPr lang="en-US" sz="1600" dirty="0">
                <a:latin typeface="Cambria" panose="02040503050406030204" pitchFamily="18" charset="0"/>
                <a:hlinkClick r:id="rId5"/>
              </a:rPr>
              <a:t>https://</a:t>
            </a:r>
            <a:r>
              <a:rPr lang="en-US" sz="1600" dirty="0" err="1">
                <a:latin typeface="Cambria" panose="02040503050406030204" pitchFamily="18" charset="0"/>
                <a:hlinkClick r:id="rId5"/>
              </a:rPr>
              <a:t>github.com</a:t>
            </a:r>
            <a:r>
              <a:rPr lang="en-US" sz="1600" dirty="0">
                <a:latin typeface="Cambria" panose="02040503050406030204" pitchFamily="18" charset="0"/>
                <a:hlinkClick r:id="rId5"/>
              </a:rPr>
              <a:t>/CMU-SAFARI/</a:t>
            </a:r>
            <a:r>
              <a:rPr lang="en-US" sz="1600" dirty="0" err="1">
                <a:latin typeface="Cambria" panose="02040503050406030204" pitchFamily="18" charset="0"/>
                <a:hlinkClick r:id="rId5"/>
              </a:rPr>
              <a:t>MetaSys</a:t>
            </a:r>
            <a:endParaRPr lang="en-TR" sz="1600" dirty="0">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
                                            <p:txEl>
                                              <p:pRg st="1" end="1"/>
                                            </p:txEl>
                                          </p:spTgt>
                                        </p:tgtEl>
                                        <p:attrNameLst>
                                          <p:attrName>style.visibility</p:attrName>
                                        </p:attrNameLst>
                                      </p:cBhvr>
                                      <p:to>
                                        <p:strVal val="visible"/>
                                      </p:to>
                                    </p:set>
                                    <p:animEffect transition="in" filter="fade">
                                      <p:cBhvr>
                                        <p:cTn id="7" dur="500"/>
                                        <p:tgtEl>
                                          <p:spTgt spid="20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Components</a:t>
            </a:r>
            <a:endParaRPr dirty="0"/>
          </a:p>
        </p:txBody>
      </p:sp>
      <p:sp>
        <p:nvSpPr>
          <p:cNvPr id="4" name="Rectangle 3">
            <a:extLst>
              <a:ext uri="{FF2B5EF4-FFF2-40B4-BE49-F238E27FC236}">
                <a16:creationId xmlns:a16="http://schemas.microsoft.com/office/drawing/2014/main" id="{CCFACDFE-2E6A-D154-CDB5-CC74B99D45EA}"/>
              </a:ext>
            </a:extLst>
          </p:cNvPr>
          <p:cNvSpPr/>
          <p:nvPr/>
        </p:nvSpPr>
        <p:spPr>
          <a:xfrm>
            <a:off x="1056187" y="1595423"/>
            <a:ext cx="7994656" cy="1205650"/>
          </a:xfrm>
          <a:prstGeom prst="rect">
            <a:avLst/>
          </a:prstGeom>
          <a:solidFill>
            <a:srgbClr val="0432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3000" b="1" dirty="0">
                <a:latin typeface="Cambria" panose="02040503050406030204" pitchFamily="18" charset="0"/>
              </a:rPr>
              <a:t>Tagged memory</a:t>
            </a:r>
            <a:r>
              <a:rPr lang="en-TR" sz="3000" dirty="0">
                <a:latin typeface="Cambria" panose="02040503050406030204" pitchFamily="18" charset="0"/>
              </a:rPr>
              <a:t>-based metadata management</a:t>
            </a:r>
            <a:br>
              <a:rPr lang="en-TR" sz="3000" dirty="0">
                <a:latin typeface="Cambria" panose="02040503050406030204" pitchFamily="18" charset="0"/>
              </a:rPr>
            </a:br>
            <a:r>
              <a:rPr lang="en-TR" sz="2800" dirty="0">
                <a:latin typeface="Cambria" panose="02040503050406030204" pitchFamily="18" charset="0"/>
              </a:rPr>
              <a:t>Efficient metadata querying in hardware</a:t>
            </a:r>
            <a:endParaRPr lang="en-TR" sz="3000" dirty="0">
              <a:latin typeface="Cambria" panose="02040503050406030204" pitchFamily="18" charset="0"/>
            </a:endParaRPr>
          </a:p>
        </p:txBody>
      </p:sp>
      <p:sp>
        <p:nvSpPr>
          <p:cNvPr id="5" name="Google Shape;577;p28">
            <a:extLst>
              <a:ext uri="{FF2B5EF4-FFF2-40B4-BE49-F238E27FC236}">
                <a16:creationId xmlns:a16="http://schemas.microsoft.com/office/drawing/2014/main" id="{A66CC2FE-64EA-3615-7A0E-031A235F8CAD}"/>
              </a:ext>
            </a:extLst>
          </p:cNvPr>
          <p:cNvSpPr/>
          <p:nvPr/>
        </p:nvSpPr>
        <p:spPr>
          <a:xfrm>
            <a:off x="97216" y="1776638"/>
            <a:ext cx="843221" cy="843221"/>
          </a:xfrm>
          <a:prstGeom prst="ellipse">
            <a:avLst/>
          </a:prstGeom>
          <a:solidFill>
            <a:srgbClr val="0432FF"/>
          </a:solidFill>
          <a:ln w="38100" cap="flat" cmpd="sng">
            <a:solidFill>
              <a:schemeClr val="tx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4400" b="1" dirty="0">
                <a:solidFill>
                  <a:schemeClr val="lt1"/>
                </a:solidFill>
                <a:latin typeface="Cambria" panose="02040503050406030204" pitchFamily="18" charset="0"/>
                <a:ea typeface="Proxima Nova"/>
                <a:cs typeface="Proxima Nova"/>
                <a:sym typeface="Proxima Nova"/>
              </a:rPr>
              <a:t>1</a:t>
            </a:r>
            <a:endParaRPr sz="2800" dirty="0">
              <a:latin typeface="Cambria" panose="02040503050406030204" pitchFamily="18" charset="0"/>
            </a:endParaRPr>
          </a:p>
        </p:txBody>
      </p:sp>
    </p:spTree>
    <p:extLst>
      <p:ext uri="{BB962C8B-B14F-4D97-AF65-F5344CB8AC3E}">
        <p14:creationId xmlns:p14="http://schemas.microsoft.com/office/powerpoint/2010/main" val="200850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1" name="Google Shape;221;p1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a:t>
            </a:r>
            <a:endParaRPr dirty="0"/>
          </a:p>
        </p:txBody>
      </p:sp>
      <p:sp>
        <p:nvSpPr>
          <p:cNvPr id="220" name="Google Shape;220;p12"/>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Tag </a:t>
            </a:r>
            <a:r>
              <a:rPr lang="en-US">
                <a:solidFill>
                  <a:schemeClr val="accent6"/>
                </a:solidFill>
              </a:rPr>
              <a:t>memory addresses </a:t>
            </a:r>
            <a:r>
              <a:rPr lang="en-US"/>
              <a:t>with </a:t>
            </a:r>
            <a:r>
              <a:rPr lang="en-US">
                <a:solidFill>
                  <a:schemeClr val="accent6"/>
                </a:solidFill>
              </a:rPr>
              <a:t>metadata IDs</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sp>
        <p:nvSpPr>
          <p:cNvPr id="223" name="Google Shape;223;p12"/>
          <p:cNvSpPr/>
          <p:nvPr/>
        </p:nvSpPr>
        <p:spPr>
          <a:xfrm>
            <a:off x="340400" y="1862611"/>
            <a:ext cx="2299070" cy="1026321"/>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mbria" panose="02040503050406030204" pitchFamily="18" charset="0"/>
                <a:ea typeface="Proxima Nova"/>
                <a:cs typeface="Proxima Nova"/>
                <a:sym typeface="Proxima Nova"/>
              </a:rPr>
              <a:t>Optimization Client</a:t>
            </a:r>
            <a:endParaRPr sz="2400" b="1">
              <a:solidFill>
                <a:schemeClr val="dk1"/>
              </a:solidFill>
              <a:latin typeface="Cambria" panose="02040503050406030204" pitchFamily="18" charset="0"/>
              <a:ea typeface="Proxima Nova"/>
              <a:cs typeface="Proxima Nova"/>
              <a:sym typeface="Proxima Nova"/>
            </a:endParaRPr>
          </a:p>
        </p:txBody>
      </p:sp>
      <p:cxnSp>
        <p:nvCxnSpPr>
          <p:cNvPr id="224" name="Google Shape;224;p12"/>
          <p:cNvCxnSpPr>
            <a:stCxn id="223" idx="3"/>
          </p:cNvCxnSpPr>
          <p:nvPr/>
        </p:nvCxnSpPr>
        <p:spPr>
          <a:xfrm>
            <a:off x="2639470" y="2375772"/>
            <a:ext cx="942000" cy="0"/>
          </a:xfrm>
          <a:prstGeom prst="straightConnector1">
            <a:avLst/>
          </a:prstGeom>
          <a:noFill/>
          <a:ln w="38100" cap="flat" cmpd="sng">
            <a:solidFill>
              <a:schemeClr val="dk1"/>
            </a:solidFill>
            <a:prstDash val="solid"/>
            <a:miter lim="800000"/>
            <a:headEnd type="none" w="sm" len="sm"/>
            <a:tailEnd type="triangle" w="med" len="med"/>
          </a:ln>
        </p:spPr>
      </p:cxnSp>
      <p:sp>
        <p:nvSpPr>
          <p:cNvPr id="225" name="Google Shape;225;p12"/>
          <p:cNvSpPr/>
          <p:nvPr/>
        </p:nvSpPr>
        <p:spPr>
          <a:xfrm>
            <a:off x="3581580" y="1862611"/>
            <a:ext cx="2008909" cy="1026321"/>
          </a:xfrm>
          <a:prstGeom prst="roundRect">
            <a:avLst>
              <a:gd name="adj" fmla="val 36975"/>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mbria" panose="02040503050406030204" pitchFamily="18" charset="0"/>
                <a:ea typeface="Proxima Nova"/>
                <a:cs typeface="Proxima Nova"/>
                <a:sym typeface="Proxima Nova"/>
              </a:rPr>
              <a:t>Metadata</a:t>
            </a:r>
            <a:br>
              <a:rPr lang="en-US" sz="2400" b="1">
                <a:solidFill>
                  <a:schemeClr val="dk1"/>
                </a:solidFill>
                <a:latin typeface="Cambria" panose="02040503050406030204" pitchFamily="18" charset="0"/>
                <a:ea typeface="Proxima Nova"/>
                <a:cs typeface="Proxima Nova"/>
                <a:sym typeface="Proxima Nova"/>
              </a:rPr>
            </a:br>
            <a:r>
              <a:rPr lang="en-US" sz="2400" b="1">
                <a:solidFill>
                  <a:schemeClr val="dk1"/>
                </a:solidFill>
                <a:latin typeface="Cambria" panose="02040503050406030204" pitchFamily="18" charset="0"/>
                <a:ea typeface="Proxima Nova"/>
                <a:cs typeface="Proxima Nova"/>
                <a:sym typeface="Proxima Nova"/>
              </a:rPr>
              <a:t>ID</a:t>
            </a:r>
            <a:endParaRPr sz="2400" b="1">
              <a:solidFill>
                <a:schemeClr val="dk1"/>
              </a:solidFill>
              <a:latin typeface="Cambria" panose="02040503050406030204" pitchFamily="18" charset="0"/>
              <a:ea typeface="Proxima Nova"/>
              <a:cs typeface="Proxima Nova"/>
              <a:sym typeface="Proxima Nova"/>
            </a:endParaRPr>
          </a:p>
        </p:txBody>
      </p:sp>
      <p:cxnSp>
        <p:nvCxnSpPr>
          <p:cNvPr id="226" name="Google Shape;226;p12"/>
          <p:cNvCxnSpPr/>
          <p:nvPr/>
        </p:nvCxnSpPr>
        <p:spPr>
          <a:xfrm rot="10800000" flipH="1">
            <a:off x="5590489" y="2375771"/>
            <a:ext cx="942110" cy="1"/>
          </a:xfrm>
          <a:prstGeom prst="straightConnector1">
            <a:avLst/>
          </a:prstGeom>
          <a:noFill/>
          <a:ln w="38100" cap="flat" cmpd="sng">
            <a:solidFill>
              <a:schemeClr val="dk1"/>
            </a:solidFill>
            <a:prstDash val="solid"/>
            <a:miter lim="800000"/>
            <a:headEnd type="none" w="sm" len="sm"/>
            <a:tailEnd type="triangle" w="med" len="med"/>
          </a:ln>
        </p:spPr>
      </p:cxnSp>
      <p:sp>
        <p:nvSpPr>
          <p:cNvPr id="227" name="Google Shape;227;p12"/>
          <p:cNvSpPr/>
          <p:nvPr/>
        </p:nvSpPr>
        <p:spPr>
          <a:xfrm>
            <a:off x="6532599" y="1862611"/>
            <a:ext cx="2299070" cy="1026321"/>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mbria" panose="02040503050406030204" pitchFamily="18" charset="0"/>
                <a:ea typeface="Proxima Nova"/>
                <a:cs typeface="Proxima Nova"/>
                <a:sym typeface="Proxima Nova"/>
              </a:rPr>
              <a:t>Metadata</a:t>
            </a:r>
            <a:endParaRPr sz="2400" b="1">
              <a:solidFill>
                <a:schemeClr val="dk1"/>
              </a:solidFill>
              <a:latin typeface="Cambria" panose="02040503050406030204" pitchFamily="18" charset="0"/>
              <a:ea typeface="Proxima Nova"/>
              <a:cs typeface="Proxima Nova"/>
              <a:sym typeface="Proxima Nova"/>
            </a:endParaRPr>
          </a:p>
        </p:txBody>
      </p:sp>
      <p:pic>
        <p:nvPicPr>
          <p:cNvPr id="228" name="Google Shape;228;p12"/>
          <p:cNvPicPr preferRelativeResize="0"/>
          <p:nvPr/>
        </p:nvPicPr>
        <p:blipFill rotWithShape="1">
          <a:blip r:embed="rId3">
            <a:alphaModFix/>
          </a:blip>
          <a:srcRect/>
          <a:stretch/>
        </p:blipFill>
        <p:spPr>
          <a:xfrm>
            <a:off x="686888" y="3162528"/>
            <a:ext cx="710174" cy="710174"/>
          </a:xfrm>
          <a:prstGeom prst="rect">
            <a:avLst/>
          </a:prstGeom>
          <a:noFill/>
          <a:ln>
            <a:noFill/>
          </a:ln>
        </p:spPr>
      </p:pic>
      <p:pic>
        <p:nvPicPr>
          <p:cNvPr id="229" name="Google Shape;229;p12"/>
          <p:cNvPicPr preferRelativeResize="0"/>
          <p:nvPr/>
        </p:nvPicPr>
        <p:blipFill rotWithShape="1">
          <a:blip r:embed="rId4">
            <a:alphaModFix/>
          </a:blip>
          <a:srcRect/>
          <a:stretch/>
        </p:blipFill>
        <p:spPr>
          <a:xfrm>
            <a:off x="998275" y="3920018"/>
            <a:ext cx="983320" cy="983320"/>
          </a:xfrm>
          <a:prstGeom prst="rect">
            <a:avLst/>
          </a:prstGeom>
          <a:noFill/>
          <a:ln>
            <a:noFill/>
          </a:ln>
        </p:spPr>
      </p:pic>
      <p:pic>
        <p:nvPicPr>
          <p:cNvPr id="230" name="Google Shape;230;p12"/>
          <p:cNvPicPr preferRelativeResize="0"/>
          <p:nvPr/>
        </p:nvPicPr>
        <p:blipFill rotWithShape="1">
          <a:blip r:embed="rId5">
            <a:alphaModFix/>
          </a:blip>
          <a:srcRect/>
          <a:stretch/>
        </p:blipFill>
        <p:spPr>
          <a:xfrm>
            <a:off x="1476311" y="3001564"/>
            <a:ext cx="876300" cy="876300"/>
          </a:xfrm>
          <a:prstGeom prst="rect">
            <a:avLst/>
          </a:prstGeom>
          <a:noFill/>
          <a:ln>
            <a:noFill/>
          </a:ln>
        </p:spPr>
      </p:pic>
      <p:pic>
        <p:nvPicPr>
          <p:cNvPr id="231" name="Google Shape;231;p12"/>
          <p:cNvPicPr preferRelativeResize="0"/>
          <p:nvPr/>
        </p:nvPicPr>
        <p:blipFill rotWithShape="1">
          <a:blip r:embed="rId6">
            <a:alphaModFix/>
          </a:blip>
          <a:srcRect/>
          <a:stretch/>
        </p:blipFill>
        <p:spPr>
          <a:xfrm>
            <a:off x="7662987" y="2914299"/>
            <a:ext cx="1162853" cy="1005719"/>
          </a:xfrm>
          <a:prstGeom prst="rect">
            <a:avLst/>
          </a:prstGeom>
          <a:noFill/>
          <a:ln>
            <a:noFill/>
          </a:ln>
        </p:spPr>
      </p:pic>
      <p:pic>
        <p:nvPicPr>
          <p:cNvPr id="232" name="Google Shape;232;p12"/>
          <p:cNvPicPr preferRelativeResize="0"/>
          <p:nvPr/>
        </p:nvPicPr>
        <p:blipFill rotWithShape="1">
          <a:blip r:embed="rId7">
            <a:alphaModFix/>
          </a:blip>
          <a:srcRect/>
          <a:stretch/>
        </p:blipFill>
        <p:spPr>
          <a:xfrm>
            <a:off x="6525188" y="2905235"/>
            <a:ext cx="1060177" cy="916918"/>
          </a:xfrm>
          <a:prstGeom prst="rect">
            <a:avLst/>
          </a:prstGeom>
          <a:noFill/>
          <a:ln>
            <a:noFill/>
          </a:ln>
        </p:spPr>
      </p:pic>
      <p:pic>
        <p:nvPicPr>
          <p:cNvPr id="233" name="Google Shape;233;p12"/>
          <p:cNvPicPr preferRelativeResize="0"/>
          <p:nvPr/>
        </p:nvPicPr>
        <p:blipFill rotWithShape="1">
          <a:blip r:embed="rId8">
            <a:alphaModFix/>
          </a:blip>
          <a:srcRect/>
          <a:stretch/>
        </p:blipFill>
        <p:spPr>
          <a:xfrm>
            <a:off x="6798953" y="3898299"/>
            <a:ext cx="1766361" cy="948768"/>
          </a:xfrm>
          <a:prstGeom prst="rect">
            <a:avLst/>
          </a:prstGeom>
          <a:noFill/>
          <a:ln>
            <a:noFill/>
          </a:ln>
        </p:spPr>
      </p:pic>
      <p:sp>
        <p:nvSpPr>
          <p:cNvPr id="234" name="Google Shape;234;p12"/>
          <p:cNvSpPr txBox="1"/>
          <p:nvPr/>
        </p:nvSpPr>
        <p:spPr>
          <a:xfrm>
            <a:off x="253583" y="5443549"/>
            <a:ext cx="2595686"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mbria" panose="02040503050406030204" pitchFamily="18" charset="0"/>
                <a:ea typeface="Proxima Nova"/>
                <a:cs typeface="Proxima Nova"/>
                <a:sym typeface="Proxima Nova"/>
              </a:rPr>
              <a:t>Is </a:t>
            </a:r>
            <a:r>
              <a:rPr lang="en-US" sz="1800" dirty="0">
                <a:solidFill>
                  <a:schemeClr val="accent6"/>
                </a:solidFill>
                <a:latin typeface="Cambria" panose="02040503050406030204" pitchFamily="18" charset="0"/>
                <a:ea typeface="Proxima Nova"/>
                <a:cs typeface="Proxima Nova"/>
                <a:sym typeface="Proxima Nova"/>
              </a:rPr>
              <a:t>&lt;address&gt;</a:t>
            </a:r>
            <a:r>
              <a:rPr lang="en-US" sz="1800" dirty="0">
                <a:solidFill>
                  <a:schemeClr val="dk1"/>
                </a:solidFill>
                <a:latin typeface="Cambria" panose="02040503050406030204" pitchFamily="18" charset="0"/>
                <a:ea typeface="Proxima Nova"/>
                <a:cs typeface="Proxima Nova"/>
                <a:sym typeface="Proxima Nova"/>
              </a:rPr>
              <a:t> </a:t>
            </a:r>
            <a:br>
              <a:rPr lang="en-US" sz="1800" dirty="0">
                <a:solidFill>
                  <a:schemeClr val="dk1"/>
                </a:solidFill>
                <a:latin typeface="Cambria" panose="02040503050406030204" pitchFamily="18" charset="0"/>
                <a:ea typeface="Proxima Nova"/>
                <a:cs typeface="Proxima Nova"/>
                <a:sym typeface="Proxima Nova"/>
              </a:rPr>
            </a:br>
            <a:r>
              <a:rPr lang="en-US" sz="1800" dirty="0">
                <a:solidFill>
                  <a:schemeClr val="dk1"/>
                </a:solidFill>
                <a:latin typeface="Cambria" panose="02040503050406030204" pitchFamily="18" charset="0"/>
                <a:ea typeface="Proxima Nova"/>
                <a:cs typeface="Proxima Nova"/>
                <a:sym typeface="Proxima Nova"/>
              </a:rPr>
              <a:t>accessed frequently?</a:t>
            </a:r>
            <a:endParaRPr sz="1200" dirty="0">
              <a:latin typeface="Cambria" panose="02040503050406030204" pitchFamily="18" charset="0"/>
            </a:endParaRPr>
          </a:p>
        </p:txBody>
      </p:sp>
      <p:sp>
        <p:nvSpPr>
          <p:cNvPr id="235" name="Google Shape;235;p12"/>
          <p:cNvSpPr txBox="1"/>
          <p:nvPr/>
        </p:nvSpPr>
        <p:spPr>
          <a:xfrm>
            <a:off x="2952540" y="5597437"/>
            <a:ext cx="3251031"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accent4"/>
                </a:solidFill>
                <a:latin typeface="Cambria" panose="02040503050406030204" pitchFamily="18" charset="0"/>
                <a:ea typeface="Proxima Nova"/>
                <a:cs typeface="Proxima Nova"/>
                <a:sym typeface="Proxima Nova"/>
              </a:rPr>
              <a:t>metadata ID</a:t>
            </a:r>
            <a:endParaRPr sz="1800">
              <a:solidFill>
                <a:schemeClr val="accent4"/>
              </a:solidFill>
              <a:latin typeface="Cambria" panose="02040503050406030204" pitchFamily="18" charset="0"/>
              <a:ea typeface="Proxima Nova"/>
              <a:cs typeface="Proxima Nova"/>
              <a:sym typeface="Proxima Nova"/>
            </a:endParaRPr>
          </a:p>
        </p:txBody>
      </p:sp>
      <p:sp>
        <p:nvSpPr>
          <p:cNvPr id="236" name="Google Shape;236;p12"/>
          <p:cNvSpPr/>
          <p:nvPr/>
        </p:nvSpPr>
        <p:spPr>
          <a:xfrm>
            <a:off x="6722592" y="5372931"/>
            <a:ext cx="1737658" cy="956746"/>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chemeClr val="dk1"/>
                </a:solidFill>
                <a:latin typeface="Cambria" panose="02040503050406030204" pitchFamily="18" charset="0"/>
                <a:ea typeface="Proxima Nova"/>
                <a:cs typeface="Proxima Nova"/>
                <a:sym typeface="Proxima Nova"/>
              </a:rPr>
              <a:t>Metadata Store</a:t>
            </a:r>
            <a:endParaRPr sz="1200">
              <a:latin typeface="Cambria" panose="02040503050406030204" pitchFamily="18" charset="0"/>
            </a:endParaRPr>
          </a:p>
        </p:txBody>
      </p:sp>
      <p:sp>
        <p:nvSpPr>
          <p:cNvPr id="237" name="Google Shape;237;p12"/>
          <p:cNvSpPr/>
          <p:nvPr/>
        </p:nvSpPr>
        <p:spPr>
          <a:xfrm>
            <a:off x="6722592" y="5851304"/>
            <a:ext cx="1737658" cy="300131"/>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Cambria" panose="02040503050406030204" pitchFamily="18" charset="0"/>
                <a:ea typeface="Proxima Nova"/>
                <a:cs typeface="Proxima Nova"/>
                <a:sym typeface="Proxima Nova"/>
              </a:rPr>
              <a:t>YES</a:t>
            </a:r>
            <a:endParaRPr sz="1200">
              <a:latin typeface="Cambria" panose="02040503050406030204" pitchFamily="18" charset="0"/>
            </a:endParaRPr>
          </a:p>
        </p:txBody>
      </p:sp>
      <p:cxnSp>
        <p:nvCxnSpPr>
          <p:cNvPr id="238" name="Google Shape;238;p12"/>
          <p:cNvCxnSpPr/>
          <p:nvPr/>
        </p:nvCxnSpPr>
        <p:spPr>
          <a:xfrm>
            <a:off x="2282973" y="5655962"/>
            <a:ext cx="1556296" cy="145335"/>
          </a:xfrm>
          <a:prstGeom prst="straightConnector1">
            <a:avLst/>
          </a:prstGeom>
          <a:noFill/>
          <a:ln w="38100" cap="flat" cmpd="sng">
            <a:solidFill>
              <a:schemeClr val="accent6"/>
            </a:solidFill>
            <a:prstDash val="solid"/>
            <a:miter lim="800000"/>
            <a:headEnd type="none" w="sm" len="sm"/>
            <a:tailEnd type="triangle" w="med" len="med"/>
          </a:ln>
        </p:spPr>
      </p:cxnSp>
      <p:cxnSp>
        <p:nvCxnSpPr>
          <p:cNvPr id="239" name="Google Shape;239;p12"/>
          <p:cNvCxnSpPr/>
          <p:nvPr/>
        </p:nvCxnSpPr>
        <p:spPr>
          <a:xfrm>
            <a:off x="5289452" y="5806777"/>
            <a:ext cx="1383852" cy="207223"/>
          </a:xfrm>
          <a:prstGeom prst="straightConnector1">
            <a:avLst/>
          </a:prstGeom>
          <a:noFill/>
          <a:ln w="38100" cap="flat" cmpd="sng">
            <a:solidFill>
              <a:schemeClr val="accent4"/>
            </a:solidFill>
            <a:prstDash val="solid"/>
            <a:miter lim="800000"/>
            <a:headEnd type="none" w="sm" len="sm"/>
            <a:tailEnd type="triangle" w="med" len="med"/>
          </a:ln>
        </p:spPr>
      </p:cxnSp>
      <p:sp>
        <p:nvSpPr>
          <p:cNvPr id="240" name="Google Shape;240;p12"/>
          <p:cNvSpPr txBox="1"/>
          <p:nvPr/>
        </p:nvSpPr>
        <p:spPr>
          <a:xfrm>
            <a:off x="313010" y="4988974"/>
            <a:ext cx="1176925"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Example</a:t>
            </a:r>
            <a:endParaRPr sz="1200">
              <a:latin typeface="Cambria" panose="02040503050406030204" pitchFamily="18" charset="0"/>
            </a:endParaRPr>
          </a:p>
        </p:txBody>
      </p:sp>
      <p:cxnSp>
        <p:nvCxnSpPr>
          <p:cNvPr id="241" name="Google Shape;241;p12"/>
          <p:cNvCxnSpPr/>
          <p:nvPr/>
        </p:nvCxnSpPr>
        <p:spPr>
          <a:xfrm>
            <a:off x="84779" y="4995030"/>
            <a:ext cx="8917817" cy="0"/>
          </a:xfrm>
          <a:prstGeom prst="straightConnector1">
            <a:avLst/>
          </a:prstGeom>
          <a:noFill/>
          <a:ln w="19050" cap="flat" cmpd="sng">
            <a:solidFill>
              <a:schemeClr val="dk1"/>
            </a:solidFill>
            <a:prstDash val="dash"/>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500"/>
                                        <p:tgtEl>
                                          <p:spTgt spid="223"/>
                                        </p:tgtEl>
                                      </p:cBhvr>
                                    </p:animEffect>
                                  </p:childTnLst>
                                </p:cTn>
                              </p:par>
                              <p:par>
                                <p:cTn id="8" presetID="10" presetClass="entr" presetSubtype="0" fill="hold" nodeType="withEffect">
                                  <p:stCondLst>
                                    <p:cond delay="0"/>
                                  </p:stCondLst>
                                  <p:childTnLst>
                                    <p:set>
                                      <p:cBhvr>
                                        <p:cTn id="9" dur="1" fill="hold">
                                          <p:stCondLst>
                                            <p:cond delay="0"/>
                                          </p:stCondLst>
                                        </p:cTn>
                                        <p:tgtEl>
                                          <p:spTgt spid="227"/>
                                        </p:tgtEl>
                                        <p:attrNameLst>
                                          <p:attrName>style.visibility</p:attrName>
                                        </p:attrNameLst>
                                      </p:cBhvr>
                                      <p:to>
                                        <p:strVal val="visible"/>
                                      </p:to>
                                    </p:set>
                                    <p:animEffect transition="in" filter="fade">
                                      <p:cBhvr>
                                        <p:cTn id="10" dur="500"/>
                                        <p:tgtEl>
                                          <p:spTgt spid="227"/>
                                        </p:tgtEl>
                                      </p:cBhvr>
                                    </p:animEffect>
                                  </p:childTnLst>
                                </p:cTn>
                              </p:par>
                              <p:par>
                                <p:cTn id="11" presetID="10" presetClass="entr" presetSubtype="0" fill="hold" nodeType="withEffect">
                                  <p:stCondLst>
                                    <p:cond delay="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10" presetClass="entr" presetSubtype="0" fill="hold" nodeType="withEffect">
                                  <p:stCondLst>
                                    <p:cond delay="0"/>
                                  </p:stCondLst>
                                  <p:childTnLst>
                                    <p:set>
                                      <p:cBhvr>
                                        <p:cTn id="15" dur="1" fill="hold">
                                          <p:stCondLst>
                                            <p:cond delay="0"/>
                                          </p:stCondLst>
                                        </p:cTn>
                                        <p:tgtEl>
                                          <p:spTgt spid="229"/>
                                        </p:tgtEl>
                                        <p:attrNameLst>
                                          <p:attrName>style.visibility</p:attrName>
                                        </p:attrNameLst>
                                      </p:cBhvr>
                                      <p:to>
                                        <p:strVal val="visible"/>
                                      </p:to>
                                    </p:set>
                                    <p:animEffect transition="in" filter="fade">
                                      <p:cBhvr>
                                        <p:cTn id="16" dur="500"/>
                                        <p:tgtEl>
                                          <p:spTgt spid="229"/>
                                        </p:tgtEl>
                                      </p:cBhvr>
                                    </p:animEffect>
                                  </p:childTnLst>
                                </p:cTn>
                              </p:par>
                              <p:par>
                                <p:cTn id="17" presetID="10" presetClass="entr" presetSubtype="0" fill="hold" nodeType="withEffect">
                                  <p:stCondLst>
                                    <p:cond delay="0"/>
                                  </p:stCondLst>
                                  <p:childTnLst>
                                    <p:set>
                                      <p:cBhvr>
                                        <p:cTn id="18" dur="1" fill="hold">
                                          <p:stCondLst>
                                            <p:cond delay="0"/>
                                          </p:stCondLst>
                                        </p:cTn>
                                        <p:tgtEl>
                                          <p:spTgt spid="230"/>
                                        </p:tgtEl>
                                        <p:attrNameLst>
                                          <p:attrName>style.visibility</p:attrName>
                                        </p:attrNameLst>
                                      </p:cBhvr>
                                      <p:to>
                                        <p:strVal val="visible"/>
                                      </p:to>
                                    </p:set>
                                    <p:animEffect transition="in" filter="fade">
                                      <p:cBhvr>
                                        <p:cTn id="19" dur="500"/>
                                        <p:tgtEl>
                                          <p:spTgt spid="230"/>
                                        </p:tgtEl>
                                      </p:cBhvr>
                                    </p:animEffect>
                                  </p:childTnLst>
                                </p:cTn>
                              </p:par>
                              <p:par>
                                <p:cTn id="20" presetID="10" presetClass="entr" presetSubtype="0" fill="hold" nodeType="withEffect">
                                  <p:stCondLst>
                                    <p:cond delay="0"/>
                                  </p:stCondLst>
                                  <p:childTnLst>
                                    <p:set>
                                      <p:cBhvr>
                                        <p:cTn id="21" dur="1" fill="hold">
                                          <p:stCondLst>
                                            <p:cond delay="0"/>
                                          </p:stCondLst>
                                        </p:cTn>
                                        <p:tgtEl>
                                          <p:spTgt spid="232"/>
                                        </p:tgtEl>
                                        <p:attrNameLst>
                                          <p:attrName>style.visibility</p:attrName>
                                        </p:attrNameLst>
                                      </p:cBhvr>
                                      <p:to>
                                        <p:strVal val="visible"/>
                                      </p:to>
                                    </p:set>
                                    <p:animEffect transition="in" filter="fade">
                                      <p:cBhvr>
                                        <p:cTn id="22" dur="500"/>
                                        <p:tgtEl>
                                          <p:spTgt spid="232"/>
                                        </p:tgtEl>
                                      </p:cBhvr>
                                    </p:animEffect>
                                  </p:childTnLst>
                                </p:cTn>
                              </p:par>
                              <p:par>
                                <p:cTn id="23" presetID="10" presetClass="entr" presetSubtype="0" fill="hold" nodeType="withEffect">
                                  <p:stCondLst>
                                    <p:cond delay="0"/>
                                  </p:stCondLst>
                                  <p:childTnLst>
                                    <p:set>
                                      <p:cBhvr>
                                        <p:cTn id="24" dur="1" fill="hold">
                                          <p:stCondLst>
                                            <p:cond delay="0"/>
                                          </p:stCondLst>
                                        </p:cTn>
                                        <p:tgtEl>
                                          <p:spTgt spid="231"/>
                                        </p:tgtEl>
                                        <p:attrNameLst>
                                          <p:attrName>style.visibility</p:attrName>
                                        </p:attrNameLst>
                                      </p:cBhvr>
                                      <p:to>
                                        <p:strVal val="visible"/>
                                      </p:to>
                                    </p:set>
                                    <p:animEffect transition="in" filter="fade">
                                      <p:cBhvr>
                                        <p:cTn id="25" dur="500"/>
                                        <p:tgtEl>
                                          <p:spTgt spid="231"/>
                                        </p:tgtEl>
                                      </p:cBhvr>
                                    </p:animEffect>
                                  </p:childTnLst>
                                </p:cTn>
                              </p:par>
                              <p:par>
                                <p:cTn id="26" presetID="10" presetClass="entr" presetSubtype="0" fill="hold" nodeType="withEffect">
                                  <p:stCondLst>
                                    <p:cond delay="0"/>
                                  </p:stCondLst>
                                  <p:childTnLst>
                                    <p:set>
                                      <p:cBhvr>
                                        <p:cTn id="27" dur="1" fill="hold">
                                          <p:stCondLst>
                                            <p:cond delay="0"/>
                                          </p:stCondLst>
                                        </p:cTn>
                                        <p:tgtEl>
                                          <p:spTgt spid="233"/>
                                        </p:tgtEl>
                                        <p:attrNameLst>
                                          <p:attrName>style.visibility</p:attrName>
                                        </p:attrNameLst>
                                      </p:cBhvr>
                                      <p:to>
                                        <p:strVal val="visible"/>
                                      </p:to>
                                    </p:set>
                                    <p:animEffect transition="in" filter="fade">
                                      <p:cBhvr>
                                        <p:cTn id="28" dur="500"/>
                                        <p:tgtEl>
                                          <p:spTgt spid="2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fade">
                                      <p:cBhvr>
                                        <p:cTn id="33" dur="500"/>
                                        <p:tgtEl>
                                          <p:spTgt spid="224"/>
                                        </p:tgtEl>
                                      </p:cBhvr>
                                    </p:animEffect>
                                  </p:childTnLst>
                                </p:cTn>
                              </p:par>
                              <p:par>
                                <p:cTn id="34" presetID="10" presetClass="entr" presetSubtype="0" fill="hold" nodeType="withEffect">
                                  <p:stCondLst>
                                    <p:cond delay="0"/>
                                  </p:stCondLst>
                                  <p:childTnLst>
                                    <p:set>
                                      <p:cBhvr>
                                        <p:cTn id="35" dur="1" fill="hold">
                                          <p:stCondLst>
                                            <p:cond delay="0"/>
                                          </p:stCondLst>
                                        </p:cTn>
                                        <p:tgtEl>
                                          <p:spTgt spid="225"/>
                                        </p:tgtEl>
                                        <p:attrNameLst>
                                          <p:attrName>style.visibility</p:attrName>
                                        </p:attrNameLst>
                                      </p:cBhvr>
                                      <p:to>
                                        <p:strVal val="visible"/>
                                      </p:to>
                                    </p:set>
                                    <p:animEffect transition="in" filter="fade">
                                      <p:cBhvr>
                                        <p:cTn id="36" dur="500"/>
                                        <p:tgtEl>
                                          <p:spTgt spid="225"/>
                                        </p:tgtEl>
                                      </p:cBhvr>
                                    </p:animEffect>
                                  </p:childTnLst>
                                </p:cTn>
                              </p:par>
                              <p:par>
                                <p:cTn id="37" presetID="10" presetClass="entr" presetSubtype="0" fill="hold" nodeType="withEffect">
                                  <p:stCondLst>
                                    <p:cond delay="0"/>
                                  </p:stCondLst>
                                  <p:childTnLst>
                                    <p:set>
                                      <p:cBhvr>
                                        <p:cTn id="38" dur="1" fill="hold">
                                          <p:stCondLst>
                                            <p:cond delay="0"/>
                                          </p:stCondLst>
                                        </p:cTn>
                                        <p:tgtEl>
                                          <p:spTgt spid="226"/>
                                        </p:tgtEl>
                                        <p:attrNameLst>
                                          <p:attrName>style.visibility</p:attrName>
                                        </p:attrNameLst>
                                      </p:cBhvr>
                                      <p:to>
                                        <p:strVal val="visible"/>
                                      </p:to>
                                    </p:set>
                                    <p:animEffect transition="in" filter="fade">
                                      <p:cBhvr>
                                        <p:cTn id="39" dur="500"/>
                                        <p:tgtEl>
                                          <p:spTgt spid="22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40"/>
                                        </p:tgtEl>
                                        <p:attrNameLst>
                                          <p:attrName>style.visibility</p:attrName>
                                        </p:attrNameLst>
                                      </p:cBhvr>
                                      <p:to>
                                        <p:strVal val="visible"/>
                                      </p:to>
                                    </p:set>
                                    <p:animEffect transition="in" filter="fade">
                                      <p:cBhvr>
                                        <p:cTn id="44" dur="500"/>
                                        <p:tgtEl>
                                          <p:spTgt spid="240"/>
                                        </p:tgtEl>
                                      </p:cBhvr>
                                    </p:animEffect>
                                  </p:childTnLst>
                                </p:cTn>
                              </p:par>
                              <p:par>
                                <p:cTn id="45" presetID="10" presetClass="entr" presetSubtype="0" fill="hold" nodeType="withEffect">
                                  <p:stCondLst>
                                    <p:cond delay="0"/>
                                  </p:stCondLst>
                                  <p:childTnLst>
                                    <p:set>
                                      <p:cBhvr>
                                        <p:cTn id="46" dur="1" fill="hold">
                                          <p:stCondLst>
                                            <p:cond delay="0"/>
                                          </p:stCondLst>
                                        </p:cTn>
                                        <p:tgtEl>
                                          <p:spTgt spid="241"/>
                                        </p:tgtEl>
                                        <p:attrNameLst>
                                          <p:attrName>style.visibility</p:attrName>
                                        </p:attrNameLst>
                                      </p:cBhvr>
                                      <p:to>
                                        <p:strVal val="visible"/>
                                      </p:to>
                                    </p:set>
                                    <p:animEffect transition="in" filter="fade">
                                      <p:cBhvr>
                                        <p:cTn id="47" dur="500"/>
                                        <p:tgtEl>
                                          <p:spTgt spid="2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4"/>
                                        </p:tgtEl>
                                        <p:attrNameLst>
                                          <p:attrName>style.visibility</p:attrName>
                                        </p:attrNameLst>
                                      </p:cBhvr>
                                      <p:to>
                                        <p:strVal val="visible"/>
                                      </p:to>
                                    </p:set>
                                    <p:animEffect transition="in" filter="fade">
                                      <p:cBhvr>
                                        <p:cTn id="52" dur="500"/>
                                        <p:tgtEl>
                                          <p:spTgt spid="2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8"/>
                                        </p:tgtEl>
                                        <p:attrNameLst>
                                          <p:attrName>style.visibility</p:attrName>
                                        </p:attrNameLst>
                                      </p:cBhvr>
                                      <p:to>
                                        <p:strVal val="visible"/>
                                      </p:to>
                                    </p:set>
                                    <p:animEffect transition="in" filter="fade">
                                      <p:cBhvr>
                                        <p:cTn id="57" dur="500"/>
                                        <p:tgtEl>
                                          <p:spTgt spid="238"/>
                                        </p:tgtEl>
                                      </p:cBhvr>
                                    </p:animEffect>
                                  </p:childTnLst>
                                </p:cTn>
                              </p:par>
                              <p:par>
                                <p:cTn id="58" presetID="10" presetClass="entr" presetSubtype="0" fill="hold" nodeType="withEffect">
                                  <p:stCondLst>
                                    <p:cond delay="0"/>
                                  </p:stCondLst>
                                  <p:childTnLst>
                                    <p:set>
                                      <p:cBhvr>
                                        <p:cTn id="59" dur="1" fill="hold">
                                          <p:stCondLst>
                                            <p:cond delay="0"/>
                                          </p:stCondLst>
                                        </p:cTn>
                                        <p:tgtEl>
                                          <p:spTgt spid="235"/>
                                        </p:tgtEl>
                                        <p:attrNameLst>
                                          <p:attrName>style.visibility</p:attrName>
                                        </p:attrNameLst>
                                      </p:cBhvr>
                                      <p:to>
                                        <p:strVal val="visible"/>
                                      </p:to>
                                    </p:set>
                                    <p:animEffect transition="in" filter="fade">
                                      <p:cBhvr>
                                        <p:cTn id="60" dur="500"/>
                                        <p:tgtEl>
                                          <p:spTgt spid="2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39"/>
                                        </p:tgtEl>
                                        <p:attrNameLst>
                                          <p:attrName>style.visibility</p:attrName>
                                        </p:attrNameLst>
                                      </p:cBhvr>
                                      <p:to>
                                        <p:strVal val="visible"/>
                                      </p:to>
                                    </p:set>
                                    <p:animEffect transition="in" filter="fade">
                                      <p:cBhvr>
                                        <p:cTn id="65" dur="500"/>
                                        <p:tgtEl>
                                          <p:spTgt spid="239"/>
                                        </p:tgtEl>
                                      </p:cBhvr>
                                    </p:animEffect>
                                  </p:childTnLst>
                                </p:cTn>
                              </p:par>
                              <p:par>
                                <p:cTn id="66" presetID="10" presetClass="entr" presetSubtype="0" fill="hold" nodeType="withEffect">
                                  <p:stCondLst>
                                    <p:cond delay="0"/>
                                  </p:stCondLst>
                                  <p:childTnLst>
                                    <p:set>
                                      <p:cBhvr>
                                        <p:cTn id="67" dur="1" fill="hold">
                                          <p:stCondLst>
                                            <p:cond delay="0"/>
                                          </p:stCondLst>
                                        </p:cTn>
                                        <p:tgtEl>
                                          <p:spTgt spid="236"/>
                                        </p:tgtEl>
                                        <p:attrNameLst>
                                          <p:attrName>style.visibility</p:attrName>
                                        </p:attrNameLst>
                                      </p:cBhvr>
                                      <p:to>
                                        <p:strVal val="visible"/>
                                      </p:to>
                                    </p:set>
                                    <p:animEffect transition="in" filter="fade">
                                      <p:cBhvr>
                                        <p:cTn id="68" dur="500"/>
                                        <p:tgtEl>
                                          <p:spTgt spid="236"/>
                                        </p:tgtEl>
                                      </p:cBhvr>
                                    </p:animEffect>
                                  </p:childTnLst>
                                </p:cTn>
                              </p:par>
                              <p:par>
                                <p:cTn id="69" presetID="10" presetClass="entr" presetSubtype="0" fill="hold" nodeType="withEffect">
                                  <p:stCondLst>
                                    <p:cond delay="0"/>
                                  </p:stCondLst>
                                  <p:childTnLst>
                                    <p:set>
                                      <p:cBhvr>
                                        <p:cTn id="70" dur="1" fill="hold">
                                          <p:stCondLst>
                                            <p:cond delay="0"/>
                                          </p:stCondLst>
                                        </p:cTn>
                                        <p:tgtEl>
                                          <p:spTgt spid="237"/>
                                        </p:tgtEl>
                                        <p:attrNameLst>
                                          <p:attrName>style.visibility</p:attrName>
                                        </p:attrNameLst>
                                      </p:cBhvr>
                                      <p:to>
                                        <p:strVal val="visible"/>
                                      </p:to>
                                    </p:set>
                                    <p:animEffect transition="in" filter="fade">
                                      <p:cBhvr>
                                        <p:cTn id="71"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(II)</a:t>
            </a:r>
            <a:endParaRPr dirty="0"/>
          </a:p>
        </p:txBody>
      </p:sp>
      <p:sp>
        <p:nvSpPr>
          <p:cNvPr id="248" name="Google Shape;248;p13"/>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249" name="Google Shape;249;p13"/>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250" name="Google Shape;250;p13"/>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251" name="Google Shape;251;p13"/>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252" name="Google Shape;252;p13"/>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253" name="Google Shape;253;p13"/>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(II)</a:t>
            </a:r>
            <a:endParaRPr dirty="0"/>
          </a:p>
        </p:txBody>
      </p:sp>
      <p:sp>
        <p:nvSpPr>
          <p:cNvPr id="261" name="Google Shape;261;p14"/>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262" name="Google Shape;262;p14"/>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263" name="Google Shape;263;p14"/>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264" name="Google Shape;264;p14"/>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265" name="Google Shape;265;p14"/>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266" name="Google Shape;266;p14"/>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267" name="Google Shape;267;p14"/>
          <p:cNvSpPr/>
          <p:nvPr/>
        </p:nvSpPr>
        <p:spPr>
          <a:xfrm>
            <a:off x="0" y="1061544"/>
            <a:ext cx="6368465" cy="5202621"/>
          </a:xfrm>
          <a:prstGeom prst="rect">
            <a:avLst/>
          </a:prstGeom>
          <a:solidFill>
            <a:srgbClr val="D8D8D8">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cxnSp>
        <p:nvCxnSpPr>
          <p:cNvPr id="268" name="Google Shape;268;p14"/>
          <p:cNvCxnSpPr/>
          <p:nvPr/>
        </p:nvCxnSpPr>
        <p:spPr>
          <a:xfrm>
            <a:off x="6648394" y="4242597"/>
            <a:ext cx="0" cy="1033595"/>
          </a:xfrm>
          <a:prstGeom prst="straightConnector1">
            <a:avLst/>
          </a:prstGeom>
          <a:noFill/>
          <a:ln w="38100" cap="flat" cmpd="sng">
            <a:solidFill>
              <a:schemeClr val="dk1"/>
            </a:solidFill>
            <a:prstDash val="solid"/>
            <a:miter lim="800000"/>
            <a:headEnd type="none" w="sm" len="sm"/>
            <a:tailEnd type="none" w="sm" len="sm"/>
          </a:ln>
        </p:spPr>
      </p:cxnSp>
      <p:cxnSp>
        <p:nvCxnSpPr>
          <p:cNvPr id="269" name="Google Shape;269;p14"/>
          <p:cNvCxnSpPr/>
          <p:nvPr/>
        </p:nvCxnSpPr>
        <p:spPr>
          <a:xfrm>
            <a:off x="6648394" y="5276192"/>
            <a:ext cx="653460" cy="0"/>
          </a:xfrm>
          <a:prstGeom prst="straightConnector1">
            <a:avLst/>
          </a:prstGeom>
          <a:noFill/>
          <a:ln w="38100" cap="flat" cmpd="sng">
            <a:solidFill>
              <a:schemeClr val="dk1"/>
            </a:solidFill>
            <a:prstDash val="solid"/>
            <a:miter lim="800000"/>
            <a:headEnd type="none" w="sm" len="sm"/>
            <a:tailEnd type="triangle" w="med" len="med"/>
          </a:ln>
        </p:spPr>
      </p:cxnSp>
      <p:sp>
        <p:nvSpPr>
          <p:cNvPr id="270" name="Google Shape;270;p14"/>
          <p:cNvSpPr/>
          <p:nvPr/>
        </p:nvSpPr>
        <p:spPr>
          <a:xfrm>
            <a:off x="7294179" y="4088405"/>
            <a:ext cx="1443767" cy="1778152"/>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br>
              <a:rPr lang="en-US" sz="1800" b="1">
                <a:solidFill>
                  <a:schemeClr val="dk1"/>
                </a:solidFill>
                <a:latin typeface="Cambria" panose="02040503050406030204" pitchFamily="18" charset="0"/>
                <a:ea typeface="Proxima Nova"/>
                <a:cs typeface="Proxima Nova"/>
                <a:sym typeface="Proxima Nova"/>
              </a:rPr>
            </a:b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271" name="Google Shape;271;p14"/>
          <p:cNvSpPr/>
          <p:nvPr/>
        </p:nvSpPr>
        <p:spPr>
          <a:xfrm>
            <a:off x="6158007" y="3840870"/>
            <a:ext cx="980772" cy="417086"/>
          </a:xfrm>
          <a:prstGeom prst="roundRect">
            <a:avLst>
              <a:gd name="adj" fmla="val 3328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Cambria" panose="02040503050406030204" pitchFamily="18" charset="0"/>
                <a:ea typeface="Proxima Nova"/>
                <a:cs typeface="Proxima Nova"/>
                <a:sym typeface="Proxima Nova"/>
              </a:rPr>
              <a:t>Pointer</a:t>
            </a:r>
            <a:endParaRPr sz="1600" dirty="0">
              <a:solidFill>
                <a:schemeClr val="dk1"/>
              </a:solidFill>
              <a:latin typeface="Cambria" panose="02040503050406030204" pitchFamily="18" charset="0"/>
              <a:ea typeface="Proxima Nova"/>
              <a:cs typeface="Proxima Nova"/>
              <a:sym typeface="Proxima Nova"/>
            </a:endParaRPr>
          </a:p>
        </p:txBody>
      </p:sp>
      <p:sp>
        <p:nvSpPr>
          <p:cNvPr id="272" name="Google Shape;272;p14"/>
          <p:cNvSpPr/>
          <p:nvPr/>
        </p:nvSpPr>
        <p:spPr>
          <a:xfrm>
            <a:off x="7294179" y="5105545"/>
            <a:ext cx="1436092" cy="341293"/>
          </a:xfrm>
          <a:prstGeom prst="roundRect">
            <a:avLst>
              <a:gd name="adj" fmla="val 3328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Metadata ID</a:t>
            </a:r>
            <a:endParaRPr sz="1800">
              <a:solidFill>
                <a:schemeClr val="lt1"/>
              </a:solidFill>
              <a:latin typeface="Cambria" panose="02040503050406030204" pitchFamily="18" charset="0"/>
              <a:ea typeface="Proxima Nova"/>
              <a:cs typeface="Proxima Nova"/>
              <a:sym typeface="Proxima Nova"/>
            </a:endParaRPr>
          </a:p>
        </p:txBody>
      </p:sp>
      <p:sp>
        <p:nvSpPr>
          <p:cNvPr id="273" name="Google Shape;273;p14"/>
          <p:cNvSpPr/>
          <p:nvPr/>
        </p:nvSpPr>
        <p:spPr>
          <a:xfrm>
            <a:off x="5922126" y="1222807"/>
            <a:ext cx="3117744" cy="682585"/>
          </a:xfrm>
          <a:prstGeom prst="roundRect">
            <a:avLst>
              <a:gd name="adj" fmla="val 33287"/>
            </a:avLst>
          </a:prstGeom>
          <a:solidFill>
            <a:schemeClr val="accent2"/>
          </a:solidFill>
          <a:ln w="12700" cap="flat" cmpd="sng">
            <a:solidFill>
              <a:srgbClr val="487828"/>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Map memory addresses </a:t>
            </a:r>
            <a:br>
              <a:rPr lang="en-US" sz="1800">
                <a:solidFill>
                  <a:schemeClr val="lt1"/>
                </a:solidFill>
                <a:latin typeface="Cambria" panose="02040503050406030204" pitchFamily="18" charset="0"/>
                <a:ea typeface="Proxima Nova"/>
                <a:cs typeface="Proxima Nova"/>
                <a:sym typeface="Proxima Nova"/>
              </a:rPr>
            </a:br>
            <a:r>
              <a:rPr lang="en-US" sz="1800">
                <a:solidFill>
                  <a:schemeClr val="lt1"/>
                </a:solidFill>
                <a:latin typeface="Cambria" panose="02040503050406030204" pitchFamily="18" charset="0"/>
                <a:ea typeface="Proxima Nova"/>
                <a:cs typeface="Proxima Nova"/>
                <a:sym typeface="Proxima Nova"/>
              </a:rPr>
              <a:t>to metadata IDs</a:t>
            </a:r>
            <a:endParaRPr sz="1800">
              <a:solidFill>
                <a:schemeClr val="lt1"/>
              </a:solidFill>
              <a:latin typeface="Cambria" panose="02040503050406030204" pitchFamily="18" charset="0"/>
              <a:ea typeface="Proxima Nova"/>
              <a:cs typeface="Proxima Nova"/>
              <a:sym typeface="Proxima Nova"/>
            </a:endParaRPr>
          </a:p>
        </p:txBody>
      </p:sp>
      <p:sp>
        <p:nvSpPr>
          <p:cNvPr id="274" name="Google Shape;274;p14"/>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par>
                                <p:cTn id="8" presetID="10" presetClass="entr" presetSubtype="0" fill="hold" nodeType="withEffect">
                                  <p:stCondLst>
                                    <p:cond delay="0"/>
                                  </p:stCondLst>
                                  <p:childTnLst>
                                    <p:set>
                                      <p:cBhvr>
                                        <p:cTn id="9" dur="1" fill="hold">
                                          <p:stCondLst>
                                            <p:cond delay="0"/>
                                          </p:stCondLst>
                                        </p:cTn>
                                        <p:tgtEl>
                                          <p:spTgt spid="274"/>
                                        </p:tgtEl>
                                        <p:attrNameLst>
                                          <p:attrName>style.visibility</p:attrName>
                                        </p:attrNameLst>
                                      </p:cBhvr>
                                      <p:to>
                                        <p:strVal val="visible"/>
                                      </p:to>
                                    </p:set>
                                    <p:animEffect transition="in" filter="fade">
                                      <p:cBhvr>
                                        <p:cTn id="10" dur="500"/>
                                        <p:tgtEl>
                                          <p:spTgt spid="274"/>
                                        </p:tgtEl>
                                      </p:cBhvr>
                                    </p:animEffect>
                                  </p:childTnLst>
                                </p:cTn>
                              </p:par>
                              <p:par>
                                <p:cTn id="11" presetID="10" presetClass="entr" presetSubtype="0" fill="hold" nodeType="withEffect">
                                  <p:stCondLst>
                                    <p:cond delay="0"/>
                                  </p:stCondLst>
                                  <p:childTnLst>
                                    <p:set>
                                      <p:cBhvr>
                                        <p:cTn id="12" dur="1" fill="hold">
                                          <p:stCondLst>
                                            <p:cond delay="0"/>
                                          </p:stCondLst>
                                        </p:cTn>
                                        <p:tgtEl>
                                          <p:spTgt spid="273"/>
                                        </p:tgtEl>
                                        <p:attrNameLst>
                                          <p:attrName>style.visibility</p:attrName>
                                        </p:attrNameLst>
                                      </p:cBhvr>
                                      <p:to>
                                        <p:strVal val="visible"/>
                                      </p:to>
                                    </p:set>
                                    <p:animEffect transition="in" filter="fade">
                                      <p:cBhvr>
                                        <p:cTn id="13" dur="500"/>
                                        <p:tgtEl>
                                          <p:spTgt spid="27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8"/>
                                        </p:tgtEl>
                                        <p:attrNameLst>
                                          <p:attrName>style.visibility</p:attrName>
                                        </p:attrNameLst>
                                      </p:cBhvr>
                                      <p:to>
                                        <p:strVal val="visible"/>
                                      </p:to>
                                    </p:set>
                                    <p:animEffect transition="in" filter="fade">
                                      <p:cBhvr>
                                        <p:cTn id="18" dur="500"/>
                                        <p:tgtEl>
                                          <p:spTgt spid="268"/>
                                        </p:tgtEl>
                                      </p:cBhvr>
                                    </p:animEffect>
                                  </p:childTnLst>
                                </p:cTn>
                              </p:par>
                              <p:par>
                                <p:cTn id="19" presetID="10" presetClass="entr" presetSubtype="0" fill="hold" nodeType="withEffect">
                                  <p:stCondLst>
                                    <p:cond delay="0"/>
                                  </p:stCondLst>
                                  <p:childTnLst>
                                    <p:set>
                                      <p:cBhvr>
                                        <p:cTn id="20" dur="1" fill="hold">
                                          <p:stCondLst>
                                            <p:cond delay="0"/>
                                          </p:stCondLst>
                                        </p:cTn>
                                        <p:tgtEl>
                                          <p:spTgt spid="269"/>
                                        </p:tgtEl>
                                        <p:attrNameLst>
                                          <p:attrName>style.visibility</p:attrName>
                                        </p:attrNameLst>
                                      </p:cBhvr>
                                      <p:to>
                                        <p:strVal val="visible"/>
                                      </p:to>
                                    </p:set>
                                    <p:animEffect transition="in" filter="fade">
                                      <p:cBhvr>
                                        <p:cTn id="21" dur="500"/>
                                        <p:tgtEl>
                                          <p:spTgt spid="269"/>
                                        </p:tgtEl>
                                      </p:cBhvr>
                                    </p:animEffect>
                                  </p:childTnLst>
                                </p:cTn>
                              </p:par>
                              <p:par>
                                <p:cTn id="22" presetID="10" presetClass="entr" presetSubtype="0" fill="hold" nodeType="withEffect">
                                  <p:stCondLst>
                                    <p:cond delay="0"/>
                                  </p:stCondLst>
                                  <p:childTnLst>
                                    <p:set>
                                      <p:cBhvr>
                                        <p:cTn id="23" dur="1" fill="hold">
                                          <p:stCondLst>
                                            <p:cond delay="0"/>
                                          </p:stCondLst>
                                        </p:cTn>
                                        <p:tgtEl>
                                          <p:spTgt spid="270"/>
                                        </p:tgtEl>
                                        <p:attrNameLst>
                                          <p:attrName>style.visibility</p:attrName>
                                        </p:attrNameLst>
                                      </p:cBhvr>
                                      <p:to>
                                        <p:strVal val="visible"/>
                                      </p:to>
                                    </p:set>
                                    <p:animEffect transition="in" filter="fade">
                                      <p:cBhvr>
                                        <p:cTn id="24" dur="500"/>
                                        <p:tgtEl>
                                          <p:spTgt spid="270"/>
                                        </p:tgtEl>
                                      </p:cBhvr>
                                    </p:animEffect>
                                  </p:childTnLst>
                                </p:cTn>
                              </p:par>
                              <p:par>
                                <p:cTn id="25" presetID="10" presetClass="entr" presetSubtype="0" fill="hold" nodeType="withEffect">
                                  <p:stCondLst>
                                    <p:cond delay="0"/>
                                  </p:stCondLst>
                                  <p:childTnLst>
                                    <p:set>
                                      <p:cBhvr>
                                        <p:cTn id="26" dur="1" fill="hold">
                                          <p:stCondLst>
                                            <p:cond delay="0"/>
                                          </p:stCondLst>
                                        </p:cTn>
                                        <p:tgtEl>
                                          <p:spTgt spid="271"/>
                                        </p:tgtEl>
                                        <p:attrNameLst>
                                          <p:attrName>style.visibility</p:attrName>
                                        </p:attrNameLst>
                                      </p:cBhvr>
                                      <p:to>
                                        <p:strVal val="visible"/>
                                      </p:to>
                                    </p:set>
                                    <p:animEffect transition="in" filter="fade">
                                      <p:cBhvr>
                                        <p:cTn id="27" dur="500"/>
                                        <p:tgtEl>
                                          <p:spTgt spid="271"/>
                                        </p:tgtEl>
                                      </p:cBhvr>
                                    </p:animEffect>
                                  </p:childTnLst>
                                </p:cTn>
                              </p:par>
                              <p:par>
                                <p:cTn id="28" presetID="10" presetClass="entr" presetSubtype="0" fill="hold" nodeType="withEffect">
                                  <p:stCondLst>
                                    <p:cond delay="0"/>
                                  </p:stCondLst>
                                  <p:childTnLst>
                                    <p:set>
                                      <p:cBhvr>
                                        <p:cTn id="29" dur="1" fill="hold">
                                          <p:stCondLst>
                                            <p:cond delay="0"/>
                                          </p:stCondLst>
                                        </p:cTn>
                                        <p:tgtEl>
                                          <p:spTgt spid="272"/>
                                        </p:tgtEl>
                                        <p:attrNameLst>
                                          <p:attrName>style.visibility</p:attrName>
                                        </p:attrNameLst>
                                      </p:cBhvr>
                                      <p:to>
                                        <p:strVal val="visible"/>
                                      </p:to>
                                    </p:set>
                                    <p:animEffect transition="in" filter="fade">
                                      <p:cBhvr>
                                        <p:cTn id="30"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(II)</a:t>
            </a:r>
            <a:endParaRPr dirty="0"/>
          </a:p>
        </p:txBody>
      </p:sp>
      <p:sp>
        <p:nvSpPr>
          <p:cNvPr id="261" name="Google Shape;261;p14"/>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262" name="Google Shape;262;p14"/>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263" name="Google Shape;263;p14"/>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264" name="Google Shape;264;p14"/>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265" name="Google Shape;265;p14"/>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266" name="Google Shape;266;p14"/>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267" name="Google Shape;267;p14"/>
          <p:cNvSpPr/>
          <p:nvPr/>
        </p:nvSpPr>
        <p:spPr>
          <a:xfrm>
            <a:off x="0" y="1061544"/>
            <a:ext cx="6368465" cy="5202621"/>
          </a:xfrm>
          <a:prstGeom prst="rect">
            <a:avLst/>
          </a:prstGeom>
          <a:solidFill>
            <a:srgbClr val="D8D8D8">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cxnSp>
        <p:nvCxnSpPr>
          <p:cNvPr id="268" name="Google Shape;268;p14"/>
          <p:cNvCxnSpPr/>
          <p:nvPr/>
        </p:nvCxnSpPr>
        <p:spPr>
          <a:xfrm>
            <a:off x="6648394" y="4242597"/>
            <a:ext cx="0" cy="1033595"/>
          </a:xfrm>
          <a:prstGeom prst="straightConnector1">
            <a:avLst/>
          </a:prstGeom>
          <a:noFill/>
          <a:ln w="38100" cap="flat" cmpd="sng">
            <a:solidFill>
              <a:schemeClr val="dk1"/>
            </a:solidFill>
            <a:prstDash val="solid"/>
            <a:miter lim="800000"/>
            <a:headEnd type="none" w="sm" len="sm"/>
            <a:tailEnd type="none" w="sm" len="sm"/>
          </a:ln>
        </p:spPr>
      </p:cxnSp>
      <p:cxnSp>
        <p:nvCxnSpPr>
          <p:cNvPr id="269" name="Google Shape;269;p14"/>
          <p:cNvCxnSpPr/>
          <p:nvPr/>
        </p:nvCxnSpPr>
        <p:spPr>
          <a:xfrm>
            <a:off x="6648394" y="5276192"/>
            <a:ext cx="653460" cy="0"/>
          </a:xfrm>
          <a:prstGeom prst="straightConnector1">
            <a:avLst/>
          </a:prstGeom>
          <a:noFill/>
          <a:ln w="38100" cap="flat" cmpd="sng">
            <a:solidFill>
              <a:schemeClr val="dk1"/>
            </a:solidFill>
            <a:prstDash val="solid"/>
            <a:miter lim="800000"/>
            <a:headEnd type="none" w="sm" len="sm"/>
            <a:tailEnd type="triangle" w="med" len="med"/>
          </a:ln>
        </p:spPr>
      </p:cxnSp>
      <p:sp>
        <p:nvSpPr>
          <p:cNvPr id="270" name="Google Shape;270;p14"/>
          <p:cNvSpPr/>
          <p:nvPr/>
        </p:nvSpPr>
        <p:spPr>
          <a:xfrm>
            <a:off x="7294179" y="4088405"/>
            <a:ext cx="1443767" cy="1778152"/>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br>
              <a:rPr lang="en-US" sz="1800" b="1">
                <a:solidFill>
                  <a:schemeClr val="dk1"/>
                </a:solidFill>
                <a:latin typeface="Cambria" panose="02040503050406030204" pitchFamily="18" charset="0"/>
                <a:ea typeface="Proxima Nova"/>
                <a:cs typeface="Proxima Nova"/>
                <a:sym typeface="Proxima Nova"/>
              </a:rPr>
            </a:b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271" name="Google Shape;271;p14"/>
          <p:cNvSpPr/>
          <p:nvPr/>
        </p:nvSpPr>
        <p:spPr>
          <a:xfrm>
            <a:off x="6158007" y="3840870"/>
            <a:ext cx="980772" cy="417086"/>
          </a:xfrm>
          <a:prstGeom prst="roundRect">
            <a:avLst>
              <a:gd name="adj" fmla="val 3328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Cambria" panose="02040503050406030204" pitchFamily="18" charset="0"/>
                <a:ea typeface="Proxima Nova"/>
                <a:cs typeface="Proxima Nova"/>
                <a:sym typeface="Proxima Nova"/>
              </a:rPr>
              <a:t>Pointer</a:t>
            </a:r>
            <a:endParaRPr sz="1600" dirty="0">
              <a:solidFill>
                <a:schemeClr val="dk1"/>
              </a:solidFill>
              <a:latin typeface="Cambria" panose="02040503050406030204" pitchFamily="18" charset="0"/>
              <a:ea typeface="Proxima Nova"/>
              <a:cs typeface="Proxima Nova"/>
              <a:sym typeface="Proxima Nova"/>
            </a:endParaRPr>
          </a:p>
        </p:txBody>
      </p:sp>
      <p:sp>
        <p:nvSpPr>
          <p:cNvPr id="272" name="Google Shape;272;p14"/>
          <p:cNvSpPr/>
          <p:nvPr/>
        </p:nvSpPr>
        <p:spPr>
          <a:xfrm>
            <a:off x="7294179" y="5105545"/>
            <a:ext cx="1436092" cy="341293"/>
          </a:xfrm>
          <a:prstGeom prst="roundRect">
            <a:avLst>
              <a:gd name="adj" fmla="val 3328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dirty="0">
                <a:solidFill>
                  <a:schemeClr val="lt1"/>
                </a:solidFill>
                <a:latin typeface="Cambria" panose="02040503050406030204" pitchFamily="18" charset="0"/>
                <a:ea typeface="Proxima Nova"/>
                <a:cs typeface="Proxima Nova"/>
                <a:sym typeface="Proxima Nova"/>
              </a:rPr>
              <a:t>Metadata ID</a:t>
            </a:r>
            <a:endParaRPr sz="1800" dirty="0">
              <a:solidFill>
                <a:schemeClr val="lt1"/>
              </a:solidFill>
              <a:latin typeface="Cambria" panose="02040503050406030204" pitchFamily="18" charset="0"/>
              <a:ea typeface="Proxima Nova"/>
              <a:cs typeface="Proxima Nova"/>
              <a:sym typeface="Proxima Nova"/>
            </a:endParaRPr>
          </a:p>
        </p:txBody>
      </p:sp>
      <p:sp>
        <p:nvSpPr>
          <p:cNvPr id="273" name="Google Shape;273;p14"/>
          <p:cNvSpPr/>
          <p:nvPr/>
        </p:nvSpPr>
        <p:spPr>
          <a:xfrm>
            <a:off x="5922126" y="1222807"/>
            <a:ext cx="3117744" cy="682585"/>
          </a:xfrm>
          <a:prstGeom prst="roundRect">
            <a:avLst>
              <a:gd name="adj" fmla="val 33287"/>
            </a:avLst>
          </a:prstGeom>
          <a:solidFill>
            <a:schemeClr val="accent2"/>
          </a:solidFill>
          <a:ln w="12700" cap="flat" cmpd="sng">
            <a:solidFill>
              <a:srgbClr val="487828"/>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Map memory addresses </a:t>
            </a:r>
            <a:br>
              <a:rPr lang="en-US" sz="1800">
                <a:solidFill>
                  <a:schemeClr val="lt1"/>
                </a:solidFill>
                <a:latin typeface="Cambria" panose="02040503050406030204" pitchFamily="18" charset="0"/>
                <a:ea typeface="Proxima Nova"/>
                <a:cs typeface="Proxima Nova"/>
                <a:sym typeface="Proxima Nova"/>
              </a:rPr>
            </a:br>
            <a:r>
              <a:rPr lang="en-US" sz="1800">
                <a:solidFill>
                  <a:schemeClr val="lt1"/>
                </a:solidFill>
                <a:latin typeface="Cambria" panose="02040503050406030204" pitchFamily="18" charset="0"/>
                <a:ea typeface="Proxima Nova"/>
                <a:cs typeface="Proxima Nova"/>
                <a:sym typeface="Proxima Nova"/>
              </a:rPr>
              <a:t>to metadata IDs</a:t>
            </a:r>
            <a:endParaRPr sz="1800">
              <a:solidFill>
                <a:schemeClr val="lt1"/>
              </a:solidFill>
              <a:latin typeface="Cambria" panose="02040503050406030204" pitchFamily="18" charset="0"/>
              <a:ea typeface="Proxima Nova"/>
              <a:cs typeface="Proxima Nova"/>
              <a:sym typeface="Proxima Nova"/>
            </a:endParaRPr>
          </a:p>
        </p:txBody>
      </p:sp>
      <p:sp>
        <p:nvSpPr>
          <p:cNvPr id="274" name="Google Shape;274;p14"/>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2" name="Rectangle 1">
            <a:extLst>
              <a:ext uri="{FF2B5EF4-FFF2-40B4-BE49-F238E27FC236}">
                <a16:creationId xmlns:a16="http://schemas.microsoft.com/office/drawing/2014/main" id="{F16250B0-9920-E9C5-31F9-BEFC70BE8FD2}"/>
              </a:ext>
            </a:extLst>
          </p:cNvPr>
          <p:cNvSpPr/>
          <p:nvPr/>
        </p:nvSpPr>
        <p:spPr>
          <a:xfrm>
            <a:off x="2652304" y="3718192"/>
            <a:ext cx="1591073" cy="420378"/>
          </a:xfrm>
          <a:prstGeom prst="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64 B</a:t>
            </a:r>
          </a:p>
        </p:txBody>
      </p:sp>
      <p:sp>
        <p:nvSpPr>
          <p:cNvPr id="3" name="Rectangle 2">
            <a:extLst>
              <a:ext uri="{FF2B5EF4-FFF2-40B4-BE49-F238E27FC236}">
                <a16:creationId xmlns:a16="http://schemas.microsoft.com/office/drawing/2014/main" id="{528C433A-2281-71E3-10C2-8A4DC1BB00D1}"/>
              </a:ext>
            </a:extLst>
          </p:cNvPr>
          <p:cNvSpPr/>
          <p:nvPr/>
        </p:nvSpPr>
        <p:spPr>
          <a:xfrm>
            <a:off x="371433" y="4589001"/>
            <a:ext cx="2731841" cy="420378"/>
          </a:xfrm>
          <a:prstGeom prst="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4 KiB</a:t>
            </a:r>
          </a:p>
        </p:txBody>
      </p:sp>
      <p:sp>
        <p:nvSpPr>
          <p:cNvPr id="4" name="Rectangle 3">
            <a:extLst>
              <a:ext uri="{FF2B5EF4-FFF2-40B4-BE49-F238E27FC236}">
                <a16:creationId xmlns:a16="http://schemas.microsoft.com/office/drawing/2014/main" id="{319C2DC4-9509-8A19-0916-CC1D8E9B30AA}"/>
              </a:ext>
            </a:extLst>
          </p:cNvPr>
          <p:cNvSpPr/>
          <p:nvPr/>
        </p:nvSpPr>
        <p:spPr>
          <a:xfrm>
            <a:off x="4244042" y="3715275"/>
            <a:ext cx="1591073" cy="420378"/>
          </a:xfrm>
          <a:prstGeom prst="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64 B</a:t>
            </a:r>
          </a:p>
        </p:txBody>
      </p:sp>
      <p:sp>
        <p:nvSpPr>
          <p:cNvPr id="5" name="Rectangle 4">
            <a:extLst>
              <a:ext uri="{FF2B5EF4-FFF2-40B4-BE49-F238E27FC236}">
                <a16:creationId xmlns:a16="http://schemas.microsoft.com/office/drawing/2014/main" id="{0CBC69EA-3A21-704F-82E5-78860F066F71}"/>
              </a:ext>
            </a:extLst>
          </p:cNvPr>
          <p:cNvSpPr/>
          <p:nvPr/>
        </p:nvSpPr>
        <p:spPr>
          <a:xfrm>
            <a:off x="3103274" y="4589001"/>
            <a:ext cx="2731841" cy="420378"/>
          </a:xfrm>
          <a:prstGeom prst="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4 KiB</a:t>
            </a:r>
          </a:p>
        </p:txBody>
      </p:sp>
      <p:sp>
        <p:nvSpPr>
          <p:cNvPr id="6" name="TextBox 5">
            <a:extLst>
              <a:ext uri="{FF2B5EF4-FFF2-40B4-BE49-F238E27FC236}">
                <a16:creationId xmlns:a16="http://schemas.microsoft.com/office/drawing/2014/main" id="{FCC01AE3-5E71-4004-505C-898EEA7A3EC7}"/>
              </a:ext>
            </a:extLst>
          </p:cNvPr>
          <p:cNvSpPr txBox="1"/>
          <p:nvPr/>
        </p:nvSpPr>
        <p:spPr>
          <a:xfrm>
            <a:off x="2707024" y="2949337"/>
            <a:ext cx="3253162" cy="448878"/>
          </a:xfrm>
          <a:prstGeom prst="rect">
            <a:avLst/>
          </a:prstGeom>
          <a:noFill/>
        </p:spPr>
        <p:txBody>
          <a:bodyPr wrap="square" lIns="0" tIns="0" rIns="0" bIns="0" rtlCol="0">
            <a:normAutofit/>
          </a:bodyPr>
          <a:lstStyle/>
          <a:p>
            <a:pPr algn="ctr"/>
            <a:r>
              <a:rPr lang="en-TR" sz="2800" dirty="0">
                <a:solidFill>
                  <a:schemeClr val="accent6">
                    <a:lumMod val="75000"/>
                  </a:schemeClr>
                </a:solidFill>
                <a:latin typeface="Cambria" panose="02040503050406030204" pitchFamily="18" charset="0"/>
              </a:rPr>
              <a:t>Mapping Granularity</a:t>
            </a:r>
          </a:p>
        </p:txBody>
      </p:sp>
      <p:sp>
        <p:nvSpPr>
          <p:cNvPr id="7" name="TextBox 6">
            <a:extLst>
              <a:ext uri="{FF2B5EF4-FFF2-40B4-BE49-F238E27FC236}">
                <a16:creationId xmlns:a16="http://schemas.microsoft.com/office/drawing/2014/main" id="{EF1515C7-C0BD-62F6-2F23-F2C0466EC8EB}"/>
              </a:ext>
            </a:extLst>
          </p:cNvPr>
          <p:cNvSpPr txBox="1"/>
          <p:nvPr/>
        </p:nvSpPr>
        <p:spPr>
          <a:xfrm rot="8677503">
            <a:off x="3020124" y="4172115"/>
            <a:ext cx="1244600" cy="453348"/>
          </a:xfrm>
          <a:prstGeom prst="rect">
            <a:avLst/>
          </a:prstGeom>
          <a:noFill/>
        </p:spPr>
        <p:txBody>
          <a:bodyPr wrap="square" lIns="0" tIns="0" rIns="0" bIns="0" rtlCol="0">
            <a:normAutofit/>
          </a:bodyPr>
          <a:lstStyle/>
          <a:p>
            <a:pPr algn="ctr"/>
            <a:r>
              <a:rPr lang="en-TR" sz="2400" dirty="0">
                <a:latin typeface="Cambria" panose="02040503050406030204" pitchFamily="18" charset="0"/>
              </a:rPr>
              <a:t>. . .</a:t>
            </a:r>
          </a:p>
        </p:txBody>
      </p:sp>
      <p:sp>
        <p:nvSpPr>
          <p:cNvPr id="8" name="TextBox 7">
            <a:extLst>
              <a:ext uri="{FF2B5EF4-FFF2-40B4-BE49-F238E27FC236}">
                <a16:creationId xmlns:a16="http://schemas.microsoft.com/office/drawing/2014/main" id="{6420D93C-DD59-EE0A-A933-33CDB4CD867D}"/>
              </a:ext>
            </a:extLst>
          </p:cNvPr>
          <p:cNvSpPr txBox="1"/>
          <p:nvPr/>
        </p:nvSpPr>
        <p:spPr>
          <a:xfrm rot="8677503">
            <a:off x="4368930" y="4159287"/>
            <a:ext cx="1244600" cy="453348"/>
          </a:xfrm>
          <a:prstGeom prst="rect">
            <a:avLst/>
          </a:prstGeom>
          <a:noFill/>
        </p:spPr>
        <p:txBody>
          <a:bodyPr wrap="square" lIns="0" tIns="0" rIns="0" bIns="0" rtlCol="0">
            <a:normAutofit/>
          </a:bodyPr>
          <a:lstStyle/>
          <a:p>
            <a:pPr algn="ctr"/>
            <a:r>
              <a:rPr lang="en-TR" sz="2400" dirty="0">
                <a:latin typeface="Cambria" panose="02040503050406030204" pitchFamily="18" charset="0"/>
              </a:rPr>
              <a:t>. . .</a:t>
            </a:r>
          </a:p>
        </p:txBody>
      </p:sp>
      <p:sp>
        <p:nvSpPr>
          <p:cNvPr id="9" name="TextBox 8">
            <a:extLst>
              <a:ext uri="{FF2B5EF4-FFF2-40B4-BE49-F238E27FC236}">
                <a16:creationId xmlns:a16="http://schemas.microsoft.com/office/drawing/2014/main" id="{A8341204-9DCF-15C7-EFCA-407187F38E20}"/>
              </a:ext>
            </a:extLst>
          </p:cNvPr>
          <p:cNvSpPr txBox="1"/>
          <p:nvPr/>
        </p:nvSpPr>
        <p:spPr>
          <a:xfrm rot="8677503">
            <a:off x="3665909" y="4172116"/>
            <a:ext cx="1244600" cy="453348"/>
          </a:xfrm>
          <a:prstGeom prst="rect">
            <a:avLst/>
          </a:prstGeom>
          <a:noFill/>
        </p:spPr>
        <p:txBody>
          <a:bodyPr wrap="square" lIns="0" tIns="0" rIns="0" bIns="0" rtlCol="0">
            <a:normAutofit/>
          </a:bodyPr>
          <a:lstStyle/>
          <a:p>
            <a:pPr algn="ctr"/>
            <a:r>
              <a:rPr lang="en-TR" sz="2400" dirty="0">
                <a:latin typeface="Cambria" panose="02040503050406030204" pitchFamily="18" charset="0"/>
              </a:rPr>
              <a:t>. . .</a:t>
            </a:r>
          </a:p>
        </p:txBody>
      </p:sp>
      <p:sp>
        <p:nvSpPr>
          <p:cNvPr id="11" name="Google Shape;272;p14">
            <a:extLst>
              <a:ext uri="{FF2B5EF4-FFF2-40B4-BE49-F238E27FC236}">
                <a16:creationId xmlns:a16="http://schemas.microsoft.com/office/drawing/2014/main" id="{4E2A99B3-C259-391F-DDE0-2A2FE846D10F}"/>
              </a:ext>
            </a:extLst>
          </p:cNvPr>
          <p:cNvSpPr/>
          <p:nvPr/>
        </p:nvSpPr>
        <p:spPr>
          <a:xfrm>
            <a:off x="1631418" y="4937265"/>
            <a:ext cx="1436092" cy="341293"/>
          </a:xfrm>
          <a:prstGeom prst="roundRect">
            <a:avLst>
              <a:gd name="adj" fmla="val 3328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dirty="0">
                <a:solidFill>
                  <a:schemeClr val="lt1"/>
                </a:solidFill>
                <a:latin typeface="Cambria" panose="02040503050406030204" pitchFamily="18" charset="0"/>
                <a:ea typeface="Proxima Nova"/>
                <a:cs typeface="Proxima Nova"/>
                <a:sym typeface="Proxima Nova"/>
              </a:rPr>
              <a:t>ID == 0</a:t>
            </a:r>
            <a:endParaRPr sz="1800" dirty="0">
              <a:solidFill>
                <a:schemeClr val="lt1"/>
              </a:solidFill>
              <a:latin typeface="Cambria" panose="02040503050406030204" pitchFamily="18" charset="0"/>
              <a:ea typeface="Proxima Nova"/>
              <a:cs typeface="Proxima Nova"/>
              <a:sym typeface="Proxima Nova"/>
            </a:endParaRPr>
          </a:p>
        </p:txBody>
      </p:sp>
      <p:sp>
        <p:nvSpPr>
          <p:cNvPr id="12" name="Google Shape;272;p14">
            <a:extLst>
              <a:ext uri="{FF2B5EF4-FFF2-40B4-BE49-F238E27FC236}">
                <a16:creationId xmlns:a16="http://schemas.microsoft.com/office/drawing/2014/main" id="{10621241-1BF3-904E-1271-1A964685BE71}"/>
              </a:ext>
            </a:extLst>
          </p:cNvPr>
          <p:cNvSpPr/>
          <p:nvPr/>
        </p:nvSpPr>
        <p:spPr>
          <a:xfrm>
            <a:off x="4347908" y="4967005"/>
            <a:ext cx="1436092" cy="341293"/>
          </a:xfrm>
          <a:prstGeom prst="roundRect">
            <a:avLst>
              <a:gd name="adj" fmla="val 3328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dirty="0">
                <a:solidFill>
                  <a:schemeClr val="lt1"/>
                </a:solidFill>
                <a:latin typeface="Cambria" panose="02040503050406030204" pitchFamily="18" charset="0"/>
                <a:ea typeface="Proxima Nova"/>
                <a:cs typeface="Proxima Nova"/>
                <a:sym typeface="Proxima Nova"/>
              </a:rPr>
              <a:t>ID == 1</a:t>
            </a:r>
            <a:endParaRPr sz="1800" dirty="0">
              <a:solidFill>
                <a:schemeClr val="lt1"/>
              </a:solidFill>
              <a:latin typeface="Cambria" panose="02040503050406030204" pitchFamily="18" charset="0"/>
              <a:ea typeface="Proxima Nova"/>
              <a:cs typeface="Proxima Nova"/>
              <a:sym typeface="Proxima Nova"/>
            </a:endParaRPr>
          </a:p>
        </p:txBody>
      </p:sp>
    </p:spTree>
    <p:extLst>
      <p:ext uri="{BB962C8B-B14F-4D97-AF65-F5344CB8AC3E}">
        <p14:creationId xmlns:p14="http://schemas.microsoft.com/office/powerpoint/2010/main" val="216814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8"/>
                                        </p:tgtEl>
                                      </p:cBhvr>
                                    </p:animEffect>
                                    <p:set>
                                      <p:cBhvr>
                                        <p:cTn id="41" dur="1" fill="hold">
                                          <p:stCondLst>
                                            <p:cond delay="499"/>
                                          </p:stCondLst>
                                        </p:cTn>
                                        <p:tgtEl>
                                          <p:spTgt spid="26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69"/>
                                        </p:tgtEl>
                                      </p:cBhvr>
                                    </p:animEffect>
                                    <p:set>
                                      <p:cBhvr>
                                        <p:cTn id="44" dur="1" fill="hold">
                                          <p:stCondLst>
                                            <p:cond delay="499"/>
                                          </p:stCondLst>
                                        </p:cTn>
                                        <p:tgtEl>
                                          <p:spTgt spid="269"/>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270"/>
                                        </p:tgtEl>
                                      </p:cBhvr>
                                    </p:animEffect>
                                    <p:set>
                                      <p:cBhvr>
                                        <p:cTn id="47" dur="1" fill="hold">
                                          <p:stCondLst>
                                            <p:cond delay="499"/>
                                          </p:stCondLst>
                                        </p:cTn>
                                        <p:tgtEl>
                                          <p:spTgt spid="270"/>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271"/>
                                        </p:tgtEl>
                                      </p:cBhvr>
                                    </p:animEffect>
                                    <p:set>
                                      <p:cBhvr>
                                        <p:cTn id="50" dur="1" fill="hold">
                                          <p:stCondLst>
                                            <p:cond delay="499"/>
                                          </p:stCondLst>
                                        </p:cTn>
                                        <p:tgtEl>
                                          <p:spTgt spid="271"/>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272"/>
                                        </p:tgtEl>
                                      </p:cBhvr>
                                    </p:animEffect>
                                    <p:set>
                                      <p:cBhvr>
                                        <p:cTn id="53" dur="1" fill="hold">
                                          <p:stCondLst>
                                            <p:cond delay="499"/>
                                          </p:stCondLst>
                                        </p:cTn>
                                        <p:tgtEl>
                                          <p:spTgt spid="272"/>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273"/>
                                        </p:tgtEl>
                                      </p:cBhvr>
                                    </p:animEffect>
                                    <p:set>
                                      <p:cBhvr>
                                        <p:cTn id="56" dur="1" fill="hold">
                                          <p:stCondLst>
                                            <p:cond delay="499"/>
                                          </p:stCondLst>
                                        </p:cTn>
                                        <p:tgtEl>
                                          <p:spTgt spid="273"/>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267"/>
                                        </p:tgtEl>
                                      </p:cBhvr>
                                    </p:animEffect>
                                    <p:set>
                                      <p:cBhvr>
                                        <p:cTn id="59" dur="1" fill="hold">
                                          <p:stCondLst>
                                            <p:cond delay="499"/>
                                          </p:stCondLst>
                                        </p:cTn>
                                        <p:tgtEl>
                                          <p:spTgt spid="267"/>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3"/>
                                        </p:tgtEl>
                                      </p:cBhvr>
                                    </p:animEffect>
                                    <p:set>
                                      <p:cBhvr>
                                        <p:cTn id="83" dur="1" fill="hold">
                                          <p:stCondLst>
                                            <p:cond delay="499"/>
                                          </p:stCondLst>
                                        </p:cTn>
                                        <p:tgtEl>
                                          <p:spTgt spid="3"/>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P spid="270" grpId="0" animBg="1"/>
      <p:bldP spid="271" grpId="0" animBg="1"/>
      <p:bldP spid="272" grpId="0" animBg="1"/>
      <p:bldP spid="273" grpId="0" animBg="1"/>
      <p:bldP spid="2" grpId="0" animBg="1"/>
      <p:bldP spid="2" grpId="1" animBg="1"/>
      <p:bldP spid="3" grpId="0" animBg="1"/>
      <p:bldP spid="3" grpId="1" animBg="1"/>
      <p:bldP spid="4" grpId="0" animBg="1"/>
      <p:bldP spid="4" grpId="1" animBg="1"/>
      <p:bldP spid="5" grpId="0" animBg="1"/>
      <p:bldP spid="5" grpId="1" animBg="1"/>
      <p:bldP spid="6" grpId="0"/>
      <p:bldP spid="6" grpId="1"/>
      <p:bldP spid="7" grpId="0"/>
      <p:bldP spid="7" grpId="1"/>
      <p:bldP spid="8" grpId="0"/>
      <p:bldP spid="8" grpId="1"/>
      <p:bldP spid="9" grpId="0"/>
      <p:bldP spid="9" grpId="1"/>
      <p:bldP spid="11" grpId="0" animBg="1"/>
      <p:bldP spid="11" grpId="1" animBg="1"/>
      <p:bldP spid="12" grpId="0"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(II)</a:t>
            </a:r>
            <a:endParaRPr dirty="0"/>
          </a:p>
        </p:txBody>
      </p:sp>
      <p:sp>
        <p:nvSpPr>
          <p:cNvPr id="287" name="Google Shape;287;p15"/>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288" name="Google Shape;288;p15"/>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289" name="Google Shape;289;p15"/>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290" name="Google Shape;290;p15"/>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291" name="Google Shape;291;p15"/>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292" name="Google Shape;292;p15"/>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293" name="Google Shape;293;p15"/>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294" name="Google Shape;294;p15"/>
          <p:cNvCxnSpPr>
            <a:stCxn id="291" idx="3"/>
          </p:cNvCxnSpPr>
          <p:nvPr/>
        </p:nvCxnSpPr>
        <p:spPr>
          <a:xfrm>
            <a:off x="2083675" y="2452035"/>
            <a:ext cx="1658100" cy="0"/>
          </a:xfrm>
          <a:prstGeom prst="straightConnector1">
            <a:avLst/>
          </a:prstGeom>
          <a:noFill/>
          <a:ln w="38100" cap="flat" cmpd="sng">
            <a:solidFill>
              <a:schemeClr val="dk1"/>
            </a:solidFill>
            <a:prstDash val="solid"/>
            <a:miter lim="800000"/>
            <a:headEnd type="none" w="sm" len="sm"/>
            <a:tailEnd type="none" w="sm" len="sm"/>
          </a:ln>
        </p:spPr>
      </p:cxnSp>
      <p:sp>
        <p:nvSpPr>
          <p:cNvPr id="295" name="Google Shape;295;p15"/>
          <p:cNvSpPr txBox="1"/>
          <p:nvPr/>
        </p:nvSpPr>
        <p:spPr>
          <a:xfrm>
            <a:off x="2105205" y="2082898"/>
            <a:ext cx="16149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MetaSys</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Instructions</a:t>
            </a:r>
            <a:endParaRPr sz="2000">
              <a:solidFill>
                <a:schemeClr val="dk1"/>
              </a:solidFill>
              <a:latin typeface="Cambria" panose="02040503050406030204" pitchFamily="18" charset="0"/>
              <a:ea typeface="Proxima Nova"/>
              <a:cs typeface="Proxima Nova"/>
              <a:sym typeface="Proxima Nova"/>
            </a:endParaRPr>
          </a:p>
        </p:txBody>
      </p:sp>
      <p:sp>
        <p:nvSpPr>
          <p:cNvPr id="296" name="Google Shape;296;p15"/>
          <p:cNvSpPr/>
          <p:nvPr/>
        </p:nvSpPr>
        <p:spPr>
          <a:xfrm>
            <a:off x="5036872" y="3537896"/>
            <a:ext cx="2654076" cy="748124"/>
          </a:xfrm>
          <a:prstGeom prst="roundRect">
            <a:avLst>
              <a:gd name="adj" fmla="val 16667"/>
            </a:avLst>
          </a:prstGeom>
          <a:solidFill>
            <a:schemeClr val="accent2"/>
          </a:solidFill>
          <a:ln w="12700" cap="flat" cmpd="sng">
            <a:solidFill>
              <a:srgbClr val="4878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Access &amp; Manipulate </a:t>
            </a:r>
            <a:br>
              <a:rPr lang="en-US" sz="1800">
                <a:solidFill>
                  <a:schemeClr val="lt1"/>
                </a:solidFill>
                <a:latin typeface="Cambria" panose="02040503050406030204" pitchFamily="18" charset="0"/>
                <a:ea typeface="Proxima Nova"/>
                <a:cs typeface="Proxima Nova"/>
                <a:sym typeface="Proxima Nova"/>
              </a:rPr>
            </a:br>
            <a:r>
              <a:rPr lang="en-US" sz="1800">
                <a:solidFill>
                  <a:schemeClr val="lt1"/>
                </a:solidFill>
                <a:latin typeface="Cambria" panose="02040503050406030204" pitchFamily="18" charset="0"/>
                <a:ea typeface="Proxima Nova"/>
                <a:cs typeface="Proxima Nova"/>
                <a:sym typeface="Proxima Nova"/>
              </a:rPr>
              <a:t>Metadata Table</a:t>
            </a:r>
            <a:endParaRPr sz="1800">
              <a:solidFill>
                <a:schemeClr val="lt1"/>
              </a:solidFill>
              <a:latin typeface="Cambria" panose="02040503050406030204" pitchFamily="18" charset="0"/>
              <a:ea typeface="Proxima Nova"/>
              <a:cs typeface="Proxima Nova"/>
              <a:sym typeface="Proxima Nova"/>
            </a:endParaRPr>
          </a:p>
        </p:txBody>
      </p:sp>
      <p:cxnSp>
        <p:nvCxnSpPr>
          <p:cNvPr id="297" name="Google Shape;297;p15"/>
          <p:cNvCxnSpPr>
            <a:stCxn id="293" idx="3"/>
          </p:cNvCxnSpPr>
          <p:nvPr/>
        </p:nvCxnSpPr>
        <p:spPr>
          <a:xfrm>
            <a:off x="6096211" y="3010318"/>
            <a:ext cx="816900" cy="0"/>
          </a:xfrm>
          <a:prstGeom prst="straightConnector1">
            <a:avLst/>
          </a:prstGeom>
          <a:noFill/>
          <a:ln w="38100" cap="flat" cmpd="sng">
            <a:solidFill>
              <a:schemeClr val="accent2"/>
            </a:solidFill>
            <a:prstDash val="solid"/>
            <a:miter lim="800000"/>
            <a:headEnd type="none" w="sm" len="sm"/>
            <a:tailEnd type="none" w="sm" len="sm"/>
          </a:ln>
        </p:spPr>
      </p:cxnSp>
      <p:sp>
        <p:nvSpPr>
          <p:cNvPr id="298" name="Google Shape;298;p15"/>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500"/>
                                        <p:tgtEl>
                                          <p:spTgt spid="2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4"/>
                                        </p:tgtEl>
                                        <p:attrNameLst>
                                          <p:attrName>style.visibility</p:attrName>
                                        </p:attrNameLst>
                                      </p:cBhvr>
                                      <p:to>
                                        <p:strVal val="visible"/>
                                      </p:to>
                                    </p:set>
                                    <p:animEffect transition="in" filter="fade">
                                      <p:cBhvr>
                                        <p:cTn id="12" dur="500"/>
                                        <p:tgtEl>
                                          <p:spTgt spid="294"/>
                                        </p:tgtEl>
                                      </p:cBhvr>
                                    </p:animEffect>
                                  </p:childTnLst>
                                </p:cTn>
                              </p:par>
                              <p:par>
                                <p:cTn id="13" presetID="10" presetClass="entr" presetSubtype="0" fill="hold" nodeType="withEffect">
                                  <p:stCondLst>
                                    <p:cond delay="0"/>
                                  </p:stCondLst>
                                  <p:childTnLst>
                                    <p:set>
                                      <p:cBhvr>
                                        <p:cTn id="14" dur="1" fill="hold">
                                          <p:stCondLst>
                                            <p:cond delay="0"/>
                                          </p:stCondLst>
                                        </p:cTn>
                                        <p:tgtEl>
                                          <p:spTgt spid="295"/>
                                        </p:tgtEl>
                                        <p:attrNameLst>
                                          <p:attrName>style.visibility</p:attrName>
                                        </p:attrNameLst>
                                      </p:cBhvr>
                                      <p:to>
                                        <p:strVal val="visible"/>
                                      </p:to>
                                    </p:set>
                                    <p:animEffect transition="in" filter="fade">
                                      <p:cBhvr>
                                        <p:cTn id="15" dur="500"/>
                                        <p:tgtEl>
                                          <p:spTgt spid="29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6"/>
                                        </p:tgtEl>
                                        <p:attrNameLst>
                                          <p:attrName>style.visibility</p:attrName>
                                        </p:attrNameLst>
                                      </p:cBhvr>
                                      <p:to>
                                        <p:strVal val="visible"/>
                                      </p:to>
                                    </p:set>
                                    <p:animEffect transition="in" filter="fade">
                                      <p:cBhvr>
                                        <p:cTn id="20" dur="500"/>
                                        <p:tgtEl>
                                          <p:spTgt spid="296"/>
                                        </p:tgtEl>
                                      </p:cBhvr>
                                    </p:animEffect>
                                  </p:childTnLst>
                                </p:cTn>
                              </p:par>
                              <p:par>
                                <p:cTn id="21" presetID="10" presetClass="entr" presetSubtype="0" fill="hold" nodeType="withEffect">
                                  <p:stCondLst>
                                    <p:cond delay="0"/>
                                  </p:stCondLst>
                                  <p:childTnLst>
                                    <p:set>
                                      <p:cBhvr>
                                        <p:cTn id="22" dur="1" fill="hold">
                                          <p:stCondLst>
                                            <p:cond delay="0"/>
                                          </p:stCondLst>
                                        </p:cTn>
                                        <p:tgtEl>
                                          <p:spTgt spid="297"/>
                                        </p:tgtEl>
                                        <p:attrNameLst>
                                          <p:attrName>style.visibility</p:attrName>
                                        </p:attrNameLst>
                                      </p:cBhvr>
                                      <p:to>
                                        <p:strVal val="visible"/>
                                      </p:to>
                                    </p:set>
                                    <p:animEffect transition="in" filter="fade">
                                      <p:cBhvr>
                                        <p:cTn id="23" dur="500"/>
                                        <p:tgtEl>
                                          <p:spTgt spid="29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96"/>
                                        </p:tgtEl>
                                      </p:cBhvr>
                                    </p:animEffect>
                                    <p:set>
                                      <p:cBhvr>
                                        <p:cTn id="28" dur="1" fill="hold">
                                          <p:stCondLst>
                                            <p:cond delay="500"/>
                                          </p:stCondLst>
                                        </p:cTn>
                                        <p:tgtEl>
                                          <p:spTgt spid="29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97"/>
                                        </p:tgtEl>
                                      </p:cBhvr>
                                    </p:animEffect>
                                    <p:set>
                                      <p:cBhvr>
                                        <p:cTn id="31" dur="1" fill="hold">
                                          <p:stCondLst>
                                            <p:cond delay="500"/>
                                          </p:stCondLst>
                                        </p:cTn>
                                        <p:tgtEl>
                                          <p:spTgt spid="2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(II)</a:t>
            </a:r>
            <a:endParaRPr dirty="0"/>
          </a:p>
        </p:txBody>
      </p:sp>
      <p:sp>
        <p:nvSpPr>
          <p:cNvPr id="305" name="Google Shape;305;p16"/>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06" name="Google Shape;306;p16"/>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07" name="Google Shape;307;p16"/>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308" name="Google Shape;308;p16"/>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309" name="Google Shape;309;p16"/>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310" name="Google Shape;310;p16"/>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311" name="Google Shape;311;p16"/>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312" name="Google Shape;312;p16"/>
          <p:cNvCxnSpPr>
            <a:stCxn id="309" idx="3"/>
          </p:cNvCxnSpPr>
          <p:nvPr/>
        </p:nvCxnSpPr>
        <p:spPr>
          <a:xfrm>
            <a:off x="2083675" y="2452035"/>
            <a:ext cx="1658100" cy="0"/>
          </a:xfrm>
          <a:prstGeom prst="straightConnector1">
            <a:avLst/>
          </a:prstGeom>
          <a:noFill/>
          <a:ln w="38100" cap="flat" cmpd="sng">
            <a:solidFill>
              <a:schemeClr val="dk1"/>
            </a:solidFill>
            <a:prstDash val="solid"/>
            <a:miter lim="800000"/>
            <a:headEnd type="none" w="sm" len="sm"/>
            <a:tailEnd type="none" w="sm" len="sm"/>
          </a:ln>
        </p:spPr>
      </p:cxnSp>
      <p:sp>
        <p:nvSpPr>
          <p:cNvPr id="313" name="Google Shape;313;p16"/>
          <p:cNvSpPr txBox="1"/>
          <p:nvPr/>
        </p:nvSpPr>
        <p:spPr>
          <a:xfrm>
            <a:off x="2105205" y="2082898"/>
            <a:ext cx="16149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MetaSys</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Instructions</a:t>
            </a:r>
            <a:endParaRPr sz="2000">
              <a:solidFill>
                <a:schemeClr val="dk1"/>
              </a:solidFill>
              <a:latin typeface="Cambria" panose="02040503050406030204" pitchFamily="18" charset="0"/>
              <a:ea typeface="Proxima Nova"/>
              <a:cs typeface="Proxima Nova"/>
              <a:sym typeface="Proxima Nova"/>
            </a:endParaRPr>
          </a:p>
        </p:txBody>
      </p:sp>
      <p:sp>
        <p:nvSpPr>
          <p:cNvPr id="314" name="Google Shape;314;p16"/>
          <p:cNvSpPr/>
          <p:nvPr/>
        </p:nvSpPr>
        <p:spPr>
          <a:xfrm>
            <a:off x="1218392" y="499355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cxnSp>
        <p:nvCxnSpPr>
          <p:cNvPr id="315" name="Google Shape;315;p16"/>
          <p:cNvCxnSpPr>
            <a:stCxn id="310" idx="2"/>
          </p:cNvCxnSpPr>
          <p:nvPr/>
        </p:nvCxnSpPr>
        <p:spPr>
          <a:xfrm>
            <a:off x="1471448" y="4221138"/>
            <a:ext cx="6600" cy="772500"/>
          </a:xfrm>
          <a:prstGeom prst="straightConnector1">
            <a:avLst/>
          </a:prstGeom>
          <a:noFill/>
          <a:ln w="38100" cap="flat" cmpd="sng">
            <a:solidFill>
              <a:schemeClr val="dk1"/>
            </a:solidFill>
            <a:prstDash val="solid"/>
            <a:miter lim="800000"/>
            <a:headEnd type="none" w="sm" len="sm"/>
            <a:tailEnd type="none" w="sm" len="sm"/>
          </a:ln>
        </p:spPr>
      </p:cxnSp>
      <p:cxnSp>
        <p:nvCxnSpPr>
          <p:cNvPr id="316" name="Google Shape;316;p16"/>
          <p:cNvCxnSpPr>
            <a:stCxn id="314" idx="3"/>
            <a:endCxn id="311" idx="1"/>
          </p:cNvCxnSpPr>
          <p:nvPr/>
        </p:nvCxnSpPr>
        <p:spPr>
          <a:xfrm rot="10800000" flipH="1">
            <a:off x="2948957" y="3010181"/>
            <a:ext cx="795600" cy="2388900"/>
          </a:xfrm>
          <a:prstGeom prst="bentConnector3">
            <a:avLst>
              <a:gd name="adj1" fmla="val 49998"/>
            </a:avLst>
          </a:prstGeom>
          <a:noFill/>
          <a:ln w="38100" cap="flat" cmpd="sng">
            <a:solidFill>
              <a:schemeClr val="dk1"/>
            </a:solidFill>
            <a:prstDash val="solid"/>
            <a:miter lim="800000"/>
            <a:headEnd type="none" w="sm" len="sm"/>
            <a:tailEnd type="none" w="sm" len="sm"/>
          </a:ln>
        </p:spPr>
      </p:cxnSp>
      <p:sp>
        <p:nvSpPr>
          <p:cNvPr id="317" name="Google Shape;317;p16"/>
          <p:cNvSpPr txBox="1"/>
          <p:nvPr/>
        </p:nvSpPr>
        <p:spPr>
          <a:xfrm>
            <a:off x="1433131" y="4249399"/>
            <a:ext cx="14795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Address Translation</a:t>
            </a:r>
            <a:endParaRPr sz="2000">
              <a:solidFill>
                <a:schemeClr val="dk1"/>
              </a:solidFill>
              <a:latin typeface="Cambria" panose="02040503050406030204" pitchFamily="18" charset="0"/>
              <a:ea typeface="Proxima Nova"/>
              <a:cs typeface="Proxima Nova"/>
              <a:sym typeface="Proxima Nova"/>
            </a:endParaRPr>
          </a:p>
        </p:txBody>
      </p:sp>
      <p:sp>
        <p:nvSpPr>
          <p:cNvPr id="318" name="Google Shape;318;p16"/>
          <p:cNvSpPr txBox="1"/>
          <p:nvPr/>
        </p:nvSpPr>
        <p:spPr>
          <a:xfrm>
            <a:off x="2003210" y="3222607"/>
            <a:ext cx="147954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Retrieve</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Metadata</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ID</a:t>
            </a:r>
            <a:endParaRPr sz="2000">
              <a:solidFill>
                <a:schemeClr val="dk1"/>
              </a:solidFill>
              <a:latin typeface="Cambria" panose="02040503050406030204" pitchFamily="18" charset="0"/>
              <a:ea typeface="Proxima Nova"/>
              <a:cs typeface="Proxima Nova"/>
              <a:sym typeface="Proxima Nova"/>
            </a:endParaRPr>
          </a:p>
        </p:txBody>
      </p:sp>
      <p:cxnSp>
        <p:nvCxnSpPr>
          <p:cNvPr id="319" name="Google Shape;319;p16"/>
          <p:cNvCxnSpPr/>
          <p:nvPr/>
        </p:nvCxnSpPr>
        <p:spPr>
          <a:xfrm rot="10800000" flipH="1">
            <a:off x="6096211" y="301031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320" name="Google Shape;320;p16"/>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321" name="Google Shape;321;p16"/>
          <p:cNvSpPr/>
          <p:nvPr/>
        </p:nvSpPr>
        <p:spPr>
          <a:xfrm>
            <a:off x="6912972" y="3385806"/>
            <a:ext cx="1436092" cy="341293"/>
          </a:xfrm>
          <a:prstGeom prst="roundRect">
            <a:avLst>
              <a:gd name="adj" fmla="val 3328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Metadata ID</a:t>
            </a:r>
            <a:endParaRPr sz="1800">
              <a:solidFill>
                <a:schemeClr val="lt1"/>
              </a:solidFill>
              <a:latin typeface="Cambria" panose="02040503050406030204" pitchFamily="18" charset="0"/>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500"/>
                                        <p:tgtEl>
                                          <p:spTgt spid="315"/>
                                        </p:tgtEl>
                                      </p:cBhvr>
                                    </p:animEffect>
                                  </p:childTnLst>
                                </p:cTn>
                              </p:par>
                              <p:par>
                                <p:cTn id="8" presetID="10" presetClass="entr" presetSubtype="0" fill="hold" nodeType="withEffect">
                                  <p:stCondLst>
                                    <p:cond delay="0"/>
                                  </p:stCondLst>
                                  <p:childTnLst>
                                    <p:set>
                                      <p:cBhvr>
                                        <p:cTn id="9" dur="1" fill="hold">
                                          <p:stCondLst>
                                            <p:cond delay="0"/>
                                          </p:stCondLst>
                                        </p:cTn>
                                        <p:tgtEl>
                                          <p:spTgt spid="317"/>
                                        </p:tgtEl>
                                        <p:attrNameLst>
                                          <p:attrName>style.visibility</p:attrName>
                                        </p:attrNameLst>
                                      </p:cBhvr>
                                      <p:to>
                                        <p:strVal val="visible"/>
                                      </p:to>
                                    </p:set>
                                    <p:animEffect transition="in" filter="fade">
                                      <p:cBhvr>
                                        <p:cTn id="10" dur="500"/>
                                        <p:tgtEl>
                                          <p:spTgt spid="3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8"/>
                                        </p:tgtEl>
                                        <p:attrNameLst>
                                          <p:attrName>style.visibility</p:attrName>
                                        </p:attrNameLst>
                                      </p:cBhvr>
                                      <p:to>
                                        <p:strVal val="visible"/>
                                      </p:to>
                                    </p:set>
                                    <p:animEffect transition="in" filter="fade">
                                      <p:cBhvr>
                                        <p:cTn id="15" dur="500"/>
                                        <p:tgtEl>
                                          <p:spTgt spid="318"/>
                                        </p:tgtEl>
                                      </p:cBhvr>
                                    </p:animEffect>
                                  </p:childTnLst>
                                </p:cTn>
                              </p:par>
                              <p:par>
                                <p:cTn id="16" presetID="10" presetClass="entr" presetSubtype="0" fill="hold" nodeType="withEffect">
                                  <p:stCondLst>
                                    <p:cond delay="0"/>
                                  </p:stCondLst>
                                  <p:childTnLst>
                                    <p:set>
                                      <p:cBhvr>
                                        <p:cTn id="17" dur="1" fill="hold">
                                          <p:stCondLst>
                                            <p:cond delay="0"/>
                                          </p:stCondLst>
                                        </p:cTn>
                                        <p:tgtEl>
                                          <p:spTgt spid="316"/>
                                        </p:tgtEl>
                                        <p:attrNameLst>
                                          <p:attrName>style.visibility</p:attrName>
                                        </p:attrNameLst>
                                      </p:cBhvr>
                                      <p:to>
                                        <p:strVal val="visible"/>
                                      </p:to>
                                    </p:set>
                                    <p:animEffect transition="in" filter="fade">
                                      <p:cBhvr>
                                        <p:cTn id="18" dur="500"/>
                                        <p:tgtEl>
                                          <p:spTgt spid="3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1"/>
                                        </p:tgtEl>
                                        <p:attrNameLst>
                                          <p:attrName>style.visibility</p:attrName>
                                        </p:attrNameLst>
                                      </p:cBhvr>
                                      <p:to>
                                        <p:strVal val="visible"/>
                                      </p:to>
                                    </p:set>
                                    <p:animEffect transition="in" filter="fade">
                                      <p:cBhvr>
                                        <p:cTn id="23" dur="500"/>
                                        <p:tgtEl>
                                          <p:spTgt spid="3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9"/>
                                        </p:tgtEl>
                                        <p:attrNameLst>
                                          <p:attrName>style.visibility</p:attrName>
                                        </p:attrNameLst>
                                      </p:cBhvr>
                                      <p:to>
                                        <p:strVal val="visible"/>
                                      </p:to>
                                    </p:set>
                                    <p:animEffect transition="in" filter="fade">
                                      <p:cBhvr>
                                        <p:cTn id="28" dur="5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Proxima Nova"/>
              <a:buNone/>
            </a:pPr>
            <a:r>
              <a:rPr lang="en-US"/>
              <a:t>Executive Summary</a:t>
            </a:r>
            <a:endParaRPr/>
          </a:p>
        </p:txBody>
      </p:sp>
      <p:sp>
        <p:nvSpPr>
          <p:cNvPr id="99" name="Google Shape;99;p2"/>
          <p:cNvSpPr txBox="1"/>
          <p:nvPr/>
        </p:nvSpPr>
        <p:spPr>
          <a:xfrm>
            <a:off x="176161" y="997527"/>
            <a:ext cx="8826435" cy="5424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6"/>
              </a:buClr>
              <a:buSzPts val="1600"/>
              <a:buFont typeface="Arial"/>
              <a:buNone/>
            </a:pPr>
            <a:r>
              <a:rPr lang="en-US" sz="1600" b="1" i="0" u="sng" strike="noStrike" cap="none" dirty="0">
                <a:solidFill>
                  <a:srgbClr val="00B050"/>
                </a:solidFill>
                <a:latin typeface="Cambria" panose="02040503050406030204" pitchFamily="18" charset="0"/>
                <a:ea typeface="Proxima Nova"/>
                <a:cs typeface="Proxima Nova"/>
                <a:sym typeface="Proxima Nova"/>
              </a:rPr>
              <a:t>Motivation:</a:t>
            </a:r>
            <a:r>
              <a:rPr lang="en-US" sz="1600" b="0" i="0" u="none" strike="noStrike" cap="none" dirty="0">
                <a:solidFill>
                  <a:srgbClr val="00B050"/>
                </a:solidFill>
                <a:latin typeface="Cambria" panose="02040503050406030204" pitchFamily="18" charset="0"/>
                <a:ea typeface="Proxima Nova"/>
                <a:cs typeface="Proxima Nova"/>
                <a:sym typeface="Proxima Nova"/>
              </a:rPr>
              <a:t> Hardware-software cooperative </a:t>
            </a:r>
            <a:r>
              <a:rPr lang="en-US" sz="1600" b="0" i="0" u="none" strike="noStrike" cap="none" dirty="0">
                <a:solidFill>
                  <a:schemeClr val="dk1"/>
                </a:solidFill>
                <a:latin typeface="Cambria" panose="02040503050406030204" pitchFamily="18" charset="0"/>
                <a:ea typeface="Proxima Nova"/>
                <a:cs typeface="Proxima Nova"/>
                <a:sym typeface="Proxima Nova"/>
              </a:rPr>
              <a:t>(cross-layer) techniques </a:t>
            </a:r>
            <a:br>
              <a:rPr lang="en-US" sz="1600" b="0" i="0" u="none" strike="noStrike" cap="none" dirty="0">
                <a:solidFill>
                  <a:schemeClr val="dk1"/>
                </a:solidFill>
                <a:latin typeface="Cambria" panose="02040503050406030204" pitchFamily="18" charset="0"/>
                <a:ea typeface="Proxima Nova"/>
                <a:cs typeface="Proxima Nova"/>
                <a:sym typeface="Proxima Nova"/>
              </a:rPr>
            </a:br>
            <a:r>
              <a:rPr lang="en-US" sz="1600" b="0" i="0" u="none" strike="noStrike" cap="none" dirty="0">
                <a:solidFill>
                  <a:schemeClr val="dk1"/>
                </a:solidFill>
                <a:latin typeface="Cambria" panose="02040503050406030204" pitchFamily="18" charset="0"/>
                <a:ea typeface="Proxima Nova"/>
                <a:cs typeface="Proxima Nova"/>
                <a:sym typeface="Proxima Nova"/>
              </a:rPr>
              <a:t>improve performance, quality of service, and security</a:t>
            </a:r>
            <a:endParaRPr dirty="0">
              <a:latin typeface="Cambria" panose="02040503050406030204" pitchFamily="18" charset="0"/>
            </a:endParaRPr>
          </a:p>
          <a:p>
            <a:pPr marL="0" marR="0" lvl="0" indent="0" algn="l" rtl="0">
              <a:lnSpc>
                <a:spcPct val="100000"/>
              </a:lnSpc>
              <a:spcBef>
                <a:spcPts val="1000"/>
              </a:spcBef>
              <a:spcAft>
                <a:spcPts val="0"/>
              </a:spcAft>
              <a:buClr>
                <a:srgbClr val="FF0000"/>
              </a:buClr>
              <a:buSzPts val="1600"/>
              <a:buFont typeface="Arial"/>
              <a:buNone/>
            </a:pPr>
            <a:r>
              <a:rPr lang="en-US" sz="1600" b="1" i="0" u="sng" strike="noStrike" cap="none" dirty="0">
                <a:solidFill>
                  <a:srgbClr val="FF0000"/>
                </a:solidFill>
                <a:latin typeface="Cambria" panose="02040503050406030204" pitchFamily="18" charset="0"/>
                <a:ea typeface="Proxima Nova"/>
                <a:cs typeface="Proxima Nova"/>
                <a:sym typeface="Proxima Nova"/>
              </a:rPr>
              <a:t>Problem:</a:t>
            </a:r>
            <a:r>
              <a:rPr lang="en-US" sz="1600" b="0" i="0" u="none" strike="noStrike" cap="none" dirty="0">
                <a:solidFill>
                  <a:schemeClr val="dk1"/>
                </a:solidFill>
                <a:latin typeface="Cambria" panose="02040503050406030204" pitchFamily="18" charset="0"/>
                <a:ea typeface="Proxima Nova"/>
                <a:cs typeface="Proxima Nova"/>
                <a:sym typeface="Proxima Nova"/>
              </a:rPr>
              <a:t> Cross-layer techniques are </a:t>
            </a:r>
            <a:r>
              <a:rPr lang="en-US" sz="1600" b="0" i="0" u="none" strike="noStrike" cap="none" dirty="0">
                <a:solidFill>
                  <a:srgbClr val="FF0000"/>
                </a:solidFill>
                <a:latin typeface="Cambria" panose="02040503050406030204" pitchFamily="18" charset="0"/>
                <a:ea typeface="Proxima Nova"/>
                <a:cs typeface="Proxima Nova"/>
                <a:sym typeface="Proxima Nova"/>
              </a:rPr>
              <a:t>challenging to implement and evaluate </a:t>
            </a:r>
            <a:r>
              <a:rPr lang="en-US" sz="1600" b="0" i="0" u="none" strike="noStrike" cap="none" dirty="0">
                <a:solidFill>
                  <a:schemeClr val="dk1"/>
                </a:solidFill>
                <a:latin typeface="Cambria" panose="02040503050406030204" pitchFamily="18" charset="0"/>
                <a:ea typeface="Proxima Nova"/>
                <a:cs typeface="Proxima Nova"/>
                <a:sym typeface="Proxima Nova"/>
              </a:rPr>
              <a:t>in real hardware</a:t>
            </a:r>
            <a:br>
              <a:rPr lang="en-US" dirty="0">
                <a:latin typeface="Cambria" panose="02040503050406030204" pitchFamily="18" charset="0"/>
                <a:ea typeface="Proxima Nova"/>
              </a:rPr>
            </a:br>
            <a:r>
              <a:rPr lang="en-US" sz="1600" dirty="0">
                <a:solidFill>
                  <a:schemeClr val="dk1"/>
                </a:solidFill>
                <a:latin typeface="Cambria" panose="02040503050406030204" pitchFamily="18" charset="0"/>
                <a:ea typeface="Proxima Nova"/>
                <a:cs typeface="Proxima Nova"/>
                <a:sym typeface="Proxima Nova"/>
              </a:rPr>
              <a:t>because t</a:t>
            </a:r>
            <a:r>
              <a:rPr lang="en-US" sz="1600" b="0" i="0" u="none" strike="noStrike" cap="none" dirty="0">
                <a:solidFill>
                  <a:schemeClr val="dk1"/>
                </a:solidFill>
                <a:latin typeface="Cambria" panose="02040503050406030204" pitchFamily="18" charset="0"/>
                <a:ea typeface="Proxima Nova"/>
                <a:cs typeface="Proxima Nova"/>
                <a:sym typeface="Proxima Nova"/>
              </a:rPr>
              <a:t>hey </a:t>
            </a:r>
            <a:r>
              <a:rPr lang="en-US" sz="1600" b="0" i="0" u="none" strike="noStrike" cap="none" dirty="0">
                <a:solidFill>
                  <a:srgbClr val="FF0000"/>
                </a:solidFill>
                <a:latin typeface="Cambria" panose="02040503050406030204" pitchFamily="18" charset="0"/>
                <a:ea typeface="Proxima Nova"/>
                <a:cs typeface="Proxima Nova"/>
                <a:sym typeface="Proxima Nova"/>
              </a:rPr>
              <a:t>require</a:t>
            </a:r>
            <a:r>
              <a:rPr lang="en-US" sz="1600" b="0" i="0" u="none" strike="noStrike" cap="none" dirty="0">
                <a:solidFill>
                  <a:schemeClr val="dk1"/>
                </a:solidFill>
                <a:latin typeface="Cambria" panose="02040503050406030204" pitchFamily="18" charset="0"/>
                <a:ea typeface="Proxima Nova"/>
                <a:cs typeface="Proxima Nova"/>
                <a:sym typeface="Proxima Nova"/>
              </a:rPr>
              <a:t> modifications </a:t>
            </a:r>
            <a:r>
              <a:rPr lang="en-US" sz="1600" b="0" i="0" u="none" strike="noStrike" cap="none" dirty="0">
                <a:solidFill>
                  <a:srgbClr val="FF0000"/>
                </a:solidFill>
                <a:latin typeface="Cambria" panose="02040503050406030204" pitchFamily="18" charset="0"/>
                <a:ea typeface="Proxima Nova"/>
                <a:cs typeface="Proxima Nova"/>
                <a:sym typeface="Proxima Nova"/>
              </a:rPr>
              <a:t>across the stack</a:t>
            </a:r>
            <a:endParaRPr dirty="0">
              <a:latin typeface="Cambria" panose="02040503050406030204" pitchFamily="18" charset="0"/>
            </a:endParaRPr>
          </a:p>
          <a:p>
            <a:pPr marL="0" marR="0" lvl="0" indent="0" algn="l" rtl="0">
              <a:lnSpc>
                <a:spcPct val="100000"/>
              </a:lnSpc>
              <a:spcBef>
                <a:spcPts val="1000"/>
              </a:spcBef>
              <a:spcAft>
                <a:spcPts val="0"/>
              </a:spcAft>
              <a:buClr>
                <a:schemeClr val="accent2"/>
              </a:buClr>
              <a:buSzPts val="1600"/>
              <a:buFont typeface="Arial"/>
              <a:buNone/>
            </a:pPr>
            <a:r>
              <a:rPr lang="en-US" sz="1600" b="1" i="0" u="sng" strike="noStrike" cap="none" dirty="0">
                <a:solidFill>
                  <a:schemeClr val="accent2"/>
                </a:solidFill>
                <a:latin typeface="Cambria" panose="02040503050406030204" pitchFamily="18" charset="0"/>
                <a:ea typeface="Proxima Nova"/>
                <a:cs typeface="Proxima Nova"/>
                <a:sym typeface="Proxima Nova"/>
              </a:rPr>
              <a:t>Our Goal</a:t>
            </a:r>
            <a:r>
              <a:rPr lang="en-US" sz="1600" b="0" i="0" strike="noStrike" cap="none" dirty="0">
                <a:solidFill>
                  <a:schemeClr val="accent2"/>
                </a:solidFill>
                <a:latin typeface="Cambria" panose="02040503050406030204" pitchFamily="18" charset="0"/>
                <a:ea typeface="Proxima Nova"/>
                <a:cs typeface="Proxima Nova"/>
                <a:sym typeface="Proxima Nova"/>
              </a:rPr>
              <a:t> </a:t>
            </a:r>
            <a:r>
              <a:rPr lang="en-US" sz="1600" b="0" i="0" u="none" strike="noStrike" cap="none" dirty="0">
                <a:solidFill>
                  <a:schemeClr val="dk1"/>
                </a:solidFill>
                <a:latin typeface="Cambria" panose="02040503050406030204" pitchFamily="18" charset="0"/>
                <a:ea typeface="Proxima Nova"/>
                <a:cs typeface="Proxima Nova"/>
                <a:sym typeface="Proxima Nova"/>
              </a:rPr>
              <a:t>is twofold:</a:t>
            </a:r>
            <a:endParaRPr dirty="0">
              <a:latin typeface="Cambria" panose="02040503050406030204" pitchFamily="18" charset="0"/>
            </a:endParaRPr>
          </a:p>
          <a:p>
            <a:pPr marL="0" marR="0" lvl="0" indent="0" algn="l" rtl="0">
              <a:lnSpc>
                <a:spcPct val="100000"/>
              </a:lnSpc>
              <a:spcBef>
                <a:spcPts val="400"/>
              </a:spcBef>
              <a:spcAft>
                <a:spcPts val="0"/>
              </a:spcAft>
              <a:buClr>
                <a:schemeClr val="dk1"/>
              </a:buClr>
              <a:buSzPts val="1600"/>
              <a:buFont typeface="Arial"/>
              <a:buNone/>
            </a:pPr>
            <a:r>
              <a:rPr lang="en-US" sz="1600" b="0" i="0" u="none" strike="noStrike" cap="none" dirty="0">
                <a:solidFill>
                  <a:schemeClr val="dk1"/>
                </a:solidFill>
                <a:latin typeface="Cambria" panose="02040503050406030204" pitchFamily="18" charset="0"/>
                <a:ea typeface="Proxima Nova"/>
                <a:cs typeface="Proxima Nova"/>
                <a:sym typeface="Proxima Nova"/>
              </a:rPr>
              <a:t>1) Enable </a:t>
            </a:r>
            <a:r>
              <a:rPr lang="en-US" sz="1600" b="0" i="0" u="none" strike="noStrike" cap="none" dirty="0">
                <a:solidFill>
                  <a:schemeClr val="accent2"/>
                </a:solidFill>
                <a:latin typeface="Cambria" panose="02040503050406030204" pitchFamily="18" charset="0"/>
                <a:ea typeface="Proxima Nova"/>
                <a:cs typeface="Proxima Nova"/>
                <a:sym typeface="Proxima Nova"/>
              </a:rPr>
              <a:t>rapid</a:t>
            </a:r>
            <a:r>
              <a:rPr lang="en-US" sz="1600" b="0" i="0" u="none" strike="noStrike" cap="none" dirty="0">
                <a:solidFill>
                  <a:schemeClr val="dk1"/>
                </a:solidFill>
                <a:latin typeface="Cambria" panose="02040503050406030204" pitchFamily="18" charset="0"/>
                <a:ea typeface="Proxima Nova"/>
                <a:cs typeface="Proxima Nova"/>
                <a:sym typeface="Proxima Nova"/>
              </a:rPr>
              <a:t> implementation and evaluation of cross-layer techniques in </a:t>
            </a:r>
            <a:r>
              <a:rPr lang="en-US" sz="1600" b="0" i="0" u="none" strike="noStrike" cap="none" dirty="0">
                <a:solidFill>
                  <a:schemeClr val="accent2"/>
                </a:solidFill>
                <a:latin typeface="Cambria" panose="02040503050406030204" pitchFamily="18" charset="0"/>
                <a:ea typeface="Proxima Nova"/>
                <a:cs typeface="Proxima Nova"/>
                <a:sym typeface="Proxima Nova"/>
              </a:rPr>
              <a:t>real hardware</a:t>
            </a:r>
            <a:endParaRPr dirty="0">
              <a:latin typeface="Cambria" panose="02040503050406030204" pitchFamily="18" charset="0"/>
            </a:endParaRPr>
          </a:p>
          <a:p>
            <a:pPr marL="0" marR="0" lvl="0" indent="0" algn="l" rtl="0">
              <a:lnSpc>
                <a:spcPct val="100000"/>
              </a:lnSpc>
              <a:spcBef>
                <a:spcPts val="400"/>
              </a:spcBef>
              <a:spcAft>
                <a:spcPts val="0"/>
              </a:spcAft>
              <a:buClr>
                <a:schemeClr val="dk1"/>
              </a:buClr>
              <a:buSzPts val="1600"/>
              <a:buFont typeface="Arial"/>
              <a:buNone/>
            </a:pPr>
            <a:r>
              <a:rPr lang="en-US" sz="1600" b="0" i="0" u="none" strike="noStrike" cap="none" dirty="0">
                <a:solidFill>
                  <a:schemeClr val="dk1"/>
                </a:solidFill>
                <a:latin typeface="Cambria" panose="02040503050406030204" pitchFamily="18" charset="0"/>
                <a:ea typeface="Proxima Nova"/>
                <a:cs typeface="Proxima Nova"/>
                <a:sym typeface="Proxima Nova"/>
              </a:rPr>
              <a:t>2) Quantify the </a:t>
            </a:r>
            <a:r>
              <a:rPr lang="en-US" sz="1600" b="0" i="0" u="none" strike="noStrike" cap="none" dirty="0">
                <a:solidFill>
                  <a:schemeClr val="accent2"/>
                </a:solidFill>
                <a:latin typeface="Cambria" panose="02040503050406030204" pitchFamily="18" charset="0"/>
                <a:ea typeface="Proxima Nova"/>
                <a:cs typeface="Proxima Nova"/>
                <a:sym typeface="Proxima Nova"/>
              </a:rPr>
              <a:t>overheads</a:t>
            </a:r>
            <a:r>
              <a:rPr lang="en-US" sz="1600" b="0" i="0" u="none" strike="noStrike" cap="none" dirty="0">
                <a:solidFill>
                  <a:schemeClr val="dk1"/>
                </a:solidFill>
                <a:latin typeface="Cambria" panose="02040503050406030204" pitchFamily="18" charset="0"/>
                <a:ea typeface="Proxima Nova"/>
                <a:cs typeface="Proxima Nova"/>
                <a:sym typeface="Proxima Nova"/>
              </a:rPr>
              <a:t> associated with a </a:t>
            </a:r>
            <a:r>
              <a:rPr lang="en-US" sz="1600" b="0" i="0" u="none" strike="noStrike" cap="none" dirty="0">
                <a:solidFill>
                  <a:schemeClr val="accent2"/>
                </a:solidFill>
                <a:latin typeface="Cambria" panose="02040503050406030204" pitchFamily="18" charset="0"/>
                <a:ea typeface="Proxima Nova"/>
                <a:cs typeface="Proxima Nova"/>
                <a:sym typeface="Proxima Nova"/>
              </a:rPr>
              <a:t>general metadata management system</a:t>
            </a:r>
            <a:endParaRPr dirty="0">
              <a:latin typeface="Cambria" panose="02040503050406030204" pitchFamily="18" charset="0"/>
            </a:endParaRPr>
          </a:p>
          <a:p>
            <a:pPr marL="0" marR="0" lvl="0" indent="0" algn="l" rtl="0">
              <a:lnSpc>
                <a:spcPct val="100000"/>
              </a:lnSpc>
              <a:spcBef>
                <a:spcPts val="1000"/>
              </a:spcBef>
              <a:spcAft>
                <a:spcPts val="0"/>
              </a:spcAft>
              <a:buClr>
                <a:schemeClr val="accent4"/>
              </a:buClr>
              <a:buSzPts val="1600"/>
              <a:buFont typeface="Arial"/>
              <a:buNone/>
            </a:pPr>
            <a:r>
              <a:rPr lang="en-US" sz="1600" b="1" i="0" u="sng" strike="noStrike" cap="none" dirty="0">
                <a:solidFill>
                  <a:schemeClr val="tx2"/>
                </a:solidFill>
                <a:latin typeface="Cambria" panose="02040503050406030204" pitchFamily="18" charset="0"/>
                <a:ea typeface="Proxima Nova"/>
                <a:cs typeface="Proxima Nova"/>
                <a:sym typeface="Proxima Nova"/>
              </a:rPr>
              <a:t>Key Idea:</a:t>
            </a:r>
            <a:r>
              <a:rPr lang="en-US" sz="1600" b="0" i="0" u="none" strike="noStrike" cap="none" dirty="0">
                <a:solidFill>
                  <a:schemeClr val="accent4"/>
                </a:solidFill>
                <a:latin typeface="Cambria" panose="02040503050406030204" pitchFamily="18" charset="0"/>
                <a:ea typeface="Proxima Nova"/>
                <a:cs typeface="Proxima Nova"/>
                <a:sym typeface="Proxima Nova"/>
              </a:rPr>
              <a:t> </a:t>
            </a:r>
          </a:p>
          <a:p>
            <a:pPr marL="0" marR="0" lvl="0" indent="0" algn="l" rtl="0">
              <a:lnSpc>
                <a:spcPct val="100000"/>
              </a:lnSpc>
              <a:spcBef>
                <a:spcPts val="1000"/>
              </a:spcBef>
              <a:spcAft>
                <a:spcPts val="0"/>
              </a:spcAft>
              <a:buClr>
                <a:schemeClr val="accent4"/>
              </a:buClr>
              <a:buSzPts val="1600"/>
              <a:buFont typeface="Arial"/>
              <a:buNone/>
            </a:pPr>
            <a:r>
              <a:rPr lang="en-US" sz="1600" b="0" i="0" u="none" strike="noStrike" cap="none" dirty="0">
                <a:solidFill>
                  <a:schemeClr val="dk1"/>
                </a:solidFill>
                <a:latin typeface="Cambria" panose="02040503050406030204" pitchFamily="18" charset="0"/>
                <a:ea typeface="Proxima Nova"/>
                <a:cs typeface="Proxima Nova"/>
                <a:sym typeface="Proxima Nova"/>
              </a:rPr>
              <a:t>Develop a metadata management system (</a:t>
            </a:r>
            <a:r>
              <a:rPr lang="en-US" sz="1600" b="1" i="0" u="none" strike="noStrike" cap="none" dirty="0" err="1">
                <a:solidFill>
                  <a:schemeClr val="tx2"/>
                </a:solidFill>
                <a:latin typeface="Cambria" panose="02040503050406030204" pitchFamily="18" charset="0"/>
                <a:ea typeface="Proxima Nova"/>
                <a:cs typeface="Proxima Nova"/>
                <a:sym typeface="Proxima Nova"/>
              </a:rPr>
              <a:t>MetaSys</a:t>
            </a:r>
            <a:r>
              <a:rPr lang="en-US" sz="1600" b="0" i="0" u="none" strike="noStrike" cap="none" dirty="0">
                <a:solidFill>
                  <a:schemeClr val="dk1"/>
                </a:solidFill>
                <a:latin typeface="Cambria" panose="02040503050406030204" pitchFamily="18" charset="0"/>
                <a:ea typeface="Proxima Nova"/>
                <a:cs typeface="Proxima Nova"/>
                <a:sym typeface="Proxima Nova"/>
              </a:rPr>
              <a:t>) with </a:t>
            </a:r>
            <a:r>
              <a:rPr lang="en-US" sz="1600" b="0" i="0" u="none" strike="noStrike" cap="none" dirty="0">
                <a:solidFill>
                  <a:schemeClr val="tx2"/>
                </a:solidFill>
                <a:latin typeface="Cambria" panose="02040503050406030204" pitchFamily="18" charset="0"/>
                <a:ea typeface="Proxima Nova"/>
                <a:cs typeface="Proxima Nova"/>
                <a:sym typeface="Proxima Nova"/>
              </a:rPr>
              <a:t>hardware and software </a:t>
            </a:r>
            <a:r>
              <a:rPr lang="en-US" sz="1600" b="0" i="0" u="none" strike="noStrike" cap="none" dirty="0">
                <a:solidFill>
                  <a:schemeClr val="dk1"/>
                </a:solidFill>
                <a:latin typeface="Cambria" panose="02040503050406030204" pitchFamily="18" charset="0"/>
                <a:ea typeface="Proxima Nova"/>
                <a:cs typeface="Proxima Nova"/>
                <a:sym typeface="Proxima Nova"/>
              </a:rPr>
              <a:t>components </a:t>
            </a:r>
            <a:br>
              <a:rPr lang="en-US" sz="1600" b="0" i="0" u="none" strike="noStrike" cap="none" dirty="0">
                <a:solidFill>
                  <a:schemeClr val="dk1"/>
                </a:solidFill>
                <a:latin typeface="Cambria" panose="02040503050406030204" pitchFamily="18" charset="0"/>
                <a:ea typeface="Proxima Nova"/>
                <a:cs typeface="Proxima Nova"/>
                <a:sym typeface="Proxima Nova"/>
              </a:rPr>
            </a:br>
            <a:r>
              <a:rPr lang="en-US" sz="1600" b="0" i="0" u="none" strike="noStrike" cap="none" dirty="0">
                <a:solidFill>
                  <a:schemeClr val="dk1"/>
                </a:solidFill>
                <a:latin typeface="Cambria" panose="02040503050406030204" pitchFamily="18" charset="0"/>
                <a:ea typeface="Proxima Nova"/>
                <a:cs typeface="Proxima Nova"/>
                <a:sym typeface="Proxima Nova"/>
              </a:rPr>
              <a:t>that are </a:t>
            </a:r>
            <a:r>
              <a:rPr lang="en-US" sz="1600" b="0" i="0" u="none" strike="noStrike" cap="none" dirty="0">
                <a:solidFill>
                  <a:schemeClr val="tx2"/>
                </a:solidFill>
                <a:latin typeface="Cambria" panose="02040503050406030204" pitchFamily="18" charset="0"/>
                <a:ea typeface="Proxima Nova"/>
                <a:cs typeface="Proxima Nova"/>
                <a:sym typeface="Proxima Nova"/>
              </a:rPr>
              <a:t>reusable across </a:t>
            </a:r>
            <a:r>
              <a:rPr lang="en-US" sz="1600" b="0" i="0" u="none" strike="noStrike" cap="none" dirty="0">
                <a:solidFill>
                  <a:schemeClr val="dk1"/>
                </a:solidFill>
                <a:latin typeface="Cambria" panose="02040503050406030204" pitchFamily="18" charset="0"/>
                <a:ea typeface="Proxima Nova"/>
                <a:cs typeface="Proxima Nova"/>
                <a:sym typeface="Proxima Nova"/>
              </a:rPr>
              <a:t>cross-layer techniques </a:t>
            </a:r>
            <a:r>
              <a:rPr lang="en-US" sz="1600" dirty="0">
                <a:solidFill>
                  <a:schemeClr val="dk1"/>
                </a:solidFill>
                <a:latin typeface="Cambria" panose="02040503050406030204" pitchFamily="18" charset="0"/>
                <a:sym typeface="Proxima Nova"/>
              </a:rPr>
              <a:t>to </a:t>
            </a:r>
            <a:r>
              <a:rPr lang="en-US" sz="1600" dirty="0">
                <a:solidFill>
                  <a:schemeClr val="tx2"/>
                </a:solidFill>
                <a:latin typeface="Cambria" panose="02040503050406030204" pitchFamily="18" charset="0"/>
                <a:sym typeface="Proxima Nova"/>
              </a:rPr>
              <a:t>minimize programmer effort </a:t>
            </a:r>
            <a:endParaRPr sz="1600" dirty="0">
              <a:solidFill>
                <a:schemeClr val="tx2"/>
              </a:solidFill>
              <a:latin typeface="Cambria" panose="02040503050406030204" pitchFamily="18" charset="0"/>
            </a:endParaRPr>
          </a:p>
          <a:p>
            <a:pPr>
              <a:spcBef>
                <a:spcPts val="1000"/>
              </a:spcBef>
              <a:buClr>
                <a:schemeClr val="dk2"/>
              </a:buClr>
              <a:buSzPts val="1600"/>
            </a:pPr>
            <a:r>
              <a:rPr lang="en-US" sz="1600" b="1" i="0" u="sng" strike="noStrike" cap="none" dirty="0">
                <a:solidFill>
                  <a:srgbClr val="7030A0"/>
                </a:solidFill>
                <a:latin typeface="Cambria" panose="02040503050406030204" pitchFamily="18" charset="0"/>
                <a:ea typeface="Proxima Nova"/>
                <a:cs typeface="Proxima Nova"/>
                <a:sym typeface="Proxima Nova"/>
              </a:rPr>
              <a:t>Prototype:</a:t>
            </a:r>
            <a:r>
              <a:rPr lang="en-US" sz="1600" b="0" i="0" u="none" strike="noStrike" cap="none" dirty="0">
                <a:solidFill>
                  <a:srgbClr val="7030A0"/>
                </a:solidFill>
                <a:latin typeface="Cambria" panose="02040503050406030204" pitchFamily="18" charset="0"/>
                <a:ea typeface="Proxima Nova"/>
                <a:cs typeface="Proxima Nova"/>
                <a:sym typeface="Proxima Nova"/>
              </a:rPr>
              <a:t> </a:t>
            </a:r>
            <a:r>
              <a:rPr lang="en-US" sz="1600" b="0" i="0" u="none" strike="noStrike" cap="none" dirty="0">
                <a:solidFill>
                  <a:schemeClr val="dk1"/>
                </a:solidFill>
                <a:latin typeface="Cambria" panose="02040503050406030204" pitchFamily="18" charset="0"/>
                <a:ea typeface="Proxima Nova"/>
                <a:cs typeface="Proxima Nova"/>
                <a:sym typeface="Proxima Nova"/>
              </a:rPr>
              <a:t>Xilinx </a:t>
            </a:r>
            <a:r>
              <a:rPr lang="en-US" sz="1600" b="0" i="0" u="none" strike="noStrike" cap="none" dirty="0" err="1">
                <a:solidFill>
                  <a:srgbClr val="7030A0"/>
                </a:solidFill>
                <a:latin typeface="Cambria" panose="02040503050406030204" pitchFamily="18" charset="0"/>
                <a:ea typeface="Proxima Nova"/>
                <a:cs typeface="Proxima Nova"/>
                <a:sym typeface="Proxima Nova"/>
              </a:rPr>
              <a:t>Zedboard</a:t>
            </a:r>
            <a:r>
              <a:rPr lang="en-US" sz="1600" b="0" i="0" u="none" strike="noStrike" cap="none" dirty="0">
                <a:solidFill>
                  <a:schemeClr val="dk1"/>
                </a:solidFill>
                <a:latin typeface="Cambria" panose="02040503050406030204" pitchFamily="18" charset="0"/>
                <a:ea typeface="Proxima Nova"/>
                <a:cs typeface="Proxima Nova"/>
                <a:sym typeface="Proxima Nova"/>
              </a:rPr>
              <a:t> prototype using </a:t>
            </a:r>
            <a:r>
              <a:rPr lang="en-US" sz="1600" b="0" i="0" u="none" strike="noStrike" cap="none" dirty="0">
                <a:solidFill>
                  <a:srgbClr val="7030A0"/>
                </a:solidFill>
                <a:latin typeface="Cambria" panose="02040503050406030204" pitchFamily="18" charset="0"/>
                <a:ea typeface="Proxima Nova"/>
                <a:cs typeface="Proxima Nova"/>
                <a:sym typeface="Proxima Nova"/>
              </a:rPr>
              <a:t>RISC-V Rocket Chip</a:t>
            </a:r>
            <a:r>
              <a:rPr lang="en-US" sz="1600" b="0" i="0" u="none" strike="noStrike" cap="none" dirty="0">
                <a:solidFill>
                  <a:schemeClr val="dk2"/>
                </a:solidFill>
                <a:latin typeface="Cambria" panose="02040503050406030204" pitchFamily="18" charset="0"/>
                <a:ea typeface="Proxima Nova"/>
                <a:cs typeface="Proxima Nova"/>
                <a:sym typeface="Proxima Nova"/>
              </a:rPr>
              <a:t>:</a:t>
            </a:r>
          </a:p>
          <a:p>
            <a:pPr>
              <a:spcBef>
                <a:spcPts val="1000"/>
              </a:spcBef>
              <a:buClr>
                <a:schemeClr val="dk2"/>
              </a:buClr>
              <a:buSzPts val="1600"/>
            </a:pPr>
            <a:r>
              <a:rPr lang="en-US" sz="1600" dirty="0">
                <a:solidFill>
                  <a:schemeClr val="tx1"/>
                </a:solidFill>
                <a:latin typeface="Cambria" panose="02040503050406030204" pitchFamily="18" charset="0"/>
                <a:ea typeface="Proxima Nova"/>
                <a:cs typeface="Proxima Nova"/>
                <a:sym typeface="Proxima Nova"/>
              </a:rPr>
              <a:t>Low on-chip storage (0.2%) and memory storage (0.2%) overhead metadata management</a:t>
            </a:r>
          </a:p>
          <a:p>
            <a:pPr marL="0" marR="0" lvl="0" indent="0" algn="l" rtl="0">
              <a:lnSpc>
                <a:spcPct val="100000"/>
              </a:lnSpc>
              <a:spcBef>
                <a:spcPts val="1000"/>
              </a:spcBef>
              <a:spcAft>
                <a:spcPts val="0"/>
              </a:spcAft>
              <a:buClr>
                <a:schemeClr val="dk2"/>
              </a:buClr>
              <a:buSzPts val="1600"/>
              <a:buFont typeface="Arial"/>
              <a:buNone/>
            </a:pPr>
            <a:r>
              <a:rPr lang="en-US" sz="1600" b="1" u="sng" dirty="0">
                <a:solidFill>
                  <a:schemeClr val="accent1"/>
                </a:solidFill>
                <a:latin typeface="Cambria" panose="02040503050406030204" pitchFamily="18" charset="0"/>
                <a:ea typeface="Proxima Nova"/>
                <a:cs typeface="Proxima Nova"/>
                <a:sym typeface="Proxima Nova"/>
              </a:rPr>
              <a:t>Evaluation:</a:t>
            </a:r>
            <a:r>
              <a:rPr lang="en-US" sz="1600" b="1" dirty="0">
                <a:solidFill>
                  <a:schemeClr val="accent1"/>
                </a:solidFill>
                <a:latin typeface="Cambria" panose="02040503050406030204" pitchFamily="18" charset="0"/>
                <a:ea typeface="Proxima Nova"/>
                <a:cs typeface="Proxima Nova"/>
                <a:sym typeface="Proxima Nova"/>
              </a:rPr>
              <a:t> </a:t>
            </a:r>
            <a:r>
              <a:rPr lang="en-US" sz="1600" dirty="0">
                <a:solidFill>
                  <a:schemeClr val="tx1"/>
                </a:solidFill>
                <a:latin typeface="Cambria" panose="02040503050406030204" pitchFamily="18" charset="0"/>
                <a:ea typeface="Proxima Nova"/>
                <a:cs typeface="Proxima Nova"/>
                <a:sym typeface="Proxima Nova"/>
              </a:rPr>
              <a:t>G</a:t>
            </a:r>
            <a:r>
              <a:rPr lang="en-US" sz="1600" b="0" i="0" u="none" strike="noStrike" cap="none" dirty="0">
                <a:solidFill>
                  <a:schemeClr val="tx1"/>
                </a:solidFill>
                <a:latin typeface="Cambria" panose="02040503050406030204" pitchFamily="18" charset="0"/>
                <a:ea typeface="Proxima Nova"/>
                <a:cs typeface="Proxima Nova"/>
                <a:sym typeface="Proxima Nova"/>
              </a:rPr>
              <a:t>raph p</a:t>
            </a:r>
            <a:r>
              <a:rPr lang="en-US" sz="1600" b="0" i="0" u="none" strike="noStrike" cap="none" dirty="0">
                <a:solidFill>
                  <a:schemeClr val="dk1"/>
                </a:solidFill>
                <a:latin typeface="Cambria" panose="02040503050406030204" pitchFamily="18" charset="0"/>
                <a:ea typeface="Proxima Nova"/>
                <a:cs typeface="Proxima Nova"/>
                <a:sym typeface="Proxima Nova"/>
              </a:rPr>
              <a:t>refetching</a:t>
            </a:r>
            <a:r>
              <a:rPr lang="en-US" sz="1600" dirty="0">
                <a:solidFill>
                  <a:schemeClr val="dk1"/>
                </a:solidFill>
                <a:latin typeface="Cambria" panose="02040503050406030204" pitchFamily="18" charset="0"/>
                <a:ea typeface="Proxima Nova"/>
                <a:cs typeface="Proxima Nova"/>
                <a:sym typeface="Proxima Nova"/>
              </a:rPr>
              <a:t> </a:t>
            </a:r>
            <a:r>
              <a:rPr lang="en-US" sz="1600" b="0" i="0" u="none" strike="noStrike" cap="none" dirty="0">
                <a:solidFill>
                  <a:schemeClr val="dk1"/>
                </a:solidFill>
                <a:latin typeface="Cambria" panose="02040503050406030204" pitchFamily="18" charset="0"/>
                <a:ea typeface="Proxima Nova"/>
                <a:cs typeface="Proxima Nova"/>
                <a:sym typeface="Proxima Nova"/>
              </a:rPr>
              <a:t>and memory protection case studies,</a:t>
            </a:r>
            <a:br>
              <a:rPr lang="en-US" sz="1600" b="0" i="0" u="none" strike="noStrike" cap="none" dirty="0">
                <a:solidFill>
                  <a:schemeClr val="dk1"/>
                </a:solidFill>
                <a:latin typeface="Cambria" panose="02040503050406030204" pitchFamily="18" charset="0"/>
                <a:ea typeface="Proxima Nova"/>
                <a:cs typeface="Proxima Nova"/>
                <a:sym typeface="Proxima Nova"/>
              </a:rPr>
            </a:br>
            <a:r>
              <a:rPr lang="en-US" sz="1600" b="0" i="0" u="none" strike="noStrike" cap="none" dirty="0">
                <a:solidFill>
                  <a:schemeClr val="dk1"/>
                </a:solidFill>
                <a:latin typeface="Cambria" panose="02040503050406030204" pitchFamily="18" charset="0"/>
                <a:ea typeface="Proxima Nova"/>
                <a:cs typeface="Proxima Nova"/>
                <a:sym typeface="Proxima Nova"/>
              </a:rPr>
              <a:t>extensive overhead characterization</a:t>
            </a:r>
            <a:endParaRPr lang="en-US" sz="1600" b="0" i="0" u="none" strike="noStrike" cap="none" dirty="0">
              <a:solidFill>
                <a:schemeClr val="accent1"/>
              </a:solidFill>
              <a:latin typeface="Cambria" panose="02040503050406030204" pitchFamily="18" charset="0"/>
              <a:ea typeface="Proxima Nova"/>
              <a:cs typeface="Proxima Nova"/>
              <a:sym typeface="Proxima Nova"/>
            </a:endParaRPr>
          </a:p>
          <a:p>
            <a:pPr marL="228600" marR="0" lvl="0" indent="-228600" algn="l" rtl="0">
              <a:lnSpc>
                <a:spcPct val="100000"/>
              </a:lnSpc>
              <a:spcBef>
                <a:spcPts val="400"/>
              </a:spcBef>
              <a:spcAft>
                <a:spcPts val="0"/>
              </a:spcAft>
              <a:buClr>
                <a:schemeClr val="dk1"/>
              </a:buClr>
              <a:buSzPts val="1600"/>
              <a:buFont typeface="Arial"/>
              <a:buChar char="•"/>
            </a:pPr>
            <a:r>
              <a:rPr lang="en-US" sz="1600" b="0" i="0" u="none" strike="noStrike" cap="none" dirty="0" err="1">
                <a:solidFill>
                  <a:schemeClr val="tx1"/>
                </a:solidFill>
                <a:latin typeface="Cambria" panose="02040503050406030204" pitchFamily="18" charset="0"/>
                <a:ea typeface="Proxima Nova"/>
                <a:cs typeface="Proxima Nova"/>
                <a:sym typeface="Proxima Nova"/>
              </a:rPr>
              <a:t>MetaSys</a:t>
            </a:r>
            <a:r>
              <a:rPr lang="en-US" sz="1600" b="0" i="0" u="none" strike="noStrike" cap="none" dirty="0">
                <a:solidFill>
                  <a:schemeClr val="tx1"/>
                </a:solidFill>
                <a:latin typeface="Cambria" panose="02040503050406030204" pitchFamily="18" charset="0"/>
                <a:ea typeface="Proxima Nova"/>
                <a:cs typeface="Proxima Nova"/>
                <a:sym typeface="Proxima Nova"/>
              </a:rPr>
              <a:t>-based graph prefetcher </a:t>
            </a:r>
            <a:r>
              <a:rPr lang="en-US" sz="1600" b="0" i="0" u="none" strike="noStrike" cap="none" dirty="0">
                <a:solidFill>
                  <a:schemeClr val="dk1"/>
                </a:solidFill>
                <a:latin typeface="Cambria" panose="02040503050406030204" pitchFamily="18" charset="0"/>
                <a:ea typeface="Proxima Nova"/>
                <a:cs typeface="Proxima Nova"/>
                <a:sym typeface="Proxima Nova"/>
              </a:rPr>
              <a:t>performs </a:t>
            </a:r>
            <a:r>
              <a:rPr lang="en-US" sz="1600" b="0" i="0" u="none" strike="noStrike" cap="none" dirty="0">
                <a:solidFill>
                  <a:schemeClr val="accent1"/>
                </a:solidFill>
                <a:latin typeface="Cambria" panose="02040503050406030204" pitchFamily="18" charset="0"/>
                <a:ea typeface="Proxima Nova"/>
                <a:cs typeface="Proxima Nova"/>
                <a:sym typeface="Proxima Nova"/>
              </a:rPr>
              <a:t>similar to state-of-the-art </a:t>
            </a:r>
            <a:r>
              <a:rPr lang="en-US" sz="1600" b="0" i="0" u="none" strike="noStrike" cap="none" dirty="0">
                <a:solidFill>
                  <a:schemeClr val="tx1"/>
                </a:solidFill>
                <a:latin typeface="Cambria" panose="02040503050406030204" pitchFamily="18" charset="0"/>
                <a:ea typeface="Proxima Nova"/>
                <a:cs typeface="Proxima Nova"/>
                <a:sym typeface="Proxima Nova"/>
              </a:rPr>
              <a:t>specialized</a:t>
            </a:r>
            <a:r>
              <a:rPr lang="en-US" sz="1600" b="0" i="0" u="none" strike="noStrike" cap="none" dirty="0">
                <a:solidFill>
                  <a:schemeClr val="dk1"/>
                </a:solidFill>
                <a:latin typeface="Cambria" panose="02040503050406030204" pitchFamily="18" charset="0"/>
                <a:ea typeface="Proxima Nova"/>
                <a:cs typeface="Proxima Nova"/>
                <a:sym typeface="Proxima Nova"/>
              </a:rPr>
              <a:t> prefetcher</a:t>
            </a:r>
            <a:endParaRPr lang="en-US" sz="1600" dirty="0">
              <a:latin typeface="Cambria" panose="02040503050406030204" pitchFamily="18" charset="0"/>
            </a:endParaRPr>
          </a:p>
          <a:p>
            <a:pPr marL="228600" marR="0" lvl="0" indent="-228600" algn="l" rtl="0">
              <a:lnSpc>
                <a:spcPct val="100000"/>
              </a:lnSpc>
              <a:spcBef>
                <a:spcPts val="400"/>
              </a:spcBef>
              <a:spcAft>
                <a:spcPts val="0"/>
              </a:spcAft>
              <a:buClr>
                <a:schemeClr val="dk1"/>
              </a:buClr>
              <a:buSzPts val="1600"/>
              <a:buFont typeface="Arial"/>
              <a:buChar char="•"/>
            </a:pPr>
            <a:r>
              <a:rPr lang="en-US" sz="1600" b="0" i="0" u="none" strike="noStrike" cap="none" dirty="0">
                <a:solidFill>
                  <a:schemeClr val="accent1"/>
                </a:solidFill>
                <a:latin typeface="Cambria" panose="02040503050406030204" pitchFamily="18" charset="0"/>
                <a:ea typeface="Proxima Nova"/>
                <a:cs typeface="Proxima Nova"/>
                <a:sym typeface="Proxima Nova"/>
              </a:rPr>
              <a:t>Low-overhead</a:t>
            </a:r>
            <a:r>
              <a:rPr lang="en-US" sz="1600" b="0" i="0" u="none" strike="noStrike" cap="none" dirty="0">
                <a:solidFill>
                  <a:schemeClr val="dk1"/>
                </a:solidFill>
                <a:latin typeface="Cambria" panose="02040503050406030204" pitchFamily="18" charset="0"/>
                <a:ea typeface="Proxima Nova"/>
                <a:cs typeface="Proxima Nova"/>
                <a:sym typeface="Proxima Nova"/>
              </a:rPr>
              <a:t> bounds-checking (14%) and return address protection (1.2%)</a:t>
            </a:r>
          </a:p>
          <a:p>
            <a:pPr marL="228600" lvl="0" indent="-228600">
              <a:spcBef>
                <a:spcPts val="400"/>
              </a:spcBef>
              <a:buClr>
                <a:schemeClr val="dk1"/>
              </a:buClr>
              <a:buSzPts val="1600"/>
              <a:buFont typeface="Arial"/>
              <a:buChar char="•"/>
            </a:pPr>
            <a:r>
              <a:rPr lang="en-US" sz="1600" dirty="0">
                <a:solidFill>
                  <a:schemeClr val="accent1"/>
                </a:solidFill>
                <a:latin typeface="Cambria" panose="02040503050406030204" pitchFamily="18" charset="0"/>
                <a:ea typeface="Proxima Nova"/>
                <a:cs typeface="Proxima Nova"/>
                <a:sym typeface="Proxima Nova"/>
              </a:rPr>
              <a:t>Single</a:t>
            </a:r>
            <a:r>
              <a:rPr lang="en-US" sz="1600" dirty="0">
                <a:solidFill>
                  <a:schemeClr val="dk1"/>
                </a:solidFill>
                <a:latin typeface="Cambria" panose="02040503050406030204" pitchFamily="18" charset="0"/>
                <a:ea typeface="Proxima Nova"/>
                <a:cs typeface="Proxima Nova"/>
                <a:sym typeface="Proxima Nova"/>
              </a:rPr>
              <a:t> general metadata management system </a:t>
            </a:r>
            <a:r>
              <a:rPr lang="en-US" sz="1600" dirty="0">
                <a:solidFill>
                  <a:schemeClr val="accent1"/>
                </a:solidFill>
                <a:latin typeface="Cambria" panose="02040503050406030204" pitchFamily="18" charset="0"/>
                <a:ea typeface="Proxima Nova"/>
                <a:cs typeface="Proxima Nova"/>
                <a:sym typeface="Proxima Nova"/>
              </a:rPr>
              <a:t>scales well</a:t>
            </a:r>
            <a:endParaRPr sz="1600" dirty="0">
              <a:latin typeface="Cambria" panose="02040503050406030204" pitchFamily="18" charset="0"/>
            </a:endParaRPr>
          </a:p>
          <a:p>
            <a:pPr marL="228600" marR="0" lvl="0" indent="-127000" algn="l" rtl="0">
              <a:lnSpc>
                <a:spcPct val="100000"/>
              </a:lnSpc>
              <a:spcBef>
                <a:spcPts val="1000"/>
              </a:spcBef>
              <a:spcAft>
                <a:spcPts val="0"/>
              </a:spcAft>
              <a:buClr>
                <a:schemeClr val="dk1"/>
              </a:buClr>
              <a:buSzPts val="1600"/>
              <a:buFont typeface="Arial"/>
              <a:buNone/>
            </a:pPr>
            <a:endParaRPr sz="1600" b="0" i="0" u="none" strike="noStrike" cap="none" dirty="0">
              <a:solidFill>
                <a:schemeClr val="dk1"/>
              </a:solidFill>
              <a:latin typeface="Cambria" panose="02040503050406030204" pitchFamily="18" charset="0"/>
              <a:ea typeface="Proxima Nova"/>
              <a:cs typeface="Proxima Nova"/>
              <a:sym typeface="Proxima Nova"/>
            </a:endParaRPr>
          </a:p>
          <a:p>
            <a:pPr marL="228600" marR="0" lvl="0" indent="-127000" algn="l" rtl="0">
              <a:lnSpc>
                <a:spcPct val="100000"/>
              </a:lnSpc>
              <a:spcBef>
                <a:spcPts val="1000"/>
              </a:spcBef>
              <a:spcAft>
                <a:spcPts val="0"/>
              </a:spcAft>
              <a:buClr>
                <a:schemeClr val="dk1"/>
              </a:buClr>
              <a:buSzPts val="1600"/>
              <a:buFont typeface="Arial"/>
              <a:buNone/>
            </a:pPr>
            <a:endParaRPr sz="1600" b="0" i="0" u="none" strike="noStrike" cap="none" dirty="0">
              <a:solidFill>
                <a:schemeClr val="dk1"/>
              </a:solidFill>
              <a:latin typeface="Cambria" panose="02040503050406030204" pitchFamily="18" charset="0"/>
              <a:ea typeface="Proxima Nova"/>
              <a:cs typeface="Proxima Nova"/>
              <a:sym typeface="Proxima Nova"/>
            </a:endParaRPr>
          </a:p>
        </p:txBody>
      </p:sp>
      <p:sp>
        <p:nvSpPr>
          <p:cNvPr id="3" name="TextBox 2">
            <a:extLst>
              <a:ext uri="{FF2B5EF4-FFF2-40B4-BE49-F238E27FC236}">
                <a16:creationId xmlns:a16="http://schemas.microsoft.com/office/drawing/2014/main" id="{72F582EC-82A4-C8F3-F2CE-553DB45D4BE4}"/>
              </a:ext>
            </a:extLst>
          </p:cNvPr>
          <p:cNvSpPr txBox="1"/>
          <p:nvPr/>
        </p:nvSpPr>
        <p:spPr>
          <a:xfrm>
            <a:off x="1804825" y="6422339"/>
            <a:ext cx="5869191" cy="402288"/>
          </a:xfrm>
          <a:prstGeom prst="rect">
            <a:avLst/>
          </a:prstGeom>
          <a:noFill/>
          <a:ln w="28575">
            <a:solidFill>
              <a:schemeClr val="tx1"/>
            </a:solidFill>
          </a:ln>
        </p:spPr>
        <p:txBody>
          <a:bodyPr wrap="square" lIns="0" tIns="0" rIns="0" bIns="0" rtlCol="0" anchor="ctr">
            <a:normAutofit/>
          </a:bodyPr>
          <a:lstStyle/>
          <a:p>
            <a:pPr algn="ctr"/>
            <a:r>
              <a:rPr lang="en-TR" sz="1600" dirty="0">
                <a:solidFill>
                  <a:srgbClr val="7030A0"/>
                </a:solidFill>
                <a:latin typeface="Cambria" panose="02040503050406030204" pitchFamily="18" charset="0"/>
              </a:rPr>
              <a:t>MetaSys Source Code:</a:t>
            </a:r>
            <a:r>
              <a:rPr lang="en-TR" sz="1600" dirty="0">
                <a:latin typeface="Cambria" panose="02040503050406030204" pitchFamily="18" charset="0"/>
              </a:rPr>
              <a:t> </a:t>
            </a:r>
            <a:r>
              <a:rPr lang="en-US" sz="1600" dirty="0">
                <a:latin typeface="Cambria" panose="02040503050406030204" pitchFamily="18" charset="0"/>
                <a:hlinkClick r:id="rId3"/>
              </a:rPr>
              <a:t>https://</a:t>
            </a:r>
            <a:r>
              <a:rPr lang="en-US" sz="1600" dirty="0" err="1">
                <a:latin typeface="Cambria" panose="02040503050406030204" pitchFamily="18" charset="0"/>
                <a:hlinkClick r:id="rId3"/>
              </a:rPr>
              <a:t>github.com</a:t>
            </a:r>
            <a:r>
              <a:rPr lang="en-US" sz="1600" dirty="0">
                <a:latin typeface="Cambria" panose="02040503050406030204" pitchFamily="18" charset="0"/>
                <a:hlinkClick r:id="rId3"/>
              </a:rPr>
              <a:t>/CMU-SAFARI/</a:t>
            </a:r>
            <a:r>
              <a:rPr lang="en-US" sz="1600" dirty="0" err="1">
                <a:latin typeface="Cambria" panose="02040503050406030204" pitchFamily="18" charset="0"/>
                <a:hlinkClick r:id="rId3"/>
              </a:rPr>
              <a:t>MetaSys</a:t>
            </a:r>
            <a:endParaRPr lang="en-TR" sz="1600" dirty="0">
              <a:latin typeface="Cambria" panose="02040503050406030204" pitchFamily="18" charset="0"/>
            </a:endParaRPr>
          </a:p>
        </p:txBody>
      </p:sp>
      <p:sp>
        <p:nvSpPr>
          <p:cNvPr id="2" name="TextBox 1">
            <a:extLst>
              <a:ext uri="{FF2B5EF4-FFF2-40B4-BE49-F238E27FC236}">
                <a16:creationId xmlns:a16="http://schemas.microsoft.com/office/drawing/2014/main" id="{B6DF27FC-2645-F9F7-B687-469D84C3CA01}"/>
              </a:ext>
            </a:extLst>
          </p:cNvPr>
          <p:cNvSpPr txBox="1"/>
          <p:nvPr/>
        </p:nvSpPr>
        <p:spPr>
          <a:xfrm>
            <a:off x="9464040" y="2961640"/>
            <a:ext cx="0" cy="0"/>
          </a:xfrm>
          <a:prstGeom prst="rect">
            <a:avLst/>
          </a:prstGeom>
          <a:noFill/>
        </p:spPr>
        <p:txBody>
          <a:bodyPr wrap="none" lIns="0" tIns="0" rIns="0" bIns="0" rtlCol="0">
            <a:normAutofit fontScale="25000" lnSpcReduction="20000"/>
          </a:bodyPr>
          <a:lstStyle/>
          <a:p>
            <a:pPr algn="l"/>
            <a:endParaRPr lang="en-TR" dirty="0">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xEl>
                                              <p:pRg st="1" end="1"/>
                                            </p:txEl>
                                          </p:spTgt>
                                        </p:tgtEl>
                                        <p:attrNameLst>
                                          <p:attrName>style.visibility</p:attrName>
                                        </p:attrNameLst>
                                      </p:cBhvr>
                                      <p:to>
                                        <p:strVal val="visible"/>
                                      </p:to>
                                    </p:set>
                                    <p:animEffect transition="in" filter="fade">
                                      <p:cBhvr>
                                        <p:cTn id="7" dur="500"/>
                                        <p:tgtEl>
                                          <p:spTgt spid="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xEl>
                                              <p:pRg st="2" end="2"/>
                                            </p:txEl>
                                          </p:spTgt>
                                        </p:tgtEl>
                                        <p:attrNameLst>
                                          <p:attrName>style.visibility</p:attrName>
                                        </p:attrNameLst>
                                      </p:cBhvr>
                                      <p:to>
                                        <p:strVal val="visible"/>
                                      </p:to>
                                    </p:set>
                                    <p:animEffect transition="in" filter="fade">
                                      <p:cBhvr>
                                        <p:cTn id="12" dur="500"/>
                                        <p:tgtEl>
                                          <p:spTgt spid="99">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9">
                                            <p:txEl>
                                              <p:pRg st="3" end="3"/>
                                            </p:txEl>
                                          </p:spTgt>
                                        </p:tgtEl>
                                        <p:attrNameLst>
                                          <p:attrName>style.visibility</p:attrName>
                                        </p:attrNameLst>
                                      </p:cBhvr>
                                      <p:to>
                                        <p:strVal val="visible"/>
                                      </p:to>
                                    </p:set>
                                    <p:animEffect transition="in" filter="fade">
                                      <p:cBhvr>
                                        <p:cTn id="15" dur="500"/>
                                        <p:tgtEl>
                                          <p:spTgt spid="99">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9">
                                            <p:txEl>
                                              <p:pRg st="4" end="4"/>
                                            </p:txEl>
                                          </p:spTgt>
                                        </p:tgtEl>
                                        <p:attrNameLst>
                                          <p:attrName>style.visibility</p:attrName>
                                        </p:attrNameLst>
                                      </p:cBhvr>
                                      <p:to>
                                        <p:strVal val="visible"/>
                                      </p:to>
                                    </p:set>
                                    <p:animEffect transition="in" filter="fade">
                                      <p:cBhvr>
                                        <p:cTn id="20" dur="500"/>
                                        <p:tgtEl>
                                          <p:spTgt spid="99">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9">
                                            <p:txEl>
                                              <p:pRg st="5" end="5"/>
                                            </p:txEl>
                                          </p:spTgt>
                                        </p:tgtEl>
                                        <p:attrNameLst>
                                          <p:attrName>style.visibility</p:attrName>
                                        </p:attrNameLst>
                                      </p:cBhvr>
                                      <p:to>
                                        <p:strVal val="visible"/>
                                      </p:to>
                                    </p:set>
                                    <p:animEffect transition="in" filter="fade">
                                      <p:cBhvr>
                                        <p:cTn id="25" dur="500"/>
                                        <p:tgtEl>
                                          <p:spTgt spid="99">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9">
                                            <p:txEl>
                                              <p:pRg st="6" end="6"/>
                                            </p:txEl>
                                          </p:spTgt>
                                        </p:tgtEl>
                                        <p:attrNameLst>
                                          <p:attrName>style.visibility</p:attrName>
                                        </p:attrNameLst>
                                      </p:cBhvr>
                                      <p:to>
                                        <p:strVal val="visible"/>
                                      </p:to>
                                    </p:set>
                                    <p:animEffect transition="in" filter="fade">
                                      <p:cBhvr>
                                        <p:cTn id="30" dur="500"/>
                                        <p:tgtEl>
                                          <p:spTgt spid="99">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9">
                                            <p:txEl>
                                              <p:pRg st="7" end="7"/>
                                            </p:txEl>
                                          </p:spTgt>
                                        </p:tgtEl>
                                        <p:attrNameLst>
                                          <p:attrName>style.visibility</p:attrName>
                                        </p:attrNameLst>
                                      </p:cBhvr>
                                      <p:to>
                                        <p:strVal val="visible"/>
                                      </p:to>
                                    </p:set>
                                    <p:animEffect transition="in" filter="fade">
                                      <p:cBhvr>
                                        <p:cTn id="35" dur="500"/>
                                        <p:tgtEl>
                                          <p:spTgt spid="99">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9">
                                            <p:txEl>
                                              <p:pRg st="8" end="8"/>
                                            </p:txEl>
                                          </p:spTgt>
                                        </p:tgtEl>
                                        <p:attrNameLst>
                                          <p:attrName>style.visibility</p:attrName>
                                        </p:attrNameLst>
                                      </p:cBhvr>
                                      <p:to>
                                        <p:strVal val="visible"/>
                                      </p:to>
                                    </p:set>
                                    <p:animEffect transition="in" filter="fade">
                                      <p:cBhvr>
                                        <p:cTn id="40" dur="500"/>
                                        <p:tgtEl>
                                          <p:spTgt spid="99">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9">
                                            <p:txEl>
                                              <p:pRg st="9" end="9"/>
                                            </p:txEl>
                                          </p:spTgt>
                                        </p:tgtEl>
                                        <p:attrNameLst>
                                          <p:attrName>style.visibility</p:attrName>
                                        </p:attrNameLst>
                                      </p:cBhvr>
                                      <p:to>
                                        <p:strVal val="visible"/>
                                      </p:to>
                                    </p:set>
                                    <p:animEffect transition="in" filter="fade">
                                      <p:cBhvr>
                                        <p:cTn id="45" dur="500"/>
                                        <p:tgtEl>
                                          <p:spTgt spid="99">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9">
                                            <p:txEl>
                                              <p:pRg st="10" end="10"/>
                                            </p:txEl>
                                          </p:spTgt>
                                        </p:tgtEl>
                                        <p:attrNameLst>
                                          <p:attrName>style.visibility</p:attrName>
                                        </p:attrNameLst>
                                      </p:cBhvr>
                                      <p:to>
                                        <p:strVal val="visible"/>
                                      </p:to>
                                    </p:set>
                                    <p:animEffect transition="in" filter="fade">
                                      <p:cBhvr>
                                        <p:cTn id="50" dur="500"/>
                                        <p:tgtEl>
                                          <p:spTgt spid="99">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9">
                                            <p:txEl>
                                              <p:pRg st="11" end="11"/>
                                            </p:txEl>
                                          </p:spTgt>
                                        </p:tgtEl>
                                        <p:attrNameLst>
                                          <p:attrName>style.visibility</p:attrName>
                                        </p:attrNameLst>
                                      </p:cBhvr>
                                      <p:to>
                                        <p:strVal val="visible"/>
                                      </p:to>
                                    </p:set>
                                    <p:animEffect transition="in" filter="fade">
                                      <p:cBhvr>
                                        <p:cTn id="55" dur="500"/>
                                        <p:tgtEl>
                                          <p:spTgt spid="99">
                                            <p:txEl>
                                              <p:pRg st="11" end="1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9">
                                            <p:txEl>
                                              <p:pRg st="12" end="12"/>
                                            </p:txEl>
                                          </p:spTgt>
                                        </p:tgtEl>
                                        <p:attrNameLst>
                                          <p:attrName>style.visibility</p:attrName>
                                        </p:attrNameLst>
                                      </p:cBhvr>
                                      <p:to>
                                        <p:strVal val="visible"/>
                                      </p:to>
                                    </p:set>
                                    <p:animEffect transition="in" filter="fade">
                                      <p:cBhvr>
                                        <p:cTn id="60" dur="500"/>
                                        <p:tgtEl>
                                          <p:spTgt spid="99">
                                            <p:txEl>
                                              <p:pRg st="12" end="1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(II)</a:t>
            </a:r>
            <a:endParaRPr dirty="0"/>
          </a:p>
        </p:txBody>
      </p:sp>
      <p:sp>
        <p:nvSpPr>
          <p:cNvPr id="305" name="Google Shape;305;p16"/>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06" name="Google Shape;306;p16"/>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07" name="Google Shape;307;p16"/>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308" name="Google Shape;308;p16"/>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309" name="Google Shape;309;p16"/>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310" name="Google Shape;310;p16"/>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311" name="Google Shape;311;p16"/>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312" name="Google Shape;312;p16"/>
          <p:cNvCxnSpPr>
            <a:stCxn id="309" idx="3"/>
          </p:cNvCxnSpPr>
          <p:nvPr/>
        </p:nvCxnSpPr>
        <p:spPr>
          <a:xfrm>
            <a:off x="2083675" y="2452035"/>
            <a:ext cx="1658100" cy="0"/>
          </a:xfrm>
          <a:prstGeom prst="straightConnector1">
            <a:avLst/>
          </a:prstGeom>
          <a:noFill/>
          <a:ln w="38100" cap="flat" cmpd="sng">
            <a:solidFill>
              <a:schemeClr val="dk1"/>
            </a:solidFill>
            <a:prstDash val="solid"/>
            <a:miter lim="800000"/>
            <a:headEnd type="none" w="sm" len="sm"/>
            <a:tailEnd type="none" w="sm" len="sm"/>
          </a:ln>
        </p:spPr>
      </p:cxnSp>
      <p:sp>
        <p:nvSpPr>
          <p:cNvPr id="313" name="Google Shape;313;p16"/>
          <p:cNvSpPr txBox="1"/>
          <p:nvPr/>
        </p:nvSpPr>
        <p:spPr>
          <a:xfrm>
            <a:off x="2105205" y="2082898"/>
            <a:ext cx="16149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MetaSys</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Instructions</a:t>
            </a:r>
            <a:endParaRPr sz="2000">
              <a:solidFill>
                <a:schemeClr val="dk1"/>
              </a:solidFill>
              <a:latin typeface="Cambria" panose="02040503050406030204" pitchFamily="18" charset="0"/>
              <a:ea typeface="Proxima Nova"/>
              <a:cs typeface="Proxima Nova"/>
              <a:sym typeface="Proxima Nova"/>
            </a:endParaRPr>
          </a:p>
        </p:txBody>
      </p:sp>
      <p:sp>
        <p:nvSpPr>
          <p:cNvPr id="314" name="Google Shape;314;p16"/>
          <p:cNvSpPr/>
          <p:nvPr/>
        </p:nvSpPr>
        <p:spPr>
          <a:xfrm>
            <a:off x="1218392" y="499355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cxnSp>
        <p:nvCxnSpPr>
          <p:cNvPr id="315" name="Google Shape;315;p16"/>
          <p:cNvCxnSpPr>
            <a:stCxn id="310" idx="2"/>
          </p:cNvCxnSpPr>
          <p:nvPr/>
        </p:nvCxnSpPr>
        <p:spPr>
          <a:xfrm>
            <a:off x="1471448" y="4221138"/>
            <a:ext cx="6600" cy="772500"/>
          </a:xfrm>
          <a:prstGeom prst="straightConnector1">
            <a:avLst/>
          </a:prstGeom>
          <a:noFill/>
          <a:ln w="38100" cap="flat" cmpd="sng">
            <a:solidFill>
              <a:schemeClr val="dk1"/>
            </a:solidFill>
            <a:prstDash val="solid"/>
            <a:miter lim="800000"/>
            <a:headEnd type="none" w="sm" len="sm"/>
            <a:tailEnd type="none" w="sm" len="sm"/>
          </a:ln>
        </p:spPr>
      </p:cxnSp>
      <p:cxnSp>
        <p:nvCxnSpPr>
          <p:cNvPr id="316" name="Google Shape;316;p16"/>
          <p:cNvCxnSpPr>
            <a:stCxn id="314" idx="3"/>
            <a:endCxn id="311" idx="1"/>
          </p:cNvCxnSpPr>
          <p:nvPr/>
        </p:nvCxnSpPr>
        <p:spPr>
          <a:xfrm rot="10800000" flipH="1">
            <a:off x="2948957" y="3010181"/>
            <a:ext cx="795600" cy="2388900"/>
          </a:xfrm>
          <a:prstGeom prst="bentConnector3">
            <a:avLst>
              <a:gd name="adj1" fmla="val 49998"/>
            </a:avLst>
          </a:prstGeom>
          <a:noFill/>
          <a:ln w="38100" cap="flat" cmpd="sng">
            <a:solidFill>
              <a:schemeClr val="dk1"/>
            </a:solidFill>
            <a:prstDash val="solid"/>
            <a:miter lim="800000"/>
            <a:headEnd type="none" w="sm" len="sm"/>
            <a:tailEnd type="none" w="sm" len="sm"/>
          </a:ln>
        </p:spPr>
      </p:cxnSp>
      <p:sp>
        <p:nvSpPr>
          <p:cNvPr id="317" name="Google Shape;317;p16"/>
          <p:cNvSpPr txBox="1"/>
          <p:nvPr/>
        </p:nvSpPr>
        <p:spPr>
          <a:xfrm>
            <a:off x="1433131" y="4249399"/>
            <a:ext cx="14795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Address Translation</a:t>
            </a:r>
            <a:endParaRPr sz="2000">
              <a:solidFill>
                <a:schemeClr val="dk1"/>
              </a:solidFill>
              <a:latin typeface="Cambria" panose="02040503050406030204" pitchFamily="18" charset="0"/>
              <a:ea typeface="Proxima Nova"/>
              <a:cs typeface="Proxima Nova"/>
              <a:sym typeface="Proxima Nova"/>
            </a:endParaRPr>
          </a:p>
        </p:txBody>
      </p:sp>
      <p:sp>
        <p:nvSpPr>
          <p:cNvPr id="318" name="Google Shape;318;p16"/>
          <p:cNvSpPr txBox="1"/>
          <p:nvPr/>
        </p:nvSpPr>
        <p:spPr>
          <a:xfrm>
            <a:off x="2003210" y="3222607"/>
            <a:ext cx="147954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Retrieve</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Metadata</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ID</a:t>
            </a:r>
            <a:endParaRPr sz="2000">
              <a:solidFill>
                <a:schemeClr val="dk1"/>
              </a:solidFill>
              <a:latin typeface="Cambria" panose="02040503050406030204" pitchFamily="18" charset="0"/>
              <a:ea typeface="Proxima Nova"/>
              <a:cs typeface="Proxima Nova"/>
              <a:sym typeface="Proxima Nova"/>
            </a:endParaRPr>
          </a:p>
        </p:txBody>
      </p:sp>
      <p:cxnSp>
        <p:nvCxnSpPr>
          <p:cNvPr id="319" name="Google Shape;319;p16"/>
          <p:cNvCxnSpPr/>
          <p:nvPr/>
        </p:nvCxnSpPr>
        <p:spPr>
          <a:xfrm rot="10800000" flipH="1">
            <a:off x="6096211" y="301031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320" name="Google Shape;320;p16"/>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321" name="Google Shape;321;p16"/>
          <p:cNvSpPr/>
          <p:nvPr/>
        </p:nvSpPr>
        <p:spPr>
          <a:xfrm>
            <a:off x="1590420" y="5274284"/>
            <a:ext cx="1436092" cy="341293"/>
          </a:xfrm>
          <a:prstGeom prst="roundRect">
            <a:avLst>
              <a:gd name="adj" fmla="val 3328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Metadata ID</a:t>
            </a:r>
            <a:endParaRPr sz="1800">
              <a:solidFill>
                <a:schemeClr val="lt1"/>
              </a:solidFill>
              <a:latin typeface="Cambria" panose="02040503050406030204" pitchFamily="18" charset="0"/>
              <a:ea typeface="Proxima Nova"/>
              <a:cs typeface="Proxima Nova"/>
              <a:sym typeface="Proxima Nova"/>
            </a:endParaRPr>
          </a:p>
        </p:txBody>
      </p:sp>
    </p:spTree>
    <p:extLst>
      <p:ext uri="{BB962C8B-B14F-4D97-AF65-F5344CB8AC3E}">
        <p14:creationId xmlns:p14="http://schemas.microsoft.com/office/powerpoint/2010/main" val="3442306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21"/>
                                        </p:tgtEl>
                                      </p:cBhvr>
                                    </p:animEffect>
                                    <p:set>
                                      <p:cBhvr>
                                        <p:cTn id="7" dur="1" fill="hold">
                                          <p:stCondLst>
                                            <p:cond delay="499"/>
                                          </p:stCondLst>
                                        </p:cTn>
                                        <p:tgtEl>
                                          <p:spTgt spid="3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(II)</a:t>
            </a:r>
            <a:endParaRPr dirty="0"/>
          </a:p>
        </p:txBody>
      </p:sp>
      <p:sp>
        <p:nvSpPr>
          <p:cNvPr id="328" name="Google Shape;328;p17"/>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29" name="Google Shape;329;p17"/>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30" name="Google Shape;330;p17"/>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331" name="Google Shape;331;p17"/>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332" name="Google Shape;332;p17"/>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333" name="Google Shape;333;p17"/>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334" name="Google Shape;334;p17"/>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335" name="Google Shape;335;p17"/>
          <p:cNvCxnSpPr>
            <a:stCxn id="332" idx="3"/>
          </p:cNvCxnSpPr>
          <p:nvPr/>
        </p:nvCxnSpPr>
        <p:spPr>
          <a:xfrm>
            <a:off x="2083675" y="2452035"/>
            <a:ext cx="1658100" cy="0"/>
          </a:xfrm>
          <a:prstGeom prst="straightConnector1">
            <a:avLst/>
          </a:prstGeom>
          <a:noFill/>
          <a:ln w="38100" cap="flat" cmpd="sng">
            <a:solidFill>
              <a:schemeClr val="dk1"/>
            </a:solidFill>
            <a:prstDash val="solid"/>
            <a:miter lim="800000"/>
            <a:headEnd type="none" w="sm" len="sm"/>
            <a:tailEnd type="none" w="sm" len="sm"/>
          </a:ln>
        </p:spPr>
      </p:cxnSp>
      <p:sp>
        <p:nvSpPr>
          <p:cNvPr id="336" name="Google Shape;336;p17"/>
          <p:cNvSpPr txBox="1"/>
          <p:nvPr/>
        </p:nvSpPr>
        <p:spPr>
          <a:xfrm>
            <a:off x="2105205" y="2082898"/>
            <a:ext cx="16149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MetaSys</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Instructions</a:t>
            </a:r>
            <a:endParaRPr sz="2000">
              <a:solidFill>
                <a:schemeClr val="dk1"/>
              </a:solidFill>
              <a:latin typeface="Cambria" panose="02040503050406030204" pitchFamily="18" charset="0"/>
              <a:ea typeface="Proxima Nova"/>
              <a:cs typeface="Proxima Nova"/>
              <a:sym typeface="Proxima Nova"/>
            </a:endParaRPr>
          </a:p>
        </p:txBody>
      </p:sp>
      <p:sp>
        <p:nvSpPr>
          <p:cNvPr id="337" name="Google Shape;337;p17"/>
          <p:cNvSpPr/>
          <p:nvPr/>
        </p:nvSpPr>
        <p:spPr>
          <a:xfrm>
            <a:off x="1218392" y="499355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cxnSp>
        <p:nvCxnSpPr>
          <p:cNvPr id="338" name="Google Shape;338;p17"/>
          <p:cNvCxnSpPr>
            <a:stCxn id="333" idx="2"/>
          </p:cNvCxnSpPr>
          <p:nvPr/>
        </p:nvCxnSpPr>
        <p:spPr>
          <a:xfrm>
            <a:off x="1471448" y="4221138"/>
            <a:ext cx="6600" cy="772500"/>
          </a:xfrm>
          <a:prstGeom prst="straightConnector1">
            <a:avLst/>
          </a:prstGeom>
          <a:noFill/>
          <a:ln w="38100" cap="flat" cmpd="sng">
            <a:solidFill>
              <a:schemeClr val="dk1"/>
            </a:solidFill>
            <a:prstDash val="solid"/>
            <a:miter lim="800000"/>
            <a:headEnd type="none" w="sm" len="sm"/>
            <a:tailEnd type="none" w="sm" len="sm"/>
          </a:ln>
        </p:spPr>
      </p:cxnSp>
      <p:cxnSp>
        <p:nvCxnSpPr>
          <p:cNvPr id="339" name="Google Shape;339;p17"/>
          <p:cNvCxnSpPr>
            <a:stCxn id="337" idx="3"/>
            <a:endCxn id="334" idx="1"/>
          </p:cNvCxnSpPr>
          <p:nvPr/>
        </p:nvCxnSpPr>
        <p:spPr>
          <a:xfrm rot="10800000" flipH="1">
            <a:off x="2948957" y="3010181"/>
            <a:ext cx="795600" cy="2388900"/>
          </a:xfrm>
          <a:prstGeom prst="bentConnector3">
            <a:avLst>
              <a:gd name="adj1" fmla="val 49998"/>
            </a:avLst>
          </a:prstGeom>
          <a:noFill/>
          <a:ln w="38100" cap="flat" cmpd="sng">
            <a:solidFill>
              <a:schemeClr val="dk1"/>
            </a:solidFill>
            <a:prstDash val="solid"/>
            <a:miter lim="800000"/>
            <a:headEnd type="none" w="sm" len="sm"/>
            <a:tailEnd type="none" w="sm" len="sm"/>
          </a:ln>
        </p:spPr>
      </p:cxnSp>
      <p:sp>
        <p:nvSpPr>
          <p:cNvPr id="340" name="Google Shape;340;p17"/>
          <p:cNvSpPr txBox="1"/>
          <p:nvPr/>
        </p:nvSpPr>
        <p:spPr>
          <a:xfrm>
            <a:off x="1433131" y="4249399"/>
            <a:ext cx="14795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Address Translation</a:t>
            </a:r>
            <a:endParaRPr sz="2000">
              <a:solidFill>
                <a:schemeClr val="dk1"/>
              </a:solidFill>
              <a:latin typeface="Cambria" panose="02040503050406030204" pitchFamily="18" charset="0"/>
              <a:ea typeface="Proxima Nova"/>
              <a:cs typeface="Proxima Nova"/>
              <a:sym typeface="Proxima Nova"/>
            </a:endParaRPr>
          </a:p>
        </p:txBody>
      </p:sp>
      <p:sp>
        <p:nvSpPr>
          <p:cNvPr id="341" name="Google Shape;341;p17"/>
          <p:cNvSpPr txBox="1"/>
          <p:nvPr/>
        </p:nvSpPr>
        <p:spPr>
          <a:xfrm>
            <a:off x="2003210" y="3222607"/>
            <a:ext cx="147954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Retrieve</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Metadata</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ID</a:t>
            </a:r>
            <a:endParaRPr sz="2000">
              <a:solidFill>
                <a:schemeClr val="dk1"/>
              </a:solidFill>
              <a:latin typeface="Cambria" panose="02040503050406030204" pitchFamily="18" charset="0"/>
              <a:ea typeface="Proxima Nova"/>
              <a:cs typeface="Proxima Nova"/>
              <a:sym typeface="Proxima Nova"/>
            </a:endParaRPr>
          </a:p>
        </p:txBody>
      </p:sp>
      <p:sp>
        <p:nvSpPr>
          <p:cNvPr id="342" name="Google Shape;342;p17"/>
          <p:cNvSpPr/>
          <p:nvPr/>
        </p:nvSpPr>
        <p:spPr>
          <a:xfrm>
            <a:off x="4153113" y="2820755"/>
            <a:ext cx="1534510" cy="943461"/>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Mapping Cache</a:t>
            </a:r>
            <a:endParaRPr sz="1800" b="1">
              <a:solidFill>
                <a:schemeClr val="dk1"/>
              </a:solidFill>
              <a:latin typeface="Cambria" panose="02040503050406030204" pitchFamily="18" charset="0"/>
              <a:ea typeface="Proxima Nova"/>
              <a:cs typeface="Proxima Nova"/>
              <a:sym typeface="Proxima Nova"/>
            </a:endParaRPr>
          </a:p>
        </p:txBody>
      </p:sp>
      <p:cxnSp>
        <p:nvCxnSpPr>
          <p:cNvPr id="343" name="Google Shape;343;p17"/>
          <p:cNvCxnSpPr/>
          <p:nvPr/>
        </p:nvCxnSpPr>
        <p:spPr>
          <a:xfrm rot="10800000" flipH="1">
            <a:off x="6096211" y="301031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344" name="Google Shape;344;p17"/>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345" name="Google Shape;345;p17"/>
          <p:cNvSpPr/>
          <p:nvPr/>
        </p:nvSpPr>
        <p:spPr>
          <a:xfrm>
            <a:off x="6912972" y="3385806"/>
            <a:ext cx="1436092" cy="341293"/>
          </a:xfrm>
          <a:prstGeom prst="roundRect">
            <a:avLst>
              <a:gd name="adj" fmla="val 3328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Metadata ID</a:t>
            </a:r>
            <a:endParaRPr sz="1800">
              <a:solidFill>
                <a:schemeClr val="lt1"/>
              </a:solidFill>
              <a:latin typeface="Cambria" panose="02040503050406030204" pitchFamily="18" charset="0"/>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2"/>
                                        </p:tgtEl>
                                        <p:attrNameLst>
                                          <p:attrName>style.visibility</p:attrName>
                                        </p:attrNameLst>
                                      </p:cBhvr>
                                      <p:to>
                                        <p:strVal val="visible"/>
                                      </p:to>
                                    </p:set>
                                    <p:animEffect transition="in" filter="fade">
                                      <p:cBhvr>
                                        <p:cTn id="12" dur="5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(II)</a:t>
            </a:r>
            <a:endParaRPr dirty="0"/>
          </a:p>
        </p:txBody>
      </p:sp>
      <p:sp>
        <p:nvSpPr>
          <p:cNvPr id="328" name="Google Shape;328;p17"/>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29" name="Google Shape;329;p17"/>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30" name="Google Shape;330;p17"/>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331" name="Google Shape;331;p17"/>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332" name="Google Shape;332;p17"/>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333" name="Google Shape;333;p17"/>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334" name="Google Shape;334;p17"/>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335" name="Google Shape;335;p17"/>
          <p:cNvCxnSpPr>
            <a:stCxn id="332" idx="3"/>
          </p:cNvCxnSpPr>
          <p:nvPr/>
        </p:nvCxnSpPr>
        <p:spPr>
          <a:xfrm>
            <a:off x="2083675" y="2452035"/>
            <a:ext cx="1658100" cy="0"/>
          </a:xfrm>
          <a:prstGeom prst="straightConnector1">
            <a:avLst/>
          </a:prstGeom>
          <a:noFill/>
          <a:ln w="38100" cap="flat" cmpd="sng">
            <a:solidFill>
              <a:schemeClr val="dk1"/>
            </a:solidFill>
            <a:prstDash val="solid"/>
            <a:miter lim="800000"/>
            <a:headEnd type="none" w="sm" len="sm"/>
            <a:tailEnd type="none" w="sm" len="sm"/>
          </a:ln>
        </p:spPr>
      </p:cxnSp>
      <p:sp>
        <p:nvSpPr>
          <p:cNvPr id="336" name="Google Shape;336;p17"/>
          <p:cNvSpPr txBox="1"/>
          <p:nvPr/>
        </p:nvSpPr>
        <p:spPr>
          <a:xfrm>
            <a:off x="2105205" y="2082898"/>
            <a:ext cx="16149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MetaSys</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Instructions</a:t>
            </a:r>
            <a:endParaRPr sz="2000">
              <a:solidFill>
                <a:schemeClr val="dk1"/>
              </a:solidFill>
              <a:latin typeface="Cambria" panose="02040503050406030204" pitchFamily="18" charset="0"/>
              <a:ea typeface="Proxima Nova"/>
              <a:cs typeface="Proxima Nova"/>
              <a:sym typeface="Proxima Nova"/>
            </a:endParaRPr>
          </a:p>
        </p:txBody>
      </p:sp>
      <p:sp>
        <p:nvSpPr>
          <p:cNvPr id="337" name="Google Shape;337;p17"/>
          <p:cNvSpPr/>
          <p:nvPr/>
        </p:nvSpPr>
        <p:spPr>
          <a:xfrm>
            <a:off x="1218392" y="499355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cxnSp>
        <p:nvCxnSpPr>
          <p:cNvPr id="338" name="Google Shape;338;p17"/>
          <p:cNvCxnSpPr>
            <a:stCxn id="333" idx="2"/>
          </p:cNvCxnSpPr>
          <p:nvPr/>
        </p:nvCxnSpPr>
        <p:spPr>
          <a:xfrm>
            <a:off x="1471448" y="4221138"/>
            <a:ext cx="6600" cy="772500"/>
          </a:xfrm>
          <a:prstGeom prst="straightConnector1">
            <a:avLst/>
          </a:prstGeom>
          <a:noFill/>
          <a:ln w="38100" cap="flat" cmpd="sng">
            <a:solidFill>
              <a:schemeClr val="dk1"/>
            </a:solidFill>
            <a:prstDash val="solid"/>
            <a:miter lim="800000"/>
            <a:headEnd type="none" w="sm" len="sm"/>
            <a:tailEnd type="none" w="sm" len="sm"/>
          </a:ln>
        </p:spPr>
      </p:cxnSp>
      <p:cxnSp>
        <p:nvCxnSpPr>
          <p:cNvPr id="339" name="Google Shape;339;p17"/>
          <p:cNvCxnSpPr>
            <a:stCxn id="337" idx="3"/>
            <a:endCxn id="334" idx="1"/>
          </p:cNvCxnSpPr>
          <p:nvPr/>
        </p:nvCxnSpPr>
        <p:spPr>
          <a:xfrm rot="10800000" flipH="1">
            <a:off x="2948957" y="3010181"/>
            <a:ext cx="795600" cy="2388900"/>
          </a:xfrm>
          <a:prstGeom prst="bentConnector3">
            <a:avLst>
              <a:gd name="adj1" fmla="val 49998"/>
            </a:avLst>
          </a:prstGeom>
          <a:noFill/>
          <a:ln w="38100" cap="flat" cmpd="sng">
            <a:solidFill>
              <a:schemeClr val="dk1"/>
            </a:solidFill>
            <a:prstDash val="solid"/>
            <a:miter lim="800000"/>
            <a:headEnd type="none" w="sm" len="sm"/>
            <a:tailEnd type="none" w="sm" len="sm"/>
          </a:ln>
        </p:spPr>
      </p:cxnSp>
      <p:sp>
        <p:nvSpPr>
          <p:cNvPr id="340" name="Google Shape;340;p17"/>
          <p:cNvSpPr txBox="1"/>
          <p:nvPr/>
        </p:nvSpPr>
        <p:spPr>
          <a:xfrm>
            <a:off x="1433131" y="4249399"/>
            <a:ext cx="14795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Address Translation</a:t>
            </a:r>
            <a:endParaRPr sz="2000">
              <a:solidFill>
                <a:schemeClr val="dk1"/>
              </a:solidFill>
              <a:latin typeface="Cambria" panose="02040503050406030204" pitchFamily="18" charset="0"/>
              <a:ea typeface="Proxima Nova"/>
              <a:cs typeface="Proxima Nova"/>
              <a:sym typeface="Proxima Nova"/>
            </a:endParaRPr>
          </a:p>
        </p:txBody>
      </p:sp>
      <p:sp>
        <p:nvSpPr>
          <p:cNvPr id="341" name="Google Shape;341;p17"/>
          <p:cNvSpPr txBox="1"/>
          <p:nvPr/>
        </p:nvSpPr>
        <p:spPr>
          <a:xfrm>
            <a:off x="2003210" y="3222607"/>
            <a:ext cx="147954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Retrieve</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Metadata</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ID</a:t>
            </a:r>
            <a:endParaRPr sz="2000">
              <a:solidFill>
                <a:schemeClr val="dk1"/>
              </a:solidFill>
              <a:latin typeface="Cambria" panose="02040503050406030204" pitchFamily="18" charset="0"/>
              <a:ea typeface="Proxima Nova"/>
              <a:cs typeface="Proxima Nova"/>
              <a:sym typeface="Proxima Nova"/>
            </a:endParaRPr>
          </a:p>
        </p:txBody>
      </p:sp>
      <p:sp>
        <p:nvSpPr>
          <p:cNvPr id="342" name="Google Shape;342;p17"/>
          <p:cNvSpPr/>
          <p:nvPr/>
        </p:nvSpPr>
        <p:spPr>
          <a:xfrm>
            <a:off x="4153113" y="2820755"/>
            <a:ext cx="1534510" cy="943461"/>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Mapping Cache</a:t>
            </a:r>
            <a:endParaRPr sz="1800" b="1">
              <a:solidFill>
                <a:schemeClr val="dk1"/>
              </a:solidFill>
              <a:latin typeface="Cambria" panose="02040503050406030204" pitchFamily="18" charset="0"/>
              <a:ea typeface="Proxima Nova"/>
              <a:cs typeface="Proxima Nova"/>
              <a:sym typeface="Proxima Nova"/>
            </a:endParaRPr>
          </a:p>
        </p:txBody>
      </p:sp>
      <p:cxnSp>
        <p:nvCxnSpPr>
          <p:cNvPr id="343" name="Google Shape;343;p17"/>
          <p:cNvCxnSpPr/>
          <p:nvPr/>
        </p:nvCxnSpPr>
        <p:spPr>
          <a:xfrm rot="10800000" flipH="1">
            <a:off x="6096211" y="301031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344" name="Google Shape;344;p17"/>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345" name="Google Shape;345;p17"/>
          <p:cNvSpPr/>
          <p:nvPr/>
        </p:nvSpPr>
        <p:spPr>
          <a:xfrm>
            <a:off x="4153113" y="3255264"/>
            <a:ext cx="1436092" cy="341293"/>
          </a:xfrm>
          <a:prstGeom prst="roundRect">
            <a:avLst>
              <a:gd name="adj" fmla="val 3328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dirty="0">
                <a:solidFill>
                  <a:schemeClr val="lt1"/>
                </a:solidFill>
                <a:latin typeface="Cambria" panose="02040503050406030204" pitchFamily="18" charset="0"/>
                <a:ea typeface="Proxima Nova"/>
                <a:cs typeface="Proxima Nova"/>
                <a:sym typeface="Proxima Nova"/>
              </a:rPr>
              <a:t>Metadata ID</a:t>
            </a:r>
            <a:endParaRPr sz="1800" dirty="0">
              <a:solidFill>
                <a:schemeClr val="lt1"/>
              </a:solidFill>
              <a:latin typeface="Cambria" panose="02040503050406030204" pitchFamily="18" charset="0"/>
              <a:ea typeface="Proxima Nova"/>
              <a:cs typeface="Proxima Nova"/>
              <a:sym typeface="Proxima Nova"/>
            </a:endParaRPr>
          </a:p>
        </p:txBody>
      </p:sp>
    </p:spTree>
    <p:extLst>
      <p:ext uri="{BB962C8B-B14F-4D97-AF65-F5344CB8AC3E}">
        <p14:creationId xmlns:p14="http://schemas.microsoft.com/office/powerpoint/2010/main" val="2063656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45"/>
                                        </p:tgtEl>
                                      </p:cBhvr>
                                    </p:animEffect>
                                    <p:set>
                                      <p:cBhvr>
                                        <p:cTn id="7" dur="1" fill="hold">
                                          <p:stCondLst>
                                            <p:cond delay="499"/>
                                          </p:stCondLst>
                                        </p:cTn>
                                        <p:tgtEl>
                                          <p:spTgt spid="3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(II)</a:t>
            </a:r>
            <a:endParaRPr dirty="0"/>
          </a:p>
        </p:txBody>
      </p:sp>
      <p:sp>
        <p:nvSpPr>
          <p:cNvPr id="352" name="Google Shape;352;p18"/>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53" name="Google Shape;353;p18"/>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54" name="Google Shape;354;p18"/>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355" name="Google Shape;355;p18"/>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356" name="Google Shape;356;p18"/>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357" name="Google Shape;357;p18"/>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358" name="Google Shape;358;p18"/>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359" name="Google Shape;359;p18"/>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360" name="Google Shape;360;p18"/>
          <p:cNvCxnSpPr>
            <a:stCxn id="356" idx="3"/>
          </p:cNvCxnSpPr>
          <p:nvPr/>
        </p:nvCxnSpPr>
        <p:spPr>
          <a:xfrm>
            <a:off x="2083675" y="2452035"/>
            <a:ext cx="1658100" cy="0"/>
          </a:xfrm>
          <a:prstGeom prst="straightConnector1">
            <a:avLst/>
          </a:prstGeom>
          <a:noFill/>
          <a:ln w="38100" cap="flat" cmpd="sng">
            <a:solidFill>
              <a:schemeClr val="dk1"/>
            </a:solidFill>
            <a:prstDash val="solid"/>
            <a:miter lim="800000"/>
            <a:headEnd type="none" w="sm" len="sm"/>
            <a:tailEnd type="none" w="sm" len="sm"/>
          </a:ln>
        </p:spPr>
      </p:cxnSp>
      <p:sp>
        <p:nvSpPr>
          <p:cNvPr id="361" name="Google Shape;361;p18"/>
          <p:cNvSpPr txBox="1"/>
          <p:nvPr/>
        </p:nvSpPr>
        <p:spPr>
          <a:xfrm>
            <a:off x="2105205" y="2082898"/>
            <a:ext cx="16149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MetaSys</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Instructions</a:t>
            </a:r>
            <a:endParaRPr sz="2000">
              <a:solidFill>
                <a:schemeClr val="dk1"/>
              </a:solidFill>
              <a:latin typeface="Cambria" panose="02040503050406030204" pitchFamily="18" charset="0"/>
              <a:ea typeface="Proxima Nova"/>
              <a:cs typeface="Proxima Nova"/>
              <a:sym typeface="Proxima Nova"/>
            </a:endParaRPr>
          </a:p>
        </p:txBody>
      </p:sp>
      <p:sp>
        <p:nvSpPr>
          <p:cNvPr id="362" name="Google Shape;362;p18"/>
          <p:cNvSpPr/>
          <p:nvPr/>
        </p:nvSpPr>
        <p:spPr>
          <a:xfrm>
            <a:off x="1218392" y="499355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cxnSp>
        <p:nvCxnSpPr>
          <p:cNvPr id="363" name="Google Shape;363;p18"/>
          <p:cNvCxnSpPr>
            <a:stCxn id="357" idx="2"/>
          </p:cNvCxnSpPr>
          <p:nvPr/>
        </p:nvCxnSpPr>
        <p:spPr>
          <a:xfrm>
            <a:off x="1471448" y="4221138"/>
            <a:ext cx="6600" cy="772500"/>
          </a:xfrm>
          <a:prstGeom prst="straightConnector1">
            <a:avLst/>
          </a:prstGeom>
          <a:noFill/>
          <a:ln w="38100" cap="flat" cmpd="sng">
            <a:solidFill>
              <a:schemeClr val="dk1"/>
            </a:solidFill>
            <a:prstDash val="solid"/>
            <a:miter lim="800000"/>
            <a:headEnd type="none" w="sm" len="sm"/>
            <a:tailEnd type="none" w="sm" len="sm"/>
          </a:ln>
        </p:spPr>
      </p:cxnSp>
      <p:cxnSp>
        <p:nvCxnSpPr>
          <p:cNvPr id="364" name="Google Shape;364;p18"/>
          <p:cNvCxnSpPr>
            <a:stCxn id="362" idx="3"/>
            <a:endCxn id="359" idx="1"/>
          </p:cNvCxnSpPr>
          <p:nvPr/>
        </p:nvCxnSpPr>
        <p:spPr>
          <a:xfrm rot="10800000" flipH="1">
            <a:off x="2948957" y="3010181"/>
            <a:ext cx="795600" cy="2388900"/>
          </a:xfrm>
          <a:prstGeom prst="bentConnector3">
            <a:avLst>
              <a:gd name="adj1" fmla="val 49998"/>
            </a:avLst>
          </a:prstGeom>
          <a:noFill/>
          <a:ln w="38100" cap="flat" cmpd="sng">
            <a:solidFill>
              <a:schemeClr val="dk1"/>
            </a:solidFill>
            <a:prstDash val="solid"/>
            <a:miter lim="800000"/>
            <a:headEnd type="none" w="sm" len="sm"/>
            <a:tailEnd type="none" w="sm" len="sm"/>
          </a:ln>
        </p:spPr>
      </p:cxnSp>
      <p:sp>
        <p:nvSpPr>
          <p:cNvPr id="365" name="Google Shape;365;p18"/>
          <p:cNvSpPr txBox="1"/>
          <p:nvPr/>
        </p:nvSpPr>
        <p:spPr>
          <a:xfrm>
            <a:off x="1433131" y="4249399"/>
            <a:ext cx="14795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Address Translation</a:t>
            </a:r>
            <a:endParaRPr sz="2000">
              <a:solidFill>
                <a:schemeClr val="dk1"/>
              </a:solidFill>
              <a:latin typeface="Cambria" panose="02040503050406030204" pitchFamily="18" charset="0"/>
              <a:ea typeface="Proxima Nova"/>
              <a:cs typeface="Proxima Nova"/>
              <a:sym typeface="Proxima Nova"/>
            </a:endParaRPr>
          </a:p>
        </p:txBody>
      </p:sp>
      <p:sp>
        <p:nvSpPr>
          <p:cNvPr id="366" name="Google Shape;366;p18"/>
          <p:cNvSpPr txBox="1"/>
          <p:nvPr/>
        </p:nvSpPr>
        <p:spPr>
          <a:xfrm>
            <a:off x="2003210" y="3222607"/>
            <a:ext cx="147954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Retrieve</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Metadata</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ID</a:t>
            </a:r>
            <a:endParaRPr sz="2000">
              <a:solidFill>
                <a:schemeClr val="dk1"/>
              </a:solidFill>
              <a:latin typeface="Cambria" panose="02040503050406030204" pitchFamily="18" charset="0"/>
              <a:ea typeface="Proxima Nova"/>
              <a:cs typeface="Proxima Nova"/>
              <a:sym typeface="Proxima Nova"/>
            </a:endParaRPr>
          </a:p>
        </p:txBody>
      </p:sp>
      <p:sp>
        <p:nvSpPr>
          <p:cNvPr id="367" name="Google Shape;367;p18"/>
          <p:cNvSpPr/>
          <p:nvPr/>
        </p:nvSpPr>
        <p:spPr>
          <a:xfrm>
            <a:off x="4153113" y="2820755"/>
            <a:ext cx="1534510" cy="943461"/>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Mapping Cache</a:t>
            </a:r>
            <a:endParaRPr sz="1800" b="1">
              <a:solidFill>
                <a:schemeClr val="dk1"/>
              </a:solidFill>
              <a:latin typeface="Cambria" panose="02040503050406030204" pitchFamily="18" charset="0"/>
              <a:ea typeface="Proxima Nova"/>
              <a:cs typeface="Proxima Nova"/>
              <a:sym typeface="Proxima Nova"/>
            </a:endParaRPr>
          </a:p>
        </p:txBody>
      </p:sp>
      <p:cxnSp>
        <p:nvCxnSpPr>
          <p:cNvPr id="368" name="Google Shape;368;p18"/>
          <p:cNvCxnSpPr/>
          <p:nvPr/>
        </p:nvCxnSpPr>
        <p:spPr>
          <a:xfrm rot="10800000" flipH="1">
            <a:off x="6096211" y="301031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369" name="Google Shape;369;p18"/>
          <p:cNvSpPr/>
          <p:nvPr/>
        </p:nvSpPr>
        <p:spPr>
          <a:xfrm>
            <a:off x="4558930" y="4322504"/>
            <a:ext cx="1531768" cy="145689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b="1" dirty="0">
                <a:solidFill>
                  <a:schemeClr val="dk1"/>
                </a:solidFill>
                <a:latin typeface="Cambria" panose="02040503050406030204" pitchFamily="18" charset="0"/>
                <a:ea typeface="Proxima Nova"/>
                <a:cs typeface="Proxima Nova"/>
                <a:sym typeface="Proxima Nova"/>
              </a:rPr>
              <a:t>Optimization Client</a:t>
            </a:r>
            <a:endParaRPr sz="1700" b="1" dirty="0">
              <a:solidFill>
                <a:schemeClr val="dk1"/>
              </a:solidFill>
              <a:latin typeface="Cambria" panose="02040503050406030204" pitchFamily="18" charset="0"/>
              <a:ea typeface="Proxima Nova"/>
              <a:cs typeface="Proxima Nova"/>
              <a:sym typeface="Proxima Nova"/>
            </a:endParaRPr>
          </a:p>
        </p:txBody>
      </p:sp>
      <p:sp>
        <p:nvSpPr>
          <p:cNvPr id="370" name="Google Shape;370;p18"/>
          <p:cNvSpPr/>
          <p:nvPr/>
        </p:nvSpPr>
        <p:spPr>
          <a:xfrm>
            <a:off x="4672542" y="4957285"/>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sp>
        <p:nvSpPr>
          <p:cNvPr id="371" name="Google Shape;371;p18"/>
          <p:cNvSpPr/>
          <p:nvPr/>
        </p:nvSpPr>
        <p:spPr>
          <a:xfrm>
            <a:off x="5891648" y="3825645"/>
            <a:ext cx="3117744" cy="682585"/>
          </a:xfrm>
          <a:prstGeom prst="roundRect">
            <a:avLst>
              <a:gd name="adj" fmla="val 33287"/>
            </a:avLst>
          </a:prstGeom>
          <a:solidFill>
            <a:schemeClr val="accent2"/>
          </a:solidFill>
          <a:ln w="12700" cap="flat" cmpd="sng">
            <a:solidFill>
              <a:srgbClr val="487828"/>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Map metadata IDs</a:t>
            </a:r>
            <a:br>
              <a:rPr lang="en-US" sz="1800">
                <a:solidFill>
                  <a:schemeClr val="lt1"/>
                </a:solidFill>
                <a:latin typeface="Cambria" panose="02040503050406030204" pitchFamily="18" charset="0"/>
                <a:ea typeface="Proxima Nova"/>
                <a:cs typeface="Proxima Nova"/>
                <a:sym typeface="Proxima Nova"/>
              </a:rPr>
            </a:br>
            <a:r>
              <a:rPr lang="en-US" sz="1800">
                <a:solidFill>
                  <a:schemeClr val="lt1"/>
                </a:solidFill>
                <a:latin typeface="Cambria" panose="02040503050406030204" pitchFamily="18" charset="0"/>
                <a:ea typeface="Proxima Nova"/>
                <a:cs typeface="Proxima Nova"/>
                <a:sym typeface="Proxima Nova"/>
              </a:rPr>
              <a:t>to metadata</a:t>
            </a:r>
            <a:endParaRPr sz="1800">
              <a:solidFill>
                <a:schemeClr val="lt1"/>
              </a:solidFill>
              <a:latin typeface="Cambria" panose="02040503050406030204" pitchFamily="18" charset="0"/>
              <a:ea typeface="Proxima Nova"/>
              <a:cs typeface="Proxima Nova"/>
              <a:sym typeface="Proxima Nova"/>
            </a:endParaRPr>
          </a:p>
        </p:txBody>
      </p:sp>
      <p:sp>
        <p:nvSpPr>
          <p:cNvPr id="372" name="Google Shape;372;p18"/>
          <p:cNvSpPr/>
          <p:nvPr/>
        </p:nvSpPr>
        <p:spPr>
          <a:xfrm>
            <a:off x="7397658" y="4671021"/>
            <a:ext cx="1443767" cy="1778152"/>
          </a:xfrm>
          <a:prstGeom prst="rect">
            <a:avLst/>
          </a:prstGeom>
          <a:solidFill>
            <a:schemeClr val="accent4"/>
          </a:solidFill>
          <a:ln w="12700" cap="flat" cmpd="sng">
            <a:solidFill>
              <a:srgbClr val="318C7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br>
              <a:rPr lang="en-US" sz="1800" b="1">
                <a:solidFill>
                  <a:schemeClr val="dk1"/>
                </a:solidFill>
                <a:latin typeface="Cambria" panose="02040503050406030204" pitchFamily="18" charset="0"/>
                <a:ea typeface="Proxima Nova"/>
                <a:cs typeface="Proxima Nova"/>
                <a:sym typeface="Proxima Nova"/>
              </a:rPr>
            </a:br>
            <a:r>
              <a:rPr lang="en-US" sz="1800" b="1">
                <a:solidFill>
                  <a:schemeClr val="dk1"/>
                </a:solidFill>
                <a:latin typeface="Cambria" panose="02040503050406030204" pitchFamily="18" charset="0"/>
                <a:ea typeface="Proxima Nova"/>
                <a:cs typeface="Proxima Nova"/>
                <a:sym typeface="Proxima Nova"/>
              </a:rPr>
              <a:t>Table</a:t>
            </a:r>
            <a:endParaRPr sz="1800" b="1">
              <a:solidFill>
                <a:schemeClr val="dk1"/>
              </a:solidFill>
              <a:latin typeface="Cambria" panose="02040503050406030204" pitchFamily="18" charset="0"/>
              <a:ea typeface="Proxima Nova"/>
              <a:cs typeface="Proxima Nova"/>
              <a:sym typeface="Proxima Nova"/>
            </a:endParaRPr>
          </a:p>
        </p:txBody>
      </p:sp>
      <p:sp>
        <p:nvSpPr>
          <p:cNvPr id="373" name="Google Shape;373;p18"/>
          <p:cNvSpPr/>
          <p:nvPr/>
        </p:nvSpPr>
        <p:spPr>
          <a:xfrm>
            <a:off x="5722538" y="4650248"/>
            <a:ext cx="1491141" cy="455057"/>
          </a:xfrm>
          <a:prstGeom prst="roundRect">
            <a:avLst>
              <a:gd name="adj" fmla="val 3328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Metadata ID</a:t>
            </a:r>
            <a:endParaRPr sz="2000">
              <a:solidFill>
                <a:schemeClr val="dk1"/>
              </a:solidFill>
              <a:latin typeface="Cambria" panose="02040503050406030204" pitchFamily="18" charset="0"/>
              <a:ea typeface="Proxima Nova"/>
              <a:cs typeface="Proxima Nova"/>
              <a:sym typeface="Proxima Nova"/>
            </a:endParaRPr>
          </a:p>
        </p:txBody>
      </p:sp>
      <p:cxnSp>
        <p:nvCxnSpPr>
          <p:cNvPr id="374" name="Google Shape;374;p18"/>
          <p:cNvCxnSpPr/>
          <p:nvPr/>
        </p:nvCxnSpPr>
        <p:spPr>
          <a:xfrm>
            <a:off x="6466123" y="5105305"/>
            <a:ext cx="0" cy="1033595"/>
          </a:xfrm>
          <a:prstGeom prst="straightConnector1">
            <a:avLst/>
          </a:prstGeom>
          <a:noFill/>
          <a:ln w="38100" cap="flat" cmpd="sng">
            <a:solidFill>
              <a:schemeClr val="dk1"/>
            </a:solidFill>
            <a:prstDash val="solid"/>
            <a:miter lim="800000"/>
            <a:headEnd type="none" w="sm" len="sm"/>
            <a:tailEnd type="none" w="sm" len="sm"/>
          </a:ln>
        </p:spPr>
      </p:cxnSp>
      <p:cxnSp>
        <p:nvCxnSpPr>
          <p:cNvPr id="375" name="Google Shape;375;p18"/>
          <p:cNvCxnSpPr/>
          <p:nvPr/>
        </p:nvCxnSpPr>
        <p:spPr>
          <a:xfrm>
            <a:off x="6466123" y="6147374"/>
            <a:ext cx="939210" cy="0"/>
          </a:xfrm>
          <a:prstGeom prst="straightConnector1">
            <a:avLst/>
          </a:prstGeom>
          <a:noFill/>
          <a:ln w="38100" cap="flat" cmpd="sng">
            <a:solidFill>
              <a:schemeClr val="dk1"/>
            </a:solidFill>
            <a:prstDash val="solid"/>
            <a:miter lim="800000"/>
            <a:headEnd type="none" w="sm" len="sm"/>
            <a:tailEnd type="triangle" w="med" len="med"/>
          </a:ln>
        </p:spPr>
      </p:cxnSp>
      <p:sp>
        <p:nvSpPr>
          <p:cNvPr id="376" name="Google Shape;376;p18"/>
          <p:cNvSpPr/>
          <p:nvPr/>
        </p:nvSpPr>
        <p:spPr>
          <a:xfrm>
            <a:off x="7397658" y="5976727"/>
            <a:ext cx="1436092" cy="341293"/>
          </a:xfrm>
          <a:prstGeom prst="roundRect">
            <a:avLst>
              <a:gd name="adj" fmla="val 3328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Metadata</a:t>
            </a:r>
            <a:endParaRPr sz="1800">
              <a:solidFill>
                <a:schemeClr val="lt1"/>
              </a:solidFill>
              <a:latin typeface="Cambria" panose="02040503050406030204" pitchFamily="18" charset="0"/>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65"/>
                                        </p:tgtEl>
                                      </p:cBhvr>
                                    </p:animEffect>
                                    <p:set>
                                      <p:cBhvr>
                                        <p:cTn id="7" dur="1" fill="hold">
                                          <p:stCondLst>
                                            <p:cond delay="500"/>
                                          </p:stCondLst>
                                        </p:cTn>
                                        <p:tgtEl>
                                          <p:spTgt spid="36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61"/>
                                        </p:tgtEl>
                                      </p:cBhvr>
                                    </p:animEffect>
                                    <p:set>
                                      <p:cBhvr>
                                        <p:cTn id="10" dur="1" fill="hold">
                                          <p:stCondLst>
                                            <p:cond delay="500"/>
                                          </p:stCondLst>
                                        </p:cTn>
                                        <p:tgtEl>
                                          <p:spTgt spid="36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66"/>
                                        </p:tgtEl>
                                      </p:cBhvr>
                                    </p:animEffect>
                                    <p:set>
                                      <p:cBhvr>
                                        <p:cTn id="13" dur="1" fill="hold">
                                          <p:stCondLst>
                                            <p:cond delay="500"/>
                                          </p:stCondLst>
                                        </p:cTn>
                                        <p:tgtEl>
                                          <p:spTgt spid="36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69"/>
                                        </p:tgtEl>
                                        <p:attrNameLst>
                                          <p:attrName>style.visibility</p:attrName>
                                        </p:attrNameLst>
                                      </p:cBhvr>
                                      <p:to>
                                        <p:strVal val="visible"/>
                                      </p:to>
                                    </p:set>
                                    <p:animEffect transition="in" filter="fade">
                                      <p:cBhvr>
                                        <p:cTn id="18" dur="500"/>
                                        <p:tgtEl>
                                          <p:spTgt spid="36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0"/>
                                        </p:tgtEl>
                                        <p:attrNameLst>
                                          <p:attrName>style.visibility</p:attrName>
                                        </p:attrNameLst>
                                      </p:cBhvr>
                                      <p:to>
                                        <p:strVal val="visible"/>
                                      </p:to>
                                    </p:set>
                                    <p:animEffect transition="in" filter="fade">
                                      <p:cBhvr>
                                        <p:cTn id="23" dur="500"/>
                                        <p:tgtEl>
                                          <p:spTgt spid="370"/>
                                        </p:tgtEl>
                                      </p:cBhvr>
                                    </p:animEffect>
                                  </p:childTnLst>
                                </p:cTn>
                              </p:par>
                              <p:par>
                                <p:cTn id="24" presetID="10" presetClass="entr" presetSubtype="0" fill="hold" nodeType="withEffect">
                                  <p:stCondLst>
                                    <p:cond delay="0"/>
                                  </p:stCondLst>
                                  <p:childTnLst>
                                    <p:set>
                                      <p:cBhvr>
                                        <p:cTn id="25" dur="1" fill="hold">
                                          <p:stCondLst>
                                            <p:cond delay="0"/>
                                          </p:stCondLst>
                                        </p:cTn>
                                        <p:tgtEl>
                                          <p:spTgt spid="371"/>
                                        </p:tgtEl>
                                        <p:attrNameLst>
                                          <p:attrName>style.visibility</p:attrName>
                                        </p:attrNameLst>
                                      </p:cBhvr>
                                      <p:to>
                                        <p:strVal val="visible"/>
                                      </p:to>
                                    </p:set>
                                    <p:animEffect transition="in" filter="fade">
                                      <p:cBhvr>
                                        <p:cTn id="26" dur="500"/>
                                        <p:tgtEl>
                                          <p:spTgt spid="37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2"/>
                                        </p:tgtEl>
                                        <p:attrNameLst>
                                          <p:attrName>style.visibility</p:attrName>
                                        </p:attrNameLst>
                                      </p:cBhvr>
                                      <p:to>
                                        <p:strVal val="visible"/>
                                      </p:to>
                                    </p:set>
                                    <p:animEffect transition="in" filter="fade">
                                      <p:cBhvr>
                                        <p:cTn id="31" dur="500"/>
                                        <p:tgtEl>
                                          <p:spTgt spid="37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73"/>
                                        </p:tgtEl>
                                        <p:attrNameLst>
                                          <p:attrName>style.visibility</p:attrName>
                                        </p:attrNameLst>
                                      </p:cBhvr>
                                      <p:to>
                                        <p:strVal val="visible"/>
                                      </p:to>
                                    </p:set>
                                    <p:animEffect transition="in" filter="fade">
                                      <p:cBhvr>
                                        <p:cTn id="36" dur="500"/>
                                        <p:tgtEl>
                                          <p:spTgt spid="37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74"/>
                                        </p:tgtEl>
                                        <p:attrNameLst>
                                          <p:attrName>style.visibility</p:attrName>
                                        </p:attrNameLst>
                                      </p:cBhvr>
                                      <p:to>
                                        <p:strVal val="visible"/>
                                      </p:to>
                                    </p:set>
                                    <p:animEffect transition="in" filter="fade">
                                      <p:cBhvr>
                                        <p:cTn id="41" dur="500"/>
                                        <p:tgtEl>
                                          <p:spTgt spid="374"/>
                                        </p:tgtEl>
                                      </p:cBhvr>
                                    </p:animEffect>
                                  </p:childTnLst>
                                </p:cTn>
                              </p:par>
                              <p:par>
                                <p:cTn id="42" presetID="10" presetClass="entr" presetSubtype="0" fill="hold" nodeType="withEffect">
                                  <p:stCondLst>
                                    <p:cond delay="0"/>
                                  </p:stCondLst>
                                  <p:childTnLst>
                                    <p:set>
                                      <p:cBhvr>
                                        <p:cTn id="43" dur="1" fill="hold">
                                          <p:stCondLst>
                                            <p:cond delay="0"/>
                                          </p:stCondLst>
                                        </p:cTn>
                                        <p:tgtEl>
                                          <p:spTgt spid="375"/>
                                        </p:tgtEl>
                                        <p:attrNameLst>
                                          <p:attrName>style.visibility</p:attrName>
                                        </p:attrNameLst>
                                      </p:cBhvr>
                                      <p:to>
                                        <p:strVal val="visible"/>
                                      </p:to>
                                    </p:set>
                                    <p:animEffect transition="in" filter="fade">
                                      <p:cBhvr>
                                        <p:cTn id="44" dur="500"/>
                                        <p:tgtEl>
                                          <p:spTgt spid="375"/>
                                        </p:tgtEl>
                                      </p:cBhvr>
                                    </p:animEffect>
                                  </p:childTnLst>
                                </p:cTn>
                              </p:par>
                              <p:par>
                                <p:cTn id="45" presetID="10" presetClass="entr" presetSubtype="0" fill="hold" nodeType="withEffect">
                                  <p:stCondLst>
                                    <p:cond delay="0"/>
                                  </p:stCondLst>
                                  <p:childTnLst>
                                    <p:set>
                                      <p:cBhvr>
                                        <p:cTn id="46" dur="1" fill="hold">
                                          <p:stCondLst>
                                            <p:cond delay="0"/>
                                          </p:stCondLst>
                                        </p:cTn>
                                        <p:tgtEl>
                                          <p:spTgt spid="376"/>
                                        </p:tgtEl>
                                        <p:attrNameLst>
                                          <p:attrName>style.visibility</p:attrName>
                                        </p:attrNameLst>
                                      </p:cBhvr>
                                      <p:to>
                                        <p:strVal val="visible"/>
                                      </p:to>
                                    </p:set>
                                    <p:animEffect transition="in" filter="fade">
                                      <p:cBhvr>
                                        <p:cTn id="47" dur="500"/>
                                        <p:tgtEl>
                                          <p:spTgt spid="37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71"/>
                                        </p:tgtEl>
                                      </p:cBhvr>
                                    </p:animEffect>
                                    <p:set>
                                      <p:cBhvr>
                                        <p:cTn id="52" dur="1" fill="hold">
                                          <p:stCondLst>
                                            <p:cond delay="500"/>
                                          </p:stCondLst>
                                        </p:cTn>
                                        <p:tgtEl>
                                          <p:spTgt spid="37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73"/>
                                        </p:tgtEl>
                                      </p:cBhvr>
                                    </p:animEffect>
                                    <p:set>
                                      <p:cBhvr>
                                        <p:cTn id="55" dur="1" fill="hold">
                                          <p:stCondLst>
                                            <p:cond delay="500"/>
                                          </p:stCondLst>
                                        </p:cTn>
                                        <p:tgtEl>
                                          <p:spTgt spid="37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74"/>
                                        </p:tgtEl>
                                      </p:cBhvr>
                                    </p:animEffect>
                                    <p:set>
                                      <p:cBhvr>
                                        <p:cTn id="58" dur="1" fill="hold">
                                          <p:stCondLst>
                                            <p:cond delay="500"/>
                                          </p:stCondLst>
                                        </p:cTn>
                                        <p:tgtEl>
                                          <p:spTgt spid="374"/>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75"/>
                                        </p:tgtEl>
                                      </p:cBhvr>
                                    </p:animEffect>
                                    <p:set>
                                      <p:cBhvr>
                                        <p:cTn id="61" dur="1" fill="hold">
                                          <p:stCondLst>
                                            <p:cond delay="500"/>
                                          </p:stCondLst>
                                        </p:cTn>
                                        <p:tgtEl>
                                          <p:spTgt spid="37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72"/>
                                        </p:tgtEl>
                                      </p:cBhvr>
                                    </p:animEffect>
                                    <p:set>
                                      <p:cBhvr>
                                        <p:cTn id="64" dur="1" fill="hold">
                                          <p:stCondLst>
                                            <p:cond delay="500"/>
                                          </p:stCondLst>
                                        </p:cTn>
                                        <p:tgtEl>
                                          <p:spTgt spid="372"/>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76"/>
                                        </p:tgtEl>
                                      </p:cBhvr>
                                    </p:animEffect>
                                    <p:set>
                                      <p:cBhvr>
                                        <p:cTn id="67" dur="1" fill="hold">
                                          <p:stCondLst>
                                            <p:cond delay="500"/>
                                          </p:stCondLst>
                                        </p:cTn>
                                        <p:tgtEl>
                                          <p:spTgt spid="3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1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(II)</a:t>
            </a:r>
            <a:endParaRPr dirty="0"/>
          </a:p>
        </p:txBody>
      </p:sp>
      <p:sp>
        <p:nvSpPr>
          <p:cNvPr id="384" name="Google Shape;384;p19"/>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85" name="Google Shape;385;p19"/>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86" name="Google Shape;386;p19"/>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387" name="Google Shape;387;p19"/>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388" name="Google Shape;388;p19"/>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389" name="Google Shape;389;p19"/>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390" name="Google Shape;390;p19"/>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391" name="Google Shape;391;p19"/>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sp>
        <p:nvSpPr>
          <p:cNvPr id="392" name="Google Shape;392;p19"/>
          <p:cNvSpPr/>
          <p:nvPr/>
        </p:nvSpPr>
        <p:spPr>
          <a:xfrm>
            <a:off x="1218392" y="499355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sp>
        <p:nvSpPr>
          <p:cNvPr id="393" name="Google Shape;393;p19"/>
          <p:cNvSpPr/>
          <p:nvPr/>
        </p:nvSpPr>
        <p:spPr>
          <a:xfrm>
            <a:off x="4153113" y="2820755"/>
            <a:ext cx="1534510" cy="943461"/>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Mapping Cache</a:t>
            </a:r>
            <a:endParaRPr sz="1800" b="1">
              <a:solidFill>
                <a:schemeClr val="dk1"/>
              </a:solidFill>
              <a:latin typeface="Cambria" panose="02040503050406030204" pitchFamily="18" charset="0"/>
              <a:ea typeface="Proxima Nova"/>
              <a:cs typeface="Proxima Nova"/>
              <a:sym typeface="Proxima Nova"/>
            </a:endParaRPr>
          </a:p>
        </p:txBody>
      </p:sp>
      <p:cxnSp>
        <p:nvCxnSpPr>
          <p:cNvPr id="394" name="Google Shape;394;p19"/>
          <p:cNvCxnSpPr/>
          <p:nvPr/>
        </p:nvCxnSpPr>
        <p:spPr>
          <a:xfrm rot="10800000" flipH="1">
            <a:off x="6096211" y="301031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395" name="Google Shape;395;p19"/>
          <p:cNvSpPr/>
          <p:nvPr/>
        </p:nvSpPr>
        <p:spPr>
          <a:xfrm>
            <a:off x="4558930" y="4322504"/>
            <a:ext cx="1531768" cy="145689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b="1" dirty="0">
                <a:solidFill>
                  <a:schemeClr val="dk1"/>
                </a:solidFill>
                <a:latin typeface="Cambria" panose="02040503050406030204" pitchFamily="18" charset="0"/>
                <a:ea typeface="Proxima Nova"/>
                <a:cs typeface="Proxima Nova"/>
                <a:sym typeface="Proxima Nova"/>
              </a:rPr>
              <a:t>Optimization</a:t>
            </a:r>
            <a:r>
              <a:rPr lang="en-US" sz="1800" b="1" dirty="0">
                <a:solidFill>
                  <a:schemeClr val="dk1"/>
                </a:solidFill>
                <a:latin typeface="Cambria" panose="02040503050406030204" pitchFamily="18" charset="0"/>
                <a:ea typeface="Proxima Nova"/>
                <a:cs typeface="Proxima Nova"/>
                <a:sym typeface="Proxima Nova"/>
              </a:rPr>
              <a:t> </a:t>
            </a:r>
            <a:r>
              <a:rPr lang="en-US" sz="1700" b="1" dirty="0">
                <a:solidFill>
                  <a:schemeClr val="dk1"/>
                </a:solidFill>
                <a:latin typeface="Cambria" panose="02040503050406030204" pitchFamily="18" charset="0"/>
                <a:ea typeface="Proxima Nova"/>
                <a:cs typeface="Proxima Nova"/>
                <a:sym typeface="Proxima Nova"/>
              </a:rPr>
              <a:t>Client</a:t>
            </a:r>
            <a:endParaRPr sz="1700" b="1" dirty="0">
              <a:solidFill>
                <a:schemeClr val="dk1"/>
              </a:solidFill>
              <a:latin typeface="Cambria" panose="02040503050406030204" pitchFamily="18" charset="0"/>
              <a:ea typeface="Proxima Nova"/>
              <a:cs typeface="Proxima Nova"/>
              <a:sym typeface="Proxima Nova"/>
            </a:endParaRPr>
          </a:p>
        </p:txBody>
      </p:sp>
      <p:sp>
        <p:nvSpPr>
          <p:cNvPr id="396" name="Google Shape;396;p19"/>
          <p:cNvSpPr/>
          <p:nvPr/>
        </p:nvSpPr>
        <p:spPr>
          <a:xfrm>
            <a:off x="4672542" y="4957285"/>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cxnSp>
        <p:nvCxnSpPr>
          <p:cNvPr id="397" name="Google Shape;397;p19"/>
          <p:cNvCxnSpPr/>
          <p:nvPr/>
        </p:nvCxnSpPr>
        <p:spPr>
          <a:xfrm>
            <a:off x="2083675" y="2452035"/>
            <a:ext cx="1658008" cy="0"/>
          </a:xfrm>
          <a:prstGeom prst="straightConnector1">
            <a:avLst/>
          </a:prstGeom>
          <a:noFill/>
          <a:ln w="38100" cap="flat" cmpd="sng">
            <a:solidFill>
              <a:schemeClr val="dk1"/>
            </a:solidFill>
            <a:prstDash val="solid"/>
            <a:miter lim="800000"/>
            <a:headEnd type="none" w="sm" len="sm"/>
            <a:tailEnd type="none" w="sm" len="sm"/>
          </a:ln>
        </p:spPr>
      </p:cxnSp>
      <p:cxnSp>
        <p:nvCxnSpPr>
          <p:cNvPr id="398" name="Google Shape;398;p19"/>
          <p:cNvCxnSpPr/>
          <p:nvPr/>
        </p:nvCxnSpPr>
        <p:spPr>
          <a:xfrm>
            <a:off x="1471448" y="4221138"/>
            <a:ext cx="6460" cy="772418"/>
          </a:xfrm>
          <a:prstGeom prst="straightConnector1">
            <a:avLst/>
          </a:prstGeom>
          <a:noFill/>
          <a:ln w="38100" cap="flat" cmpd="sng">
            <a:solidFill>
              <a:schemeClr val="dk1"/>
            </a:solidFill>
            <a:prstDash val="solid"/>
            <a:miter lim="800000"/>
            <a:headEnd type="none" w="sm" len="sm"/>
            <a:tailEnd type="none" w="sm" len="sm"/>
          </a:ln>
        </p:spPr>
      </p:cxnSp>
      <p:cxnSp>
        <p:nvCxnSpPr>
          <p:cNvPr id="399" name="Google Shape;399;p19"/>
          <p:cNvCxnSpPr>
            <a:cxnSpLocks/>
          </p:cNvCxnSpPr>
          <p:nvPr/>
        </p:nvCxnSpPr>
        <p:spPr>
          <a:xfrm rot="5400000" flipH="1" flipV="1">
            <a:off x="2241427" y="3717848"/>
            <a:ext cx="2210659" cy="795601"/>
          </a:xfrm>
          <a:prstGeom prst="bentConnector3">
            <a:avLst>
              <a:gd name="adj1" fmla="val 100053"/>
            </a:avLst>
          </a:prstGeom>
          <a:noFill/>
          <a:ln w="38100" cap="flat" cmpd="sng">
            <a:solidFill>
              <a:schemeClr val="dk1"/>
            </a:solidFill>
            <a:prstDash val="solid"/>
            <a:miter lim="800000"/>
            <a:headEnd type="none" w="sm" len="sm"/>
            <a:tailEnd type="none" w="sm" len="sm"/>
          </a:ln>
        </p:spPr>
      </p:cxnSp>
      <p:cxnSp>
        <p:nvCxnSpPr>
          <p:cNvPr id="400" name="Google Shape;400;p19"/>
          <p:cNvCxnSpPr>
            <a:cxnSpLocks/>
            <a:endCxn id="392" idx="3"/>
          </p:cNvCxnSpPr>
          <p:nvPr/>
        </p:nvCxnSpPr>
        <p:spPr>
          <a:xfrm rot="10800000">
            <a:off x="2948957" y="5399081"/>
            <a:ext cx="1610100" cy="0"/>
          </a:xfrm>
          <a:prstGeom prst="straightConnector1">
            <a:avLst/>
          </a:prstGeom>
          <a:noFill/>
          <a:ln w="38100" cap="flat" cmpd="sng">
            <a:solidFill>
              <a:schemeClr val="accent2"/>
            </a:solidFill>
            <a:prstDash val="solid"/>
            <a:miter lim="800000"/>
            <a:headEnd type="none" w="sm" len="sm"/>
            <a:tailEnd type="none" w="sm" len="sm"/>
          </a:ln>
        </p:spPr>
      </p:cxnSp>
      <p:sp>
        <p:nvSpPr>
          <p:cNvPr id="401" name="Google Shape;401;p19"/>
          <p:cNvSpPr/>
          <p:nvPr/>
        </p:nvSpPr>
        <p:spPr>
          <a:xfrm>
            <a:off x="2217581" y="5779399"/>
            <a:ext cx="3117744" cy="341293"/>
          </a:xfrm>
          <a:prstGeom prst="roundRect">
            <a:avLst>
              <a:gd name="adj" fmla="val 33287"/>
            </a:avLst>
          </a:prstGeom>
          <a:solidFill>
            <a:schemeClr val="accent2"/>
          </a:solidFill>
          <a:ln w="12700" cap="flat" cmpd="sng">
            <a:solidFill>
              <a:srgbClr val="487828"/>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Retrieve metadata IDs</a:t>
            </a:r>
            <a:endParaRPr sz="1800">
              <a:solidFill>
                <a:schemeClr val="lt1"/>
              </a:solidFill>
              <a:latin typeface="Cambria" panose="02040503050406030204" pitchFamily="18" charset="0"/>
              <a:ea typeface="Proxima Nova"/>
              <a:cs typeface="Proxima Nova"/>
              <a:sym typeface="Proxima Nova"/>
            </a:endParaRPr>
          </a:p>
        </p:txBody>
      </p:sp>
      <p:cxnSp>
        <p:nvCxnSpPr>
          <p:cNvPr id="402" name="Google Shape;402;p19"/>
          <p:cNvCxnSpPr/>
          <p:nvPr/>
        </p:nvCxnSpPr>
        <p:spPr>
          <a:xfrm rot="-5400000" flipH="1">
            <a:off x="3668738" y="4349627"/>
            <a:ext cx="1216200" cy="526500"/>
          </a:xfrm>
          <a:prstGeom prst="bentConnector3">
            <a:avLst>
              <a:gd name="adj1" fmla="val 99938"/>
            </a:avLst>
          </a:prstGeom>
          <a:noFill/>
          <a:ln w="38100" cap="flat" cmpd="sng">
            <a:solidFill>
              <a:schemeClr val="accent2"/>
            </a:solidFill>
            <a:prstDash val="solid"/>
            <a:miter lim="800000"/>
            <a:headEnd type="none" w="sm" len="sm"/>
            <a:tailEnd type="none" w="sm" len="sm"/>
          </a:ln>
        </p:spPr>
      </p:cxnSp>
      <p:sp>
        <p:nvSpPr>
          <p:cNvPr id="403" name="Google Shape;403;p19"/>
          <p:cNvSpPr/>
          <p:nvPr/>
        </p:nvSpPr>
        <p:spPr>
          <a:xfrm>
            <a:off x="2535858" y="3894026"/>
            <a:ext cx="1289137" cy="1023878"/>
          </a:xfrm>
          <a:prstGeom prst="roundRect">
            <a:avLst>
              <a:gd name="adj" fmla="val 33287"/>
            </a:avLst>
          </a:prstGeom>
          <a:solidFill>
            <a:schemeClr val="accent2"/>
          </a:solidFill>
          <a:ln w="12700" cap="flat" cmpd="sng">
            <a:solidFill>
              <a:srgbClr val="487828"/>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Initialize with metadata</a:t>
            </a:r>
            <a:endParaRPr sz="1800">
              <a:solidFill>
                <a:schemeClr val="lt1"/>
              </a:solidFill>
              <a:latin typeface="Cambria" panose="02040503050406030204" pitchFamily="18" charset="0"/>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animEffect transition="in" filter="fade">
                                      <p:cBhvr>
                                        <p:cTn id="7" dur="500"/>
                                        <p:tgtEl>
                                          <p:spTgt spid="400"/>
                                        </p:tgtEl>
                                      </p:cBhvr>
                                    </p:animEffect>
                                  </p:childTnLst>
                                </p:cTn>
                              </p:par>
                              <p:par>
                                <p:cTn id="8" presetID="10" presetClass="entr" presetSubtype="0" fill="hold" nodeType="withEffect">
                                  <p:stCondLst>
                                    <p:cond delay="0"/>
                                  </p:stCondLst>
                                  <p:childTnLst>
                                    <p:set>
                                      <p:cBhvr>
                                        <p:cTn id="9" dur="1" fill="hold">
                                          <p:stCondLst>
                                            <p:cond delay="0"/>
                                          </p:stCondLst>
                                        </p:cTn>
                                        <p:tgtEl>
                                          <p:spTgt spid="401"/>
                                        </p:tgtEl>
                                        <p:attrNameLst>
                                          <p:attrName>style.visibility</p:attrName>
                                        </p:attrNameLst>
                                      </p:cBhvr>
                                      <p:to>
                                        <p:strVal val="visible"/>
                                      </p:to>
                                    </p:set>
                                    <p:animEffect transition="in" filter="fade">
                                      <p:cBhvr>
                                        <p:cTn id="10" dur="500"/>
                                        <p:tgtEl>
                                          <p:spTgt spid="40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3"/>
                                        </p:tgtEl>
                                        <p:attrNameLst>
                                          <p:attrName>style.visibility</p:attrName>
                                        </p:attrNameLst>
                                      </p:cBhvr>
                                      <p:to>
                                        <p:strVal val="visible"/>
                                      </p:to>
                                    </p:set>
                                    <p:animEffect transition="in" filter="fade">
                                      <p:cBhvr>
                                        <p:cTn id="15" dur="500"/>
                                        <p:tgtEl>
                                          <p:spTgt spid="403"/>
                                        </p:tgtEl>
                                      </p:cBhvr>
                                    </p:animEffect>
                                  </p:childTnLst>
                                </p:cTn>
                              </p:par>
                              <p:par>
                                <p:cTn id="16" presetID="10" presetClass="entr" presetSubtype="0" fill="hold" nodeType="withEffect">
                                  <p:stCondLst>
                                    <p:cond delay="0"/>
                                  </p:stCondLst>
                                  <p:childTnLst>
                                    <p:set>
                                      <p:cBhvr>
                                        <p:cTn id="17" dur="1" fill="hold">
                                          <p:stCondLst>
                                            <p:cond delay="0"/>
                                          </p:stCondLst>
                                        </p:cTn>
                                        <p:tgtEl>
                                          <p:spTgt spid="402"/>
                                        </p:tgtEl>
                                        <p:attrNameLst>
                                          <p:attrName>style.visibility</p:attrName>
                                        </p:attrNameLst>
                                      </p:cBhvr>
                                      <p:to>
                                        <p:strVal val="visible"/>
                                      </p:to>
                                    </p:set>
                                    <p:animEffect transition="in" filter="fade">
                                      <p:cBhvr>
                                        <p:cTn id="18" dur="5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Components</a:t>
            </a:r>
            <a:endParaRPr dirty="0"/>
          </a:p>
        </p:txBody>
      </p:sp>
      <p:sp>
        <p:nvSpPr>
          <p:cNvPr id="4" name="Rectangle 3">
            <a:extLst>
              <a:ext uri="{FF2B5EF4-FFF2-40B4-BE49-F238E27FC236}">
                <a16:creationId xmlns:a16="http://schemas.microsoft.com/office/drawing/2014/main" id="{CCFACDFE-2E6A-D154-CDB5-CC74B99D45EA}"/>
              </a:ext>
            </a:extLst>
          </p:cNvPr>
          <p:cNvSpPr/>
          <p:nvPr/>
        </p:nvSpPr>
        <p:spPr>
          <a:xfrm>
            <a:off x="1056187" y="1595423"/>
            <a:ext cx="7994656" cy="1205650"/>
          </a:xfrm>
          <a:prstGeom prst="rect">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3000" b="1" dirty="0">
                <a:latin typeface="Cambria" panose="02040503050406030204" pitchFamily="18" charset="0"/>
              </a:rPr>
              <a:t>Tagged memory</a:t>
            </a:r>
            <a:r>
              <a:rPr lang="en-TR" sz="3000" dirty="0">
                <a:latin typeface="Cambria" panose="02040503050406030204" pitchFamily="18" charset="0"/>
              </a:rPr>
              <a:t>-based metadata management</a:t>
            </a:r>
            <a:br>
              <a:rPr lang="en-TR" sz="3000" dirty="0">
                <a:latin typeface="Cambria" panose="02040503050406030204" pitchFamily="18" charset="0"/>
              </a:rPr>
            </a:br>
            <a:r>
              <a:rPr lang="en-TR" sz="2800" dirty="0">
                <a:latin typeface="Cambria" panose="02040503050406030204" pitchFamily="18" charset="0"/>
              </a:rPr>
              <a:t>Efficient metadata querying in hardware</a:t>
            </a:r>
            <a:endParaRPr lang="en-TR" sz="3000" dirty="0">
              <a:latin typeface="Cambria" panose="02040503050406030204" pitchFamily="18" charset="0"/>
            </a:endParaRPr>
          </a:p>
        </p:txBody>
      </p:sp>
      <p:sp>
        <p:nvSpPr>
          <p:cNvPr id="5" name="Google Shape;577;p28">
            <a:extLst>
              <a:ext uri="{FF2B5EF4-FFF2-40B4-BE49-F238E27FC236}">
                <a16:creationId xmlns:a16="http://schemas.microsoft.com/office/drawing/2014/main" id="{A66CC2FE-64EA-3615-7A0E-031A235F8CAD}"/>
              </a:ext>
            </a:extLst>
          </p:cNvPr>
          <p:cNvSpPr/>
          <p:nvPr/>
        </p:nvSpPr>
        <p:spPr>
          <a:xfrm>
            <a:off x="97216" y="1776638"/>
            <a:ext cx="843221" cy="843221"/>
          </a:xfrm>
          <a:prstGeom prst="ellipse">
            <a:avLst/>
          </a:prstGeom>
          <a:solidFill>
            <a:schemeClr val="bg1">
              <a:lumMod val="50000"/>
            </a:schemeClr>
          </a:solidFill>
          <a:ln w="38100" cap="flat" cmpd="sng">
            <a:solidFill>
              <a:schemeClr val="tx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4400" b="1" dirty="0">
                <a:solidFill>
                  <a:schemeClr val="lt1"/>
                </a:solidFill>
                <a:latin typeface="Cambria" panose="02040503050406030204" pitchFamily="18" charset="0"/>
                <a:ea typeface="Proxima Nova"/>
                <a:cs typeface="Proxima Nova"/>
                <a:sym typeface="Proxima Nova"/>
              </a:rPr>
              <a:t>1</a:t>
            </a:r>
            <a:endParaRPr sz="2800" dirty="0">
              <a:latin typeface="Cambria" panose="02040503050406030204" pitchFamily="18" charset="0"/>
            </a:endParaRPr>
          </a:p>
        </p:txBody>
      </p:sp>
      <p:sp>
        <p:nvSpPr>
          <p:cNvPr id="6" name="Rectangle 5">
            <a:extLst>
              <a:ext uri="{FF2B5EF4-FFF2-40B4-BE49-F238E27FC236}">
                <a16:creationId xmlns:a16="http://schemas.microsoft.com/office/drawing/2014/main" id="{4C5C7326-B3C2-EF2D-048E-6FF496B6EF2A}"/>
              </a:ext>
            </a:extLst>
          </p:cNvPr>
          <p:cNvSpPr/>
          <p:nvPr/>
        </p:nvSpPr>
        <p:spPr>
          <a:xfrm>
            <a:off x="1052128" y="3202527"/>
            <a:ext cx="7994656" cy="1205650"/>
          </a:xfrm>
          <a:prstGeom prst="rect">
            <a:avLst/>
          </a:prstGeom>
          <a:solidFill>
            <a:srgbClr val="0432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3000" dirty="0">
                <a:latin typeface="Cambria" panose="02040503050406030204" pitchFamily="18" charset="0"/>
              </a:rPr>
              <a:t>Rich </a:t>
            </a:r>
            <a:r>
              <a:rPr lang="en-TR" sz="3000" b="1" dirty="0">
                <a:latin typeface="Cambria" panose="02040503050406030204" pitchFamily="18" charset="0"/>
              </a:rPr>
              <a:t>cross-layer interface</a:t>
            </a:r>
            <a:br>
              <a:rPr lang="en-TR" sz="3000" dirty="0">
                <a:latin typeface="Cambria" panose="02040503050406030204" pitchFamily="18" charset="0"/>
              </a:rPr>
            </a:br>
            <a:r>
              <a:rPr lang="en-TR" sz="2800" dirty="0">
                <a:latin typeface="Cambria" panose="02040503050406030204" pitchFamily="18" charset="0"/>
              </a:rPr>
              <a:t>Communicate metadata from SW to HW</a:t>
            </a:r>
            <a:endParaRPr lang="en-TR" sz="3000" dirty="0">
              <a:latin typeface="Cambria" panose="02040503050406030204" pitchFamily="18" charset="0"/>
            </a:endParaRPr>
          </a:p>
        </p:txBody>
      </p:sp>
      <p:sp>
        <p:nvSpPr>
          <p:cNvPr id="7" name="Google Shape;577;p28">
            <a:extLst>
              <a:ext uri="{FF2B5EF4-FFF2-40B4-BE49-F238E27FC236}">
                <a16:creationId xmlns:a16="http://schemas.microsoft.com/office/drawing/2014/main" id="{762B6FDF-E6EA-3C9A-6A0D-5F5C50CB1D3E}"/>
              </a:ext>
            </a:extLst>
          </p:cNvPr>
          <p:cNvSpPr/>
          <p:nvPr/>
        </p:nvSpPr>
        <p:spPr>
          <a:xfrm>
            <a:off x="93157" y="3383742"/>
            <a:ext cx="843221" cy="843221"/>
          </a:xfrm>
          <a:prstGeom prst="ellipse">
            <a:avLst/>
          </a:prstGeom>
          <a:solidFill>
            <a:srgbClr val="0432FF"/>
          </a:solidFill>
          <a:ln w="38100" cap="flat" cmpd="sng">
            <a:solidFill>
              <a:schemeClr val="tx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4400" b="1" dirty="0">
                <a:solidFill>
                  <a:schemeClr val="lt1"/>
                </a:solidFill>
                <a:latin typeface="Cambria" panose="02040503050406030204" pitchFamily="18" charset="0"/>
                <a:sym typeface="Proxima Nova"/>
              </a:rPr>
              <a:t>2</a:t>
            </a:r>
            <a:endParaRPr sz="2800" dirty="0">
              <a:latin typeface="Cambria" panose="02040503050406030204" pitchFamily="18" charset="0"/>
            </a:endParaRPr>
          </a:p>
        </p:txBody>
      </p:sp>
    </p:spTree>
    <p:extLst>
      <p:ext uri="{BB962C8B-B14F-4D97-AF65-F5344CB8AC3E}">
        <p14:creationId xmlns:p14="http://schemas.microsoft.com/office/powerpoint/2010/main" val="28487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Cross-Layer Interface</a:t>
            </a:r>
            <a:endParaRPr dirty="0"/>
          </a:p>
        </p:txBody>
      </p:sp>
      <p:sp>
        <p:nvSpPr>
          <p:cNvPr id="420" name="Google Shape;420;p21"/>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421" name="Google Shape;421;p21"/>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422" name="Google Shape;422;p21"/>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423" name="Google Shape;423;p21"/>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424" name="Google Shape;424;p21"/>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425" name="Google Shape;425;p21"/>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426" name="Google Shape;426;p21"/>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427" name="Google Shape;427;p21"/>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sp>
        <p:nvSpPr>
          <p:cNvPr id="428" name="Google Shape;428;p21"/>
          <p:cNvSpPr/>
          <p:nvPr/>
        </p:nvSpPr>
        <p:spPr>
          <a:xfrm>
            <a:off x="1218392" y="499355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sp>
        <p:nvSpPr>
          <p:cNvPr id="429" name="Google Shape;429;p21"/>
          <p:cNvSpPr/>
          <p:nvPr/>
        </p:nvSpPr>
        <p:spPr>
          <a:xfrm>
            <a:off x="4153113" y="2820755"/>
            <a:ext cx="1534510" cy="943461"/>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Mapping Cache</a:t>
            </a:r>
            <a:endParaRPr sz="1800" b="1">
              <a:solidFill>
                <a:schemeClr val="dk1"/>
              </a:solidFill>
              <a:latin typeface="Cambria" panose="02040503050406030204" pitchFamily="18" charset="0"/>
              <a:ea typeface="Proxima Nova"/>
              <a:cs typeface="Proxima Nova"/>
              <a:sym typeface="Proxima Nova"/>
            </a:endParaRPr>
          </a:p>
        </p:txBody>
      </p:sp>
      <p:cxnSp>
        <p:nvCxnSpPr>
          <p:cNvPr id="430" name="Google Shape;430;p21"/>
          <p:cNvCxnSpPr/>
          <p:nvPr/>
        </p:nvCxnSpPr>
        <p:spPr>
          <a:xfrm rot="10800000" flipH="1">
            <a:off x="6096211" y="301031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431" name="Google Shape;431;p21"/>
          <p:cNvSpPr/>
          <p:nvPr/>
        </p:nvSpPr>
        <p:spPr>
          <a:xfrm>
            <a:off x="4558930" y="4322504"/>
            <a:ext cx="1531768" cy="145689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b="1" dirty="0">
                <a:solidFill>
                  <a:schemeClr val="dk1"/>
                </a:solidFill>
                <a:latin typeface="Cambria" panose="02040503050406030204" pitchFamily="18" charset="0"/>
                <a:ea typeface="Proxima Nova"/>
                <a:cs typeface="Proxima Nova"/>
                <a:sym typeface="Proxima Nova"/>
              </a:rPr>
              <a:t>Optimization Client</a:t>
            </a:r>
            <a:endParaRPr sz="1700" b="1" dirty="0">
              <a:solidFill>
                <a:schemeClr val="dk1"/>
              </a:solidFill>
              <a:latin typeface="Cambria" panose="02040503050406030204" pitchFamily="18" charset="0"/>
              <a:ea typeface="Proxima Nova"/>
              <a:cs typeface="Proxima Nova"/>
              <a:sym typeface="Proxima Nova"/>
            </a:endParaRPr>
          </a:p>
        </p:txBody>
      </p:sp>
      <p:sp>
        <p:nvSpPr>
          <p:cNvPr id="432" name="Google Shape;432;p21"/>
          <p:cNvSpPr/>
          <p:nvPr/>
        </p:nvSpPr>
        <p:spPr>
          <a:xfrm>
            <a:off x="4672542" y="4957285"/>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cxnSp>
        <p:nvCxnSpPr>
          <p:cNvPr id="433" name="Google Shape;433;p21"/>
          <p:cNvCxnSpPr/>
          <p:nvPr/>
        </p:nvCxnSpPr>
        <p:spPr>
          <a:xfrm>
            <a:off x="2083675" y="2452035"/>
            <a:ext cx="1658008" cy="0"/>
          </a:xfrm>
          <a:prstGeom prst="straightConnector1">
            <a:avLst/>
          </a:prstGeom>
          <a:noFill/>
          <a:ln w="38100" cap="flat" cmpd="sng">
            <a:solidFill>
              <a:schemeClr val="dk1"/>
            </a:solidFill>
            <a:prstDash val="solid"/>
            <a:miter lim="800000"/>
            <a:headEnd type="none" w="sm" len="sm"/>
            <a:tailEnd type="none" w="sm" len="sm"/>
          </a:ln>
        </p:spPr>
      </p:cxnSp>
      <p:cxnSp>
        <p:nvCxnSpPr>
          <p:cNvPr id="434" name="Google Shape;434;p21"/>
          <p:cNvCxnSpPr/>
          <p:nvPr/>
        </p:nvCxnSpPr>
        <p:spPr>
          <a:xfrm>
            <a:off x="1471448" y="4221138"/>
            <a:ext cx="6460" cy="772418"/>
          </a:xfrm>
          <a:prstGeom prst="straightConnector1">
            <a:avLst/>
          </a:prstGeom>
          <a:noFill/>
          <a:ln w="38100" cap="flat" cmpd="sng">
            <a:solidFill>
              <a:schemeClr val="dk1"/>
            </a:solidFill>
            <a:prstDash val="solid"/>
            <a:miter lim="800000"/>
            <a:headEnd type="none" w="sm" len="sm"/>
            <a:tailEnd type="none" w="sm" len="sm"/>
          </a:ln>
        </p:spPr>
      </p:cxnSp>
      <p:cxnSp>
        <p:nvCxnSpPr>
          <p:cNvPr id="435" name="Google Shape;435;p21"/>
          <p:cNvCxnSpPr/>
          <p:nvPr/>
        </p:nvCxnSpPr>
        <p:spPr>
          <a:xfrm rot="-5400000">
            <a:off x="2284757" y="3674518"/>
            <a:ext cx="2124000" cy="795600"/>
          </a:xfrm>
          <a:prstGeom prst="bentConnector3">
            <a:avLst>
              <a:gd name="adj1" fmla="val 99487"/>
            </a:avLst>
          </a:prstGeom>
          <a:noFill/>
          <a:ln w="38100" cap="flat" cmpd="sng">
            <a:solidFill>
              <a:schemeClr val="dk1"/>
            </a:solidFill>
            <a:prstDash val="solid"/>
            <a:miter lim="800000"/>
            <a:headEnd type="none" w="sm" len="sm"/>
            <a:tailEnd type="none" w="sm" len="sm"/>
          </a:ln>
        </p:spPr>
      </p:cxnSp>
      <p:cxnSp>
        <p:nvCxnSpPr>
          <p:cNvPr id="436" name="Google Shape;436;p21"/>
          <p:cNvCxnSpPr>
            <a:endCxn id="428" idx="3"/>
          </p:cNvCxnSpPr>
          <p:nvPr/>
        </p:nvCxnSpPr>
        <p:spPr>
          <a:xfrm rot="10800000">
            <a:off x="2948957" y="5399081"/>
            <a:ext cx="1610100" cy="0"/>
          </a:xfrm>
          <a:prstGeom prst="straightConnector1">
            <a:avLst/>
          </a:prstGeom>
          <a:noFill/>
          <a:ln w="38100" cap="flat" cmpd="sng">
            <a:solidFill>
              <a:schemeClr val="dk1"/>
            </a:solidFill>
            <a:prstDash val="solid"/>
            <a:miter lim="800000"/>
            <a:headEnd type="none" w="sm" len="sm"/>
            <a:tailEnd type="none" w="sm" len="sm"/>
          </a:ln>
        </p:spPr>
      </p:cxnSp>
      <p:cxnSp>
        <p:nvCxnSpPr>
          <p:cNvPr id="437" name="Google Shape;437;p21"/>
          <p:cNvCxnSpPr/>
          <p:nvPr/>
        </p:nvCxnSpPr>
        <p:spPr>
          <a:xfrm rot="-5400000" flipH="1">
            <a:off x="3668738" y="4349627"/>
            <a:ext cx="1216200" cy="526500"/>
          </a:xfrm>
          <a:prstGeom prst="bentConnector3">
            <a:avLst>
              <a:gd name="adj1" fmla="val 99938"/>
            </a:avLst>
          </a:prstGeom>
          <a:noFill/>
          <a:ln w="38100" cap="flat" cmpd="sng">
            <a:solidFill>
              <a:schemeClr val="dk1"/>
            </a:solidFill>
            <a:prstDash val="solid"/>
            <a:miter lim="800000"/>
            <a:headEnd type="none" w="sm" len="sm"/>
            <a:tailEnd type="none" w="sm" len="sm"/>
          </a:ln>
        </p:spPr>
      </p:cxnSp>
      <p:sp>
        <p:nvSpPr>
          <p:cNvPr id="438" name="Google Shape;438;p21"/>
          <p:cNvSpPr txBox="1"/>
          <p:nvPr/>
        </p:nvSpPr>
        <p:spPr>
          <a:xfrm>
            <a:off x="2105205" y="2082898"/>
            <a:ext cx="16149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accent2"/>
                </a:solidFill>
                <a:latin typeface="Cambria" panose="02040503050406030204" pitchFamily="18" charset="0"/>
                <a:ea typeface="Proxima Nova"/>
                <a:cs typeface="Proxima Nova"/>
                <a:sym typeface="Proxima Nova"/>
              </a:rPr>
              <a:t>MetaSys</a:t>
            </a:r>
            <a:br>
              <a:rPr lang="en-US" sz="2000">
                <a:solidFill>
                  <a:schemeClr val="accent2"/>
                </a:solidFill>
                <a:latin typeface="Cambria" panose="02040503050406030204" pitchFamily="18" charset="0"/>
                <a:ea typeface="Proxima Nova"/>
                <a:cs typeface="Proxima Nova"/>
                <a:sym typeface="Proxima Nova"/>
              </a:rPr>
            </a:br>
            <a:r>
              <a:rPr lang="en-US" sz="2000">
                <a:solidFill>
                  <a:schemeClr val="accent2"/>
                </a:solidFill>
                <a:latin typeface="Cambria" panose="02040503050406030204" pitchFamily="18" charset="0"/>
                <a:ea typeface="Proxima Nova"/>
                <a:cs typeface="Proxima Nova"/>
                <a:sym typeface="Proxima Nova"/>
              </a:rPr>
              <a:t>Instructions</a:t>
            </a:r>
            <a:endParaRPr sz="2000">
              <a:solidFill>
                <a:schemeClr val="accent2"/>
              </a:solidFill>
              <a:latin typeface="Cambria" panose="02040503050406030204" pitchFamily="18" charset="0"/>
              <a:ea typeface="Proxima Nova"/>
              <a:cs typeface="Proxima Nova"/>
              <a:sym typeface="Proxima Nova"/>
            </a:endParaRPr>
          </a:p>
        </p:txBody>
      </p:sp>
      <p:sp>
        <p:nvSpPr>
          <p:cNvPr id="439" name="Google Shape;439;p21"/>
          <p:cNvSpPr/>
          <p:nvPr/>
        </p:nvSpPr>
        <p:spPr>
          <a:xfrm>
            <a:off x="0" y="3044165"/>
            <a:ext cx="3560546" cy="3220000"/>
          </a:xfrm>
          <a:prstGeom prst="rect">
            <a:avLst/>
          </a:prstGeom>
          <a:solidFill>
            <a:srgbClr val="D8D8D8">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440" name="Google Shape;440;p21"/>
          <p:cNvSpPr/>
          <p:nvPr/>
        </p:nvSpPr>
        <p:spPr>
          <a:xfrm>
            <a:off x="3561184" y="4139682"/>
            <a:ext cx="2602291" cy="2124000"/>
          </a:xfrm>
          <a:prstGeom prst="rect">
            <a:avLst/>
          </a:prstGeom>
          <a:solidFill>
            <a:srgbClr val="D8D8D8">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441" name="Google Shape;441;p21"/>
          <p:cNvSpPr/>
          <p:nvPr/>
        </p:nvSpPr>
        <p:spPr>
          <a:xfrm>
            <a:off x="6163475" y="1200591"/>
            <a:ext cx="2980525" cy="5063574"/>
          </a:xfrm>
          <a:prstGeom prst="rect">
            <a:avLst/>
          </a:prstGeom>
          <a:solidFill>
            <a:srgbClr val="D8D8D8">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500"/>
                                        <p:tgtEl>
                                          <p:spTgt spid="438"/>
                                        </p:tgtEl>
                                      </p:cBhvr>
                                    </p:animEffect>
                                  </p:childTnLst>
                                </p:cTn>
                              </p:par>
                              <p:par>
                                <p:cTn id="8" presetID="10" presetClass="entr" presetSubtype="0" fill="hold" nodeType="withEffect">
                                  <p:stCondLst>
                                    <p:cond delay="0"/>
                                  </p:stCondLst>
                                  <p:childTnLst>
                                    <p:set>
                                      <p:cBhvr>
                                        <p:cTn id="9" dur="1" fill="hold">
                                          <p:stCondLst>
                                            <p:cond delay="0"/>
                                          </p:stCondLst>
                                        </p:cTn>
                                        <p:tgtEl>
                                          <p:spTgt spid="439"/>
                                        </p:tgtEl>
                                        <p:attrNameLst>
                                          <p:attrName>style.visibility</p:attrName>
                                        </p:attrNameLst>
                                      </p:cBhvr>
                                      <p:to>
                                        <p:strVal val="visible"/>
                                      </p:to>
                                    </p:set>
                                    <p:animEffect transition="in" filter="fade">
                                      <p:cBhvr>
                                        <p:cTn id="10" dur="500"/>
                                        <p:tgtEl>
                                          <p:spTgt spid="439"/>
                                        </p:tgtEl>
                                      </p:cBhvr>
                                    </p:animEffect>
                                  </p:childTnLst>
                                </p:cTn>
                              </p:par>
                              <p:par>
                                <p:cTn id="11" presetID="10" presetClass="entr" presetSubtype="0" fill="hold" nodeType="withEffect">
                                  <p:stCondLst>
                                    <p:cond delay="0"/>
                                  </p:stCondLst>
                                  <p:childTnLst>
                                    <p:set>
                                      <p:cBhvr>
                                        <p:cTn id="12" dur="1" fill="hold">
                                          <p:stCondLst>
                                            <p:cond delay="0"/>
                                          </p:stCondLst>
                                        </p:cTn>
                                        <p:tgtEl>
                                          <p:spTgt spid="440"/>
                                        </p:tgtEl>
                                        <p:attrNameLst>
                                          <p:attrName>style.visibility</p:attrName>
                                        </p:attrNameLst>
                                      </p:cBhvr>
                                      <p:to>
                                        <p:strVal val="visible"/>
                                      </p:to>
                                    </p:set>
                                    <p:animEffect transition="in" filter="fade">
                                      <p:cBhvr>
                                        <p:cTn id="13" dur="500"/>
                                        <p:tgtEl>
                                          <p:spTgt spid="440"/>
                                        </p:tgtEl>
                                      </p:cBhvr>
                                    </p:animEffect>
                                  </p:childTnLst>
                                </p:cTn>
                              </p:par>
                              <p:par>
                                <p:cTn id="14" presetID="10" presetClass="entr" presetSubtype="0" fill="hold" nodeType="withEffect">
                                  <p:stCondLst>
                                    <p:cond delay="0"/>
                                  </p:stCondLst>
                                  <p:childTnLst>
                                    <p:set>
                                      <p:cBhvr>
                                        <p:cTn id="15" dur="1" fill="hold">
                                          <p:stCondLst>
                                            <p:cond delay="0"/>
                                          </p:stCondLst>
                                        </p:cTn>
                                        <p:tgtEl>
                                          <p:spTgt spid="441"/>
                                        </p:tgtEl>
                                        <p:attrNameLst>
                                          <p:attrName>style.visibility</p:attrName>
                                        </p:attrNameLst>
                                      </p:cBhvr>
                                      <p:to>
                                        <p:strVal val="visible"/>
                                      </p:to>
                                    </p:set>
                                    <p:animEffect transition="in" filter="fade">
                                      <p:cBhvr>
                                        <p:cTn id="16" dur="5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2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MetaSys: Cross-Layer Interface</a:t>
            </a:r>
            <a:endParaRPr/>
          </a:p>
        </p:txBody>
      </p:sp>
      <p:pic>
        <p:nvPicPr>
          <p:cNvPr id="448" name="Google Shape;448;p22"/>
          <p:cNvPicPr preferRelativeResize="0"/>
          <p:nvPr/>
        </p:nvPicPr>
        <p:blipFill rotWithShape="1">
          <a:blip r:embed="rId3">
            <a:alphaModFix/>
          </a:blip>
          <a:srcRect/>
          <a:stretch/>
        </p:blipFill>
        <p:spPr>
          <a:xfrm>
            <a:off x="703179" y="872586"/>
            <a:ext cx="7772400" cy="2675911"/>
          </a:xfrm>
          <a:prstGeom prst="rect">
            <a:avLst/>
          </a:prstGeom>
          <a:noFill/>
          <a:ln>
            <a:noFill/>
          </a:ln>
        </p:spPr>
      </p:pic>
      <p:grpSp>
        <p:nvGrpSpPr>
          <p:cNvPr id="449" name="Google Shape;449;p22"/>
          <p:cNvGrpSpPr/>
          <p:nvPr/>
        </p:nvGrpSpPr>
        <p:grpSpPr>
          <a:xfrm>
            <a:off x="2696902" y="3737576"/>
            <a:ext cx="1711632" cy="2739228"/>
            <a:chOff x="964992" y="2942121"/>
            <a:chExt cx="2351686" cy="3763544"/>
          </a:xfrm>
        </p:grpSpPr>
        <p:sp>
          <p:nvSpPr>
            <p:cNvPr id="450" name="Google Shape;450;p22"/>
            <p:cNvSpPr/>
            <p:nvPr/>
          </p:nvSpPr>
          <p:spPr>
            <a:xfrm>
              <a:off x="964992" y="2942121"/>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Mapping Management Unit</a:t>
              </a:r>
              <a:endParaRPr sz="1200" b="1">
                <a:solidFill>
                  <a:schemeClr val="dk1"/>
                </a:solidFill>
                <a:latin typeface="Cambria" panose="02040503050406030204" pitchFamily="18" charset="0"/>
                <a:ea typeface="Proxima Nova"/>
                <a:cs typeface="Proxima Nova"/>
                <a:sym typeface="Proxima Nova"/>
              </a:endParaRPr>
            </a:p>
          </p:txBody>
        </p:sp>
        <p:sp>
          <p:nvSpPr>
            <p:cNvPr id="451" name="Google Shape;451;p22"/>
            <p:cNvSpPr/>
            <p:nvPr/>
          </p:nvSpPr>
          <p:spPr>
            <a:xfrm>
              <a:off x="1373580" y="3747021"/>
              <a:ext cx="1534510" cy="943461"/>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Metadata Mapping Cache</a:t>
              </a:r>
              <a:endParaRPr sz="1200" b="1">
                <a:solidFill>
                  <a:schemeClr val="dk1"/>
                </a:solidFill>
                <a:latin typeface="Cambria" panose="02040503050406030204" pitchFamily="18" charset="0"/>
                <a:ea typeface="Proxima Nova"/>
                <a:cs typeface="Proxima Nova"/>
                <a:sym typeface="Proxima Nova"/>
              </a:endParaRPr>
            </a:p>
          </p:txBody>
        </p:sp>
        <p:sp>
          <p:nvSpPr>
            <p:cNvPr id="452" name="Google Shape;452;p22"/>
            <p:cNvSpPr/>
            <p:nvPr/>
          </p:nvSpPr>
          <p:spPr>
            <a:xfrm>
              <a:off x="1779397" y="5248770"/>
              <a:ext cx="1531768" cy="145689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Optimization Client</a:t>
              </a:r>
              <a:endParaRPr sz="1200" b="1">
                <a:solidFill>
                  <a:schemeClr val="dk1"/>
                </a:solidFill>
                <a:latin typeface="Cambria" panose="02040503050406030204" pitchFamily="18" charset="0"/>
                <a:ea typeface="Proxima Nova"/>
                <a:cs typeface="Proxima Nova"/>
                <a:sym typeface="Proxima Nova"/>
              </a:endParaRPr>
            </a:p>
          </p:txBody>
        </p:sp>
        <p:sp>
          <p:nvSpPr>
            <p:cNvPr id="453" name="Google Shape;453;p22"/>
            <p:cNvSpPr/>
            <p:nvPr/>
          </p:nvSpPr>
          <p:spPr>
            <a:xfrm>
              <a:off x="1893009" y="5883551"/>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Metadata Table</a:t>
              </a:r>
              <a:endParaRPr sz="1200" b="1">
                <a:solidFill>
                  <a:schemeClr val="dk1"/>
                </a:solidFill>
                <a:latin typeface="Cambria" panose="02040503050406030204" pitchFamily="18" charset="0"/>
                <a:ea typeface="Proxima Nova"/>
                <a:cs typeface="Proxima Nova"/>
                <a:sym typeface="Proxima Nova"/>
              </a:endParaRPr>
            </a:p>
          </p:txBody>
        </p:sp>
        <p:cxnSp>
          <p:nvCxnSpPr>
            <p:cNvPr id="454" name="Google Shape;454;p22"/>
            <p:cNvCxnSpPr/>
            <p:nvPr/>
          </p:nvCxnSpPr>
          <p:spPr>
            <a:xfrm rot="-5400000" flipH="1">
              <a:off x="889141" y="5275957"/>
              <a:ext cx="1216333" cy="526505"/>
            </a:xfrm>
            <a:prstGeom prst="bentConnector3">
              <a:avLst>
                <a:gd name="adj1" fmla="val 108588"/>
              </a:avLst>
            </a:prstGeom>
            <a:noFill/>
            <a:ln w="38100" cap="flat" cmpd="sng">
              <a:solidFill>
                <a:schemeClr val="accent2"/>
              </a:solidFill>
              <a:prstDash val="solid"/>
              <a:miter lim="800000"/>
              <a:headEnd type="none" w="sm" len="sm"/>
              <a:tailEnd type="none" w="sm" len="sm"/>
            </a:ln>
          </p:spPr>
        </p:cxnSp>
      </p:grpSp>
      <p:sp>
        <p:nvSpPr>
          <p:cNvPr id="455" name="Google Shape;455;p22"/>
          <p:cNvSpPr/>
          <p:nvPr/>
        </p:nvSpPr>
        <p:spPr>
          <a:xfrm>
            <a:off x="0" y="2010120"/>
            <a:ext cx="9144000" cy="1410962"/>
          </a:xfrm>
          <a:prstGeom prst="rect">
            <a:avLst/>
          </a:prstGeom>
          <a:solidFill>
            <a:srgbClr val="BFBFB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456" name="Google Shape;456;p22"/>
          <p:cNvSpPr/>
          <p:nvPr/>
        </p:nvSpPr>
        <p:spPr>
          <a:xfrm>
            <a:off x="4949030" y="3836512"/>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457" name="Google Shape;457;p22"/>
          <p:cNvSpPr txBox="1"/>
          <p:nvPr/>
        </p:nvSpPr>
        <p:spPr>
          <a:xfrm>
            <a:off x="4949030" y="3836512"/>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458" name="Google Shape;458;p22"/>
          <p:cNvSpPr/>
          <p:nvPr/>
        </p:nvSpPr>
        <p:spPr>
          <a:xfrm>
            <a:off x="5221283" y="4256890"/>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cxnSp>
        <p:nvCxnSpPr>
          <p:cNvPr id="459" name="Google Shape;459;p22"/>
          <p:cNvCxnSpPr/>
          <p:nvPr/>
        </p:nvCxnSpPr>
        <p:spPr>
          <a:xfrm rot="10800000" flipH="1">
            <a:off x="4404522" y="4672482"/>
            <a:ext cx="816761" cy="1"/>
          </a:xfrm>
          <a:prstGeom prst="straightConnector1">
            <a:avLst/>
          </a:prstGeom>
          <a:noFill/>
          <a:ln w="38100" cap="flat" cmpd="sng">
            <a:solidFill>
              <a:schemeClr val="accent2"/>
            </a:solidFill>
            <a:prstDash val="solid"/>
            <a:miter lim="800000"/>
            <a:headEnd type="none" w="sm" len="sm"/>
            <a:tailEnd type="none" w="sm" len="sm"/>
          </a:ln>
        </p:spPr>
      </p:cxnSp>
      <p:sp>
        <p:nvSpPr>
          <p:cNvPr id="460" name="Google Shape;460;p22"/>
          <p:cNvSpPr/>
          <p:nvPr/>
        </p:nvSpPr>
        <p:spPr>
          <a:xfrm>
            <a:off x="0" y="1495762"/>
            <a:ext cx="9144000" cy="514358"/>
          </a:xfrm>
          <a:prstGeom prst="rect">
            <a:avLst/>
          </a:prstGeom>
          <a:solidFill>
            <a:srgbClr val="BFBFB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animEffect transition="in" filter="fade">
                                      <p:cBhvr>
                                        <p:cTn id="7" dur="500"/>
                                        <p:tgtEl>
                                          <p:spTgt spid="455"/>
                                        </p:tgtEl>
                                      </p:cBhvr>
                                    </p:animEffect>
                                  </p:childTnLst>
                                </p:cTn>
                              </p:par>
                              <p:par>
                                <p:cTn id="8" presetID="10" presetClass="entr" presetSubtype="0" fill="hold" nodeType="withEffect">
                                  <p:stCondLst>
                                    <p:cond delay="0"/>
                                  </p:stCondLst>
                                  <p:childTnLst>
                                    <p:set>
                                      <p:cBhvr>
                                        <p:cTn id="9" dur="1" fill="hold">
                                          <p:stCondLst>
                                            <p:cond delay="0"/>
                                          </p:stCondLst>
                                        </p:cTn>
                                        <p:tgtEl>
                                          <p:spTgt spid="449"/>
                                        </p:tgtEl>
                                        <p:attrNameLst>
                                          <p:attrName>style.visibility</p:attrName>
                                        </p:attrNameLst>
                                      </p:cBhvr>
                                      <p:to>
                                        <p:strVal val="visible"/>
                                      </p:to>
                                    </p:set>
                                    <p:animEffect transition="in" filter="fade">
                                      <p:cBhvr>
                                        <p:cTn id="10" dur="500"/>
                                        <p:tgtEl>
                                          <p:spTgt spid="4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55"/>
                                        </p:tgtEl>
                                      </p:cBhvr>
                                    </p:animEffect>
                                    <p:set>
                                      <p:cBhvr>
                                        <p:cTn id="15" dur="1" fill="hold">
                                          <p:stCondLst>
                                            <p:cond delay="500"/>
                                          </p:stCondLst>
                                        </p:cTn>
                                        <p:tgtEl>
                                          <p:spTgt spid="455"/>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460"/>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459"/>
                                        </p:tgtEl>
                                        <p:attrNameLst>
                                          <p:attrName>style.visibility</p:attrName>
                                        </p:attrNameLst>
                                      </p:cBhvr>
                                      <p:to>
                                        <p:strVal val="visible"/>
                                      </p:to>
                                    </p:set>
                                    <p:animEffect transition="in" filter="fade">
                                      <p:cBhvr>
                                        <p:cTn id="20" dur="500"/>
                                        <p:tgtEl>
                                          <p:spTgt spid="459"/>
                                        </p:tgtEl>
                                      </p:cBhvr>
                                    </p:animEffect>
                                  </p:childTnLst>
                                </p:cTn>
                              </p:par>
                              <p:par>
                                <p:cTn id="21" presetID="10" presetClass="entr" presetSubtype="0" fill="hold" nodeType="withEffect">
                                  <p:stCondLst>
                                    <p:cond delay="0"/>
                                  </p:stCondLst>
                                  <p:childTnLst>
                                    <p:set>
                                      <p:cBhvr>
                                        <p:cTn id="22" dur="1" fill="hold">
                                          <p:stCondLst>
                                            <p:cond delay="0"/>
                                          </p:stCondLst>
                                        </p:cTn>
                                        <p:tgtEl>
                                          <p:spTgt spid="456"/>
                                        </p:tgtEl>
                                        <p:attrNameLst>
                                          <p:attrName>style.visibility</p:attrName>
                                        </p:attrNameLst>
                                      </p:cBhvr>
                                      <p:to>
                                        <p:strVal val="visible"/>
                                      </p:to>
                                    </p:set>
                                    <p:animEffect transition="in" filter="fade">
                                      <p:cBhvr>
                                        <p:cTn id="23" dur="500"/>
                                        <p:tgtEl>
                                          <p:spTgt spid="456"/>
                                        </p:tgtEl>
                                      </p:cBhvr>
                                    </p:animEffect>
                                  </p:childTnLst>
                                </p:cTn>
                              </p:par>
                              <p:par>
                                <p:cTn id="24" presetID="10" presetClass="entr" presetSubtype="0" fill="hold" nodeType="withEffect">
                                  <p:stCondLst>
                                    <p:cond delay="0"/>
                                  </p:stCondLst>
                                  <p:childTnLst>
                                    <p:set>
                                      <p:cBhvr>
                                        <p:cTn id="25" dur="1" fill="hold">
                                          <p:stCondLst>
                                            <p:cond delay="0"/>
                                          </p:stCondLst>
                                        </p:cTn>
                                        <p:tgtEl>
                                          <p:spTgt spid="457"/>
                                        </p:tgtEl>
                                        <p:attrNameLst>
                                          <p:attrName>style.visibility</p:attrName>
                                        </p:attrNameLst>
                                      </p:cBhvr>
                                      <p:to>
                                        <p:strVal val="visible"/>
                                      </p:to>
                                    </p:set>
                                    <p:animEffect transition="in" filter="fade">
                                      <p:cBhvr>
                                        <p:cTn id="26" dur="500"/>
                                        <p:tgtEl>
                                          <p:spTgt spid="457"/>
                                        </p:tgtEl>
                                      </p:cBhvr>
                                    </p:animEffect>
                                  </p:childTnLst>
                                </p:cTn>
                              </p:par>
                              <p:par>
                                <p:cTn id="27" presetID="10" presetClass="entr" presetSubtype="0" fill="hold" nodeType="withEffect">
                                  <p:stCondLst>
                                    <p:cond delay="0"/>
                                  </p:stCondLst>
                                  <p:childTnLst>
                                    <p:set>
                                      <p:cBhvr>
                                        <p:cTn id="28" dur="1" fill="hold">
                                          <p:stCondLst>
                                            <p:cond delay="0"/>
                                          </p:stCondLst>
                                        </p:cTn>
                                        <p:tgtEl>
                                          <p:spTgt spid="458"/>
                                        </p:tgtEl>
                                        <p:attrNameLst>
                                          <p:attrName>style.visibility</p:attrName>
                                        </p:attrNameLst>
                                      </p:cBhvr>
                                      <p:to>
                                        <p:strVal val="visible"/>
                                      </p:to>
                                    </p:set>
                                    <p:animEffect transition="in" filter="fade">
                                      <p:cBhvr>
                                        <p:cTn id="29"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2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MetaSys: Cross-Layer Interface</a:t>
            </a:r>
            <a:endParaRPr/>
          </a:p>
        </p:txBody>
      </p:sp>
      <p:pic>
        <p:nvPicPr>
          <p:cNvPr id="448" name="Google Shape;448;p22"/>
          <p:cNvPicPr preferRelativeResize="0"/>
          <p:nvPr/>
        </p:nvPicPr>
        <p:blipFill rotWithShape="1">
          <a:blip r:embed="rId3">
            <a:alphaModFix/>
          </a:blip>
          <a:srcRect/>
          <a:stretch/>
        </p:blipFill>
        <p:spPr>
          <a:xfrm>
            <a:off x="703179" y="872586"/>
            <a:ext cx="7772400" cy="2675911"/>
          </a:xfrm>
          <a:prstGeom prst="rect">
            <a:avLst/>
          </a:prstGeom>
          <a:noFill/>
          <a:ln>
            <a:noFill/>
          </a:ln>
        </p:spPr>
      </p:pic>
      <p:pic>
        <p:nvPicPr>
          <p:cNvPr id="2" name="Picture 1">
            <a:extLst>
              <a:ext uri="{FF2B5EF4-FFF2-40B4-BE49-F238E27FC236}">
                <a16:creationId xmlns:a16="http://schemas.microsoft.com/office/drawing/2014/main" id="{B2AC2D91-2ADD-C6D2-CB48-BF42CDDC5649}"/>
              </a:ext>
            </a:extLst>
          </p:cNvPr>
          <p:cNvPicPr>
            <a:picLocks noChangeAspect="1"/>
          </p:cNvPicPr>
          <p:nvPr/>
        </p:nvPicPr>
        <p:blipFill>
          <a:blip r:embed="rId4"/>
          <a:stretch>
            <a:fillRect/>
          </a:stretch>
        </p:blipFill>
        <p:spPr>
          <a:xfrm>
            <a:off x="1579479" y="3523097"/>
            <a:ext cx="5710321" cy="3270672"/>
          </a:xfrm>
          <a:prstGeom prst="rect">
            <a:avLst/>
          </a:prstGeom>
        </p:spPr>
      </p:pic>
    </p:spTree>
    <p:extLst>
      <p:ext uri="{BB962C8B-B14F-4D97-AF65-F5344CB8AC3E}">
        <p14:creationId xmlns:p14="http://schemas.microsoft.com/office/powerpoint/2010/main" val="348185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Components</a:t>
            </a:r>
            <a:endParaRPr dirty="0"/>
          </a:p>
        </p:txBody>
      </p:sp>
      <p:sp>
        <p:nvSpPr>
          <p:cNvPr id="4" name="Rectangle 3">
            <a:extLst>
              <a:ext uri="{FF2B5EF4-FFF2-40B4-BE49-F238E27FC236}">
                <a16:creationId xmlns:a16="http://schemas.microsoft.com/office/drawing/2014/main" id="{CCFACDFE-2E6A-D154-CDB5-CC74B99D45EA}"/>
              </a:ext>
            </a:extLst>
          </p:cNvPr>
          <p:cNvSpPr/>
          <p:nvPr/>
        </p:nvSpPr>
        <p:spPr>
          <a:xfrm>
            <a:off x="1056187" y="1595423"/>
            <a:ext cx="7994656" cy="1205650"/>
          </a:xfrm>
          <a:prstGeom prst="rect">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3000" b="1" dirty="0">
                <a:latin typeface="Cambria" panose="02040503050406030204" pitchFamily="18" charset="0"/>
              </a:rPr>
              <a:t>Tagged memory</a:t>
            </a:r>
            <a:r>
              <a:rPr lang="en-TR" sz="3000" dirty="0">
                <a:latin typeface="Cambria" panose="02040503050406030204" pitchFamily="18" charset="0"/>
              </a:rPr>
              <a:t>-based metadata management</a:t>
            </a:r>
            <a:br>
              <a:rPr lang="en-TR" sz="3000" dirty="0">
                <a:latin typeface="Cambria" panose="02040503050406030204" pitchFamily="18" charset="0"/>
              </a:rPr>
            </a:br>
            <a:r>
              <a:rPr lang="en-TR" sz="2800" dirty="0">
                <a:latin typeface="Cambria" panose="02040503050406030204" pitchFamily="18" charset="0"/>
              </a:rPr>
              <a:t>Efficient metadata querying in hardware</a:t>
            </a:r>
            <a:endParaRPr lang="en-TR" sz="3000" dirty="0">
              <a:latin typeface="Cambria" panose="02040503050406030204" pitchFamily="18" charset="0"/>
            </a:endParaRPr>
          </a:p>
        </p:txBody>
      </p:sp>
      <p:sp>
        <p:nvSpPr>
          <p:cNvPr id="5" name="Google Shape;577;p28">
            <a:extLst>
              <a:ext uri="{FF2B5EF4-FFF2-40B4-BE49-F238E27FC236}">
                <a16:creationId xmlns:a16="http://schemas.microsoft.com/office/drawing/2014/main" id="{A66CC2FE-64EA-3615-7A0E-031A235F8CAD}"/>
              </a:ext>
            </a:extLst>
          </p:cNvPr>
          <p:cNvSpPr/>
          <p:nvPr/>
        </p:nvSpPr>
        <p:spPr>
          <a:xfrm>
            <a:off x="97216" y="1776638"/>
            <a:ext cx="843221" cy="843221"/>
          </a:xfrm>
          <a:prstGeom prst="ellipse">
            <a:avLst/>
          </a:prstGeom>
          <a:solidFill>
            <a:schemeClr val="bg1">
              <a:lumMod val="50000"/>
            </a:schemeClr>
          </a:solidFill>
          <a:ln w="38100" cap="flat" cmpd="sng">
            <a:solidFill>
              <a:schemeClr val="tx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4400" b="1" dirty="0">
                <a:solidFill>
                  <a:schemeClr val="lt1"/>
                </a:solidFill>
                <a:latin typeface="Cambria" panose="02040503050406030204" pitchFamily="18" charset="0"/>
                <a:ea typeface="Proxima Nova"/>
                <a:cs typeface="Proxima Nova"/>
                <a:sym typeface="Proxima Nova"/>
              </a:rPr>
              <a:t>1</a:t>
            </a:r>
            <a:endParaRPr sz="2800" dirty="0">
              <a:latin typeface="Cambria" panose="02040503050406030204" pitchFamily="18" charset="0"/>
            </a:endParaRPr>
          </a:p>
        </p:txBody>
      </p:sp>
      <p:sp>
        <p:nvSpPr>
          <p:cNvPr id="6" name="Rectangle 5">
            <a:extLst>
              <a:ext uri="{FF2B5EF4-FFF2-40B4-BE49-F238E27FC236}">
                <a16:creationId xmlns:a16="http://schemas.microsoft.com/office/drawing/2014/main" id="{4C5C7326-B3C2-EF2D-048E-6FF496B6EF2A}"/>
              </a:ext>
            </a:extLst>
          </p:cNvPr>
          <p:cNvSpPr/>
          <p:nvPr/>
        </p:nvSpPr>
        <p:spPr>
          <a:xfrm>
            <a:off x="1052128" y="3202527"/>
            <a:ext cx="7994656" cy="1205650"/>
          </a:xfrm>
          <a:prstGeom prst="rect">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3000" dirty="0">
                <a:latin typeface="Cambria" panose="02040503050406030204" pitchFamily="18" charset="0"/>
              </a:rPr>
              <a:t>Rich </a:t>
            </a:r>
            <a:r>
              <a:rPr lang="en-TR" sz="3000" b="1" dirty="0">
                <a:latin typeface="Cambria" panose="02040503050406030204" pitchFamily="18" charset="0"/>
              </a:rPr>
              <a:t>cross-layer interface</a:t>
            </a:r>
            <a:br>
              <a:rPr lang="en-TR" sz="3000" dirty="0">
                <a:latin typeface="Cambria" panose="02040503050406030204" pitchFamily="18" charset="0"/>
              </a:rPr>
            </a:br>
            <a:r>
              <a:rPr lang="en-TR" sz="2800" dirty="0">
                <a:latin typeface="Cambria" panose="02040503050406030204" pitchFamily="18" charset="0"/>
              </a:rPr>
              <a:t>Communicate metadata from SW to HW</a:t>
            </a:r>
            <a:endParaRPr lang="en-TR" sz="3000" dirty="0">
              <a:latin typeface="Cambria" panose="02040503050406030204" pitchFamily="18" charset="0"/>
            </a:endParaRPr>
          </a:p>
        </p:txBody>
      </p:sp>
      <p:sp>
        <p:nvSpPr>
          <p:cNvPr id="7" name="Google Shape;577;p28">
            <a:extLst>
              <a:ext uri="{FF2B5EF4-FFF2-40B4-BE49-F238E27FC236}">
                <a16:creationId xmlns:a16="http://schemas.microsoft.com/office/drawing/2014/main" id="{762B6FDF-E6EA-3C9A-6A0D-5F5C50CB1D3E}"/>
              </a:ext>
            </a:extLst>
          </p:cNvPr>
          <p:cNvSpPr/>
          <p:nvPr/>
        </p:nvSpPr>
        <p:spPr>
          <a:xfrm>
            <a:off x="93157" y="3383742"/>
            <a:ext cx="843221" cy="843221"/>
          </a:xfrm>
          <a:prstGeom prst="ellipse">
            <a:avLst/>
          </a:prstGeom>
          <a:solidFill>
            <a:schemeClr val="bg1">
              <a:lumMod val="50000"/>
            </a:schemeClr>
          </a:solidFill>
          <a:ln w="38100" cap="flat" cmpd="sng">
            <a:solidFill>
              <a:schemeClr val="tx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4400" b="1" dirty="0">
                <a:solidFill>
                  <a:schemeClr val="lt1"/>
                </a:solidFill>
                <a:latin typeface="Cambria" panose="02040503050406030204" pitchFamily="18" charset="0"/>
                <a:sym typeface="Proxima Nova"/>
              </a:rPr>
              <a:t>2</a:t>
            </a:r>
            <a:endParaRPr sz="2800" dirty="0">
              <a:latin typeface="Cambria" panose="02040503050406030204" pitchFamily="18" charset="0"/>
            </a:endParaRPr>
          </a:p>
        </p:txBody>
      </p:sp>
      <p:sp>
        <p:nvSpPr>
          <p:cNvPr id="8" name="Rectangle 7">
            <a:extLst>
              <a:ext uri="{FF2B5EF4-FFF2-40B4-BE49-F238E27FC236}">
                <a16:creationId xmlns:a16="http://schemas.microsoft.com/office/drawing/2014/main" id="{6704F0B0-5919-A066-8515-BE40470B209D}"/>
              </a:ext>
            </a:extLst>
          </p:cNvPr>
          <p:cNvSpPr/>
          <p:nvPr/>
        </p:nvSpPr>
        <p:spPr>
          <a:xfrm>
            <a:off x="1052128" y="4806913"/>
            <a:ext cx="7994656" cy="1205650"/>
          </a:xfrm>
          <a:prstGeom prst="rect">
            <a:avLst/>
          </a:prstGeom>
          <a:solidFill>
            <a:srgbClr val="0432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3000" dirty="0">
                <a:latin typeface="Cambria" panose="02040503050406030204" pitchFamily="18" charset="0"/>
              </a:rPr>
              <a:t>Flexible </a:t>
            </a:r>
            <a:r>
              <a:rPr lang="en-TR" sz="3000" b="1" dirty="0">
                <a:latin typeface="Cambria" panose="02040503050406030204" pitchFamily="18" charset="0"/>
              </a:rPr>
              <a:t>hardware</a:t>
            </a:r>
            <a:r>
              <a:rPr lang="en-TR" sz="3000" dirty="0">
                <a:latin typeface="Cambria" panose="02040503050406030204" pitchFamily="18" charset="0"/>
              </a:rPr>
              <a:t> and </a:t>
            </a:r>
            <a:r>
              <a:rPr lang="en-TR" sz="3000" b="1" dirty="0">
                <a:latin typeface="Cambria" panose="02040503050406030204" pitchFamily="18" charset="0"/>
              </a:rPr>
              <a:t>software modules</a:t>
            </a:r>
            <a:br>
              <a:rPr lang="en-TR" sz="3000" b="1" dirty="0">
                <a:latin typeface="Cambria" panose="02040503050406030204" pitchFamily="18" charset="0"/>
              </a:rPr>
            </a:br>
            <a:r>
              <a:rPr lang="en-TR" sz="3000" dirty="0">
                <a:latin typeface="Cambria" panose="02040503050406030204" pitchFamily="18" charset="0"/>
              </a:rPr>
              <a:t>Facilitate implementing new HW optimizations</a:t>
            </a:r>
            <a:endParaRPr lang="en-TR" sz="3000" b="1" dirty="0">
              <a:latin typeface="Cambria" panose="02040503050406030204" pitchFamily="18" charset="0"/>
            </a:endParaRPr>
          </a:p>
        </p:txBody>
      </p:sp>
      <p:sp>
        <p:nvSpPr>
          <p:cNvPr id="9" name="Google Shape;577;p28">
            <a:extLst>
              <a:ext uri="{FF2B5EF4-FFF2-40B4-BE49-F238E27FC236}">
                <a16:creationId xmlns:a16="http://schemas.microsoft.com/office/drawing/2014/main" id="{56CF40B9-5D53-A03C-9194-2811F8B5324A}"/>
              </a:ext>
            </a:extLst>
          </p:cNvPr>
          <p:cNvSpPr/>
          <p:nvPr/>
        </p:nvSpPr>
        <p:spPr>
          <a:xfrm>
            <a:off x="93157" y="4988128"/>
            <a:ext cx="843221" cy="843221"/>
          </a:xfrm>
          <a:prstGeom prst="ellipse">
            <a:avLst/>
          </a:prstGeom>
          <a:solidFill>
            <a:srgbClr val="0432FF"/>
          </a:solidFill>
          <a:ln w="38100" cap="flat" cmpd="sng">
            <a:solidFill>
              <a:schemeClr val="tx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4400" b="1" dirty="0">
                <a:solidFill>
                  <a:schemeClr val="lt1"/>
                </a:solidFill>
                <a:latin typeface="Cambria" panose="02040503050406030204" pitchFamily="18" charset="0"/>
                <a:sym typeface="Proxima Nova"/>
              </a:rPr>
              <a:t>3</a:t>
            </a:r>
            <a:endParaRPr sz="2800" dirty="0">
              <a:latin typeface="Cambria" panose="02040503050406030204" pitchFamily="18" charset="0"/>
            </a:endParaRPr>
          </a:p>
        </p:txBody>
      </p:sp>
    </p:spTree>
    <p:extLst>
      <p:ext uri="{BB962C8B-B14F-4D97-AF65-F5344CB8AC3E}">
        <p14:creationId xmlns:p14="http://schemas.microsoft.com/office/powerpoint/2010/main" val="264875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Outline</a:t>
            </a:r>
            <a:endParaRPr/>
          </a:p>
        </p:txBody>
      </p:sp>
      <p:sp>
        <p:nvSpPr>
          <p:cNvPr id="105" name="Google Shape;105;p3"/>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600"/>
              <a:buChar char="•"/>
            </a:pPr>
            <a:r>
              <a:rPr lang="en-US" sz="2600" b="1" dirty="0">
                <a:solidFill>
                  <a:srgbClr val="0432FF"/>
                </a:solidFill>
              </a:rPr>
              <a:t>Background</a:t>
            </a:r>
            <a:endParaRPr dirty="0">
              <a:solidFill>
                <a:srgbClr val="0432FF"/>
              </a:solidFill>
            </a:endParaRPr>
          </a:p>
          <a:p>
            <a:pPr marL="685800" lvl="1" indent="-228600" algn="l" rtl="0">
              <a:lnSpc>
                <a:spcPct val="90000"/>
              </a:lnSpc>
              <a:spcBef>
                <a:spcPts val="500"/>
              </a:spcBef>
              <a:spcAft>
                <a:spcPts val="0"/>
              </a:spcAft>
              <a:buClr>
                <a:schemeClr val="dk1"/>
              </a:buClr>
              <a:buSzPts val="2600"/>
              <a:buChar char="•"/>
            </a:pPr>
            <a:r>
              <a:rPr lang="en-US" sz="2600" b="1" dirty="0">
                <a:solidFill>
                  <a:srgbClr val="0432FF"/>
                </a:solidFill>
              </a:rPr>
              <a:t>Cross-Layer Techniques</a:t>
            </a:r>
            <a:endParaRPr dirty="0">
              <a:solidFill>
                <a:srgbClr val="0432FF"/>
              </a:solidFill>
            </a:endParaRPr>
          </a:p>
          <a:p>
            <a:pPr marL="685800" lvl="1" indent="-228600" algn="l" rtl="0">
              <a:lnSpc>
                <a:spcPct val="90000"/>
              </a:lnSpc>
              <a:spcBef>
                <a:spcPts val="500"/>
              </a:spcBef>
              <a:spcAft>
                <a:spcPts val="0"/>
              </a:spcAft>
              <a:buClr>
                <a:schemeClr val="dk1"/>
              </a:buClr>
              <a:buSzPts val="2600"/>
              <a:buChar char="•"/>
            </a:pPr>
            <a:r>
              <a:rPr lang="en-US" sz="2600" b="1" dirty="0">
                <a:solidFill>
                  <a:srgbClr val="0432FF"/>
                </a:solidFill>
              </a:rPr>
              <a:t>Evaluating Cross-Layer Techniques</a:t>
            </a:r>
            <a:endParaRPr dirty="0">
              <a:solidFill>
                <a:srgbClr val="0432FF"/>
              </a:solidFill>
            </a:endParaRPr>
          </a:p>
          <a:p>
            <a:pPr marL="228600" lvl="0" indent="-228600" algn="l" rtl="0">
              <a:lnSpc>
                <a:spcPct val="90000"/>
              </a:lnSpc>
              <a:spcBef>
                <a:spcPts val="1000"/>
              </a:spcBef>
              <a:spcAft>
                <a:spcPts val="0"/>
              </a:spcAft>
              <a:buClr>
                <a:schemeClr val="dk1"/>
              </a:buClr>
              <a:buSzPts val="2600"/>
              <a:buChar char="•"/>
            </a:pPr>
            <a:r>
              <a:rPr lang="en-US" sz="2600" dirty="0" err="1"/>
              <a:t>MetaSys</a:t>
            </a:r>
            <a:endParaRPr dirty="0"/>
          </a:p>
          <a:p>
            <a:pPr marL="685800" lvl="1" indent="-228600" algn="l" rtl="0">
              <a:lnSpc>
                <a:spcPct val="90000"/>
              </a:lnSpc>
              <a:spcBef>
                <a:spcPts val="500"/>
              </a:spcBef>
              <a:spcAft>
                <a:spcPts val="0"/>
              </a:spcAft>
              <a:buClr>
                <a:schemeClr val="dk1"/>
              </a:buClr>
              <a:buSzPts val="2600"/>
              <a:buChar char="•"/>
            </a:pPr>
            <a:r>
              <a:rPr lang="en-US" sz="2600" dirty="0"/>
              <a:t>Overview </a:t>
            </a:r>
            <a:endParaRPr dirty="0"/>
          </a:p>
          <a:p>
            <a:pPr marL="685800" lvl="1" indent="-228600" algn="l" rtl="0">
              <a:lnSpc>
                <a:spcPct val="90000"/>
              </a:lnSpc>
              <a:spcBef>
                <a:spcPts val="500"/>
              </a:spcBef>
              <a:spcAft>
                <a:spcPts val="0"/>
              </a:spcAft>
              <a:buClr>
                <a:schemeClr val="dk1"/>
              </a:buClr>
              <a:buSzPts val="2600"/>
              <a:buChar char="•"/>
            </a:pPr>
            <a:r>
              <a:rPr lang="en-US" sz="2600" dirty="0"/>
              <a:t>Components</a:t>
            </a:r>
            <a:endParaRPr dirty="0"/>
          </a:p>
          <a:p>
            <a:pPr marL="685800" lvl="1" indent="-228600" algn="l" rtl="0">
              <a:lnSpc>
                <a:spcPct val="90000"/>
              </a:lnSpc>
              <a:spcBef>
                <a:spcPts val="500"/>
              </a:spcBef>
              <a:spcAft>
                <a:spcPts val="0"/>
              </a:spcAft>
              <a:buClr>
                <a:schemeClr val="dk1"/>
              </a:buClr>
              <a:buSzPts val="2600"/>
              <a:buChar char="•"/>
            </a:pPr>
            <a:r>
              <a:rPr lang="en-US" sz="2600" dirty="0"/>
              <a:t>Operation</a:t>
            </a:r>
            <a:endParaRPr dirty="0"/>
          </a:p>
          <a:p>
            <a:pPr marL="685800" lvl="1" indent="-228600" algn="l" rtl="0">
              <a:lnSpc>
                <a:spcPct val="90000"/>
              </a:lnSpc>
              <a:spcBef>
                <a:spcPts val="500"/>
              </a:spcBef>
              <a:spcAft>
                <a:spcPts val="0"/>
              </a:spcAft>
              <a:buClr>
                <a:schemeClr val="dk1"/>
              </a:buClr>
              <a:buSzPts val="2600"/>
              <a:buChar char="•"/>
            </a:pPr>
            <a:r>
              <a:rPr lang="en-US" sz="2600" dirty="0"/>
              <a:t>FPGA Prototype</a:t>
            </a:r>
            <a:endParaRPr dirty="0"/>
          </a:p>
          <a:p>
            <a:pPr marL="228600" lvl="0" indent="-228600" algn="l" rtl="0">
              <a:lnSpc>
                <a:spcPct val="90000"/>
              </a:lnSpc>
              <a:spcBef>
                <a:spcPts val="1000"/>
              </a:spcBef>
              <a:spcAft>
                <a:spcPts val="0"/>
              </a:spcAft>
              <a:buClr>
                <a:schemeClr val="dk1"/>
              </a:buClr>
              <a:buSzPts val="2600"/>
              <a:buChar char="•"/>
            </a:pPr>
            <a:r>
              <a:rPr lang="en-US" sz="2600" dirty="0"/>
              <a:t>Case Studies</a:t>
            </a:r>
            <a:endParaRPr dirty="0"/>
          </a:p>
          <a:p>
            <a:pPr marL="685800" lvl="1" indent="-228600" algn="l" rtl="0">
              <a:lnSpc>
                <a:spcPct val="90000"/>
              </a:lnSpc>
              <a:spcBef>
                <a:spcPts val="500"/>
              </a:spcBef>
              <a:spcAft>
                <a:spcPts val="0"/>
              </a:spcAft>
              <a:buClr>
                <a:schemeClr val="dk1"/>
              </a:buClr>
              <a:buSzPts val="2600"/>
              <a:buChar char="•"/>
            </a:pPr>
            <a:r>
              <a:rPr lang="en-US" sz="2600" dirty="0"/>
              <a:t>Prefetching</a:t>
            </a:r>
            <a:endParaRPr dirty="0"/>
          </a:p>
          <a:p>
            <a:pPr marL="685800" lvl="1" indent="-228600" algn="l" rtl="0">
              <a:lnSpc>
                <a:spcPct val="90000"/>
              </a:lnSpc>
              <a:spcBef>
                <a:spcPts val="500"/>
              </a:spcBef>
              <a:spcAft>
                <a:spcPts val="0"/>
              </a:spcAft>
              <a:buClr>
                <a:schemeClr val="dk1"/>
              </a:buClr>
              <a:buSzPts val="2600"/>
              <a:buChar char="•"/>
            </a:pPr>
            <a:r>
              <a:rPr lang="en-US" sz="2600" dirty="0"/>
              <a:t>Memory Safety and Protection</a:t>
            </a:r>
            <a:endParaRPr dirty="0"/>
          </a:p>
          <a:p>
            <a:pPr marL="228600" lvl="0" indent="-228600" algn="l" rtl="0">
              <a:lnSpc>
                <a:spcPct val="90000"/>
              </a:lnSpc>
              <a:spcBef>
                <a:spcPts val="1000"/>
              </a:spcBef>
              <a:spcAft>
                <a:spcPts val="0"/>
              </a:spcAft>
              <a:buClr>
                <a:schemeClr val="dk1"/>
              </a:buClr>
              <a:buSzPts val="2600"/>
              <a:buChar char="•"/>
            </a:pPr>
            <a:r>
              <a:rPr lang="en-US" sz="2600" dirty="0"/>
              <a:t>Characterizing a General Metadata Management System</a:t>
            </a:r>
            <a:endParaRPr dirty="0"/>
          </a:p>
          <a:p>
            <a:pPr marL="228600" lvl="0" indent="-63500" algn="l" rtl="0">
              <a:lnSpc>
                <a:spcPct val="90000"/>
              </a:lnSpc>
              <a:spcBef>
                <a:spcPts val="1000"/>
              </a:spcBef>
              <a:spcAft>
                <a:spcPts val="0"/>
              </a:spcAft>
              <a:buClr>
                <a:schemeClr val="dk1"/>
              </a:buClr>
              <a:buSzPts val="2600"/>
              <a:buNone/>
            </a:pPr>
            <a:endParaRPr sz="2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MetaSys: Hardware Modules (I)</a:t>
            </a:r>
            <a:endParaRPr/>
          </a:p>
        </p:txBody>
      </p:sp>
      <p:sp>
        <p:nvSpPr>
          <p:cNvPr id="2" name="Content Placeholder 1">
            <a:extLst>
              <a:ext uri="{FF2B5EF4-FFF2-40B4-BE49-F238E27FC236}">
                <a16:creationId xmlns:a16="http://schemas.microsoft.com/office/drawing/2014/main" id="{98B2E9FE-1BC2-9742-0A04-8B41FDDBB799}"/>
              </a:ext>
            </a:extLst>
          </p:cNvPr>
          <p:cNvSpPr>
            <a:spLocks noGrp="1"/>
          </p:cNvSpPr>
          <p:nvPr>
            <p:ph idx="1"/>
          </p:nvPr>
        </p:nvSpPr>
        <p:spPr/>
        <p:txBody>
          <a:bodyPr/>
          <a:lstStyle/>
          <a:p>
            <a:endParaRPr lang="en-TR"/>
          </a:p>
        </p:txBody>
      </p:sp>
      <p:sp>
        <p:nvSpPr>
          <p:cNvPr id="477" name="Google Shape;477;p24"/>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478" name="Google Shape;478;p24"/>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479" name="Google Shape;479;p24"/>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480" name="Google Shape;480;p24"/>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481" name="Google Shape;481;p24"/>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482" name="Google Shape;482;p24"/>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483" name="Google Shape;483;p24"/>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484" name="Google Shape;484;p24"/>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sp>
        <p:nvSpPr>
          <p:cNvPr id="485" name="Google Shape;485;p24"/>
          <p:cNvSpPr/>
          <p:nvPr/>
        </p:nvSpPr>
        <p:spPr>
          <a:xfrm>
            <a:off x="1218392" y="499355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sp>
        <p:nvSpPr>
          <p:cNvPr id="486" name="Google Shape;486;p24"/>
          <p:cNvSpPr/>
          <p:nvPr/>
        </p:nvSpPr>
        <p:spPr>
          <a:xfrm>
            <a:off x="4153113" y="2820755"/>
            <a:ext cx="1534510" cy="943461"/>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Mapping Cache</a:t>
            </a:r>
            <a:endParaRPr sz="1800" b="1">
              <a:solidFill>
                <a:schemeClr val="dk1"/>
              </a:solidFill>
              <a:latin typeface="Cambria" panose="02040503050406030204" pitchFamily="18" charset="0"/>
              <a:ea typeface="Proxima Nova"/>
              <a:cs typeface="Proxima Nova"/>
              <a:sym typeface="Proxima Nova"/>
            </a:endParaRPr>
          </a:p>
        </p:txBody>
      </p:sp>
      <p:cxnSp>
        <p:nvCxnSpPr>
          <p:cNvPr id="487" name="Google Shape;487;p24"/>
          <p:cNvCxnSpPr/>
          <p:nvPr/>
        </p:nvCxnSpPr>
        <p:spPr>
          <a:xfrm rot="10800000" flipH="1">
            <a:off x="6096211" y="301031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488" name="Google Shape;488;p24"/>
          <p:cNvSpPr/>
          <p:nvPr/>
        </p:nvSpPr>
        <p:spPr>
          <a:xfrm>
            <a:off x="4558930" y="4322504"/>
            <a:ext cx="1531768" cy="145689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b="1" dirty="0">
                <a:solidFill>
                  <a:schemeClr val="dk1"/>
                </a:solidFill>
                <a:latin typeface="Cambria" panose="02040503050406030204" pitchFamily="18" charset="0"/>
                <a:ea typeface="Proxima Nova"/>
                <a:cs typeface="Proxima Nova"/>
                <a:sym typeface="Proxima Nova"/>
              </a:rPr>
              <a:t>Optimization Client</a:t>
            </a:r>
            <a:endParaRPr sz="1700" b="1" dirty="0">
              <a:solidFill>
                <a:schemeClr val="dk1"/>
              </a:solidFill>
              <a:latin typeface="Cambria" panose="02040503050406030204" pitchFamily="18" charset="0"/>
              <a:ea typeface="Proxima Nova"/>
              <a:cs typeface="Proxima Nova"/>
              <a:sym typeface="Proxima Nova"/>
            </a:endParaRPr>
          </a:p>
        </p:txBody>
      </p:sp>
      <p:sp>
        <p:nvSpPr>
          <p:cNvPr id="489" name="Google Shape;489;p24"/>
          <p:cNvSpPr/>
          <p:nvPr/>
        </p:nvSpPr>
        <p:spPr>
          <a:xfrm>
            <a:off x="4672542" y="4957285"/>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cxnSp>
        <p:nvCxnSpPr>
          <p:cNvPr id="490" name="Google Shape;490;p24"/>
          <p:cNvCxnSpPr/>
          <p:nvPr/>
        </p:nvCxnSpPr>
        <p:spPr>
          <a:xfrm>
            <a:off x="2083675" y="2452035"/>
            <a:ext cx="1658008" cy="0"/>
          </a:xfrm>
          <a:prstGeom prst="straightConnector1">
            <a:avLst/>
          </a:prstGeom>
          <a:noFill/>
          <a:ln w="38100" cap="flat" cmpd="sng">
            <a:solidFill>
              <a:schemeClr val="dk1"/>
            </a:solidFill>
            <a:prstDash val="solid"/>
            <a:miter lim="800000"/>
            <a:headEnd type="none" w="sm" len="sm"/>
            <a:tailEnd type="none" w="sm" len="sm"/>
          </a:ln>
        </p:spPr>
      </p:cxnSp>
      <p:cxnSp>
        <p:nvCxnSpPr>
          <p:cNvPr id="491" name="Google Shape;491;p24"/>
          <p:cNvCxnSpPr/>
          <p:nvPr/>
        </p:nvCxnSpPr>
        <p:spPr>
          <a:xfrm>
            <a:off x="1471448" y="4221138"/>
            <a:ext cx="6460" cy="772418"/>
          </a:xfrm>
          <a:prstGeom prst="straightConnector1">
            <a:avLst/>
          </a:prstGeom>
          <a:noFill/>
          <a:ln w="38100" cap="flat" cmpd="sng">
            <a:solidFill>
              <a:schemeClr val="dk1"/>
            </a:solidFill>
            <a:prstDash val="solid"/>
            <a:miter lim="800000"/>
            <a:headEnd type="none" w="sm" len="sm"/>
            <a:tailEnd type="none" w="sm" len="sm"/>
          </a:ln>
        </p:spPr>
      </p:cxnSp>
      <p:cxnSp>
        <p:nvCxnSpPr>
          <p:cNvPr id="492" name="Google Shape;492;p24"/>
          <p:cNvCxnSpPr/>
          <p:nvPr/>
        </p:nvCxnSpPr>
        <p:spPr>
          <a:xfrm rot="-5400000">
            <a:off x="2284757" y="3674518"/>
            <a:ext cx="2124000" cy="795600"/>
          </a:xfrm>
          <a:prstGeom prst="bentConnector3">
            <a:avLst>
              <a:gd name="adj1" fmla="val 100270"/>
            </a:avLst>
          </a:prstGeom>
          <a:noFill/>
          <a:ln w="38100" cap="flat" cmpd="sng">
            <a:solidFill>
              <a:schemeClr val="dk1"/>
            </a:solidFill>
            <a:prstDash val="solid"/>
            <a:miter lim="800000"/>
            <a:headEnd type="none" w="sm" len="sm"/>
            <a:tailEnd type="none" w="sm" len="sm"/>
          </a:ln>
        </p:spPr>
      </p:cxnSp>
      <p:cxnSp>
        <p:nvCxnSpPr>
          <p:cNvPr id="493" name="Google Shape;493;p24"/>
          <p:cNvCxnSpPr>
            <a:endCxn id="485" idx="3"/>
          </p:cNvCxnSpPr>
          <p:nvPr/>
        </p:nvCxnSpPr>
        <p:spPr>
          <a:xfrm rot="10800000">
            <a:off x="2948957" y="5399081"/>
            <a:ext cx="1610100" cy="0"/>
          </a:xfrm>
          <a:prstGeom prst="straightConnector1">
            <a:avLst/>
          </a:prstGeom>
          <a:noFill/>
          <a:ln w="38100" cap="flat" cmpd="sng">
            <a:solidFill>
              <a:schemeClr val="dk1"/>
            </a:solidFill>
            <a:prstDash val="solid"/>
            <a:miter lim="800000"/>
            <a:headEnd type="none" w="sm" len="sm"/>
            <a:tailEnd type="none" w="sm" len="sm"/>
          </a:ln>
        </p:spPr>
      </p:cxnSp>
      <p:cxnSp>
        <p:nvCxnSpPr>
          <p:cNvPr id="494" name="Google Shape;494;p24"/>
          <p:cNvCxnSpPr/>
          <p:nvPr/>
        </p:nvCxnSpPr>
        <p:spPr>
          <a:xfrm rot="-5400000" flipH="1">
            <a:off x="3668738" y="4349627"/>
            <a:ext cx="1216200" cy="526500"/>
          </a:xfrm>
          <a:prstGeom prst="bentConnector3">
            <a:avLst>
              <a:gd name="adj1" fmla="val 99938"/>
            </a:avLst>
          </a:prstGeom>
          <a:noFill/>
          <a:ln w="38100" cap="flat" cmpd="sng">
            <a:solidFill>
              <a:schemeClr val="dk1"/>
            </a:solidFill>
            <a:prstDash val="solid"/>
            <a:miter lim="800000"/>
            <a:headEnd type="none" w="sm" len="sm"/>
            <a:tailEnd type="none" w="sm" len="sm"/>
          </a:ln>
        </p:spPr>
      </p:cxnSp>
      <p:cxnSp>
        <p:nvCxnSpPr>
          <p:cNvPr id="495" name="Google Shape;495;p24"/>
          <p:cNvCxnSpPr/>
          <p:nvPr/>
        </p:nvCxnSpPr>
        <p:spPr>
          <a:xfrm rot="10800000" flipH="1">
            <a:off x="6096211" y="4139094"/>
            <a:ext cx="408380" cy="181621"/>
          </a:xfrm>
          <a:prstGeom prst="straightConnector1">
            <a:avLst/>
          </a:prstGeom>
          <a:noFill/>
          <a:ln w="28575" cap="flat" cmpd="sng">
            <a:solidFill>
              <a:schemeClr val="accent4"/>
            </a:solidFill>
            <a:prstDash val="dash"/>
            <a:miter lim="800000"/>
            <a:headEnd type="none" w="sm" len="sm"/>
            <a:tailEnd type="none" w="sm" len="sm"/>
          </a:ln>
        </p:spPr>
      </p:cxnSp>
      <p:cxnSp>
        <p:nvCxnSpPr>
          <p:cNvPr id="496" name="Google Shape;496;p24"/>
          <p:cNvCxnSpPr/>
          <p:nvPr/>
        </p:nvCxnSpPr>
        <p:spPr>
          <a:xfrm>
            <a:off x="6096211" y="5777644"/>
            <a:ext cx="408380" cy="172858"/>
          </a:xfrm>
          <a:prstGeom prst="straightConnector1">
            <a:avLst/>
          </a:prstGeom>
          <a:noFill/>
          <a:ln w="28575" cap="flat" cmpd="sng">
            <a:solidFill>
              <a:schemeClr val="accent4"/>
            </a:solidFill>
            <a:prstDash val="dash"/>
            <a:miter lim="800000"/>
            <a:headEnd type="none" w="sm" len="sm"/>
            <a:tailEnd type="none" w="sm" len="sm"/>
          </a:ln>
        </p:spPr>
      </p:cxnSp>
      <p:sp>
        <p:nvSpPr>
          <p:cNvPr id="497" name="Google Shape;497;p24"/>
          <p:cNvSpPr/>
          <p:nvPr/>
        </p:nvSpPr>
        <p:spPr>
          <a:xfrm>
            <a:off x="6204310" y="4302926"/>
            <a:ext cx="2939238" cy="1464231"/>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457200" marR="0" lvl="0" indent="-457200" algn="l" rtl="0">
              <a:spcBef>
                <a:spcPts val="0"/>
              </a:spcBef>
              <a:spcAft>
                <a:spcPts val="0"/>
              </a:spcAft>
              <a:buClr>
                <a:schemeClr val="lt1"/>
              </a:buClr>
              <a:buSzPts val="2000"/>
              <a:buFont typeface="Proxima Nova"/>
              <a:buAutoNum type="arabicParenR"/>
            </a:pPr>
            <a:r>
              <a:rPr lang="en-US" sz="2000">
                <a:solidFill>
                  <a:schemeClr val="lt1"/>
                </a:solidFill>
                <a:latin typeface="Cambria" panose="02040503050406030204" pitchFamily="18" charset="0"/>
                <a:ea typeface="Proxima Nova"/>
                <a:cs typeface="Proxima Nova"/>
                <a:sym typeface="Proxima Nova"/>
              </a:rPr>
              <a:t>Caches</a:t>
            </a:r>
            <a:endParaRPr>
              <a:latin typeface="Cambria" panose="02040503050406030204" pitchFamily="18" charset="0"/>
            </a:endParaRPr>
          </a:p>
          <a:p>
            <a:pPr marL="457200" marR="0" lvl="0" indent="-457200" algn="l" rtl="0">
              <a:spcBef>
                <a:spcPts val="0"/>
              </a:spcBef>
              <a:spcAft>
                <a:spcPts val="0"/>
              </a:spcAft>
              <a:buClr>
                <a:schemeClr val="lt1"/>
              </a:buClr>
              <a:buSzPts val="2000"/>
              <a:buFont typeface="Proxima Nova"/>
              <a:buAutoNum type="arabicParenR"/>
            </a:pPr>
            <a:r>
              <a:rPr lang="en-US" sz="2000">
                <a:solidFill>
                  <a:schemeClr val="lt1"/>
                </a:solidFill>
                <a:latin typeface="Cambria" panose="02040503050406030204" pitchFamily="18" charset="0"/>
                <a:ea typeface="Proxima Nova"/>
                <a:cs typeface="Proxima Nova"/>
                <a:sym typeface="Proxima Nova"/>
              </a:rPr>
              <a:t>Prefetchers</a:t>
            </a:r>
            <a:endParaRPr>
              <a:latin typeface="Cambria" panose="02040503050406030204" pitchFamily="18" charset="0"/>
            </a:endParaRPr>
          </a:p>
          <a:p>
            <a:pPr marL="457200" marR="0" lvl="0" indent="-457200" algn="l" rtl="0">
              <a:spcBef>
                <a:spcPts val="0"/>
              </a:spcBef>
              <a:spcAft>
                <a:spcPts val="0"/>
              </a:spcAft>
              <a:buClr>
                <a:schemeClr val="lt1"/>
              </a:buClr>
              <a:buSzPts val="2000"/>
              <a:buFont typeface="Proxima Nova"/>
              <a:buAutoNum type="arabicParenR"/>
            </a:pPr>
            <a:r>
              <a:rPr lang="en-US" sz="2000">
                <a:solidFill>
                  <a:schemeClr val="lt1"/>
                </a:solidFill>
                <a:latin typeface="Cambria" panose="02040503050406030204" pitchFamily="18" charset="0"/>
                <a:ea typeface="Proxima Nova"/>
                <a:cs typeface="Proxima Nova"/>
                <a:sym typeface="Proxima Nova"/>
              </a:rPr>
              <a:t>Bounds Checker</a:t>
            </a:r>
            <a:endParaRPr>
              <a:latin typeface="Cambria" panose="02040503050406030204" pitchFamily="18" charset="0"/>
            </a:endParaRPr>
          </a:p>
          <a:p>
            <a:pPr marL="457200" marR="0" lvl="0" indent="-457200" algn="l" rtl="0">
              <a:spcBef>
                <a:spcPts val="0"/>
              </a:spcBef>
              <a:spcAft>
                <a:spcPts val="0"/>
              </a:spcAft>
              <a:buClr>
                <a:schemeClr val="lt1"/>
              </a:buClr>
              <a:buSzPts val="2000"/>
              <a:buFont typeface="Proxima Nova"/>
              <a:buAutoNum type="arabicParenR"/>
            </a:pPr>
            <a:r>
              <a:rPr lang="en-US" sz="2000">
                <a:solidFill>
                  <a:schemeClr val="lt1"/>
                </a:solidFill>
                <a:latin typeface="Cambria" panose="02040503050406030204" pitchFamily="18" charset="0"/>
                <a:ea typeface="Proxima Nova"/>
                <a:cs typeface="Proxima Nova"/>
                <a:sym typeface="Proxima Nova"/>
              </a:rPr>
              <a:t>Memory Controller</a:t>
            </a:r>
            <a:endParaRPr>
              <a:latin typeface="Cambria" panose="02040503050406030204" pitchFamily="18" charset="0"/>
            </a:endParaRPr>
          </a:p>
        </p:txBody>
      </p:sp>
      <p:sp>
        <p:nvSpPr>
          <p:cNvPr id="498" name="Google Shape;498;p24"/>
          <p:cNvSpPr/>
          <p:nvPr/>
        </p:nvSpPr>
        <p:spPr>
          <a:xfrm>
            <a:off x="6056" y="859773"/>
            <a:ext cx="4374951" cy="5509404"/>
          </a:xfrm>
          <a:prstGeom prst="rect">
            <a:avLst/>
          </a:prstGeom>
          <a:solidFill>
            <a:srgbClr val="BFBFB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499" name="Google Shape;499;p24"/>
          <p:cNvSpPr/>
          <p:nvPr/>
        </p:nvSpPr>
        <p:spPr>
          <a:xfrm>
            <a:off x="4374693" y="859773"/>
            <a:ext cx="4763251" cy="3326722"/>
          </a:xfrm>
          <a:prstGeom prst="rect">
            <a:avLst/>
          </a:prstGeom>
          <a:solidFill>
            <a:srgbClr val="BFBFB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3" name="TextBox 2">
            <a:extLst>
              <a:ext uri="{FF2B5EF4-FFF2-40B4-BE49-F238E27FC236}">
                <a16:creationId xmlns:a16="http://schemas.microsoft.com/office/drawing/2014/main" id="{7FDF5236-E956-D3B9-DD5D-C8D78388FB9B}"/>
              </a:ext>
            </a:extLst>
          </p:cNvPr>
          <p:cNvSpPr txBox="1"/>
          <p:nvPr/>
        </p:nvSpPr>
        <p:spPr>
          <a:xfrm>
            <a:off x="-717630" y="4109013"/>
            <a:ext cx="0" cy="0"/>
          </a:xfrm>
          <a:prstGeom prst="rect">
            <a:avLst/>
          </a:prstGeom>
          <a:noFill/>
        </p:spPr>
        <p:txBody>
          <a:bodyPr wrap="none" lIns="0" tIns="0" rIns="0" bIns="0" rtlCol="0">
            <a:normAutofit fontScale="25000" lnSpcReduction="20000"/>
          </a:bodyPr>
          <a:lstStyle/>
          <a:p>
            <a:pPr algn="l"/>
            <a:endParaRPr lang="en-TR" dirty="0">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9"/>
                                        </p:tgtEl>
                                        <p:attrNameLst>
                                          <p:attrName>style.visibility</p:attrName>
                                        </p:attrNameLst>
                                      </p:cBhvr>
                                      <p:to>
                                        <p:strVal val="visible"/>
                                      </p:to>
                                    </p:set>
                                    <p:animEffect transition="in" filter="fade">
                                      <p:cBhvr>
                                        <p:cTn id="7" dur="500"/>
                                        <p:tgtEl>
                                          <p:spTgt spid="499"/>
                                        </p:tgtEl>
                                      </p:cBhvr>
                                    </p:animEffect>
                                  </p:childTnLst>
                                </p:cTn>
                              </p:par>
                              <p:par>
                                <p:cTn id="8" presetID="10" presetClass="entr" presetSubtype="0" fill="hold" nodeType="withEffect">
                                  <p:stCondLst>
                                    <p:cond delay="0"/>
                                  </p:stCondLst>
                                  <p:childTnLst>
                                    <p:set>
                                      <p:cBhvr>
                                        <p:cTn id="9" dur="1" fill="hold">
                                          <p:stCondLst>
                                            <p:cond delay="0"/>
                                          </p:stCondLst>
                                        </p:cTn>
                                        <p:tgtEl>
                                          <p:spTgt spid="498"/>
                                        </p:tgtEl>
                                        <p:attrNameLst>
                                          <p:attrName>style.visibility</p:attrName>
                                        </p:attrNameLst>
                                      </p:cBhvr>
                                      <p:to>
                                        <p:strVal val="visible"/>
                                      </p:to>
                                    </p:set>
                                    <p:animEffect transition="in" filter="fade">
                                      <p:cBhvr>
                                        <p:cTn id="10" dur="500"/>
                                        <p:tgtEl>
                                          <p:spTgt spid="4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5"/>
                                        </p:tgtEl>
                                        <p:attrNameLst>
                                          <p:attrName>style.visibility</p:attrName>
                                        </p:attrNameLst>
                                      </p:cBhvr>
                                      <p:to>
                                        <p:strVal val="visible"/>
                                      </p:to>
                                    </p:set>
                                    <p:animEffect transition="in" filter="fade">
                                      <p:cBhvr>
                                        <p:cTn id="15" dur="500"/>
                                        <p:tgtEl>
                                          <p:spTgt spid="495"/>
                                        </p:tgtEl>
                                      </p:cBhvr>
                                    </p:animEffect>
                                  </p:childTnLst>
                                </p:cTn>
                              </p:par>
                              <p:par>
                                <p:cTn id="16" presetID="10" presetClass="entr" presetSubtype="0" fill="hold" nodeType="withEffect">
                                  <p:stCondLst>
                                    <p:cond delay="0"/>
                                  </p:stCondLst>
                                  <p:childTnLst>
                                    <p:set>
                                      <p:cBhvr>
                                        <p:cTn id="17" dur="1" fill="hold">
                                          <p:stCondLst>
                                            <p:cond delay="0"/>
                                          </p:stCondLst>
                                        </p:cTn>
                                        <p:tgtEl>
                                          <p:spTgt spid="496"/>
                                        </p:tgtEl>
                                        <p:attrNameLst>
                                          <p:attrName>style.visibility</p:attrName>
                                        </p:attrNameLst>
                                      </p:cBhvr>
                                      <p:to>
                                        <p:strVal val="visible"/>
                                      </p:to>
                                    </p:set>
                                    <p:animEffect transition="in" filter="fade">
                                      <p:cBhvr>
                                        <p:cTn id="18" dur="500"/>
                                        <p:tgtEl>
                                          <p:spTgt spid="496"/>
                                        </p:tgtEl>
                                      </p:cBhvr>
                                    </p:animEffect>
                                  </p:childTnLst>
                                </p:cTn>
                              </p:par>
                              <p:par>
                                <p:cTn id="19" presetID="10" presetClass="entr" presetSubtype="0" fill="hold" nodeType="withEffect">
                                  <p:stCondLst>
                                    <p:cond delay="0"/>
                                  </p:stCondLst>
                                  <p:childTnLst>
                                    <p:set>
                                      <p:cBhvr>
                                        <p:cTn id="20" dur="1" fill="hold">
                                          <p:stCondLst>
                                            <p:cond delay="0"/>
                                          </p:stCondLst>
                                        </p:cTn>
                                        <p:tgtEl>
                                          <p:spTgt spid="497"/>
                                        </p:tgtEl>
                                        <p:attrNameLst>
                                          <p:attrName>style.visibility</p:attrName>
                                        </p:attrNameLst>
                                      </p:cBhvr>
                                      <p:to>
                                        <p:strVal val="visible"/>
                                      </p:to>
                                    </p:set>
                                    <p:animEffect transition="in" filter="fade">
                                      <p:cBhvr>
                                        <p:cTn id="21" dur="500"/>
                                        <p:tgtEl>
                                          <p:spTgt spid="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2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MetaSys: Hardware Modules (II)</a:t>
            </a:r>
            <a:endParaRPr/>
          </a:p>
        </p:txBody>
      </p:sp>
      <p:sp>
        <p:nvSpPr>
          <p:cNvPr id="2" name="Content Placeholder 1">
            <a:extLst>
              <a:ext uri="{FF2B5EF4-FFF2-40B4-BE49-F238E27FC236}">
                <a16:creationId xmlns:a16="http://schemas.microsoft.com/office/drawing/2014/main" id="{1C99C054-05AD-B1DA-8F71-63D61FEF2962}"/>
              </a:ext>
            </a:extLst>
          </p:cNvPr>
          <p:cNvSpPr>
            <a:spLocks noGrp="1"/>
          </p:cNvSpPr>
          <p:nvPr>
            <p:ph idx="1"/>
          </p:nvPr>
        </p:nvSpPr>
        <p:spPr/>
        <p:txBody>
          <a:bodyPr/>
          <a:lstStyle/>
          <a:p>
            <a:endParaRPr lang="en-TR"/>
          </a:p>
        </p:txBody>
      </p:sp>
      <p:sp>
        <p:nvSpPr>
          <p:cNvPr id="507" name="Google Shape;507;p25"/>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508" name="Google Shape;508;p25"/>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509" name="Google Shape;509;p25"/>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510" name="Google Shape;510;p25"/>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511" name="Google Shape;511;p25"/>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512" name="Google Shape;512;p25"/>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513" name="Google Shape;513;p25"/>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514" name="Google Shape;514;p25"/>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sp>
        <p:nvSpPr>
          <p:cNvPr id="515" name="Google Shape;515;p25"/>
          <p:cNvSpPr/>
          <p:nvPr/>
        </p:nvSpPr>
        <p:spPr>
          <a:xfrm>
            <a:off x="1218392" y="499355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sp>
        <p:nvSpPr>
          <p:cNvPr id="516" name="Google Shape;516;p25"/>
          <p:cNvSpPr/>
          <p:nvPr/>
        </p:nvSpPr>
        <p:spPr>
          <a:xfrm>
            <a:off x="4153113" y="2820755"/>
            <a:ext cx="1534510" cy="943461"/>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Mapping Cache</a:t>
            </a:r>
            <a:endParaRPr sz="1800" b="1">
              <a:solidFill>
                <a:schemeClr val="dk1"/>
              </a:solidFill>
              <a:latin typeface="Cambria" panose="02040503050406030204" pitchFamily="18" charset="0"/>
              <a:ea typeface="Proxima Nova"/>
              <a:cs typeface="Proxima Nova"/>
              <a:sym typeface="Proxima Nova"/>
            </a:endParaRPr>
          </a:p>
        </p:txBody>
      </p:sp>
      <p:cxnSp>
        <p:nvCxnSpPr>
          <p:cNvPr id="517" name="Google Shape;517;p25"/>
          <p:cNvCxnSpPr/>
          <p:nvPr/>
        </p:nvCxnSpPr>
        <p:spPr>
          <a:xfrm rot="10800000" flipH="1">
            <a:off x="6096211" y="301031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518" name="Google Shape;518;p25"/>
          <p:cNvSpPr/>
          <p:nvPr/>
        </p:nvSpPr>
        <p:spPr>
          <a:xfrm>
            <a:off x="4558930" y="4322504"/>
            <a:ext cx="1531768" cy="145689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b="1" dirty="0">
                <a:solidFill>
                  <a:schemeClr val="dk1"/>
                </a:solidFill>
                <a:latin typeface="Cambria" panose="02040503050406030204" pitchFamily="18" charset="0"/>
                <a:ea typeface="Proxima Nova"/>
                <a:cs typeface="Proxima Nova"/>
                <a:sym typeface="Proxima Nova"/>
              </a:rPr>
              <a:t>Optimization Client</a:t>
            </a:r>
            <a:endParaRPr sz="1700" b="1" dirty="0">
              <a:solidFill>
                <a:schemeClr val="dk1"/>
              </a:solidFill>
              <a:latin typeface="Cambria" panose="02040503050406030204" pitchFamily="18" charset="0"/>
              <a:ea typeface="Proxima Nova"/>
              <a:cs typeface="Proxima Nova"/>
              <a:sym typeface="Proxima Nova"/>
            </a:endParaRPr>
          </a:p>
        </p:txBody>
      </p:sp>
      <p:sp>
        <p:nvSpPr>
          <p:cNvPr id="519" name="Google Shape;519;p25"/>
          <p:cNvSpPr/>
          <p:nvPr/>
        </p:nvSpPr>
        <p:spPr>
          <a:xfrm>
            <a:off x="4672542" y="4957285"/>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cxnSp>
        <p:nvCxnSpPr>
          <p:cNvPr id="520" name="Google Shape;520;p25"/>
          <p:cNvCxnSpPr/>
          <p:nvPr/>
        </p:nvCxnSpPr>
        <p:spPr>
          <a:xfrm>
            <a:off x="2083675" y="2452035"/>
            <a:ext cx="1658008" cy="0"/>
          </a:xfrm>
          <a:prstGeom prst="straightConnector1">
            <a:avLst/>
          </a:prstGeom>
          <a:noFill/>
          <a:ln w="38100" cap="flat" cmpd="sng">
            <a:solidFill>
              <a:schemeClr val="dk1"/>
            </a:solidFill>
            <a:prstDash val="solid"/>
            <a:miter lim="800000"/>
            <a:headEnd type="none" w="sm" len="sm"/>
            <a:tailEnd type="none" w="sm" len="sm"/>
          </a:ln>
        </p:spPr>
      </p:cxnSp>
      <p:cxnSp>
        <p:nvCxnSpPr>
          <p:cNvPr id="521" name="Google Shape;521;p25"/>
          <p:cNvCxnSpPr/>
          <p:nvPr/>
        </p:nvCxnSpPr>
        <p:spPr>
          <a:xfrm>
            <a:off x="1471448" y="4221138"/>
            <a:ext cx="6460" cy="772418"/>
          </a:xfrm>
          <a:prstGeom prst="straightConnector1">
            <a:avLst/>
          </a:prstGeom>
          <a:noFill/>
          <a:ln w="38100" cap="flat" cmpd="sng">
            <a:solidFill>
              <a:schemeClr val="dk1"/>
            </a:solidFill>
            <a:prstDash val="solid"/>
            <a:miter lim="800000"/>
            <a:headEnd type="none" w="sm" len="sm"/>
            <a:tailEnd type="none" w="sm" len="sm"/>
          </a:ln>
        </p:spPr>
      </p:cxnSp>
      <p:cxnSp>
        <p:nvCxnSpPr>
          <p:cNvPr id="522" name="Google Shape;522;p25"/>
          <p:cNvCxnSpPr/>
          <p:nvPr/>
        </p:nvCxnSpPr>
        <p:spPr>
          <a:xfrm rot="-5400000">
            <a:off x="2284757" y="3674518"/>
            <a:ext cx="2124000" cy="795600"/>
          </a:xfrm>
          <a:prstGeom prst="bentConnector3">
            <a:avLst>
              <a:gd name="adj1" fmla="val 99725"/>
            </a:avLst>
          </a:prstGeom>
          <a:noFill/>
          <a:ln w="38100" cap="flat" cmpd="sng">
            <a:solidFill>
              <a:schemeClr val="dk1"/>
            </a:solidFill>
            <a:prstDash val="solid"/>
            <a:miter lim="800000"/>
            <a:headEnd type="none" w="sm" len="sm"/>
            <a:tailEnd type="none" w="sm" len="sm"/>
          </a:ln>
        </p:spPr>
      </p:cxnSp>
      <p:cxnSp>
        <p:nvCxnSpPr>
          <p:cNvPr id="523" name="Google Shape;523;p25"/>
          <p:cNvCxnSpPr>
            <a:endCxn id="515" idx="3"/>
          </p:cNvCxnSpPr>
          <p:nvPr/>
        </p:nvCxnSpPr>
        <p:spPr>
          <a:xfrm rot="10800000">
            <a:off x="2948957" y="5399081"/>
            <a:ext cx="1610100" cy="0"/>
          </a:xfrm>
          <a:prstGeom prst="straightConnector1">
            <a:avLst/>
          </a:prstGeom>
          <a:noFill/>
          <a:ln w="38100" cap="flat" cmpd="sng">
            <a:solidFill>
              <a:schemeClr val="dk1"/>
            </a:solidFill>
            <a:prstDash val="solid"/>
            <a:miter lim="800000"/>
            <a:headEnd type="none" w="sm" len="sm"/>
            <a:tailEnd type="none" w="sm" len="sm"/>
          </a:ln>
        </p:spPr>
      </p:cxnSp>
      <p:cxnSp>
        <p:nvCxnSpPr>
          <p:cNvPr id="524" name="Google Shape;524;p25"/>
          <p:cNvCxnSpPr/>
          <p:nvPr/>
        </p:nvCxnSpPr>
        <p:spPr>
          <a:xfrm rot="-5400000" flipH="1">
            <a:off x="3668738" y="4349627"/>
            <a:ext cx="1216200" cy="526500"/>
          </a:xfrm>
          <a:prstGeom prst="bentConnector3">
            <a:avLst>
              <a:gd name="adj1" fmla="val 99938"/>
            </a:avLst>
          </a:prstGeom>
          <a:noFill/>
          <a:ln w="38100" cap="flat" cmpd="sng">
            <a:solidFill>
              <a:schemeClr val="dk1"/>
            </a:solidFill>
            <a:prstDash val="solid"/>
            <a:miter lim="800000"/>
            <a:headEnd type="none" w="sm" len="sm"/>
            <a:tailEnd type="none" w="sm" len="sm"/>
          </a:ln>
        </p:spPr>
      </p:cxnSp>
      <p:sp>
        <p:nvSpPr>
          <p:cNvPr id="525" name="Google Shape;525;p25"/>
          <p:cNvSpPr/>
          <p:nvPr/>
        </p:nvSpPr>
        <p:spPr>
          <a:xfrm>
            <a:off x="0" y="871062"/>
            <a:ext cx="3472271" cy="3738150"/>
          </a:xfrm>
          <a:prstGeom prst="rect">
            <a:avLst/>
          </a:prstGeom>
          <a:solidFill>
            <a:srgbClr val="BFBFB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526" name="Google Shape;526;p25"/>
          <p:cNvSpPr/>
          <p:nvPr/>
        </p:nvSpPr>
        <p:spPr>
          <a:xfrm>
            <a:off x="3472271" y="4177766"/>
            <a:ext cx="5671729" cy="2209028"/>
          </a:xfrm>
          <a:prstGeom prst="rect">
            <a:avLst/>
          </a:prstGeom>
          <a:solidFill>
            <a:srgbClr val="BFBFB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527" name="Google Shape;527;p25"/>
          <p:cNvSpPr/>
          <p:nvPr/>
        </p:nvSpPr>
        <p:spPr>
          <a:xfrm>
            <a:off x="6247367" y="871062"/>
            <a:ext cx="2896633" cy="3300374"/>
          </a:xfrm>
          <a:prstGeom prst="rect">
            <a:avLst/>
          </a:prstGeom>
          <a:solidFill>
            <a:srgbClr val="BFBFB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528" name="Google Shape;528;p25"/>
          <p:cNvSpPr/>
          <p:nvPr/>
        </p:nvSpPr>
        <p:spPr>
          <a:xfrm>
            <a:off x="456152" y="3082582"/>
            <a:ext cx="2939238" cy="783193"/>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mbria" panose="02040503050406030204" pitchFamily="18" charset="0"/>
                <a:ea typeface="Proxima Nova"/>
                <a:cs typeface="Proxima Nova"/>
                <a:sym typeface="Proxima Nova"/>
              </a:rPr>
              <a:t>commonly used across</a:t>
            </a:r>
            <a:br>
              <a:rPr lang="en-US" sz="2000">
                <a:solidFill>
                  <a:schemeClr val="lt1"/>
                </a:solidFill>
                <a:latin typeface="Cambria" panose="02040503050406030204" pitchFamily="18" charset="0"/>
                <a:ea typeface="Proxima Nova"/>
                <a:cs typeface="Proxima Nova"/>
                <a:sym typeface="Proxima Nova"/>
              </a:rPr>
            </a:br>
            <a:r>
              <a:rPr lang="en-US" sz="2000">
                <a:solidFill>
                  <a:schemeClr val="lt1"/>
                </a:solidFill>
                <a:latin typeface="Cambria" panose="02040503050406030204" pitchFamily="18" charset="0"/>
                <a:ea typeface="Proxima Nova"/>
                <a:cs typeface="Proxima Nova"/>
                <a:sym typeface="Proxima Nova"/>
              </a:rPr>
              <a:t>cross-layer techniques</a:t>
            </a:r>
            <a:endParaRPr>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6"/>
                                        </p:tgtEl>
                                        <p:attrNameLst>
                                          <p:attrName>style.visibility</p:attrName>
                                        </p:attrNameLst>
                                      </p:cBhvr>
                                      <p:to>
                                        <p:strVal val="visible"/>
                                      </p:to>
                                    </p:set>
                                    <p:animEffect transition="in" filter="fade">
                                      <p:cBhvr>
                                        <p:cTn id="7" dur="500"/>
                                        <p:tgtEl>
                                          <p:spTgt spid="526"/>
                                        </p:tgtEl>
                                      </p:cBhvr>
                                    </p:animEffect>
                                  </p:childTnLst>
                                </p:cTn>
                              </p:par>
                              <p:par>
                                <p:cTn id="8" presetID="10" presetClass="entr" presetSubtype="0" fill="hold" nodeType="withEffect">
                                  <p:stCondLst>
                                    <p:cond delay="0"/>
                                  </p:stCondLst>
                                  <p:childTnLst>
                                    <p:set>
                                      <p:cBhvr>
                                        <p:cTn id="9" dur="1" fill="hold">
                                          <p:stCondLst>
                                            <p:cond delay="0"/>
                                          </p:stCondLst>
                                        </p:cTn>
                                        <p:tgtEl>
                                          <p:spTgt spid="525"/>
                                        </p:tgtEl>
                                        <p:attrNameLst>
                                          <p:attrName>style.visibility</p:attrName>
                                        </p:attrNameLst>
                                      </p:cBhvr>
                                      <p:to>
                                        <p:strVal val="visible"/>
                                      </p:to>
                                    </p:set>
                                    <p:animEffect transition="in" filter="fade">
                                      <p:cBhvr>
                                        <p:cTn id="10" dur="500"/>
                                        <p:tgtEl>
                                          <p:spTgt spid="525"/>
                                        </p:tgtEl>
                                      </p:cBhvr>
                                    </p:animEffect>
                                  </p:childTnLst>
                                </p:cTn>
                              </p:par>
                              <p:par>
                                <p:cTn id="11" presetID="10" presetClass="entr" presetSubtype="0" fill="hold" nodeType="withEffect">
                                  <p:stCondLst>
                                    <p:cond delay="0"/>
                                  </p:stCondLst>
                                  <p:childTnLst>
                                    <p:set>
                                      <p:cBhvr>
                                        <p:cTn id="12" dur="1" fill="hold">
                                          <p:stCondLst>
                                            <p:cond delay="0"/>
                                          </p:stCondLst>
                                        </p:cTn>
                                        <p:tgtEl>
                                          <p:spTgt spid="527"/>
                                        </p:tgtEl>
                                        <p:attrNameLst>
                                          <p:attrName>style.visibility</p:attrName>
                                        </p:attrNameLst>
                                      </p:cBhvr>
                                      <p:to>
                                        <p:strVal val="visible"/>
                                      </p:to>
                                    </p:set>
                                    <p:animEffect transition="in" filter="fade">
                                      <p:cBhvr>
                                        <p:cTn id="13" dur="500"/>
                                        <p:tgtEl>
                                          <p:spTgt spid="527"/>
                                        </p:tgtEl>
                                      </p:cBhvr>
                                    </p:animEffect>
                                  </p:childTnLst>
                                </p:cTn>
                              </p:par>
                              <p:par>
                                <p:cTn id="14" presetID="10" presetClass="entr" presetSubtype="0" fill="hold" nodeType="withEffect">
                                  <p:stCondLst>
                                    <p:cond delay="0"/>
                                  </p:stCondLst>
                                  <p:childTnLst>
                                    <p:set>
                                      <p:cBhvr>
                                        <p:cTn id="15" dur="1" fill="hold">
                                          <p:stCondLst>
                                            <p:cond delay="0"/>
                                          </p:stCondLst>
                                        </p:cTn>
                                        <p:tgtEl>
                                          <p:spTgt spid="528"/>
                                        </p:tgtEl>
                                        <p:attrNameLst>
                                          <p:attrName>style.visibility</p:attrName>
                                        </p:attrNameLst>
                                      </p:cBhvr>
                                      <p:to>
                                        <p:strVal val="visible"/>
                                      </p:to>
                                    </p:set>
                                    <p:animEffect transition="in" filter="fade">
                                      <p:cBhvr>
                                        <p:cTn id="16" dur="500"/>
                                        <p:tgtEl>
                                          <p:spTgt spid="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MetaSys: Software Modules</a:t>
            </a:r>
            <a:endParaRPr/>
          </a:p>
        </p:txBody>
      </p:sp>
      <p:sp>
        <p:nvSpPr>
          <p:cNvPr id="536" name="Google Shape;536;p26"/>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537" name="Google Shape;537;p26"/>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538" name="Google Shape;538;p26"/>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539" name="Google Shape;539;p26"/>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540" name="Google Shape;540;p26"/>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541" name="Google Shape;541;p26"/>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542" name="Google Shape;542;p26"/>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543" name="Google Shape;543;p26"/>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sp>
        <p:nvSpPr>
          <p:cNvPr id="544" name="Google Shape;544;p26"/>
          <p:cNvSpPr/>
          <p:nvPr/>
        </p:nvSpPr>
        <p:spPr>
          <a:xfrm>
            <a:off x="1218392" y="499355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sp>
        <p:nvSpPr>
          <p:cNvPr id="545" name="Google Shape;545;p26"/>
          <p:cNvSpPr/>
          <p:nvPr/>
        </p:nvSpPr>
        <p:spPr>
          <a:xfrm>
            <a:off x="4153113" y="2820755"/>
            <a:ext cx="1534510" cy="943461"/>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Mapping Cache</a:t>
            </a:r>
            <a:endParaRPr sz="1800" b="1">
              <a:solidFill>
                <a:schemeClr val="dk1"/>
              </a:solidFill>
              <a:latin typeface="Cambria" panose="02040503050406030204" pitchFamily="18" charset="0"/>
              <a:ea typeface="Proxima Nova"/>
              <a:cs typeface="Proxima Nova"/>
              <a:sym typeface="Proxima Nova"/>
            </a:endParaRPr>
          </a:p>
        </p:txBody>
      </p:sp>
      <p:cxnSp>
        <p:nvCxnSpPr>
          <p:cNvPr id="546" name="Google Shape;546;p26"/>
          <p:cNvCxnSpPr/>
          <p:nvPr/>
        </p:nvCxnSpPr>
        <p:spPr>
          <a:xfrm rot="10800000" flipH="1">
            <a:off x="6096211" y="301031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547" name="Google Shape;547;p26"/>
          <p:cNvSpPr/>
          <p:nvPr/>
        </p:nvSpPr>
        <p:spPr>
          <a:xfrm>
            <a:off x="4558930" y="4322504"/>
            <a:ext cx="1531768" cy="145689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b="1" dirty="0">
                <a:solidFill>
                  <a:schemeClr val="dk1"/>
                </a:solidFill>
                <a:latin typeface="Cambria" panose="02040503050406030204" pitchFamily="18" charset="0"/>
                <a:ea typeface="Proxima Nova"/>
                <a:cs typeface="Proxima Nova"/>
                <a:sym typeface="Proxima Nova"/>
              </a:rPr>
              <a:t>Optimization Client</a:t>
            </a:r>
            <a:endParaRPr sz="1700" b="1" dirty="0">
              <a:solidFill>
                <a:schemeClr val="dk1"/>
              </a:solidFill>
              <a:latin typeface="Cambria" panose="02040503050406030204" pitchFamily="18" charset="0"/>
              <a:ea typeface="Proxima Nova"/>
              <a:cs typeface="Proxima Nova"/>
              <a:sym typeface="Proxima Nova"/>
            </a:endParaRPr>
          </a:p>
        </p:txBody>
      </p:sp>
      <p:sp>
        <p:nvSpPr>
          <p:cNvPr id="548" name="Google Shape;548;p26"/>
          <p:cNvSpPr/>
          <p:nvPr/>
        </p:nvSpPr>
        <p:spPr>
          <a:xfrm>
            <a:off x="4672542" y="4957285"/>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cxnSp>
        <p:nvCxnSpPr>
          <p:cNvPr id="549" name="Google Shape;549;p26"/>
          <p:cNvCxnSpPr/>
          <p:nvPr/>
        </p:nvCxnSpPr>
        <p:spPr>
          <a:xfrm>
            <a:off x="2083675" y="2452035"/>
            <a:ext cx="1658008" cy="0"/>
          </a:xfrm>
          <a:prstGeom prst="straightConnector1">
            <a:avLst/>
          </a:prstGeom>
          <a:noFill/>
          <a:ln w="38100" cap="flat" cmpd="sng">
            <a:solidFill>
              <a:schemeClr val="dk1"/>
            </a:solidFill>
            <a:prstDash val="solid"/>
            <a:miter lim="800000"/>
            <a:headEnd type="none" w="sm" len="sm"/>
            <a:tailEnd type="none" w="sm" len="sm"/>
          </a:ln>
        </p:spPr>
      </p:cxnSp>
      <p:cxnSp>
        <p:nvCxnSpPr>
          <p:cNvPr id="550" name="Google Shape;550;p26"/>
          <p:cNvCxnSpPr/>
          <p:nvPr/>
        </p:nvCxnSpPr>
        <p:spPr>
          <a:xfrm>
            <a:off x="1471448" y="4221138"/>
            <a:ext cx="6460" cy="772418"/>
          </a:xfrm>
          <a:prstGeom prst="straightConnector1">
            <a:avLst/>
          </a:prstGeom>
          <a:noFill/>
          <a:ln w="38100" cap="flat" cmpd="sng">
            <a:solidFill>
              <a:schemeClr val="dk1"/>
            </a:solidFill>
            <a:prstDash val="solid"/>
            <a:miter lim="800000"/>
            <a:headEnd type="none" w="sm" len="sm"/>
            <a:tailEnd type="none" w="sm" len="sm"/>
          </a:ln>
        </p:spPr>
      </p:cxnSp>
      <p:cxnSp>
        <p:nvCxnSpPr>
          <p:cNvPr id="551" name="Google Shape;551;p26"/>
          <p:cNvCxnSpPr/>
          <p:nvPr/>
        </p:nvCxnSpPr>
        <p:spPr>
          <a:xfrm rot="-5400000">
            <a:off x="2284757" y="3674518"/>
            <a:ext cx="2124000" cy="795600"/>
          </a:xfrm>
          <a:prstGeom prst="bentConnector3">
            <a:avLst>
              <a:gd name="adj1" fmla="val 100270"/>
            </a:avLst>
          </a:prstGeom>
          <a:noFill/>
          <a:ln w="38100" cap="flat" cmpd="sng">
            <a:solidFill>
              <a:schemeClr val="dk1"/>
            </a:solidFill>
            <a:prstDash val="solid"/>
            <a:miter lim="800000"/>
            <a:headEnd type="none" w="sm" len="sm"/>
            <a:tailEnd type="none" w="sm" len="sm"/>
          </a:ln>
        </p:spPr>
      </p:cxnSp>
      <p:cxnSp>
        <p:nvCxnSpPr>
          <p:cNvPr id="552" name="Google Shape;552;p26"/>
          <p:cNvCxnSpPr>
            <a:endCxn id="544" idx="3"/>
          </p:cNvCxnSpPr>
          <p:nvPr/>
        </p:nvCxnSpPr>
        <p:spPr>
          <a:xfrm rot="10800000">
            <a:off x="2948957" y="5399081"/>
            <a:ext cx="1610100" cy="0"/>
          </a:xfrm>
          <a:prstGeom prst="straightConnector1">
            <a:avLst/>
          </a:prstGeom>
          <a:noFill/>
          <a:ln w="38100" cap="flat" cmpd="sng">
            <a:solidFill>
              <a:schemeClr val="dk1"/>
            </a:solidFill>
            <a:prstDash val="solid"/>
            <a:miter lim="800000"/>
            <a:headEnd type="none" w="sm" len="sm"/>
            <a:tailEnd type="none" w="sm" len="sm"/>
          </a:ln>
        </p:spPr>
      </p:cxnSp>
      <p:cxnSp>
        <p:nvCxnSpPr>
          <p:cNvPr id="553" name="Google Shape;553;p26"/>
          <p:cNvCxnSpPr/>
          <p:nvPr/>
        </p:nvCxnSpPr>
        <p:spPr>
          <a:xfrm rot="-5400000" flipH="1">
            <a:off x="3668738" y="4349627"/>
            <a:ext cx="1216200" cy="526500"/>
          </a:xfrm>
          <a:prstGeom prst="bentConnector3">
            <a:avLst>
              <a:gd name="adj1" fmla="val 99938"/>
            </a:avLst>
          </a:prstGeom>
          <a:noFill/>
          <a:ln w="38100" cap="flat" cmpd="sng">
            <a:solidFill>
              <a:schemeClr val="dk1"/>
            </a:solidFill>
            <a:prstDash val="solid"/>
            <a:miter lim="800000"/>
            <a:headEnd type="none" w="sm" len="sm"/>
            <a:tailEnd type="none" w="sm" len="sm"/>
          </a:ln>
        </p:spPr>
      </p:cxnSp>
      <p:sp>
        <p:nvSpPr>
          <p:cNvPr id="554" name="Google Shape;554;p26"/>
          <p:cNvSpPr/>
          <p:nvPr/>
        </p:nvSpPr>
        <p:spPr>
          <a:xfrm>
            <a:off x="95" y="3140183"/>
            <a:ext cx="9144000" cy="3236990"/>
          </a:xfrm>
          <a:prstGeom prst="rect">
            <a:avLst/>
          </a:prstGeom>
          <a:solidFill>
            <a:srgbClr val="BFBFB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555" name="Google Shape;555;p26"/>
          <p:cNvSpPr/>
          <p:nvPr/>
        </p:nvSpPr>
        <p:spPr>
          <a:xfrm>
            <a:off x="2217681" y="862310"/>
            <a:ext cx="6926319" cy="2275933"/>
          </a:xfrm>
          <a:prstGeom prst="rect">
            <a:avLst/>
          </a:prstGeom>
          <a:solidFill>
            <a:srgbClr val="BFBFB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cxnSp>
        <p:nvCxnSpPr>
          <p:cNvPr id="556" name="Google Shape;556;p26"/>
          <p:cNvCxnSpPr/>
          <p:nvPr/>
        </p:nvCxnSpPr>
        <p:spPr>
          <a:xfrm rot="10800000" flipH="1">
            <a:off x="2081555" y="1829517"/>
            <a:ext cx="402863" cy="64235"/>
          </a:xfrm>
          <a:prstGeom prst="straightConnector1">
            <a:avLst/>
          </a:prstGeom>
          <a:noFill/>
          <a:ln w="28575" cap="flat" cmpd="sng">
            <a:solidFill>
              <a:schemeClr val="accent4"/>
            </a:solidFill>
            <a:prstDash val="dash"/>
            <a:miter lim="800000"/>
            <a:headEnd type="none" w="sm" len="sm"/>
            <a:tailEnd type="none" w="sm" len="sm"/>
          </a:ln>
        </p:spPr>
      </p:cxnSp>
      <p:cxnSp>
        <p:nvCxnSpPr>
          <p:cNvPr id="557" name="Google Shape;557;p26"/>
          <p:cNvCxnSpPr/>
          <p:nvPr/>
        </p:nvCxnSpPr>
        <p:spPr>
          <a:xfrm>
            <a:off x="2081555" y="2997875"/>
            <a:ext cx="402863" cy="32711"/>
          </a:xfrm>
          <a:prstGeom prst="straightConnector1">
            <a:avLst/>
          </a:prstGeom>
          <a:noFill/>
          <a:ln w="28575" cap="flat" cmpd="sng">
            <a:solidFill>
              <a:schemeClr val="accent4"/>
            </a:solidFill>
            <a:prstDash val="dash"/>
            <a:miter lim="800000"/>
            <a:headEnd type="none" w="sm" len="sm"/>
            <a:tailEnd type="none" w="sm" len="sm"/>
          </a:ln>
        </p:spPr>
      </p:cxnSp>
      <p:sp>
        <p:nvSpPr>
          <p:cNvPr id="558" name="Google Shape;558;p26"/>
          <p:cNvSpPr/>
          <p:nvPr/>
        </p:nvSpPr>
        <p:spPr>
          <a:xfrm>
            <a:off x="2489935" y="1872651"/>
            <a:ext cx="2467351" cy="442674"/>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Cambria" panose="02040503050406030204" pitchFamily="18" charset="0"/>
                <a:ea typeface="Proxima Nova"/>
                <a:cs typeface="Proxima Nova"/>
                <a:sym typeface="Proxima Nova"/>
              </a:rPr>
              <a:t>Operating System</a:t>
            </a:r>
            <a:endParaRPr dirty="0">
              <a:latin typeface="Cambria" panose="02040503050406030204" pitchFamily="18" charset="0"/>
            </a:endParaRPr>
          </a:p>
        </p:txBody>
      </p:sp>
      <p:sp>
        <p:nvSpPr>
          <p:cNvPr id="559" name="Google Shape;559;p26"/>
          <p:cNvSpPr/>
          <p:nvPr/>
        </p:nvSpPr>
        <p:spPr>
          <a:xfrm>
            <a:off x="2484418" y="2472734"/>
            <a:ext cx="2467351" cy="442674"/>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mbria" panose="02040503050406030204" pitchFamily="18" charset="0"/>
                <a:ea typeface="Proxima Nova"/>
                <a:cs typeface="Proxima Nova"/>
                <a:sym typeface="Proxima Nova"/>
              </a:rPr>
              <a:t>MetaSys Library</a:t>
            </a:r>
            <a:endParaRPr>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fade">
                                      <p:cBhvr>
                                        <p:cTn id="7" dur="500"/>
                                        <p:tgtEl>
                                          <p:spTgt spid="555"/>
                                        </p:tgtEl>
                                      </p:cBhvr>
                                    </p:animEffect>
                                  </p:childTnLst>
                                </p:cTn>
                              </p:par>
                              <p:par>
                                <p:cTn id="8" presetID="10" presetClass="entr" presetSubtype="0" fill="hold" nodeType="withEffect">
                                  <p:stCondLst>
                                    <p:cond delay="0"/>
                                  </p:stCondLst>
                                  <p:childTnLst>
                                    <p:set>
                                      <p:cBhvr>
                                        <p:cTn id="9" dur="1" fill="hold">
                                          <p:stCondLst>
                                            <p:cond delay="0"/>
                                          </p:stCondLst>
                                        </p:cTn>
                                        <p:tgtEl>
                                          <p:spTgt spid="554"/>
                                        </p:tgtEl>
                                        <p:attrNameLst>
                                          <p:attrName>style.visibility</p:attrName>
                                        </p:attrNameLst>
                                      </p:cBhvr>
                                      <p:to>
                                        <p:strVal val="visible"/>
                                      </p:to>
                                    </p:set>
                                    <p:animEffect transition="in" filter="fade">
                                      <p:cBhvr>
                                        <p:cTn id="10" dur="500"/>
                                        <p:tgtEl>
                                          <p:spTgt spid="5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56"/>
                                        </p:tgtEl>
                                        <p:attrNameLst>
                                          <p:attrName>style.visibility</p:attrName>
                                        </p:attrNameLst>
                                      </p:cBhvr>
                                      <p:to>
                                        <p:strVal val="visible"/>
                                      </p:to>
                                    </p:set>
                                    <p:animEffect transition="in" filter="fade">
                                      <p:cBhvr>
                                        <p:cTn id="15" dur="500"/>
                                        <p:tgtEl>
                                          <p:spTgt spid="556"/>
                                        </p:tgtEl>
                                      </p:cBhvr>
                                    </p:animEffect>
                                  </p:childTnLst>
                                </p:cTn>
                              </p:par>
                              <p:par>
                                <p:cTn id="16" presetID="10" presetClass="entr" presetSubtype="0" fill="hold" nodeType="withEffect">
                                  <p:stCondLst>
                                    <p:cond delay="0"/>
                                  </p:stCondLst>
                                  <p:childTnLst>
                                    <p:set>
                                      <p:cBhvr>
                                        <p:cTn id="17" dur="1" fill="hold">
                                          <p:stCondLst>
                                            <p:cond delay="0"/>
                                          </p:stCondLst>
                                        </p:cTn>
                                        <p:tgtEl>
                                          <p:spTgt spid="557"/>
                                        </p:tgtEl>
                                        <p:attrNameLst>
                                          <p:attrName>style.visibility</p:attrName>
                                        </p:attrNameLst>
                                      </p:cBhvr>
                                      <p:to>
                                        <p:strVal val="visible"/>
                                      </p:to>
                                    </p:set>
                                    <p:animEffect transition="in" filter="fade">
                                      <p:cBhvr>
                                        <p:cTn id="18" dur="500"/>
                                        <p:tgtEl>
                                          <p:spTgt spid="557"/>
                                        </p:tgtEl>
                                      </p:cBhvr>
                                    </p:animEffect>
                                  </p:childTnLst>
                                </p:cTn>
                              </p:par>
                              <p:par>
                                <p:cTn id="19" presetID="10" presetClass="entr" presetSubtype="0" fill="hold" nodeType="withEffect">
                                  <p:stCondLst>
                                    <p:cond delay="0"/>
                                  </p:stCondLst>
                                  <p:childTnLst>
                                    <p:set>
                                      <p:cBhvr>
                                        <p:cTn id="20" dur="1" fill="hold">
                                          <p:stCondLst>
                                            <p:cond delay="0"/>
                                          </p:stCondLst>
                                        </p:cTn>
                                        <p:tgtEl>
                                          <p:spTgt spid="558"/>
                                        </p:tgtEl>
                                        <p:attrNameLst>
                                          <p:attrName>style.visibility</p:attrName>
                                        </p:attrNameLst>
                                      </p:cBhvr>
                                      <p:to>
                                        <p:strVal val="visible"/>
                                      </p:to>
                                    </p:set>
                                    <p:animEffect transition="in" filter="fade">
                                      <p:cBhvr>
                                        <p:cTn id="21" dur="500"/>
                                        <p:tgtEl>
                                          <p:spTgt spid="558"/>
                                        </p:tgtEl>
                                      </p:cBhvr>
                                    </p:animEffect>
                                  </p:childTnLst>
                                </p:cTn>
                              </p:par>
                              <p:par>
                                <p:cTn id="22" presetID="10" presetClass="entr" presetSubtype="0" fill="hold" nodeType="withEffect">
                                  <p:stCondLst>
                                    <p:cond delay="0"/>
                                  </p:stCondLst>
                                  <p:childTnLst>
                                    <p:set>
                                      <p:cBhvr>
                                        <p:cTn id="23" dur="1" fill="hold">
                                          <p:stCondLst>
                                            <p:cond delay="0"/>
                                          </p:stCondLst>
                                        </p:cTn>
                                        <p:tgtEl>
                                          <p:spTgt spid="559"/>
                                        </p:tgtEl>
                                        <p:attrNameLst>
                                          <p:attrName>style.visibility</p:attrName>
                                        </p:attrNameLst>
                                      </p:cBhvr>
                                      <p:to>
                                        <p:strVal val="visible"/>
                                      </p:to>
                                    </p:set>
                                    <p:animEffect transition="in" filter="fade">
                                      <p:cBhvr>
                                        <p:cTn id="24" dur="500"/>
                                        <p:tgtEl>
                                          <p:spTgt spid="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2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Outline</a:t>
            </a:r>
            <a:endParaRPr/>
          </a:p>
        </p:txBody>
      </p:sp>
      <p:sp>
        <p:nvSpPr>
          <p:cNvPr id="565" name="Google Shape;565;p27"/>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BFBFBF"/>
              </a:buClr>
              <a:buSzPts val="2600"/>
              <a:buChar char="•"/>
            </a:pPr>
            <a:r>
              <a:rPr lang="en-US" sz="2600" dirty="0">
                <a:solidFill>
                  <a:srgbClr val="BFBFBF"/>
                </a:solidFill>
              </a:rPr>
              <a:t>Background</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Cross-Layer Techniques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Evaluating Cross-Layer Techniques</a:t>
            </a:r>
            <a:endParaRPr dirty="0"/>
          </a:p>
          <a:p>
            <a:pPr marL="228600" lvl="0" indent="-228600" algn="l" rtl="0">
              <a:lnSpc>
                <a:spcPct val="90000"/>
              </a:lnSpc>
              <a:spcBef>
                <a:spcPts val="1000"/>
              </a:spcBef>
              <a:spcAft>
                <a:spcPts val="0"/>
              </a:spcAft>
              <a:buClr>
                <a:schemeClr val="dk1"/>
              </a:buClr>
              <a:buSzPts val="2600"/>
              <a:buChar char="•"/>
            </a:pPr>
            <a:r>
              <a:rPr lang="en-US" sz="2600" b="1" dirty="0" err="1">
                <a:solidFill>
                  <a:srgbClr val="0432FF"/>
                </a:solidFill>
              </a:rPr>
              <a:t>MetaSys</a:t>
            </a:r>
            <a:endParaRPr dirty="0">
              <a:solidFill>
                <a:srgbClr val="0432FF"/>
              </a:solidFill>
            </a:endParaRPr>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Overview </a:t>
            </a:r>
            <a:endParaRPr dirty="0"/>
          </a:p>
          <a:p>
            <a:pPr marL="685800" lvl="1" indent="-228600" algn="l" rtl="0">
              <a:lnSpc>
                <a:spcPct val="90000"/>
              </a:lnSpc>
              <a:spcBef>
                <a:spcPts val="500"/>
              </a:spcBef>
              <a:spcAft>
                <a:spcPts val="0"/>
              </a:spcAft>
              <a:buClr>
                <a:srgbClr val="BFBFBF"/>
              </a:buClr>
              <a:buSzPts val="2600"/>
              <a:buChar char="•"/>
            </a:pPr>
            <a:r>
              <a:rPr lang="en-US" sz="2600" dirty="0">
                <a:solidFill>
                  <a:schemeClr val="bg1">
                    <a:lumMod val="75000"/>
                  </a:schemeClr>
                </a:solidFill>
              </a:rPr>
              <a:t>Components</a:t>
            </a:r>
            <a:endParaRPr dirty="0">
              <a:solidFill>
                <a:schemeClr val="bg1">
                  <a:lumMod val="75000"/>
                </a:schemeClr>
              </a:solidFill>
            </a:endParaRPr>
          </a:p>
          <a:p>
            <a:pPr marL="685800" lvl="1" indent="-228600" algn="l" rtl="0">
              <a:lnSpc>
                <a:spcPct val="90000"/>
              </a:lnSpc>
              <a:spcBef>
                <a:spcPts val="500"/>
              </a:spcBef>
              <a:spcAft>
                <a:spcPts val="0"/>
              </a:spcAft>
              <a:buClr>
                <a:schemeClr val="dk1"/>
              </a:buClr>
              <a:buSzPts val="2600"/>
              <a:buChar char="•"/>
            </a:pPr>
            <a:r>
              <a:rPr lang="en-US" sz="2600" b="1" dirty="0">
                <a:solidFill>
                  <a:srgbClr val="0432FF"/>
                </a:solidFill>
              </a:rPr>
              <a:t>Operation</a:t>
            </a:r>
            <a:endParaRPr dirty="0">
              <a:solidFill>
                <a:srgbClr val="0432FF"/>
              </a:solidFill>
            </a:endParaRPr>
          </a:p>
          <a:p>
            <a:pPr marL="685800" lvl="1" indent="-228600" algn="l" rtl="0">
              <a:lnSpc>
                <a:spcPct val="90000"/>
              </a:lnSpc>
              <a:spcBef>
                <a:spcPts val="500"/>
              </a:spcBef>
              <a:spcAft>
                <a:spcPts val="0"/>
              </a:spcAft>
              <a:buClr>
                <a:schemeClr val="dk1"/>
              </a:buClr>
              <a:buSzPts val="2600"/>
              <a:buChar char="•"/>
            </a:pPr>
            <a:r>
              <a:rPr lang="en-US" sz="2600" dirty="0"/>
              <a:t>FPGA Prototype</a:t>
            </a:r>
            <a:endParaRPr dirty="0"/>
          </a:p>
          <a:p>
            <a:pPr marL="228600" lvl="0" indent="-228600" algn="l" rtl="0">
              <a:lnSpc>
                <a:spcPct val="90000"/>
              </a:lnSpc>
              <a:spcBef>
                <a:spcPts val="1000"/>
              </a:spcBef>
              <a:spcAft>
                <a:spcPts val="0"/>
              </a:spcAft>
              <a:buClr>
                <a:schemeClr val="dk1"/>
              </a:buClr>
              <a:buSzPts val="2600"/>
              <a:buChar char="•"/>
            </a:pPr>
            <a:r>
              <a:rPr lang="en-US" sz="2600" dirty="0"/>
              <a:t>Case Studies</a:t>
            </a:r>
            <a:endParaRPr dirty="0"/>
          </a:p>
          <a:p>
            <a:pPr marL="685800" lvl="1" indent="-228600" algn="l" rtl="0">
              <a:lnSpc>
                <a:spcPct val="90000"/>
              </a:lnSpc>
              <a:spcBef>
                <a:spcPts val="500"/>
              </a:spcBef>
              <a:spcAft>
                <a:spcPts val="0"/>
              </a:spcAft>
              <a:buClr>
                <a:schemeClr val="dk1"/>
              </a:buClr>
              <a:buSzPts val="2600"/>
              <a:buChar char="•"/>
            </a:pPr>
            <a:r>
              <a:rPr lang="en-US" sz="2600" dirty="0"/>
              <a:t>Prefetching</a:t>
            </a:r>
            <a:endParaRPr dirty="0"/>
          </a:p>
          <a:p>
            <a:pPr marL="685800" lvl="1" indent="-228600" algn="l" rtl="0">
              <a:lnSpc>
                <a:spcPct val="90000"/>
              </a:lnSpc>
              <a:spcBef>
                <a:spcPts val="500"/>
              </a:spcBef>
              <a:spcAft>
                <a:spcPts val="0"/>
              </a:spcAft>
              <a:buClr>
                <a:schemeClr val="dk1"/>
              </a:buClr>
              <a:buSzPts val="2600"/>
              <a:buChar char="•"/>
            </a:pPr>
            <a:r>
              <a:rPr lang="en-US" sz="2600" dirty="0"/>
              <a:t>Memory Safety and Protection</a:t>
            </a:r>
            <a:endParaRPr dirty="0"/>
          </a:p>
          <a:p>
            <a:pPr marL="228600" lvl="0" indent="-228600" algn="l" rtl="0">
              <a:lnSpc>
                <a:spcPct val="90000"/>
              </a:lnSpc>
              <a:spcBef>
                <a:spcPts val="1000"/>
              </a:spcBef>
              <a:spcAft>
                <a:spcPts val="0"/>
              </a:spcAft>
              <a:buClr>
                <a:schemeClr val="dk1"/>
              </a:buClr>
              <a:buSzPts val="2600"/>
              <a:buChar char="•"/>
            </a:pPr>
            <a:r>
              <a:rPr lang="en-US" sz="2600" dirty="0"/>
              <a:t>Characterizing a General Metadata Management System</a:t>
            </a:r>
            <a:endParaRPr dirty="0"/>
          </a:p>
          <a:p>
            <a:pPr marL="228600" lvl="0" indent="-63500" algn="l" rtl="0">
              <a:lnSpc>
                <a:spcPct val="90000"/>
              </a:lnSpc>
              <a:spcBef>
                <a:spcPts val="1000"/>
              </a:spcBef>
              <a:spcAft>
                <a:spcPts val="0"/>
              </a:spcAft>
              <a:buClr>
                <a:schemeClr val="dk1"/>
              </a:buClr>
              <a:buSzPts val="2600"/>
              <a:buNone/>
            </a:pPr>
            <a:endParaRPr sz="2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2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Operation (MAP)</a:t>
            </a:r>
            <a:endParaRPr dirty="0"/>
          </a:p>
        </p:txBody>
      </p:sp>
      <p:sp>
        <p:nvSpPr>
          <p:cNvPr id="574" name="Google Shape;574;p28"/>
          <p:cNvSpPr/>
          <p:nvPr/>
        </p:nvSpPr>
        <p:spPr>
          <a:xfrm>
            <a:off x="1441048" y="2506318"/>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575" name="Google Shape;575;p28"/>
          <p:cNvSpPr/>
          <p:nvPr/>
        </p:nvSpPr>
        <p:spPr>
          <a:xfrm>
            <a:off x="3482963" y="2610424"/>
            <a:ext cx="1657794" cy="896897"/>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576" name="Google Shape;576;p28"/>
          <p:cNvCxnSpPr>
            <a:endCxn id="575" idx="1"/>
          </p:cNvCxnSpPr>
          <p:nvPr/>
        </p:nvCxnSpPr>
        <p:spPr>
          <a:xfrm rot="10800000" flipH="1">
            <a:off x="2665463" y="3058873"/>
            <a:ext cx="817500" cy="5700"/>
          </a:xfrm>
          <a:prstGeom prst="straightConnector1">
            <a:avLst/>
          </a:prstGeom>
          <a:noFill/>
          <a:ln w="38100" cap="flat" cmpd="sng">
            <a:solidFill>
              <a:schemeClr val="dk1"/>
            </a:solidFill>
            <a:prstDash val="solid"/>
            <a:miter lim="800000"/>
            <a:headEnd type="none" w="sm" len="sm"/>
            <a:tailEnd type="none" w="sm" len="sm"/>
          </a:ln>
        </p:spPr>
      </p:cxnSp>
      <p:sp>
        <p:nvSpPr>
          <p:cNvPr id="577" name="Google Shape;577;p28"/>
          <p:cNvSpPr/>
          <p:nvPr/>
        </p:nvSpPr>
        <p:spPr>
          <a:xfrm>
            <a:off x="178243" y="1436992"/>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1</a:t>
            </a:r>
            <a:endParaRPr>
              <a:latin typeface="Cambria" panose="02040503050406030204" pitchFamily="18" charset="0"/>
            </a:endParaRPr>
          </a:p>
        </p:txBody>
      </p:sp>
      <p:sp>
        <p:nvSpPr>
          <p:cNvPr id="578" name="Google Shape;578;p28"/>
          <p:cNvSpPr txBox="1"/>
          <p:nvPr/>
        </p:nvSpPr>
        <p:spPr>
          <a:xfrm>
            <a:off x="444694" y="1264995"/>
            <a:ext cx="252711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Map metadata ID</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(to memory location)</a:t>
            </a:r>
            <a:endParaRPr>
              <a:latin typeface="Cambria" panose="02040503050406030204" pitchFamily="18" charset="0"/>
            </a:endParaRPr>
          </a:p>
        </p:txBody>
      </p:sp>
      <p:sp>
        <p:nvSpPr>
          <p:cNvPr id="579" name="Google Shape;579;p28"/>
          <p:cNvSpPr/>
          <p:nvPr/>
        </p:nvSpPr>
        <p:spPr>
          <a:xfrm>
            <a:off x="2955143" y="1293512"/>
            <a:ext cx="1372224" cy="617660"/>
          </a:xfrm>
          <a:prstGeom prst="roundRect">
            <a:avLst>
              <a:gd name="adj" fmla="val 16667"/>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dirty="0">
                <a:solidFill>
                  <a:schemeClr val="lt1"/>
                </a:solidFill>
                <a:latin typeface="Cambria" panose="02040503050406030204" pitchFamily="18" charset="0"/>
                <a:ea typeface="Proxima Nova"/>
                <a:cs typeface="Proxima Nova"/>
                <a:sym typeface="Proxima Nova"/>
              </a:rPr>
              <a:t>MAP</a:t>
            </a:r>
            <a:br>
              <a:rPr lang="en-US" sz="1800" b="1" dirty="0">
                <a:solidFill>
                  <a:schemeClr val="lt1"/>
                </a:solidFill>
                <a:latin typeface="Cambria" panose="02040503050406030204" pitchFamily="18" charset="0"/>
                <a:ea typeface="Proxima Nova"/>
                <a:cs typeface="Proxima Nova"/>
                <a:sym typeface="Proxima Nova"/>
              </a:rPr>
            </a:br>
            <a:r>
              <a:rPr lang="en-US" sz="1800" b="1" dirty="0">
                <a:solidFill>
                  <a:schemeClr val="lt1"/>
                </a:solidFill>
                <a:latin typeface="Cambria" panose="02040503050406030204" pitchFamily="18" charset="0"/>
                <a:ea typeface="Proxima Nova"/>
                <a:cs typeface="Proxima Nova"/>
                <a:sym typeface="Proxima Nova"/>
              </a:rPr>
              <a:t>Instruction</a:t>
            </a:r>
            <a:endParaRPr dirty="0">
              <a:latin typeface="Cambria" panose="02040503050406030204" pitchFamily="18" charset="0"/>
            </a:endParaRPr>
          </a:p>
        </p:txBody>
      </p:sp>
      <p:sp>
        <p:nvSpPr>
          <p:cNvPr id="580" name="Google Shape;580;p28"/>
          <p:cNvSpPr/>
          <p:nvPr/>
        </p:nvSpPr>
        <p:spPr>
          <a:xfrm>
            <a:off x="4408687" y="1297749"/>
            <a:ext cx="1339948" cy="596752"/>
          </a:xfrm>
          <a:prstGeom prst="roundRect">
            <a:avLst>
              <a:gd name="adj" fmla="val 16667"/>
            </a:avLst>
          </a:prstGeom>
          <a:solidFill>
            <a:schemeClr val="accent6"/>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dirty="0">
                <a:solidFill>
                  <a:schemeClr val="lt1"/>
                </a:solidFill>
                <a:latin typeface="Cambria" panose="02040503050406030204" pitchFamily="18" charset="0"/>
                <a:ea typeface="Proxima Nova"/>
                <a:cs typeface="Proxima Nova"/>
                <a:sym typeface="Proxima Nova"/>
              </a:rPr>
              <a:t>Metadata ID</a:t>
            </a:r>
            <a:br>
              <a:rPr lang="en-US" sz="1800" b="1" dirty="0">
                <a:solidFill>
                  <a:schemeClr val="lt1"/>
                </a:solidFill>
                <a:latin typeface="Cambria" panose="02040503050406030204" pitchFamily="18" charset="0"/>
                <a:ea typeface="Proxima Nova"/>
                <a:cs typeface="Proxima Nova"/>
                <a:sym typeface="Proxima Nova"/>
              </a:rPr>
            </a:br>
            <a:r>
              <a:rPr lang="en-US" sz="1800" b="1" dirty="0">
                <a:solidFill>
                  <a:schemeClr val="lt1"/>
                </a:solidFill>
                <a:latin typeface="Cambria" panose="02040503050406030204" pitchFamily="18" charset="0"/>
                <a:ea typeface="Proxima Nova"/>
                <a:cs typeface="Proxima Nova"/>
                <a:sym typeface="Proxima Nova"/>
              </a:rPr>
              <a:t>“0”</a:t>
            </a:r>
            <a:endParaRPr dirty="0">
              <a:latin typeface="Cambria" panose="02040503050406030204" pitchFamily="18" charset="0"/>
            </a:endParaRPr>
          </a:p>
        </p:txBody>
      </p:sp>
      <p:sp>
        <p:nvSpPr>
          <p:cNvPr id="581" name="Google Shape;581;p28"/>
          <p:cNvSpPr/>
          <p:nvPr/>
        </p:nvSpPr>
        <p:spPr>
          <a:xfrm>
            <a:off x="5837032" y="1282428"/>
            <a:ext cx="1689784" cy="612206"/>
          </a:xfrm>
          <a:prstGeom prst="roundRect">
            <a:avLst>
              <a:gd name="adj" fmla="val 16667"/>
            </a:avLst>
          </a:prstGeom>
          <a:solidFill>
            <a:schemeClr val="accent6"/>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Start Address</a:t>
            </a:r>
            <a:br>
              <a:rPr lang="en-US" sz="1800" b="1">
                <a:solidFill>
                  <a:schemeClr val="lt1"/>
                </a:solidFill>
                <a:latin typeface="Cambria" panose="02040503050406030204" pitchFamily="18" charset="0"/>
                <a:ea typeface="Proxima Nova"/>
                <a:cs typeface="Proxima Nova"/>
                <a:sym typeface="Proxima Nova"/>
              </a:rPr>
            </a:br>
            <a:r>
              <a:rPr lang="en-US" sz="1800" b="1">
                <a:solidFill>
                  <a:schemeClr val="lt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sp>
        <p:nvSpPr>
          <p:cNvPr id="582" name="Google Shape;582;p28"/>
          <p:cNvSpPr/>
          <p:nvPr/>
        </p:nvSpPr>
        <p:spPr>
          <a:xfrm>
            <a:off x="7615214" y="1286158"/>
            <a:ext cx="1323908" cy="618610"/>
          </a:xfrm>
          <a:prstGeom prst="roundRect">
            <a:avLst>
              <a:gd name="adj" fmla="val 16667"/>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dirty="0">
                <a:solidFill>
                  <a:schemeClr val="lt1"/>
                </a:solidFill>
                <a:latin typeface="Cambria" panose="02040503050406030204" pitchFamily="18" charset="0"/>
                <a:ea typeface="Proxima Nova"/>
                <a:cs typeface="Proxima Nova"/>
                <a:sym typeface="Proxima Nova"/>
              </a:rPr>
              <a:t>Size</a:t>
            </a:r>
            <a:br>
              <a:rPr lang="en-US" sz="1800" b="1" dirty="0">
                <a:solidFill>
                  <a:schemeClr val="lt1"/>
                </a:solidFill>
                <a:latin typeface="Cambria" panose="02040503050406030204" pitchFamily="18" charset="0"/>
                <a:ea typeface="Proxima Nova"/>
                <a:cs typeface="Proxima Nova"/>
                <a:sym typeface="Proxima Nova"/>
              </a:rPr>
            </a:br>
            <a:r>
              <a:rPr lang="en-US" sz="1800" b="1" dirty="0">
                <a:solidFill>
                  <a:schemeClr val="lt1"/>
                </a:solidFill>
                <a:latin typeface="Cambria" panose="02040503050406030204" pitchFamily="18" charset="0"/>
                <a:ea typeface="Proxima Nova"/>
                <a:cs typeface="Proxima Nova"/>
                <a:sym typeface="Proxima Nova"/>
              </a:rPr>
              <a:t>“1 Unit”</a:t>
            </a:r>
            <a:endParaRPr dirty="0">
              <a:latin typeface="Cambria" panose="02040503050406030204" pitchFamily="18" charset="0"/>
            </a:endParaRPr>
          </a:p>
        </p:txBody>
      </p:sp>
      <p:sp>
        <p:nvSpPr>
          <p:cNvPr id="583" name="Google Shape;583;p28"/>
          <p:cNvSpPr/>
          <p:nvPr/>
        </p:nvSpPr>
        <p:spPr>
          <a:xfrm>
            <a:off x="5685265" y="223258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584" name="Google Shape;584;p28"/>
          <p:cNvSpPr txBox="1"/>
          <p:nvPr/>
        </p:nvSpPr>
        <p:spPr>
          <a:xfrm>
            <a:off x="5685265" y="223258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585" name="Google Shape;585;p28"/>
          <p:cNvSpPr/>
          <p:nvPr/>
        </p:nvSpPr>
        <p:spPr>
          <a:xfrm>
            <a:off x="5957518" y="265296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cxnSp>
        <p:nvCxnSpPr>
          <p:cNvPr id="586" name="Google Shape;586;p28"/>
          <p:cNvCxnSpPr/>
          <p:nvPr/>
        </p:nvCxnSpPr>
        <p:spPr>
          <a:xfrm rot="10800000" flipH="1">
            <a:off x="5140757" y="306855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3" name="Google Shape;275;p14">
            <a:extLst>
              <a:ext uri="{FF2B5EF4-FFF2-40B4-BE49-F238E27FC236}">
                <a16:creationId xmlns:a16="http://schemas.microsoft.com/office/drawing/2014/main" id="{457F3482-CA28-9DF4-DFA4-A7F63DC75757}"/>
              </a:ext>
            </a:extLst>
          </p:cNvPr>
          <p:cNvSpPr/>
          <p:nvPr/>
        </p:nvSpPr>
        <p:spPr>
          <a:xfrm>
            <a:off x="3701192" y="3897041"/>
            <a:ext cx="1566026" cy="512694"/>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64 B</a:t>
            </a:r>
            <a:endParaRPr sz="1800" b="1">
              <a:solidFill>
                <a:schemeClr val="lt1"/>
              </a:solidFill>
              <a:latin typeface="Cambria" panose="02040503050406030204" pitchFamily="18" charset="0"/>
              <a:ea typeface="Proxima Nova"/>
              <a:cs typeface="Proxima Nova"/>
              <a:sym typeface="Proxima Nova"/>
            </a:endParaRPr>
          </a:p>
        </p:txBody>
      </p:sp>
      <p:sp>
        <p:nvSpPr>
          <p:cNvPr id="4" name="Google Shape;276;p14">
            <a:extLst>
              <a:ext uri="{FF2B5EF4-FFF2-40B4-BE49-F238E27FC236}">
                <a16:creationId xmlns:a16="http://schemas.microsoft.com/office/drawing/2014/main" id="{68A79025-7F46-FC2C-8BA3-2E907A6E0FD1}"/>
              </a:ext>
            </a:extLst>
          </p:cNvPr>
          <p:cNvSpPr/>
          <p:nvPr/>
        </p:nvSpPr>
        <p:spPr>
          <a:xfrm>
            <a:off x="3376080" y="4488676"/>
            <a:ext cx="1891138" cy="512694"/>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128 B</a:t>
            </a:r>
            <a:endParaRPr sz="1800" b="1">
              <a:solidFill>
                <a:schemeClr val="lt1"/>
              </a:solidFill>
              <a:latin typeface="Cambria" panose="02040503050406030204" pitchFamily="18" charset="0"/>
              <a:ea typeface="Proxima Nova"/>
              <a:cs typeface="Proxima Nova"/>
              <a:sym typeface="Proxima Nova"/>
            </a:endParaRPr>
          </a:p>
        </p:txBody>
      </p:sp>
      <p:sp>
        <p:nvSpPr>
          <p:cNvPr id="5" name="Google Shape;277;p14">
            <a:extLst>
              <a:ext uri="{FF2B5EF4-FFF2-40B4-BE49-F238E27FC236}">
                <a16:creationId xmlns:a16="http://schemas.microsoft.com/office/drawing/2014/main" id="{37E64B2D-35B8-AD63-03A8-9640DAC1183C}"/>
              </a:ext>
            </a:extLst>
          </p:cNvPr>
          <p:cNvSpPr/>
          <p:nvPr/>
        </p:nvSpPr>
        <p:spPr>
          <a:xfrm>
            <a:off x="2535186" y="5704521"/>
            <a:ext cx="2732032" cy="512694"/>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4 KiB</a:t>
            </a:r>
            <a:endParaRPr sz="1800" b="1">
              <a:solidFill>
                <a:schemeClr val="lt1"/>
              </a:solidFill>
              <a:latin typeface="Cambria" panose="02040503050406030204" pitchFamily="18" charset="0"/>
              <a:ea typeface="Proxima Nova"/>
              <a:cs typeface="Proxima Nova"/>
              <a:sym typeface="Proxima Nova"/>
            </a:endParaRPr>
          </a:p>
        </p:txBody>
      </p:sp>
      <p:sp>
        <p:nvSpPr>
          <p:cNvPr id="6" name="Google Shape;278;p14">
            <a:extLst>
              <a:ext uri="{FF2B5EF4-FFF2-40B4-BE49-F238E27FC236}">
                <a16:creationId xmlns:a16="http://schemas.microsoft.com/office/drawing/2014/main" id="{CE3585FF-4BC1-571C-6437-23C572278EBB}"/>
              </a:ext>
            </a:extLst>
          </p:cNvPr>
          <p:cNvSpPr/>
          <p:nvPr/>
        </p:nvSpPr>
        <p:spPr>
          <a:xfrm>
            <a:off x="2851102" y="5080311"/>
            <a:ext cx="2416116" cy="512694"/>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a:t>
            </a:r>
            <a:endParaRPr sz="1800" b="1">
              <a:solidFill>
                <a:schemeClr val="lt1"/>
              </a:solidFill>
              <a:latin typeface="Cambria" panose="02040503050406030204" pitchFamily="18" charset="0"/>
              <a:ea typeface="Proxima Nova"/>
              <a:cs typeface="Proxima Nova"/>
              <a:sym typeface="Proxima Nova"/>
            </a:endParaRPr>
          </a:p>
        </p:txBody>
      </p:sp>
      <p:cxnSp>
        <p:nvCxnSpPr>
          <p:cNvPr id="8" name="Elbow Connector 7">
            <a:extLst>
              <a:ext uri="{FF2B5EF4-FFF2-40B4-BE49-F238E27FC236}">
                <a16:creationId xmlns:a16="http://schemas.microsoft.com/office/drawing/2014/main" id="{29F28CB2-899E-521E-47B2-82F5DF861D48}"/>
              </a:ext>
            </a:extLst>
          </p:cNvPr>
          <p:cNvCxnSpPr>
            <a:stCxn id="582" idx="2"/>
          </p:cNvCxnSpPr>
          <p:nvPr/>
        </p:nvCxnSpPr>
        <p:spPr>
          <a:xfrm rot="5400000">
            <a:off x="5259343" y="1983545"/>
            <a:ext cx="3096602" cy="2939049"/>
          </a:xfrm>
          <a:prstGeom prst="bentConnector3">
            <a:avLst>
              <a:gd name="adj1" fmla="val 10008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fade">
                                      <p:cBhvr>
                                        <p:cTn id="7" dur="500"/>
                                        <p:tgtEl>
                                          <p:spTgt spid="5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0"/>
                                        </p:tgtEl>
                                        <p:attrNameLst>
                                          <p:attrName>style.visibility</p:attrName>
                                        </p:attrNameLst>
                                      </p:cBhvr>
                                      <p:to>
                                        <p:strVal val="visible"/>
                                      </p:to>
                                    </p:set>
                                    <p:animEffect transition="in" filter="fade">
                                      <p:cBhvr>
                                        <p:cTn id="12" dur="500"/>
                                        <p:tgtEl>
                                          <p:spTgt spid="5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1"/>
                                        </p:tgtEl>
                                        <p:attrNameLst>
                                          <p:attrName>style.visibility</p:attrName>
                                        </p:attrNameLst>
                                      </p:cBhvr>
                                      <p:to>
                                        <p:strVal val="visible"/>
                                      </p:to>
                                    </p:set>
                                    <p:animEffect transition="in" filter="fade">
                                      <p:cBhvr>
                                        <p:cTn id="17" dur="500"/>
                                        <p:tgtEl>
                                          <p:spTgt spid="5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2"/>
                                        </p:tgtEl>
                                        <p:attrNameLst>
                                          <p:attrName>style.visibility</p:attrName>
                                        </p:attrNameLst>
                                      </p:cBhvr>
                                      <p:to>
                                        <p:strVal val="visible"/>
                                      </p:to>
                                    </p:set>
                                    <p:animEffect transition="in" filter="fade">
                                      <p:cBhvr>
                                        <p:cTn id="22" dur="500"/>
                                        <p:tgtEl>
                                          <p:spTgt spid="58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74"/>
                                        </p:tgtEl>
                                        <p:attrNameLst>
                                          <p:attrName>style.visibility</p:attrName>
                                        </p:attrNameLst>
                                      </p:cBhvr>
                                      <p:to>
                                        <p:strVal val="visible"/>
                                      </p:to>
                                    </p:set>
                                    <p:animEffect transition="in" filter="fade">
                                      <p:cBhvr>
                                        <p:cTn id="61" dur="500"/>
                                        <p:tgtEl>
                                          <p:spTgt spid="574"/>
                                        </p:tgtEl>
                                      </p:cBhvr>
                                    </p:animEffect>
                                  </p:childTnLst>
                                </p:cTn>
                              </p:par>
                            </p:childTnLst>
                          </p:cTn>
                        </p:par>
                        <p:par>
                          <p:cTn id="62" fill="hold">
                            <p:stCondLst>
                              <p:cond delay="500"/>
                            </p:stCondLst>
                            <p:childTnLst>
                              <p:par>
                                <p:cTn id="63" presetID="0" presetClass="path" presetSubtype="0" accel="50000" decel="50000" fill="hold" grpId="0" nodeType="afterEffect">
                                  <p:stCondLst>
                                    <p:cond delay="0"/>
                                  </p:stCondLst>
                                  <p:childTnLst>
                                    <p:animMotion origin="layout" path="M 0 0 L -0.15972 0.2074 " pathEditMode="relative" ptsTypes="AA">
                                      <p:cBhvr>
                                        <p:cTn id="64" dur="2000" fill="hold"/>
                                        <p:tgtEl>
                                          <p:spTgt spid="579"/>
                                        </p:tgtEl>
                                        <p:attrNameLst>
                                          <p:attrName>ppt_x</p:attrName>
                                          <p:attrName>ppt_y</p:attrName>
                                        </p:attrNameLst>
                                      </p:cBhvr>
                                    </p:animMotion>
                                  </p:childTnLst>
                                </p:cTn>
                              </p:par>
                            </p:childTnLst>
                          </p:cTn>
                        </p:par>
                        <p:par>
                          <p:cTn id="65" fill="hold">
                            <p:stCondLst>
                              <p:cond delay="2500"/>
                            </p:stCondLst>
                            <p:childTnLst>
                              <p:par>
                                <p:cTn id="66" presetID="10" presetClass="exit" presetSubtype="0" fill="hold" nodeType="afterEffect">
                                  <p:stCondLst>
                                    <p:cond delay="0"/>
                                  </p:stCondLst>
                                  <p:childTnLst>
                                    <p:animEffect transition="out" filter="fade">
                                      <p:cBhvr>
                                        <p:cTn id="67" dur="500"/>
                                        <p:tgtEl>
                                          <p:spTgt spid="579"/>
                                        </p:tgtEl>
                                      </p:cBhvr>
                                    </p:animEffect>
                                    <p:set>
                                      <p:cBhvr>
                                        <p:cTn id="68" dur="1" fill="hold">
                                          <p:stCondLst>
                                            <p:cond delay="500"/>
                                          </p:stCondLst>
                                        </p:cTn>
                                        <p:tgtEl>
                                          <p:spTgt spid="57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75"/>
                                        </p:tgtEl>
                                        <p:attrNameLst>
                                          <p:attrName>style.visibility</p:attrName>
                                        </p:attrNameLst>
                                      </p:cBhvr>
                                      <p:to>
                                        <p:strVal val="visible"/>
                                      </p:to>
                                    </p:set>
                                    <p:animEffect transition="in" filter="fade">
                                      <p:cBhvr>
                                        <p:cTn id="73" dur="500"/>
                                        <p:tgtEl>
                                          <p:spTgt spid="575"/>
                                        </p:tgtEl>
                                      </p:cBhvr>
                                    </p:animEffect>
                                  </p:childTnLst>
                                </p:cTn>
                              </p:par>
                              <p:par>
                                <p:cTn id="74" presetID="10" presetClass="entr" presetSubtype="0" fill="hold" nodeType="withEffect">
                                  <p:stCondLst>
                                    <p:cond delay="0"/>
                                  </p:stCondLst>
                                  <p:childTnLst>
                                    <p:set>
                                      <p:cBhvr>
                                        <p:cTn id="75" dur="1" fill="hold">
                                          <p:stCondLst>
                                            <p:cond delay="0"/>
                                          </p:stCondLst>
                                        </p:cTn>
                                        <p:tgtEl>
                                          <p:spTgt spid="576"/>
                                        </p:tgtEl>
                                        <p:attrNameLst>
                                          <p:attrName>style.visibility</p:attrName>
                                        </p:attrNameLst>
                                      </p:cBhvr>
                                      <p:to>
                                        <p:strVal val="visible"/>
                                      </p:to>
                                    </p:set>
                                    <p:animEffect transition="in" filter="fade">
                                      <p:cBhvr>
                                        <p:cTn id="76" dur="500"/>
                                        <p:tgtEl>
                                          <p:spTgt spid="576"/>
                                        </p:tgtEl>
                                      </p:cBhvr>
                                    </p:animEffect>
                                  </p:childTnLst>
                                </p:cTn>
                              </p:par>
                            </p:childTnLst>
                          </p:cTn>
                        </p:par>
                        <p:par>
                          <p:cTn id="77" fill="hold">
                            <p:stCondLst>
                              <p:cond delay="500"/>
                            </p:stCondLst>
                            <p:childTnLst>
                              <p:par>
                                <p:cTn id="78" presetID="0" presetClass="path" presetSubtype="0" accel="50000" decel="50000" fill="hold" grpId="0" nodeType="afterEffect">
                                  <p:stCondLst>
                                    <p:cond delay="0"/>
                                  </p:stCondLst>
                                  <p:childTnLst>
                                    <p:animMotion origin="layout" path="M -1.94444E-6 1.11111E-6 L -0.14653 0.20555 " pathEditMode="relative" rAng="0" ptsTypes="AA">
                                      <p:cBhvr>
                                        <p:cTn id="79" dur="2000" fill="hold"/>
                                        <p:tgtEl>
                                          <p:spTgt spid="580"/>
                                        </p:tgtEl>
                                        <p:attrNameLst>
                                          <p:attrName>ppt_x</p:attrName>
                                          <p:attrName>ppt_y</p:attrName>
                                        </p:attrNameLst>
                                      </p:cBhvr>
                                      <p:rCtr x="-7326" y="10278"/>
                                    </p:animMotion>
                                  </p:childTnLst>
                                </p:cTn>
                              </p:par>
                              <p:par>
                                <p:cTn id="80" presetID="0" presetClass="path" presetSubtype="0" accel="50000" decel="50000" fill="hold" grpId="0" nodeType="withEffect">
                                  <p:stCondLst>
                                    <p:cond delay="0"/>
                                  </p:stCondLst>
                                  <p:childTnLst>
                                    <p:animMotion origin="layout" path="M 8.33333E-7 -1.48148E-6 L -0.26545 0.20301 " pathEditMode="relative" rAng="0" ptsTypes="AA">
                                      <p:cBhvr>
                                        <p:cTn id="81" dur="2000" fill="hold"/>
                                        <p:tgtEl>
                                          <p:spTgt spid="581"/>
                                        </p:tgtEl>
                                        <p:attrNameLst>
                                          <p:attrName>ppt_x</p:attrName>
                                          <p:attrName>ppt_y</p:attrName>
                                        </p:attrNameLst>
                                      </p:cBhvr>
                                      <p:rCtr x="-13281" y="10139"/>
                                    </p:animMotion>
                                  </p:childTnLst>
                                </p:cTn>
                              </p:par>
                              <p:par>
                                <p:cTn id="82" presetID="0" presetClass="path" presetSubtype="0" accel="50000" decel="50000" fill="hold" grpId="0" nodeType="withEffect">
                                  <p:stCondLst>
                                    <p:cond delay="0"/>
                                  </p:stCondLst>
                                  <p:childTnLst>
                                    <p:animMotion origin="layout" path="M 1.66667E-6 1.11111E-6 L -0.3934 0.20324 " pathEditMode="relative" rAng="0" ptsTypes="AA">
                                      <p:cBhvr>
                                        <p:cTn id="83" dur="2000" fill="hold"/>
                                        <p:tgtEl>
                                          <p:spTgt spid="582"/>
                                        </p:tgtEl>
                                        <p:attrNameLst>
                                          <p:attrName>ppt_x</p:attrName>
                                          <p:attrName>ppt_y</p:attrName>
                                        </p:attrNameLst>
                                      </p:cBhvr>
                                      <p:rCtr x="-19670" y="10162"/>
                                    </p:animMotion>
                                  </p:childTnLst>
                                </p:cTn>
                              </p:par>
                            </p:childTnLst>
                          </p:cTn>
                        </p:par>
                        <p:par>
                          <p:cTn id="84" fill="hold">
                            <p:stCondLst>
                              <p:cond delay="2500"/>
                            </p:stCondLst>
                            <p:childTnLst>
                              <p:par>
                                <p:cTn id="85" presetID="10" presetClass="exit" presetSubtype="0" fill="hold" nodeType="afterEffect">
                                  <p:stCondLst>
                                    <p:cond delay="0"/>
                                  </p:stCondLst>
                                  <p:childTnLst>
                                    <p:animEffect transition="out" filter="fade">
                                      <p:cBhvr>
                                        <p:cTn id="86" dur="500"/>
                                        <p:tgtEl>
                                          <p:spTgt spid="580"/>
                                        </p:tgtEl>
                                      </p:cBhvr>
                                    </p:animEffect>
                                    <p:set>
                                      <p:cBhvr>
                                        <p:cTn id="87" dur="1" fill="hold">
                                          <p:stCondLst>
                                            <p:cond delay="500"/>
                                          </p:stCondLst>
                                        </p:cTn>
                                        <p:tgtEl>
                                          <p:spTgt spid="580"/>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581"/>
                                        </p:tgtEl>
                                      </p:cBhvr>
                                    </p:animEffect>
                                    <p:set>
                                      <p:cBhvr>
                                        <p:cTn id="90" dur="1" fill="hold">
                                          <p:stCondLst>
                                            <p:cond delay="500"/>
                                          </p:stCondLst>
                                        </p:cTn>
                                        <p:tgtEl>
                                          <p:spTgt spid="581"/>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582"/>
                                        </p:tgtEl>
                                      </p:cBhvr>
                                    </p:animEffect>
                                    <p:set>
                                      <p:cBhvr>
                                        <p:cTn id="93" dur="1" fill="hold">
                                          <p:stCondLst>
                                            <p:cond delay="500"/>
                                          </p:stCondLst>
                                        </p:cTn>
                                        <p:tgtEl>
                                          <p:spTgt spid="58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583"/>
                                        </p:tgtEl>
                                        <p:attrNameLst>
                                          <p:attrName>style.visibility</p:attrName>
                                        </p:attrNameLst>
                                      </p:cBhvr>
                                      <p:to>
                                        <p:strVal val="visible"/>
                                      </p:to>
                                    </p:set>
                                    <p:animEffect transition="in" filter="fade">
                                      <p:cBhvr>
                                        <p:cTn id="98" dur="500"/>
                                        <p:tgtEl>
                                          <p:spTgt spid="583"/>
                                        </p:tgtEl>
                                      </p:cBhvr>
                                    </p:animEffect>
                                  </p:childTnLst>
                                </p:cTn>
                              </p:par>
                              <p:par>
                                <p:cTn id="99" presetID="10" presetClass="entr" presetSubtype="0" fill="hold" nodeType="withEffect">
                                  <p:stCondLst>
                                    <p:cond delay="0"/>
                                  </p:stCondLst>
                                  <p:childTnLst>
                                    <p:set>
                                      <p:cBhvr>
                                        <p:cTn id="100" dur="1" fill="hold">
                                          <p:stCondLst>
                                            <p:cond delay="0"/>
                                          </p:stCondLst>
                                        </p:cTn>
                                        <p:tgtEl>
                                          <p:spTgt spid="584"/>
                                        </p:tgtEl>
                                        <p:attrNameLst>
                                          <p:attrName>style.visibility</p:attrName>
                                        </p:attrNameLst>
                                      </p:cBhvr>
                                      <p:to>
                                        <p:strVal val="visible"/>
                                      </p:to>
                                    </p:set>
                                    <p:animEffect transition="in" filter="fade">
                                      <p:cBhvr>
                                        <p:cTn id="101" dur="500"/>
                                        <p:tgtEl>
                                          <p:spTgt spid="584"/>
                                        </p:tgtEl>
                                      </p:cBhvr>
                                    </p:animEffect>
                                  </p:childTnLst>
                                </p:cTn>
                              </p:par>
                              <p:par>
                                <p:cTn id="102" presetID="10" presetClass="entr" presetSubtype="0" fill="hold" nodeType="withEffect">
                                  <p:stCondLst>
                                    <p:cond delay="0"/>
                                  </p:stCondLst>
                                  <p:childTnLst>
                                    <p:set>
                                      <p:cBhvr>
                                        <p:cTn id="103" dur="1" fill="hold">
                                          <p:stCondLst>
                                            <p:cond delay="0"/>
                                          </p:stCondLst>
                                        </p:cTn>
                                        <p:tgtEl>
                                          <p:spTgt spid="585"/>
                                        </p:tgtEl>
                                        <p:attrNameLst>
                                          <p:attrName>style.visibility</p:attrName>
                                        </p:attrNameLst>
                                      </p:cBhvr>
                                      <p:to>
                                        <p:strVal val="visible"/>
                                      </p:to>
                                    </p:set>
                                    <p:animEffect transition="in" filter="fade">
                                      <p:cBhvr>
                                        <p:cTn id="104" dur="500"/>
                                        <p:tgtEl>
                                          <p:spTgt spid="585"/>
                                        </p:tgtEl>
                                      </p:cBhvr>
                                    </p:animEffect>
                                  </p:childTnLst>
                                </p:cTn>
                              </p:par>
                              <p:par>
                                <p:cTn id="105" presetID="10" presetClass="entr" presetSubtype="0" fill="hold" nodeType="withEffect">
                                  <p:stCondLst>
                                    <p:cond delay="0"/>
                                  </p:stCondLst>
                                  <p:childTnLst>
                                    <p:set>
                                      <p:cBhvr>
                                        <p:cTn id="106" dur="1" fill="hold">
                                          <p:stCondLst>
                                            <p:cond delay="0"/>
                                          </p:stCondLst>
                                        </p:cTn>
                                        <p:tgtEl>
                                          <p:spTgt spid="586"/>
                                        </p:tgtEl>
                                        <p:attrNameLst>
                                          <p:attrName>style.visibility</p:attrName>
                                        </p:attrNameLst>
                                      </p:cBhvr>
                                      <p:to>
                                        <p:strVal val="visible"/>
                                      </p:to>
                                    </p:set>
                                    <p:animEffect transition="in" filter="fade">
                                      <p:cBhvr>
                                        <p:cTn id="107" dur="500"/>
                                        <p:tgtEl>
                                          <p:spTgt spid="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 grpId="0" animBg="1"/>
      <p:bldP spid="580" grpId="0" animBg="1"/>
      <p:bldP spid="581" grpId="0" animBg="1"/>
      <p:bldP spid="58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2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Operation (CREATE)</a:t>
            </a:r>
            <a:endParaRPr dirty="0"/>
          </a:p>
        </p:txBody>
      </p:sp>
      <p:sp>
        <p:nvSpPr>
          <p:cNvPr id="594" name="Google Shape;594;p29"/>
          <p:cNvSpPr/>
          <p:nvPr/>
        </p:nvSpPr>
        <p:spPr>
          <a:xfrm>
            <a:off x="1441048" y="5198367"/>
            <a:ext cx="1531768" cy="1231620"/>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Prefetcher</a:t>
            </a:r>
            <a:endParaRPr sz="1800" b="1" dirty="0">
              <a:solidFill>
                <a:schemeClr val="dk1"/>
              </a:solidFill>
              <a:latin typeface="Cambria" panose="02040503050406030204" pitchFamily="18" charset="0"/>
              <a:ea typeface="Proxima Nova"/>
              <a:cs typeface="Proxima Nova"/>
              <a:sym typeface="Proxima Nova"/>
            </a:endParaRPr>
          </a:p>
        </p:txBody>
      </p:sp>
      <p:sp>
        <p:nvSpPr>
          <p:cNvPr id="595" name="Google Shape;595;p29"/>
          <p:cNvSpPr/>
          <p:nvPr/>
        </p:nvSpPr>
        <p:spPr>
          <a:xfrm>
            <a:off x="1554660" y="5607873"/>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sp>
        <p:nvSpPr>
          <p:cNvPr id="596" name="Google Shape;596;p29"/>
          <p:cNvSpPr/>
          <p:nvPr/>
        </p:nvSpPr>
        <p:spPr>
          <a:xfrm>
            <a:off x="363329" y="1482536"/>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2</a:t>
            </a:r>
            <a:endParaRPr>
              <a:latin typeface="Cambria" panose="02040503050406030204" pitchFamily="18" charset="0"/>
            </a:endParaRPr>
          </a:p>
        </p:txBody>
      </p:sp>
      <p:sp>
        <p:nvSpPr>
          <p:cNvPr id="597" name="Google Shape;597;p29"/>
          <p:cNvSpPr txBox="1"/>
          <p:nvPr/>
        </p:nvSpPr>
        <p:spPr>
          <a:xfrm>
            <a:off x="724521" y="1303739"/>
            <a:ext cx="237714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Associate metadata</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(with metadata ID)</a:t>
            </a:r>
            <a:endParaRPr>
              <a:latin typeface="Cambria" panose="02040503050406030204" pitchFamily="18" charset="0"/>
            </a:endParaRPr>
          </a:p>
        </p:txBody>
      </p:sp>
      <p:sp>
        <p:nvSpPr>
          <p:cNvPr id="598" name="Google Shape;598;p29"/>
          <p:cNvSpPr/>
          <p:nvPr/>
        </p:nvSpPr>
        <p:spPr>
          <a:xfrm>
            <a:off x="3100478" y="1355731"/>
            <a:ext cx="1372224" cy="617660"/>
          </a:xfrm>
          <a:prstGeom prst="roundRect">
            <a:avLst>
              <a:gd name="adj" fmla="val 16667"/>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dirty="0">
                <a:solidFill>
                  <a:schemeClr val="lt1"/>
                </a:solidFill>
                <a:latin typeface="Cambria" panose="02040503050406030204" pitchFamily="18" charset="0"/>
                <a:ea typeface="Proxima Nova"/>
                <a:cs typeface="Proxima Nova"/>
                <a:sym typeface="Proxima Nova"/>
              </a:rPr>
              <a:t>CREATE</a:t>
            </a:r>
            <a:br>
              <a:rPr lang="en-US" sz="1800" b="1" dirty="0">
                <a:solidFill>
                  <a:schemeClr val="lt1"/>
                </a:solidFill>
                <a:latin typeface="Cambria" panose="02040503050406030204" pitchFamily="18" charset="0"/>
                <a:ea typeface="Proxima Nova"/>
                <a:cs typeface="Proxima Nova"/>
                <a:sym typeface="Proxima Nova"/>
              </a:rPr>
            </a:br>
            <a:r>
              <a:rPr lang="en-US" sz="1800" b="1" dirty="0">
                <a:solidFill>
                  <a:schemeClr val="lt1"/>
                </a:solidFill>
                <a:latin typeface="Cambria" panose="02040503050406030204" pitchFamily="18" charset="0"/>
                <a:ea typeface="Proxima Nova"/>
                <a:cs typeface="Proxima Nova"/>
                <a:sym typeface="Proxima Nova"/>
              </a:rPr>
              <a:t>Instruction</a:t>
            </a:r>
            <a:endParaRPr dirty="0">
              <a:latin typeface="Cambria" panose="02040503050406030204" pitchFamily="18" charset="0"/>
            </a:endParaRPr>
          </a:p>
        </p:txBody>
      </p:sp>
      <p:sp>
        <p:nvSpPr>
          <p:cNvPr id="599" name="Google Shape;599;p29"/>
          <p:cNvSpPr/>
          <p:nvPr/>
        </p:nvSpPr>
        <p:spPr>
          <a:xfrm>
            <a:off x="3086428" y="5198367"/>
            <a:ext cx="1531768" cy="1231620"/>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Cache</a:t>
            </a:r>
            <a:endParaRPr sz="1800" b="1" dirty="0">
              <a:solidFill>
                <a:schemeClr val="dk1"/>
              </a:solidFill>
              <a:latin typeface="Cambria" panose="02040503050406030204" pitchFamily="18" charset="0"/>
              <a:ea typeface="Proxima Nova"/>
              <a:cs typeface="Proxima Nova"/>
              <a:sym typeface="Proxima Nova"/>
            </a:endParaRPr>
          </a:p>
        </p:txBody>
      </p:sp>
      <p:sp>
        <p:nvSpPr>
          <p:cNvPr id="600" name="Google Shape;600;p29"/>
          <p:cNvSpPr/>
          <p:nvPr/>
        </p:nvSpPr>
        <p:spPr>
          <a:xfrm>
            <a:off x="3200040" y="5607873"/>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sp>
        <p:nvSpPr>
          <p:cNvPr id="601" name="Google Shape;601;p29"/>
          <p:cNvSpPr/>
          <p:nvPr/>
        </p:nvSpPr>
        <p:spPr>
          <a:xfrm>
            <a:off x="1441048" y="2506318"/>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602" name="Google Shape;602;p29"/>
          <p:cNvSpPr/>
          <p:nvPr/>
        </p:nvSpPr>
        <p:spPr>
          <a:xfrm>
            <a:off x="3482963" y="2610424"/>
            <a:ext cx="1657794" cy="896897"/>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603" name="Google Shape;603;p29"/>
          <p:cNvCxnSpPr>
            <a:endCxn id="602" idx="1"/>
          </p:cNvCxnSpPr>
          <p:nvPr/>
        </p:nvCxnSpPr>
        <p:spPr>
          <a:xfrm rot="10800000" flipH="1">
            <a:off x="2665463" y="3058873"/>
            <a:ext cx="817500" cy="5700"/>
          </a:xfrm>
          <a:prstGeom prst="straightConnector1">
            <a:avLst/>
          </a:prstGeom>
          <a:noFill/>
          <a:ln w="38100" cap="flat" cmpd="sng">
            <a:solidFill>
              <a:schemeClr val="dk1"/>
            </a:solidFill>
            <a:prstDash val="solid"/>
            <a:miter lim="800000"/>
            <a:headEnd type="none" w="sm" len="sm"/>
            <a:tailEnd type="none" w="sm" len="sm"/>
          </a:ln>
        </p:spPr>
      </p:cxnSp>
      <p:sp>
        <p:nvSpPr>
          <p:cNvPr id="604" name="Google Shape;604;p29"/>
          <p:cNvSpPr/>
          <p:nvPr/>
        </p:nvSpPr>
        <p:spPr>
          <a:xfrm>
            <a:off x="5685265" y="223258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605" name="Google Shape;605;p29"/>
          <p:cNvSpPr txBox="1"/>
          <p:nvPr/>
        </p:nvSpPr>
        <p:spPr>
          <a:xfrm>
            <a:off x="5685265" y="223258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606" name="Google Shape;606;p29"/>
          <p:cNvSpPr/>
          <p:nvPr/>
        </p:nvSpPr>
        <p:spPr>
          <a:xfrm>
            <a:off x="5957518" y="265296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cxnSp>
        <p:nvCxnSpPr>
          <p:cNvPr id="607" name="Google Shape;607;p29"/>
          <p:cNvCxnSpPr/>
          <p:nvPr/>
        </p:nvCxnSpPr>
        <p:spPr>
          <a:xfrm rot="10800000" flipH="1">
            <a:off x="5140757" y="3068557"/>
            <a:ext cx="816761" cy="1"/>
          </a:xfrm>
          <a:prstGeom prst="straightConnector1">
            <a:avLst/>
          </a:prstGeom>
          <a:noFill/>
          <a:ln w="38100" cap="flat" cmpd="sng">
            <a:solidFill>
              <a:schemeClr val="dk1"/>
            </a:solidFill>
            <a:prstDash val="solid"/>
            <a:miter lim="800000"/>
            <a:headEnd type="none" w="sm" len="sm"/>
            <a:tailEnd type="none" w="sm" len="sm"/>
          </a:ln>
        </p:spPr>
      </p:cxnSp>
      <p:cxnSp>
        <p:nvCxnSpPr>
          <p:cNvPr id="608" name="Google Shape;608;p29"/>
          <p:cNvCxnSpPr/>
          <p:nvPr/>
        </p:nvCxnSpPr>
        <p:spPr>
          <a:xfrm rot="10800000">
            <a:off x="2206932" y="4826336"/>
            <a:ext cx="0" cy="372031"/>
          </a:xfrm>
          <a:prstGeom prst="straightConnector1">
            <a:avLst/>
          </a:prstGeom>
          <a:noFill/>
          <a:ln w="38100" cap="flat" cmpd="sng">
            <a:solidFill>
              <a:schemeClr val="dk1"/>
            </a:solidFill>
            <a:prstDash val="solid"/>
            <a:miter lim="800000"/>
            <a:headEnd type="none" w="sm" len="sm"/>
            <a:tailEnd type="none" w="sm" len="sm"/>
          </a:ln>
        </p:spPr>
      </p:cxnSp>
      <p:cxnSp>
        <p:nvCxnSpPr>
          <p:cNvPr id="609" name="Google Shape;609;p29"/>
          <p:cNvCxnSpPr/>
          <p:nvPr/>
        </p:nvCxnSpPr>
        <p:spPr>
          <a:xfrm rot="10800000">
            <a:off x="3852312" y="4826335"/>
            <a:ext cx="0" cy="372031"/>
          </a:xfrm>
          <a:prstGeom prst="straightConnector1">
            <a:avLst/>
          </a:prstGeom>
          <a:noFill/>
          <a:ln w="38100" cap="flat" cmpd="sng">
            <a:solidFill>
              <a:schemeClr val="dk1"/>
            </a:solidFill>
            <a:prstDash val="solid"/>
            <a:miter lim="800000"/>
            <a:headEnd type="none" w="sm" len="sm"/>
            <a:tailEnd type="none" w="sm" len="sm"/>
          </a:ln>
        </p:spPr>
      </p:cxnSp>
      <p:cxnSp>
        <p:nvCxnSpPr>
          <p:cNvPr id="610" name="Google Shape;610;p29"/>
          <p:cNvCxnSpPr/>
          <p:nvPr/>
        </p:nvCxnSpPr>
        <p:spPr>
          <a:xfrm>
            <a:off x="2206932" y="4826335"/>
            <a:ext cx="1645380" cy="0"/>
          </a:xfrm>
          <a:prstGeom prst="straightConnector1">
            <a:avLst/>
          </a:prstGeom>
          <a:noFill/>
          <a:ln w="38100" cap="flat" cmpd="sng">
            <a:solidFill>
              <a:schemeClr val="dk1"/>
            </a:solidFill>
            <a:prstDash val="solid"/>
            <a:miter lim="800000"/>
            <a:headEnd type="none" w="sm" len="sm"/>
            <a:tailEnd type="none" w="sm" len="sm"/>
          </a:ln>
        </p:spPr>
      </p:cxnSp>
      <p:cxnSp>
        <p:nvCxnSpPr>
          <p:cNvPr id="611" name="Google Shape;611;p29"/>
          <p:cNvCxnSpPr/>
          <p:nvPr/>
        </p:nvCxnSpPr>
        <p:spPr>
          <a:xfrm>
            <a:off x="3849269" y="4826335"/>
            <a:ext cx="462591" cy="0"/>
          </a:xfrm>
          <a:prstGeom prst="straightConnector1">
            <a:avLst/>
          </a:prstGeom>
          <a:noFill/>
          <a:ln w="38100" cap="flat" cmpd="sng">
            <a:solidFill>
              <a:schemeClr val="dk1"/>
            </a:solidFill>
            <a:prstDash val="solid"/>
            <a:miter lim="800000"/>
            <a:headEnd type="none" w="sm" len="sm"/>
            <a:tailEnd type="none" w="sm" len="sm"/>
          </a:ln>
        </p:spPr>
      </p:cxnSp>
      <p:cxnSp>
        <p:nvCxnSpPr>
          <p:cNvPr id="612" name="Google Shape;612;p29"/>
          <p:cNvCxnSpPr>
            <a:stCxn id="602" idx="2"/>
          </p:cNvCxnSpPr>
          <p:nvPr/>
        </p:nvCxnSpPr>
        <p:spPr>
          <a:xfrm>
            <a:off x="4311860" y="3507321"/>
            <a:ext cx="0" cy="1319100"/>
          </a:xfrm>
          <a:prstGeom prst="straightConnector1">
            <a:avLst/>
          </a:prstGeom>
          <a:noFill/>
          <a:ln w="38100" cap="flat" cmpd="sng">
            <a:solidFill>
              <a:schemeClr val="dk1"/>
            </a:solidFill>
            <a:prstDash val="solid"/>
            <a:miter lim="800000"/>
            <a:headEnd type="none" w="sm" len="sm"/>
            <a:tailEnd type="none" w="sm" len="sm"/>
          </a:ln>
        </p:spPr>
      </p:cxnSp>
      <p:sp>
        <p:nvSpPr>
          <p:cNvPr id="613" name="Google Shape;613;p29"/>
          <p:cNvSpPr/>
          <p:nvPr/>
        </p:nvSpPr>
        <p:spPr>
          <a:xfrm>
            <a:off x="5977086" y="1359968"/>
            <a:ext cx="1339948" cy="596752"/>
          </a:xfrm>
          <a:prstGeom prst="roundRect">
            <a:avLst>
              <a:gd name="adj" fmla="val 16667"/>
            </a:avLst>
          </a:prstGeom>
          <a:solidFill>
            <a:schemeClr val="accent6"/>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dirty="0">
                <a:solidFill>
                  <a:schemeClr val="lt1"/>
                </a:solidFill>
                <a:latin typeface="Cambria" panose="02040503050406030204" pitchFamily="18" charset="0"/>
                <a:ea typeface="Proxima Nova"/>
                <a:cs typeface="Proxima Nova"/>
                <a:sym typeface="Proxima Nova"/>
              </a:rPr>
              <a:t>Metadata ID</a:t>
            </a:r>
            <a:br>
              <a:rPr lang="en-US" sz="1800" b="1" dirty="0">
                <a:solidFill>
                  <a:schemeClr val="lt1"/>
                </a:solidFill>
                <a:latin typeface="Cambria" panose="02040503050406030204" pitchFamily="18" charset="0"/>
                <a:ea typeface="Proxima Nova"/>
                <a:cs typeface="Proxima Nova"/>
                <a:sym typeface="Proxima Nova"/>
              </a:rPr>
            </a:br>
            <a:r>
              <a:rPr lang="en-US" sz="1800" b="1" dirty="0">
                <a:solidFill>
                  <a:schemeClr val="lt1"/>
                </a:solidFill>
                <a:latin typeface="Cambria" panose="02040503050406030204" pitchFamily="18" charset="0"/>
                <a:ea typeface="Proxima Nova"/>
                <a:cs typeface="Proxima Nova"/>
                <a:sym typeface="Proxima Nova"/>
              </a:rPr>
              <a:t>“0”</a:t>
            </a:r>
            <a:endParaRPr dirty="0">
              <a:latin typeface="Cambria" panose="02040503050406030204" pitchFamily="18" charset="0"/>
            </a:endParaRPr>
          </a:p>
        </p:txBody>
      </p:sp>
      <p:sp>
        <p:nvSpPr>
          <p:cNvPr id="614" name="Google Shape;614;p29"/>
          <p:cNvSpPr/>
          <p:nvPr/>
        </p:nvSpPr>
        <p:spPr>
          <a:xfrm>
            <a:off x="4566950" y="1354781"/>
            <a:ext cx="1323908" cy="612206"/>
          </a:xfrm>
          <a:prstGeom prst="roundRect">
            <a:avLst>
              <a:gd name="adj" fmla="val 16667"/>
            </a:avLst>
          </a:prstGeom>
          <a:solidFill>
            <a:schemeClr val="accent6"/>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dirty="0">
                <a:solidFill>
                  <a:schemeClr val="lt1"/>
                </a:solidFill>
                <a:latin typeface="Cambria" panose="02040503050406030204" pitchFamily="18" charset="0"/>
                <a:ea typeface="Proxima Nova"/>
                <a:cs typeface="Proxima Nova"/>
                <a:sym typeface="Proxima Nova"/>
              </a:rPr>
              <a:t>Client ID</a:t>
            </a:r>
            <a:br>
              <a:rPr lang="en-US" sz="1800" b="1" dirty="0">
                <a:solidFill>
                  <a:schemeClr val="lt1"/>
                </a:solidFill>
                <a:latin typeface="Cambria" panose="02040503050406030204" pitchFamily="18" charset="0"/>
                <a:ea typeface="Proxima Nova"/>
                <a:cs typeface="Proxima Nova"/>
                <a:sym typeface="Proxima Nova"/>
              </a:rPr>
            </a:br>
            <a:r>
              <a:rPr lang="en-US" sz="1800" b="1" dirty="0">
                <a:solidFill>
                  <a:schemeClr val="lt1"/>
                </a:solidFill>
                <a:latin typeface="Cambria" panose="02040503050406030204" pitchFamily="18" charset="0"/>
                <a:ea typeface="Proxima Nova"/>
                <a:cs typeface="Proxima Nova"/>
                <a:sym typeface="Proxima Nova"/>
              </a:rPr>
              <a:t>“Cache”</a:t>
            </a:r>
            <a:endParaRPr dirty="0">
              <a:latin typeface="Cambria" panose="02040503050406030204" pitchFamily="18" charset="0"/>
            </a:endParaRPr>
          </a:p>
        </p:txBody>
      </p:sp>
      <p:sp>
        <p:nvSpPr>
          <p:cNvPr id="615" name="Google Shape;615;p29"/>
          <p:cNvSpPr/>
          <p:nvPr/>
        </p:nvSpPr>
        <p:spPr>
          <a:xfrm>
            <a:off x="7403262" y="1348377"/>
            <a:ext cx="1323908" cy="618610"/>
          </a:xfrm>
          <a:prstGeom prst="roundRect">
            <a:avLst>
              <a:gd name="adj" fmla="val 16667"/>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Metadata</a:t>
            </a:r>
            <a:br>
              <a:rPr lang="en-US" sz="1800" b="1">
                <a:solidFill>
                  <a:schemeClr val="lt1"/>
                </a:solidFill>
                <a:latin typeface="Cambria" panose="02040503050406030204" pitchFamily="18" charset="0"/>
                <a:ea typeface="Proxima Nova"/>
                <a:cs typeface="Proxima Nova"/>
                <a:sym typeface="Proxima Nova"/>
              </a:rPr>
            </a:br>
            <a:r>
              <a:rPr lang="en-US" sz="1800" b="1">
                <a:solidFill>
                  <a:schemeClr val="lt1"/>
                </a:solidFill>
                <a:latin typeface="Cambria" panose="02040503050406030204" pitchFamily="18" charset="0"/>
                <a:ea typeface="Proxima Nova"/>
                <a:cs typeface="Proxima Nova"/>
                <a:sym typeface="Proxima Nova"/>
              </a:rPr>
              <a:t>“Hot”</a:t>
            </a:r>
            <a:endParaRPr>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8"/>
                                        </p:tgtEl>
                                        <p:attrNameLst>
                                          <p:attrName>style.visibility</p:attrName>
                                        </p:attrNameLst>
                                      </p:cBhvr>
                                      <p:to>
                                        <p:strVal val="visible"/>
                                      </p:to>
                                    </p:set>
                                    <p:animEffect transition="in" filter="fade">
                                      <p:cBhvr>
                                        <p:cTn id="7" dur="500"/>
                                        <p:tgtEl>
                                          <p:spTgt spid="5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
                                        </p:tgtEl>
                                        <p:attrNameLst>
                                          <p:attrName>style.visibility</p:attrName>
                                        </p:attrNameLst>
                                      </p:cBhvr>
                                      <p:to>
                                        <p:strVal val="visible"/>
                                      </p:to>
                                    </p:set>
                                    <p:animEffect transition="in" filter="fade">
                                      <p:cBhvr>
                                        <p:cTn id="12" dur="500"/>
                                        <p:tgtEl>
                                          <p:spTgt spid="6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3"/>
                                        </p:tgtEl>
                                        <p:attrNameLst>
                                          <p:attrName>style.visibility</p:attrName>
                                        </p:attrNameLst>
                                      </p:cBhvr>
                                      <p:to>
                                        <p:strVal val="visible"/>
                                      </p:to>
                                    </p:set>
                                    <p:animEffect transition="in" filter="fade">
                                      <p:cBhvr>
                                        <p:cTn id="17" dur="500"/>
                                        <p:tgtEl>
                                          <p:spTgt spid="6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5"/>
                                        </p:tgtEl>
                                        <p:attrNameLst>
                                          <p:attrName>style.visibility</p:attrName>
                                        </p:attrNameLst>
                                      </p:cBhvr>
                                      <p:to>
                                        <p:strVal val="visible"/>
                                      </p:to>
                                    </p:set>
                                    <p:animEffect transition="in" filter="fade">
                                      <p:cBhvr>
                                        <p:cTn id="22" dur="500"/>
                                        <p:tgtEl>
                                          <p:spTgt spid="6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4"/>
                                        </p:tgtEl>
                                        <p:attrNameLst>
                                          <p:attrName>style.visibility</p:attrName>
                                        </p:attrNameLst>
                                      </p:cBhvr>
                                      <p:to>
                                        <p:strVal val="visible"/>
                                      </p:to>
                                    </p:set>
                                    <p:animEffect transition="in" filter="fade">
                                      <p:cBhvr>
                                        <p:cTn id="27" dur="500"/>
                                        <p:tgtEl>
                                          <p:spTgt spid="594"/>
                                        </p:tgtEl>
                                      </p:cBhvr>
                                    </p:animEffect>
                                  </p:childTnLst>
                                </p:cTn>
                              </p:par>
                              <p:par>
                                <p:cTn id="28" presetID="10" presetClass="entr" presetSubtype="0" fill="hold" nodeType="withEffect">
                                  <p:stCondLst>
                                    <p:cond delay="0"/>
                                  </p:stCondLst>
                                  <p:childTnLst>
                                    <p:set>
                                      <p:cBhvr>
                                        <p:cTn id="29" dur="1" fill="hold">
                                          <p:stCondLst>
                                            <p:cond delay="0"/>
                                          </p:stCondLst>
                                        </p:cTn>
                                        <p:tgtEl>
                                          <p:spTgt spid="595"/>
                                        </p:tgtEl>
                                        <p:attrNameLst>
                                          <p:attrName>style.visibility</p:attrName>
                                        </p:attrNameLst>
                                      </p:cBhvr>
                                      <p:to>
                                        <p:strVal val="visible"/>
                                      </p:to>
                                    </p:set>
                                    <p:animEffect transition="in" filter="fade">
                                      <p:cBhvr>
                                        <p:cTn id="30" dur="500"/>
                                        <p:tgtEl>
                                          <p:spTgt spid="595"/>
                                        </p:tgtEl>
                                      </p:cBhvr>
                                    </p:animEffect>
                                  </p:childTnLst>
                                </p:cTn>
                              </p:par>
                              <p:par>
                                <p:cTn id="31" presetID="10" presetClass="entr" presetSubtype="0" fill="hold" nodeType="withEffect">
                                  <p:stCondLst>
                                    <p:cond delay="0"/>
                                  </p:stCondLst>
                                  <p:childTnLst>
                                    <p:set>
                                      <p:cBhvr>
                                        <p:cTn id="32" dur="1" fill="hold">
                                          <p:stCondLst>
                                            <p:cond delay="0"/>
                                          </p:stCondLst>
                                        </p:cTn>
                                        <p:tgtEl>
                                          <p:spTgt spid="599"/>
                                        </p:tgtEl>
                                        <p:attrNameLst>
                                          <p:attrName>style.visibility</p:attrName>
                                        </p:attrNameLst>
                                      </p:cBhvr>
                                      <p:to>
                                        <p:strVal val="visible"/>
                                      </p:to>
                                    </p:set>
                                    <p:animEffect transition="in" filter="fade">
                                      <p:cBhvr>
                                        <p:cTn id="33" dur="500"/>
                                        <p:tgtEl>
                                          <p:spTgt spid="599"/>
                                        </p:tgtEl>
                                      </p:cBhvr>
                                    </p:animEffect>
                                  </p:childTnLst>
                                </p:cTn>
                              </p:par>
                              <p:par>
                                <p:cTn id="34" presetID="10" presetClass="entr" presetSubtype="0" fill="hold" nodeType="withEffect">
                                  <p:stCondLst>
                                    <p:cond delay="0"/>
                                  </p:stCondLst>
                                  <p:childTnLst>
                                    <p:set>
                                      <p:cBhvr>
                                        <p:cTn id="35" dur="1" fill="hold">
                                          <p:stCondLst>
                                            <p:cond delay="0"/>
                                          </p:stCondLst>
                                        </p:cTn>
                                        <p:tgtEl>
                                          <p:spTgt spid="600"/>
                                        </p:tgtEl>
                                        <p:attrNameLst>
                                          <p:attrName>style.visibility</p:attrName>
                                        </p:attrNameLst>
                                      </p:cBhvr>
                                      <p:to>
                                        <p:strVal val="visible"/>
                                      </p:to>
                                    </p:set>
                                    <p:animEffect transition="in" filter="fade">
                                      <p:cBhvr>
                                        <p:cTn id="36" dur="500"/>
                                        <p:tgtEl>
                                          <p:spTgt spid="600"/>
                                        </p:tgtEl>
                                      </p:cBhvr>
                                    </p:animEffec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grpId="0" nodeType="clickEffect">
                                  <p:stCondLst>
                                    <p:cond delay="0"/>
                                  </p:stCondLst>
                                  <p:childTnLst>
                                    <p:animMotion origin="layout" path="M 0 0 L -0.1974 0.1419 " pathEditMode="relative" ptsTypes="AA">
                                      <p:cBhvr>
                                        <p:cTn id="40" dur="2000" fill="hold"/>
                                        <p:tgtEl>
                                          <p:spTgt spid="598"/>
                                        </p:tgtEl>
                                        <p:attrNameLst>
                                          <p:attrName>ppt_x</p:attrName>
                                          <p:attrName>ppt_y</p:attrName>
                                        </p:attrNameLst>
                                      </p:cBhvr>
                                    </p:animMotion>
                                  </p:childTnLst>
                                </p:cTn>
                              </p:par>
                            </p:childTnLst>
                          </p:cTn>
                        </p:par>
                        <p:par>
                          <p:cTn id="41" fill="hold">
                            <p:stCondLst>
                              <p:cond delay="2000"/>
                            </p:stCondLst>
                            <p:childTnLst>
                              <p:par>
                                <p:cTn id="42" presetID="10" presetClass="exit" presetSubtype="0" fill="hold" nodeType="afterEffect">
                                  <p:stCondLst>
                                    <p:cond delay="0"/>
                                  </p:stCondLst>
                                  <p:childTnLst>
                                    <p:animEffect transition="out" filter="fade">
                                      <p:cBhvr>
                                        <p:cTn id="43" dur="500"/>
                                        <p:tgtEl>
                                          <p:spTgt spid="598"/>
                                        </p:tgtEl>
                                      </p:cBhvr>
                                    </p:animEffect>
                                    <p:set>
                                      <p:cBhvr>
                                        <p:cTn id="44" dur="1" fill="hold">
                                          <p:stCondLst>
                                            <p:cond delay="500"/>
                                          </p:stCondLst>
                                        </p:cTn>
                                        <p:tgtEl>
                                          <p:spTgt spid="598"/>
                                        </p:tgtEl>
                                        <p:attrNameLst>
                                          <p:attrName>style.visibility</p:attrName>
                                        </p:attrNameLst>
                                      </p:cBhvr>
                                      <p:to>
                                        <p:strVal val="hidden"/>
                                      </p:to>
                                    </p:set>
                                  </p:childTnLst>
                                </p:cTn>
                              </p:par>
                              <p:par>
                                <p:cTn id="45" presetID="0" presetClass="path" presetSubtype="0" accel="50000" decel="50000" fill="hold" grpId="0" nodeType="withEffect">
                                  <p:stCondLst>
                                    <p:cond delay="0"/>
                                  </p:stCondLst>
                                  <p:childTnLst>
                                    <p:animMotion origin="layout" path="M 0 0 L -0.08455 0.17709 " pathEditMode="relative" ptsTypes="AA">
                                      <p:cBhvr>
                                        <p:cTn id="46" dur="2000" fill="hold"/>
                                        <p:tgtEl>
                                          <p:spTgt spid="614"/>
                                        </p:tgtEl>
                                        <p:attrNameLst>
                                          <p:attrName>ppt_x</p:attrName>
                                          <p:attrName>ppt_y</p:attrName>
                                        </p:attrNameLst>
                                      </p:cBhvr>
                                    </p:animMotion>
                                  </p:childTnLst>
                                </p:cTn>
                              </p:par>
                            </p:childTnLst>
                          </p:cTn>
                        </p:par>
                        <p:par>
                          <p:cTn id="47" fill="hold">
                            <p:stCondLst>
                              <p:cond delay="4000"/>
                            </p:stCondLst>
                            <p:childTnLst>
                              <p:par>
                                <p:cTn id="48" presetID="10" presetClass="exit" presetSubtype="0" fill="hold" nodeType="afterEffect">
                                  <p:stCondLst>
                                    <p:cond delay="0"/>
                                  </p:stCondLst>
                                  <p:childTnLst>
                                    <p:animEffect transition="out" filter="fade">
                                      <p:cBhvr>
                                        <p:cTn id="49" dur="500"/>
                                        <p:tgtEl>
                                          <p:spTgt spid="614"/>
                                        </p:tgtEl>
                                      </p:cBhvr>
                                    </p:animEffect>
                                    <p:set>
                                      <p:cBhvr>
                                        <p:cTn id="50" dur="1" fill="hold">
                                          <p:stCondLst>
                                            <p:cond delay="500"/>
                                          </p:stCondLst>
                                        </p:cTn>
                                        <p:tgtEl>
                                          <p:spTgt spid="6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12"/>
                                        </p:tgtEl>
                                        <p:attrNameLst>
                                          <p:attrName>style.visibility</p:attrName>
                                        </p:attrNameLst>
                                      </p:cBhvr>
                                      <p:to>
                                        <p:strVal val="visible"/>
                                      </p:to>
                                    </p:set>
                                    <p:animEffect transition="in" filter="fade">
                                      <p:cBhvr>
                                        <p:cTn id="55" dur="500"/>
                                        <p:tgtEl>
                                          <p:spTgt spid="612"/>
                                        </p:tgtEl>
                                      </p:cBhvr>
                                    </p:animEffect>
                                  </p:childTnLst>
                                </p:cTn>
                              </p:par>
                              <p:par>
                                <p:cTn id="56" presetID="10" presetClass="entr" presetSubtype="0" fill="hold" nodeType="withEffect">
                                  <p:stCondLst>
                                    <p:cond delay="0"/>
                                  </p:stCondLst>
                                  <p:childTnLst>
                                    <p:set>
                                      <p:cBhvr>
                                        <p:cTn id="57" dur="1" fill="hold">
                                          <p:stCondLst>
                                            <p:cond delay="0"/>
                                          </p:stCondLst>
                                        </p:cTn>
                                        <p:tgtEl>
                                          <p:spTgt spid="610"/>
                                        </p:tgtEl>
                                        <p:attrNameLst>
                                          <p:attrName>style.visibility</p:attrName>
                                        </p:attrNameLst>
                                      </p:cBhvr>
                                      <p:to>
                                        <p:strVal val="visible"/>
                                      </p:to>
                                    </p:set>
                                    <p:animEffect transition="in" filter="fade">
                                      <p:cBhvr>
                                        <p:cTn id="58" dur="500"/>
                                        <p:tgtEl>
                                          <p:spTgt spid="610"/>
                                        </p:tgtEl>
                                      </p:cBhvr>
                                    </p:animEffect>
                                  </p:childTnLst>
                                </p:cTn>
                              </p:par>
                              <p:par>
                                <p:cTn id="59" presetID="10" presetClass="entr" presetSubtype="0" fill="hold" nodeType="withEffect">
                                  <p:stCondLst>
                                    <p:cond delay="0"/>
                                  </p:stCondLst>
                                  <p:childTnLst>
                                    <p:set>
                                      <p:cBhvr>
                                        <p:cTn id="60" dur="1" fill="hold">
                                          <p:stCondLst>
                                            <p:cond delay="0"/>
                                          </p:stCondLst>
                                        </p:cTn>
                                        <p:tgtEl>
                                          <p:spTgt spid="609"/>
                                        </p:tgtEl>
                                        <p:attrNameLst>
                                          <p:attrName>style.visibility</p:attrName>
                                        </p:attrNameLst>
                                      </p:cBhvr>
                                      <p:to>
                                        <p:strVal val="visible"/>
                                      </p:to>
                                    </p:set>
                                    <p:animEffect transition="in" filter="fade">
                                      <p:cBhvr>
                                        <p:cTn id="61" dur="500"/>
                                        <p:tgtEl>
                                          <p:spTgt spid="609"/>
                                        </p:tgtEl>
                                      </p:cBhvr>
                                    </p:animEffect>
                                  </p:childTnLst>
                                </p:cTn>
                              </p:par>
                              <p:par>
                                <p:cTn id="62" presetID="10" presetClass="entr" presetSubtype="0" fill="hold" nodeType="withEffect">
                                  <p:stCondLst>
                                    <p:cond delay="0"/>
                                  </p:stCondLst>
                                  <p:childTnLst>
                                    <p:set>
                                      <p:cBhvr>
                                        <p:cTn id="63" dur="1" fill="hold">
                                          <p:stCondLst>
                                            <p:cond delay="0"/>
                                          </p:stCondLst>
                                        </p:cTn>
                                        <p:tgtEl>
                                          <p:spTgt spid="608"/>
                                        </p:tgtEl>
                                        <p:attrNameLst>
                                          <p:attrName>style.visibility</p:attrName>
                                        </p:attrNameLst>
                                      </p:cBhvr>
                                      <p:to>
                                        <p:strVal val="visible"/>
                                      </p:to>
                                    </p:set>
                                    <p:animEffect transition="in" filter="fade">
                                      <p:cBhvr>
                                        <p:cTn id="64" dur="500"/>
                                        <p:tgtEl>
                                          <p:spTgt spid="608"/>
                                        </p:tgtEl>
                                      </p:cBhvr>
                                    </p:animEffect>
                                  </p:childTnLst>
                                </p:cTn>
                              </p:par>
                              <p:par>
                                <p:cTn id="65" presetID="10" presetClass="entr" presetSubtype="0" fill="hold" nodeType="withEffect">
                                  <p:stCondLst>
                                    <p:cond delay="0"/>
                                  </p:stCondLst>
                                  <p:childTnLst>
                                    <p:set>
                                      <p:cBhvr>
                                        <p:cTn id="66" dur="1" fill="hold">
                                          <p:stCondLst>
                                            <p:cond delay="0"/>
                                          </p:stCondLst>
                                        </p:cTn>
                                        <p:tgtEl>
                                          <p:spTgt spid="611"/>
                                        </p:tgtEl>
                                        <p:attrNameLst>
                                          <p:attrName>style.visibility</p:attrName>
                                        </p:attrNameLst>
                                      </p:cBhvr>
                                      <p:to>
                                        <p:strVal val="visible"/>
                                      </p:to>
                                    </p:set>
                                    <p:animEffect transition="in" filter="fade">
                                      <p:cBhvr>
                                        <p:cTn id="67" dur="500"/>
                                        <p:tgtEl>
                                          <p:spTgt spid="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 grpId="0" animBg="1"/>
      <p:bldP spid="6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3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Operation (CREATE)</a:t>
            </a:r>
            <a:endParaRPr dirty="0"/>
          </a:p>
        </p:txBody>
      </p:sp>
      <p:sp>
        <p:nvSpPr>
          <p:cNvPr id="623" name="Google Shape;623;p30"/>
          <p:cNvSpPr/>
          <p:nvPr/>
        </p:nvSpPr>
        <p:spPr>
          <a:xfrm>
            <a:off x="1441048" y="5198367"/>
            <a:ext cx="1531768" cy="1231620"/>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Prefetcher</a:t>
            </a:r>
            <a:endParaRPr sz="1800" b="1" dirty="0">
              <a:solidFill>
                <a:schemeClr val="dk1"/>
              </a:solidFill>
              <a:latin typeface="Cambria" panose="02040503050406030204" pitchFamily="18" charset="0"/>
              <a:ea typeface="Proxima Nova"/>
              <a:cs typeface="Proxima Nova"/>
              <a:sym typeface="Proxima Nova"/>
            </a:endParaRPr>
          </a:p>
        </p:txBody>
      </p:sp>
      <p:sp>
        <p:nvSpPr>
          <p:cNvPr id="624" name="Google Shape;624;p30"/>
          <p:cNvSpPr/>
          <p:nvPr/>
        </p:nvSpPr>
        <p:spPr>
          <a:xfrm>
            <a:off x="1554660" y="5607873"/>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sp>
        <p:nvSpPr>
          <p:cNvPr id="625" name="Google Shape;625;p30"/>
          <p:cNvSpPr/>
          <p:nvPr/>
        </p:nvSpPr>
        <p:spPr>
          <a:xfrm>
            <a:off x="3086428" y="5198367"/>
            <a:ext cx="1531768" cy="1231620"/>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Cache</a:t>
            </a:r>
            <a:endParaRPr sz="1800" b="1" dirty="0">
              <a:solidFill>
                <a:schemeClr val="dk1"/>
              </a:solidFill>
              <a:latin typeface="Cambria" panose="02040503050406030204" pitchFamily="18" charset="0"/>
              <a:ea typeface="Proxima Nova"/>
              <a:cs typeface="Proxima Nova"/>
              <a:sym typeface="Proxima Nova"/>
            </a:endParaRPr>
          </a:p>
        </p:txBody>
      </p:sp>
      <p:sp>
        <p:nvSpPr>
          <p:cNvPr id="626" name="Google Shape;626;p30"/>
          <p:cNvSpPr/>
          <p:nvPr/>
        </p:nvSpPr>
        <p:spPr>
          <a:xfrm>
            <a:off x="3200040" y="5607873"/>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sp>
        <p:nvSpPr>
          <p:cNvPr id="627" name="Google Shape;627;p30"/>
          <p:cNvSpPr/>
          <p:nvPr/>
        </p:nvSpPr>
        <p:spPr>
          <a:xfrm>
            <a:off x="1441048" y="2506318"/>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628" name="Google Shape;628;p30"/>
          <p:cNvSpPr/>
          <p:nvPr/>
        </p:nvSpPr>
        <p:spPr>
          <a:xfrm>
            <a:off x="3482963" y="2610424"/>
            <a:ext cx="1657794" cy="896897"/>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629" name="Google Shape;629;p30"/>
          <p:cNvCxnSpPr>
            <a:endCxn id="628" idx="1"/>
          </p:cNvCxnSpPr>
          <p:nvPr/>
        </p:nvCxnSpPr>
        <p:spPr>
          <a:xfrm rot="10800000" flipH="1">
            <a:off x="2665463" y="3058873"/>
            <a:ext cx="817500" cy="5700"/>
          </a:xfrm>
          <a:prstGeom prst="straightConnector1">
            <a:avLst/>
          </a:prstGeom>
          <a:noFill/>
          <a:ln w="38100" cap="flat" cmpd="sng">
            <a:solidFill>
              <a:schemeClr val="dk1"/>
            </a:solidFill>
            <a:prstDash val="solid"/>
            <a:miter lim="800000"/>
            <a:headEnd type="none" w="sm" len="sm"/>
            <a:tailEnd type="none" w="sm" len="sm"/>
          </a:ln>
        </p:spPr>
      </p:cxnSp>
      <p:sp>
        <p:nvSpPr>
          <p:cNvPr id="630" name="Google Shape;630;p30"/>
          <p:cNvSpPr/>
          <p:nvPr/>
        </p:nvSpPr>
        <p:spPr>
          <a:xfrm>
            <a:off x="5685265" y="223258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631" name="Google Shape;631;p30"/>
          <p:cNvSpPr txBox="1"/>
          <p:nvPr/>
        </p:nvSpPr>
        <p:spPr>
          <a:xfrm>
            <a:off x="5685265" y="223258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632" name="Google Shape;632;p30"/>
          <p:cNvSpPr/>
          <p:nvPr/>
        </p:nvSpPr>
        <p:spPr>
          <a:xfrm>
            <a:off x="5957518" y="265296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cxnSp>
        <p:nvCxnSpPr>
          <p:cNvPr id="633" name="Google Shape;633;p30"/>
          <p:cNvCxnSpPr/>
          <p:nvPr/>
        </p:nvCxnSpPr>
        <p:spPr>
          <a:xfrm rot="10800000" flipH="1">
            <a:off x="5140757" y="3068557"/>
            <a:ext cx="816761" cy="1"/>
          </a:xfrm>
          <a:prstGeom prst="straightConnector1">
            <a:avLst/>
          </a:prstGeom>
          <a:noFill/>
          <a:ln w="38100" cap="flat" cmpd="sng">
            <a:solidFill>
              <a:schemeClr val="dk1"/>
            </a:solidFill>
            <a:prstDash val="solid"/>
            <a:miter lim="800000"/>
            <a:headEnd type="none" w="sm" len="sm"/>
            <a:tailEnd type="none" w="sm" len="sm"/>
          </a:ln>
        </p:spPr>
      </p:cxnSp>
      <p:cxnSp>
        <p:nvCxnSpPr>
          <p:cNvPr id="634" name="Google Shape;634;p30"/>
          <p:cNvCxnSpPr/>
          <p:nvPr/>
        </p:nvCxnSpPr>
        <p:spPr>
          <a:xfrm rot="10800000">
            <a:off x="2206932" y="4826336"/>
            <a:ext cx="0" cy="372031"/>
          </a:xfrm>
          <a:prstGeom prst="straightConnector1">
            <a:avLst/>
          </a:prstGeom>
          <a:noFill/>
          <a:ln w="38100" cap="flat" cmpd="sng">
            <a:solidFill>
              <a:schemeClr val="dk1"/>
            </a:solidFill>
            <a:prstDash val="solid"/>
            <a:miter lim="800000"/>
            <a:headEnd type="none" w="sm" len="sm"/>
            <a:tailEnd type="none" w="sm" len="sm"/>
          </a:ln>
        </p:spPr>
      </p:cxnSp>
      <p:cxnSp>
        <p:nvCxnSpPr>
          <p:cNvPr id="635" name="Google Shape;635;p30"/>
          <p:cNvCxnSpPr/>
          <p:nvPr/>
        </p:nvCxnSpPr>
        <p:spPr>
          <a:xfrm rot="10800000">
            <a:off x="3852312" y="4826335"/>
            <a:ext cx="0" cy="372031"/>
          </a:xfrm>
          <a:prstGeom prst="straightConnector1">
            <a:avLst/>
          </a:prstGeom>
          <a:noFill/>
          <a:ln w="38100" cap="flat" cmpd="sng">
            <a:solidFill>
              <a:schemeClr val="dk1"/>
            </a:solidFill>
            <a:prstDash val="solid"/>
            <a:miter lim="800000"/>
            <a:headEnd type="none" w="sm" len="sm"/>
            <a:tailEnd type="none" w="sm" len="sm"/>
          </a:ln>
        </p:spPr>
      </p:cxnSp>
      <p:cxnSp>
        <p:nvCxnSpPr>
          <p:cNvPr id="636" name="Google Shape;636;p30"/>
          <p:cNvCxnSpPr/>
          <p:nvPr/>
        </p:nvCxnSpPr>
        <p:spPr>
          <a:xfrm>
            <a:off x="2206932" y="4826335"/>
            <a:ext cx="1645380" cy="0"/>
          </a:xfrm>
          <a:prstGeom prst="straightConnector1">
            <a:avLst/>
          </a:prstGeom>
          <a:noFill/>
          <a:ln w="38100" cap="flat" cmpd="sng">
            <a:solidFill>
              <a:schemeClr val="dk1"/>
            </a:solidFill>
            <a:prstDash val="solid"/>
            <a:miter lim="800000"/>
            <a:headEnd type="none" w="sm" len="sm"/>
            <a:tailEnd type="none" w="sm" len="sm"/>
          </a:ln>
        </p:spPr>
      </p:cxnSp>
      <p:cxnSp>
        <p:nvCxnSpPr>
          <p:cNvPr id="637" name="Google Shape;637;p30"/>
          <p:cNvCxnSpPr/>
          <p:nvPr/>
        </p:nvCxnSpPr>
        <p:spPr>
          <a:xfrm>
            <a:off x="3849269" y="4826335"/>
            <a:ext cx="462591" cy="0"/>
          </a:xfrm>
          <a:prstGeom prst="straightConnector1">
            <a:avLst/>
          </a:prstGeom>
          <a:noFill/>
          <a:ln w="38100" cap="flat" cmpd="sng">
            <a:solidFill>
              <a:schemeClr val="dk1"/>
            </a:solidFill>
            <a:prstDash val="solid"/>
            <a:miter lim="800000"/>
            <a:headEnd type="none" w="sm" len="sm"/>
            <a:tailEnd type="none" w="sm" len="sm"/>
          </a:ln>
        </p:spPr>
      </p:cxnSp>
      <p:cxnSp>
        <p:nvCxnSpPr>
          <p:cNvPr id="638" name="Google Shape;638;p30"/>
          <p:cNvCxnSpPr>
            <a:stCxn id="628" idx="2"/>
          </p:cNvCxnSpPr>
          <p:nvPr/>
        </p:nvCxnSpPr>
        <p:spPr>
          <a:xfrm>
            <a:off x="4311860" y="3507321"/>
            <a:ext cx="0" cy="1319100"/>
          </a:xfrm>
          <a:prstGeom prst="straightConnector1">
            <a:avLst/>
          </a:prstGeom>
          <a:noFill/>
          <a:ln w="38100" cap="flat" cmpd="sng">
            <a:solidFill>
              <a:schemeClr val="dk1"/>
            </a:solidFill>
            <a:prstDash val="solid"/>
            <a:miter lim="800000"/>
            <a:headEnd type="none" w="sm" len="sm"/>
            <a:tailEnd type="none" w="sm" len="sm"/>
          </a:ln>
        </p:spPr>
      </p:cxnSp>
      <p:sp>
        <p:nvSpPr>
          <p:cNvPr id="639" name="Google Shape;639;p30"/>
          <p:cNvSpPr/>
          <p:nvPr/>
        </p:nvSpPr>
        <p:spPr>
          <a:xfrm>
            <a:off x="363329" y="1482536"/>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2</a:t>
            </a:r>
            <a:endParaRPr>
              <a:latin typeface="Cambria" panose="02040503050406030204" pitchFamily="18" charset="0"/>
            </a:endParaRPr>
          </a:p>
        </p:txBody>
      </p:sp>
      <p:sp>
        <p:nvSpPr>
          <p:cNvPr id="640" name="Google Shape;640;p30"/>
          <p:cNvSpPr txBox="1"/>
          <p:nvPr/>
        </p:nvSpPr>
        <p:spPr>
          <a:xfrm>
            <a:off x="724521" y="1303739"/>
            <a:ext cx="237714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Associate metadata</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(with metadata ID)</a:t>
            </a:r>
            <a:endParaRPr>
              <a:latin typeface="Cambria" panose="02040503050406030204" pitchFamily="18" charset="0"/>
            </a:endParaRPr>
          </a:p>
        </p:txBody>
      </p:sp>
      <p:sp>
        <p:nvSpPr>
          <p:cNvPr id="641" name="Google Shape;641;p30"/>
          <p:cNvSpPr/>
          <p:nvPr/>
        </p:nvSpPr>
        <p:spPr>
          <a:xfrm>
            <a:off x="3650442" y="2320956"/>
            <a:ext cx="1339948" cy="596752"/>
          </a:xfrm>
          <a:prstGeom prst="roundRect">
            <a:avLst>
              <a:gd name="adj" fmla="val 16667"/>
            </a:avLst>
          </a:prstGeom>
          <a:solidFill>
            <a:schemeClr val="accent6"/>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dirty="0">
                <a:solidFill>
                  <a:schemeClr val="lt1"/>
                </a:solidFill>
                <a:latin typeface="Cambria" panose="02040503050406030204" pitchFamily="18" charset="0"/>
                <a:ea typeface="Proxima Nova"/>
                <a:cs typeface="Proxima Nova"/>
                <a:sym typeface="Proxima Nova"/>
              </a:rPr>
              <a:t>Metadata ID</a:t>
            </a:r>
            <a:br>
              <a:rPr lang="en-US" sz="1800" b="1" dirty="0">
                <a:solidFill>
                  <a:schemeClr val="lt1"/>
                </a:solidFill>
                <a:latin typeface="Cambria" panose="02040503050406030204" pitchFamily="18" charset="0"/>
                <a:ea typeface="Proxima Nova"/>
                <a:cs typeface="Proxima Nova"/>
                <a:sym typeface="Proxima Nova"/>
              </a:rPr>
            </a:br>
            <a:r>
              <a:rPr lang="en-US" sz="1800" b="1" dirty="0">
                <a:solidFill>
                  <a:schemeClr val="lt1"/>
                </a:solidFill>
                <a:latin typeface="Cambria" panose="02040503050406030204" pitchFamily="18" charset="0"/>
                <a:ea typeface="Proxima Nova"/>
                <a:cs typeface="Proxima Nova"/>
                <a:sym typeface="Proxima Nova"/>
              </a:rPr>
              <a:t>“0”</a:t>
            </a:r>
            <a:endParaRPr dirty="0">
              <a:latin typeface="Cambria" panose="02040503050406030204" pitchFamily="18" charset="0"/>
            </a:endParaRPr>
          </a:p>
        </p:txBody>
      </p:sp>
      <p:sp>
        <p:nvSpPr>
          <p:cNvPr id="642" name="Google Shape;642;p30"/>
          <p:cNvSpPr/>
          <p:nvPr/>
        </p:nvSpPr>
        <p:spPr>
          <a:xfrm>
            <a:off x="4155517" y="2359577"/>
            <a:ext cx="1323908" cy="618610"/>
          </a:xfrm>
          <a:prstGeom prst="roundRect">
            <a:avLst>
              <a:gd name="adj" fmla="val 16667"/>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Metadata</a:t>
            </a:r>
            <a:br>
              <a:rPr lang="en-US" sz="1800" b="1">
                <a:solidFill>
                  <a:schemeClr val="lt1"/>
                </a:solidFill>
                <a:latin typeface="Cambria" panose="02040503050406030204" pitchFamily="18" charset="0"/>
                <a:ea typeface="Proxima Nova"/>
                <a:cs typeface="Proxima Nova"/>
                <a:sym typeface="Proxima Nova"/>
              </a:rPr>
            </a:br>
            <a:r>
              <a:rPr lang="en-US" sz="1800" b="1">
                <a:solidFill>
                  <a:schemeClr val="lt1"/>
                </a:solidFill>
                <a:latin typeface="Cambria" panose="02040503050406030204" pitchFamily="18" charset="0"/>
                <a:ea typeface="Proxima Nova"/>
                <a:cs typeface="Proxima Nova"/>
                <a:sym typeface="Proxima Nova"/>
              </a:rPr>
              <a:t>“Hot”</a:t>
            </a:r>
            <a:endParaRPr>
              <a:latin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7135 0.38773 " pathEditMode="relative" ptsTypes="AA">
                                      <p:cBhvr>
                                        <p:cTn id="6" dur="2000" fill="hold"/>
                                        <p:tgtEl>
                                          <p:spTgt spid="641"/>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7135 0.38773 " pathEditMode="relative" ptsTypes="AA">
                                      <p:cBhvr>
                                        <p:cTn id="8" dur="2000" fill="hold"/>
                                        <p:tgtEl>
                                          <p:spTgt spid="642"/>
                                        </p:tgtEl>
                                        <p:attrNameLst>
                                          <p:attrName>ppt_x</p:attrName>
                                          <p:attrName>ppt_y</p:attrName>
                                        </p:attrNameLst>
                                      </p:cBhvr>
                                    </p:animMotion>
                                  </p:child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500"/>
                                        <p:tgtEl>
                                          <p:spTgt spid="641"/>
                                        </p:tgtEl>
                                      </p:cBhvr>
                                    </p:animEffect>
                                    <p:set>
                                      <p:cBhvr>
                                        <p:cTn id="12" dur="1" fill="hold">
                                          <p:stCondLst>
                                            <p:cond delay="500"/>
                                          </p:stCondLst>
                                        </p:cTn>
                                        <p:tgtEl>
                                          <p:spTgt spid="641"/>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642"/>
                                        </p:tgtEl>
                                      </p:cBhvr>
                                    </p:animEffect>
                                    <p:set>
                                      <p:cBhvr>
                                        <p:cTn id="15" dur="1" fill="hold">
                                          <p:stCondLst>
                                            <p:cond delay="500"/>
                                          </p:stCondLst>
                                        </p:cTn>
                                        <p:tgtEl>
                                          <p:spTgt spid="6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 grpId="0" animBg="1"/>
      <p:bldP spid="64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3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Operation (LOOKUP)</a:t>
            </a:r>
            <a:endParaRPr dirty="0"/>
          </a:p>
        </p:txBody>
      </p:sp>
      <p:sp>
        <p:nvSpPr>
          <p:cNvPr id="650" name="Google Shape;650;p31"/>
          <p:cNvSpPr/>
          <p:nvPr/>
        </p:nvSpPr>
        <p:spPr>
          <a:xfrm>
            <a:off x="1441048" y="5198367"/>
            <a:ext cx="1531768" cy="1231620"/>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Prefetcher</a:t>
            </a:r>
            <a:endParaRPr sz="1800" b="1" dirty="0">
              <a:solidFill>
                <a:schemeClr val="dk1"/>
              </a:solidFill>
              <a:latin typeface="Cambria" panose="02040503050406030204" pitchFamily="18" charset="0"/>
              <a:ea typeface="Proxima Nova"/>
              <a:cs typeface="Proxima Nova"/>
              <a:sym typeface="Proxima Nova"/>
            </a:endParaRPr>
          </a:p>
        </p:txBody>
      </p:sp>
      <p:sp>
        <p:nvSpPr>
          <p:cNvPr id="651" name="Google Shape;651;p31"/>
          <p:cNvSpPr/>
          <p:nvPr/>
        </p:nvSpPr>
        <p:spPr>
          <a:xfrm>
            <a:off x="1554660" y="5607873"/>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sp>
        <p:nvSpPr>
          <p:cNvPr id="652" name="Google Shape;652;p31"/>
          <p:cNvSpPr/>
          <p:nvPr/>
        </p:nvSpPr>
        <p:spPr>
          <a:xfrm>
            <a:off x="3121771" y="1450324"/>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3</a:t>
            </a:r>
            <a:endParaRPr>
              <a:latin typeface="Cambria" panose="02040503050406030204" pitchFamily="18" charset="0"/>
            </a:endParaRPr>
          </a:p>
        </p:txBody>
      </p:sp>
      <p:sp>
        <p:nvSpPr>
          <p:cNvPr id="653" name="Google Shape;653;p31"/>
          <p:cNvSpPr txBox="1"/>
          <p:nvPr/>
        </p:nvSpPr>
        <p:spPr>
          <a:xfrm>
            <a:off x="3482963" y="1271527"/>
            <a:ext cx="237714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Lookup metadata</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(with address)</a:t>
            </a:r>
            <a:endParaRPr>
              <a:latin typeface="Cambria" panose="02040503050406030204" pitchFamily="18" charset="0"/>
            </a:endParaRPr>
          </a:p>
        </p:txBody>
      </p:sp>
      <p:sp>
        <p:nvSpPr>
          <p:cNvPr id="654" name="Google Shape;654;p31"/>
          <p:cNvSpPr/>
          <p:nvPr/>
        </p:nvSpPr>
        <p:spPr>
          <a:xfrm>
            <a:off x="3086428" y="5198367"/>
            <a:ext cx="1531768" cy="1231620"/>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Cache</a:t>
            </a:r>
            <a:endParaRPr sz="1800" b="1" dirty="0">
              <a:solidFill>
                <a:schemeClr val="dk1"/>
              </a:solidFill>
              <a:latin typeface="Cambria" panose="02040503050406030204" pitchFamily="18" charset="0"/>
              <a:ea typeface="Proxima Nova"/>
              <a:cs typeface="Proxima Nova"/>
              <a:sym typeface="Proxima Nova"/>
            </a:endParaRPr>
          </a:p>
        </p:txBody>
      </p:sp>
      <p:sp>
        <p:nvSpPr>
          <p:cNvPr id="655" name="Google Shape;655;p31"/>
          <p:cNvSpPr/>
          <p:nvPr/>
        </p:nvSpPr>
        <p:spPr>
          <a:xfrm>
            <a:off x="3200040" y="5607873"/>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sp>
        <p:nvSpPr>
          <p:cNvPr id="656" name="Google Shape;656;p31"/>
          <p:cNvSpPr/>
          <p:nvPr/>
        </p:nvSpPr>
        <p:spPr>
          <a:xfrm>
            <a:off x="1441048" y="2506318"/>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657" name="Google Shape;657;p31"/>
          <p:cNvSpPr/>
          <p:nvPr/>
        </p:nvSpPr>
        <p:spPr>
          <a:xfrm>
            <a:off x="3482963" y="2610424"/>
            <a:ext cx="1657794" cy="896897"/>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658" name="Google Shape;658;p31"/>
          <p:cNvCxnSpPr>
            <a:endCxn id="657" idx="1"/>
          </p:cNvCxnSpPr>
          <p:nvPr/>
        </p:nvCxnSpPr>
        <p:spPr>
          <a:xfrm rot="10800000" flipH="1">
            <a:off x="2665463" y="3058873"/>
            <a:ext cx="817500" cy="5700"/>
          </a:xfrm>
          <a:prstGeom prst="straightConnector1">
            <a:avLst/>
          </a:prstGeom>
          <a:noFill/>
          <a:ln w="38100" cap="flat" cmpd="sng">
            <a:solidFill>
              <a:schemeClr val="dk1"/>
            </a:solidFill>
            <a:prstDash val="solid"/>
            <a:miter lim="800000"/>
            <a:headEnd type="none" w="sm" len="sm"/>
            <a:tailEnd type="none" w="sm" len="sm"/>
          </a:ln>
        </p:spPr>
      </p:cxnSp>
      <p:sp>
        <p:nvSpPr>
          <p:cNvPr id="659" name="Google Shape;659;p31"/>
          <p:cNvSpPr/>
          <p:nvPr/>
        </p:nvSpPr>
        <p:spPr>
          <a:xfrm>
            <a:off x="5685265" y="223258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660" name="Google Shape;660;p31"/>
          <p:cNvSpPr txBox="1"/>
          <p:nvPr/>
        </p:nvSpPr>
        <p:spPr>
          <a:xfrm>
            <a:off x="5685265" y="223258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661" name="Google Shape;661;p31"/>
          <p:cNvSpPr/>
          <p:nvPr/>
        </p:nvSpPr>
        <p:spPr>
          <a:xfrm>
            <a:off x="5957518" y="265296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cxnSp>
        <p:nvCxnSpPr>
          <p:cNvPr id="662" name="Google Shape;662;p31"/>
          <p:cNvCxnSpPr/>
          <p:nvPr/>
        </p:nvCxnSpPr>
        <p:spPr>
          <a:xfrm rot="10800000" flipH="1">
            <a:off x="5140757" y="3068557"/>
            <a:ext cx="816761" cy="1"/>
          </a:xfrm>
          <a:prstGeom prst="straightConnector1">
            <a:avLst/>
          </a:prstGeom>
          <a:noFill/>
          <a:ln w="38100" cap="flat" cmpd="sng">
            <a:solidFill>
              <a:schemeClr val="dk1"/>
            </a:solidFill>
            <a:prstDash val="solid"/>
            <a:miter lim="800000"/>
            <a:headEnd type="none" w="sm" len="sm"/>
            <a:tailEnd type="none" w="sm" len="sm"/>
          </a:ln>
        </p:spPr>
      </p:cxnSp>
      <p:cxnSp>
        <p:nvCxnSpPr>
          <p:cNvPr id="663" name="Google Shape;663;p31"/>
          <p:cNvCxnSpPr/>
          <p:nvPr/>
        </p:nvCxnSpPr>
        <p:spPr>
          <a:xfrm rot="10800000">
            <a:off x="2206932" y="4826336"/>
            <a:ext cx="0" cy="372031"/>
          </a:xfrm>
          <a:prstGeom prst="straightConnector1">
            <a:avLst/>
          </a:prstGeom>
          <a:noFill/>
          <a:ln w="38100" cap="flat" cmpd="sng">
            <a:solidFill>
              <a:schemeClr val="dk1"/>
            </a:solidFill>
            <a:prstDash val="solid"/>
            <a:miter lim="800000"/>
            <a:headEnd type="none" w="sm" len="sm"/>
            <a:tailEnd type="none" w="sm" len="sm"/>
          </a:ln>
        </p:spPr>
      </p:cxnSp>
      <p:cxnSp>
        <p:nvCxnSpPr>
          <p:cNvPr id="664" name="Google Shape;664;p31"/>
          <p:cNvCxnSpPr/>
          <p:nvPr/>
        </p:nvCxnSpPr>
        <p:spPr>
          <a:xfrm rot="10800000">
            <a:off x="3852312" y="4826335"/>
            <a:ext cx="0" cy="372031"/>
          </a:xfrm>
          <a:prstGeom prst="straightConnector1">
            <a:avLst/>
          </a:prstGeom>
          <a:noFill/>
          <a:ln w="38100" cap="flat" cmpd="sng">
            <a:solidFill>
              <a:schemeClr val="dk1"/>
            </a:solidFill>
            <a:prstDash val="solid"/>
            <a:miter lim="800000"/>
            <a:headEnd type="none" w="sm" len="sm"/>
            <a:tailEnd type="none" w="sm" len="sm"/>
          </a:ln>
        </p:spPr>
      </p:cxnSp>
      <p:cxnSp>
        <p:nvCxnSpPr>
          <p:cNvPr id="665" name="Google Shape;665;p31"/>
          <p:cNvCxnSpPr/>
          <p:nvPr/>
        </p:nvCxnSpPr>
        <p:spPr>
          <a:xfrm>
            <a:off x="2206932" y="4826335"/>
            <a:ext cx="1645380" cy="0"/>
          </a:xfrm>
          <a:prstGeom prst="straightConnector1">
            <a:avLst/>
          </a:prstGeom>
          <a:noFill/>
          <a:ln w="38100" cap="flat" cmpd="sng">
            <a:solidFill>
              <a:schemeClr val="dk1"/>
            </a:solidFill>
            <a:prstDash val="solid"/>
            <a:miter lim="800000"/>
            <a:headEnd type="none" w="sm" len="sm"/>
            <a:tailEnd type="none" w="sm" len="sm"/>
          </a:ln>
        </p:spPr>
      </p:cxnSp>
      <p:cxnSp>
        <p:nvCxnSpPr>
          <p:cNvPr id="666" name="Google Shape;666;p31"/>
          <p:cNvCxnSpPr/>
          <p:nvPr/>
        </p:nvCxnSpPr>
        <p:spPr>
          <a:xfrm>
            <a:off x="3849269" y="4826335"/>
            <a:ext cx="462591" cy="0"/>
          </a:xfrm>
          <a:prstGeom prst="straightConnector1">
            <a:avLst/>
          </a:prstGeom>
          <a:noFill/>
          <a:ln w="38100" cap="flat" cmpd="sng">
            <a:solidFill>
              <a:schemeClr val="dk1"/>
            </a:solidFill>
            <a:prstDash val="solid"/>
            <a:miter lim="800000"/>
            <a:headEnd type="none" w="sm" len="sm"/>
            <a:tailEnd type="none" w="sm" len="sm"/>
          </a:ln>
        </p:spPr>
      </p:cxnSp>
      <p:cxnSp>
        <p:nvCxnSpPr>
          <p:cNvPr id="667" name="Google Shape;667;p31"/>
          <p:cNvCxnSpPr>
            <a:stCxn id="657" idx="2"/>
          </p:cNvCxnSpPr>
          <p:nvPr/>
        </p:nvCxnSpPr>
        <p:spPr>
          <a:xfrm>
            <a:off x="4311860" y="3507321"/>
            <a:ext cx="0" cy="1319100"/>
          </a:xfrm>
          <a:prstGeom prst="straightConnector1">
            <a:avLst/>
          </a:prstGeom>
          <a:noFill/>
          <a:ln w="38100" cap="flat" cmpd="sng">
            <a:solidFill>
              <a:schemeClr val="dk1"/>
            </a:solidFill>
            <a:prstDash val="solid"/>
            <a:miter lim="800000"/>
            <a:headEnd type="none" w="sm" len="sm"/>
            <a:tailEnd type="none" w="sm" len="sm"/>
          </a:ln>
        </p:spPr>
      </p:cxnSp>
      <p:sp>
        <p:nvSpPr>
          <p:cNvPr id="668" name="Google Shape;668;p31"/>
          <p:cNvSpPr/>
          <p:nvPr/>
        </p:nvSpPr>
        <p:spPr>
          <a:xfrm>
            <a:off x="5077743" y="4271855"/>
            <a:ext cx="3451702" cy="926511"/>
          </a:xfrm>
          <a:prstGeom prst="wedgeRoundRectCallout">
            <a:avLst>
              <a:gd name="adj1" fmla="val -61931"/>
              <a:gd name="adj2" fmla="val 84722"/>
              <a:gd name="adj3" fmla="val 16667"/>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Should I evict my cached word</a:t>
            </a:r>
            <a:br>
              <a:rPr lang="en-US" sz="1800" b="1">
                <a:solidFill>
                  <a:schemeClr val="lt1"/>
                </a:solidFill>
                <a:latin typeface="Cambria" panose="02040503050406030204" pitchFamily="18" charset="0"/>
                <a:ea typeface="Proxima Nova"/>
                <a:cs typeface="Proxima Nova"/>
                <a:sym typeface="Proxima Nova"/>
              </a:rPr>
            </a:br>
            <a:r>
              <a:rPr lang="en-US" sz="1800" b="1">
                <a:solidFill>
                  <a:schemeClr val="lt1"/>
                </a:solidFill>
                <a:latin typeface="Cambria" panose="02040503050406030204" pitchFamily="18" charset="0"/>
                <a:ea typeface="Proxima Nova"/>
                <a:cs typeface="Proxima Nova"/>
                <a:sym typeface="Proxima Nova"/>
              </a:rPr>
              <a:t>at address 0?</a:t>
            </a:r>
            <a:endParaRPr>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8"/>
                                        </p:tgtEl>
                                        <p:attrNameLst>
                                          <p:attrName>style.visibility</p:attrName>
                                        </p:attrNameLst>
                                      </p:cBhvr>
                                      <p:to>
                                        <p:strVal val="visible"/>
                                      </p:to>
                                    </p:set>
                                    <p:animEffect transition="in" filter="fade">
                                      <p:cBhvr>
                                        <p:cTn id="7" dur="500"/>
                                        <p:tgtEl>
                                          <p:spTgt spid="6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68"/>
                                        </p:tgtEl>
                                      </p:cBhvr>
                                    </p:animEffect>
                                    <p:set>
                                      <p:cBhvr>
                                        <p:cTn id="12" dur="1" fill="hold">
                                          <p:stCondLst>
                                            <p:cond delay="500"/>
                                          </p:stCondLst>
                                        </p:cTn>
                                        <p:tgtEl>
                                          <p:spTgt spid="6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3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Operation (LOOKUP)</a:t>
            </a:r>
            <a:endParaRPr dirty="0"/>
          </a:p>
        </p:txBody>
      </p:sp>
      <p:sp>
        <p:nvSpPr>
          <p:cNvPr id="676" name="Google Shape;676;p32"/>
          <p:cNvSpPr/>
          <p:nvPr/>
        </p:nvSpPr>
        <p:spPr>
          <a:xfrm>
            <a:off x="1441048" y="5198367"/>
            <a:ext cx="1531768" cy="1231620"/>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Prefetcher</a:t>
            </a:r>
            <a:endParaRPr sz="1800" b="1" dirty="0">
              <a:solidFill>
                <a:schemeClr val="dk1"/>
              </a:solidFill>
              <a:latin typeface="Cambria" panose="02040503050406030204" pitchFamily="18" charset="0"/>
              <a:ea typeface="Proxima Nova"/>
              <a:cs typeface="Proxima Nova"/>
              <a:sym typeface="Proxima Nova"/>
            </a:endParaRPr>
          </a:p>
        </p:txBody>
      </p:sp>
      <p:sp>
        <p:nvSpPr>
          <p:cNvPr id="677" name="Google Shape;677;p32"/>
          <p:cNvSpPr/>
          <p:nvPr/>
        </p:nvSpPr>
        <p:spPr>
          <a:xfrm>
            <a:off x="1554660" y="5607873"/>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sp>
        <p:nvSpPr>
          <p:cNvPr id="678" name="Google Shape;678;p32"/>
          <p:cNvSpPr/>
          <p:nvPr/>
        </p:nvSpPr>
        <p:spPr>
          <a:xfrm>
            <a:off x="3086428" y="5198367"/>
            <a:ext cx="1531768" cy="1231620"/>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Cache</a:t>
            </a:r>
            <a:endParaRPr sz="1800" b="1" dirty="0">
              <a:solidFill>
                <a:schemeClr val="dk1"/>
              </a:solidFill>
              <a:latin typeface="Cambria" panose="02040503050406030204" pitchFamily="18" charset="0"/>
              <a:ea typeface="Proxima Nova"/>
              <a:cs typeface="Proxima Nova"/>
              <a:sym typeface="Proxima Nova"/>
            </a:endParaRPr>
          </a:p>
        </p:txBody>
      </p:sp>
      <p:sp>
        <p:nvSpPr>
          <p:cNvPr id="679" name="Google Shape;679;p32"/>
          <p:cNvSpPr/>
          <p:nvPr/>
        </p:nvSpPr>
        <p:spPr>
          <a:xfrm>
            <a:off x="3200040" y="5607873"/>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sp>
        <p:nvSpPr>
          <p:cNvPr id="680" name="Google Shape;680;p32"/>
          <p:cNvSpPr/>
          <p:nvPr/>
        </p:nvSpPr>
        <p:spPr>
          <a:xfrm>
            <a:off x="1441048" y="2506318"/>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681" name="Google Shape;681;p32"/>
          <p:cNvSpPr/>
          <p:nvPr/>
        </p:nvSpPr>
        <p:spPr>
          <a:xfrm>
            <a:off x="3482963" y="2610424"/>
            <a:ext cx="1657794" cy="896897"/>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682" name="Google Shape;682;p32"/>
          <p:cNvCxnSpPr>
            <a:endCxn id="681" idx="1"/>
          </p:cNvCxnSpPr>
          <p:nvPr/>
        </p:nvCxnSpPr>
        <p:spPr>
          <a:xfrm rot="10800000" flipH="1">
            <a:off x="2665463" y="3058873"/>
            <a:ext cx="817500" cy="5700"/>
          </a:xfrm>
          <a:prstGeom prst="straightConnector1">
            <a:avLst/>
          </a:prstGeom>
          <a:noFill/>
          <a:ln w="38100" cap="flat" cmpd="sng">
            <a:solidFill>
              <a:schemeClr val="dk1"/>
            </a:solidFill>
            <a:prstDash val="solid"/>
            <a:miter lim="800000"/>
            <a:headEnd type="none" w="sm" len="sm"/>
            <a:tailEnd type="none" w="sm" len="sm"/>
          </a:ln>
        </p:spPr>
      </p:cxnSp>
      <p:sp>
        <p:nvSpPr>
          <p:cNvPr id="683" name="Google Shape;683;p32"/>
          <p:cNvSpPr/>
          <p:nvPr/>
        </p:nvSpPr>
        <p:spPr>
          <a:xfrm>
            <a:off x="5685265" y="223258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684" name="Google Shape;684;p32"/>
          <p:cNvSpPr txBox="1"/>
          <p:nvPr/>
        </p:nvSpPr>
        <p:spPr>
          <a:xfrm>
            <a:off x="5685265" y="223258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685" name="Google Shape;685;p32"/>
          <p:cNvSpPr/>
          <p:nvPr/>
        </p:nvSpPr>
        <p:spPr>
          <a:xfrm>
            <a:off x="5957518" y="265296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cxnSp>
        <p:nvCxnSpPr>
          <p:cNvPr id="686" name="Google Shape;686;p32"/>
          <p:cNvCxnSpPr/>
          <p:nvPr/>
        </p:nvCxnSpPr>
        <p:spPr>
          <a:xfrm rot="10800000" flipH="1">
            <a:off x="5140757" y="3068557"/>
            <a:ext cx="816761" cy="1"/>
          </a:xfrm>
          <a:prstGeom prst="straightConnector1">
            <a:avLst/>
          </a:prstGeom>
          <a:noFill/>
          <a:ln w="38100" cap="flat" cmpd="sng">
            <a:solidFill>
              <a:schemeClr val="dk1"/>
            </a:solidFill>
            <a:prstDash val="solid"/>
            <a:miter lim="800000"/>
            <a:headEnd type="none" w="sm" len="sm"/>
            <a:tailEnd type="none" w="sm" len="sm"/>
          </a:ln>
        </p:spPr>
      </p:cxnSp>
      <p:cxnSp>
        <p:nvCxnSpPr>
          <p:cNvPr id="687" name="Google Shape;687;p32"/>
          <p:cNvCxnSpPr/>
          <p:nvPr/>
        </p:nvCxnSpPr>
        <p:spPr>
          <a:xfrm rot="10800000">
            <a:off x="2206932" y="4826336"/>
            <a:ext cx="0" cy="372031"/>
          </a:xfrm>
          <a:prstGeom prst="straightConnector1">
            <a:avLst/>
          </a:prstGeom>
          <a:noFill/>
          <a:ln w="38100" cap="flat" cmpd="sng">
            <a:solidFill>
              <a:schemeClr val="dk1"/>
            </a:solidFill>
            <a:prstDash val="solid"/>
            <a:miter lim="800000"/>
            <a:headEnd type="none" w="sm" len="sm"/>
            <a:tailEnd type="none" w="sm" len="sm"/>
          </a:ln>
        </p:spPr>
      </p:cxnSp>
      <p:cxnSp>
        <p:nvCxnSpPr>
          <p:cNvPr id="688" name="Google Shape;688;p32"/>
          <p:cNvCxnSpPr/>
          <p:nvPr/>
        </p:nvCxnSpPr>
        <p:spPr>
          <a:xfrm rot="10800000">
            <a:off x="3852312" y="4826335"/>
            <a:ext cx="0" cy="372031"/>
          </a:xfrm>
          <a:prstGeom prst="straightConnector1">
            <a:avLst/>
          </a:prstGeom>
          <a:noFill/>
          <a:ln w="38100" cap="flat" cmpd="sng">
            <a:solidFill>
              <a:schemeClr val="dk1"/>
            </a:solidFill>
            <a:prstDash val="solid"/>
            <a:miter lim="800000"/>
            <a:headEnd type="none" w="sm" len="sm"/>
            <a:tailEnd type="none" w="sm" len="sm"/>
          </a:ln>
        </p:spPr>
      </p:cxnSp>
      <p:cxnSp>
        <p:nvCxnSpPr>
          <p:cNvPr id="689" name="Google Shape;689;p32"/>
          <p:cNvCxnSpPr/>
          <p:nvPr/>
        </p:nvCxnSpPr>
        <p:spPr>
          <a:xfrm>
            <a:off x="2206932" y="4826335"/>
            <a:ext cx="1645380" cy="0"/>
          </a:xfrm>
          <a:prstGeom prst="straightConnector1">
            <a:avLst/>
          </a:prstGeom>
          <a:noFill/>
          <a:ln w="38100" cap="flat" cmpd="sng">
            <a:solidFill>
              <a:schemeClr val="dk1"/>
            </a:solidFill>
            <a:prstDash val="solid"/>
            <a:miter lim="800000"/>
            <a:headEnd type="none" w="sm" len="sm"/>
            <a:tailEnd type="none" w="sm" len="sm"/>
          </a:ln>
        </p:spPr>
      </p:cxnSp>
      <p:cxnSp>
        <p:nvCxnSpPr>
          <p:cNvPr id="690" name="Google Shape;690;p32"/>
          <p:cNvCxnSpPr/>
          <p:nvPr/>
        </p:nvCxnSpPr>
        <p:spPr>
          <a:xfrm>
            <a:off x="3849269" y="4826335"/>
            <a:ext cx="462591" cy="0"/>
          </a:xfrm>
          <a:prstGeom prst="straightConnector1">
            <a:avLst/>
          </a:prstGeom>
          <a:noFill/>
          <a:ln w="38100" cap="flat" cmpd="sng">
            <a:solidFill>
              <a:schemeClr val="dk1"/>
            </a:solidFill>
            <a:prstDash val="solid"/>
            <a:miter lim="800000"/>
            <a:headEnd type="none" w="sm" len="sm"/>
            <a:tailEnd type="none" w="sm" len="sm"/>
          </a:ln>
        </p:spPr>
      </p:cxnSp>
      <p:cxnSp>
        <p:nvCxnSpPr>
          <p:cNvPr id="691" name="Google Shape;691;p32"/>
          <p:cNvCxnSpPr>
            <a:stCxn id="681" idx="2"/>
          </p:cNvCxnSpPr>
          <p:nvPr/>
        </p:nvCxnSpPr>
        <p:spPr>
          <a:xfrm>
            <a:off x="4311860" y="3507321"/>
            <a:ext cx="0" cy="1319100"/>
          </a:xfrm>
          <a:prstGeom prst="straightConnector1">
            <a:avLst/>
          </a:prstGeom>
          <a:noFill/>
          <a:ln w="38100" cap="flat" cmpd="sng">
            <a:solidFill>
              <a:schemeClr val="dk1"/>
            </a:solidFill>
            <a:prstDash val="solid"/>
            <a:miter lim="800000"/>
            <a:headEnd type="none" w="sm" len="sm"/>
            <a:tailEnd type="none" w="sm" len="sm"/>
          </a:ln>
        </p:spPr>
      </p:cxnSp>
      <p:sp>
        <p:nvSpPr>
          <p:cNvPr id="692" name="Google Shape;692;p32"/>
          <p:cNvSpPr/>
          <p:nvPr/>
        </p:nvSpPr>
        <p:spPr>
          <a:xfrm>
            <a:off x="5549137" y="466566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cxnSp>
        <p:nvCxnSpPr>
          <p:cNvPr id="693" name="Google Shape;693;p32"/>
          <p:cNvCxnSpPr/>
          <p:nvPr/>
        </p:nvCxnSpPr>
        <p:spPr>
          <a:xfrm>
            <a:off x="4618196" y="5902189"/>
            <a:ext cx="1796223" cy="0"/>
          </a:xfrm>
          <a:prstGeom prst="straightConnector1">
            <a:avLst/>
          </a:prstGeom>
          <a:noFill/>
          <a:ln w="38100" cap="flat" cmpd="sng">
            <a:solidFill>
              <a:schemeClr val="dk1"/>
            </a:solidFill>
            <a:prstDash val="solid"/>
            <a:miter lim="800000"/>
            <a:headEnd type="none" w="sm" len="sm"/>
            <a:tailEnd type="none" w="sm" len="sm"/>
          </a:ln>
        </p:spPr>
      </p:cxnSp>
      <p:cxnSp>
        <p:nvCxnSpPr>
          <p:cNvPr id="694" name="Google Shape;694;p32"/>
          <p:cNvCxnSpPr>
            <a:stCxn id="692" idx="2"/>
          </p:cNvCxnSpPr>
          <p:nvPr/>
        </p:nvCxnSpPr>
        <p:spPr>
          <a:xfrm>
            <a:off x="6414420" y="5476716"/>
            <a:ext cx="0" cy="425400"/>
          </a:xfrm>
          <a:prstGeom prst="straightConnector1">
            <a:avLst/>
          </a:prstGeom>
          <a:noFill/>
          <a:ln w="38100" cap="flat" cmpd="sng">
            <a:solidFill>
              <a:schemeClr val="dk1"/>
            </a:solidFill>
            <a:prstDash val="solid"/>
            <a:miter lim="800000"/>
            <a:headEnd type="none" w="sm" len="sm"/>
            <a:tailEnd type="none" w="sm" len="sm"/>
          </a:ln>
        </p:spPr>
      </p:cxnSp>
      <p:cxnSp>
        <p:nvCxnSpPr>
          <p:cNvPr id="695" name="Google Shape;695;p32"/>
          <p:cNvCxnSpPr/>
          <p:nvPr/>
        </p:nvCxnSpPr>
        <p:spPr>
          <a:xfrm flipH="1">
            <a:off x="6414418" y="4247022"/>
            <a:ext cx="1" cy="425473"/>
          </a:xfrm>
          <a:prstGeom prst="straightConnector1">
            <a:avLst/>
          </a:prstGeom>
          <a:noFill/>
          <a:ln w="38100" cap="flat" cmpd="sng">
            <a:solidFill>
              <a:schemeClr val="dk1"/>
            </a:solidFill>
            <a:prstDash val="solid"/>
            <a:miter lim="800000"/>
            <a:headEnd type="none" w="sm" len="sm"/>
            <a:tailEnd type="none" w="sm" len="sm"/>
          </a:ln>
        </p:spPr>
      </p:cxnSp>
      <p:cxnSp>
        <p:nvCxnSpPr>
          <p:cNvPr id="696" name="Google Shape;696;p32"/>
          <p:cNvCxnSpPr/>
          <p:nvPr/>
        </p:nvCxnSpPr>
        <p:spPr>
          <a:xfrm rot="10800000">
            <a:off x="4731808" y="4247022"/>
            <a:ext cx="1682609" cy="0"/>
          </a:xfrm>
          <a:prstGeom prst="straightConnector1">
            <a:avLst/>
          </a:prstGeom>
          <a:noFill/>
          <a:ln w="38100" cap="flat" cmpd="sng">
            <a:solidFill>
              <a:schemeClr val="dk1"/>
            </a:solidFill>
            <a:prstDash val="solid"/>
            <a:miter lim="800000"/>
            <a:headEnd type="none" w="sm" len="sm"/>
            <a:tailEnd type="none" w="sm" len="sm"/>
          </a:ln>
        </p:spPr>
      </p:cxnSp>
      <p:cxnSp>
        <p:nvCxnSpPr>
          <p:cNvPr id="697" name="Google Shape;697;p32"/>
          <p:cNvCxnSpPr/>
          <p:nvPr/>
        </p:nvCxnSpPr>
        <p:spPr>
          <a:xfrm>
            <a:off x="4747614" y="3507321"/>
            <a:ext cx="0" cy="751383"/>
          </a:xfrm>
          <a:prstGeom prst="straightConnector1">
            <a:avLst/>
          </a:prstGeom>
          <a:noFill/>
          <a:ln w="38100" cap="flat" cmpd="sng">
            <a:solidFill>
              <a:schemeClr val="dk1"/>
            </a:solidFill>
            <a:prstDash val="solid"/>
            <a:miter lim="800000"/>
            <a:headEnd type="none" w="sm" len="sm"/>
            <a:tailEnd type="none" w="sm" len="sm"/>
          </a:ln>
        </p:spPr>
      </p:cxnSp>
      <p:sp>
        <p:nvSpPr>
          <p:cNvPr id="698" name="Google Shape;698;p32"/>
          <p:cNvSpPr/>
          <p:nvPr/>
        </p:nvSpPr>
        <p:spPr>
          <a:xfrm>
            <a:off x="4572000" y="6003808"/>
            <a:ext cx="1253692" cy="612206"/>
          </a:xfrm>
          <a:prstGeom prst="roundRect">
            <a:avLst>
              <a:gd name="adj" fmla="val 16667"/>
            </a:avLst>
          </a:prstGeom>
          <a:solidFill>
            <a:schemeClr val="accent6"/>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Address</a:t>
            </a:r>
            <a:br>
              <a:rPr lang="en-US" sz="1800" b="1">
                <a:solidFill>
                  <a:schemeClr val="lt1"/>
                </a:solidFill>
                <a:latin typeface="Cambria" panose="02040503050406030204" pitchFamily="18" charset="0"/>
                <a:ea typeface="Proxima Nova"/>
                <a:cs typeface="Proxima Nova"/>
                <a:sym typeface="Proxima Nova"/>
              </a:rPr>
            </a:br>
            <a:r>
              <a:rPr lang="en-US" sz="1800" b="1">
                <a:solidFill>
                  <a:schemeClr val="lt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sp>
        <p:nvSpPr>
          <p:cNvPr id="699" name="Google Shape;699;p32"/>
          <p:cNvSpPr/>
          <p:nvPr/>
        </p:nvSpPr>
        <p:spPr>
          <a:xfrm>
            <a:off x="4345316" y="3169856"/>
            <a:ext cx="1339948" cy="596752"/>
          </a:xfrm>
          <a:prstGeom prst="roundRect">
            <a:avLst>
              <a:gd name="adj" fmla="val 16667"/>
            </a:avLst>
          </a:prstGeom>
          <a:solidFill>
            <a:schemeClr val="accent6"/>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dirty="0">
                <a:solidFill>
                  <a:schemeClr val="lt1"/>
                </a:solidFill>
                <a:latin typeface="Cambria" panose="02040503050406030204" pitchFamily="18" charset="0"/>
                <a:ea typeface="Proxima Nova"/>
                <a:cs typeface="Proxima Nova"/>
                <a:sym typeface="Proxima Nova"/>
              </a:rPr>
              <a:t>Metadata ID</a:t>
            </a:r>
            <a:br>
              <a:rPr lang="en-US" sz="1800" b="1" dirty="0">
                <a:solidFill>
                  <a:schemeClr val="lt1"/>
                </a:solidFill>
                <a:latin typeface="Cambria" panose="02040503050406030204" pitchFamily="18" charset="0"/>
                <a:ea typeface="Proxima Nova"/>
                <a:cs typeface="Proxima Nova"/>
                <a:sym typeface="Proxima Nova"/>
              </a:rPr>
            </a:br>
            <a:r>
              <a:rPr lang="en-US" sz="1800" b="1" dirty="0">
                <a:solidFill>
                  <a:schemeClr val="lt1"/>
                </a:solidFill>
                <a:latin typeface="Cambria" panose="02040503050406030204" pitchFamily="18" charset="0"/>
                <a:ea typeface="Proxima Nova"/>
                <a:cs typeface="Proxima Nova"/>
                <a:sym typeface="Proxima Nova"/>
              </a:rPr>
              <a:t>“0”</a:t>
            </a:r>
            <a:endParaRPr dirty="0">
              <a:latin typeface="Cambria" panose="02040503050406030204" pitchFamily="18" charset="0"/>
            </a:endParaRPr>
          </a:p>
        </p:txBody>
      </p:sp>
      <p:sp>
        <p:nvSpPr>
          <p:cNvPr id="700" name="Google Shape;700;p32"/>
          <p:cNvSpPr/>
          <p:nvPr/>
        </p:nvSpPr>
        <p:spPr>
          <a:xfrm>
            <a:off x="6051575" y="1449264"/>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4</a:t>
            </a:r>
            <a:endParaRPr>
              <a:latin typeface="Cambria" panose="02040503050406030204" pitchFamily="18" charset="0"/>
            </a:endParaRPr>
          </a:p>
        </p:txBody>
      </p:sp>
      <p:sp>
        <p:nvSpPr>
          <p:cNvPr id="701" name="Google Shape;701;p32"/>
          <p:cNvSpPr txBox="1"/>
          <p:nvPr/>
        </p:nvSpPr>
        <p:spPr>
          <a:xfrm>
            <a:off x="6412767" y="1270467"/>
            <a:ext cx="273123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Check metadata table</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(with metadata id)</a:t>
            </a:r>
            <a:endParaRPr>
              <a:latin typeface="Cambria" panose="02040503050406030204" pitchFamily="18" charset="0"/>
            </a:endParaRPr>
          </a:p>
        </p:txBody>
      </p:sp>
      <p:sp>
        <p:nvSpPr>
          <p:cNvPr id="702" name="Google Shape;702;p32"/>
          <p:cNvSpPr/>
          <p:nvPr/>
        </p:nvSpPr>
        <p:spPr>
          <a:xfrm>
            <a:off x="5077743" y="4271855"/>
            <a:ext cx="3451702" cy="926511"/>
          </a:xfrm>
          <a:prstGeom prst="wedgeRoundRectCallout">
            <a:avLst>
              <a:gd name="adj1" fmla="val -61931"/>
              <a:gd name="adj2" fmla="val 84722"/>
              <a:gd name="adj3" fmla="val 16667"/>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It is used frequently (hot)</a:t>
            </a:r>
            <a:br>
              <a:rPr lang="en-US" sz="1800" b="1">
                <a:solidFill>
                  <a:schemeClr val="lt1"/>
                </a:solidFill>
                <a:latin typeface="Cambria" panose="02040503050406030204" pitchFamily="18" charset="0"/>
                <a:ea typeface="Proxima Nova"/>
                <a:cs typeface="Proxima Nova"/>
                <a:sym typeface="Proxima Nova"/>
              </a:rPr>
            </a:br>
            <a:r>
              <a:rPr lang="en-US" sz="1800" b="1">
                <a:solidFill>
                  <a:schemeClr val="lt1"/>
                </a:solidFill>
                <a:latin typeface="Cambria" panose="02040503050406030204" pitchFamily="18" charset="0"/>
                <a:ea typeface="Proxima Nova"/>
                <a:cs typeface="Proxima Nova"/>
                <a:sym typeface="Proxima Nova"/>
              </a:rPr>
              <a:t>I will not evict address 0</a:t>
            </a:r>
            <a:endParaRPr>
              <a:latin typeface="Cambria" panose="02040503050406030204" pitchFamily="18" charset="0"/>
            </a:endParaRPr>
          </a:p>
        </p:txBody>
      </p:sp>
      <p:sp>
        <p:nvSpPr>
          <p:cNvPr id="703" name="Google Shape;703;p32"/>
          <p:cNvSpPr/>
          <p:nvPr/>
        </p:nvSpPr>
        <p:spPr>
          <a:xfrm>
            <a:off x="7242620" y="5048244"/>
            <a:ext cx="1323908" cy="618610"/>
          </a:xfrm>
          <a:prstGeom prst="roundRect">
            <a:avLst>
              <a:gd name="adj" fmla="val 16667"/>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dirty="0">
                <a:solidFill>
                  <a:schemeClr val="lt1"/>
                </a:solidFill>
                <a:latin typeface="Cambria" panose="02040503050406030204" pitchFamily="18" charset="0"/>
                <a:ea typeface="Proxima Nova"/>
                <a:cs typeface="Proxima Nova"/>
                <a:sym typeface="Proxima Nova"/>
              </a:rPr>
              <a:t>Metadata</a:t>
            </a:r>
            <a:br>
              <a:rPr lang="en-US" sz="1800" b="1" dirty="0">
                <a:solidFill>
                  <a:schemeClr val="lt1"/>
                </a:solidFill>
                <a:latin typeface="Cambria" panose="02040503050406030204" pitchFamily="18" charset="0"/>
                <a:ea typeface="Proxima Nova"/>
                <a:cs typeface="Proxima Nova"/>
                <a:sym typeface="Proxima Nova"/>
              </a:rPr>
            </a:br>
            <a:r>
              <a:rPr lang="en-US" sz="1800" b="1" dirty="0">
                <a:solidFill>
                  <a:schemeClr val="lt1"/>
                </a:solidFill>
                <a:latin typeface="Cambria" panose="02040503050406030204" pitchFamily="18" charset="0"/>
                <a:ea typeface="Proxima Nova"/>
                <a:cs typeface="Proxima Nova"/>
                <a:sym typeface="Proxima Nova"/>
              </a:rPr>
              <a:t>“Hot”</a:t>
            </a:r>
            <a:endParaRPr dirty="0">
              <a:latin typeface="Cambria" panose="02040503050406030204" pitchFamily="18" charset="0"/>
            </a:endParaRPr>
          </a:p>
        </p:txBody>
      </p:sp>
      <p:sp>
        <p:nvSpPr>
          <p:cNvPr id="704" name="Google Shape;704;p32"/>
          <p:cNvSpPr/>
          <p:nvPr/>
        </p:nvSpPr>
        <p:spPr>
          <a:xfrm>
            <a:off x="3121771" y="1450324"/>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3</a:t>
            </a:r>
            <a:endParaRPr>
              <a:latin typeface="Cambria" panose="02040503050406030204" pitchFamily="18" charset="0"/>
            </a:endParaRPr>
          </a:p>
        </p:txBody>
      </p:sp>
      <p:sp>
        <p:nvSpPr>
          <p:cNvPr id="705" name="Google Shape;705;p32"/>
          <p:cNvSpPr txBox="1"/>
          <p:nvPr/>
        </p:nvSpPr>
        <p:spPr>
          <a:xfrm>
            <a:off x="3482963" y="1271527"/>
            <a:ext cx="237714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Lookup metadata</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(with address)</a:t>
            </a:r>
            <a:endParaRPr>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2"/>
                                        </p:tgtEl>
                                        <p:attrNameLst>
                                          <p:attrName>style.visibility</p:attrName>
                                        </p:attrNameLst>
                                      </p:cBhvr>
                                      <p:to>
                                        <p:strVal val="visible"/>
                                      </p:to>
                                    </p:set>
                                    <p:animEffect transition="in" filter="fade">
                                      <p:cBhvr>
                                        <p:cTn id="7" dur="500"/>
                                        <p:tgtEl>
                                          <p:spTgt spid="692"/>
                                        </p:tgtEl>
                                      </p:cBhvr>
                                    </p:animEffect>
                                  </p:childTnLst>
                                </p:cTn>
                              </p:par>
                              <p:par>
                                <p:cTn id="8" presetID="10" presetClass="entr" presetSubtype="0" fill="hold" nodeType="withEffect">
                                  <p:stCondLst>
                                    <p:cond delay="0"/>
                                  </p:stCondLst>
                                  <p:childTnLst>
                                    <p:set>
                                      <p:cBhvr>
                                        <p:cTn id="9" dur="1" fill="hold">
                                          <p:stCondLst>
                                            <p:cond delay="0"/>
                                          </p:stCondLst>
                                        </p:cTn>
                                        <p:tgtEl>
                                          <p:spTgt spid="693"/>
                                        </p:tgtEl>
                                        <p:attrNameLst>
                                          <p:attrName>style.visibility</p:attrName>
                                        </p:attrNameLst>
                                      </p:cBhvr>
                                      <p:to>
                                        <p:strVal val="visible"/>
                                      </p:to>
                                    </p:set>
                                    <p:animEffect transition="in" filter="fade">
                                      <p:cBhvr>
                                        <p:cTn id="10" dur="500"/>
                                        <p:tgtEl>
                                          <p:spTgt spid="693"/>
                                        </p:tgtEl>
                                      </p:cBhvr>
                                    </p:animEffect>
                                  </p:childTnLst>
                                </p:cTn>
                              </p:par>
                              <p:par>
                                <p:cTn id="11" presetID="10" presetClass="entr" presetSubtype="0" fill="hold" nodeType="withEffect">
                                  <p:stCondLst>
                                    <p:cond delay="0"/>
                                  </p:stCondLst>
                                  <p:childTnLst>
                                    <p:set>
                                      <p:cBhvr>
                                        <p:cTn id="12" dur="1" fill="hold">
                                          <p:stCondLst>
                                            <p:cond delay="0"/>
                                          </p:stCondLst>
                                        </p:cTn>
                                        <p:tgtEl>
                                          <p:spTgt spid="694"/>
                                        </p:tgtEl>
                                        <p:attrNameLst>
                                          <p:attrName>style.visibility</p:attrName>
                                        </p:attrNameLst>
                                      </p:cBhvr>
                                      <p:to>
                                        <p:strVal val="visible"/>
                                      </p:to>
                                    </p:set>
                                    <p:animEffect transition="in" filter="fade">
                                      <p:cBhvr>
                                        <p:cTn id="13" dur="500"/>
                                        <p:tgtEl>
                                          <p:spTgt spid="694"/>
                                        </p:tgtEl>
                                      </p:cBhvr>
                                    </p:animEffect>
                                  </p:childTnLst>
                                </p:cTn>
                              </p:par>
                              <p:par>
                                <p:cTn id="14" presetID="10" presetClass="entr" presetSubtype="0" fill="hold" nodeType="withEffect">
                                  <p:stCondLst>
                                    <p:cond delay="0"/>
                                  </p:stCondLst>
                                  <p:childTnLst>
                                    <p:set>
                                      <p:cBhvr>
                                        <p:cTn id="15" dur="1" fill="hold">
                                          <p:stCondLst>
                                            <p:cond delay="0"/>
                                          </p:stCondLst>
                                        </p:cTn>
                                        <p:tgtEl>
                                          <p:spTgt spid="698"/>
                                        </p:tgtEl>
                                        <p:attrNameLst>
                                          <p:attrName>style.visibility</p:attrName>
                                        </p:attrNameLst>
                                      </p:cBhvr>
                                      <p:to>
                                        <p:strVal val="visible"/>
                                      </p:to>
                                    </p:set>
                                    <p:animEffect transition="in" filter="fade">
                                      <p:cBhvr>
                                        <p:cTn id="16" dur="500"/>
                                        <p:tgtEl>
                                          <p:spTgt spid="698"/>
                                        </p:tgtEl>
                                      </p:cBhvr>
                                    </p:animEffect>
                                  </p:childTnLst>
                                </p:cTn>
                              </p:par>
                              <p:par>
                                <p:cTn id="17" presetID="10" presetClass="entr" presetSubtype="0" fill="hold" nodeType="withEffect">
                                  <p:stCondLst>
                                    <p:cond delay="0"/>
                                  </p:stCondLst>
                                  <p:childTnLst>
                                    <p:set>
                                      <p:cBhvr>
                                        <p:cTn id="18" dur="1" fill="hold">
                                          <p:stCondLst>
                                            <p:cond delay="0"/>
                                          </p:stCondLst>
                                        </p:cTn>
                                        <p:tgtEl>
                                          <p:spTgt spid="695"/>
                                        </p:tgtEl>
                                        <p:attrNameLst>
                                          <p:attrName>style.visibility</p:attrName>
                                        </p:attrNameLst>
                                      </p:cBhvr>
                                      <p:to>
                                        <p:strVal val="visible"/>
                                      </p:to>
                                    </p:set>
                                    <p:animEffect transition="in" filter="fade">
                                      <p:cBhvr>
                                        <p:cTn id="19" dur="500"/>
                                        <p:tgtEl>
                                          <p:spTgt spid="695"/>
                                        </p:tgtEl>
                                      </p:cBhvr>
                                    </p:animEffect>
                                  </p:childTnLst>
                                </p:cTn>
                              </p:par>
                              <p:par>
                                <p:cTn id="20" presetID="10" presetClass="entr" presetSubtype="0" fill="hold" nodeType="withEffect">
                                  <p:stCondLst>
                                    <p:cond delay="0"/>
                                  </p:stCondLst>
                                  <p:childTnLst>
                                    <p:set>
                                      <p:cBhvr>
                                        <p:cTn id="21" dur="1" fill="hold">
                                          <p:stCondLst>
                                            <p:cond delay="0"/>
                                          </p:stCondLst>
                                        </p:cTn>
                                        <p:tgtEl>
                                          <p:spTgt spid="696"/>
                                        </p:tgtEl>
                                        <p:attrNameLst>
                                          <p:attrName>style.visibility</p:attrName>
                                        </p:attrNameLst>
                                      </p:cBhvr>
                                      <p:to>
                                        <p:strVal val="visible"/>
                                      </p:to>
                                    </p:set>
                                    <p:animEffect transition="in" filter="fade">
                                      <p:cBhvr>
                                        <p:cTn id="22" dur="500"/>
                                        <p:tgtEl>
                                          <p:spTgt spid="696"/>
                                        </p:tgtEl>
                                      </p:cBhvr>
                                    </p:animEffect>
                                  </p:childTnLst>
                                </p:cTn>
                              </p:par>
                              <p:par>
                                <p:cTn id="23" presetID="10" presetClass="entr" presetSubtype="0" fill="hold" nodeType="withEffect">
                                  <p:stCondLst>
                                    <p:cond delay="0"/>
                                  </p:stCondLst>
                                  <p:childTnLst>
                                    <p:set>
                                      <p:cBhvr>
                                        <p:cTn id="24" dur="1" fill="hold">
                                          <p:stCondLst>
                                            <p:cond delay="0"/>
                                          </p:stCondLst>
                                        </p:cTn>
                                        <p:tgtEl>
                                          <p:spTgt spid="697"/>
                                        </p:tgtEl>
                                        <p:attrNameLst>
                                          <p:attrName>style.visibility</p:attrName>
                                        </p:attrNameLst>
                                      </p:cBhvr>
                                      <p:to>
                                        <p:strVal val="visible"/>
                                      </p:to>
                                    </p:set>
                                    <p:animEffect transition="in" filter="fade">
                                      <p:cBhvr>
                                        <p:cTn id="25" dur="500"/>
                                        <p:tgtEl>
                                          <p:spTgt spid="697"/>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grpId="0" nodeType="clickEffect">
                                  <p:stCondLst>
                                    <p:cond delay="0"/>
                                  </p:stCondLst>
                                  <p:childTnLst>
                                    <p:animMotion origin="layout" path="M 0 0 C 0.04722 0.00324 0.03212 0.00255 0.12014 0 C 0.12205 -0.00023 0.12396 -0.00162 0.12604 -0.00232 C 0.13403 -0.00509 0.13299 -0.0044 0.14115 -0.00556 C 0.1434 -0.00648 0.14549 -0.00718 0.14774 -0.00787 C 0.14948 -0.00833 0.15122 -0.00857 0.15295 -0.00903 C 0.15452 -0.00949 0.15799 -0.01134 0.15799 -0.01134 C 0.15903 -0.0125 0.16007 -0.01366 0.16129 -0.01458 C 0.17257 -0.02315 0.1592 -0.01134 0.16875 -0.01921 C 0.17049 -0.0206 0.17396 -0.02361 0.17396 -0.02361 C 0.17448 -0.025 0.175 -0.02662 0.17552 -0.02801 C 0.17622 -0.02986 0.17656 -0.03195 0.17726 -0.0338 C 0.1783 -0.03634 0.17952 -0.03889 0.18056 -0.04144 C 0.18143 -0.04375 0.18229 -0.04607 0.18316 -0.04838 C 0.18386 -0.05023 0.1849 -0.05185 0.18559 -0.05394 C 0.18646 -0.05602 0.18733 -0.06065 0.18733 -0.06065 C 0.18785 -0.06991 0.18785 -0.0757 0.18906 -0.08426 C 0.18924 -0.08565 0.18958 -0.08704 0.18993 -0.08866 C 0.18802 -0.10532 0.19028 -0.08727 0.18733 -0.10556 C 0.18663 -0.10949 0.18646 -0.11366 0.18559 -0.11782 C 0.18438 -0.12431 0.18264 -0.13032 0.18143 -0.13681 C 0.18108 -0.13843 0.18143 -0.14028 0.18056 -0.14144 C 0.17865 -0.14375 0.17604 -0.14491 0.17396 -0.14699 C 0.16615 -0.15463 0.17483 -0.1463 0.16719 -0.15255 C 0.16545 -0.15394 0.16406 -0.15602 0.16215 -0.15695 C 0.15764 -0.15949 0.15747 -0.15926 0.15295 -0.16273 C 0.15087 -0.16412 0.14896 -0.16551 0.14705 -0.16713 C 0.14323 -0.17037 0.14028 -0.17523 0.13611 -0.17732 C 0.12934 -0.18009 0.12691 -0.18102 0.11927 -0.18611 C 0.11754 -0.18727 0.11597 -0.18866 0.11424 -0.18958 C 0.11198 -0.19051 0.10972 -0.19074 0.10747 -0.19167 C 0.10538 -0.19259 0.10365 -0.19421 0.10156 -0.19514 C 0.09965 -0.19607 0.09757 -0.19653 0.09566 -0.19745 C 0.09375 -0.19838 0.09184 -0.19977 0.08976 -0.2007 C 0.08768 -0.20162 0.08542 -0.20208 0.08316 -0.20301 C 0.08021 -0.20394 0.07761 -0.20532 0.07465 -0.20625 C 0.07188 -0.20718 0.0691 -0.20787 0.06632 -0.20857 C 0.06406 -0.20926 0.06181 -0.21019 0.05955 -0.21088 C 0.05486 -0.21227 0.04583 -0.21435 0.04202 -0.21759 C 0.03924 -0.21968 0.03316 -0.22407 0.03021 -0.22755 C 0.02847 -0.22986 0.02639 -0.23171 0.02518 -0.23449 C 0.02396 -0.23657 0.0224 -0.23866 0.0217 -0.2412 C 0.01893 -0.25232 0.02327 -0.23495 0.02014 -0.24884 C 0.01962 -0.25116 0.01893 -0.25347 0.0184 -0.25579 C 0.01806 -0.25833 0.01771 -0.26088 0.01754 -0.26343 C 0.01684 -0.27176 0.01667 -0.28009 0.0158 -0.2882 C 0.01545 -0.29282 0.01476 -0.30046 0.01424 -0.30509 C 0.01389 -0.30695 0.01354 -0.3088 0.01337 -0.31065 C 0.01302 -0.31296 0.01285 -0.31505 0.0125 -0.31736 C 0.01198 -0.32107 0.0125 -0.3206 0.01077 -0.3206 " pathEditMode="relative" ptsTypes="AAAAAAAAAAAAAAAAAAAAAAAAAAAAAAAAAAAAAAAAAAAAAAAAAA">
                                      <p:cBhvr>
                                        <p:cTn id="29" dur="2000" fill="hold"/>
                                        <p:tgtEl>
                                          <p:spTgt spid="698"/>
                                        </p:tgtEl>
                                        <p:attrNameLst>
                                          <p:attrName>ppt_x</p:attrName>
                                          <p:attrName>ppt_y</p:attrName>
                                        </p:attrNameLst>
                                      </p:cBhvr>
                                    </p:animMotion>
                                  </p:childTnLst>
                                </p:cTn>
                              </p:par>
                            </p:childTnLst>
                          </p:cTn>
                        </p:par>
                        <p:par>
                          <p:cTn id="30" fill="hold">
                            <p:stCondLst>
                              <p:cond delay="2000"/>
                            </p:stCondLst>
                            <p:childTnLst>
                              <p:par>
                                <p:cTn id="31" presetID="10" presetClass="exit" presetSubtype="0" fill="hold" nodeType="afterEffect">
                                  <p:stCondLst>
                                    <p:cond delay="0"/>
                                  </p:stCondLst>
                                  <p:childTnLst>
                                    <p:animEffect transition="out" filter="fade">
                                      <p:cBhvr>
                                        <p:cTn id="32" dur="500"/>
                                        <p:tgtEl>
                                          <p:spTgt spid="698"/>
                                        </p:tgtEl>
                                      </p:cBhvr>
                                    </p:animEffect>
                                    <p:set>
                                      <p:cBhvr>
                                        <p:cTn id="33" dur="1" fill="hold">
                                          <p:stCondLst>
                                            <p:cond delay="500"/>
                                          </p:stCondLst>
                                        </p:cTn>
                                        <p:tgtEl>
                                          <p:spTgt spid="69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99"/>
                                        </p:tgtEl>
                                        <p:attrNameLst>
                                          <p:attrName>style.visibility</p:attrName>
                                        </p:attrNameLst>
                                      </p:cBhvr>
                                      <p:to>
                                        <p:strVal val="visible"/>
                                      </p:to>
                                    </p:set>
                                    <p:animEffect transition="in" filter="fade">
                                      <p:cBhvr>
                                        <p:cTn id="38" dur="500"/>
                                        <p:tgtEl>
                                          <p:spTgt spid="699"/>
                                        </p:tgtEl>
                                      </p:cBhvr>
                                    </p:animEffect>
                                  </p:childTnLst>
                                </p:cTn>
                              </p:par>
                            </p:childTnLst>
                          </p:cTn>
                        </p:par>
                        <p:par>
                          <p:cTn id="39" fill="hold">
                            <p:stCondLst>
                              <p:cond delay="500"/>
                            </p:stCondLst>
                            <p:childTnLst>
                              <p:par>
                                <p:cTn id="40" presetID="0" presetClass="path" presetSubtype="0" accel="50000" decel="50000" fill="hold" grpId="0" nodeType="afterEffect">
                                  <p:stCondLst>
                                    <p:cond delay="0"/>
                                  </p:stCondLst>
                                  <p:childTnLst>
                                    <p:animMotion origin="layout" path="M 0 0 C 0.00035 0.01597 0 0.03218 0.00087 0.04815 C 0.00191 0.06435 0.00556 0.07315 0.00938 0.08843 C 0.01094 0.09468 0.01198 0.10116 0.01355 0.10741 C 0.01459 0.11204 0.0158 0.11644 0.01684 0.12083 C 0.01737 0.12269 0.02101 0.14005 0.02188 0.14213 C 0.02344 0.14583 0.03039 0.15972 0.03369 0.16343 C 0.03577 0.16574 0.03803 0.16759 0.04046 0.16921 C 0.04375 0.1713 0.05921 0.1794 0.06233 0.18033 C 0.07309 0.18357 0.08403 0.18588 0.09497 0.1882 L 0.11684 0.19259 C 0.12587 0.19445 0.15035 0.19815 0.15799 0.20162 L 0.16563 0.20509 C 0.17119 0.21065 0.17744 0.21667 0.18247 0.22292 C 0.19167 0.23449 0.20035 0.24676 0.20938 0.2588 C 0.21615 0.26783 0.21875 0.27083 0.22448 0.28009 C 0.22518 0.28102 0.22553 0.28241 0.22622 0.28333 C 0.22553 0.28681 0.22535 0.29028 0.22448 0.29352 C 0.22205 0.30324 0.22223 0.29745 0.21858 0.30579 C 0.21754 0.30833 0.21684 0.31111 0.21598 0.31366 C 0.20521 0.35 0.22136 0.29607 0.21181 0.33171 C 0.21129 0.33403 0.21007 0.33611 0.20938 0.33843 C 0.20869 0.34028 0.20816 0.34213 0.20764 0.34398 C 0.20712 0.3463 0.20678 0.34861 0.20591 0.3507 C 0.20521 0.35278 0.204 0.3544 0.20348 0.35625 C 0.20209 0.36065 0.20139 0.36551 0.2 0.36968 C 0.19584 0.38264 0.19948 0.37269 0.19428 0.38426 C 0.19306 0.38681 0.19219 0.38982 0.1908 0.39213 C 0.18837 0.39653 0.18247 0.40509 0.179 0.40787 C 0.16928 0.41574 0.15816 0.42315 0.14723 0.42801 C 0.14323 0.42986 0.13941 0.43125 0.13542 0.43241 C 0.12917 0.43449 0.12309 0.43727 0.11684 0.4382 L 0.10938 0.43935 L 0.06476 0.4382 C 0.06233 0.43796 0.05973 0.43727 0.0573 0.43704 C 0.0533 0.43658 0.04931 0.43611 0.04549 0.43588 C 0.03369 0.43542 0.02188 0.43519 0.01025 0.43472 C 0.00782 0.43403 0.00382 0.43287 0.00174 0.43148 C 0.0007 0.43056 -0.00034 0.42963 -0.00156 0.42917 C -0.00347 0.42824 -0.00833 0.42732 -0.01076 0.4257 L -0.01579 0.42245 " pathEditMode="relative" ptsTypes="AAAAAAAAAAAAAAAAAAAAAAAAAAAAAAAAAAAAAAAAA">
                                      <p:cBhvr>
                                        <p:cTn id="41" dur="2000" fill="hold"/>
                                        <p:tgtEl>
                                          <p:spTgt spid="699"/>
                                        </p:tgtEl>
                                        <p:attrNameLst>
                                          <p:attrName>ppt_x</p:attrName>
                                          <p:attrName>ppt_y</p:attrName>
                                        </p:attrNameLst>
                                      </p:cBhvr>
                                    </p:animMotion>
                                  </p:childTnLst>
                                </p:cTn>
                              </p:par>
                            </p:childTnLst>
                          </p:cTn>
                        </p:par>
                        <p:par>
                          <p:cTn id="42" fill="hold">
                            <p:stCondLst>
                              <p:cond delay="2500"/>
                            </p:stCondLst>
                            <p:childTnLst>
                              <p:par>
                                <p:cTn id="43" presetID="10" presetClass="exit" presetSubtype="0" fill="hold" nodeType="afterEffect">
                                  <p:stCondLst>
                                    <p:cond delay="0"/>
                                  </p:stCondLst>
                                  <p:childTnLst>
                                    <p:animEffect transition="out" filter="fade">
                                      <p:cBhvr>
                                        <p:cTn id="44" dur="500"/>
                                        <p:tgtEl>
                                          <p:spTgt spid="699"/>
                                        </p:tgtEl>
                                      </p:cBhvr>
                                    </p:animEffect>
                                    <p:set>
                                      <p:cBhvr>
                                        <p:cTn id="45" dur="1" fill="hold">
                                          <p:stCondLst>
                                            <p:cond delay="500"/>
                                          </p:stCondLst>
                                        </p:cTn>
                                        <p:tgtEl>
                                          <p:spTgt spid="69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00"/>
                                        </p:tgtEl>
                                        <p:attrNameLst>
                                          <p:attrName>style.visibility</p:attrName>
                                        </p:attrNameLst>
                                      </p:cBhvr>
                                      <p:to>
                                        <p:strVal val="visible"/>
                                      </p:to>
                                    </p:set>
                                    <p:animEffect transition="in" filter="fade">
                                      <p:cBhvr>
                                        <p:cTn id="50" dur="500"/>
                                        <p:tgtEl>
                                          <p:spTgt spid="700"/>
                                        </p:tgtEl>
                                      </p:cBhvr>
                                    </p:animEffect>
                                  </p:childTnLst>
                                </p:cTn>
                              </p:par>
                              <p:par>
                                <p:cTn id="51" presetID="10" presetClass="entr" presetSubtype="0" fill="hold" nodeType="withEffect">
                                  <p:stCondLst>
                                    <p:cond delay="0"/>
                                  </p:stCondLst>
                                  <p:childTnLst>
                                    <p:set>
                                      <p:cBhvr>
                                        <p:cTn id="52" dur="1" fill="hold">
                                          <p:stCondLst>
                                            <p:cond delay="0"/>
                                          </p:stCondLst>
                                        </p:cTn>
                                        <p:tgtEl>
                                          <p:spTgt spid="701"/>
                                        </p:tgtEl>
                                        <p:attrNameLst>
                                          <p:attrName>style.visibility</p:attrName>
                                        </p:attrNameLst>
                                      </p:cBhvr>
                                      <p:to>
                                        <p:strVal val="visible"/>
                                      </p:to>
                                    </p:set>
                                    <p:animEffect transition="in" filter="fade">
                                      <p:cBhvr>
                                        <p:cTn id="53" dur="500"/>
                                        <p:tgtEl>
                                          <p:spTgt spid="70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02"/>
                                        </p:tgtEl>
                                        <p:attrNameLst>
                                          <p:attrName>style.visibility</p:attrName>
                                        </p:attrNameLst>
                                      </p:cBhvr>
                                      <p:to>
                                        <p:strVal val="visible"/>
                                      </p:to>
                                    </p:set>
                                    <p:animEffect transition="in" filter="fade">
                                      <p:cBhvr>
                                        <p:cTn id="58" dur="500"/>
                                        <p:tgtEl>
                                          <p:spTgt spid="702"/>
                                        </p:tgtEl>
                                      </p:cBhvr>
                                    </p:animEffect>
                                  </p:childTnLst>
                                </p:cTn>
                              </p:par>
                              <p:par>
                                <p:cTn id="59" presetID="10" presetClass="entr" presetSubtype="0" fill="hold" nodeType="withEffect">
                                  <p:stCondLst>
                                    <p:cond delay="0"/>
                                  </p:stCondLst>
                                  <p:childTnLst>
                                    <p:set>
                                      <p:cBhvr>
                                        <p:cTn id="60" dur="1" fill="hold">
                                          <p:stCondLst>
                                            <p:cond delay="0"/>
                                          </p:stCondLst>
                                        </p:cTn>
                                        <p:tgtEl>
                                          <p:spTgt spid="703"/>
                                        </p:tgtEl>
                                        <p:attrNameLst>
                                          <p:attrName>style.visibility</p:attrName>
                                        </p:attrNameLst>
                                      </p:cBhvr>
                                      <p:to>
                                        <p:strVal val="visible"/>
                                      </p:to>
                                    </p:set>
                                    <p:animEffect transition="in" filter="fade">
                                      <p:cBhvr>
                                        <p:cTn id="61" dur="500"/>
                                        <p:tgtEl>
                                          <p:spTgt spid="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 grpId="0" animBg="1"/>
      <p:bldP spid="69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3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Outline</a:t>
            </a:r>
            <a:endParaRPr/>
          </a:p>
        </p:txBody>
      </p:sp>
      <p:sp>
        <p:nvSpPr>
          <p:cNvPr id="711" name="Google Shape;711;p33"/>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BFBFBF"/>
              </a:buClr>
              <a:buSzPts val="2600"/>
              <a:buChar char="•"/>
            </a:pPr>
            <a:r>
              <a:rPr lang="en-US" sz="2600" dirty="0">
                <a:solidFill>
                  <a:srgbClr val="BFBFBF"/>
                </a:solidFill>
              </a:rPr>
              <a:t>Background</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Cross-Layer Techniques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Evaluating Cross-Layer Techniques</a:t>
            </a:r>
            <a:endParaRPr dirty="0"/>
          </a:p>
          <a:p>
            <a:pPr marL="228600" lvl="0" indent="-228600" algn="l" rtl="0">
              <a:lnSpc>
                <a:spcPct val="90000"/>
              </a:lnSpc>
              <a:spcBef>
                <a:spcPts val="1000"/>
              </a:spcBef>
              <a:spcAft>
                <a:spcPts val="0"/>
              </a:spcAft>
              <a:buClr>
                <a:schemeClr val="dk1"/>
              </a:buClr>
              <a:buSzPts val="2600"/>
              <a:buChar char="•"/>
            </a:pPr>
            <a:r>
              <a:rPr lang="en-US" sz="2600" b="1" dirty="0" err="1">
                <a:solidFill>
                  <a:srgbClr val="0432FF"/>
                </a:solidFill>
              </a:rPr>
              <a:t>MetaSys</a:t>
            </a:r>
            <a:endParaRPr dirty="0">
              <a:solidFill>
                <a:srgbClr val="0432FF"/>
              </a:solidFill>
            </a:endParaRPr>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Overview </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Components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Operation</a:t>
            </a:r>
            <a:endParaRPr dirty="0"/>
          </a:p>
          <a:p>
            <a:pPr marL="685800" lvl="1" indent="-228600" algn="l" rtl="0">
              <a:lnSpc>
                <a:spcPct val="90000"/>
              </a:lnSpc>
              <a:spcBef>
                <a:spcPts val="500"/>
              </a:spcBef>
              <a:spcAft>
                <a:spcPts val="0"/>
              </a:spcAft>
              <a:buClr>
                <a:schemeClr val="dk1"/>
              </a:buClr>
              <a:buSzPts val="2600"/>
              <a:buChar char="•"/>
            </a:pPr>
            <a:r>
              <a:rPr lang="en-US" sz="2600" b="1" dirty="0">
                <a:solidFill>
                  <a:srgbClr val="0432FF"/>
                </a:solidFill>
              </a:rPr>
              <a:t>FPGA Prototype</a:t>
            </a:r>
            <a:endParaRPr dirty="0">
              <a:solidFill>
                <a:srgbClr val="0432FF"/>
              </a:solidFill>
            </a:endParaRPr>
          </a:p>
          <a:p>
            <a:pPr marL="228600" lvl="0" indent="-228600" algn="l" rtl="0">
              <a:lnSpc>
                <a:spcPct val="90000"/>
              </a:lnSpc>
              <a:spcBef>
                <a:spcPts val="1000"/>
              </a:spcBef>
              <a:spcAft>
                <a:spcPts val="0"/>
              </a:spcAft>
              <a:buClr>
                <a:schemeClr val="dk1"/>
              </a:buClr>
              <a:buSzPts val="2600"/>
              <a:buChar char="•"/>
            </a:pPr>
            <a:r>
              <a:rPr lang="en-US" sz="2600" dirty="0"/>
              <a:t>Case Studies</a:t>
            </a:r>
            <a:endParaRPr dirty="0"/>
          </a:p>
          <a:p>
            <a:pPr marL="685800" lvl="1" indent="-228600" algn="l" rtl="0">
              <a:lnSpc>
                <a:spcPct val="90000"/>
              </a:lnSpc>
              <a:spcBef>
                <a:spcPts val="500"/>
              </a:spcBef>
              <a:spcAft>
                <a:spcPts val="0"/>
              </a:spcAft>
              <a:buClr>
                <a:schemeClr val="dk1"/>
              </a:buClr>
              <a:buSzPts val="2600"/>
              <a:buChar char="•"/>
            </a:pPr>
            <a:r>
              <a:rPr lang="en-US" sz="2600" dirty="0"/>
              <a:t>Prefetching</a:t>
            </a:r>
            <a:endParaRPr dirty="0"/>
          </a:p>
          <a:p>
            <a:pPr marL="685800" lvl="1" indent="-228600" algn="l" rtl="0">
              <a:lnSpc>
                <a:spcPct val="90000"/>
              </a:lnSpc>
              <a:spcBef>
                <a:spcPts val="500"/>
              </a:spcBef>
              <a:spcAft>
                <a:spcPts val="0"/>
              </a:spcAft>
              <a:buClr>
                <a:schemeClr val="dk1"/>
              </a:buClr>
              <a:buSzPts val="2600"/>
              <a:buChar char="•"/>
            </a:pPr>
            <a:r>
              <a:rPr lang="en-US" sz="2600" dirty="0"/>
              <a:t>Memory Safety and Protection</a:t>
            </a:r>
            <a:endParaRPr dirty="0"/>
          </a:p>
          <a:p>
            <a:pPr marL="228600" lvl="0" indent="-228600" algn="l" rtl="0">
              <a:lnSpc>
                <a:spcPct val="90000"/>
              </a:lnSpc>
              <a:spcBef>
                <a:spcPts val="1000"/>
              </a:spcBef>
              <a:spcAft>
                <a:spcPts val="0"/>
              </a:spcAft>
              <a:buClr>
                <a:schemeClr val="dk1"/>
              </a:buClr>
              <a:buSzPts val="2600"/>
              <a:buChar char="•"/>
            </a:pPr>
            <a:r>
              <a:rPr lang="en-US" sz="2600" dirty="0"/>
              <a:t>Characterizing a General Metadata Management System</a:t>
            </a:r>
            <a:endParaRPr dirty="0"/>
          </a:p>
          <a:p>
            <a:pPr marL="228600" lvl="0" indent="-63500" algn="l" rtl="0">
              <a:lnSpc>
                <a:spcPct val="90000"/>
              </a:lnSpc>
              <a:spcBef>
                <a:spcPts val="1000"/>
              </a:spcBef>
              <a:spcAft>
                <a:spcPts val="0"/>
              </a:spcAft>
              <a:buClr>
                <a:schemeClr val="dk1"/>
              </a:buClr>
              <a:buSzPts val="2600"/>
              <a:buNone/>
            </a:pPr>
            <a:endParaRPr sz="2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4"/>
          <p:cNvPicPr preferRelativeResize="0"/>
          <p:nvPr/>
        </p:nvPicPr>
        <p:blipFill rotWithShape="1">
          <a:blip r:embed="rId3">
            <a:alphaModFix/>
          </a:blip>
          <a:srcRect/>
          <a:stretch/>
        </p:blipFill>
        <p:spPr>
          <a:xfrm>
            <a:off x="387056" y="4356204"/>
            <a:ext cx="1628414" cy="1628414"/>
          </a:xfrm>
          <a:prstGeom prst="rect">
            <a:avLst/>
          </a:prstGeom>
          <a:noFill/>
          <a:ln>
            <a:noFill/>
          </a:ln>
        </p:spPr>
      </p:pic>
      <p:pic>
        <p:nvPicPr>
          <p:cNvPr id="113" name="Google Shape;113;p4"/>
          <p:cNvPicPr preferRelativeResize="0"/>
          <p:nvPr/>
        </p:nvPicPr>
        <p:blipFill rotWithShape="1">
          <a:blip r:embed="rId4">
            <a:alphaModFix/>
          </a:blip>
          <a:srcRect/>
          <a:stretch/>
        </p:blipFill>
        <p:spPr>
          <a:xfrm>
            <a:off x="2733459" y="4525620"/>
            <a:ext cx="876300" cy="876300"/>
          </a:xfrm>
          <a:prstGeom prst="rect">
            <a:avLst/>
          </a:prstGeom>
          <a:noFill/>
          <a:ln>
            <a:noFill/>
          </a:ln>
        </p:spPr>
      </p:pic>
      <p:pic>
        <p:nvPicPr>
          <p:cNvPr id="114" name="Google Shape;114;p4"/>
          <p:cNvPicPr preferRelativeResize="0"/>
          <p:nvPr/>
        </p:nvPicPr>
        <p:blipFill rotWithShape="1">
          <a:blip r:embed="rId4">
            <a:alphaModFix/>
          </a:blip>
          <a:srcRect/>
          <a:stretch/>
        </p:blipFill>
        <p:spPr>
          <a:xfrm>
            <a:off x="3439430" y="4909982"/>
            <a:ext cx="876300" cy="876300"/>
          </a:xfrm>
          <a:prstGeom prst="rect">
            <a:avLst/>
          </a:prstGeom>
          <a:noFill/>
          <a:ln>
            <a:noFill/>
          </a:ln>
        </p:spPr>
      </p:pic>
      <p:pic>
        <p:nvPicPr>
          <p:cNvPr id="115" name="Google Shape;115;p4"/>
          <p:cNvPicPr preferRelativeResize="0"/>
          <p:nvPr/>
        </p:nvPicPr>
        <p:blipFill rotWithShape="1">
          <a:blip r:embed="rId5">
            <a:alphaModFix/>
          </a:blip>
          <a:srcRect/>
          <a:stretch/>
        </p:blipFill>
        <p:spPr>
          <a:xfrm>
            <a:off x="1465467" y="2635798"/>
            <a:ext cx="546507" cy="546507"/>
          </a:xfrm>
          <a:prstGeom prst="rect">
            <a:avLst/>
          </a:prstGeom>
          <a:noFill/>
          <a:ln>
            <a:noFill/>
          </a:ln>
        </p:spPr>
      </p:pic>
      <p:pic>
        <p:nvPicPr>
          <p:cNvPr id="116" name="Google Shape;116;p4"/>
          <p:cNvPicPr preferRelativeResize="0"/>
          <p:nvPr/>
        </p:nvPicPr>
        <p:blipFill rotWithShape="1">
          <a:blip r:embed="rId6">
            <a:alphaModFix/>
          </a:blip>
          <a:srcRect/>
          <a:stretch/>
        </p:blipFill>
        <p:spPr>
          <a:xfrm>
            <a:off x="2071152" y="2944239"/>
            <a:ext cx="754108" cy="754108"/>
          </a:xfrm>
          <a:prstGeom prst="rect">
            <a:avLst/>
          </a:prstGeom>
          <a:noFill/>
          <a:ln>
            <a:noFill/>
          </a:ln>
        </p:spPr>
      </p:pic>
      <p:pic>
        <p:nvPicPr>
          <p:cNvPr id="117" name="Google Shape;117;p4"/>
          <p:cNvPicPr preferRelativeResize="0"/>
          <p:nvPr/>
        </p:nvPicPr>
        <p:blipFill rotWithShape="1">
          <a:blip r:embed="rId7">
            <a:alphaModFix/>
          </a:blip>
          <a:srcRect/>
          <a:stretch/>
        </p:blipFill>
        <p:spPr>
          <a:xfrm>
            <a:off x="1342604" y="3261446"/>
            <a:ext cx="710174" cy="710174"/>
          </a:xfrm>
          <a:prstGeom prst="rect">
            <a:avLst/>
          </a:prstGeom>
          <a:noFill/>
          <a:ln>
            <a:noFill/>
          </a:ln>
        </p:spPr>
      </p:pic>
      <p:sp>
        <p:nvSpPr>
          <p:cNvPr id="118" name="Google Shape;118;p4"/>
          <p:cNvSpPr txBox="1"/>
          <p:nvPr/>
        </p:nvSpPr>
        <p:spPr>
          <a:xfrm flipH="1">
            <a:off x="2289873" y="2471183"/>
            <a:ext cx="213517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i="0" u="none" strike="noStrike" cap="none" dirty="0">
                <a:solidFill>
                  <a:schemeClr val="dk1"/>
                </a:solidFill>
                <a:latin typeface="Cambria" panose="02040503050406030204" pitchFamily="18" charset="0"/>
                <a:ea typeface="Open Sans"/>
                <a:cs typeface="Open Sans"/>
                <a:sym typeface="Open Sans"/>
              </a:rPr>
              <a:t>Caches</a:t>
            </a:r>
            <a:endParaRPr dirty="0">
              <a:latin typeface="Cambria" panose="02040503050406030204" pitchFamily="18" charset="0"/>
            </a:endParaRPr>
          </a:p>
        </p:txBody>
      </p:sp>
      <p:sp>
        <p:nvSpPr>
          <p:cNvPr id="119" name="Google Shape;119;p4"/>
          <p:cNvSpPr txBox="1"/>
          <p:nvPr/>
        </p:nvSpPr>
        <p:spPr>
          <a:xfrm flipH="1">
            <a:off x="3504415" y="3855554"/>
            <a:ext cx="213517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dirty="0">
                <a:solidFill>
                  <a:schemeClr val="dk1"/>
                </a:solidFill>
                <a:latin typeface="Cambria" panose="02040503050406030204" pitchFamily="18" charset="0"/>
                <a:ea typeface="Open Sans"/>
                <a:cs typeface="Open Sans"/>
                <a:sym typeface="Open Sans"/>
              </a:rPr>
              <a:t>Memory Controllers</a:t>
            </a:r>
            <a:endParaRPr dirty="0">
              <a:latin typeface="Cambria" panose="02040503050406030204" pitchFamily="18" charset="0"/>
            </a:endParaRPr>
          </a:p>
        </p:txBody>
      </p:sp>
      <p:sp>
        <p:nvSpPr>
          <p:cNvPr id="120" name="Google Shape;120;p4"/>
          <p:cNvSpPr txBox="1"/>
          <p:nvPr/>
        </p:nvSpPr>
        <p:spPr>
          <a:xfrm flipH="1">
            <a:off x="1154210" y="4141258"/>
            <a:ext cx="213517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dirty="0">
                <a:solidFill>
                  <a:schemeClr val="dk1"/>
                </a:solidFill>
                <a:latin typeface="Cambria" panose="02040503050406030204" pitchFamily="18" charset="0"/>
                <a:ea typeface="Open Sans"/>
                <a:cs typeface="Open Sans"/>
                <a:sym typeface="Open Sans"/>
              </a:rPr>
              <a:t>Prefetchers</a:t>
            </a:r>
            <a:endParaRPr dirty="0">
              <a:latin typeface="Cambria" panose="02040503050406030204" pitchFamily="18" charset="0"/>
            </a:endParaRPr>
          </a:p>
        </p:txBody>
      </p:sp>
      <p:sp>
        <p:nvSpPr>
          <p:cNvPr id="121" name="Google Shape;121;p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lnSpc>
                <a:spcPct val="90000"/>
              </a:lnSpc>
              <a:spcBef>
                <a:spcPts val="0"/>
              </a:spcBef>
              <a:spcAft>
                <a:spcPts val="0"/>
              </a:spcAft>
              <a:buClr>
                <a:schemeClr val="dk1"/>
              </a:buClr>
              <a:buSzPts val="2800"/>
            </a:pPr>
            <a:r>
              <a:rPr lang="en-US" sz="3600" b="1" i="0" u="none" dirty="0">
                <a:ea typeface="Proxima Nova"/>
                <a:cs typeface="Proxima Nova"/>
                <a:sym typeface="Proxima Nova"/>
              </a:rPr>
              <a:t>Hardware Performance Optimizations</a:t>
            </a:r>
            <a:endParaRPr lang="en-TR" sz="3600" dirty="0"/>
          </a:p>
        </p:txBody>
      </p:sp>
      <p:pic>
        <p:nvPicPr>
          <p:cNvPr id="123" name="Google Shape;123;p4"/>
          <p:cNvPicPr preferRelativeResize="0"/>
          <p:nvPr/>
        </p:nvPicPr>
        <p:blipFill rotWithShape="1">
          <a:blip r:embed="rId8">
            <a:alphaModFix/>
          </a:blip>
          <a:srcRect/>
          <a:stretch/>
        </p:blipFill>
        <p:spPr>
          <a:xfrm>
            <a:off x="5195999" y="1649015"/>
            <a:ext cx="4165963" cy="4261449"/>
          </a:xfrm>
          <a:prstGeom prst="rect">
            <a:avLst/>
          </a:prstGeom>
          <a:noFill/>
          <a:ln>
            <a:noFill/>
          </a:ln>
        </p:spPr>
      </p:pic>
      <p:sp>
        <p:nvSpPr>
          <p:cNvPr id="125" name="Google Shape;125;p4"/>
          <p:cNvSpPr txBox="1"/>
          <p:nvPr/>
        </p:nvSpPr>
        <p:spPr>
          <a:xfrm>
            <a:off x="182618" y="890987"/>
            <a:ext cx="225554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2"/>
                </a:solidFill>
                <a:latin typeface="Cambria" panose="02040503050406030204" pitchFamily="18" charset="0"/>
                <a:ea typeface="Proxima Nova"/>
                <a:cs typeface="Proxima Nova"/>
                <a:sym typeface="Proxima Nova"/>
              </a:rPr>
              <a:t>Today</a:t>
            </a:r>
            <a:endParaRPr dirty="0">
              <a:latin typeface="Cambria" panose="02040503050406030204" pitchFamily="18" charset="0"/>
            </a:endParaRPr>
          </a:p>
        </p:txBody>
      </p:sp>
      <p:sp>
        <p:nvSpPr>
          <p:cNvPr id="126" name="Google Shape;126;p4"/>
          <p:cNvSpPr/>
          <p:nvPr/>
        </p:nvSpPr>
        <p:spPr>
          <a:xfrm>
            <a:off x="176162" y="968099"/>
            <a:ext cx="8826435" cy="1390802"/>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83EBCF9E-81F8-5865-CBB4-03D014D339FB}"/>
              </a:ext>
            </a:extLst>
          </p:cNvPr>
          <p:cNvSpPr txBox="1"/>
          <p:nvPr/>
        </p:nvSpPr>
        <p:spPr>
          <a:xfrm>
            <a:off x="182618" y="1427673"/>
            <a:ext cx="8819141" cy="830997"/>
          </a:xfrm>
          <a:prstGeom prst="rect">
            <a:avLst/>
          </a:prstGeom>
          <a:noFill/>
        </p:spPr>
        <p:txBody>
          <a:bodyPr wrap="square">
            <a:spAutoFit/>
          </a:bodyPr>
          <a:lstStyle/>
          <a:p>
            <a:pPr marL="0" indent="0">
              <a:buNone/>
            </a:pPr>
            <a:r>
              <a:rPr lang="en-US" sz="2400" b="0" dirty="0">
                <a:latin typeface="Cambria" panose="02040503050406030204" pitchFamily="18" charset="0"/>
              </a:rPr>
              <a:t>Optimize for performance by </a:t>
            </a:r>
            <a:r>
              <a:rPr lang="en-US" sz="2400" b="0" dirty="0">
                <a:solidFill>
                  <a:schemeClr val="accent5"/>
                </a:solidFill>
                <a:latin typeface="Cambria" panose="02040503050406030204" pitchFamily="18" charset="0"/>
              </a:rPr>
              <a:t>designing hardware</a:t>
            </a:r>
            <a:br>
              <a:rPr lang="en-US" sz="2400" b="0" dirty="0">
                <a:solidFill>
                  <a:schemeClr val="accent5"/>
                </a:solidFill>
                <a:latin typeface="Cambria" panose="02040503050406030204" pitchFamily="18" charset="0"/>
              </a:rPr>
            </a:br>
            <a:r>
              <a:rPr lang="en-US" sz="2400" b="0" dirty="0">
                <a:latin typeface="Cambria" panose="02040503050406030204" pitchFamily="18" charset="0"/>
              </a:rPr>
              <a:t>that infers and predicts program behavior</a:t>
            </a:r>
            <a:endParaRPr lang="en-T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par>
                                <p:cTn id="8" presetID="10" presetClass="entr" presetSubtype="0" fill="hold"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fade">
                                      <p:cBhvr>
                                        <p:cTn id="10" dur="500"/>
                                        <p:tgtEl>
                                          <p:spTgt spid="117"/>
                                        </p:tgtEl>
                                      </p:cBhvr>
                                    </p:animEffect>
                                  </p:childTnLst>
                                </p:cTn>
                              </p:par>
                              <p:par>
                                <p:cTn id="11" presetID="10" presetClass="entr" presetSubtype="0" fill="hold"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fade">
                                      <p:cBhvr>
                                        <p:cTn id="13" dur="500"/>
                                        <p:tgtEl>
                                          <p:spTgt spid="116"/>
                                        </p:tgtEl>
                                      </p:cBhvr>
                                    </p:animEffect>
                                  </p:childTnLst>
                                </p:cTn>
                              </p:par>
                              <p:par>
                                <p:cTn id="14" presetID="10" presetClass="entr" presetSubtype="0" fill="hold" nodeType="withEffect">
                                  <p:stCondLst>
                                    <p:cond delay="0"/>
                                  </p:stCondLst>
                                  <p:childTnLst>
                                    <p:set>
                                      <p:cBhvr>
                                        <p:cTn id="15" dur="1" fill="hold">
                                          <p:stCondLst>
                                            <p:cond delay="0"/>
                                          </p:stCondLst>
                                        </p:cTn>
                                        <p:tgtEl>
                                          <p:spTgt spid="115"/>
                                        </p:tgtEl>
                                        <p:attrNameLst>
                                          <p:attrName>style.visibility</p:attrName>
                                        </p:attrNameLst>
                                      </p:cBhvr>
                                      <p:to>
                                        <p:strVal val="visible"/>
                                      </p:to>
                                    </p:set>
                                    <p:animEffect transition="in" filter="fade">
                                      <p:cBhvr>
                                        <p:cTn id="16" dur="500"/>
                                        <p:tgtEl>
                                          <p:spTgt spid="115"/>
                                        </p:tgtEl>
                                      </p:cBhvr>
                                    </p:animEffect>
                                  </p:childTnLst>
                                </p:cTn>
                              </p:par>
                              <p:par>
                                <p:cTn id="17" presetID="10" presetClass="entr" presetSubtype="0" fill="hold" nodeType="withEffect">
                                  <p:stCondLst>
                                    <p:cond delay="0"/>
                                  </p:stCondLst>
                                  <p:childTnLst>
                                    <p:set>
                                      <p:cBhvr>
                                        <p:cTn id="18" dur="1" fill="hold">
                                          <p:stCondLst>
                                            <p:cond delay="0"/>
                                          </p:stCondLst>
                                        </p:cTn>
                                        <p:tgtEl>
                                          <p:spTgt spid="120"/>
                                        </p:tgtEl>
                                        <p:attrNameLst>
                                          <p:attrName>style.visibility</p:attrName>
                                        </p:attrNameLst>
                                      </p:cBhvr>
                                      <p:to>
                                        <p:strVal val="visible"/>
                                      </p:to>
                                    </p:set>
                                    <p:animEffect transition="in" filter="fade">
                                      <p:cBhvr>
                                        <p:cTn id="19" dur="500"/>
                                        <p:tgtEl>
                                          <p:spTgt spid="120"/>
                                        </p:tgtEl>
                                      </p:cBhvr>
                                    </p:animEffect>
                                  </p:childTnLst>
                                </p:cTn>
                              </p:par>
                              <p:par>
                                <p:cTn id="20" presetID="10" presetClass="entr" presetSubtype="0" fill="hold" nodeType="with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fade">
                                      <p:cBhvr>
                                        <p:cTn id="22" dur="500"/>
                                        <p:tgtEl>
                                          <p:spTgt spid="112"/>
                                        </p:tgtEl>
                                      </p:cBhvr>
                                    </p:animEffect>
                                  </p:childTnLst>
                                </p:cTn>
                              </p:par>
                              <p:par>
                                <p:cTn id="23" presetID="10" presetClass="entr" presetSubtype="0" fill="hold" nodeType="withEffect">
                                  <p:stCondLst>
                                    <p:cond delay="0"/>
                                  </p:stCondLst>
                                  <p:childTnLst>
                                    <p:set>
                                      <p:cBhvr>
                                        <p:cTn id="24" dur="1" fill="hold">
                                          <p:stCondLst>
                                            <p:cond delay="0"/>
                                          </p:stCondLst>
                                        </p:cTn>
                                        <p:tgtEl>
                                          <p:spTgt spid="113"/>
                                        </p:tgtEl>
                                        <p:attrNameLst>
                                          <p:attrName>style.visibility</p:attrName>
                                        </p:attrNameLst>
                                      </p:cBhvr>
                                      <p:to>
                                        <p:strVal val="visible"/>
                                      </p:to>
                                    </p:set>
                                    <p:animEffect transition="in" filter="fade">
                                      <p:cBhvr>
                                        <p:cTn id="25" dur="500"/>
                                        <p:tgtEl>
                                          <p:spTgt spid="113"/>
                                        </p:tgtEl>
                                      </p:cBhvr>
                                    </p:animEffect>
                                  </p:childTnLst>
                                </p:cTn>
                              </p:par>
                              <p:par>
                                <p:cTn id="26" presetID="10" presetClass="entr" presetSubtype="0" fill="hold" nodeType="withEffect">
                                  <p:stCondLst>
                                    <p:cond delay="0"/>
                                  </p:stCondLst>
                                  <p:childTnLst>
                                    <p:set>
                                      <p:cBhvr>
                                        <p:cTn id="27" dur="1" fill="hold">
                                          <p:stCondLst>
                                            <p:cond delay="0"/>
                                          </p:stCondLst>
                                        </p:cTn>
                                        <p:tgtEl>
                                          <p:spTgt spid="114"/>
                                        </p:tgtEl>
                                        <p:attrNameLst>
                                          <p:attrName>style.visibility</p:attrName>
                                        </p:attrNameLst>
                                      </p:cBhvr>
                                      <p:to>
                                        <p:strVal val="visible"/>
                                      </p:to>
                                    </p:set>
                                    <p:animEffect transition="in" filter="fade">
                                      <p:cBhvr>
                                        <p:cTn id="28" dur="500"/>
                                        <p:tgtEl>
                                          <p:spTgt spid="114"/>
                                        </p:tgtEl>
                                      </p:cBhvr>
                                    </p:animEffect>
                                  </p:childTnLst>
                                </p:cTn>
                              </p:par>
                              <p:par>
                                <p:cTn id="29" presetID="10" presetClass="entr" presetSubtype="0" fill="hold" nodeType="withEffect">
                                  <p:stCondLst>
                                    <p:cond delay="0"/>
                                  </p:stCondLst>
                                  <p:childTnLst>
                                    <p:set>
                                      <p:cBhvr>
                                        <p:cTn id="30" dur="1" fill="hold">
                                          <p:stCondLst>
                                            <p:cond delay="0"/>
                                          </p:stCondLst>
                                        </p:cTn>
                                        <p:tgtEl>
                                          <p:spTgt spid="119"/>
                                        </p:tgtEl>
                                        <p:attrNameLst>
                                          <p:attrName>style.visibility</p:attrName>
                                        </p:attrNameLst>
                                      </p:cBhvr>
                                      <p:to>
                                        <p:strVal val="visible"/>
                                      </p:to>
                                    </p:set>
                                    <p:animEffect transition="in" filter="fade">
                                      <p:cBhvr>
                                        <p:cTn id="31" dur="500"/>
                                        <p:tgtEl>
                                          <p:spTgt spid="1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fade">
                                      <p:cBhvr>
                                        <p:cTn id="36"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3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FPGA Prototype (I)</a:t>
            </a:r>
            <a:endParaRPr/>
          </a:p>
        </p:txBody>
      </p:sp>
      <p:sp>
        <p:nvSpPr>
          <p:cNvPr id="718" name="Google Shape;718;p34"/>
          <p:cNvSpPr txBox="1">
            <a:spLocks noGrp="1"/>
          </p:cNvSpPr>
          <p:nvPr>
            <p:ph idx="1"/>
          </p:nvPr>
        </p:nvSpPr>
        <p:spPr>
          <a:xfrm>
            <a:off x="75991" y="3680749"/>
            <a:ext cx="8987622" cy="2729328"/>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1000"/>
              </a:spcBef>
              <a:spcAft>
                <a:spcPts val="0"/>
              </a:spcAft>
              <a:buClr>
                <a:schemeClr val="dk1"/>
              </a:buClr>
              <a:buSzPts val="2000"/>
              <a:buFont typeface="Calibri"/>
              <a:buAutoNum type="arabicPeriod"/>
            </a:pPr>
            <a:r>
              <a:rPr lang="en-US" sz="2200" dirty="0"/>
              <a:t> </a:t>
            </a:r>
            <a:r>
              <a:rPr lang="en-US" sz="2200" dirty="0">
                <a:solidFill>
                  <a:schemeClr val="accent6"/>
                </a:solidFill>
              </a:rPr>
              <a:t>Accurately</a:t>
            </a:r>
            <a:r>
              <a:rPr lang="en-US" sz="2200" dirty="0"/>
              <a:t> </a:t>
            </a:r>
            <a:r>
              <a:rPr lang="en-US" sz="2200" dirty="0">
                <a:solidFill>
                  <a:schemeClr val="accent6"/>
                </a:solidFill>
              </a:rPr>
              <a:t>evaluate feasibility </a:t>
            </a:r>
            <a:r>
              <a:rPr lang="en-US" sz="2200" dirty="0"/>
              <a:t>of the metadata management system</a:t>
            </a:r>
            <a:endParaRPr sz="2200" dirty="0"/>
          </a:p>
          <a:p>
            <a:pPr marL="685800" lvl="1" indent="-228600" algn="l" rtl="0">
              <a:lnSpc>
                <a:spcPct val="90000"/>
              </a:lnSpc>
              <a:spcBef>
                <a:spcPts val="500"/>
              </a:spcBef>
              <a:spcAft>
                <a:spcPts val="0"/>
              </a:spcAft>
              <a:buClr>
                <a:schemeClr val="dk1"/>
              </a:buClr>
              <a:buSzPts val="1600"/>
              <a:buChar char="•"/>
            </a:pPr>
            <a:r>
              <a:rPr lang="en-US" sz="1600" dirty="0"/>
              <a:t> </a:t>
            </a:r>
            <a:r>
              <a:rPr lang="en-US" sz="2000" dirty="0"/>
              <a:t>Implement all components (e.g., ports, wires, buffers)</a:t>
            </a:r>
            <a:endParaRPr sz="2000" dirty="0"/>
          </a:p>
          <a:p>
            <a:pPr marL="685800" lvl="1" indent="-127000" algn="l" rtl="0">
              <a:lnSpc>
                <a:spcPct val="90000"/>
              </a:lnSpc>
              <a:spcBef>
                <a:spcPts val="500"/>
              </a:spcBef>
              <a:spcAft>
                <a:spcPts val="0"/>
              </a:spcAft>
              <a:buClr>
                <a:schemeClr val="dk1"/>
              </a:buClr>
              <a:buSzPts val="1600"/>
              <a:buNone/>
            </a:pPr>
            <a:endParaRPr sz="500" dirty="0"/>
          </a:p>
          <a:p>
            <a:pPr marL="514350" lvl="0" indent="-514350" algn="l" rtl="0">
              <a:lnSpc>
                <a:spcPct val="90000"/>
              </a:lnSpc>
              <a:spcBef>
                <a:spcPts val="1000"/>
              </a:spcBef>
              <a:spcAft>
                <a:spcPts val="0"/>
              </a:spcAft>
              <a:buClr>
                <a:schemeClr val="dk1"/>
              </a:buClr>
              <a:buSzPts val="2000"/>
              <a:buFont typeface="Calibri"/>
              <a:buAutoNum type="arabicPeriod"/>
            </a:pPr>
            <a:r>
              <a:rPr lang="en-US" sz="2000" dirty="0"/>
              <a:t> </a:t>
            </a:r>
            <a:r>
              <a:rPr lang="en-US" sz="2200" dirty="0">
                <a:solidFill>
                  <a:schemeClr val="accent6"/>
                </a:solidFill>
              </a:rPr>
              <a:t>Quickly</a:t>
            </a:r>
            <a:r>
              <a:rPr lang="en-US" sz="2200" dirty="0"/>
              <a:t> run experiments</a:t>
            </a:r>
            <a:endParaRPr sz="2200" dirty="0"/>
          </a:p>
          <a:p>
            <a:pPr marL="685800" lvl="1" indent="-228600" algn="l" rtl="0">
              <a:lnSpc>
                <a:spcPct val="90000"/>
              </a:lnSpc>
              <a:spcBef>
                <a:spcPts val="500"/>
              </a:spcBef>
              <a:spcAft>
                <a:spcPts val="0"/>
              </a:spcAft>
              <a:buClr>
                <a:schemeClr val="dk1"/>
              </a:buClr>
              <a:buSzPts val="1600"/>
              <a:buChar char="•"/>
            </a:pPr>
            <a:r>
              <a:rPr lang="en-US" sz="1600" dirty="0"/>
              <a:t> </a:t>
            </a:r>
            <a:r>
              <a:rPr lang="en-US" sz="2000" dirty="0"/>
              <a:t>Run workloads fast compared to simulation</a:t>
            </a:r>
            <a:endParaRPr sz="2000" dirty="0"/>
          </a:p>
          <a:p>
            <a:pPr marL="685800" lvl="1" indent="-127000" algn="l" rtl="0">
              <a:lnSpc>
                <a:spcPct val="90000"/>
              </a:lnSpc>
              <a:spcBef>
                <a:spcPts val="500"/>
              </a:spcBef>
              <a:spcAft>
                <a:spcPts val="0"/>
              </a:spcAft>
              <a:buClr>
                <a:schemeClr val="dk1"/>
              </a:buClr>
              <a:buSzPts val="1600"/>
              <a:buNone/>
            </a:pPr>
            <a:endParaRPr sz="500" dirty="0"/>
          </a:p>
          <a:p>
            <a:pPr marL="514350" lvl="0" indent="-514350" algn="l" rtl="0">
              <a:lnSpc>
                <a:spcPct val="90000"/>
              </a:lnSpc>
              <a:spcBef>
                <a:spcPts val="1000"/>
              </a:spcBef>
              <a:spcAft>
                <a:spcPts val="0"/>
              </a:spcAft>
              <a:buClr>
                <a:schemeClr val="dk1"/>
              </a:buClr>
              <a:buSzPts val="2000"/>
              <a:buFont typeface="Calibri"/>
              <a:buAutoNum type="arabicPeriod"/>
            </a:pPr>
            <a:r>
              <a:rPr lang="en-US" sz="2000" dirty="0"/>
              <a:t> </a:t>
            </a:r>
            <a:r>
              <a:rPr lang="en-US" sz="2200" dirty="0">
                <a:solidFill>
                  <a:schemeClr val="accent6"/>
                </a:solidFill>
              </a:rPr>
              <a:t>Develop RTL </a:t>
            </a:r>
            <a:r>
              <a:rPr lang="en-US" sz="2200" dirty="0"/>
              <a:t>as a basis for future work</a:t>
            </a:r>
            <a:endParaRPr sz="2200" dirty="0"/>
          </a:p>
          <a:p>
            <a:pPr marL="685800" lvl="1" indent="-228600" algn="l" rtl="0">
              <a:lnSpc>
                <a:spcPct val="90000"/>
              </a:lnSpc>
              <a:spcBef>
                <a:spcPts val="500"/>
              </a:spcBef>
              <a:spcAft>
                <a:spcPts val="0"/>
              </a:spcAft>
              <a:buClr>
                <a:schemeClr val="dk1"/>
              </a:buClr>
              <a:buSzPts val="1600"/>
              <a:buChar char="•"/>
            </a:pPr>
            <a:r>
              <a:rPr lang="en-US" sz="2000" dirty="0"/>
              <a:t>E.g., accurately measure area and power using synthesis tools</a:t>
            </a:r>
            <a:endParaRPr sz="2000" dirty="0"/>
          </a:p>
        </p:txBody>
      </p:sp>
      <p:pic>
        <p:nvPicPr>
          <p:cNvPr id="2" name="Google Shape;180;p7" descr="ZedBoard Zynq-7000 ARM/FPGA SoC Development Board - Digilent">
            <a:extLst>
              <a:ext uri="{FF2B5EF4-FFF2-40B4-BE49-F238E27FC236}">
                <a16:creationId xmlns:a16="http://schemas.microsoft.com/office/drawing/2014/main" id="{CC8C1454-AAFE-E9A0-C642-BA26D77D2F49}"/>
              </a:ext>
            </a:extLst>
          </p:cNvPr>
          <p:cNvPicPr preferRelativeResize="0"/>
          <p:nvPr/>
        </p:nvPicPr>
        <p:blipFill rotWithShape="1">
          <a:blip r:embed="rId3">
            <a:alphaModFix/>
          </a:blip>
          <a:srcRect/>
          <a:stretch/>
        </p:blipFill>
        <p:spPr>
          <a:xfrm>
            <a:off x="5289630" y="1250147"/>
            <a:ext cx="2680456" cy="2179889"/>
          </a:xfrm>
          <a:prstGeom prst="rect">
            <a:avLst/>
          </a:prstGeom>
          <a:noFill/>
          <a:ln>
            <a:noFill/>
          </a:ln>
        </p:spPr>
      </p:pic>
      <p:sp>
        <p:nvSpPr>
          <p:cNvPr id="3" name="Google Shape;181;p7">
            <a:extLst>
              <a:ext uri="{FF2B5EF4-FFF2-40B4-BE49-F238E27FC236}">
                <a16:creationId xmlns:a16="http://schemas.microsoft.com/office/drawing/2014/main" id="{B08F989A-4AE8-71E2-03BC-30F009D21396}"/>
              </a:ext>
            </a:extLst>
          </p:cNvPr>
          <p:cNvSpPr txBox="1"/>
          <p:nvPr/>
        </p:nvSpPr>
        <p:spPr>
          <a:xfrm>
            <a:off x="4934590" y="885839"/>
            <a:ext cx="319163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dk1"/>
                </a:solidFill>
                <a:latin typeface="Cambria" panose="02040503050406030204" pitchFamily="18" charset="0"/>
                <a:ea typeface="Proxima Nova"/>
                <a:cs typeface="Proxima Nova"/>
                <a:sym typeface="Proxima Nova"/>
              </a:rPr>
              <a:t>FPGA prototypes</a:t>
            </a:r>
            <a:endParaRPr sz="2000" dirty="0">
              <a:latin typeface="Cambria" panose="02040503050406030204" pitchFamily="18" charset="0"/>
            </a:endParaRPr>
          </a:p>
        </p:txBody>
      </p:sp>
      <p:sp>
        <p:nvSpPr>
          <p:cNvPr id="4" name="Google Shape;182;p7">
            <a:extLst>
              <a:ext uri="{FF2B5EF4-FFF2-40B4-BE49-F238E27FC236}">
                <a16:creationId xmlns:a16="http://schemas.microsoft.com/office/drawing/2014/main" id="{8470CF7C-7582-1F69-C40C-4BBC7CDB651E}"/>
              </a:ext>
            </a:extLst>
          </p:cNvPr>
          <p:cNvSpPr txBox="1"/>
          <p:nvPr/>
        </p:nvSpPr>
        <p:spPr>
          <a:xfrm>
            <a:off x="774292" y="885840"/>
            <a:ext cx="343512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dk1"/>
                </a:solidFill>
                <a:latin typeface="Cambria" panose="02040503050406030204" pitchFamily="18" charset="0"/>
                <a:ea typeface="Proxima Nova"/>
                <a:cs typeface="Proxima Nova"/>
                <a:sym typeface="Proxima Nova"/>
              </a:rPr>
              <a:t>Cycle-accurate simulators</a:t>
            </a:r>
            <a:endParaRPr sz="1100" dirty="0">
              <a:latin typeface="Cambria" panose="02040503050406030204" pitchFamily="18" charset="0"/>
            </a:endParaRPr>
          </a:p>
        </p:txBody>
      </p:sp>
      <p:pic>
        <p:nvPicPr>
          <p:cNvPr id="5" name="Google Shape;183;p7">
            <a:extLst>
              <a:ext uri="{FF2B5EF4-FFF2-40B4-BE49-F238E27FC236}">
                <a16:creationId xmlns:a16="http://schemas.microsoft.com/office/drawing/2014/main" id="{A963B77B-DE7B-FEDC-4EBE-FAA02FE1074B}"/>
              </a:ext>
            </a:extLst>
          </p:cNvPr>
          <p:cNvPicPr preferRelativeResize="0"/>
          <p:nvPr/>
        </p:nvPicPr>
        <p:blipFill rotWithShape="1">
          <a:blip r:embed="rId4">
            <a:alphaModFix/>
          </a:blip>
          <a:srcRect/>
          <a:stretch/>
        </p:blipFill>
        <p:spPr>
          <a:xfrm>
            <a:off x="1371705" y="1329941"/>
            <a:ext cx="2240294" cy="1997036"/>
          </a:xfrm>
          <a:prstGeom prst="rect">
            <a:avLst/>
          </a:prstGeom>
          <a:noFill/>
          <a:ln>
            <a:noFill/>
          </a:ln>
        </p:spPr>
      </p:pic>
      <p:sp>
        <p:nvSpPr>
          <p:cNvPr id="6" name="Oval 5">
            <a:extLst>
              <a:ext uri="{FF2B5EF4-FFF2-40B4-BE49-F238E27FC236}">
                <a16:creationId xmlns:a16="http://schemas.microsoft.com/office/drawing/2014/main" id="{F4F28B93-C50D-499B-14C9-B71DF88E5A11}"/>
              </a:ext>
            </a:extLst>
          </p:cNvPr>
          <p:cNvSpPr/>
          <p:nvPr/>
        </p:nvSpPr>
        <p:spPr>
          <a:xfrm>
            <a:off x="4831210" y="688069"/>
            <a:ext cx="3295010" cy="281579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cxnSp>
        <p:nvCxnSpPr>
          <p:cNvPr id="9" name="Straight Connector 8">
            <a:extLst>
              <a:ext uri="{FF2B5EF4-FFF2-40B4-BE49-F238E27FC236}">
                <a16:creationId xmlns:a16="http://schemas.microsoft.com/office/drawing/2014/main" id="{5BDC2CBE-2BEE-E79E-5EAD-CCF92CEFF8DA}"/>
              </a:ext>
            </a:extLst>
          </p:cNvPr>
          <p:cNvCxnSpPr/>
          <p:nvPr/>
        </p:nvCxnSpPr>
        <p:spPr>
          <a:xfrm>
            <a:off x="1252780" y="1250147"/>
            <a:ext cx="2401642" cy="2173922"/>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300D38F4-EAAA-A4B2-4297-73B5E7F961D6}"/>
              </a:ext>
            </a:extLst>
          </p:cNvPr>
          <p:cNvCxnSpPr>
            <a:cxnSpLocks/>
          </p:cNvCxnSpPr>
          <p:nvPr/>
        </p:nvCxnSpPr>
        <p:spPr>
          <a:xfrm flipV="1">
            <a:off x="1252780" y="1285908"/>
            <a:ext cx="2401642" cy="2138161"/>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18">
                                            <p:txEl>
                                              <p:pRg st="0" end="0"/>
                                            </p:txEl>
                                          </p:spTgt>
                                        </p:tgtEl>
                                        <p:attrNameLst>
                                          <p:attrName>style.visibility</p:attrName>
                                        </p:attrNameLst>
                                      </p:cBhvr>
                                      <p:to>
                                        <p:strVal val="visible"/>
                                      </p:to>
                                    </p:set>
                                    <p:animEffect transition="in" filter="fade">
                                      <p:cBhvr>
                                        <p:cTn id="18" dur="500"/>
                                        <p:tgtEl>
                                          <p:spTgt spid="71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18">
                                            <p:txEl>
                                              <p:pRg st="1" end="1"/>
                                            </p:txEl>
                                          </p:spTgt>
                                        </p:tgtEl>
                                        <p:attrNameLst>
                                          <p:attrName>style.visibility</p:attrName>
                                        </p:attrNameLst>
                                      </p:cBhvr>
                                      <p:to>
                                        <p:strVal val="visible"/>
                                      </p:to>
                                    </p:set>
                                    <p:animEffect transition="in" filter="fade">
                                      <p:cBhvr>
                                        <p:cTn id="21" dur="500"/>
                                        <p:tgtEl>
                                          <p:spTgt spid="71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18">
                                            <p:txEl>
                                              <p:pRg st="3" end="3"/>
                                            </p:txEl>
                                          </p:spTgt>
                                        </p:tgtEl>
                                        <p:attrNameLst>
                                          <p:attrName>style.visibility</p:attrName>
                                        </p:attrNameLst>
                                      </p:cBhvr>
                                      <p:to>
                                        <p:strVal val="visible"/>
                                      </p:to>
                                    </p:set>
                                    <p:animEffect transition="in" filter="fade">
                                      <p:cBhvr>
                                        <p:cTn id="26" dur="500"/>
                                        <p:tgtEl>
                                          <p:spTgt spid="718">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18">
                                            <p:txEl>
                                              <p:pRg st="4" end="4"/>
                                            </p:txEl>
                                          </p:spTgt>
                                        </p:tgtEl>
                                        <p:attrNameLst>
                                          <p:attrName>style.visibility</p:attrName>
                                        </p:attrNameLst>
                                      </p:cBhvr>
                                      <p:to>
                                        <p:strVal val="visible"/>
                                      </p:to>
                                    </p:set>
                                    <p:animEffect transition="in" filter="fade">
                                      <p:cBhvr>
                                        <p:cTn id="29" dur="500"/>
                                        <p:tgtEl>
                                          <p:spTgt spid="718">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18">
                                            <p:txEl>
                                              <p:pRg st="6" end="6"/>
                                            </p:txEl>
                                          </p:spTgt>
                                        </p:tgtEl>
                                        <p:attrNameLst>
                                          <p:attrName>style.visibility</p:attrName>
                                        </p:attrNameLst>
                                      </p:cBhvr>
                                      <p:to>
                                        <p:strVal val="visible"/>
                                      </p:to>
                                    </p:set>
                                    <p:animEffect transition="in" filter="fade">
                                      <p:cBhvr>
                                        <p:cTn id="34" dur="500"/>
                                        <p:tgtEl>
                                          <p:spTgt spid="718">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718">
                                            <p:txEl>
                                              <p:pRg st="7" end="7"/>
                                            </p:txEl>
                                          </p:spTgt>
                                        </p:tgtEl>
                                        <p:attrNameLst>
                                          <p:attrName>style.visibility</p:attrName>
                                        </p:attrNameLst>
                                      </p:cBhvr>
                                      <p:to>
                                        <p:strVal val="visible"/>
                                      </p:to>
                                    </p:set>
                                    <p:animEffect transition="in" filter="fade">
                                      <p:cBhvr>
                                        <p:cTn id="37" dur="500"/>
                                        <p:tgtEl>
                                          <p:spTgt spid="7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3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FPGA Prototype (II)</a:t>
            </a:r>
            <a:endParaRPr/>
          </a:p>
        </p:txBody>
      </p:sp>
      <p:pic>
        <p:nvPicPr>
          <p:cNvPr id="727" name="Google Shape;727;p35" descr="ZedBoard Zynq-7000 ARM/FPGA SoC Development Board - Digilent"/>
          <p:cNvPicPr preferRelativeResize="0"/>
          <p:nvPr/>
        </p:nvPicPr>
        <p:blipFill rotWithShape="1">
          <a:blip r:embed="rId3">
            <a:alphaModFix/>
          </a:blip>
          <a:srcRect/>
          <a:stretch/>
        </p:blipFill>
        <p:spPr>
          <a:xfrm>
            <a:off x="737163" y="2463492"/>
            <a:ext cx="2387416" cy="1941573"/>
          </a:xfrm>
          <a:prstGeom prst="rect">
            <a:avLst/>
          </a:prstGeom>
          <a:noFill/>
          <a:ln>
            <a:noFill/>
          </a:ln>
        </p:spPr>
      </p:pic>
      <p:sp>
        <p:nvSpPr>
          <p:cNvPr id="728" name="Google Shape;728;p35"/>
          <p:cNvSpPr txBox="1"/>
          <p:nvPr/>
        </p:nvSpPr>
        <p:spPr>
          <a:xfrm>
            <a:off x="846856" y="1644467"/>
            <a:ext cx="202491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Zedboard Zynq </a:t>
            </a:r>
            <a:br>
              <a:rPr lang="en-US" sz="2000" b="1">
                <a:solidFill>
                  <a:schemeClr val="dk1"/>
                </a:solidFill>
                <a:latin typeface="Cambria" panose="02040503050406030204" pitchFamily="18" charset="0"/>
                <a:ea typeface="Proxima Nova"/>
                <a:cs typeface="Proxima Nova"/>
                <a:sym typeface="Proxima Nova"/>
              </a:rPr>
            </a:br>
            <a:r>
              <a:rPr lang="en-US" sz="2000" b="1">
                <a:solidFill>
                  <a:schemeClr val="dk1"/>
                </a:solidFill>
                <a:latin typeface="Cambria" panose="02040503050406030204" pitchFamily="18" charset="0"/>
                <a:ea typeface="Proxima Nova"/>
                <a:cs typeface="Proxima Nova"/>
                <a:sym typeface="Proxima Nova"/>
              </a:rPr>
              <a:t>FPGA board</a:t>
            </a:r>
            <a:endParaRPr>
              <a:latin typeface="Cambria" panose="02040503050406030204" pitchFamily="18" charset="0"/>
            </a:endParaRPr>
          </a:p>
        </p:txBody>
      </p:sp>
      <p:cxnSp>
        <p:nvCxnSpPr>
          <p:cNvPr id="729" name="Google Shape;729;p35"/>
          <p:cNvCxnSpPr/>
          <p:nvPr/>
        </p:nvCxnSpPr>
        <p:spPr>
          <a:xfrm rot="10800000" flipH="1">
            <a:off x="1774530" y="1589714"/>
            <a:ext cx="2124582" cy="1617106"/>
          </a:xfrm>
          <a:prstGeom prst="straightConnector1">
            <a:avLst/>
          </a:prstGeom>
          <a:noFill/>
          <a:ln w="28575" cap="flat" cmpd="sng">
            <a:solidFill>
              <a:schemeClr val="accent4"/>
            </a:solidFill>
            <a:prstDash val="dash"/>
            <a:miter lim="800000"/>
            <a:headEnd type="none" w="sm" len="sm"/>
            <a:tailEnd type="none" w="sm" len="sm"/>
          </a:ln>
        </p:spPr>
      </p:cxnSp>
      <p:cxnSp>
        <p:nvCxnSpPr>
          <p:cNvPr id="730" name="Google Shape;730;p35"/>
          <p:cNvCxnSpPr/>
          <p:nvPr/>
        </p:nvCxnSpPr>
        <p:spPr>
          <a:xfrm>
            <a:off x="1774530" y="3434278"/>
            <a:ext cx="2116924" cy="1526543"/>
          </a:xfrm>
          <a:prstGeom prst="straightConnector1">
            <a:avLst/>
          </a:prstGeom>
          <a:noFill/>
          <a:ln w="28575" cap="flat" cmpd="sng">
            <a:solidFill>
              <a:schemeClr val="accent4"/>
            </a:solidFill>
            <a:prstDash val="dash"/>
            <a:miter lim="800000"/>
            <a:headEnd type="none" w="sm" len="sm"/>
            <a:tailEnd type="none" w="sm" len="sm"/>
          </a:ln>
        </p:spPr>
      </p:cxnSp>
      <p:sp>
        <p:nvSpPr>
          <p:cNvPr id="732" name="Google Shape;732;p35"/>
          <p:cNvSpPr/>
          <p:nvPr/>
        </p:nvSpPr>
        <p:spPr>
          <a:xfrm>
            <a:off x="3904301" y="1589714"/>
            <a:ext cx="4188104" cy="337110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mbria" panose="02040503050406030204" pitchFamily="18" charset="0"/>
              <a:ea typeface="Proxima Nova"/>
              <a:cs typeface="Proxima Nova"/>
              <a:sym typeface="Proxima Nova"/>
            </a:endParaRPr>
          </a:p>
        </p:txBody>
      </p:sp>
      <p:sp>
        <p:nvSpPr>
          <p:cNvPr id="733" name="Google Shape;733;p35"/>
          <p:cNvSpPr txBox="1"/>
          <p:nvPr/>
        </p:nvSpPr>
        <p:spPr>
          <a:xfrm>
            <a:off x="3904301" y="1589714"/>
            <a:ext cx="186088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accent6"/>
                </a:solidFill>
                <a:latin typeface="Cambria" panose="02040503050406030204" pitchFamily="18" charset="0"/>
                <a:ea typeface="Proxima Nova"/>
                <a:cs typeface="Proxima Nova"/>
                <a:sym typeface="Proxima Nova"/>
              </a:rPr>
              <a:t>RISC-V Rocket Chip</a:t>
            </a:r>
            <a:endParaRPr sz="1400" b="1">
              <a:solidFill>
                <a:schemeClr val="accent6"/>
              </a:solidFill>
              <a:latin typeface="Cambria" panose="02040503050406030204" pitchFamily="18" charset="0"/>
              <a:ea typeface="Proxima Nova"/>
              <a:cs typeface="Proxima Nova"/>
              <a:sym typeface="Proxima Nova"/>
            </a:endParaRPr>
          </a:p>
        </p:txBody>
      </p:sp>
      <p:sp>
        <p:nvSpPr>
          <p:cNvPr id="734" name="Google Shape;734;p35"/>
          <p:cNvSpPr/>
          <p:nvPr/>
        </p:nvSpPr>
        <p:spPr>
          <a:xfrm>
            <a:off x="4005434" y="1940149"/>
            <a:ext cx="924079" cy="84265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accent6"/>
                </a:solidFill>
                <a:latin typeface="Cambria" panose="02040503050406030204" pitchFamily="18" charset="0"/>
                <a:ea typeface="Proxima Nova"/>
                <a:cs typeface="Proxima Nova"/>
                <a:sym typeface="Proxima Nova"/>
              </a:rPr>
              <a:t>In-order</a:t>
            </a:r>
            <a:br>
              <a:rPr lang="en-US" sz="1200" b="1">
                <a:solidFill>
                  <a:schemeClr val="accent6"/>
                </a:solidFill>
                <a:latin typeface="Cambria" panose="02040503050406030204" pitchFamily="18" charset="0"/>
                <a:ea typeface="Proxima Nova"/>
                <a:cs typeface="Proxima Nova"/>
                <a:sym typeface="Proxima Nova"/>
              </a:rPr>
            </a:br>
            <a:r>
              <a:rPr lang="en-US" sz="1200" b="1">
                <a:solidFill>
                  <a:schemeClr val="accent6"/>
                </a:solidFill>
                <a:latin typeface="Cambria" panose="02040503050406030204" pitchFamily="18" charset="0"/>
                <a:ea typeface="Proxima Nova"/>
                <a:cs typeface="Proxima Nova"/>
                <a:sym typeface="Proxima Nova"/>
              </a:rPr>
              <a:t>Rocket</a:t>
            </a:r>
            <a:endParaRPr>
              <a:latin typeface="Cambria" panose="02040503050406030204" pitchFamily="18" charset="0"/>
            </a:endParaRPr>
          </a:p>
          <a:p>
            <a:pPr marL="0" marR="0" lvl="0" indent="0" algn="ctr" rtl="0">
              <a:spcBef>
                <a:spcPts val="0"/>
              </a:spcBef>
              <a:spcAft>
                <a:spcPts val="0"/>
              </a:spcAft>
              <a:buNone/>
            </a:pPr>
            <a:r>
              <a:rPr lang="en-US" sz="1200" b="1">
                <a:solidFill>
                  <a:schemeClr val="accent6"/>
                </a:solidFill>
                <a:latin typeface="Cambria" panose="02040503050406030204" pitchFamily="18" charset="0"/>
                <a:ea typeface="Proxima Nova"/>
                <a:cs typeface="Proxima Nova"/>
                <a:sym typeface="Proxima Nova"/>
              </a:rPr>
              <a:t>Core</a:t>
            </a:r>
            <a:endParaRPr sz="1200" b="1">
              <a:solidFill>
                <a:schemeClr val="accent6"/>
              </a:solidFill>
              <a:latin typeface="Cambria" panose="02040503050406030204" pitchFamily="18" charset="0"/>
              <a:ea typeface="Proxima Nova"/>
              <a:cs typeface="Proxima Nova"/>
              <a:sym typeface="Proxima Nova"/>
            </a:endParaRPr>
          </a:p>
        </p:txBody>
      </p:sp>
      <p:sp>
        <p:nvSpPr>
          <p:cNvPr id="735" name="Google Shape;735;p35"/>
          <p:cNvSpPr/>
          <p:nvPr/>
        </p:nvSpPr>
        <p:spPr>
          <a:xfrm>
            <a:off x="4005434" y="2853938"/>
            <a:ext cx="924079" cy="84265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TLB</a:t>
            </a:r>
            <a:endParaRPr sz="1200" b="1">
              <a:solidFill>
                <a:schemeClr val="dk1"/>
              </a:solidFill>
              <a:latin typeface="Cambria" panose="02040503050406030204" pitchFamily="18" charset="0"/>
              <a:ea typeface="Proxima Nova"/>
              <a:cs typeface="Proxima Nova"/>
              <a:sym typeface="Proxima Nova"/>
            </a:endParaRPr>
          </a:p>
        </p:txBody>
      </p:sp>
      <p:sp>
        <p:nvSpPr>
          <p:cNvPr id="736" name="Google Shape;736;p35"/>
          <p:cNvSpPr/>
          <p:nvPr/>
        </p:nvSpPr>
        <p:spPr>
          <a:xfrm>
            <a:off x="6182933" y="2032298"/>
            <a:ext cx="1774786" cy="150101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Mapping Management Unit</a:t>
            </a:r>
            <a:endParaRPr sz="1200" b="1">
              <a:solidFill>
                <a:schemeClr val="dk1"/>
              </a:solidFill>
              <a:latin typeface="Cambria" panose="02040503050406030204" pitchFamily="18" charset="0"/>
              <a:ea typeface="Proxima Nova"/>
              <a:cs typeface="Proxima Nova"/>
              <a:sym typeface="Proxima Nova"/>
            </a:endParaRPr>
          </a:p>
        </p:txBody>
      </p:sp>
      <p:sp>
        <p:nvSpPr>
          <p:cNvPr id="737" name="Google Shape;737;p35"/>
          <p:cNvSpPr/>
          <p:nvPr/>
        </p:nvSpPr>
        <p:spPr>
          <a:xfrm>
            <a:off x="4276495" y="4279529"/>
            <a:ext cx="1306034" cy="612089"/>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Metadata Lookup Unit</a:t>
            </a:r>
            <a:endParaRPr sz="1200" b="1">
              <a:solidFill>
                <a:schemeClr val="dk1"/>
              </a:solidFill>
              <a:latin typeface="Cambria" panose="02040503050406030204" pitchFamily="18" charset="0"/>
              <a:ea typeface="Proxima Nova"/>
              <a:cs typeface="Proxima Nova"/>
              <a:sym typeface="Proxima Nova"/>
            </a:endParaRPr>
          </a:p>
        </p:txBody>
      </p:sp>
      <p:sp>
        <p:nvSpPr>
          <p:cNvPr id="738" name="Google Shape;738;p35"/>
          <p:cNvSpPr/>
          <p:nvPr/>
        </p:nvSpPr>
        <p:spPr>
          <a:xfrm>
            <a:off x="6491289" y="2639746"/>
            <a:ext cx="1158074" cy="712017"/>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Metadata Mapping Cache</a:t>
            </a:r>
            <a:endParaRPr sz="1200" b="1">
              <a:solidFill>
                <a:schemeClr val="dk1"/>
              </a:solidFill>
              <a:latin typeface="Cambria" panose="02040503050406030204" pitchFamily="18" charset="0"/>
              <a:ea typeface="Proxima Nova"/>
              <a:cs typeface="Proxima Nova"/>
              <a:sym typeface="Proxima Nova"/>
            </a:endParaRPr>
          </a:p>
        </p:txBody>
      </p:sp>
      <p:sp>
        <p:nvSpPr>
          <p:cNvPr id="739" name="Google Shape;739;p35"/>
          <p:cNvSpPr/>
          <p:nvPr/>
        </p:nvSpPr>
        <p:spPr>
          <a:xfrm>
            <a:off x="6797554" y="3773095"/>
            <a:ext cx="1156005" cy="1099499"/>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Optimization Client</a:t>
            </a:r>
            <a:endParaRPr sz="1200" b="1">
              <a:solidFill>
                <a:schemeClr val="dk1"/>
              </a:solidFill>
              <a:latin typeface="Cambria" panose="02040503050406030204" pitchFamily="18" charset="0"/>
              <a:ea typeface="Proxima Nova"/>
              <a:cs typeface="Proxima Nova"/>
              <a:sym typeface="Proxima Nova"/>
            </a:endParaRPr>
          </a:p>
        </p:txBody>
      </p:sp>
      <p:sp>
        <p:nvSpPr>
          <p:cNvPr id="740" name="Google Shape;740;p35"/>
          <p:cNvSpPr/>
          <p:nvPr/>
        </p:nvSpPr>
        <p:spPr>
          <a:xfrm>
            <a:off x="6883295" y="4252156"/>
            <a:ext cx="984522" cy="569126"/>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Metadata Table</a:t>
            </a:r>
            <a:endParaRPr sz="1200" b="1">
              <a:solidFill>
                <a:schemeClr val="dk1"/>
              </a:solidFill>
              <a:latin typeface="Cambria" panose="02040503050406030204" pitchFamily="18" charset="0"/>
              <a:ea typeface="Proxima Nova"/>
              <a:cs typeface="Proxima Nova"/>
              <a:sym typeface="Proxima Nova"/>
            </a:endParaRPr>
          </a:p>
        </p:txBody>
      </p:sp>
      <p:grpSp>
        <p:nvGrpSpPr>
          <p:cNvPr id="746" name="Google Shape;746;p35"/>
          <p:cNvGrpSpPr/>
          <p:nvPr/>
        </p:nvGrpSpPr>
        <p:grpSpPr>
          <a:xfrm>
            <a:off x="846856" y="4516204"/>
            <a:ext cx="1315041" cy="984496"/>
            <a:chOff x="6468685" y="722563"/>
            <a:chExt cx="1988275" cy="1488508"/>
          </a:xfrm>
        </p:grpSpPr>
        <p:sp>
          <p:nvSpPr>
            <p:cNvPr id="747" name="Google Shape;747;p35"/>
            <p:cNvSpPr/>
            <p:nvPr/>
          </p:nvSpPr>
          <p:spPr>
            <a:xfrm>
              <a:off x="6468686" y="722563"/>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mbria" panose="02040503050406030204" pitchFamily="18" charset="0"/>
                <a:ea typeface="Proxima Nova"/>
                <a:cs typeface="Proxima Nova"/>
                <a:sym typeface="Proxima Nova"/>
              </a:endParaRPr>
            </a:p>
          </p:txBody>
        </p:sp>
        <p:sp>
          <p:nvSpPr>
            <p:cNvPr id="748" name="Google Shape;748;p35"/>
            <p:cNvSpPr txBox="1"/>
            <p:nvPr/>
          </p:nvSpPr>
          <p:spPr>
            <a:xfrm>
              <a:off x="6468685" y="722563"/>
              <a:ext cx="1988274" cy="4653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accent6"/>
                  </a:solidFill>
                  <a:latin typeface="Cambria" panose="02040503050406030204" pitchFamily="18" charset="0"/>
                  <a:ea typeface="Proxima Nova"/>
                  <a:cs typeface="Proxima Nova"/>
                  <a:sym typeface="Proxima Nova"/>
                </a:rPr>
                <a:t>DDR4 Chips</a:t>
              </a:r>
              <a:endParaRPr sz="1400" b="1">
                <a:solidFill>
                  <a:schemeClr val="accent6"/>
                </a:solidFill>
                <a:latin typeface="Cambria" panose="02040503050406030204" pitchFamily="18" charset="0"/>
                <a:ea typeface="Proxima Nova"/>
                <a:cs typeface="Proxima Nova"/>
                <a:sym typeface="Proxima Nova"/>
              </a:endParaRPr>
            </a:p>
          </p:txBody>
        </p:sp>
        <p:sp>
          <p:nvSpPr>
            <p:cNvPr id="749" name="Google Shape;749;p35"/>
            <p:cNvSpPr/>
            <p:nvPr/>
          </p:nvSpPr>
          <p:spPr>
            <a:xfrm>
              <a:off x="6740939" y="1142941"/>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Mapping Table</a:t>
              </a:r>
              <a:endParaRPr sz="1200" b="1">
                <a:solidFill>
                  <a:schemeClr val="dk1"/>
                </a:solidFill>
                <a:latin typeface="Cambria" panose="02040503050406030204" pitchFamily="18" charset="0"/>
                <a:ea typeface="Proxima Nova"/>
                <a:cs typeface="Proxima Nova"/>
                <a:sym typeface="Proxima Nova"/>
              </a:endParaRPr>
            </a:p>
          </p:txBody>
        </p:sp>
      </p:grpSp>
      <p:cxnSp>
        <p:nvCxnSpPr>
          <p:cNvPr id="751" name="Google Shape;751;p35"/>
          <p:cNvCxnSpPr/>
          <p:nvPr/>
        </p:nvCxnSpPr>
        <p:spPr>
          <a:xfrm>
            <a:off x="1577901" y="3533310"/>
            <a:ext cx="567847" cy="982894"/>
          </a:xfrm>
          <a:prstGeom prst="straightConnector1">
            <a:avLst/>
          </a:prstGeom>
          <a:noFill/>
          <a:ln w="28575" cap="flat" cmpd="sng">
            <a:solidFill>
              <a:schemeClr val="accent4"/>
            </a:solidFill>
            <a:prstDash val="dash"/>
            <a:miter lim="800000"/>
            <a:headEnd type="none" w="sm" len="sm"/>
            <a:tailEnd type="none" w="sm" len="sm"/>
          </a:ln>
        </p:spPr>
      </p:cxnSp>
      <p:cxnSp>
        <p:nvCxnSpPr>
          <p:cNvPr id="752" name="Google Shape;752;p35"/>
          <p:cNvCxnSpPr/>
          <p:nvPr/>
        </p:nvCxnSpPr>
        <p:spPr>
          <a:xfrm flipH="1">
            <a:off x="842542" y="3368171"/>
            <a:ext cx="508074" cy="1148033"/>
          </a:xfrm>
          <a:prstGeom prst="straightConnector1">
            <a:avLst/>
          </a:prstGeom>
          <a:noFill/>
          <a:ln w="28575" cap="flat" cmpd="sng">
            <a:solidFill>
              <a:schemeClr val="accent4"/>
            </a:solidFill>
            <a:prstDash val="dash"/>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9"/>
                                        </p:tgtEl>
                                        <p:attrNameLst>
                                          <p:attrName>style.visibility</p:attrName>
                                        </p:attrNameLst>
                                      </p:cBhvr>
                                      <p:to>
                                        <p:strVal val="visible"/>
                                      </p:to>
                                    </p:set>
                                    <p:animEffect transition="in" filter="fade">
                                      <p:cBhvr>
                                        <p:cTn id="7" dur="500"/>
                                        <p:tgtEl>
                                          <p:spTgt spid="729"/>
                                        </p:tgtEl>
                                      </p:cBhvr>
                                    </p:animEffect>
                                  </p:childTnLst>
                                </p:cTn>
                              </p:par>
                              <p:par>
                                <p:cTn id="8" presetID="10" presetClass="entr" presetSubtype="0" fill="hold" nodeType="withEffect">
                                  <p:stCondLst>
                                    <p:cond delay="0"/>
                                  </p:stCondLst>
                                  <p:childTnLst>
                                    <p:set>
                                      <p:cBhvr>
                                        <p:cTn id="9" dur="1" fill="hold">
                                          <p:stCondLst>
                                            <p:cond delay="0"/>
                                          </p:stCondLst>
                                        </p:cTn>
                                        <p:tgtEl>
                                          <p:spTgt spid="730"/>
                                        </p:tgtEl>
                                        <p:attrNameLst>
                                          <p:attrName>style.visibility</p:attrName>
                                        </p:attrNameLst>
                                      </p:cBhvr>
                                      <p:to>
                                        <p:strVal val="visible"/>
                                      </p:to>
                                    </p:set>
                                    <p:animEffect transition="in" filter="fade">
                                      <p:cBhvr>
                                        <p:cTn id="10" dur="500"/>
                                        <p:tgtEl>
                                          <p:spTgt spid="7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46"/>
                                        </p:tgtEl>
                                        <p:attrNameLst>
                                          <p:attrName>style.visibility</p:attrName>
                                        </p:attrNameLst>
                                      </p:cBhvr>
                                      <p:to>
                                        <p:strVal val="visible"/>
                                      </p:to>
                                    </p:set>
                                    <p:animEffect transition="in" filter="fade">
                                      <p:cBhvr>
                                        <p:cTn id="15" dur="500"/>
                                        <p:tgtEl>
                                          <p:spTgt spid="746"/>
                                        </p:tgtEl>
                                      </p:cBhvr>
                                    </p:animEffect>
                                  </p:childTnLst>
                                </p:cTn>
                              </p:par>
                              <p:par>
                                <p:cTn id="16" presetID="10" presetClass="entr" presetSubtype="0" fill="hold" nodeType="withEffect">
                                  <p:stCondLst>
                                    <p:cond delay="0"/>
                                  </p:stCondLst>
                                  <p:childTnLst>
                                    <p:set>
                                      <p:cBhvr>
                                        <p:cTn id="17" dur="1" fill="hold">
                                          <p:stCondLst>
                                            <p:cond delay="0"/>
                                          </p:stCondLst>
                                        </p:cTn>
                                        <p:tgtEl>
                                          <p:spTgt spid="751"/>
                                        </p:tgtEl>
                                        <p:attrNameLst>
                                          <p:attrName>style.visibility</p:attrName>
                                        </p:attrNameLst>
                                      </p:cBhvr>
                                      <p:to>
                                        <p:strVal val="visible"/>
                                      </p:to>
                                    </p:set>
                                    <p:animEffect transition="in" filter="fade">
                                      <p:cBhvr>
                                        <p:cTn id="18" dur="500"/>
                                        <p:tgtEl>
                                          <p:spTgt spid="751"/>
                                        </p:tgtEl>
                                      </p:cBhvr>
                                    </p:animEffect>
                                  </p:childTnLst>
                                </p:cTn>
                              </p:par>
                              <p:par>
                                <p:cTn id="19" presetID="10" presetClass="entr" presetSubtype="0" fill="hold" nodeType="withEffect">
                                  <p:stCondLst>
                                    <p:cond delay="0"/>
                                  </p:stCondLst>
                                  <p:childTnLst>
                                    <p:set>
                                      <p:cBhvr>
                                        <p:cTn id="20" dur="1" fill="hold">
                                          <p:stCondLst>
                                            <p:cond delay="0"/>
                                          </p:stCondLst>
                                        </p:cTn>
                                        <p:tgtEl>
                                          <p:spTgt spid="752"/>
                                        </p:tgtEl>
                                        <p:attrNameLst>
                                          <p:attrName>style.visibility</p:attrName>
                                        </p:attrNameLst>
                                      </p:cBhvr>
                                      <p:to>
                                        <p:strVal val="visible"/>
                                      </p:to>
                                    </p:set>
                                    <p:animEffect transition="in" filter="fade">
                                      <p:cBhvr>
                                        <p:cTn id="21" dur="50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3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is Open Source </a:t>
            </a:r>
            <a:endParaRPr dirty="0"/>
          </a:p>
        </p:txBody>
      </p:sp>
      <p:pic>
        <p:nvPicPr>
          <p:cNvPr id="2" name="Picture 1">
            <a:extLst>
              <a:ext uri="{FF2B5EF4-FFF2-40B4-BE49-F238E27FC236}">
                <a16:creationId xmlns:a16="http://schemas.microsoft.com/office/drawing/2014/main" id="{84254D33-D88C-0797-7748-E5DCF409A608}"/>
              </a:ext>
            </a:extLst>
          </p:cNvPr>
          <p:cNvPicPr>
            <a:picLocks noChangeAspect="1"/>
          </p:cNvPicPr>
          <p:nvPr/>
        </p:nvPicPr>
        <p:blipFill>
          <a:blip r:embed="rId3"/>
          <a:stretch>
            <a:fillRect/>
          </a:stretch>
        </p:blipFill>
        <p:spPr>
          <a:xfrm>
            <a:off x="214254" y="1895429"/>
            <a:ext cx="5646405" cy="4113412"/>
          </a:xfrm>
          <a:prstGeom prst="rect">
            <a:avLst/>
          </a:prstGeom>
        </p:spPr>
      </p:pic>
      <p:sp>
        <p:nvSpPr>
          <p:cNvPr id="3" name="Google Shape;1107;p56">
            <a:extLst>
              <a:ext uri="{FF2B5EF4-FFF2-40B4-BE49-F238E27FC236}">
                <a16:creationId xmlns:a16="http://schemas.microsoft.com/office/drawing/2014/main" id="{459703A5-D8F9-83A6-83BE-65BB12753D0C}"/>
              </a:ext>
            </a:extLst>
          </p:cNvPr>
          <p:cNvSpPr txBox="1"/>
          <p:nvPr/>
        </p:nvSpPr>
        <p:spPr>
          <a:xfrm>
            <a:off x="977726" y="1126951"/>
            <a:ext cx="719731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i="1">
                <a:solidFill>
                  <a:srgbClr val="0070C0"/>
                </a:solidFill>
                <a:latin typeface="Cambria" panose="02040503050406030204" pitchFamily="18" charset="0"/>
                <a:ea typeface="Proxima Nova"/>
                <a:cs typeface="Proxima Nova"/>
                <a:sym typeface="Proxima Nova"/>
                <a:hlinkClick r:id="rId4"/>
              </a:rPr>
              <a:t>https://github.com/CMU-SAFARI/MetaSys</a:t>
            </a:r>
            <a:r>
              <a:rPr lang="en-US" sz="2400" i="1">
                <a:solidFill>
                  <a:srgbClr val="0070C0"/>
                </a:solidFill>
                <a:latin typeface="Cambria" panose="02040503050406030204" pitchFamily="18" charset="0"/>
                <a:ea typeface="Proxima Nova"/>
                <a:cs typeface="Proxima Nova"/>
                <a:sym typeface="Proxima Nova"/>
              </a:rPr>
              <a:t> </a:t>
            </a:r>
            <a:endParaRPr lang="en-US" sz="2400" i="1" dirty="0">
              <a:solidFill>
                <a:srgbClr val="0070C0"/>
              </a:solidFill>
              <a:latin typeface="Cambria" panose="02040503050406030204" pitchFamily="18" charset="0"/>
              <a:ea typeface="Proxima Nova"/>
              <a:cs typeface="Proxima Nova"/>
              <a:sym typeface="Proxima Nova"/>
            </a:endParaRPr>
          </a:p>
        </p:txBody>
      </p:sp>
      <p:pic>
        <p:nvPicPr>
          <p:cNvPr id="9" name="Graphic 8">
            <a:extLst>
              <a:ext uri="{FF2B5EF4-FFF2-40B4-BE49-F238E27FC236}">
                <a16:creationId xmlns:a16="http://schemas.microsoft.com/office/drawing/2014/main" id="{EC4A312A-52E6-AC43-F4DB-5B2D2CC41D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2382" y="2210869"/>
            <a:ext cx="3483876" cy="3483876"/>
          </a:xfrm>
          <a:prstGeom prst="rect">
            <a:avLst/>
          </a:prstGeom>
        </p:spPr>
      </p:pic>
      <p:sp>
        <p:nvSpPr>
          <p:cNvPr id="10" name="TextBox 9">
            <a:extLst>
              <a:ext uri="{FF2B5EF4-FFF2-40B4-BE49-F238E27FC236}">
                <a16:creationId xmlns:a16="http://schemas.microsoft.com/office/drawing/2014/main" id="{29687CDB-88B9-1E28-6D9D-D8AEF17E5EA0}"/>
              </a:ext>
            </a:extLst>
          </p:cNvPr>
          <p:cNvSpPr txBox="1"/>
          <p:nvPr/>
        </p:nvSpPr>
        <p:spPr>
          <a:xfrm>
            <a:off x="6341263" y="2407534"/>
            <a:ext cx="2187615" cy="312517"/>
          </a:xfrm>
          <a:prstGeom prst="rect">
            <a:avLst/>
          </a:prstGeom>
          <a:noFill/>
        </p:spPr>
        <p:txBody>
          <a:bodyPr wrap="none" lIns="0" tIns="0" rIns="0" bIns="0" rtlCol="0">
            <a:normAutofit fontScale="92500" lnSpcReduction="10000"/>
          </a:bodyPr>
          <a:lstStyle/>
          <a:p>
            <a:pPr algn="l"/>
            <a:r>
              <a:rPr lang="en-TR" sz="2400" i="1" dirty="0">
                <a:solidFill>
                  <a:schemeClr val="bg1"/>
                </a:solidFill>
                <a:latin typeface="Cambria" panose="02040503050406030204" pitchFamily="18" charset="0"/>
              </a:rPr>
              <a:t>Link to Source Code</a:t>
            </a:r>
          </a:p>
        </p:txBody>
      </p:sp>
    </p:spTree>
    <p:extLst>
      <p:ext uri="{BB962C8B-B14F-4D97-AF65-F5344CB8AC3E}">
        <p14:creationId xmlns:p14="http://schemas.microsoft.com/office/powerpoint/2010/main" val="3177449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3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Outline</a:t>
            </a:r>
            <a:endParaRPr/>
          </a:p>
        </p:txBody>
      </p:sp>
      <p:sp>
        <p:nvSpPr>
          <p:cNvPr id="760" name="Google Shape;760;p36"/>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BFBFBF"/>
              </a:buClr>
              <a:buSzPts val="2600"/>
              <a:buChar char="•"/>
            </a:pPr>
            <a:r>
              <a:rPr lang="en-US" sz="2600" dirty="0">
                <a:solidFill>
                  <a:srgbClr val="BFBFBF"/>
                </a:solidFill>
              </a:rPr>
              <a:t>Background</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Cross-Layer Techniques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Evaluating Cross-Layer Techniques</a:t>
            </a:r>
            <a:endParaRPr dirty="0"/>
          </a:p>
          <a:p>
            <a:pPr marL="228600" lvl="0" indent="-228600" algn="l" rtl="0">
              <a:lnSpc>
                <a:spcPct val="90000"/>
              </a:lnSpc>
              <a:spcBef>
                <a:spcPts val="1000"/>
              </a:spcBef>
              <a:spcAft>
                <a:spcPts val="0"/>
              </a:spcAft>
              <a:buClr>
                <a:srgbClr val="BFBFBF"/>
              </a:buClr>
              <a:buSzPts val="2600"/>
              <a:buChar char="•"/>
            </a:pPr>
            <a:r>
              <a:rPr lang="en-US" sz="2600" dirty="0" err="1">
                <a:solidFill>
                  <a:srgbClr val="BFBFBF"/>
                </a:solidFill>
              </a:rPr>
              <a:t>MetaSys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Overview </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Components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Operation</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FPGA Prototype</a:t>
            </a:r>
            <a:endParaRPr sz="2600" b="1" dirty="0"/>
          </a:p>
          <a:p>
            <a:pPr marL="228600" lvl="0" indent="-228600" algn="l" rtl="0">
              <a:lnSpc>
                <a:spcPct val="90000"/>
              </a:lnSpc>
              <a:spcBef>
                <a:spcPts val="1000"/>
              </a:spcBef>
              <a:spcAft>
                <a:spcPts val="0"/>
              </a:spcAft>
              <a:buClr>
                <a:schemeClr val="dk1"/>
              </a:buClr>
              <a:buSzPts val="2600"/>
              <a:buChar char="•"/>
            </a:pPr>
            <a:r>
              <a:rPr lang="en-US" sz="2600" b="1" dirty="0">
                <a:solidFill>
                  <a:srgbClr val="0432FF"/>
                </a:solidFill>
              </a:rPr>
              <a:t>Case Studies</a:t>
            </a:r>
            <a:endParaRPr dirty="0">
              <a:solidFill>
                <a:srgbClr val="0432FF"/>
              </a:solidFill>
            </a:endParaRPr>
          </a:p>
          <a:p>
            <a:pPr marL="685800" lvl="1" indent="-228600" algn="l" rtl="0">
              <a:lnSpc>
                <a:spcPct val="90000"/>
              </a:lnSpc>
              <a:spcBef>
                <a:spcPts val="500"/>
              </a:spcBef>
              <a:spcAft>
                <a:spcPts val="0"/>
              </a:spcAft>
              <a:buClr>
                <a:schemeClr val="dk1"/>
              </a:buClr>
              <a:buSzPts val="2600"/>
              <a:buChar char="•"/>
            </a:pPr>
            <a:r>
              <a:rPr lang="en-US" sz="2600" b="1" dirty="0">
                <a:solidFill>
                  <a:srgbClr val="0432FF"/>
                </a:solidFill>
              </a:rPr>
              <a:t>Prefetching</a:t>
            </a:r>
            <a:endParaRPr dirty="0">
              <a:solidFill>
                <a:srgbClr val="0432FF"/>
              </a:solidFill>
            </a:endParaRPr>
          </a:p>
          <a:p>
            <a:pPr marL="685800" lvl="1" indent="-228600" algn="l" rtl="0">
              <a:lnSpc>
                <a:spcPct val="90000"/>
              </a:lnSpc>
              <a:spcBef>
                <a:spcPts val="500"/>
              </a:spcBef>
              <a:spcAft>
                <a:spcPts val="0"/>
              </a:spcAft>
              <a:buClr>
                <a:schemeClr val="dk1"/>
              </a:buClr>
              <a:buSzPts val="2600"/>
              <a:buChar char="•"/>
            </a:pPr>
            <a:r>
              <a:rPr lang="en-US" sz="2600" dirty="0"/>
              <a:t>Memory Safety and Protection</a:t>
            </a:r>
            <a:endParaRPr dirty="0"/>
          </a:p>
          <a:p>
            <a:pPr marL="228600" lvl="0" indent="-228600" algn="l" rtl="0">
              <a:lnSpc>
                <a:spcPct val="90000"/>
              </a:lnSpc>
              <a:spcBef>
                <a:spcPts val="1000"/>
              </a:spcBef>
              <a:spcAft>
                <a:spcPts val="0"/>
              </a:spcAft>
              <a:buClr>
                <a:schemeClr val="dk1"/>
              </a:buClr>
              <a:buSzPts val="2600"/>
              <a:buChar char="•"/>
            </a:pPr>
            <a:r>
              <a:rPr lang="en-US" sz="2600" dirty="0"/>
              <a:t>Characterizing a General Metadata Management System</a:t>
            </a:r>
            <a:endParaRPr dirty="0"/>
          </a:p>
          <a:p>
            <a:pPr marL="228600" lvl="0" indent="-63500" algn="l" rtl="0">
              <a:lnSpc>
                <a:spcPct val="90000"/>
              </a:lnSpc>
              <a:spcBef>
                <a:spcPts val="1000"/>
              </a:spcBef>
              <a:spcAft>
                <a:spcPts val="0"/>
              </a:spcAft>
              <a:buClr>
                <a:schemeClr val="dk1"/>
              </a:buClr>
              <a:buSzPts val="2600"/>
              <a:buNone/>
            </a:pPr>
            <a:endParaRPr sz="26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3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700"/>
              <a:buFont typeface="Proxima Nova"/>
              <a:buNone/>
            </a:pPr>
            <a:r>
              <a:rPr lang="en-US" sz="3700" dirty="0"/>
              <a:t>Cross-Layer Prefetching Techniques</a:t>
            </a:r>
            <a:endParaRPr sz="3700" dirty="0"/>
          </a:p>
        </p:txBody>
      </p:sp>
      <p:sp>
        <p:nvSpPr>
          <p:cNvPr id="768" name="Google Shape;768;p37"/>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dirty="0"/>
              <a:t>Handle </a:t>
            </a:r>
            <a:r>
              <a:rPr lang="en-US" sz="2400" dirty="0">
                <a:solidFill>
                  <a:srgbClr val="FF0000"/>
                </a:solidFill>
              </a:rPr>
              <a:t>challenging</a:t>
            </a:r>
            <a:r>
              <a:rPr lang="en-US" sz="2400" dirty="0"/>
              <a:t> access patterns</a:t>
            </a:r>
            <a:endParaRPr dirty="0"/>
          </a:p>
          <a:p>
            <a:pPr marL="228600" lvl="0" indent="-228600" algn="l" rtl="0">
              <a:lnSpc>
                <a:spcPct val="90000"/>
              </a:lnSpc>
              <a:spcBef>
                <a:spcPts val="1000"/>
              </a:spcBef>
              <a:spcAft>
                <a:spcPts val="0"/>
              </a:spcAft>
              <a:buClr>
                <a:schemeClr val="dk1"/>
              </a:buClr>
              <a:buSzPts val="2400"/>
              <a:buChar char="•"/>
            </a:pPr>
            <a:r>
              <a:rPr lang="en-US" sz="2400" dirty="0"/>
              <a:t> Graph processing</a:t>
            </a:r>
            <a:endParaRPr dirty="0"/>
          </a:p>
          <a:p>
            <a:pPr marL="228600" lvl="0" indent="-228600" algn="l" rtl="0">
              <a:lnSpc>
                <a:spcPct val="90000"/>
              </a:lnSpc>
              <a:spcBef>
                <a:spcPts val="1000"/>
              </a:spcBef>
              <a:spcAft>
                <a:spcPts val="0"/>
              </a:spcAft>
              <a:buClr>
                <a:schemeClr val="dk1"/>
              </a:buClr>
              <a:buSzPts val="2400"/>
              <a:buChar char="•"/>
            </a:pPr>
            <a:r>
              <a:rPr lang="en-US" sz="2400" dirty="0"/>
              <a:t> Pointer chasing</a:t>
            </a:r>
            <a:endParaRPr dirty="0"/>
          </a:p>
          <a:p>
            <a:pPr marL="228600" lvl="0" indent="-228600" algn="l" rtl="0">
              <a:lnSpc>
                <a:spcPct val="90000"/>
              </a:lnSpc>
              <a:spcBef>
                <a:spcPts val="1000"/>
              </a:spcBef>
              <a:spcAft>
                <a:spcPts val="0"/>
              </a:spcAft>
              <a:buClr>
                <a:schemeClr val="dk1"/>
              </a:buClr>
              <a:buSzPts val="2400"/>
              <a:buChar char="•"/>
            </a:pPr>
            <a:r>
              <a:rPr lang="en-US" sz="2400" dirty="0"/>
              <a:t> Linear algebra</a:t>
            </a:r>
            <a:endParaRPr dirty="0"/>
          </a:p>
          <a:p>
            <a:pPr marL="228600" lvl="0" indent="-228600" algn="l" rtl="0">
              <a:lnSpc>
                <a:spcPct val="90000"/>
              </a:lnSpc>
              <a:spcBef>
                <a:spcPts val="1000"/>
              </a:spcBef>
              <a:spcAft>
                <a:spcPts val="0"/>
              </a:spcAft>
              <a:buClr>
                <a:schemeClr val="dk1"/>
              </a:buClr>
              <a:buSzPts val="2400"/>
              <a:buChar char="•"/>
            </a:pPr>
            <a:r>
              <a:rPr lang="en-US" sz="2400" dirty="0"/>
              <a:t> …</a:t>
            </a:r>
            <a:endParaRPr dirty="0"/>
          </a:p>
          <a:p>
            <a:pPr marL="0" lvl="0" indent="0" algn="l" rtl="0">
              <a:lnSpc>
                <a:spcPct val="90000"/>
              </a:lnSpc>
              <a:spcBef>
                <a:spcPts val="1000"/>
              </a:spcBef>
              <a:spcAft>
                <a:spcPts val="0"/>
              </a:spcAft>
              <a:buClr>
                <a:schemeClr val="dk1"/>
              </a:buClr>
              <a:buSzPts val="2400"/>
              <a:buNone/>
            </a:pPr>
            <a:endParaRPr sz="2400" dirty="0"/>
          </a:p>
          <a:p>
            <a:pPr marL="0" lvl="0" indent="0" algn="l" rtl="0">
              <a:lnSpc>
                <a:spcPct val="90000"/>
              </a:lnSpc>
              <a:spcBef>
                <a:spcPts val="1000"/>
              </a:spcBef>
              <a:spcAft>
                <a:spcPts val="0"/>
              </a:spcAft>
              <a:buClr>
                <a:schemeClr val="dk1"/>
              </a:buClr>
              <a:buSzPts val="2400"/>
              <a:buNone/>
            </a:pPr>
            <a:br>
              <a:rPr lang="en-US" sz="2400" dirty="0"/>
            </a:br>
            <a:endParaRPr lang="en-US" sz="2400" dirty="0"/>
          </a:p>
          <a:p>
            <a:pPr marL="0" lvl="0" indent="0" algn="l" rtl="0">
              <a:lnSpc>
                <a:spcPct val="90000"/>
              </a:lnSpc>
              <a:spcBef>
                <a:spcPts val="1000"/>
              </a:spcBef>
              <a:spcAft>
                <a:spcPts val="0"/>
              </a:spcAft>
              <a:buClr>
                <a:schemeClr val="dk1"/>
              </a:buClr>
              <a:buSzPts val="2400"/>
              <a:buNone/>
            </a:pPr>
            <a:r>
              <a:rPr lang="en-US" sz="2400" b="1" u="sng" dirty="0"/>
              <a:t>Case Study #1</a:t>
            </a:r>
            <a:endParaRPr sz="2400" b="1" u="sng" dirty="0"/>
          </a:p>
          <a:p>
            <a:pPr marL="0" lvl="0" indent="0" algn="l" rtl="0">
              <a:lnSpc>
                <a:spcPct val="90000"/>
              </a:lnSpc>
              <a:spcBef>
                <a:spcPts val="1000"/>
              </a:spcBef>
              <a:spcAft>
                <a:spcPts val="0"/>
              </a:spcAft>
              <a:buClr>
                <a:schemeClr val="dk1"/>
              </a:buClr>
              <a:buSzPts val="2400"/>
              <a:buNone/>
            </a:pPr>
            <a:r>
              <a:rPr lang="en-US" sz="2400" dirty="0"/>
              <a:t>New </a:t>
            </a:r>
            <a:r>
              <a:rPr lang="en-US" sz="2400" dirty="0">
                <a:solidFill>
                  <a:schemeClr val="accent6"/>
                </a:solidFill>
              </a:rPr>
              <a:t>cross-layer prefetching technique </a:t>
            </a:r>
            <a:r>
              <a:rPr lang="en-US" sz="2400" dirty="0"/>
              <a:t>for graph applications</a:t>
            </a:r>
            <a:endParaRPr dirty="0"/>
          </a:p>
          <a:p>
            <a:pPr marL="228600" lvl="0" indent="-228600" algn="l" rtl="0">
              <a:lnSpc>
                <a:spcPct val="90000"/>
              </a:lnSpc>
              <a:spcBef>
                <a:spcPts val="1000"/>
              </a:spcBef>
              <a:spcAft>
                <a:spcPts val="0"/>
              </a:spcAft>
              <a:buClr>
                <a:schemeClr val="dk1"/>
              </a:buClr>
              <a:buSzPts val="2400"/>
              <a:buChar char="•"/>
            </a:pPr>
            <a:r>
              <a:rPr lang="en-US" sz="2400" dirty="0"/>
              <a:t>Leverage </a:t>
            </a:r>
            <a:r>
              <a:rPr lang="en-US" sz="2400" dirty="0">
                <a:solidFill>
                  <a:schemeClr val="accent6"/>
                </a:solidFill>
              </a:rPr>
              <a:t>graph data structure semantics</a:t>
            </a:r>
            <a:endParaRPr dirty="0"/>
          </a:p>
          <a:p>
            <a:pPr marL="685800" lvl="1" indent="-228600" algn="l" rtl="0">
              <a:lnSpc>
                <a:spcPct val="90000"/>
              </a:lnSpc>
              <a:spcBef>
                <a:spcPts val="500"/>
              </a:spcBef>
              <a:spcAft>
                <a:spcPts val="0"/>
              </a:spcAft>
              <a:buClr>
                <a:schemeClr val="dk1"/>
              </a:buClr>
              <a:buSzPts val="2000"/>
              <a:buChar char="•"/>
            </a:pPr>
            <a:r>
              <a:rPr lang="en-US" sz="2000" dirty="0"/>
              <a:t>Instead of relying on </a:t>
            </a:r>
            <a:r>
              <a:rPr lang="en-US" sz="2000" dirty="0">
                <a:solidFill>
                  <a:schemeClr val="accent6"/>
                </a:solidFill>
              </a:rPr>
              <a:t>program context </a:t>
            </a:r>
            <a:r>
              <a:rPr lang="en-US" sz="2000" dirty="0"/>
              <a:t>or </a:t>
            </a:r>
            <a:r>
              <a:rPr lang="en-US" sz="2000" dirty="0">
                <a:solidFill>
                  <a:schemeClr val="accent6"/>
                </a:solidFill>
              </a:rPr>
              <a:t>memory access history</a:t>
            </a: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770" name="Google Shape;770;p37" descr="Using Workload Characterization to Guide High-Performance Graph Processing  | Argonne Leadership Computing Facility"/>
          <p:cNvPicPr preferRelativeResize="0"/>
          <p:nvPr/>
        </p:nvPicPr>
        <p:blipFill rotWithShape="1">
          <a:blip r:embed="rId3">
            <a:alphaModFix/>
          </a:blip>
          <a:srcRect/>
          <a:stretch/>
        </p:blipFill>
        <p:spPr>
          <a:xfrm>
            <a:off x="6173457" y="2232935"/>
            <a:ext cx="2670424" cy="1444625"/>
          </a:xfrm>
          <a:prstGeom prst="rect">
            <a:avLst/>
          </a:prstGeom>
          <a:noFill/>
          <a:ln>
            <a:noFill/>
          </a:ln>
        </p:spPr>
      </p:pic>
      <p:pic>
        <p:nvPicPr>
          <p:cNvPr id="771" name="Google Shape;771;p37" descr="Functionality of the pointer chasing | Download Scientific Diagram"/>
          <p:cNvPicPr preferRelativeResize="0"/>
          <p:nvPr/>
        </p:nvPicPr>
        <p:blipFill rotWithShape="1">
          <a:blip r:embed="rId4">
            <a:alphaModFix/>
          </a:blip>
          <a:srcRect/>
          <a:stretch/>
        </p:blipFill>
        <p:spPr>
          <a:xfrm>
            <a:off x="3566817" y="1918402"/>
            <a:ext cx="2479098" cy="2073693"/>
          </a:xfrm>
          <a:prstGeom prst="rect">
            <a:avLst/>
          </a:prstGeom>
          <a:noFill/>
          <a:ln>
            <a:noFill/>
          </a:ln>
        </p:spPr>
      </p:pic>
      <p:sp>
        <p:nvSpPr>
          <p:cNvPr id="2" name="TextBox 1">
            <a:extLst>
              <a:ext uri="{FF2B5EF4-FFF2-40B4-BE49-F238E27FC236}">
                <a16:creationId xmlns:a16="http://schemas.microsoft.com/office/drawing/2014/main" id="{DCB76C04-3BB9-80D2-D099-8C37AE17533A}"/>
              </a:ext>
            </a:extLst>
          </p:cNvPr>
          <p:cNvSpPr txBox="1"/>
          <p:nvPr/>
        </p:nvSpPr>
        <p:spPr>
          <a:xfrm>
            <a:off x="-1062681" y="3960341"/>
            <a:ext cx="0" cy="0"/>
          </a:xfrm>
          <a:prstGeom prst="rect">
            <a:avLst/>
          </a:prstGeom>
          <a:noFill/>
        </p:spPr>
        <p:txBody>
          <a:bodyPr wrap="none" lIns="0" tIns="0" rIns="0" bIns="0" rtlCol="0">
            <a:normAutofit fontScale="25000" lnSpcReduction="20000"/>
          </a:bodyPr>
          <a:lstStyle/>
          <a:p>
            <a:pPr algn="l"/>
            <a:endParaRPr lang="en-TR" dirty="0">
              <a:latin typeface="Cambria" panose="02040503050406030204" pitchFamily="18" charset="0"/>
            </a:endParaRPr>
          </a:p>
        </p:txBody>
      </p:sp>
      <p:sp>
        <p:nvSpPr>
          <p:cNvPr id="3" name="TextBox 2">
            <a:extLst>
              <a:ext uri="{FF2B5EF4-FFF2-40B4-BE49-F238E27FC236}">
                <a16:creationId xmlns:a16="http://schemas.microsoft.com/office/drawing/2014/main" id="{CF0363A1-2CDC-D0DF-2C53-E0FF1336B933}"/>
              </a:ext>
            </a:extLst>
          </p:cNvPr>
          <p:cNvSpPr txBox="1"/>
          <p:nvPr/>
        </p:nvSpPr>
        <p:spPr>
          <a:xfrm>
            <a:off x="300119" y="3158088"/>
            <a:ext cx="3589506" cy="1068933"/>
          </a:xfrm>
          <a:prstGeom prst="rect">
            <a:avLst/>
          </a:prstGeom>
          <a:noFill/>
        </p:spPr>
        <p:txBody>
          <a:bodyPr wrap="square" lIns="0" tIns="0" rIns="0" bIns="0" rtlCol="0">
            <a:normAutofit/>
          </a:bodyPr>
          <a:lstStyle/>
          <a:p>
            <a:pPr algn="ctr"/>
            <a:r>
              <a:rPr lang="en-TR" sz="1800" b="1" dirty="0">
                <a:solidFill>
                  <a:srgbClr val="7030A0"/>
                </a:solidFill>
                <a:latin typeface="Cambria" panose="02040503050406030204" pitchFamily="18" charset="0"/>
              </a:rPr>
              <a:t>Example Prior Work</a:t>
            </a:r>
          </a:p>
          <a:p>
            <a:pPr algn="ctr"/>
            <a:r>
              <a:rPr lang="en-TR" sz="1800" dirty="0">
                <a:solidFill>
                  <a:schemeClr val="tx1"/>
                </a:solidFill>
                <a:latin typeface="Cambria" panose="02040503050406030204" pitchFamily="18" charset="0"/>
              </a:rPr>
              <a:t>[Ainsworth+, ICS‘16]</a:t>
            </a:r>
            <a:br>
              <a:rPr lang="en-TR" sz="1800" dirty="0">
                <a:solidFill>
                  <a:schemeClr val="tx1"/>
                </a:solidFill>
                <a:latin typeface="Cambria" panose="02040503050406030204" pitchFamily="18" charset="0"/>
              </a:rPr>
            </a:br>
            <a:r>
              <a:rPr lang="en-TR" sz="1800" dirty="0">
                <a:solidFill>
                  <a:schemeClr val="tx1"/>
                </a:solidFill>
                <a:latin typeface="Cambria" panose="02040503050406030204" pitchFamily="18" charset="0"/>
              </a:rPr>
              <a:t> [Talati+, HPCA’21]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1"/>
                                        </p:tgtEl>
                                        <p:attrNameLst>
                                          <p:attrName>style.visibility</p:attrName>
                                        </p:attrNameLst>
                                      </p:cBhvr>
                                      <p:to>
                                        <p:strVal val="visible"/>
                                      </p:to>
                                    </p:set>
                                    <p:animEffect transition="in" filter="fade">
                                      <p:cBhvr>
                                        <p:cTn id="7" dur="500"/>
                                        <p:tgtEl>
                                          <p:spTgt spid="771"/>
                                        </p:tgtEl>
                                      </p:cBhvr>
                                    </p:animEffect>
                                  </p:childTnLst>
                                </p:cTn>
                              </p:par>
                              <p:par>
                                <p:cTn id="8" presetID="10" presetClass="entr" presetSubtype="0" fill="hold" nodeType="withEffect">
                                  <p:stCondLst>
                                    <p:cond delay="0"/>
                                  </p:stCondLst>
                                  <p:childTnLst>
                                    <p:set>
                                      <p:cBhvr>
                                        <p:cTn id="9" dur="1" fill="hold">
                                          <p:stCondLst>
                                            <p:cond delay="0"/>
                                          </p:stCondLst>
                                        </p:cTn>
                                        <p:tgtEl>
                                          <p:spTgt spid="770"/>
                                        </p:tgtEl>
                                        <p:attrNameLst>
                                          <p:attrName>style.visibility</p:attrName>
                                        </p:attrNameLst>
                                      </p:cBhvr>
                                      <p:to>
                                        <p:strVal val="visible"/>
                                      </p:to>
                                    </p:set>
                                    <p:animEffect transition="in" filter="fade">
                                      <p:cBhvr>
                                        <p:cTn id="10" dur="500"/>
                                        <p:tgtEl>
                                          <p:spTgt spid="770"/>
                                        </p:tgtEl>
                                      </p:cBhvr>
                                    </p:animEffect>
                                  </p:childTnLst>
                                </p:cTn>
                              </p:par>
                              <p:par>
                                <p:cTn id="11" presetID="10" presetClass="entr" presetSubtype="0" fill="hold" nodeType="withEffect">
                                  <p:stCondLst>
                                    <p:cond delay="0"/>
                                  </p:stCondLst>
                                  <p:childTnLst>
                                    <p:set>
                                      <p:cBhvr>
                                        <p:cTn id="12" dur="1" fill="hold">
                                          <p:stCondLst>
                                            <p:cond delay="0"/>
                                          </p:stCondLst>
                                        </p:cTn>
                                        <p:tgtEl>
                                          <p:spTgt spid="768">
                                            <p:txEl>
                                              <p:pRg st="1" end="1"/>
                                            </p:txEl>
                                          </p:spTgt>
                                        </p:tgtEl>
                                        <p:attrNameLst>
                                          <p:attrName>style.visibility</p:attrName>
                                        </p:attrNameLst>
                                      </p:cBhvr>
                                      <p:to>
                                        <p:strVal val="visible"/>
                                      </p:to>
                                    </p:set>
                                    <p:animEffect transition="in" filter="fade">
                                      <p:cBhvr>
                                        <p:cTn id="13" dur="500"/>
                                        <p:tgtEl>
                                          <p:spTgt spid="768">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68">
                                            <p:txEl>
                                              <p:pRg st="2" end="2"/>
                                            </p:txEl>
                                          </p:spTgt>
                                        </p:tgtEl>
                                        <p:attrNameLst>
                                          <p:attrName>style.visibility</p:attrName>
                                        </p:attrNameLst>
                                      </p:cBhvr>
                                      <p:to>
                                        <p:strVal val="visible"/>
                                      </p:to>
                                    </p:set>
                                    <p:animEffect transition="in" filter="fade">
                                      <p:cBhvr>
                                        <p:cTn id="16" dur="500"/>
                                        <p:tgtEl>
                                          <p:spTgt spid="768">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68">
                                            <p:txEl>
                                              <p:pRg st="3" end="3"/>
                                            </p:txEl>
                                          </p:spTgt>
                                        </p:tgtEl>
                                        <p:attrNameLst>
                                          <p:attrName>style.visibility</p:attrName>
                                        </p:attrNameLst>
                                      </p:cBhvr>
                                      <p:to>
                                        <p:strVal val="visible"/>
                                      </p:to>
                                    </p:set>
                                    <p:animEffect transition="in" filter="fade">
                                      <p:cBhvr>
                                        <p:cTn id="19" dur="500"/>
                                        <p:tgtEl>
                                          <p:spTgt spid="768">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68">
                                            <p:txEl>
                                              <p:pRg st="4" end="4"/>
                                            </p:txEl>
                                          </p:spTgt>
                                        </p:tgtEl>
                                        <p:attrNameLst>
                                          <p:attrName>style.visibility</p:attrName>
                                        </p:attrNameLst>
                                      </p:cBhvr>
                                      <p:to>
                                        <p:strVal val="visible"/>
                                      </p:to>
                                    </p:set>
                                    <p:animEffect transition="in" filter="fade">
                                      <p:cBhvr>
                                        <p:cTn id="22" dur="500"/>
                                        <p:tgtEl>
                                          <p:spTgt spid="76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68">
                                            <p:txEl>
                                              <p:pRg st="6" end="6"/>
                                            </p:txEl>
                                          </p:spTgt>
                                        </p:tgtEl>
                                        <p:attrNameLst>
                                          <p:attrName>style.visibility</p:attrName>
                                        </p:attrNameLst>
                                      </p:cBhvr>
                                      <p:to>
                                        <p:strVal val="visible"/>
                                      </p:to>
                                    </p:set>
                                    <p:animEffect transition="in" filter="fade">
                                      <p:cBhvr>
                                        <p:cTn id="32" dur="500"/>
                                        <p:tgtEl>
                                          <p:spTgt spid="76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68">
                                            <p:txEl>
                                              <p:pRg st="7" end="7"/>
                                            </p:txEl>
                                          </p:spTgt>
                                        </p:tgtEl>
                                        <p:attrNameLst>
                                          <p:attrName>style.visibility</p:attrName>
                                        </p:attrNameLst>
                                      </p:cBhvr>
                                      <p:to>
                                        <p:strVal val="visible"/>
                                      </p:to>
                                    </p:set>
                                    <p:animEffect transition="in" filter="fade">
                                      <p:cBhvr>
                                        <p:cTn id="37" dur="500"/>
                                        <p:tgtEl>
                                          <p:spTgt spid="768">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768">
                                            <p:txEl>
                                              <p:pRg st="8" end="8"/>
                                            </p:txEl>
                                          </p:spTgt>
                                        </p:tgtEl>
                                        <p:attrNameLst>
                                          <p:attrName>style.visibility</p:attrName>
                                        </p:attrNameLst>
                                      </p:cBhvr>
                                      <p:to>
                                        <p:strVal val="visible"/>
                                      </p:to>
                                    </p:set>
                                    <p:animEffect transition="in" filter="fade">
                                      <p:cBhvr>
                                        <p:cTn id="40" dur="500"/>
                                        <p:tgtEl>
                                          <p:spTgt spid="768">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68">
                                            <p:txEl>
                                              <p:pRg st="9" end="9"/>
                                            </p:txEl>
                                          </p:spTgt>
                                        </p:tgtEl>
                                        <p:attrNameLst>
                                          <p:attrName>style.visibility</p:attrName>
                                        </p:attrNameLst>
                                      </p:cBhvr>
                                      <p:to>
                                        <p:strVal val="visible"/>
                                      </p:to>
                                    </p:set>
                                    <p:animEffect transition="in" filter="fade">
                                      <p:cBhvr>
                                        <p:cTn id="45" dur="500"/>
                                        <p:tgtEl>
                                          <p:spTgt spid="768">
                                            <p:txEl>
                                              <p:pRg st="9" end="9"/>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768">
                                            <p:txEl>
                                              <p:pRg st="10" end="10"/>
                                            </p:txEl>
                                          </p:spTgt>
                                        </p:tgtEl>
                                        <p:attrNameLst>
                                          <p:attrName>style.visibility</p:attrName>
                                        </p:attrNameLst>
                                      </p:cBhvr>
                                      <p:to>
                                        <p:strVal val="visible"/>
                                      </p:to>
                                    </p:set>
                                    <p:animEffect transition="in" filter="fade">
                                      <p:cBhvr>
                                        <p:cTn id="48" dur="500"/>
                                        <p:tgtEl>
                                          <p:spTgt spid="76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3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a:t>Graph Representation</a:t>
            </a:r>
            <a:endParaRPr dirty="0"/>
          </a:p>
        </p:txBody>
      </p:sp>
      <p:sp>
        <p:nvSpPr>
          <p:cNvPr id="778" name="Google Shape;778;p38"/>
          <p:cNvSpPr/>
          <p:nvPr/>
        </p:nvSpPr>
        <p:spPr>
          <a:xfrm>
            <a:off x="1760153" y="2158960"/>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sp>
        <p:nvSpPr>
          <p:cNvPr id="779" name="Google Shape;779;p38"/>
          <p:cNvSpPr/>
          <p:nvPr/>
        </p:nvSpPr>
        <p:spPr>
          <a:xfrm>
            <a:off x="2591425" y="2158960"/>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2</a:t>
            </a:r>
            <a:endParaRPr>
              <a:latin typeface="Cambria" panose="02040503050406030204" pitchFamily="18" charset="0"/>
            </a:endParaRPr>
          </a:p>
        </p:txBody>
      </p:sp>
      <p:sp>
        <p:nvSpPr>
          <p:cNvPr id="780" name="Google Shape;780;p38"/>
          <p:cNvSpPr/>
          <p:nvPr/>
        </p:nvSpPr>
        <p:spPr>
          <a:xfrm>
            <a:off x="2175789" y="2158960"/>
            <a:ext cx="415636" cy="415636"/>
          </a:xfrm>
          <a:prstGeom prst="roundRect">
            <a:avLst>
              <a:gd name="adj" fmla="val 16667"/>
            </a:avLst>
          </a:prstGeom>
          <a:solidFill>
            <a:srgbClr val="BEE2A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1</a:t>
            </a:r>
            <a:endParaRPr>
              <a:latin typeface="Cambria" panose="02040503050406030204" pitchFamily="18" charset="0"/>
            </a:endParaRPr>
          </a:p>
        </p:txBody>
      </p:sp>
      <p:sp>
        <p:nvSpPr>
          <p:cNvPr id="781" name="Google Shape;781;p38"/>
          <p:cNvSpPr/>
          <p:nvPr/>
        </p:nvSpPr>
        <p:spPr>
          <a:xfrm>
            <a:off x="3007061" y="2158960"/>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a:latin typeface="Cambria" panose="02040503050406030204" pitchFamily="18" charset="0"/>
            </a:endParaRPr>
          </a:p>
        </p:txBody>
      </p:sp>
      <p:sp>
        <p:nvSpPr>
          <p:cNvPr id="782" name="Google Shape;782;p38"/>
          <p:cNvSpPr/>
          <p:nvPr/>
        </p:nvSpPr>
        <p:spPr>
          <a:xfrm>
            <a:off x="3422697" y="2158960"/>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a:latin typeface="Cambria" panose="02040503050406030204" pitchFamily="18" charset="0"/>
            </a:endParaRPr>
          </a:p>
        </p:txBody>
      </p:sp>
      <p:sp>
        <p:nvSpPr>
          <p:cNvPr id="783" name="Google Shape;783;p38"/>
          <p:cNvSpPr/>
          <p:nvPr/>
        </p:nvSpPr>
        <p:spPr>
          <a:xfrm>
            <a:off x="1760153" y="3094142"/>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sp>
        <p:nvSpPr>
          <p:cNvPr id="784" name="Google Shape;784;p38"/>
          <p:cNvSpPr/>
          <p:nvPr/>
        </p:nvSpPr>
        <p:spPr>
          <a:xfrm>
            <a:off x="2591425" y="3094142"/>
            <a:ext cx="415636" cy="415636"/>
          </a:xfrm>
          <a:prstGeom prst="roundRect">
            <a:avLst>
              <a:gd name="adj" fmla="val 16667"/>
            </a:avLst>
          </a:prstGeom>
          <a:solidFill>
            <a:srgbClr val="BEE2A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2</a:t>
            </a:r>
            <a:endParaRPr>
              <a:latin typeface="Cambria" panose="02040503050406030204" pitchFamily="18" charset="0"/>
            </a:endParaRPr>
          </a:p>
        </p:txBody>
      </p:sp>
      <p:sp>
        <p:nvSpPr>
          <p:cNvPr id="785" name="Google Shape;785;p38"/>
          <p:cNvSpPr/>
          <p:nvPr/>
        </p:nvSpPr>
        <p:spPr>
          <a:xfrm>
            <a:off x="2175789" y="3094142"/>
            <a:ext cx="415636" cy="415636"/>
          </a:xfrm>
          <a:prstGeom prst="roundRect">
            <a:avLst>
              <a:gd name="adj" fmla="val 16667"/>
            </a:avLst>
          </a:prstGeom>
          <a:solidFill>
            <a:srgbClr val="BEE2A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sp>
        <p:nvSpPr>
          <p:cNvPr id="786" name="Google Shape;786;p38"/>
          <p:cNvSpPr/>
          <p:nvPr/>
        </p:nvSpPr>
        <p:spPr>
          <a:xfrm>
            <a:off x="3007061" y="3094142"/>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a:latin typeface="Cambria" panose="02040503050406030204" pitchFamily="18" charset="0"/>
            </a:endParaRPr>
          </a:p>
        </p:txBody>
      </p:sp>
      <p:sp>
        <p:nvSpPr>
          <p:cNvPr id="787" name="Google Shape;787;p38"/>
          <p:cNvSpPr/>
          <p:nvPr/>
        </p:nvSpPr>
        <p:spPr>
          <a:xfrm>
            <a:off x="3422697" y="3094142"/>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a:latin typeface="Cambria" panose="02040503050406030204" pitchFamily="18" charset="0"/>
            </a:endParaRPr>
          </a:p>
        </p:txBody>
      </p:sp>
      <p:sp>
        <p:nvSpPr>
          <p:cNvPr id="788" name="Google Shape;788;p38"/>
          <p:cNvSpPr/>
          <p:nvPr/>
        </p:nvSpPr>
        <p:spPr>
          <a:xfrm>
            <a:off x="1760153" y="4029324"/>
            <a:ext cx="415636" cy="415636"/>
          </a:xfrm>
          <a:prstGeom prst="roundRect">
            <a:avLst>
              <a:gd name="adj" fmla="val 16667"/>
            </a:avLst>
          </a:prstGeom>
          <a:solidFill>
            <a:srgbClr val="BEE2A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sz="2200">
              <a:solidFill>
                <a:schemeClr val="dk1"/>
              </a:solidFill>
              <a:latin typeface="Cambria" panose="02040503050406030204" pitchFamily="18" charset="0"/>
              <a:ea typeface="Proxima Nova"/>
              <a:cs typeface="Proxima Nova"/>
              <a:sym typeface="Proxima Nova"/>
            </a:endParaRPr>
          </a:p>
        </p:txBody>
      </p:sp>
      <p:sp>
        <p:nvSpPr>
          <p:cNvPr id="789" name="Google Shape;789;p38"/>
          <p:cNvSpPr/>
          <p:nvPr/>
        </p:nvSpPr>
        <p:spPr>
          <a:xfrm>
            <a:off x="2591425" y="4029324"/>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sz="2200">
              <a:solidFill>
                <a:schemeClr val="dk1"/>
              </a:solidFill>
              <a:latin typeface="Cambria" panose="02040503050406030204" pitchFamily="18" charset="0"/>
              <a:ea typeface="Proxima Nova"/>
              <a:cs typeface="Proxima Nova"/>
              <a:sym typeface="Proxima Nova"/>
            </a:endParaRPr>
          </a:p>
        </p:txBody>
      </p:sp>
      <p:sp>
        <p:nvSpPr>
          <p:cNvPr id="790" name="Google Shape;790;p38"/>
          <p:cNvSpPr/>
          <p:nvPr/>
        </p:nvSpPr>
        <p:spPr>
          <a:xfrm>
            <a:off x="2175789" y="4029324"/>
            <a:ext cx="415636" cy="415636"/>
          </a:xfrm>
          <a:prstGeom prst="roundRect">
            <a:avLst>
              <a:gd name="adj" fmla="val 16667"/>
            </a:avLst>
          </a:prstGeom>
          <a:solidFill>
            <a:srgbClr val="BEE2A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sz="2200">
              <a:solidFill>
                <a:schemeClr val="dk1"/>
              </a:solidFill>
              <a:latin typeface="Cambria" panose="02040503050406030204" pitchFamily="18" charset="0"/>
              <a:ea typeface="Proxima Nova"/>
              <a:cs typeface="Proxima Nova"/>
              <a:sym typeface="Proxima Nova"/>
            </a:endParaRPr>
          </a:p>
        </p:txBody>
      </p:sp>
      <p:sp>
        <p:nvSpPr>
          <p:cNvPr id="791" name="Google Shape;791;p38"/>
          <p:cNvSpPr/>
          <p:nvPr/>
        </p:nvSpPr>
        <p:spPr>
          <a:xfrm>
            <a:off x="3007061" y="4029324"/>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0</a:t>
            </a:r>
            <a:endParaRPr sz="2200">
              <a:solidFill>
                <a:schemeClr val="dk1"/>
              </a:solidFill>
              <a:latin typeface="Cambria" panose="02040503050406030204" pitchFamily="18" charset="0"/>
              <a:ea typeface="Proxima Nova"/>
              <a:cs typeface="Proxima Nova"/>
              <a:sym typeface="Proxima Nova"/>
            </a:endParaRPr>
          </a:p>
        </p:txBody>
      </p:sp>
      <p:sp>
        <p:nvSpPr>
          <p:cNvPr id="792" name="Google Shape;792;p38"/>
          <p:cNvSpPr/>
          <p:nvPr/>
        </p:nvSpPr>
        <p:spPr>
          <a:xfrm>
            <a:off x="3422697" y="4029324"/>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2</a:t>
            </a:r>
            <a:endParaRPr sz="2200">
              <a:solidFill>
                <a:schemeClr val="dk1"/>
              </a:solidFill>
              <a:latin typeface="Cambria" panose="02040503050406030204" pitchFamily="18" charset="0"/>
              <a:ea typeface="Proxima Nova"/>
              <a:cs typeface="Proxima Nova"/>
              <a:sym typeface="Proxima Nova"/>
            </a:endParaRPr>
          </a:p>
        </p:txBody>
      </p:sp>
      <p:sp>
        <p:nvSpPr>
          <p:cNvPr id="793" name="Google Shape;793;p38"/>
          <p:cNvSpPr/>
          <p:nvPr/>
        </p:nvSpPr>
        <p:spPr>
          <a:xfrm>
            <a:off x="3838333" y="3094142"/>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7</a:t>
            </a:r>
            <a:endParaRPr>
              <a:latin typeface="Cambria" panose="02040503050406030204" pitchFamily="18" charset="0"/>
            </a:endParaRPr>
          </a:p>
        </p:txBody>
      </p:sp>
      <p:grpSp>
        <p:nvGrpSpPr>
          <p:cNvPr id="794" name="Google Shape;794;p38"/>
          <p:cNvGrpSpPr/>
          <p:nvPr/>
        </p:nvGrpSpPr>
        <p:grpSpPr>
          <a:xfrm>
            <a:off x="1760153" y="4964506"/>
            <a:ext cx="415636" cy="784968"/>
            <a:chOff x="2254085" y="4325588"/>
            <a:chExt cx="415636" cy="784968"/>
          </a:xfrm>
        </p:grpSpPr>
        <p:sp>
          <p:nvSpPr>
            <p:cNvPr id="795" name="Google Shape;795;p38"/>
            <p:cNvSpPr/>
            <p:nvPr/>
          </p:nvSpPr>
          <p:spPr>
            <a:xfrm>
              <a:off x="2254085" y="4325588"/>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796" name="Google Shape;796;p38"/>
            <p:cNvSpPr txBox="1"/>
            <p:nvPr/>
          </p:nvSpPr>
          <p:spPr>
            <a:xfrm>
              <a:off x="2254085" y="4741224"/>
              <a:ext cx="4156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grpSp>
      <p:grpSp>
        <p:nvGrpSpPr>
          <p:cNvPr id="797" name="Google Shape;797;p38"/>
          <p:cNvGrpSpPr/>
          <p:nvPr/>
        </p:nvGrpSpPr>
        <p:grpSpPr>
          <a:xfrm>
            <a:off x="2179991" y="4964506"/>
            <a:ext cx="415636" cy="784968"/>
            <a:chOff x="2254085" y="4325588"/>
            <a:chExt cx="415636" cy="784968"/>
          </a:xfrm>
        </p:grpSpPr>
        <p:sp>
          <p:nvSpPr>
            <p:cNvPr id="798" name="Google Shape;798;p38"/>
            <p:cNvSpPr/>
            <p:nvPr/>
          </p:nvSpPr>
          <p:spPr>
            <a:xfrm>
              <a:off x="2254085" y="4325588"/>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799" name="Google Shape;799;p38"/>
            <p:cNvSpPr txBox="1"/>
            <p:nvPr/>
          </p:nvSpPr>
          <p:spPr>
            <a:xfrm>
              <a:off x="2254085" y="4741224"/>
              <a:ext cx="4156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1</a:t>
              </a:r>
              <a:endParaRPr>
                <a:latin typeface="Cambria" panose="02040503050406030204" pitchFamily="18" charset="0"/>
              </a:endParaRPr>
            </a:p>
          </p:txBody>
        </p:sp>
      </p:grpSp>
      <p:grpSp>
        <p:nvGrpSpPr>
          <p:cNvPr id="800" name="Google Shape;800;p38"/>
          <p:cNvGrpSpPr/>
          <p:nvPr/>
        </p:nvGrpSpPr>
        <p:grpSpPr>
          <a:xfrm>
            <a:off x="2595626" y="4964506"/>
            <a:ext cx="415636" cy="784968"/>
            <a:chOff x="2254085" y="4325588"/>
            <a:chExt cx="415636" cy="784968"/>
          </a:xfrm>
        </p:grpSpPr>
        <p:sp>
          <p:nvSpPr>
            <p:cNvPr id="801" name="Google Shape;801;p38"/>
            <p:cNvSpPr/>
            <p:nvPr/>
          </p:nvSpPr>
          <p:spPr>
            <a:xfrm>
              <a:off x="2254085" y="4325588"/>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802" name="Google Shape;802;p38"/>
            <p:cNvSpPr txBox="1"/>
            <p:nvPr/>
          </p:nvSpPr>
          <p:spPr>
            <a:xfrm>
              <a:off x="2254085" y="4741224"/>
              <a:ext cx="4156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2</a:t>
              </a:r>
              <a:endParaRPr>
                <a:latin typeface="Cambria" panose="02040503050406030204" pitchFamily="18" charset="0"/>
              </a:endParaRPr>
            </a:p>
          </p:txBody>
        </p:sp>
      </p:grpSp>
      <p:grpSp>
        <p:nvGrpSpPr>
          <p:cNvPr id="803" name="Google Shape;803;p38"/>
          <p:cNvGrpSpPr/>
          <p:nvPr/>
        </p:nvGrpSpPr>
        <p:grpSpPr>
          <a:xfrm>
            <a:off x="3011262" y="4964506"/>
            <a:ext cx="415636" cy="784968"/>
            <a:chOff x="2254085" y="4325588"/>
            <a:chExt cx="415636" cy="784968"/>
          </a:xfrm>
        </p:grpSpPr>
        <p:sp>
          <p:nvSpPr>
            <p:cNvPr id="804" name="Google Shape;804;p38"/>
            <p:cNvSpPr/>
            <p:nvPr/>
          </p:nvSpPr>
          <p:spPr>
            <a:xfrm>
              <a:off x="2254085" y="4325588"/>
              <a:ext cx="415636" cy="415636"/>
            </a:xfrm>
            <a:prstGeom prst="roundRect">
              <a:avLst>
                <a:gd name="adj" fmla="val 16667"/>
              </a:avLst>
            </a:prstGeom>
            <a:solidFill>
              <a:srgbClr val="4A7B29"/>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805" name="Google Shape;805;p38"/>
            <p:cNvSpPr txBox="1"/>
            <p:nvPr/>
          </p:nvSpPr>
          <p:spPr>
            <a:xfrm>
              <a:off x="2254085" y="4741224"/>
              <a:ext cx="4156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3</a:t>
              </a:r>
              <a:endParaRPr>
                <a:latin typeface="Cambria" panose="02040503050406030204" pitchFamily="18" charset="0"/>
              </a:endParaRPr>
            </a:p>
          </p:txBody>
        </p:sp>
      </p:grpSp>
      <p:grpSp>
        <p:nvGrpSpPr>
          <p:cNvPr id="806" name="Google Shape;806;p38"/>
          <p:cNvGrpSpPr/>
          <p:nvPr/>
        </p:nvGrpSpPr>
        <p:grpSpPr>
          <a:xfrm>
            <a:off x="3426897" y="4964506"/>
            <a:ext cx="415636" cy="784968"/>
            <a:chOff x="2254085" y="4325588"/>
            <a:chExt cx="415636" cy="784968"/>
          </a:xfrm>
        </p:grpSpPr>
        <p:sp>
          <p:nvSpPr>
            <p:cNvPr id="807" name="Google Shape;807;p38"/>
            <p:cNvSpPr/>
            <p:nvPr/>
          </p:nvSpPr>
          <p:spPr>
            <a:xfrm>
              <a:off x="2254085" y="4325588"/>
              <a:ext cx="415636" cy="415636"/>
            </a:xfrm>
            <a:prstGeom prst="roundRect">
              <a:avLst>
                <a:gd name="adj" fmla="val 16667"/>
              </a:avLst>
            </a:prstGeom>
            <a:solidFill>
              <a:srgbClr val="4A7C28"/>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808" name="Google Shape;808;p38"/>
            <p:cNvSpPr txBox="1"/>
            <p:nvPr/>
          </p:nvSpPr>
          <p:spPr>
            <a:xfrm>
              <a:off x="2254085" y="4741224"/>
              <a:ext cx="4156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4</a:t>
              </a:r>
              <a:endParaRPr sz="1800">
                <a:solidFill>
                  <a:schemeClr val="dk1"/>
                </a:solidFill>
                <a:latin typeface="Cambria" panose="02040503050406030204" pitchFamily="18" charset="0"/>
                <a:ea typeface="Proxima Nova"/>
                <a:cs typeface="Proxima Nova"/>
                <a:sym typeface="Proxima Nova"/>
              </a:endParaRPr>
            </a:p>
          </p:txBody>
        </p:sp>
      </p:grpSp>
      <p:cxnSp>
        <p:nvCxnSpPr>
          <p:cNvPr id="809" name="Google Shape;809;p38"/>
          <p:cNvCxnSpPr>
            <a:stCxn id="780" idx="2"/>
            <a:endCxn id="785" idx="0"/>
          </p:cNvCxnSpPr>
          <p:nvPr/>
        </p:nvCxnSpPr>
        <p:spPr>
          <a:xfrm>
            <a:off x="2383607" y="2574596"/>
            <a:ext cx="0" cy="519600"/>
          </a:xfrm>
          <a:prstGeom prst="straightConnector1">
            <a:avLst/>
          </a:prstGeom>
          <a:noFill/>
          <a:ln w="28575" cap="flat" cmpd="sng">
            <a:solidFill>
              <a:schemeClr val="dk1"/>
            </a:solidFill>
            <a:prstDash val="solid"/>
            <a:miter lim="800000"/>
            <a:headEnd type="none" w="sm" len="sm"/>
            <a:tailEnd type="triangle" w="med" len="med"/>
          </a:ln>
        </p:spPr>
      </p:cxnSp>
      <p:cxnSp>
        <p:nvCxnSpPr>
          <p:cNvPr id="810" name="Google Shape;810;p38"/>
          <p:cNvCxnSpPr>
            <a:stCxn id="780" idx="2"/>
            <a:endCxn id="784" idx="0"/>
          </p:cNvCxnSpPr>
          <p:nvPr/>
        </p:nvCxnSpPr>
        <p:spPr>
          <a:xfrm>
            <a:off x="2383607" y="2574596"/>
            <a:ext cx="415500" cy="519600"/>
          </a:xfrm>
          <a:prstGeom prst="straightConnector1">
            <a:avLst/>
          </a:prstGeom>
          <a:noFill/>
          <a:ln w="28575" cap="flat" cmpd="sng">
            <a:solidFill>
              <a:schemeClr val="dk1"/>
            </a:solidFill>
            <a:prstDash val="solid"/>
            <a:miter lim="800000"/>
            <a:headEnd type="none" w="sm" len="sm"/>
            <a:tailEnd type="triangle" w="med" len="med"/>
          </a:ln>
        </p:spPr>
      </p:cxnSp>
      <p:cxnSp>
        <p:nvCxnSpPr>
          <p:cNvPr id="811" name="Google Shape;811;p38"/>
          <p:cNvCxnSpPr>
            <a:stCxn id="785" idx="2"/>
            <a:endCxn id="788" idx="0"/>
          </p:cNvCxnSpPr>
          <p:nvPr/>
        </p:nvCxnSpPr>
        <p:spPr>
          <a:xfrm flipH="1">
            <a:off x="1968107" y="3509778"/>
            <a:ext cx="415500" cy="519600"/>
          </a:xfrm>
          <a:prstGeom prst="straightConnector1">
            <a:avLst/>
          </a:prstGeom>
          <a:noFill/>
          <a:ln w="28575" cap="flat" cmpd="sng">
            <a:solidFill>
              <a:schemeClr val="dk1"/>
            </a:solidFill>
            <a:prstDash val="solid"/>
            <a:miter lim="800000"/>
            <a:headEnd type="none" w="sm" len="sm"/>
            <a:tailEnd type="triangle" w="med" len="med"/>
          </a:ln>
        </p:spPr>
      </p:cxnSp>
      <p:cxnSp>
        <p:nvCxnSpPr>
          <p:cNvPr id="812" name="Google Shape;812;p38"/>
          <p:cNvCxnSpPr>
            <a:stCxn id="784" idx="2"/>
            <a:endCxn id="790" idx="0"/>
          </p:cNvCxnSpPr>
          <p:nvPr/>
        </p:nvCxnSpPr>
        <p:spPr>
          <a:xfrm flipH="1">
            <a:off x="2383743" y="3509778"/>
            <a:ext cx="415500" cy="519600"/>
          </a:xfrm>
          <a:prstGeom prst="straightConnector1">
            <a:avLst/>
          </a:prstGeom>
          <a:noFill/>
          <a:ln w="28575" cap="flat" cmpd="sng">
            <a:solidFill>
              <a:schemeClr val="dk1"/>
            </a:solidFill>
            <a:prstDash val="solid"/>
            <a:miter lim="800000"/>
            <a:headEnd type="none" w="sm" len="sm"/>
            <a:tailEnd type="triangle" w="med" len="med"/>
          </a:ln>
        </p:spPr>
      </p:cxnSp>
      <p:cxnSp>
        <p:nvCxnSpPr>
          <p:cNvPr id="813" name="Google Shape;813;p38"/>
          <p:cNvCxnSpPr>
            <a:stCxn id="788" idx="2"/>
            <a:endCxn id="804" idx="0"/>
          </p:cNvCxnSpPr>
          <p:nvPr/>
        </p:nvCxnSpPr>
        <p:spPr>
          <a:xfrm>
            <a:off x="1967971" y="4444960"/>
            <a:ext cx="1251000" cy="519600"/>
          </a:xfrm>
          <a:prstGeom prst="straightConnector1">
            <a:avLst/>
          </a:prstGeom>
          <a:noFill/>
          <a:ln w="28575" cap="flat" cmpd="sng">
            <a:solidFill>
              <a:schemeClr val="dk1"/>
            </a:solidFill>
            <a:prstDash val="solid"/>
            <a:miter lim="800000"/>
            <a:headEnd type="none" w="sm" len="sm"/>
            <a:tailEnd type="triangle" w="med" len="med"/>
          </a:ln>
        </p:spPr>
      </p:cxnSp>
      <p:cxnSp>
        <p:nvCxnSpPr>
          <p:cNvPr id="814" name="Google Shape;814;p38"/>
          <p:cNvCxnSpPr>
            <a:stCxn id="790" idx="2"/>
            <a:endCxn id="807" idx="0"/>
          </p:cNvCxnSpPr>
          <p:nvPr/>
        </p:nvCxnSpPr>
        <p:spPr>
          <a:xfrm>
            <a:off x="2383607" y="4444960"/>
            <a:ext cx="1251000" cy="519600"/>
          </a:xfrm>
          <a:prstGeom prst="straightConnector1">
            <a:avLst/>
          </a:prstGeom>
          <a:noFill/>
          <a:ln w="28575" cap="flat" cmpd="sng">
            <a:solidFill>
              <a:schemeClr val="dk1"/>
            </a:solidFill>
            <a:prstDash val="solid"/>
            <a:miter lim="800000"/>
            <a:headEnd type="none" w="sm" len="sm"/>
            <a:tailEnd type="triangle" w="med" len="med"/>
          </a:ln>
        </p:spPr>
      </p:cxnSp>
      <p:sp>
        <p:nvSpPr>
          <p:cNvPr id="815" name="Google Shape;815;p38"/>
          <p:cNvSpPr/>
          <p:nvPr/>
        </p:nvSpPr>
        <p:spPr>
          <a:xfrm>
            <a:off x="3838333" y="4029324"/>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sz="2200">
              <a:solidFill>
                <a:schemeClr val="dk1"/>
              </a:solidFill>
              <a:latin typeface="Cambria" panose="02040503050406030204" pitchFamily="18" charset="0"/>
              <a:ea typeface="Proxima Nova"/>
              <a:cs typeface="Proxima Nova"/>
              <a:sym typeface="Proxima Nova"/>
            </a:endParaRPr>
          </a:p>
        </p:txBody>
      </p:sp>
      <p:sp>
        <p:nvSpPr>
          <p:cNvPr id="816" name="Google Shape;816;p38"/>
          <p:cNvSpPr/>
          <p:nvPr/>
        </p:nvSpPr>
        <p:spPr>
          <a:xfrm>
            <a:off x="4253969" y="4029324"/>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sz="2200">
              <a:solidFill>
                <a:schemeClr val="dk1"/>
              </a:solidFill>
              <a:latin typeface="Cambria" panose="02040503050406030204" pitchFamily="18" charset="0"/>
              <a:ea typeface="Proxima Nova"/>
              <a:cs typeface="Proxima Nova"/>
              <a:sym typeface="Proxima Nova"/>
            </a:endParaRPr>
          </a:p>
        </p:txBody>
      </p:sp>
      <p:cxnSp>
        <p:nvCxnSpPr>
          <p:cNvPr id="817" name="Google Shape;817;p38"/>
          <p:cNvCxnSpPr/>
          <p:nvPr/>
        </p:nvCxnSpPr>
        <p:spPr>
          <a:xfrm flipH="1">
            <a:off x="2175789" y="2574596"/>
            <a:ext cx="23506" cy="519546"/>
          </a:xfrm>
          <a:prstGeom prst="straightConnector1">
            <a:avLst/>
          </a:prstGeom>
          <a:noFill/>
          <a:ln w="19050" cap="flat" cmpd="sng">
            <a:solidFill>
              <a:schemeClr val="dk1"/>
            </a:solidFill>
            <a:prstDash val="dash"/>
            <a:miter lim="800000"/>
            <a:headEnd type="none" w="sm" len="sm"/>
            <a:tailEnd type="none" w="sm" len="sm"/>
          </a:ln>
        </p:spPr>
      </p:cxnSp>
      <p:cxnSp>
        <p:nvCxnSpPr>
          <p:cNvPr id="818" name="Google Shape;818;p38"/>
          <p:cNvCxnSpPr/>
          <p:nvPr/>
        </p:nvCxnSpPr>
        <p:spPr>
          <a:xfrm>
            <a:off x="2567919" y="2574596"/>
            <a:ext cx="439142" cy="519546"/>
          </a:xfrm>
          <a:prstGeom prst="straightConnector1">
            <a:avLst/>
          </a:prstGeom>
          <a:noFill/>
          <a:ln w="19050" cap="flat" cmpd="sng">
            <a:solidFill>
              <a:schemeClr val="dk1"/>
            </a:solidFill>
            <a:prstDash val="dash"/>
            <a:miter lim="800000"/>
            <a:headEnd type="none" w="sm" len="sm"/>
            <a:tailEnd type="none" w="sm" len="sm"/>
          </a:ln>
        </p:spPr>
      </p:cxnSp>
      <p:cxnSp>
        <p:nvCxnSpPr>
          <p:cNvPr id="819" name="Google Shape;819;p38"/>
          <p:cNvCxnSpPr/>
          <p:nvPr/>
        </p:nvCxnSpPr>
        <p:spPr>
          <a:xfrm flipH="1">
            <a:off x="1760153" y="3509778"/>
            <a:ext cx="419838" cy="558140"/>
          </a:xfrm>
          <a:prstGeom prst="straightConnector1">
            <a:avLst/>
          </a:prstGeom>
          <a:noFill/>
          <a:ln w="19050" cap="flat" cmpd="sng">
            <a:solidFill>
              <a:schemeClr val="dk1"/>
            </a:solidFill>
            <a:prstDash val="dash"/>
            <a:miter lim="800000"/>
            <a:headEnd type="none" w="sm" len="sm"/>
            <a:tailEnd type="none" w="sm" len="sm"/>
          </a:ln>
        </p:spPr>
      </p:cxnSp>
      <p:cxnSp>
        <p:nvCxnSpPr>
          <p:cNvPr id="820" name="Google Shape;820;p38"/>
          <p:cNvCxnSpPr/>
          <p:nvPr/>
        </p:nvCxnSpPr>
        <p:spPr>
          <a:xfrm flipH="1">
            <a:off x="2567919" y="3509778"/>
            <a:ext cx="429490" cy="558140"/>
          </a:xfrm>
          <a:prstGeom prst="straightConnector1">
            <a:avLst/>
          </a:prstGeom>
          <a:noFill/>
          <a:ln w="19050" cap="flat" cmpd="sng">
            <a:solidFill>
              <a:schemeClr val="dk1"/>
            </a:solidFill>
            <a:prstDash val="dash"/>
            <a:miter lim="800000"/>
            <a:headEnd type="none" w="sm" len="sm"/>
            <a:tailEnd type="none" w="sm" len="sm"/>
          </a:ln>
        </p:spPr>
      </p:cxnSp>
      <p:sp>
        <p:nvSpPr>
          <p:cNvPr id="821" name="Google Shape;821;p38"/>
          <p:cNvSpPr txBox="1"/>
          <p:nvPr/>
        </p:nvSpPr>
        <p:spPr>
          <a:xfrm>
            <a:off x="313271" y="2158960"/>
            <a:ext cx="1350463"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dirty="0">
                <a:solidFill>
                  <a:schemeClr val="dk1"/>
                </a:solidFill>
                <a:latin typeface="Cambria" panose="02040503050406030204" pitchFamily="18" charset="0"/>
                <a:ea typeface="Proxima Nova"/>
                <a:cs typeface="Proxima Nova"/>
                <a:sym typeface="Proxima Nova"/>
              </a:rPr>
              <a:t>Work List</a:t>
            </a:r>
            <a:endParaRPr sz="1800" dirty="0">
              <a:solidFill>
                <a:schemeClr val="dk1"/>
              </a:solidFill>
              <a:latin typeface="Cambria" panose="02040503050406030204" pitchFamily="18" charset="0"/>
              <a:ea typeface="Proxima Nova"/>
              <a:cs typeface="Proxima Nova"/>
              <a:sym typeface="Proxima Nova"/>
            </a:endParaRPr>
          </a:p>
        </p:txBody>
      </p:sp>
      <p:sp>
        <p:nvSpPr>
          <p:cNvPr id="822" name="Google Shape;822;p38"/>
          <p:cNvSpPr txBox="1"/>
          <p:nvPr/>
        </p:nvSpPr>
        <p:spPr>
          <a:xfrm>
            <a:off x="-494779" y="3100811"/>
            <a:ext cx="2158514" cy="369332"/>
          </a:xfrm>
          <a:prstGeom prst="rect">
            <a:avLst/>
          </a:prstGeom>
          <a:noFill/>
          <a:ln>
            <a:noFill/>
          </a:ln>
        </p:spPr>
        <p:txBody>
          <a:bodyPr spcFirstLastPara="1" wrap="square" lIns="91425" tIns="45700" rIns="91425" bIns="45700" anchor="t" anchorCtr="0">
            <a:spAutoFit/>
          </a:bodyPr>
          <a:lstStyle/>
          <a:p>
            <a:pPr marL="457200" marR="0" lvl="1" indent="0" algn="r" rtl="0">
              <a:spcBef>
                <a:spcPts val="0"/>
              </a:spcBef>
              <a:spcAft>
                <a:spcPts val="0"/>
              </a:spcAft>
              <a:buNone/>
            </a:pPr>
            <a:r>
              <a:rPr lang="en-US" sz="1800" b="0" i="0" u="none" strike="noStrike" cap="none">
                <a:solidFill>
                  <a:schemeClr val="dk1"/>
                </a:solidFill>
                <a:latin typeface="Cambria" panose="02040503050406030204" pitchFamily="18" charset="0"/>
                <a:ea typeface="Proxima Nova"/>
                <a:cs typeface="Proxima Nova"/>
                <a:sym typeface="Proxima Nova"/>
              </a:rPr>
              <a:t>Offsets List</a:t>
            </a:r>
            <a:endParaRPr sz="1800" b="0" i="0" u="none" strike="noStrike" cap="none">
              <a:solidFill>
                <a:schemeClr val="dk1"/>
              </a:solidFill>
              <a:latin typeface="Cambria" panose="02040503050406030204" pitchFamily="18" charset="0"/>
              <a:ea typeface="Proxima Nova"/>
              <a:cs typeface="Proxima Nova"/>
              <a:sym typeface="Proxima Nova"/>
            </a:endParaRPr>
          </a:p>
        </p:txBody>
      </p:sp>
      <p:sp>
        <p:nvSpPr>
          <p:cNvPr id="823" name="Google Shape;823;p38"/>
          <p:cNvSpPr txBox="1"/>
          <p:nvPr/>
        </p:nvSpPr>
        <p:spPr>
          <a:xfrm>
            <a:off x="-221081" y="4052476"/>
            <a:ext cx="1884815" cy="369332"/>
          </a:xfrm>
          <a:prstGeom prst="rect">
            <a:avLst/>
          </a:prstGeom>
          <a:noFill/>
          <a:ln>
            <a:noFill/>
          </a:ln>
        </p:spPr>
        <p:txBody>
          <a:bodyPr spcFirstLastPara="1" wrap="square" lIns="91425" tIns="45700" rIns="91425" bIns="45700" anchor="t" anchorCtr="0">
            <a:spAutoFit/>
          </a:bodyPr>
          <a:lstStyle/>
          <a:p>
            <a:pPr marL="457200" marR="0" lvl="1" indent="0" algn="r" rtl="0">
              <a:spcBef>
                <a:spcPts val="0"/>
              </a:spcBef>
              <a:spcAft>
                <a:spcPts val="0"/>
              </a:spcAft>
              <a:buNone/>
            </a:pPr>
            <a:r>
              <a:rPr lang="en-US" sz="1800" b="0" i="0" u="none" strike="noStrike" cap="none">
                <a:solidFill>
                  <a:schemeClr val="dk1"/>
                </a:solidFill>
                <a:latin typeface="Cambria" panose="02040503050406030204" pitchFamily="18" charset="0"/>
                <a:ea typeface="Proxima Nova"/>
                <a:cs typeface="Proxima Nova"/>
                <a:sym typeface="Proxima Nova"/>
              </a:rPr>
              <a:t>  Edges List</a:t>
            </a:r>
            <a:endParaRPr sz="1800" b="0" i="0" u="none" strike="noStrike" cap="none">
              <a:solidFill>
                <a:schemeClr val="dk1"/>
              </a:solidFill>
              <a:latin typeface="Cambria" panose="02040503050406030204" pitchFamily="18" charset="0"/>
              <a:ea typeface="Proxima Nova"/>
              <a:cs typeface="Proxima Nova"/>
              <a:sym typeface="Proxima Nova"/>
            </a:endParaRPr>
          </a:p>
        </p:txBody>
      </p:sp>
      <p:sp>
        <p:nvSpPr>
          <p:cNvPr id="824" name="Google Shape;824;p38"/>
          <p:cNvSpPr txBox="1"/>
          <p:nvPr/>
        </p:nvSpPr>
        <p:spPr>
          <a:xfrm>
            <a:off x="-135042" y="4964506"/>
            <a:ext cx="1798776" cy="369332"/>
          </a:xfrm>
          <a:prstGeom prst="rect">
            <a:avLst/>
          </a:prstGeom>
          <a:noFill/>
          <a:ln>
            <a:noFill/>
          </a:ln>
        </p:spPr>
        <p:txBody>
          <a:bodyPr spcFirstLastPara="1" wrap="square" lIns="91425" tIns="45700" rIns="91425" bIns="45700" anchor="t" anchorCtr="0">
            <a:spAutoFit/>
          </a:bodyPr>
          <a:lstStyle/>
          <a:p>
            <a:pPr marL="457200" marR="0" lvl="1" indent="0" algn="r" rtl="0">
              <a:spcBef>
                <a:spcPts val="0"/>
              </a:spcBef>
              <a:spcAft>
                <a:spcPts val="0"/>
              </a:spcAft>
              <a:buNone/>
            </a:pPr>
            <a:r>
              <a:rPr lang="en-US" sz="1800" b="0" i="0" u="none" strike="noStrike" cap="none">
                <a:solidFill>
                  <a:schemeClr val="dk1"/>
                </a:solidFill>
                <a:latin typeface="Cambria" panose="02040503050406030204" pitchFamily="18" charset="0"/>
                <a:ea typeface="Proxima Nova"/>
                <a:cs typeface="Proxima Nova"/>
                <a:sym typeface="Proxima Nova"/>
              </a:rPr>
              <a:t>Properties</a:t>
            </a:r>
            <a:endParaRPr sz="1800" b="0" i="0" u="none" strike="noStrike" cap="none">
              <a:solidFill>
                <a:schemeClr val="dk1"/>
              </a:solidFill>
              <a:latin typeface="Cambria" panose="02040503050406030204" pitchFamily="18" charset="0"/>
              <a:ea typeface="Proxima Nova"/>
              <a:cs typeface="Proxima Nova"/>
              <a:sym typeface="Proxima Nova"/>
            </a:endParaRPr>
          </a:p>
        </p:txBody>
      </p:sp>
      <p:sp>
        <p:nvSpPr>
          <p:cNvPr id="825" name="Google Shape;825;p38"/>
          <p:cNvSpPr/>
          <p:nvPr/>
        </p:nvSpPr>
        <p:spPr>
          <a:xfrm>
            <a:off x="6595062" y="2937038"/>
            <a:ext cx="510639" cy="510639"/>
          </a:xfrm>
          <a:prstGeom prst="ellipse">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sp>
        <p:nvSpPr>
          <p:cNvPr id="826" name="Google Shape;826;p38"/>
          <p:cNvSpPr/>
          <p:nvPr/>
        </p:nvSpPr>
        <p:spPr>
          <a:xfrm>
            <a:off x="5339316" y="3623569"/>
            <a:ext cx="510639" cy="510639"/>
          </a:xfrm>
          <a:prstGeom prst="ellipse">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1</a:t>
            </a:r>
            <a:endParaRPr>
              <a:latin typeface="Cambria" panose="02040503050406030204" pitchFamily="18" charset="0"/>
            </a:endParaRPr>
          </a:p>
        </p:txBody>
      </p:sp>
      <p:sp>
        <p:nvSpPr>
          <p:cNvPr id="827" name="Google Shape;827;p38"/>
          <p:cNvSpPr/>
          <p:nvPr/>
        </p:nvSpPr>
        <p:spPr>
          <a:xfrm>
            <a:off x="6229727" y="4504581"/>
            <a:ext cx="510639" cy="510639"/>
          </a:xfrm>
          <a:prstGeom prst="ellipse">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a:latin typeface="Cambria" panose="02040503050406030204" pitchFamily="18" charset="0"/>
            </a:endParaRPr>
          </a:p>
        </p:txBody>
      </p:sp>
      <p:sp>
        <p:nvSpPr>
          <p:cNvPr id="828" name="Google Shape;828;p38"/>
          <p:cNvSpPr/>
          <p:nvPr/>
        </p:nvSpPr>
        <p:spPr>
          <a:xfrm>
            <a:off x="7901923" y="4319394"/>
            <a:ext cx="510639" cy="510639"/>
          </a:xfrm>
          <a:prstGeom prst="ellipse">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a:latin typeface="Cambria" panose="02040503050406030204" pitchFamily="18" charset="0"/>
            </a:endParaRPr>
          </a:p>
        </p:txBody>
      </p:sp>
      <p:sp>
        <p:nvSpPr>
          <p:cNvPr id="829" name="Google Shape;829;p38"/>
          <p:cNvSpPr/>
          <p:nvPr/>
        </p:nvSpPr>
        <p:spPr>
          <a:xfrm>
            <a:off x="7391284" y="3194248"/>
            <a:ext cx="510639" cy="510639"/>
          </a:xfrm>
          <a:prstGeom prst="ellipse">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2</a:t>
            </a:r>
            <a:endParaRPr>
              <a:latin typeface="Cambria" panose="02040503050406030204" pitchFamily="18" charset="0"/>
            </a:endParaRPr>
          </a:p>
        </p:txBody>
      </p:sp>
      <p:cxnSp>
        <p:nvCxnSpPr>
          <p:cNvPr id="830" name="Google Shape;830;p38"/>
          <p:cNvCxnSpPr>
            <a:stCxn id="826" idx="5"/>
            <a:endCxn id="827" idx="1"/>
          </p:cNvCxnSpPr>
          <p:nvPr/>
        </p:nvCxnSpPr>
        <p:spPr>
          <a:xfrm>
            <a:off x="5775174" y="4059427"/>
            <a:ext cx="529200" cy="519900"/>
          </a:xfrm>
          <a:prstGeom prst="straightConnector1">
            <a:avLst/>
          </a:prstGeom>
          <a:noFill/>
          <a:ln w="28575" cap="flat" cmpd="sng">
            <a:solidFill>
              <a:schemeClr val="dk1"/>
            </a:solidFill>
            <a:prstDash val="solid"/>
            <a:miter lim="800000"/>
            <a:headEnd type="none" w="sm" len="sm"/>
            <a:tailEnd type="triangle" w="med" len="med"/>
          </a:ln>
        </p:spPr>
      </p:cxnSp>
      <p:cxnSp>
        <p:nvCxnSpPr>
          <p:cNvPr id="831" name="Google Shape;831;p38"/>
          <p:cNvCxnSpPr>
            <a:stCxn id="826" idx="6"/>
            <a:endCxn id="828" idx="1"/>
          </p:cNvCxnSpPr>
          <p:nvPr/>
        </p:nvCxnSpPr>
        <p:spPr>
          <a:xfrm>
            <a:off x="5849955" y="3878889"/>
            <a:ext cx="2126700" cy="515400"/>
          </a:xfrm>
          <a:prstGeom prst="straightConnector1">
            <a:avLst/>
          </a:prstGeom>
          <a:noFill/>
          <a:ln w="28575" cap="flat" cmpd="sng">
            <a:solidFill>
              <a:schemeClr val="dk1"/>
            </a:solidFill>
            <a:prstDash val="solid"/>
            <a:miter lim="800000"/>
            <a:headEnd type="none" w="sm" len="sm"/>
            <a:tailEnd type="triangle" w="med" len="med"/>
          </a:ln>
        </p:spPr>
      </p:cxnSp>
      <p:cxnSp>
        <p:nvCxnSpPr>
          <p:cNvPr id="832" name="Google Shape;832;p38"/>
          <p:cNvCxnSpPr>
            <a:stCxn id="829" idx="4"/>
            <a:endCxn id="828" idx="0"/>
          </p:cNvCxnSpPr>
          <p:nvPr/>
        </p:nvCxnSpPr>
        <p:spPr>
          <a:xfrm>
            <a:off x="7646604" y="3704887"/>
            <a:ext cx="510600" cy="614400"/>
          </a:xfrm>
          <a:prstGeom prst="straightConnector1">
            <a:avLst/>
          </a:prstGeom>
          <a:noFill/>
          <a:ln w="28575" cap="flat" cmpd="sng">
            <a:solidFill>
              <a:schemeClr val="dk1"/>
            </a:solidFill>
            <a:prstDash val="solid"/>
            <a:miter lim="800000"/>
            <a:headEnd type="none" w="sm" len="sm"/>
            <a:tailEnd type="triangle" w="med" len="med"/>
          </a:ln>
        </p:spPr>
      </p:cxnSp>
      <p:cxnSp>
        <p:nvCxnSpPr>
          <p:cNvPr id="833" name="Google Shape;833;p38"/>
          <p:cNvCxnSpPr>
            <a:stCxn id="827" idx="0"/>
            <a:endCxn id="825" idx="4"/>
          </p:cNvCxnSpPr>
          <p:nvPr/>
        </p:nvCxnSpPr>
        <p:spPr>
          <a:xfrm rot="10800000" flipH="1">
            <a:off x="6485047" y="3447681"/>
            <a:ext cx="365400" cy="1056900"/>
          </a:xfrm>
          <a:prstGeom prst="straightConnector1">
            <a:avLst/>
          </a:prstGeom>
          <a:noFill/>
          <a:ln w="28575" cap="flat" cmpd="sng">
            <a:solidFill>
              <a:schemeClr val="dk1"/>
            </a:solidFill>
            <a:prstDash val="solid"/>
            <a:miter lim="800000"/>
            <a:headEnd type="none" w="sm" len="sm"/>
            <a:tailEnd type="triangle" w="med" len="med"/>
          </a:ln>
        </p:spPr>
      </p:cxnSp>
      <p:cxnSp>
        <p:nvCxnSpPr>
          <p:cNvPr id="834" name="Google Shape;834;p38"/>
          <p:cNvCxnSpPr>
            <a:stCxn id="828" idx="3"/>
            <a:endCxn id="827" idx="6"/>
          </p:cNvCxnSpPr>
          <p:nvPr/>
        </p:nvCxnSpPr>
        <p:spPr>
          <a:xfrm flipH="1">
            <a:off x="6740404" y="4755252"/>
            <a:ext cx="1236300" cy="4500"/>
          </a:xfrm>
          <a:prstGeom prst="straightConnector1">
            <a:avLst/>
          </a:prstGeom>
          <a:noFill/>
          <a:ln w="28575" cap="flat" cmpd="sng">
            <a:solidFill>
              <a:schemeClr val="dk1"/>
            </a:solidFill>
            <a:prstDash val="solid"/>
            <a:miter lim="800000"/>
            <a:headEnd type="none" w="sm" len="sm"/>
            <a:tailEnd type="triangle" w="med" len="med"/>
          </a:ln>
        </p:spPr>
      </p:cxnSp>
      <p:cxnSp>
        <p:nvCxnSpPr>
          <p:cNvPr id="835" name="Google Shape;835;p38"/>
          <p:cNvCxnSpPr>
            <a:stCxn id="828" idx="4"/>
            <a:endCxn id="828" idx="6"/>
          </p:cNvCxnSpPr>
          <p:nvPr/>
        </p:nvCxnSpPr>
        <p:spPr>
          <a:xfrm rot="-5400000">
            <a:off x="8157243" y="4574733"/>
            <a:ext cx="255300" cy="255300"/>
          </a:xfrm>
          <a:prstGeom prst="curvedConnector4">
            <a:avLst>
              <a:gd name="adj1" fmla="val -89542"/>
              <a:gd name="adj2" fmla="val 189549"/>
            </a:avLst>
          </a:prstGeom>
          <a:noFill/>
          <a:ln w="28575" cap="flat" cmpd="sng">
            <a:solidFill>
              <a:schemeClr val="dk1"/>
            </a:solidFill>
            <a:prstDash val="solid"/>
            <a:miter lim="800000"/>
            <a:headEnd type="none" w="sm" len="sm"/>
            <a:tailEnd type="triangle" w="med" len="med"/>
          </a:ln>
        </p:spPr>
      </p:cxnSp>
      <p:cxnSp>
        <p:nvCxnSpPr>
          <p:cNvPr id="836" name="Google Shape;836;p38"/>
          <p:cNvCxnSpPr>
            <a:stCxn id="828" idx="7"/>
            <a:endCxn id="829" idx="6"/>
          </p:cNvCxnSpPr>
          <p:nvPr/>
        </p:nvCxnSpPr>
        <p:spPr>
          <a:xfrm rot="5400000" flipH="1">
            <a:off x="7647481" y="3703875"/>
            <a:ext cx="944700" cy="435900"/>
          </a:xfrm>
          <a:prstGeom prst="curvedConnector2">
            <a:avLst/>
          </a:prstGeom>
          <a:noFill/>
          <a:ln w="28575" cap="flat" cmpd="sng">
            <a:solidFill>
              <a:schemeClr val="dk1"/>
            </a:solidFill>
            <a:prstDash val="solid"/>
            <a:miter lim="800000"/>
            <a:headEnd type="none" w="sm" len="sm"/>
            <a:tailEnd type="triangle" w="med" len="med"/>
          </a:ln>
        </p:spPr>
      </p:cxnSp>
      <p:sp>
        <p:nvSpPr>
          <p:cNvPr id="2" name="TextBox 1">
            <a:extLst>
              <a:ext uri="{FF2B5EF4-FFF2-40B4-BE49-F238E27FC236}">
                <a16:creationId xmlns:a16="http://schemas.microsoft.com/office/drawing/2014/main" id="{E3514B63-5315-CF02-EBE0-D5CAA4579FA1}"/>
              </a:ext>
            </a:extLst>
          </p:cNvPr>
          <p:cNvSpPr txBox="1"/>
          <p:nvPr/>
        </p:nvSpPr>
        <p:spPr>
          <a:xfrm>
            <a:off x="389106" y="1215957"/>
            <a:ext cx="8453337" cy="432364"/>
          </a:xfrm>
          <a:prstGeom prst="rect">
            <a:avLst/>
          </a:prstGeom>
          <a:noFill/>
        </p:spPr>
        <p:txBody>
          <a:bodyPr wrap="square" lIns="0" tIns="0" rIns="0" bIns="0" rtlCol="0">
            <a:normAutofit/>
          </a:bodyPr>
          <a:lstStyle/>
          <a:p>
            <a:pPr algn="ctr"/>
            <a:r>
              <a:rPr lang="en-TR" sz="2800" dirty="0">
                <a:latin typeface="Cambria" panose="02040503050406030204" pitchFamily="18" charset="0"/>
              </a:rPr>
              <a:t>Compressed sparse row (CSR) format</a:t>
            </a:r>
          </a:p>
        </p:txBody>
      </p:sp>
      <p:sp>
        <p:nvSpPr>
          <p:cNvPr id="3" name="TextBox 2">
            <a:extLst>
              <a:ext uri="{FF2B5EF4-FFF2-40B4-BE49-F238E27FC236}">
                <a16:creationId xmlns:a16="http://schemas.microsoft.com/office/drawing/2014/main" id="{C568DF02-63FB-9447-EC69-7E3A806EE000}"/>
              </a:ext>
            </a:extLst>
          </p:cNvPr>
          <p:cNvSpPr txBox="1"/>
          <p:nvPr/>
        </p:nvSpPr>
        <p:spPr>
          <a:xfrm>
            <a:off x="-891262" y="1770928"/>
            <a:ext cx="5658074" cy="4629874"/>
          </a:xfrm>
          <a:prstGeom prst="rect">
            <a:avLst/>
          </a:prstGeom>
          <a:noFill/>
        </p:spPr>
        <p:txBody>
          <a:bodyPr wrap="none" lIns="0" tIns="0" rIns="0" bIns="0" rtlCol="0">
            <a:normAutofit/>
          </a:bodyPr>
          <a:lstStyle/>
          <a:p>
            <a:pPr algn="l"/>
            <a:endParaRPr lang="en-TR" dirty="0">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78"/>
                                        </p:tgtEl>
                                        <p:attrNameLst>
                                          <p:attrName>style.visibility</p:attrName>
                                        </p:attrNameLst>
                                      </p:cBhvr>
                                      <p:to>
                                        <p:strVal val="visible"/>
                                      </p:to>
                                    </p:set>
                                    <p:animEffect transition="in" filter="fade">
                                      <p:cBhvr>
                                        <p:cTn id="12" dur="500"/>
                                        <p:tgtEl>
                                          <p:spTgt spid="77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79"/>
                                        </p:tgtEl>
                                        <p:attrNameLst>
                                          <p:attrName>style.visibility</p:attrName>
                                        </p:attrNameLst>
                                      </p:cBhvr>
                                      <p:to>
                                        <p:strVal val="visible"/>
                                      </p:to>
                                    </p:set>
                                    <p:animEffect transition="in" filter="fade">
                                      <p:cBhvr>
                                        <p:cTn id="15" dur="500"/>
                                        <p:tgtEl>
                                          <p:spTgt spid="7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21"/>
                                        </p:tgtEl>
                                        <p:attrNameLst>
                                          <p:attrName>style.visibility</p:attrName>
                                        </p:attrNameLst>
                                      </p:cBhvr>
                                      <p:to>
                                        <p:strVal val="visible"/>
                                      </p:to>
                                    </p:set>
                                    <p:animEffect transition="in" filter="fade">
                                      <p:cBhvr>
                                        <p:cTn id="18" dur="500"/>
                                        <p:tgtEl>
                                          <p:spTgt spid="8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80"/>
                                        </p:tgtEl>
                                        <p:attrNameLst>
                                          <p:attrName>style.visibility</p:attrName>
                                        </p:attrNameLst>
                                      </p:cBhvr>
                                      <p:to>
                                        <p:strVal val="visible"/>
                                      </p:to>
                                    </p:set>
                                    <p:animEffect transition="in" filter="fade">
                                      <p:cBhvr>
                                        <p:cTn id="21" dur="500"/>
                                        <p:tgtEl>
                                          <p:spTgt spid="78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81"/>
                                        </p:tgtEl>
                                        <p:attrNameLst>
                                          <p:attrName>style.visibility</p:attrName>
                                        </p:attrNameLst>
                                      </p:cBhvr>
                                      <p:to>
                                        <p:strVal val="visible"/>
                                      </p:to>
                                    </p:set>
                                    <p:animEffect transition="in" filter="fade">
                                      <p:cBhvr>
                                        <p:cTn id="24" dur="500"/>
                                        <p:tgtEl>
                                          <p:spTgt spid="78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82"/>
                                        </p:tgtEl>
                                        <p:attrNameLst>
                                          <p:attrName>style.visibility</p:attrName>
                                        </p:attrNameLst>
                                      </p:cBhvr>
                                      <p:to>
                                        <p:strVal val="visible"/>
                                      </p:to>
                                    </p:set>
                                    <p:animEffect transition="in" filter="fade">
                                      <p:cBhvr>
                                        <p:cTn id="27" dur="500"/>
                                        <p:tgtEl>
                                          <p:spTgt spid="78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25"/>
                                        </p:tgtEl>
                                        <p:attrNameLst>
                                          <p:attrName>style.visibility</p:attrName>
                                        </p:attrNameLst>
                                      </p:cBhvr>
                                      <p:to>
                                        <p:strVal val="visible"/>
                                      </p:to>
                                    </p:set>
                                    <p:animEffect transition="in" filter="fade">
                                      <p:cBhvr>
                                        <p:cTn id="32" dur="500"/>
                                        <p:tgtEl>
                                          <p:spTgt spid="825"/>
                                        </p:tgtEl>
                                      </p:cBhvr>
                                    </p:animEffect>
                                  </p:childTnLst>
                                </p:cTn>
                              </p:par>
                              <p:par>
                                <p:cTn id="33" presetID="10" presetClass="entr" presetSubtype="0" fill="hold" nodeType="withEffect">
                                  <p:stCondLst>
                                    <p:cond delay="0"/>
                                  </p:stCondLst>
                                  <p:childTnLst>
                                    <p:set>
                                      <p:cBhvr>
                                        <p:cTn id="34" dur="1" fill="hold">
                                          <p:stCondLst>
                                            <p:cond delay="0"/>
                                          </p:stCondLst>
                                        </p:cTn>
                                        <p:tgtEl>
                                          <p:spTgt spid="826"/>
                                        </p:tgtEl>
                                        <p:attrNameLst>
                                          <p:attrName>style.visibility</p:attrName>
                                        </p:attrNameLst>
                                      </p:cBhvr>
                                      <p:to>
                                        <p:strVal val="visible"/>
                                      </p:to>
                                    </p:set>
                                    <p:animEffect transition="in" filter="fade">
                                      <p:cBhvr>
                                        <p:cTn id="35" dur="500"/>
                                        <p:tgtEl>
                                          <p:spTgt spid="826"/>
                                        </p:tgtEl>
                                      </p:cBhvr>
                                    </p:animEffect>
                                  </p:childTnLst>
                                </p:cTn>
                              </p:par>
                              <p:par>
                                <p:cTn id="36" presetID="10" presetClass="entr" presetSubtype="0" fill="hold" nodeType="withEffect">
                                  <p:stCondLst>
                                    <p:cond delay="0"/>
                                  </p:stCondLst>
                                  <p:childTnLst>
                                    <p:set>
                                      <p:cBhvr>
                                        <p:cTn id="37" dur="1" fill="hold">
                                          <p:stCondLst>
                                            <p:cond delay="0"/>
                                          </p:stCondLst>
                                        </p:cTn>
                                        <p:tgtEl>
                                          <p:spTgt spid="827"/>
                                        </p:tgtEl>
                                        <p:attrNameLst>
                                          <p:attrName>style.visibility</p:attrName>
                                        </p:attrNameLst>
                                      </p:cBhvr>
                                      <p:to>
                                        <p:strVal val="visible"/>
                                      </p:to>
                                    </p:set>
                                    <p:animEffect transition="in" filter="fade">
                                      <p:cBhvr>
                                        <p:cTn id="38" dur="500"/>
                                        <p:tgtEl>
                                          <p:spTgt spid="827"/>
                                        </p:tgtEl>
                                      </p:cBhvr>
                                    </p:animEffect>
                                  </p:childTnLst>
                                </p:cTn>
                              </p:par>
                              <p:par>
                                <p:cTn id="39" presetID="10" presetClass="entr" presetSubtype="0" fill="hold" nodeType="withEffect">
                                  <p:stCondLst>
                                    <p:cond delay="0"/>
                                  </p:stCondLst>
                                  <p:childTnLst>
                                    <p:set>
                                      <p:cBhvr>
                                        <p:cTn id="40" dur="1" fill="hold">
                                          <p:stCondLst>
                                            <p:cond delay="0"/>
                                          </p:stCondLst>
                                        </p:cTn>
                                        <p:tgtEl>
                                          <p:spTgt spid="828"/>
                                        </p:tgtEl>
                                        <p:attrNameLst>
                                          <p:attrName>style.visibility</p:attrName>
                                        </p:attrNameLst>
                                      </p:cBhvr>
                                      <p:to>
                                        <p:strVal val="visible"/>
                                      </p:to>
                                    </p:set>
                                    <p:animEffect transition="in" filter="fade">
                                      <p:cBhvr>
                                        <p:cTn id="41" dur="500"/>
                                        <p:tgtEl>
                                          <p:spTgt spid="828"/>
                                        </p:tgtEl>
                                      </p:cBhvr>
                                    </p:animEffect>
                                  </p:childTnLst>
                                </p:cTn>
                              </p:par>
                              <p:par>
                                <p:cTn id="42" presetID="10" presetClass="entr" presetSubtype="0" fill="hold" nodeType="withEffect">
                                  <p:stCondLst>
                                    <p:cond delay="0"/>
                                  </p:stCondLst>
                                  <p:childTnLst>
                                    <p:set>
                                      <p:cBhvr>
                                        <p:cTn id="43" dur="1" fill="hold">
                                          <p:stCondLst>
                                            <p:cond delay="0"/>
                                          </p:stCondLst>
                                        </p:cTn>
                                        <p:tgtEl>
                                          <p:spTgt spid="829"/>
                                        </p:tgtEl>
                                        <p:attrNameLst>
                                          <p:attrName>style.visibility</p:attrName>
                                        </p:attrNameLst>
                                      </p:cBhvr>
                                      <p:to>
                                        <p:strVal val="visible"/>
                                      </p:to>
                                    </p:set>
                                    <p:animEffect transition="in" filter="fade">
                                      <p:cBhvr>
                                        <p:cTn id="44" dur="500"/>
                                        <p:tgtEl>
                                          <p:spTgt spid="82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83"/>
                                        </p:tgtEl>
                                        <p:attrNameLst>
                                          <p:attrName>style.visibility</p:attrName>
                                        </p:attrNameLst>
                                      </p:cBhvr>
                                      <p:to>
                                        <p:strVal val="visible"/>
                                      </p:to>
                                    </p:set>
                                    <p:animEffect transition="in" filter="fade">
                                      <p:cBhvr>
                                        <p:cTn id="49" dur="500"/>
                                        <p:tgtEl>
                                          <p:spTgt spid="783"/>
                                        </p:tgtEl>
                                      </p:cBhvr>
                                    </p:animEffect>
                                  </p:childTnLst>
                                </p:cTn>
                              </p:par>
                              <p:par>
                                <p:cTn id="50" presetID="10" presetClass="entr" presetSubtype="0" fill="hold" nodeType="withEffect">
                                  <p:stCondLst>
                                    <p:cond delay="0"/>
                                  </p:stCondLst>
                                  <p:childTnLst>
                                    <p:set>
                                      <p:cBhvr>
                                        <p:cTn id="51" dur="1" fill="hold">
                                          <p:stCondLst>
                                            <p:cond delay="0"/>
                                          </p:stCondLst>
                                        </p:cTn>
                                        <p:tgtEl>
                                          <p:spTgt spid="784"/>
                                        </p:tgtEl>
                                        <p:attrNameLst>
                                          <p:attrName>style.visibility</p:attrName>
                                        </p:attrNameLst>
                                      </p:cBhvr>
                                      <p:to>
                                        <p:strVal val="visible"/>
                                      </p:to>
                                    </p:set>
                                    <p:animEffect transition="in" filter="fade">
                                      <p:cBhvr>
                                        <p:cTn id="52" dur="500"/>
                                        <p:tgtEl>
                                          <p:spTgt spid="784"/>
                                        </p:tgtEl>
                                      </p:cBhvr>
                                    </p:animEffect>
                                  </p:childTnLst>
                                </p:cTn>
                              </p:par>
                              <p:par>
                                <p:cTn id="53" presetID="10" presetClass="entr" presetSubtype="0" fill="hold" nodeType="withEffect">
                                  <p:stCondLst>
                                    <p:cond delay="0"/>
                                  </p:stCondLst>
                                  <p:childTnLst>
                                    <p:set>
                                      <p:cBhvr>
                                        <p:cTn id="54" dur="1" fill="hold">
                                          <p:stCondLst>
                                            <p:cond delay="0"/>
                                          </p:stCondLst>
                                        </p:cTn>
                                        <p:tgtEl>
                                          <p:spTgt spid="785"/>
                                        </p:tgtEl>
                                        <p:attrNameLst>
                                          <p:attrName>style.visibility</p:attrName>
                                        </p:attrNameLst>
                                      </p:cBhvr>
                                      <p:to>
                                        <p:strVal val="visible"/>
                                      </p:to>
                                    </p:set>
                                    <p:animEffect transition="in" filter="fade">
                                      <p:cBhvr>
                                        <p:cTn id="55" dur="500"/>
                                        <p:tgtEl>
                                          <p:spTgt spid="785"/>
                                        </p:tgtEl>
                                      </p:cBhvr>
                                    </p:animEffect>
                                  </p:childTnLst>
                                </p:cTn>
                              </p:par>
                              <p:par>
                                <p:cTn id="56" presetID="10" presetClass="entr" presetSubtype="0" fill="hold" nodeType="withEffect">
                                  <p:stCondLst>
                                    <p:cond delay="0"/>
                                  </p:stCondLst>
                                  <p:childTnLst>
                                    <p:set>
                                      <p:cBhvr>
                                        <p:cTn id="57" dur="1" fill="hold">
                                          <p:stCondLst>
                                            <p:cond delay="0"/>
                                          </p:stCondLst>
                                        </p:cTn>
                                        <p:tgtEl>
                                          <p:spTgt spid="786"/>
                                        </p:tgtEl>
                                        <p:attrNameLst>
                                          <p:attrName>style.visibility</p:attrName>
                                        </p:attrNameLst>
                                      </p:cBhvr>
                                      <p:to>
                                        <p:strVal val="visible"/>
                                      </p:to>
                                    </p:set>
                                    <p:animEffect transition="in" filter="fade">
                                      <p:cBhvr>
                                        <p:cTn id="58" dur="500"/>
                                        <p:tgtEl>
                                          <p:spTgt spid="786"/>
                                        </p:tgtEl>
                                      </p:cBhvr>
                                    </p:animEffect>
                                  </p:childTnLst>
                                </p:cTn>
                              </p:par>
                              <p:par>
                                <p:cTn id="59" presetID="10" presetClass="entr" presetSubtype="0" fill="hold" nodeType="withEffect">
                                  <p:stCondLst>
                                    <p:cond delay="0"/>
                                  </p:stCondLst>
                                  <p:childTnLst>
                                    <p:set>
                                      <p:cBhvr>
                                        <p:cTn id="60" dur="1" fill="hold">
                                          <p:stCondLst>
                                            <p:cond delay="0"/>
                                          </p:stCondLst>
                                        </p:cTn>
                                        <p:tgtEl>
                                          <p:spTgt spid="787"/>
                                        </p:tgtEl>
                                        <p:attrNameLst>
                                          <p:attrName>style.visibility</p:attrName>
                                        </p:attrNameLst>
                                      </p:cBhvr>
                                      <p:to>
                                        <p:strVal val="visible"/>
                                      </p:to>
                                    </p:set>
                                    <p:animEffect transition="in" filter="fade">
                                      <p:cBhvr>
                                        <p:cTn id="61" dur="500"/>
                                        <p:tgtEl>
                                          <p:spTgt spid="787"/>
                                        </p:tgtEl>
                                      </p:cBhvr>
                                    </p:animEffect>
                                  </p:childTnLst>
                                </p:cTn>
                              </p:par>
                              <p:par>
                                <p:cTn id="62" presetID="10" presetClass="entr" presetSubtype="0" fill="hold" nodeType="withEffect">
                                  <p:stCondLst>
                                    <p:cond delay="0"/>
                                  </p:stCondLst>
                                  <p:childTnLst>
                                    <p:set>
                                      <p:cBhvr>
                                        <p:cTn id="63" dur="1" fill="hold">
                                          <p:stCondLst>
                                            <p:cond delay="0"/>
                                          </p:stCondLst>
                                        </p:cTn>
                                        <p:tgtEl>
                                          <p:spTgt spid="793"/>
                                        </p:tgtEl>
                                        <p:attrNameLst>
                                          <p:attrName>style.visibility</p:attrName>
                                        </p:attrNameLst>
                                      </p:cBhvr>
                                      <p:to>
                                        <p:strVal val="visible"/>
                                      </p:to>
                                    </p:set>
                                    <p:animEffect transition="in" filter="fade">
                                      <p:cBhvr>
                                        <p:cTn id="64" dur="500"/>
                                        <p:tgtEl>
                                          <p:spTgt spid="793"/>
                                        </p:tgtEl>
                                      </p:cBhvr>
                                    </p:animEffect>
                                  </p:childTnLst>
                                </p:cTn>
                              </p:par>
                              <p:par>
                                <p:cTn id="65" presetID="10" presetClass="entr" presetSubtype="0" fill="hold" nodeType="withEffect">
                                  <p:stCondLst>
                                    <p:cond delay="0"/>
                                  </p:stCondLst>
                                  <p:childTnLst>
                                    <p:set>
                                      <p:cBhvr>
                                        <p:cTn id="66" dur="1" fill="hold">
                                          <p:stCondLst>
                                            <p:cond delay="0"/>
                                          </p:stCondLst>
                                        </p:cTn>
                                        <p:tgtEl>
                                          <p:spTgt spid="809"/>
                                        </p:tgtEl>
                                        <p:attrNameLst>
                                          <p:attrName>style.visibility</p:attrName>
                                        </p:attrNameLst>
                                      </p:cBhvr>
                                      <p:to>
                                        <p:strVal val="visible"/>
                                      </p:to>
                                    </p:set>
                                    <p:animEffect transition="in" filter="fade">
                                      <p:cBhvr>
                                        <p:cTn id="67" dur="500"/>
                                        <p:tgtEl>
                                          <p:spTgt spid="809"/>
                                        </p:tgtEl>
                                      </p:cBhvr>
                                    </p:animEffect>
                                  </p:childTnLst>
                                </p:cTn>
                              </p:par>
                              <p:par>
                                <p:cTn id="68" presetID="10" presetClass="entr" presetSubtype="0" fill="hold" nodeType="withEffect">
                                  <p:stCondLst>
                                    <p:cond delay="0"/>
                                  </p:stCondLst>
                                  <p:childTnLst>
                                    <p:set>
                                      <p:cBhvr>
                                        <p:cTn id="69" dur="1" fill="hold">
                                          <p:stCondLst>
                                            <p:cond delay="0"/>
                                          </p:stCondLst>
                                        </p:cTn>
                                        <p:tgtEl>
                                          <p:spTgt spid="810"/>
                                        </p:tgtEl>
                                        <p:attrNameLst>
                                          <p:attrName>style.visibility</p:attrName>
                                        </p:attrNameLst>
                                      </p:cBhvr>
                                      <p:to>
                                        <p:strVal val="visible"/>
                                      </p:to>
                                    </p:set>
                                    <p:animEffect transition="in" filter="fade">
                                      <p:cBhvr>
                                        <p:cTn id="70" dur="500"/>
                                        <p:tgtEl>
                                          <p:spTgt spid="810"/>
                                        </p:tgtEl>
                                      </p:cBhvr>
                                    </p:animEffect>
                                  </p:childTnLst>
                                </p:cTn>
                              </p:par>
                              <p:par>
                                <p:cTn id="71" presetID="10" presetClass="entr" presetSubtype="0" fill="hold" nodeType="withEffect">
                                  <p:stCondLst>
                                    <p:cond delay="0"/>
                                  </p:stCondLst>
                                  <p:childTnLst>
                                    <p:set>
                                      <p:cBhvr>
                                        <p:cTn id="72" dur="1" fill="hold">
                                          <p:stCondLst>
                                            <p:cond delay="0"/>
                                          </p:stCondLst>
                                        </p:cTn>
                                        <p:tgtEl>
                                          <p:spTgt spid="817"/>
                                        </p:tgtEl>
                                        <p:attrNameLst>
                                          <p:attrName>style.visibility</p:attrName>
                                        </p:attrNameLst>
                                      </p:cBhvr>
                                      <p:to>
                                        <p:strVal val="visible"/>
                                      </p:to>
                                    </p:set>
                                    <p:animEffect transition="in" filter="fade">
                                      <p:cBhvr>
                                        <p:cTn id="73" dur="500"/>
                                        <p:tgtEl>
                                          <p:spTgt spid="817"/>
                                        </p:tgtEl>
                                      </p:cBhvr>
                                    </p:animEffect>
                                  </p:childTnLst>
                                </p:cTn>
                              </p:par>
                              <p:par>
                                <p:cTn id="74" presetID="10" presetClass="entr" presetSubtype="0" fill="hold" nodeType="withEffect">
                                  <p:stCondLst>
                                    <p:cond delay="0"/>
                                  </p:stCondLst>
                                  <p:childTnLst>
                                    <p:set>
                                      <p:cBhvr>
                                        <p:cTn id="75" dur="1" fill="hold">
                                          <p:stCondLst>
                                            <p:cond delay="0"/>
                                          </p:stCondLst>
                                        </p:cTn>
                                        <p:tgtEl>
                                          <p:spTgt spid="818"/>
                                        </p:tgtEl>
                                        <p:attrNameLst>
                                          <p:attrName>style.visibility</p:attrName>
                                        </p:attrNameLst>
                                      </p:cBhvr>
                                      <p:to>
                                        <p:strVal val="visible"/>
                                      </p:to>
                                    </p:set>
                                    <p:animEffect transition="in" filter="fade">
                                      <p:cBhvr>
                                        <p:cTn id="76" dur="500"/>
                                        <p:tgtEl>
                                          <p:spTgt spid="818"/>
                                        </p:tgtEl>
                                      </p:cBhvr>
                                    </p:animEffect>
                                  </p:childTnLst>
                                </p:cTn>
                              </p:par>
                              <p:par>
                                <p:cTn id="77" presetID="10" presetClass="entr" presetSubtype="0" fill="hold" nodeType="withEffect">
                                  <p:stCondLst>
                                    <p:cond delay="0"/>
                                  </p:stCondLst>
                                  <p:childTnLst>
                                    <p:set>
                                      <p:cBhvr>
                                        <p:cTn id="78" dur="1" fill="hold">
                                          <p:stCondLst>
                                            <p:cond delay="0"/>
                                          </p:stCondLst>
                                        </p:cTn>
                                        <p:tgtEl>
                                          <p:spTgt spid="822"/>
                                        </p:tgtEl>
                                        <p:attrNameLst>
                                          <p:attrName>style.visibility</p:attrName>
                                        </p:attrNameLst>
                                      </p:cBhvr>
                                      <p:to>
                                        <p:strVal val="visible"/>
                                      </p:to>
                                    </p:set>
                                    <p:animEffect transition="in" filter="fade">
                                      <p:cBhvr>
                                        <p:cTn id="79" dur="500"/>
                                        <p:tgtEl>
                                          <p:spTgt spid="82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788"/>
                                        </p:tgtEl>
                                        <p:attrNameLst>
                                          <p:attrName>style.visibility</p:attrName>
                                        </p:attrNameLst>
                                      </p:cBhvr>
                                      <p:to>
                                        <p:strVal val="visible"/>
                                      </p:to>
                                    </p:set>
                                    <p:animEffect transition="in" filter="fade">
                                      <p:cBhvr>
                                        <p:cTn id="84" dur="500"/>
                                        <p:tgtEl>
                                          <p:spTgt spid="788"/>
                                        </p:tgtEl>
                                      </p:cBhvr>
                                    </p:animEffect>
                                  </p:childTnLst>
                                </p:cTn>
                              </p:par>
                              <p:par>
                                <p:cTn id="85" presetID="10" presetClass="entr" presetSubtype="0" fill="hold" nodeType="withEffect">
                                  <p:stCondLst>
                                    <p:cond delay="0"/>
                                  </p:stCondLst>
                                  <p:childTnLst>
                                    <p:set>
                                      <p:cBhvr>
                                        <p:cTn id="86" dur="1" fill="hold">
                                          <p:stCondLst>
                                            <p:cond delay="0"/>
                                          </p:stCondLst>
                                        </p:cTn>
                                        <p:tgtEl>
                                          <p:spTgt spid="789"/>
                                        </p:tgtEl>
                                        <p:attrNameLst>
                                          <p:attrName>style.visibility</p:attrName>
                                        </p:attrNameLst>
                                      </p:cBhvr>
                                      <p:to>
                                        <p:strVal val="visible"/>
                                      </p:to>
                                    </p:set>
                                    <p:animEffect transition="in" filter="fade">
                                      <p:cBhvr>
                                        <p:cTn id="87" dur="500"/>
                                        <p:tgtEl>
                                          <p:spTgt spid="789"/>
                                        </p:tgtEl>
                                      </p:cBhvr>
                                    </p:animEffect>
                                  </p:childTnLst>
                                </p:cTn>
                              </p:par>
                              <p:par>
                                <p:cTn id="88" presetID="10" presetClass="entr" presetSubtype="0" fill="hold" nodeType="withEffect">
                                  <p:stCondLst>
                                    <p:cond delay="0"/>
                                  </p:stCondLst>
                                  <p:childTnLst>
                                    <p:set>
                                      <p:cBhvr>
                                        <p:cTn id="89" dur="1" fill="hold">
                                          <p:stCondLst>
                                            <p:cond delay="0"/>
                                          </p:stCondLst>
                                        </p:cTn>
                                        <p:tgtEl>
                                          <p:spTgt spid="790"/>
                                        </p:tgtEl>
                                        <p:attrNameLst>
                                          <p:attrName>style.visibility</p:attrName>
                                        </p:attrNameLst>
                                      </p:cBhvr>
                                      <p:to>
                                        <p:strVal val="visible"/>
                                      </p:to>
                                    </p:set>
                                    <p:animEffect transition="in" filter="fade">
                                      <p:cBhvr>
                                        <p:cTn id="90" dur="500"/>
                                        <p:tgtEl>
                                          <p:spTgt spid="790"/>
                                        </p:tgtEl>
                                      </p:cBhvr>
                                    </p:animEffect>
                                  </p:childTnLst>
                                </p:cTn>
                              </p:par>
                              <p:par>
                                <p:cTn id="91" presetID="10" presetClass="entr" presetSubtype="0" fill="hold" nodeType="withEffect">
                                  <p:stCondLst>
                                    <p:cond delay="0"/>
                                  </p:stCondLst>
                                  <p:childTnLst>
                                    <p:set>
                                      <p:cBhvr>
                                        <p:cTn id="92" dur="1" fill="hold">
                                          <p:stCondLst>
                                            <p:cond delay="0"/>
                                          </p:stCondLst>
                                        </p:cTn>
                                        <p:tgtEl>
                                          <p:spTgt spid="791"/>
                                        </p:tgtEl>
                                        <p:attrNameLst>
                                          <p:attrName>style.visibility</p:attrName>
                                        </p:attrNameLst>
                                      </p:cBhvr>
                                      <p:to>
                                        <p:strVal val="visible"/>
                                      </p:to>
                                    </p:set>
                                    <p:animEffect transition="in" filter="fade">
                                      <p:cBhvr>
                                        <p:cTn id="93" dur="500"/>
                                        <p:tgtEl>
                                          <p:spTgt spid="791"/>
                                        </p:tgtEl>
                                      </p:cBhvr>
                                    </p:animEffect>
                                  </p:childTnLst>
                                </p:cTn>
                              </p:par>
                              <p:par>
                                <p:cTn id="94" presetID="10" presetClass="entr" presetSubtype="0" fill="hold" nodeType="withEffect">
                                  <p:stCondLst>
                                    <p:cond delay="0"/>
                                  </p:stCondLst>
                                  <p:childTnLst>
                                    <p:set>
                                      <p:cBhvr>
                                        <p:cTn id="95" dur="1" fill="hold">
                                          <p:stCondLst>
                                            <p:cond delay="0"/>
                                          </p:stCondLst>
                                        </p:cTn>
                                        <p:tgtEl>
                                          <p:spTgt spid="792"/>
                                        </p:tgtEl>
                                        <p:attrNameLst>
                                          <p:attrName>style.visibility</p:attrName>
                                        </p:attrNameLst>
                                      </p:cBhvr>
                                      <p:to>
                                        <p:strVal val="visible"/>
                                      </p:to>
                                    </p:set>
                                    <p:animEffect transition="in" filter="fade">
                                      <p:cBhvr>
                                        <p:cTn id="96" dur="500"/>
                                        <p:tgtEl>
                                          <p:spTgt spid="792"/>
                                        </p:tgtEl>
                                      </p:cBhvr>
                                    </p:animEffect>
                                  </p:childTnLst>
                                </p:cTn>
                              </p:par>
                              <p:par>
                                <p:cTn id="97" presetID="10" presetClass="entr" presetSubtype="0" fill="hold" nodeType="withEffect">
                                  <p:stCondLst>
                                    <p:cond delay="0"/>
                                  </p:stCondLst>
                                  <p:childTnLst>
                                    <p:set>
                                      <p:cBhvr>
                                        <p:cTn id="98" dur="1" fill="hold">
                                          <p:stCondLst>
                                            <p:cond delay="0"/>
                                          </p:stCondLst>
                                        </p:cTn>
                                        <p:tgtEl>
                                          <p:spTgt spid="811"/>
                                        </p:tgtEl>
                                        <p:attrNameLst>
                                          <p:attrName>style.visibility</p:attrName>
                                        </p:attrNameLst>
                                      </p:cBhvr>
                                      <p:to>
                                        <p:strVal val="visible"/>
                                      </p:to>
                                    </p:set>
                                    <p:animEffect transition="in" filter="fade">
                                      <p:cBhvr>
                                        <p:cTn id="99" dur="500"/>
                                        <p:tgtEl>
                                          <p:spTgt spid="811"/>
                                        </p:tgtEl>
                                      </p:cBhvr>
                                    </p:animEffect>
                                  </p:childTnLst>
                                </p:cTn>
                              </p:par>
                              <p:par>
                                <p:cTn id="100" presetID="10" presetClass="entr" presetSubtype="0" fill="hold" nodeType="withEffect">
                                  <p:stCondLst>
                                    <p:cond delay="0"/>
                                  </p:stCondLst>
                                  <p:childTnLst>
                                    <p:set>
                                      <p:cBhvr>
                                        <p:cTn id="101" dur="1" fill="hold">
                                          <p:stCondLst>
                                            <p:cond delay="0"/>
                                          </p:stCondLst>
                                        </p:cTn>
                                        <p:tgtEl>
                                          <p:spTgt spid="812"/>
                                        </p:tgtEl>
                                        <p:attrNameLst>
                                          <p:attrName>style.visibility</p:attrName>
                                        </p:attrNameLst>
                                      </p:cBhvr>
                                      <p:to>
                                        <p:strVal val="visible"/>
                                      </p:to>
                                    </p:set>
                                    <p:animEffect transition="in" filter="fade">
                                      <p:cBhvr>
                                        <p:cTn id="102" dur="500"/>
                                        <p:tgtEl>
                                          <p:spTgt spid="812"/>
                                        </p:tgtEl>
                                      </p:cBhvr>
                                    </p:animEffect>
                                  </p:childTnLst>
                                </p:cTn>
                              </p:par>
                              <p:par>
                                <p:cTn id="103" presetID="10" presetClass="entr" presetSubtype="0" fill="hold" nodeType="withEffect">
                                  <p:stCondLst>
                                    <p:cond delay="0"/>
                                  </p:stCondLst>
                                  <p:childTnLst>
                                    <p:set>
                                      <p:cBhvr>
                                        <p:cTn id="104" dur="1" fill="hold">
                                          <p:stCondLst>
                                            <p:cond delay="0"/>
                                          </p:stCondLst>
                                        </p:cTn>
                                        <p:tgtEl>
                                          <p:spTgt spid="815"/>
                                        </p:tgtEl>
                                        <p:attrNameLst>
                                          <p:attrName>style.visibility</p:attrName>
                                        </p:attrNameLst>
                                      </p:cBhvr>
                                      <p:to>
                                        <p:strVal val="visible"/>
                                      </p:to>
                                    </p:set>
                                    <p:animEffect transition="in" filter="fade">
                                      <p:cBhvr>
                                        <p:cTn id="105" dur="500"/>
                                        <p:tgtEl>
                                          <p:spTgt spid="815"/>
                                        </p:tgtEl>
                                      </p:cBhvr>
                                    </p:animEffect>
                                  </p:childTnLst>
                                </p:cTn>
                              </p:par>
                              <p:par>
                                <p:cTn id="106" presetID="10" presetClass="entr" presetSubtype="0" fill="hold" nodeType="withEffect">
                                  <p:stCondLst>
                                    <p:cond delay="0"/>
                                  </p:stCondLst>
                                  <p:childTnLst>
                                    <p:set>
                                      <p:cBhvr>
                                        <p:cTn id="107" dur="1" fill="hold">
                                          <p:stCondLst>
                                            <p:cond delay="0"/>
                                          </p:stCondLst>
                                        </p:cTn>
                                        <p:tgtEl>
                                          <p:spTgt spid="816"/>
                                        </p:tgtEl>
                                        <p:attrNameLst>
                                          <p:attrName>style.visibility</p:attrName>
                                        </p:attrNameLst>
                                      </p:cBhvr>
                                      <p:to>
                                        <p:strVal val="visible"/>
                                      </p:to>
                                    </p:set>
                                    <p:animEffect transition="in" filter="fade">
                                      <p:cBhvr>
                                        <p:cTn id="108" dur="500"/>
                                        <p:tgtEl>
                                          <p:spTgt spid="816"/>
                                        </p:tgtEl>
                                      </p:cBhvr>
                                    </p:animEffect>
                                  </p:childTnLst>
                                </p:cTn>
                              </p:par>
                              <p:par>
                                <p:cTn id="109" presetID="10" presetClass="entr" presetSubtype="0" fill="hold" nodeType="withEffect">
                                  <p:stCondLst>
                                    <p:cond delay="0"/>
                                  </p:stCondLst>
                                  <p:childTnLst>
                                    <p:set>
                                      <p:cBhvr>
                                        <p:cTn id="110" dur="1" fill="hold">
                                          <p:stCondLst>
                                            <p:cond delay="0"/>
                                          </p:stCondLst>
                                        </p:cTn>
                                        <p:tgtEl>
                                          <p:spTgt spid="819"/>
                                        </p:tgtEl>
                                        <p:attrNameLst>
                                          <p:attrName>style.visibility</p:attrName>
                                        </p:attrNameLst>
                                      </p:cBhvr>
                                      <p:to>
                                        <p:strVal val="visible"/>
                                      </p:to>
                                    </p:set>
                                    <p:animEffect transition="in" filter="fade">
                                      <p:cBhvr>
                                        <p:cTn id="111" dur="500"/>
                                        <p:tgtEl>
                                          <p:spTgt spid="819"/>
                                        </p:tgtEl>
                                      </p:cBhvr>
                                    </p:animEffect>
                                  </p:childTnLst>
                                </p:cTn>
                              </p:par>
                              <p:par>
                                <p:cTn id="112" presetID="10" presetClass="entr" presetSubtype="0" fill="hold" nodeType="withEffect">
                                  <p:stCondLst>
                                    <p:cond delay="0"/>
                                  </p:stCondLst>
                                  <p:childTnLst>
                                    <p:set>
                                      <p:cBhvr>
                                        <p:cTn id="113" dur="1" fill="hold">
                                          <p:stCondLst>
                                            <p:cond delay="0"/>
                                          </p:stCondLst>
                                        </p:cTn>
                                        <p:tgtEl>
                                          <p:spTgt spid="820"/>
                                        </p:tgtEl>
                                        <p:attrNameLst>
                                          <p:attrName>style.visibility</p:attrName>
                                        </p:attrNameLst>
                                      </p:cBhvr>
                                      <p:to>
                                        <p:strVal val="visible"/>
                                      </p:to>
                                    </p:set>
                                    <p:animEffect transition="in" filter="fade">
                                      <p:cBhvr>
                                        <p:cTn id="114" dur="500"/>
                                        <p:tgtEl>
                                          <p:spTgt spid="820"/>
                                        </p:tgtEl>
                                      </p:cBhvr>
                                    </p:animEffect>
                                  </p:childTnLst>
                                </p:cTn>
                              </p:par>
                              <p:par>
                                <p:cTn id="115" presetID="10" presetClass="entr" presetSubtype="0" fill="hold" nodeType="withEffect">
                                  <p:stCondLst>
                                    <p:cond delay="0"/>
                                  </p:stCondLst>
                                  <p:childTnLst>
                                    <p:set>
                                      <p:cBhvr>
                                        <p:cTn id="116" dur="1" fill="hold">
                                          <p:stCondLst>
                                            <p:cond delay="0"/>
                                          </p:stCondLst>
                                        </p:cTn>
                                        <p:tgtEl>
                                          <p:spTgt spid="823"/>
                                        </p:tgtEl>
                                        <p:attrNameLst>
                                          <p:attrName>style.visibility</p:attrName>
                                        </p:attrNameLst>
                                      </p:cBhvr>
                                      <p:to>
                                        <p:strVal val="visible"/>
                                      </p:to>
                                    </p:set>
                                    <p:animEffect transition="in" filter="fade">
                                      <p:cBhvr>
                                        <p:cTn id="117" dur="500"/>
                                        <p:tgtEl>
                                          <p:spTgt spid="823"/>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830"/>
                                        </p:tgtEl>
                                        <p:attrNameLst>
                                          <p:attrName>style.visibility</p:attrName>
                                        </p:attrNameLst>
                                      </p:cBhvr>
                                      <p:to>
                                        <p:strVal val="visible"/>
                                      </p:to>
                                    </p:set>
                                    <p:animEffect transition="in" filter="fade">
                                      <p:cBhvr>
                                        <p:cTn id="122" dur="500"/>
                                        <p:tgtEl>
                                          <p:spTgt spid="830"/>
                                        </p:tgtEl>
                                      </p:cBhvr>
                                    </p:animEffect>
                                  </p:childTnLst>
                                </p:cTn>
                              </p:par>
                              <p:par>
                                <p:cTn id="123" presetID="10" presetClass="entr" presetSubtype="0" fill="hold" nodeType="withEffect">
                                  <p:stCondLst>
                                    <p:cond delay="0"/>
                                  </p:stCondLst>
                                  <p:childTnLst>
                                    <p:set>
                                      <p:cBhvr>
                                        <p:cTn id="124" dur="1" fill="hold">
                                          <p:stCondLst>
                                            <p:cond delay="0"/>
                                          </p:stCondLst>
                                        </p:cTn>
                                        <p:tgtEl>
                                          <p:spTgt spid="831"/>
                                        </p:tgtEl>
                                        <p:attrNameLst>
                                          <p:attrName>style.visibility</p:attrName>
                                        </p:attrNameLst>
                                      </p:cBhvr>
                                      <p:to>
                                        <p:strVal val="visible"/>
                                      </p:to>
                                    </p:set>
                                    <p:animEffect transition="in" filter="fade">
                                      <p:cBhvr>
                                        <p:cTn id="125" dur="500"/>
                                        <p:tgtEl>
                                          <p:spTgt spid="831"/>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794"/>
                                        </p:tgtEl>
                                        <p:attrNameLst>
                                          <p:attrName>style.visibility</p:attrName>
                                        </p:attrNameLst>
                                      </p:cBhvr>
                                      <p:to>
                                        <p:strVal val="visible"/>
                                      </p:to>
                                    </p:set>
                                    <p:animEffect transition="in" filter="fade">
                                      <p:cBhvr>
                                        <p:cTn id="130" dur="500"/>
                                        <p:tgtEl>
                                          <p:spTgt spid="794"/>
                                        </p:tgtEl>
                                      </p:cBhvr>
                                    </p:animEffect>
                                  </p:childTnLst>
                                </p:cTn>
                              </p:par>
                              <p:par>
                                <p:cTn id="131" presetID="10" presetClass="entr" presetSubtype="0" fill="hold" nodeType="withEffect">
                                  <p:stCondLst>
                                    <p:cond delay="0"/>
                                  </p:stCondLst>
                                  <p:childTnLst>
                                    <p:set>
                                      <p:cBhvr>
                                        <p:cTn id="132" dur="1" fill="hold">
                                          <p:stCondLst>
                                            <p:cond delay="0"/>
                                          </p:stCondLst>
                                        </p:cTn>
                                        <p:tgtEl>
                                          <p:spTgt spid="797"/>
                                        </p:tgtEl>
                                        <p:attrNameLst>
                                          <p:attrName>style.visibility</p:attrName>
                                        </p:attrNameLst>
                                      </p:cBhvr>
                                      <p:to>
                                        <p:strVal val="visible"/>
                                      </p:to>
                                    </p:set>
                                    <p:animEffect transition="in" filter="fade">
                                      <p:cBhvr>
                                        <p:cTn id="133" dur="500"/>
                                        <p:tgtEl>
                                          <p:spTgt spid="797"/>
                                        </p:tgtEl>
                                      </p:cBhvr>
                                    </p:animEffect>
                                  </p:childTnLst>
                                </p:cTn>
                              </p:par>
                              <p:par>
                                <p:cTn id="134" presetID="10" presetClass="entr" presetSubtype="0" fill="hold" nodeType="withEffect">
                                  <p:stCondLst>
                                    <p:cond delay="0"/>
                                  </p:stCondLst>
                                  <p:childTnLst>
                                    <p:set>
                                      <p:cBhvr>
                                        <p:cTn id="135" dur="1" fill="hold">
                                          <p:stCondLst>
                                            <p:cond delay="0"/>
                                          </p:stCondLst>
                                        </p:cTn>
                                        <p:tgtEl>
                                          <p:spTgt spid="800"/>
                                        </p:tgtEl>
                                        <p:attrNameLst>
                                          <p:attrName>style.visibility</p:attrName>
                                        </p:attrNameLst>
                                      </p:cBhvr>
                                      <p:to>
                                        <p:strVal val="visible"/>
                                      </p:to>
                                    </p:set>
                                    <p:animEffect transition="in" filter="fade">
                                      <p:cBhvr>
                                        <p:cTn id="136" dur="500"/>
                                        <p:tgtEl>
                                          <p:spTgt spid="800"/>
                                        </p:tgtEl>
                                      </p:cBhvr>
                                    </p:animEffect>
                                  </p:childTnLst>
                                </p:cTn>
                              </p:par>
                              <p:par>
                                <p:cTn id="137" presetID="10" presetClass="entr" presetSubtype="0" fill="hold" nodeType="withEffect">
                                  <p:stCondLst>
                                    <p:cond delay="0"/>
                                  </p:stCondLst>
                                  <p:childTnLst>
                                    <p:set>
                                      <p:cBhvr>
                                        <p:cTn id="138" dur="1" fill="hold">
                                          <p:stCondLst>
                                            <p:cond delay="0"/>
                                          </p:stCondLst>
                                        </p:cTn>
                                        <p:tgtEl>
                                          <p:spTgt spid="824"/>
                                        </p:tgtEl>
                                        <p:attrNameLst>
                                          <p:attrName>style.visibility</p:attrName>
                                        </p:attrNameLst>
                                      </p:cBhvr>
                                      <p:to>
                                        <p:strVal val="visible"/>
                                      </p:to>
                                    </p:set>
                                    <p:animEffect transition="in" filter="fade">
                                      <p:cBhvr>
                                        <p:cTn id="139" dur="500"/>
                                        <p:tgtEl>
                                          <p:spTgt spid="824"/>
                                        </p:tgtEl>
                                      </p:cBhvr>
                                    </p:animEffect>
                                  </p:childTnLst>
                                </p:cTn>
                              </p:par>
                              <p:par>
                                <p:cTn id="140" presetID="10" presetClass="entr" presetSubtype="0" fill="hold" nodeType="withEffect">
                                  <p:stCondLst>
                                    <p:cond delay="0"/>
                                  </p:stCondLst>
                                  <p:childTnLst>
                                    <p:set>
                                      <p:cBhvr>
                                        <p:cTn id="141" dur="1" fill="hold">
                                          <p:stCondLst>
                                            <p:cond delay="0"/>
                                          </p:stCondLst>
                                        </p:cTn>
                                        <p:tgtEl>
                                          <p:spTgt spid="803"/>
                                        </p:tgtEl>
                                        <p:attrNameLst>
                                          <p:attrName>style.visibility</p:attrName>
                                        </p:attrNameLst>
                                      </p:cBhvr>
                                      <p:to>
                                        <p:strVal val="visible"/>
                                      </p:to>
                                    </p:set>
                                    <p:animEffect transition="in" filter="fade">
                                      <p:cBhvr>
                                        <p:cTn id="142" dur="500"/>
                                        <p:tgtEl>
                                          <p:spTgt spid="803"/>
                                        </p:tgtEl>
                                      </p:cBhvr>
                                    </p:animEffect>
                                  </p:childTnLst>
                                </p:cTn>
                              </p:par>
                              <p:par>
                                <p:cTn id="143" presetID="10" presetClass="entr" presetSubtype="0" fill="hold" nodeType="withEffect">
                                  <p:stCondLst>
                                    <p:cond delay="0"/>
                                  </p:stCondLst>
                                  <p:childTnLst>
                                    <p:set>
                                      <p:cBhvr>
                                        <p:cTn id="144" dur="1" fill="hold">
                                          <p:stCondLst>
                                            <p:cond delay="0"/>
                                          </p:stCondLst>
                                        </p:cTn>
                                        <p:tgtEl>
                                          <p:spTgt spid="806"/>
                                        </p:tgtEl>
                                        <p:attrNameLst>
                                          <p:attrName>style.visibility</p:attrName>
                                        </p:attrNameLst>
                                      </p:cBhvr>
                                      <p:to>
                                        <p:strVal val="visible"/>
                                      </p:to>
                                    </p:set>
                                    <p:animEffect transition="in" filter="fade">
                                      <p:cBhvr>
                                        <p:cTn id="145" dur="500"/>
                                        <p:tgtEl>
                                          <p:spTgt spid="806"/>
                                        </p:tgtEl>
                                      </p:cBhvr>
                                    </p:animEffect>
                                  </p:childTnLst>
                                </p:cTn>
                              </p:par>
                              <p:par>
                                <p:cTn id="146" presetID="10" presetClass="entr" presetSubtype="0" fill="hold" nodeType="withEffect">
                                  <p:stCondLst>
                                    <p:cond delay="0"/>
                                  </p:stCondLst>
                                  <p:childTnLst>
                                    <p:set>
                                      <p:cBhvr>
                                        <p:cTn id="147" dur="1" fill="hold">
                                          <p:stCondLst>
                                            <p:cond delay="0"/>
                                          </p:stCondLst>
                                        </p:cTn>
                                        <p:tgtEl>
                                          <p:spTgt spid="813"/>
                                        </p:tgtEl>
                                        <p:attrNameLst>
                                          <p:attrName>style.visibility</p:attrName>
                                        </p:attrNameLst>
                                      </p:cBhvr>
                                      <p:to>
                                        <p:strVal val="visible"/>
                                      </p:to>
                                    </p:set>
                                    <p:animEffect transition="in" filter="fade">
                                      <p:cBhvr>
                                        <p:cTn id="148" dur="500"/>
                                        <p:tgtEl>
                                          <p:spTgt spid="813"/>
                                        </p:tgtEl>
                                      </p:cBhvr>
                                    </p:animEffect>
                                  </p:childTnLst>
                                </p:cTn>
                              </p:par>
                              <p:par>
                                <p:cTn id="149" presetID="10" presetClass="entr" presetSubtype="0" fill="hold" nodeType="withEffect">
                                  <p:stCondLst>
                                    <p:cond delay="0"/>
                                  </p:stCondLst>
                                  <p:childTnLst>
                                    <p:set>
                                      <p:cBhvr>
                                        <p:cTn id="150" dur="1" fill="hold">
                                          <p:stCondLst>
                                            <p:cond delay="0"/>
                                          </p:stCondLst>
                                        </p:cTn>
                                        <p:tgtEl>
                                          <p:spTgt spid="814"/>
                                        </p:tgtEl>
                                        <p:attrNameLst>
                                          <p:attrName>style.visibility</p:attrName>
                                        </p:attrNameLst>
                                      </p:cBhvr>
                                      <p:to>
                                        <p:strVal val="visible"/>
                                      </p:to>
                                    </p:set>
                                    <p:animEffect transition="in" filter="fade">
                                      <p:cBhvr>
                                        <p:cTn id="151" dur="500"/>
                                        <p:tgtEl>
                                          <p:spTgt spid="814"/>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834"/>
                                        </p:tgtEl>
                                        <p:attrNameLst>
                                          <p:attrName>style.visibility</p:attrName>
                                        </p:attrNameLst>
                                      </p:cBhvr>
                                      <p:to>
                                        <p:strVal val="visible"/>
                                      </p:to>
                                    </p:set>
                                    <p:animEffect transition="in" filter="fade">
                                      <p:cBhvr>
                                        <p:cTn id="156" dur="500"/>
                                        <p:tgtEl>
                                          <p:spTgt spid="834"/>
                                        </p:tgtEl>
                                      </p:cBhvr>
                                    </p:animEffect>
                                  </p:childTnLst>
                                </p:cTn>
                              </p:par>
                              <p:par>
                                <p:cTn id="157" presetID="10" presetClass="entr" presetSubtype="0" fill="hold" nodeType="withEffect">
                                  <p:stCondLst>
                                    <p:cond delay="0"/>
                                  </p:stCondLst>
                                  <p:childTnLst>
                                    <p:set>
                                      <p:cBhvr>
                                        <p:cTn id="158" dur="1" fill="hold">
                                          <p:stCondLst>
                                            <p:cond delay="0"/>
                                          </p:stCondLst>
                                        </p:cTn>
                                        <p:tgtEl>
                                          <p:spTgt spid="833"/>
                                        </p:tgtEl>
                                        <p:attrNameLst>
                                          <p:attrName>style.visibility</p:attrName>
                                        </p:attrNameLst>
                                      </p:cBhvr>
                                      <p:to>
                                        <p:strVal val="visible"/>
                                      </p:to>
                                    </p:set>
                                    <p:animEffect transition="in" filter="fade">
                                      <p:cBhvr>
                                        <p:cTn id="159" dur="500"/>
                                        <p:tgtEl>
                                          <p:spTgt spid="833"/>
                                        </p:tgtEl>
                                      </p:cBhvr>
                                    </p:animEffect>
                                  </p:childTnLst>
                                </p:cTn>
                              </p:par>
                              <p:par>
                                <p:cTn id="160" presetID="10" presetClass="entr" presetSubtype="0" fill="hold" nodeType="withEffect">
                                  <p:stCondLst>
                                    <p:cond delay="0"/>
                                  </p:stCondLst>
                                  <p:childTnLst>
                                    <p:set>
                                      <p:cBhvr>
                                        <p:cTn id="161" dur="1" fill="hold">
                                          <p:stCondLst>
                                            <p:cond delay="0"/>
                                          </p:stCondLst>
                                        </p:cTn>
                                        <p:tgtEl>
                                          <p:spTgt spid="832"/>
                                        </p:tgtEl>
                                        <p:attrNameLst>
                                          <p:attrName>style.visibility</p:attrName>
                                        </p:attrNameLst>
                                      </p:cBhvr>
                                      <p:to>
                                        <p:strVal val="visible"/>
                                      </p:to>
                                    </p:set>
                                    <p:animEffect transition="in" filter="fade">
                                      <p:cBhvr>
                                        <p:cTn id="162" dur="500"/>
                                        <p:tgtEl>
                                          <p:spTgt spid="832"/>
                                        </p:tgtEl>
                                      </p:cBhvr>
                                    </p:animEffect>
                                  </p:childTnLst>
                                </p:cTn>
                              </p:par>
                              <p:par>
                                <p:cTn id="163" presetID="10" presetClass="entr" presetSubtype="0" fill="hold" nodeType="withEffect">
                                  <p:stCondLst>
                                    <p:cond delay="0"/>
                                  </p:stCondLst>
                                  <p:childTnLst>
                                    <p:set>
                                      <p:cBhvr>
                                        <p:cTn id="164" dur="1" fill="hold">
                                          <p:stCondLst>
                                            <p:cond delay="0"/>
                                          </p:stCondLst>
                                        </p:cTn>
                                        <p:tgtEl>
                                          <p:spTgt spid="836"/>
                                        </p:tgtEl>
                                        <p:attrNameLst>
                                          <p:attrName>style.visibility</p:attrName>
                                        </p:attrNameLst>
                                      </p:cBhvr>
                                      <p:to>
                                        <p:strVal val="visible"/>
                                      </p:to>
                                    </p:set>
                                    <p:animEffect transition="in" filter="fade">
                                      <p:cBhvr>
                                        <p:cTn id="165" dur="500"/>
                                        <p:tgtEl>
                                          <p:spTgt spid="836"/>
                                        </p:tgtEl>
                                      </p:cBhvr>
                                    </p:animEffect>
                                  </p:childTnLst>
                                </p:cTn>
                              </p:par>
                              <p:par>
                                <p:cTn id="166" presetID="10" presetClass="entr" presetSubtype="0" fill="hold" nodeType="withEffect">
                                  <p:stCondLst>
                                    <p:cond delay="0"/>
                                  </p:stCondLst>
                                  <p:childTnLst>
                                    <p:set>
                                      <p:cBhvr>
                                        <p:cTn id="167" dur="1" fill="hold">
                                          <p:stCondLst>
                                            <p:cond delay="0"/>
                                          </p:stCondLst>
                                        </p:cTn>
                                        <p:tgtEl>
                                          <p:spTgt spid="835"/>
                                        </p:tgtEl>
                                        <p:attrNameLst>
                                          <p:attrName>style.visibility</p:attrName>
                                        </p:attrNameLst>
                                      </p:cBhvr>
                                      <p:to>
                                        <p:strVal val="visible"/>
                                      </p:to>
                                    </p:set>
                                    <p:animEffect transition="in" filter="fade">
                                      <p:cBhvr>
                                        <p:cTn id="168" dur="500"/>
                                        <p:tgtEl>
                                          <p:spTgt spid="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 grpId="0" animBg="1"/>
      <p:bldP spid="779" grpId="0" animBg="1"/>
      <p:bldP spid="780" grpId="0" animBg="1"/>
      <p:bldP spid="781" grpId="0" animBg="1"/>
      <p:bldP spid="782" grpId="0" animBg="1"/>
      <p:bldP spid="821"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3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Traversing the Graph</a:t>
            </a:r>
            <a:endParaRPr/>
          </a:p>
        </p:txBody>
      </p:sp>
      <p:sp>
        <p:nvSpPr>
          <p:cNvPr id="843" name="Google Shape;843;p39"/>
          <p:cNvSpPr/>
          <p:nvPr/>
        </p:nvSpPr>
        <p:spPr>
          <a:xfrm>
            <a:off x="1533942" y="1773344"/>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sp>
        <p:nvSpPr>
          <p:cNvPr id="844" name="Google Shape;844;p39"/>
          <p:cNvSpPr/>
          <p:nvPr/>
        </p:nvSpPr>
        <p:spPr>
          <a:xfrm>
            <a:off x="2365214" y="1773344"/>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2</a:t>
            </a:r>
            <a:endParaRPr>
              <a:latin typeface="Cambria" panose="02040503050406030204" pitchFamily="18" charset="0"/>
            </a:endParaRPr>
          </a:p>
        </p:txBody>
      </p:sp>
      <p:sp>
        <p:nvSpPr>
          <p:cNvPr id="845" name="Google Shape;845;p39"/>
          <p:cNvSpPr/>
          <p:nvPr/>
        </p:nvSpPr>
        <p:spPr>
          <a:xfrm>
            <a:off x="1949578" y="1773344"/>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1</a:t>
            </a:r>
            <a:endParaRPr>
              <a:latin typeface="Cambria" panose="02040503050406030204" pitchFamily="18" charset="0"/>
            </a:endParaRPr>
          </a:p>
        </p:txBody>
      </p:sp>
      <p:sp>
        <p:nvSpPr>
          <p:cNvPr id="846" name="Google Shape;846;p39"/>
          <p:cNvSpPr/>
          <p:nvPr/>
        </p:nvSpPr>
        <p:spPr>
          <a:xfrm>
            <a:off x="2780850" y="1773344"/>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a:latin typeface="Cambria" panose="02040503050406030204" pitchFamily="18" charset="0"/>
            </a:endParaRPr>
          </a:p>
        </p:txBody>
      </p:sp>
      <p:sp>
        <p:nvSpPr>
          <p:cNvPr id="847" name="Google Shape;847;p39"/>
          <p:cNvSpPr/>
          <p:nvPr/>
        </p:nvSpPr>
        <p:spPr>
          <a:xfrm>
            <a:off x="3196486" y="1773344"/>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a:latin typeface="Cambria" panose="02040503050406030204" pitchFamily="18" charset="0"/>
            </a:endParaRPr>
          </a:p>
        </p:txBody>
      </p:sp>
      <p:sp>
        <p:nvSpPr>
          <p:cNvPr id="848" name="Google Shape;848;p39"/>
          <p:cNvSpPr/>
          <p:nvPr/>
        </p:nvSpPr>
        <p:spPr>
          <a:xfrm>
            <a:off x="1533942" y="2708526"/>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sp>
        <p:nvSpPr>
          <p:cNvPr id="849" name="Google Shape;849;p39"/>
          <p:cNvSpPr/>
          <p:nvPr/>
        </p:nvSpPr>
        <p:spPr>
          <a:xfrm>
            <a:off x="2365214" y="2708526"/>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2</a:t>
            </a:r>
            <a:endParaRPr>
              <a:latin typeface="Cambria" panose="02040503050406030204" pitchFamily="18" charset="0"/>
            </a:endParaRPr>
          </a:p>
        </p:txBody>
      </p:sp>
      <p:sp>
        <p:nvSpPr>
          <p:cNvPr id="850" name="Google Shape;850;p39"/>
          <p:cNvSpPr/>
          <p:nvPr/>
        </p:nvSpPr>
        <p:spPr>
          <a:xfrm>
            <a:off x="1949578" y="2708526"/>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sp>
        <p:nvSpPr>
          <p:cNvPr id="851" name="Google Shape;851;p39"/>
          <p:cNvSpPr/>
          <p:nvPr/>
        </p:nvSpPr>
        <p:spPr>
          <a:xfrm>
            <a:off x="2780850" y="2708526"/>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a:latin typeface="Cambria" panose="02040503050406030204" pitchFamily="18" charset="0"/>
            </a:endParaRPr>
          </a:p>
        </p:txBody>
      </p:sp>
      <p:sp>
        <p:nvSpPr>
          <p:cNvPr id="852" name="Google Shape;852;p39"/>
          <p:cNvSpPr/>
          <p:nvPr/>
        </p:nvSpPr>
        <p:spPr>
          <a:xfrm>
            <a:off x="3196486" y="2708526"/>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a:latin typeface="Cambria" panose="02040503050406030204" pitchFamily="18" charset="0"/>
            </a:endParaRPr>
          </a:p>
        </p:txBody>
      </p:sp>
      <p:sp>
        <p:nvSpPr>
          <p:cNvPr id="853" name="Google Shape;853;p39"/>
          <p:cNvSpPr/>
          <p:nvPr/>
        </p:nvSpPr>
        <p:spPr>
          <a:xfrm>
            <a:off x="1533942" y="3643708"/>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sz="2200">
              <a:solidFill>
                <a:schemeClr val="dk1"/>
              </a:solidFill>
              <a:latin typeface="Cambria" panose="02040503050406030204" pitchFamily="18" charset="0"/>
              <a:ea typeface="Proxima Nova"/>
              <a:cs typeface="Proxima Nova"/>
              <a:sym typeface="Proxima Nova"/>
            </a:endParaRPr>
          </a:p>
        </p:txBody>
      </p:sp>
      <p:sp>
        <p:nvSpPr>
          <p:cNvPr id="854" name="Google Shape;854;p39"/>
          <p:cNvSpPr/>
          <p:nvPr/>
        </p:nvSpPr>
        <p:spPr>
          <a:xfrm>
            <a:off x="2365214" y="3643708"/>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sz="2200">
              <a:solidFill>
                <a:schemeClr val="dk1"/>
              </a:solidFill>
              <a:latin typeface="Cambria" panose="02040503050406030204" pitchFamily="18" charset="0"/>
              <a:ea typeface="Proxima Nova"/>
              <a:cs typeface="Proxima Nova"/>
              <a:sym typeface="Proxima Nova"/>
            </a:endParaRPr>
          </a:p>
        </p:txBody>
      </p:sp>
      <p:sp>
        <p:nvSpPr>
          <p:cNvPr id="855" name="Google Shape;855;p39"/>
          <p:cNvSpPr/>
          <p:nvPr/>
        </p:nvSpPr>
        <p:spPr>
          <a:xfrm>
            <a:off x="1949578" y="3643708"/>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sz="2200">
              <a:solidFill>
                <a:schemeClr val="dk1"/>
              </a:solidFill>
              <a:latin typeface="Cambria" panose="02040503050406030204" pitchFamily="18" charset="0"/>
              <a:ea typeface="Proxima Nova"/>
              <a:cs typeface="Proxima Nova"/>
              <a:sym typeface="Proxima Nova"/>
            </a:endParaRPr>
          </a:p>
        </p:txBody>
      </p:sp>
      <p:sp>
        <p:nvSpPr>
          <p:cNvPr id="856" name="Google Shape;856;p39"/>
          <p:cNvSpPr/>
          <p:nvPr/>
        </p:nvSpPr>
        <p:spPr>
          <a:xfrm>
            <a:off x="2780850" y="3643708"/>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0</a:t>
            </a:r>
            <a:endParaRPr sz="2200">
              <a:solidFill>
                <a:schemeClr val="dk1"/>
              </a:solidFill>
              <a:latin typeface="Cambria" panose="02040503050406030204" pitchFamily="18" charset="0"/>
              <a:ea typeface="Proxima Nova"/>
              <a:cs typeface="Proxima Nova"/>
              <a:sym typeface="Proxima Nova"/>
            </a:endParaRPr>
          </a:p>
        </p:txBody>
      </p:sp>
      <p:sp>
        <p:nvSpPr>
          <p:cNvPr id="857" name="Google Shape;857;p39"/>
          <p:cNvSpPr/>
          <p:nvPr/>
        </p:nvSpPr>
        <p:spPr>
          <a:xfrm>
            <a:off x="3196486" y="3643708"/>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2</a:t>
            </a:r>
            <a:endParaRPr sz="2200">
              <a:solidFill>
                <a:schemeClr val="dk1"/>
              </a:solidFill>
              <a:latin typeface="Cambria" panose="02040503050406030204" pitchFamily="18" charset="0"/>
              <a:ea typeface="Proxima Nova"/>
              <a:cs typeface="Proxima Nova"/>
              <a:sym typeface="Proxima Nova"/>
            </a:endParaRPr>
          </a:p>
        </p:txBody>
      </p:sp>
      <p:sp>
        <p:nvSpPr>
          <p:cNvPr id="858" name="Google Shape;858;p39"/>
          <p:cNvSpPr/>
          <p:nvPr/>
        </p:nvSpPr>
        <p:spPr>
          <a:xfrm>
            <a:off x="3612122" y="2708526"/>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7</a:t>
            </a:r>
            <a:endParaRPr>
              <a:latin typeface="Cambria" panose="02040503050406030204" pitchFamily="18" charset="0"/>
            </a:endParaRPr>
          </a:p>
        </p:txBody>
      </p:sp>
      <p:sp>
        <p:nvSpPr>
          <p:cNvPr id="859" name="Google Shape;859;p39"/>
          <p:cNvSpPr/>
          <p:nvPr/>
        </p:nvSpPr>
        <p:spPr>
          <a:xfrm>
            <a:off x="1533942" y="4578890"/>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860" name="Google Shape;860;p39"/>
          <p:cNvSpPr txBox="1"/>
          <p:nvPr/>
        </p:nvSpPr>
        <p:spPr>
          <a:xfrm>
            <a:off x="1533942" y="4994526"/>
            <a:ext cx="4156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sp>
        <p:nvSpPr>
          <p:cNvPr id="861" name="Google Shape;861;p39"/>
          <p:cNvSpPr/>
          <p:nvPr/>
        </p:nvSpPr>
        <p:spPr>
          <a:xfrm>
            <a:off x="1953780" y="4578890"/>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862" name="Google Shape;862;p39"/>
          <p:cNvSpPr txBox="1"/>
          <p:nvPr/>
        </p:nvSpPr>
        <p:spPr>
          <a:xfrm>
            <a:off x="1953780" y="4994526"/>
            <a:ext cx="4156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1</a:t>
            </a:r>
            <a:endParaRPr>
              <a:latin typeface="Cambria" panose="02040503050406030204" pitchFamily="18" charset="0"/>
            </a:endParaRPr>
          </a:p>
        </p:txBody>
      </p:sp>
      <p:sp>
        <p:nvSpPr>
          <p:cNvPr id="863" name="Google Shape;863;p39"/>
          <p:cNvSpPr/>
          <p:nvPr/>
        </p:nvSpPr>
        <p:spPr>
          <a:xfrm>
            <a:off x="2369415" y="4578890"/>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864" name="Google Shape;864;p39"/>
          <p:cNvSpPr txBox="1"/>
          <p:nvPr/>
        </p:nvSpPr>
        <p:spPr>
          <a:xfrm>
            <a:off x="2369415" y="4994526"/>
            <a:ext cx="4156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2</a:t>
            </a:r>
            <a:endParaRPr>
              <a:latin typeface="Cambria" panose="02040503050406030204" pitchFamily="18" charset="0"/>
            </a:endParaRPr>
          </a:p>
        </p:txBody>
      </p:sp>
      <p:sp>
        <p:nvSpPr>
          <p:cNvPr id="865" name="Google Shape;865;p39"/>
          <p:cNvSpPr/>
          <p:nvPr/>
        </p:nvSpPr>
        <p:spPr>
          <a:xfrm>
            <a:off x="2785051" y="4578890"/>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866" name="Google Shape;866;p39"/>
          <p:cNvSpPr txBox="1"/>
          <p:nvPr/>
        </p:nvSpPr>
        <p:spPr>
          <a:xfrm>
            <a:off x="2785051" y="4994526"/>
            <a:ext cx="4156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3</a:t>
            </a:r>
            <a:endParaRPr>
              <a:latin typeface="Cambria" panose="02040503050406030204" pitchFamily="18" charset="0"/>
            </a:endParaRPr>
          </a:p>
        </p:txBody>
      </p:sp>
      <p:sp>
        <p:nvSpPr>
          <p:cNvPr id="867" name="Google Shape;867;p39"/>
          <p:cNvSpPr/>
          <p:nvPr/>
        </p:nvSpPr>
        <p:spPr>
          <a:xfrm>
            <a:off x="3200686" y="4578890"/>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868" name="Google Shape;868;p39"/>
          <p:cNvSpPr txBox="1"/>
          <p:nvPr/>
        </p:nvSpPr>
        <p:spPr>
          <a:xfrm>
            <a:off x="3200686" y="4994526"/>
            <a:ext cx="4156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4</a:t>
            </a:r>
            <a:endParaRPr sz="1800">
              <a:solidFill>
                <a:schemeClr val="dk1"/>
              </a:solidFill>
              <a:latin typeface="Cambria" panose="02040503050406030204" pitchFamily="18" charset="0"/>
              <a:ea typeface="Proxima Nova"/>
              <a:cs typeface="Proxima Nova"/>
              <a:sym typeface="Proxima Nova"/>
            </a:endParaRPr>
          </a:p>
        </p:txBody>
      </p:sp>
      <p:sp>
        <p:nvSpPr>
          <p:cNvPr id="869" name="Google Shape;869;p39"/>
          <p:cNvSpPr/>
          <p:nvPr/>
        </p:nvSpPr>
        <p:spPr>
          <a:xfrm>
            <a:off x="3612122" y="3643708"/>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sz="2200">
              <a:solidFill>
                <a:schemeClr val="dk1"/>
              </a:solidFill>
              <a:latin typeface="Cambria" panose="02040503050406030204" pitchFamily="18" charset="0"/>
              <a:ea typeface="Proxima Nova"/>
              <a:cs typeface="Proxima Nova"/>
              <a:sym typeface="Proxima Nova"/>
            </a:endParaRPr>
          </a:p>
        </p:txBody>
      </p:sp>
      <p:sp>
        <p:nvSpPr>
          <p:cNvPr id="870" name="Google Shape;870;p39"/>
          <p:cNvSpPr/>
          <p:nvPr/>
        </p:nvSpPr>
        <p:spPr>
          <a:xfrm>
            <a:off x="4027758" y="3643708"/>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sz="2200">
              <a:solidFill>
                <a:schemeClr val="dk1"/>
              </a:solidFill>
              <a:latin typeface="Cambria" panose="02040503050406030204" pitchFamily="18" charset="0"/>
              <a:ea typeface="Proxima Nova"/>
              <a:cs typeface="Proxima Nova"/>
              <a:sym typeface="Proxima Nova"/>
            </a:endParaRPr>
          </a:p>
        </p:txBody>
      </p:sp>
      <p:sp>
        <p:nvSpPr>
          <p:cNvPr id="871" name="Google Shape;871;p39"/>
          <p:cNvSpPr txBox="1"/>
          <p:nvPr/>
        </p:nvSpPr>
        <p:spPr>
          <a:xfrm>
            <a:off x="75991" y="1773344"/>
            <a:ext cx="1361532"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Work List</a:t>
            </a:r>
            <a:endParaRPr sz="1800">
              <a:solidFill>
                <a:schemeClr val="dk1"/>
              </a:solidFill>
              <a:latin typeface="Cambria" panose="02040503050406030204" pitchFamily="18" charset="0"/>
              <a:ea typeface="Proxima Nova"/>
              <a:cs typeface="Proxima Nova"/>
              <a:sym typeface="Proxima Nova"/>
            </a:endParaRPr>
          </a:p>
        </p:txBody>
      </p:sp>
      <p:sp>
        <p:nvSpPr>
          <p:cNvPr id="872" name="Google Shape;872;p39"/>
          <p:cNvSpPr txBox="1"/>
          <p:nvPr/>
        </p:nvSpPr>
        <p:spPr>
          <a:xfrm>
            <a:off x="-720990" y="2715195"/>
            <a:ext cx="2158514" cy="369332"/>
          </a:xfrm>
          <a:prstGeom prst="rect">
            <a:avLst/>
          </a:prstGeom>
          <a:noFill/>
          <a:ln>
            <a:noFill/>
          </a:ln>
        </p:spPr>
        <p:txBody>
          <a:bodyPr spcFirstLastPara="1" wrap="square" lIns="91425" tIns="45700" rIns="91425" bIns="45700" anchor="t" anchorCtr="0">
            <a:spAutoFit/>
          </a:bodyPr>
          <a:lstStyle/>
          <a:p>
            <a:pPr marL="457200" marR="0" lvl="1" indent="0" algn="r" rtl="0">
              <a:spcBef>
                <a:spcPts val="0"/>
              </a:spcBef>
              <a:spcAft>
                <a:spcPts val="0"/>
              </a:spcAft>
              <a:buNone/>
            </a:pPr>
            <a:r>
              <a:rPr lang="en-US" sz="1800" b="0" i="0" u="none" strike="noStrike" cap="none">
                <a:solidFill>
                  <a:schemeClr val="dk1"/>
                </a:solidFill>
                <a:latin typeface="Cambria" panose="02040503050406030204" pitchFamily="18" charset="0"/>
                <a:ea typeface="Proxima Nova"/>
                <a:cs typeface="Proxima Nova"/>
                <a:sym typeface="Proxima Nova"/>
              </a:rPr>
              <a:t>Offsets List</a:t>
            </a:r>
            <a:endParaRPr sz="1800" b="0" i="0" u="none" strike="noStrike" cap="none">
              <a:solidFill>
                <a:schemeClr val="dk1"/>
              </a:solidFill>
              <a:latin typeface="Cambria" panose="02040503050406030204" pitchFamily="18" charset="0"/>
              <a:ea typeface="Proxima Nova"/>
              <a:cs typeface="Proxima Nova"/>
              <a:sym typeface="Proxima Nova"/>
            </a:endParaRPr>
          </a:p>
        </p:txBody>
      </p:sp>
      <p:sp>
        <p:nvSpPr>
          <p:cNvPr id="873" name="Google Shape;873;p39"/>
          <p:cNvSpPr txBox="1"/>
          <p:nvPr/>
        </p:nvSpPr>
        <p:spPr>
          <a:xfrm>
            <a:off x="-447292" y="3666860"/>
            <a:ext cx="1884815" cy="369332"/>
          </a:xfrm>
          <a:prstGeom prst="rect">
            <a:avLst/>
          </a:prstGeom>
          <a:noFill/>
          <a:ln>
            <a:noFill/>
          </a:ln>
        </p:spPr>
        <p:txBody>
          <a:bodyPr spcFirstLastPara="1" wrap="square" lIns="91425" tIns="45700" rIns="91425" bIns="45700" anchor="t" anchorCtr="0">
            <a:spAutoFit/>
          </a:bodyPr>
          <a:lstStyle/>
          <a:p>
            <a:pPr marL="457200" marR="0" lvl="1" indent="0" algn="r" rtl="0">
              <a:spcBef>
                <a:spcPts val="0"/>
              </a:spcBef>
              <a:spcAft>
                <a:spcPts val="0"/>
              </a:spcAft>
              <a:buNone/>
            </a:pPr>
            <a:r>
              <a:rPr lang="en-US" sz="1800" b="0" i="0" u="none" strike="noStrike" cap="none">
                <a:solidFill>
                  <a:schemeClr val="dk1"/>
                </a:solidFill>
                <a:latin typeface="Cambria" panose="02040503050406030204" pitchFamily="18" charset="0"/>
                <a:ea typeface="Proxima Nova"/>
                <a:cs typeface="Proxima Nova"/>
                <a:sym typeface="Proxima Nova"/>
              </a:rPr>
              <a:t>  Edges List</a:t>
            </a:r>
            <a:endParaRPr sz="1800" b="0" i="0" u="none" strike="noStrike" cap="none">
              <a:solidFill>
                <a:schemeClr val="dk1"/>
              </a:solidFill>
              <a:latin typeface="Cambria" panose="02040503050406030204" pitchFamily="18" charset="0"/>
              <a:ea typeface="Proxima Nova"/>
              <a:cs typeface="Proxima Nova"/>
              <a:sym typeface="Proxima Nova"/>
            </a:endParaRPr>
          </a:p>
        </p:txBody>
      </p:sp>
      <p:sp>
        <p:nvSpPr>
          <p:cNvPr id="874" name="Google Shape;874;p39"/>
          <p:cNvSpPr txBox="1"/>
          <p:nvPr/>
        </p:nvSpPr>
        <p:spPr>
          <a:xfrm>
            <a:off x="-361253" y="4578890"/>
            <a:ext cx="1798776" cy="369332"/>
          </a:xfrm>
          <a:prstGeom prst="rect">
            <a:avLst/>
          </a:prstGeom>
          <a:noFill/>
          <a:ln>
            <a:noFill/>
          </a:ln>
        </p:spPr>
        <p:txBody>
          <a:bodyPr spcFirstLastPara="1" wrap="square" lIns="91425" tIns="45700" rIns="91425" bIns="45700" anchor="t" anchorCtr="0">
            <a:spAutoFit/>
          </a:bodyPr>
          <a:lstStyle/>
          <a:p>
            <a:pPr marL="457200" marR="0" lvl="1" indent="0" algn="r" rtl="0">
              <a:spcBef>
                <a:spcPts val="0"/>
              </a:spcBef>
              <a:spcAft>
                <a:spcPts val="0"/>
              </a:spcAft>
              <a:buNone/>
            </a:pPr>
            <a:r>
              <a:rPr lang="en-US" sz="1800" b="0" i="0" u="none" strike="noStrike" cap="none">
                <a:solidFill>
                  <a:schemeClr val="dk1"/>
                </a:solidFill>
                <a:latin typeface="Cambria" panose="02040503050406030204" pitchFamily="18" charset="0"/>
                <a:ea typeface="Proxima Nova"/>
                <a:cs typeface="Proxima Nova"/>
                <a:sym typeface="Proxima Nova"/>
              </a:rPr>
              <a:t>Properties</a:t>
            </a:r>
            <a:endParaRPr sz="1800" b="0" i="0" u="none" strike="noStrike" cap="none">
              <a:solidFill>
                <a:schemeClr val="dk1"/>
              </a:solidFill>
              <a:latin typeface="Cambria" panose="02040503050406030204" pitchFamily="18" charset="0"/>
              <a:ea typeface="Proxima Nova"/>
              <a:cs typeface="Proxima Nova"/>
              <a:sym typeface="Proxima Nova"/>
            </a:endParaRPr>
          </a:p>
        </p:txBody>
      </p:sp>
      <p:sp>
        <p:nvSpPr>
          <p:cNvPr id="875" name="Google Shape;875;p39"/>
          <p:cNvSpPr txBox="1"/>
          <p:nvPr/>
        </p:nvSpPr>
        <p:spPr>
          <a:xfrm>
            <a:off x="4916524" y="1769843"/>
            <a:ext cx="365687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Two types of indirection:</a:t>
            </a:r>
            <a:endParaRPr sz="2000">
              <a:solidFill>
                <a:schemeClr val="dk1"/>
              </a:solidFill>
              <a:latin typeface="Cambria" panose="02040503050406030204" pitchFamily="18" charset="0"/>
              <a:ea typeface="Proxima Nova"/>
              <a:cs typeface="Proxima Nova"/>
              <a:sym typeface="Proxima Nova"/>
            </a:endParaRPr>
          </a:p>
        </p:txBody>
      </p:sp>
      <p:sp>
        <p:nvSpPr>
          <p:cNvPr id="876" name="Google Shape;876;p39"/>
          <p:cNvSpPr/>
          <p:nvPr/>
        </p:nvSpPr>
        <p:spPr>
          <a:xfrm>
            <a:off x="5030963" y="2683703"/>
            <a:ext cx="360000" cy="360000"/>
          </a:xfrm>
          <a:prstGeom prst="ellipse">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1</a:t>
            </a:r>
            <a:endParaRPr sz="2400" b="1">
              <a:solidFill>
                <a:schemeClr val="lt1"/>
              </a:solidFill>
              <a:latin typeface="Cambria" panose="02040503050406030204" pitchFamily="18" charset="0"/>
              <a:ea typeface="Proxima Nova"/>
              <a:cs typeface="Proxima Nova"/>
              <a:sym typeface="Proxima Nova"/>
            </a:endParaRPr>
          </a:p>
        </p:txBody>
      </p:sp>
      <p:sp>
        <p:nvSpPr>
          <p:cNvPr id="877" name="Google Shape;877;p39"/>
          <p:cNvSpPr/>
          <p:nvPr/>
        </p:nvSpPr>
        <p:spPr>
          <a:xfrm>
            <a:off x="5020572" y="3363441"/>
            <a:ext cx="360000" cy="360000"/>
          </a:xfrm>
          <a:prstGeom prst="ellipse">
            <a:avLst/>
          </a:prstGeom>
          <a:solidFill>
            <a:schemeClr val="accent6"/>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2</a:t>
            </a:r>
            <a:endParaRPr>
              <a:latin typeface="Cambria" panose="02040503050406030204" pitchFamily="18" charset="0"/>
            </a:endParaRPr>
          </a:p>
        </p:txBody>
      </p:sp>
      <p:sp>
        <p:nvSpPr>
          <p:cNvPr id="878" name="Google Shape;878;p39"/>
          <p:cNvSpPr txBox="1"/>
          <p:nvPr/>
        </p:nvSpPr>
        <p:spPr>
          <a:xfrm>
            <a:off x="5484107" y="2683703"/>
            <a:ext cx="308929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Using a single value</a:t>
            </a:r>
            <a:endParaRPr sz="2000">
              <a:solidFill>
                <a:schemeClr val="dk1"/>
              </a:solidFill>
              <a:latin typeface="Cambria" panose="02040503050406030204" pitchFamily="18" charset="0"/>
              <a:ea typeface="Proxima Nova"/>
              <a:cs typeface="Proxima Nova"/>
              <a:sym typeface="Proxima Nova"/>
            </a:endParaRPr>
          </a:p>
        </p:txBody>
      </p:sp>
      <p:sp>
        <p:nvSpPr>
          <p:cNvPr id="879" name="Google Shape;879;p39"/>
          <p:cNvSpPr txBox="1"/>
          <p:nvPr/>
        </p:nvSpPr>
        <p:spPr>
          <a:xfrm>
            <a:off x="5473716" y="3350323"/>
            <a:ext cx="308929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Using a range of values</a:t>
            </a:r>
            <a:endParaRPr sz="2000">
              <a:solidFill>
                <a:schemeClr val="dk1"/>
              </a:solidFill>
              <a:latin typeface="Cambria" panose="02040503050406030204" pitchFamily="18" charset="0"/>
              <a:ea typeface="Proxima Nova"/>
              <a:cs typeface="Proxima Nova"/>
              <a:sym typeface="Proxima Nova"/>
            </a:endParaRPr>
          </a:p>
        </p:txBody>
      </p:sp>
      <p:cxnSp>
        <p:nvCxnSpPr>
          <p:cNvPr id="880" name="Google Shape;880;p39"/>
          <p:cNvCxnSpPr>
            <a:stCxn id="853" idx="2"/>
            <a:endCxn id="865" idx="0"/>
          </p:cNvCxnSpPr>
          <p:nvPr/>
        </p:nvCxnSpPr>
        <p:spPr>
          <a:xfrm>
            <a:off x="1741760" y="4059344"/>
            <a:ext cx="1251000" cy="519600"/>
          </a:xfrm>
          <a:prstGeom prst="straightConnector1">
            <a:avLst/>
          </a:prstGeom>
          <a:noFill/>
          <a:ln w="38100" cap="flat" cmpd="sng">
            <a:solidFill>
              <a:schemeClr val="accent2"/>
            </a:solidFill>
            <a:prstDash val="solid"/>
            <a:miter lim="800000"/>
            <a:headEnd type="none" w="sm" len="sm"/>
            <a:tailEnd type="triangle" w="med" len="med"/>
          </a:ln>
        </p:spPr>
      </p:cxnSp>
      <p:cxnSp>
        <p:nvCxnSpPr>
          <p:cNvPr id="881" name="Google Shape;881;p39"/>
          <p:cNvCxnSpPr/>
          <p:nvPr/>
        </p:nvCxnSpPr>
        <p:spPr>
          <a:xfrm flipH="1">
            <a:off x="3196486" y="3112586"/>
            <a:ext cx="24698" cy="554274"/>
          </a:xfrm>
          <a:prstGeom prst="straightConnector1">
            <a:avLst/>
          </a:prstGeom>
          <a:noFill/>
          <a:ln w="38100" cap="flat" cmpd="sng">
            <a:solidFill>
              <a:schemeClr val="accent6"/>
            </a:solidFill>
            <a:prstDash val="dash"/>
            <a:miter lim="800000"/>
            <a:headEnd type="none" w="sm" len="sm"/>
            <a:tailEnd type="none" w="sm" len="sm"/>
          </a:ln>
        </p:spPr>
      </p:cxnSp>
      <p:cxnSp>
        <p:nvCxnSpPr>
          <p:cNvPr id="882" name="Google Shape;882;p39"/>
          <p:cNvCxnSpPr/>
          <p:nvPr/>
        </p:nvCxnSpPr>
        <p:spPr>
          <a:xfrm>
            <a:off x="4003060" y="3124162"/>
            <a:ext cx="415636" cy="504893"/>
          </a:xfrm>
          <a:prstGeom prst="straightConnector1">
            <a:avLst/>
          </a:prstGeom>
          <a:noFill/>
          <a:ln w="38100" cap="flat" cmpd="sng">
            <a:solidFill>
              <a:schemeClr val="accent6"/>
            </a:solidFill>
            <a:prstDash val="dash"/>
            <a:miter lim="800000"/>
            <a:headEnd type="none" w="sm" len="sm"/>
            <a:tailEnd type="none" w="sm" len="sm"/>
          </a:ln>
        </p:spPr>
      </p:cxnSp>
      <p:sp>
        <p:nvSpPr>
          <p:cNvPr id="883" name="Google Shape;883;p39"/>
          <p:cNvSpPr txBox="1"/>
          <p:nvPr/>
        </p:nvSpPr>
        <p:spPr>
          <a:xfrm>
            <a:off x="4418696" y="4524555"/>
            <a:ext cx="4405745"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Metadata required for prefetching:</a:t>
            </a:r>
            <a:endParaRPr>
              <a:latin typeface="Cambria" panose="02040503050406030204" pitchFamily="18" charset="0"/>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mbria" panose="02040503050406030204" pitchFamily="18" charset="0"/>
                <a:ea typeface="Proxima Nova"/>
                <a:cs typeface="Proxima Nova"/>
                <a:sym typeface="Proxima Nova"/>
              </a:rPr>
              <a:t>Type of indirection</a:t>
            </a:r>
            <a:endParaRPr>
              <a:latin typeface="Cambria" panose="02040503050406030204" pitchFamily="18" charset="0"/>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mbria" panose="02040503050406030204" pitchFamily="18" charset="0"/>
                <a:ea typeface="Proxima Nova"/>
                <a:cs typeface="Proxima Nova"/>
                <a:sym typeface="Proxima Nova"/>
              </a:rPr>
              <a:t>Base address of the next list</a:t>
            </a:r>
            <a:endParaRPr>
              <a:latin typeface="Cambria" panose="02040503050406030204" pitchFamily="18" charset="0"/>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mbria" panose="02040503050406030204" pitchFamily="18" charset="0"/>
                <a:ea typeface="Proxima Nova"/>
                <a:cs typeface="Proxima Nova"/>
                <a:sym typeface="Proxima Nova"/>
              </a:rPr>
              <a:t>Size of elements in both lists</a:t>
            </a:r>
            <a:endParaRPr>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5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6"/>
                                        </p:tgtEl>
                                        <p:attrNameLst>
                                          <p:attrName>style.visibility</p:attrName>
                                        </p:attrNameLst>
                                      </p:cBhvr>
                                      <p:to>
                                        <p:strVal val="visible"/>
                                      </p:to>
                                    </p:set>
                                    <p:animEffect transition="in" filter="fade">
                                      <p:cBhvr>
                                        <p:cTn id="12" dur="500"/>
                                        <p:tgtEl>
                                          <p:spTgt spid="876"/>
                                        </p:tgtEl>
                                      </p:cBhvr>
                                    </p:animEffect>
                                  </p:childTnLst>
                                </p:cTn>
                              </p:par>
                              <p:par>
                                <p:cTn id="13" presetID="10" presetClass="entr" presetSubtype="0" fill="hold" nodeType="withEffect">
                                  <p:stCondLst>
                                    <p:cond delay="0"/>
                                  </p:stCondLst>
                                  <p:childTnLst>
                                    <p:set>
                                      <p:cBhvr>
                                        <p:cTn id="14" dur="1" fill="hold">
                                          <p:stCondLst>
                                            <p:cond delay="0"/>
                                          </p:stCondLst>
                                        </p:cTn>
                                        <p:tgtEl>
                                          <p:spTgt spid="878"/>
                                        </p:tgtEl>
                                        <p:attrNameLst>
                                          <p:attrName>style.visibility</p:attrName>
                                        </p:attrNameLst>
                                      </p:cBhvr>
                                      <p:to>
                                        <p:strVal val="visible"/>
                                      </p:to>
                                    </p:set>
                                    <p:animEffect transition="in" filter="fade">
                                      <p:cBhvr>
                                        <p:cTn id="15" dur="500"/>
                                        <p:tgtEl>
                                          <p:spTgt spid="878"/>
                                        </p:tgtEl>
                                      </p:cBhvr>
                                    </p:animEffect>
                                  </p:childTnLst>
                                </p:cTn>
                              </p:par>
                              <p:par>
                                <p:cTn id="16" presetID="10" presetClass="entr" presetSubtype="0" fill="hold" nodeType="withEffect">
                                  <p:stCondLst>
                                    <p:cond delay="0"/>
                                  </p:stCondLst>
                                  <p:childTnLst>
                                    <p:set>
                                      <p:cBhvr>
                                        <p:cTn id="17" dur="1" fill="hold">
                                          <p:stCondLst>
                                            <p:cond delay="0"/>
                                          </p:stCondLst>
                                        </p:cTn>
                                        <p:tgtEl>
                                          <p:spTgt spid="880"/>
                                        </p:tgtEl>
                                        <p:attrNameLst>
                                          <p:attrName>style.visibility</p:attrName>
                                        </p:attrNameLst>
                                      </p:cBhvr>
                                      <p:to>
                                        <p:strVal val="visible"/>
                                      </p:to>
                                    </p:set>
                                    <p:animEffect transition="in" filter="fade">
                                      <p:cBhvr>
                                        <p:cTn id="18" dur="1000"/>
                                        <p:tgtEl>
                                          <p:spTgt spid="88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81"/>
                                        </p:tgtEl>
                                        <p:attrNameLst>
                                          <p:attrName>style.visibility</p:attrName>
                                        </p:attrNameLst>
                                      </p:cBhvr>
                                      <p:to>
                                        <p:strVal val="visible"/>
                                      </p:to>
                                    </p:set>
                                    <p:animEffect transition="in" filter="fade">
                                      <p:cBhvr>
                                        <p:cTn id="23" dur="1000"/>
                                        <p:tgtEl>
                                          <p:spTgt spid="881"/>
                                        </p:tgtEl>
                                      </p:cBhvr>
                                    </p:animEffect>
                                  </p:childTnLst>
                                </p:cTn>
                              </p:par>
                              <p:par>
                                <p:cTn id="24" presetID="10" presetClass="entr" presetSubtype="0" fill="hold" nodeType="withEffect">
                                  <p:stCondLst>
                                    <p:cond delay="0"/>
                                  </p:stCondLst>
                                  <p:childTnLst>
                                    <p:set>
                                      <p:cBhvr>
                                        <p:cTn id="25" dur="1" fill="hold">
                                          <p:stCondLst>
                                            <p:cond delay="0"/>
                                          </p:stCondLst>
                                        </p:cTn>
                                        <p:tgtEl>
                                          <p:spTgt spid="882"/>
                                        </p:tgtEl>
                                        <p:attrNameLst>
                                          <p:attrName>style.visibility</p:attrName>
                                        </p:attrNameLst>
                                      </p:cBhvr>
                                      <p:to>
                                        <p:strVal val="visible"/>
                                      </p:to>
                                    </p:set>
                                    <p:animEffect transition="in" filter="fade">
                                      <p:cBhvr>
                                        <p:cTn id="26" dur="1000"/>
                                        <p:tgtEl>
                                          <p:spTgt spid="882"/>
                                        </p:tgtEl>
                                      </p:cBhvr>
                                    </p:animEffect>
                                  </p:childTnLst>
                                </p:cTn>
                              </p:par>
                              <p:par>
                                <p:cTn id="27" presetID="10" presetClass="entr" presetSubtype="0" fill="hold" nodeType="withEffect">
                                  <p:stCondLst>
                                    <p:cond delay="0"/>
                                  </p:stCondLst>
                                  <p:childTnLst>
                                    <p:set>
                                      <p:cBhvr>
                                        <p:cTn id="28" dur="1" fill="hold">
                                          <p:stCondLst>
                                            <p:cond delay="0"/>
                                          </p:stCondLst>
                                        </p:cTn>
                                        <p:tgtEl>
                                          <p:spTgt spid="877"/>
                                        </p:tgtEl>
                                        <p:attrNameLst>
                                          <p:attrName>style.visibility</p:attrName>
                                        </p:attrNameLst>
                                      </p:cBhvr>
                                      <p:to>
                                        <p:strVal val="visible"/>
                                      </p:to>
                                    </p:set>
                                    <p:animEffect transition="in" filter="fade">
                                      <p:cBhvr>
                                        <p:cTn id="29" dur="500"/>
                                        <p:tgtEl>
                                          <p:spTgt spid="877"/>
                                        </p:tgtEl>
                                      </p:cBhvr>
                                    </p:animEffect>
                                  </p:childTnLst>
                                </p:cTn>
                              </p:par>
                              <p:par>
                                <p:cTn id="30" presetID="10" presetClass="entr" presetSubtype="0" fill="hold" nodeType="withEffect">
                                  <p:stCondLst>
                                    <p:cond delay="0"/>
                                  </p:stCondLst>
                                  <p:childTnLst>
                                    <p:set>
                                      <p:cBhvr>
                                        <p:cTn id="31" dur="1" fill="hold">
                                          <p:stCondLst>
                                            <p:cond delay="0"/>
                                          </p:stCondLst>
                                        </p:cTn>
                                        <p:tgtEl>
                                          <p:spTgt spid="879"/>
                                        </p:tgtEl>
                                        <p:attrNameLst>
                                          <p:attrName>style.visibility</p:attrName>
                                        </p:attrNameLst>
                                      </p:cBhvr>
                                      <p:to>
                                        <p:strVal val="visible"/>
                                      </p:to>
                                    </p:set>
                                    <p:animEffect transition="in" filter="fade">
                                      <p:cBhvr>
                                        <p:cTn id="32" dur="500"/>
                                        <p:tgtEl>
                                          <p:spTgt spid="87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83">
                                            <p:txEl>
                                              <p:pRg st="0" end="0"/>
                                            </p:txEl>
                                          </p:spTgt>
                                        </p:tgtEl>
                                        <p:attrNameLst>
                                          <p:attrName>style.visibility</p:attrName>
                                        </p:attrNameLst>
                                      </p:cBhvr>
                                      <p:to>
                                        <p:strVal val="visible"/>
                                      </p:to>
                                    </p:set>
                                    <p:animEffect transition="in" filter="fade">
                                      <p:cBhvr>
                                        <p:cTn id="37" dur="500"/>
                                        <p:tgtEl>
                                          <p:spTgt spid="88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83">
                                            <p:txEl>
                                              <p:pRg st="1" end="1"/>
                                            </p:txEl>
                                          </p:spTgt>
                                        </p:tgtEl>
                                        <p:attrNameLst>
                                          <p:attrName>style.visibility</p:attrName>
                                        </p:attrNameLst>
                                      </p:cBhvr>
                                      <p:to>
                                        <p:strVal val="visible"/>
                                      </p:to>
                                    </p:set>
                                    <p:animEffect transition="in" filter="fade">
                                      <p:cBhvr>
                                        <p:cTn id="42" dur="500"/>
                                        <p:tgtEl>
                                          <p:spTgt spid="88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83">
                                            <p:txEl>
                                              <p:pRg st="2" end="2"/>
                                            </p:txEl>
                                          </p:spTgt>
                                        </p:tgtEl>
                                        <p:attrNameLst>
                                          <p:attrName>style.visibility</p:attrName>
                                        </p:attrNameLst>
                                      </p:cBhvr>
                                      <p:to>
                                        <p:strVal val="visible"/>
                                      </p:to>
                                    </p:set>
                                    <p:animEffect transition="in" filter="fade">
                                      <p:cBhvr>
                                        <p:cTn id="47" dur="500"/>
                                        <p:tgtEl>
                                          <p:spTgt spid="88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83">
                                            <p:txEl>
                                              <p:pRg st="3" end="3"/>
                                            </p:txEl>
                                          </p:spTgt>
                                        </p:tgtEl>
                                        <p:attrNameLst>
                                          <p:attrName>style.visibility</p:attrName>
                                        </p:attrNameLst>
                                      </p:cBhvr>
                                      <p:to>
                                        <p:strVal val="visible"/>
                                      </p:to>
                                    </p:set>
                                    <p:animEffect transition="in" filter="fade">
                                      <p:cBhvr>
                                        <p:cTn id="52" dur="500"/>
                                        <p:tgtEl>
                                          <p:spTgt spid="8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4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Graph Prefetching Using MetaSys</a:t>
            </a:r>
            <a:endParaRPr/>
          </a:p>
        </p:txBody>
      </p:sp>
      <p:sp>
        <p:nvSpPr>
          <p:cNvPr id="890" name="Google Shape;890;p40"/>
          <p:cNvSpPr/>
          <p:nvPr/>
        </p:nvSpPr>
        <p:spPr>
          <a:xfrm>
            <a:off x="756045" y="1487274"/>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1</a:t>
            </a:r>
            <a:endParaRPr>
              <a:latin typeface="Cambria" panose="02040503050406030204" pitchFamily="18" charset="0"/>
            </a:endParaRPr>
          </a:p>
        </p:txBody>
      </p:sp>
      <p:sp>
        <p:nvSpPr>
          <p:cNvPr id="891" name="Google Shape;891;p40"/>
          <p:cNvSpPr txBox="1"/>
          <p:nvPr/>
        </p:nvSpPr>
        <p:spPr>
          <a:xfrm>
            <a:off x="1065105" y="1436441"/>
            <a:ext cx="757279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ambria" panose="02040503050406030204" pitchFamily="18" charset="0"/>
                <a:ea typeface="Proxima Nova"/>
                <a:cs typeface="Proxima Nova"/>
                <a:sym typeface="Proxima Nova"/>
              </a:rPr>
              <a:t>Map metadata IDs to work, offset, and edges lists</a:t>
            </a:r>
            <a:endParaRPr sz="2400" b="1">
              <a:solidFill>
                <a:schemeClr val="dk1"/>
              </a:solidFill>
              <a:latin typeface="Cambria" panose="02040503050406030204" pitchFamily="18" charset="0"/>
              <a:ea typeface="Proxima Nova"/>
              <a:cs typeface="Proxima Nova"/>
              <a:sym typeface="Proxima Nova"/>
            </a:endParaRPr>
          </a:p>
        </p:txBody>
      </p:sp>
      <p:sp>
        <p:nvSpPr>
          <p:cNvPr id="892" name="Google Shape;892;p40"/>
          <p:cNvSpPr/>
          <p:nvPr/>
        </p:nvSpPr>
        <p:spPr>
          <a:xfrm>
            <a:off x="1484812" y="2412078"/>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2</a:t>
            </a:r>
            <a:endParaRPr sz="2400" b="1">
              <a:solidFill>
                <a:schemeClr val="lt1"/>
              </a:solidFill>
              <a:latin typeface="Cambria" panose="02040503050406030204" pitchFamily="18" charset="0"/>
              <a:ea typeface="Proxima Nova"/>
              <a:cs typeface="Proxima Nova"/>
              <a:sym typeface="Proxima Nova"/>
            </a:endParaRPr>
          </a:p>
        </p:txBody>
      </p:sp>
      <p:sp>
        <p:nvSpPr>
          <p:cNvPr id="893" name="Google Shape;893;p40"/>
          <p:cNvSpPr txBox="1"/>
          <p:nvPr/>
        </p:nvSpPr>
        <p:spPr>
          <a:xfrm>
            <a:off x="1406812" y="2023273"/>
            <a:ext cx="6743257"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Cambria" panose="02040503050406030204" pitchFamily="18" charset="0"/>
                <a:ea typeface="Proxima Nova"/>
                <a:cs typeface="Proxima Nova"/>
                <a:sym typeface="Proxima Nova"/>
              </a:rPr>
              <a:t>CREATE </a:t>
            </a:r>
            <a:r>
              <a:rPr lang="en-US" sz="2400" dirty="0">
                <a:solidFill>
                  <a:schemeClr val="dk1"/>
                </a:solidFill>
                <a:latin typeface="Cambria" panose="02040503050406030204" pitchFamily="18" charset="0"/>
                <a:ea typeface="Proxima Nova"/>
                <a:cs typeface="Proxima Nova"/>
                <a:sym typeface="Proxima Nova"/>
              </a:rPr>
              <a:t>metadata to express the characteristics</a:t>
            </a:r>
            <a:br>
              <a:rPr lang="en-US" sz="2400" b="1" dirty="0">
                <a:solidFill>
                  <a:schemeClr val="dk1"/>
                </a:solidFill>
                <a:latin typeface="Cambria" panose="02040503050406030204" pitchFamily="18" charset="0"/>
                <a:ea typeface="Proxima Nova"/>
                <a:cs typeface="Proxima Nova"/>
                <a:sym typeface="Proxima Nova"/>
              </a:rPr>
            </a:br>
            <a:r>
              <a:rPr lang="en-US" sz="2400" dirty="0">
                <a:solidFill>
                  <a:schemeClr val="dk1"/>
                </a:solidFill>
                <a:latin typeface="Cambria" panose="02040503050406030204" pitchFamily="18" charset="0"/>
                <a:ea typeface="Proxima Nova"/>
                <a:cs typeface="Proxima Nova"/>
                <a:sym typeface="Proxima Nova"/>
              </a:rPr>
              <a:t>{type, base, </a:t>
            </a:r>
            <a:r>
              <a:rPr lang="en-US" sz="2400" dirty="0" err="1">
                <a:solidFill>
                  <a:schemeClr val="dk1"/>
                </a:solidFill>
                <a:latin typeface="Cambria" panose="02040503050406030204" pitchFamily="18" charset="0"/>
                <a:ea typeface="Proxima Nova"/>
                <a:cs typeface="Proxima Nova"/>
                <a:sym typeface="Proxima Nova"/>
              </a:rPr>
              <a:t>base_next</a:t>
            </a:r>
            <a:r>
              <a:rPr lang="en-US" sz="2400" dirty="0">
                <a:solidFill>
                  <a:schemeClr val="dk1"/>
                </a:solidFill>
                <a:latin typeface="Cambria" panose="02040503050406030204" pitchFamily="18" charset="0"/>
                <a:ea typeface="Proxima Nova"/>
                <a:cs typeface="Proxima Nova"/>
                <a:sym typeface="Proxima Nova"/>
              </a:rPr>
              <a:t>, size, </a:t>
            </a:r>
            <a:r>
              <a:rPr lang="en-US" sz="2400" dirty="0" err="1">
                <a:solidFill>
                  <a:schemeClr val="dk1"/>
                </a:solidFill>
                <a:latin typeface="Cambria" panose="02040503050406030204" pitchFamily="18" charset="0"/>
                <a:ea typeface="Proxima Nova"/>
                <a:cs typeface="Proxima Nova"/>
                <a:sym typeface="Proxima Nova"/>
              </a:rPr>
              <a:t>size_next</a:t>
            </a:r>
            <a:r>
              <a:rPr lang="en-US" sz="2400" dirty="0">
                <a:solidFill>
                  <a:schemeClr val="dk1"/>
                </a:solidFill>
                <a:latin typeface="Cambria" panose="02040503050406030204" pitchFamily="18" charset="0"/>
                <a:ea typeface="Proxima Nova"/>
                <a:cs typeface="Proxima Nova"/>
                <a:sym typeface="Proxima Nova"/>
              </a:rPr>
              <a:t>}</a:t>
            </a:r>
            <a:br>
              <a:rPr lang="en-US" sz="2400" dirty="0">
                <a:solidFill>
                  <a:schemeClr val="dk1"/>
                </a:solidFill>
                <a:latin typeface="Cambria" panose="02040503050406030204" pitchFamily="18" charset="0"/>
                <a:ea typeface="Proxima Nova"/>
                <a:cs typeface="Proxima Nova"/>
                <a:sym typeface="Proxima Nova"/>
              </a:rPr>
            </a:br>
            <a:r>
              <a:rPr lang="en-US" sz="2400" dirty="0">
                <a:solidFill>
                  <a:schemeClr val="dk1"/>
                </a:solidFill>
                <a:latin typeface="Cambria" panose="02040503050406030204" pitchFamily="18" charset="0"/>
                <a:ea typeface="Proxima Nova"/>
                <a:cs typeface="Proxima Nova"/>
                <a:sym typeface="Proxima Nova"/>
              </a:rPr>
              <a:t>of each list</a:t>
            </a:r>
            <a:endParaRPr sz="2400" dirty="0">
              <a:solidFill>
                <a:schemeClr val="dk1"/>
              </a:solidFill>
              <a:latin typeface="Cambria" panose="02040503050406030204" pitchFamily="18" charset="0"/>
              <a:ea typeface="Proxima Nova"/>
              <a:cs typeface="Proxima Nova"/>
              <a:sym typeface="Proxima Nova"/>
            </a:endParaRPr>
          </a:p>
        </p:txBody>
      </p:sp>
      <p:sp>
        <p:nvSpPr>
          <p:cNvPr id="894" name="Google Shape;894;p40"/>
          <p:cNvSpPr/>
          <p:nvPr/>
        </p:nvSpPr>
        <p:spPr>
          <a:xfrm>
            <a:off x="498234" y="4720702"/>
            <a:ext cx="8139668" cy="510778"/>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mbria" panose="02040503050406030204" pitchFamily="18" charset="0"/>
                <a:ea typeface="Proxima Nova"/>
                <a:cs typeface="Proxima Nova"/>
                <a:sym typeface="Proxima Nova"/>
              </a:rPr>
              <a:t>find what the application will access next using metadata</a:t>
            </a:r>
            <a:endParaRPr sz="2400">
              <a:solidFill>
                <a:schemeClr val="lt1"/>
              </a:solidFill>
              <a:latin typeface="Cambria" panose="02040503050406030204" pitchFamily="18" charset="0"/>
              <a:ea typeface="Proxima Nova"/>
              <a:cs typeface="Proxima Nova"/>
              <a:sym typeface="Proxima Nova"/>
            </a:endParaRPr>
          </a:p>
        </p:txBody>
      </p:sp>
      <p:sp>
        <p:nvSpPr>
          <p:cNvPr id="895" name="Google Shape;895;p40"/>
          <p:cNvSpPr/>
          <p:nvPr/>
        </p:nvSpPr>
        <p:spPr>
          <a:xfrm>
            <a:off x="1909732" y="4003730"/>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3</a:t>
            </a:r>
            <a:endParaRPr sz="2400" b="1">
              <a:solidFill>
                <a:schemeClr val="lt1"/>
              </a:solidFill>
              <a:latin typeface="Cambria" panose="02040503050406030204" pitchFamily="18" charset="0"/>
              <a:ea typeface="Proxima Nova"/>
              <a:cs typeface="Proxima Nova"/>
              <a:sym typeface="Proxima Nova"/>
            </a:endParaRPr>
          </a:p>
        </p:txBody>
      </p:sp>
      <p:sp>
        <p:nvSpPr>
          <p:cNvPr id="896" name="Google Shape;896;p40"/>
          <p:cNvSpPr txBox="1"/>
          <p:nvPr/>
        </p:nvSpPr>
        <p:spPr>
          <a:xfrm>
            <a:off x="2080131" y="3768231"/>
            <a:ext cx="542320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ambria" panose="02040503050406030204" pitchFamily="18" charset="0"/>
                <a:ea typeface="Proxima Nova"/>
                <a:cs typeface="Proxima Nova"/>
                <a:sym typeface="Proxima Nova"/>
              </a:rPr>
              <a:t>Load/store instruction triggers </a:t>
            </a:r>
            <a:br>
              <a:rPr lang="en-US" sz="2400">
                <a:solidFill>
                  <a:schemeClr val="dk1"/>
                </a:solidFill>
                <a:latin typeface="Cambria" panose="02040503050406030204" pitchFamily="18" charset="0"/>
                <a:ea typeface="Proxima Nova"/>
                <a:cs typeface="Proxima Nova"/>
                <a:sym typeface="Proxima Nova"/>
              </a:rPr>
            </a:br>
            <a:r>
              <a:rPr lang="en-US" sz="2400">
                <a:solidFill>
                  <a:schemeClr val="dk1"/>
                </a:solidFill>
                <a:latin typeface="Cambria" panose="02040503050406030204" pitchFamily="18" charset="0"/>
                <a:ea typeface="Proxima Nova"/>
                <a:cs typeface="Proxima Nova"/>
                <a:sym typeface="Proxima Nova"/>
              </a:rPr>
              <a:t>metadata lookup in prefetcher</a:t>
            </a:r>
            <a:endParaRPr sz="2400">
              <a:solidFill>
                <a:schemeClr val="dk1"/>
              </a:solidFill>
              <a:latin typeface="Cambria" panose="02040503050406030204" pitchFamily="18" charset="0"/>
              <a:ea typeface="Proxima Nova"/>
              <a:cs typeface="Proxima Nova"/>
              <a:sym typeface="Proxima Nova"/>
            </a:endParaRPr>
          </a:p>
        </p:txBody>
      </p:sp>
      <p:sp>
        <p:nvSpPr>
          <p:cNvPr id="897" name="Google Shape;897;p40"/>
          <p:cNvSpPr txBox="1"/>
          <p:nvPr/>
        </p:nvSpPr>
        <p:spPr>
          <a:xfrm>
            <a:off x="176162" y="831273"/>
            <a:ext cx="36269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u="sng">
                <a:solidFill>
                  <a:schemeClr val="dk1"/>
                </a:solidFill>
                <a:latin typeface="Cambria" panose="02040503050406030204" pitchFamily="18" charset="0"/>
                <a:ea typeface="Proxima Nova"/>
                <a:cs typeface="Proxima Nova"/>
                <a:sym typeface="Proxima Nova"/>
              </a:rPr>
              <a:t>Initialize metadata</a:t>
            </a:r>
            <a:endParaRPr sz="2400" b="1" u="sng">
              <a:solidFill>
                <a:schemeClr val="dk1"/>
              </a:solidFill>
              <a:latin typeface="Cambria" panose="02040503050406030204" pitchFamily="18" charset="0"/>
              <a:ea typeface="Proxima Nova"/>
              <a:cs typeface="Proxima Nova"/>
              <a:sym typeface="Proxima Nova"/>
            </a:endParaRPr>
          </a:p>
        </p:txBody>
      </p:sp>
      <p:sp>
        <p:nvSpPr>
          <p:cNvPr id="898" name="Google Shape;898;p40"/>
          <p:cNvSpPr txBox="1"/>
          <p:nvPr/>
        </p:nvSpPr>
        <p:spPr>
          <a:xfrm>
            <a:off x="176162" y="3186187"/>
            <a:ext cx="36269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u="sng">
                <a:solidFill>
                  <a:schemeClr val="dk1"/>
                </a:solidFill>
                <a:latin typeface="Cambria" panose="02040503050406030204" pitchFamily="18" charset="0"/>
                <a:ea typeface="Proxima Nova"/>
                <a:cs typeface="Proxima Nova"/>
                <a:sym typeface="Proxima Nova"/>
              </a:rPr>
              <a:t>Prefetch</a:t>
            </a:r>
            <a:endParaRPr sz="2400" b="1" u="sng">
              <a:solidFill>
                <a:schemeClr val="dk1"/>
              </a:solidFill>
              <a:latin typeface="Cambria" panose="02040503050406030204" pitchFamily="18" charset="0"/>
              <a:ea typeface="Proxima Nova"/>
              <a:cs typeface="Proxima Nova"/>
              <a:sym typeface="Proxima Nova"/>
            </a:endParaRPr>
          </a:p>
        </p:txBody>
      </p:sp>
      <p:sp>
        <p:nvSpPr>
          <p:cNvPr id="899" name="Google Shape;899;p40"/>
          <p:cNvSpPr txBox="1"/>
          <p:nvPr/>
        </p:nvSpPr>
        <p:spPr>
          <a:xfrm>
            <a:off x="265670" y="5421559"/>
            <a:ext cx="125257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Example</a:t>
            </a:r>
            <a:endParaRPr>
              <a:latin typeface="Cambria" panose="02040503050406030204" pitchFamily="18" charset="0"/>
            </a:endParaRPr>
          </a:p>
        </p:txBody>
      </p:sp>
      <p:cxnSp>
        <p:nvCxnSpPr>
          <p:cNvPr id="900" name="Google Shape;900;p40"/>
          <p:cNvCxnSpPr/>
          <p:nvPr/>
        </p:nvCxnSpPr>
        <p:spPr>
          <a:xfrm>
            <a:off x="113091" y="5427615"/>
            <a:ext cx="8917817" cy="0"/>
          </a:xfrm>
          <a:prstGeom prst="straightConnector1">
            <a:avLst/>
          </a:prstGeom>
          <a:noFill/>
          <a:ln w="19050" cap="flat" cmpd="sng">
            <a:solidFill>
              <a:schemeClr val="dk1"/>
            </a:solidFill>
            <a:prstDash val="dash"/>
            <a:miter lim="800000"/>
            <a:headEnd type="none" w="sm" len="sm"/>
            <a:tailEnd type="none" w="sm" len="sm"/>
          </a:ln>
        </p:spPr>
      </p:cxnSp>
      <p:sp>
        <p:nvSpPr>
          <p:cNvPr id="901" name="Google Shape;901;p40"/>
          <p:cNvSpPr/>
          <p:nvPr/>
        </p:nvSpPr>
        <p:spPr>
          <a:xfrm>
            <a:off x="2967599" y="5606362"/>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sz="2200">
              <a:solidFill>
                <a:schemeClr val="dk1"/>
              </a:solidFill>
              <a:latin typeface="Cambria" panose="02040503050406030204" pitchFamily="18" charset="0"/>
              <a:ea typeface="Proxima Nova"/>
              <a:cs typeface="Proxima Nova"/>
              <a:sym typeface="Proxima Nova"/>
            </a:endParaRPr>
          </a:p>
        </p:txBody>
      </p:sp>
      <p:sp>
        <p:nvSpPr>
          <p:cNvPr id="902" name="Google Shape;902;p40"/>
          <p:cNvSpPr/>
          <p:nvPr/>
        </p:nvSpPr>
        <p:spPr>
          <a:xfrm>
            <a:off x="3798871" y="5606362"/>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sz="2200">
              <a:solidFill>
                <a:schemeClr val="dk1"/>
              </a:solidFill>
              <a:latin typeface="Cambria" panose="02040503050406030204" pitchFamily="18" charset="0"/>
              <a:ea typeface="Proxima Nova"/>
              <a:cs typeface="Proxima Nova"/>
              <a:sym typeface="Proxima Nova"/>
            </a:endParaRPr>
          </a:p>
        </p:txBody>
      </p:sp>
      <p:sp>
        <p:nvSpPr>
          <p:cNvPr id="903" name="Google Shape;903;p40"/>
          <p:cNvSpPr/>
          <p:nvPr/>
        </p:nvSpPr>
        <p:spPr>
          <a:xfrm>
            <a:off x="3383235" y="5606362"/>
            <a:ext cx="415636" cy="415636"/>
          </a:xfrm>
          <a:prstGeom prst="roundRect">
            <a:avLst>
              <a:gd name="adj" fmla="val 16667"/>
            </a:avLst>
          </a:pr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dirty="0">
                <a:solidFill>
                  <a:schemeClr val="bg1"/>
                </a:solidFill>
                <a:latin typeface="Cambria" panose="02040503050406030204" pitchFamily="18" charset="0"/>
                <a:ea typeface="Proxima Nova"/>
                <a:cs typeface="Proxima Nova"/>
                <a:sym typeface="Proxima Nova"/>
              </a:rPr>
              <a:t>4</a:t>
            </a:r>
            <a:endParaRPr sz="2200" dirty="0">
              <a:solidFill>
                <a:schemeClr val="bg1"/>
              </a:solidFill>
              <a:latin typeface="Cambria" panose="02040503050406030204" pitchFamily="18" charset="0"/>
              <a:ea typeface="Proxima Nova"/>
              <a:cs typeface="Proxima Nova"/>
              <a:sym typeface="Proxima Nova"/>
            </a:endParaRPr>
          </a:p>
        </p:txBody>
      </p:sp>
      <p:sp>
        <p:nvSpPr>
          <p:cNvPr id="904" name="Google Shape;904;p40"/>
          <p:cNvSpPr/>
          <p:nvPr/>
        </p:nvSpPr>
        <p:spPr>
          <a:xfrm>
            <a:off x="4214507" y="5606362"/>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dirty="0">
                <a:solidFill>
                  <a:schemeClr val="dk1"/>
                </a:solidFill>
                <a:latin typeface="Cambria" panose="02040503050406030204" pitchFamily="18" charset="0"/>
                <a:ea typeface="Proxima Nova"/>
                <a:cs typeface="Proxima Nova"/>
                <a:sym typeface="Proxima Nova"/>
              </a:rPr>
              <a:t>0</a:t>
            </a:r>
            <a:endParaRPr sz="2200" dirty="0">
              <a:solidFill>
                <a:schemeClr val="dk1"/>
              </a:solidFill>
              <a:latin typeface="Cambria" panose="02040503050406030204" pitchFamily="18" charset="0"/>
              <a:ea typeface="Proxima Nova"/>
              <a:cs typeface="Proxima Nova"/>
              <a:sym typeface="Proxima Nova"/>
            </a:endParaRPr>
          </a:p>
        </p:txBody>
      </p:sp>
      <p:sp>
        <p:nvSpPr>
          <p:cNvPr id="905" name="Google Shape;905;p40"/>
          <p:cNvSpPr/>
          <p:nvPr/>
        </p:nvSpPr>
        <p:spPr>
          <a:xfrm>
            <a:off x="4630143" y="5606362"/>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2</a:t>
            </a:r>
            <a:endParaRPr sz="2200">
              <a:solidFill>
                <a:schemeClr val="dk1"/>
              </a:solidFill>
              <a:latin typeface="Cambria" panose="02040503050406030204" pitchFamily="18" charset="0"/>
              <a:ea typeface="Proxima Nova"/>
              <a:cs typeface="Proxima Nova"/>
              <a:sym typeface="Proxima Nova"/>
            </a:endParaRPr>
          </a:p>
        </p:txBody>
      </p:sp>
      <p:sp>
        <p:nvSpPr>
          <p:cNvPr id="906" name="Google Shape;906;p40"/>
          <p:cNvSpPr/>
          <p:nvPr/>
        </p:nvSpPr>
        <p:spPr>
          <a:xfrm>
            <a:off x="2967599" y="6137727"/>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907" name="Google Shape;907;p40"/>
          <p:cNvSpPr/>
          <p:nvPr/>
        </p:nvSpPr>
        <p:spPr>
          <a:xfrm>
            <a:off x="3387437" y="6137727"/>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908" name="Google Shape;908;p40"/>
          <p:cNvSpPr/>
          <p:nvPr/>
        </p:nvSpPr>
        <p:spPr>
          <a:xfrm>
            <a:off x="3803072" y="6137727"/>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909" name="Google Shape;909;p40"/>
          <p:cNvSpPr/>
          <p:nvPr/>
        </p:nvSpPr>
        <p:spPr>
          <a:xfrm>
            <a:off x="4218708" y="6137727"/>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910" name="Google Shape;910;p40"/>
          <p:cNvSpPr/>
          <p:nvPr/>
        </p:nvSpPr>
        <p:spPr>
          <a:xfrm>
            <a:off x="4634343" y="6137727"/>
            <a:ext cx="415636" cy="415636"/>
          </a:xfrm>
          <a:prstGeom prst="roundRect">
            <a:avLst>
              <a:gd name="adj" fmla="val 16667"/>
            </a:avLst>
          </a:pr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911" name="Google Shape;911;p40"/>
          <p:cNvSpPr/>
          <p:nvPr/>
        </p:nvSpPr>
        <p:spPr>
          <a:xfrm>
            <a:off x="5045779" y="5606362"/>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sz="2200">
              <a:solidFill>
                <a:schemeClr val="dk1"/>
              </a:solidFill>
              <a:latin typeface="Cambria" panose="02040503050406030204" pitchFamily="18" charset="0"/>
              <a:ea typeface="Proxima Nova"/>
              <a:cs typeface="Proxima Nova"/>
              <a:sym typeface="Proxima Nova"/>
            </a:endParaRPr>
          </a:p>
        </p:txBody>
      </p:sp>
      <p:sp>
        <p:nvSpPr>
          <p:cNvPr id="912" name="Google Shape;912;p40"/>
          <p:cNvSpPr/>
          <p:nvPr/>
        </p:nvSpPr>
        <p:spPr>
          <a:xfrm>
            <a:off x="5461415" y="5606362"/>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sz="2200">
              <a:solidFill>
                <a:schemeClr val="dk1"/>
              </a:solidFill>
              <a:latin typeface="Cambria" panose="02040503050406030204" pitchFamily="18" charset="0"/>
              <a:ea typeface="Proxima Nova"/>
              <a:cs typeface="Proxima Nova"/>
              <a:sym typeface="Proxima Nova"/>
            </a:endParaRPr>
          </a:p>
        </p:txBody>
      </p:sp>
      <p:sp>
        <p:nvSpPr>
          <p:cNvPr id="913" name="Google Shape;913;p40"/>
          <p:cNvSpPr txBox="1"/>
          <p:nvPr/>
        </p:nvSpPr>
        <p:spPr>
          <a:xfrm>
            <a:off x="986365" y="5629514"/>
            <a:ext cx="1884815" cy="369332"/>
          </a:xfrm>
          <a:prstGeom prst="rect">
            <a:avLst/>
          </a:prstGeom>
          <a:noFill/>
          <a:ln>
            <a:noFill/>
          </a:ln>
        </p:spPr>
        <p:txBody>
          <a:bodyPr spcFirstLastPara="1" wrap="square" lIns="91425" tIns="45700" rIns="91425" bIns="45700" anchor="t" anchorCtr="0">
            <a:spAutoFit/>
          </a:bodyPr>
          <a:lstStyle/>
          <a:p>
            <a:pPr marL="457200" marR="0" lvl="1" indent="0" algn="r" rtl="0">
              <a:spcBef>
                <a:spcPts val="0"/>
              </a:spcBef>
              <a:spcAft>
                <a:spcPts val="0"/>
              </a:spcAft>
              <a:buNone/>
            </a:pPr>
            <a:r>
              <a:rPr lang="en-US" sz="1800" b="0" i="0" u="none" strike="noStrike" cap="none">
                <a:solidFill>
                  <a:schemeClr val="dk1"/>
                </a:solidFill>
                <a:latin typeface="Cambria" panose="02040503050406030204" pitchFamily="18" charset="0"/>
                <a:ea typeface="Proxima Nova"/>
                <a:cs typeface="Proxima Nova"/>
                <a:sym typeface="Proxima Nova"/>
              </a:rPr>
              <a:t>  Edges List</a:t>
            </a:r>
            <a:endParaRPr sz="1800" b="0" i="0" u="none" strike="noStrike" cap="none">
              <a:solidFill>
                <a:schemeClr val="dk1"/>
              </a:solidFill>
              <a:latin typeface="Cambria" panose="02040503050406030204" pitchFamily="18" charset="0"/>
              <a:ea typeface="Proxima Nova"/>
              <a:cs typeface="Proxima Nova"/>
              <a:sym typeface="Proxima Nova"/>
            </a:endParaRPr>
          </a:p>
        </p:txBody>
      </p:sp>
      <p:sp>
        <p:nvSpPr>
          <p:cNvPr id="914" name="Google Shape;914;p40"/>
          <p:cNvSpPr txBox="1"/>
          <p:nvPr/>
        </p:nvSpPr>
        <p:spPr>
          <a:xfrm>
            <a:off x="1090229" y="6140838"/>
            <a:ext cx="1798776" cy="369332"/>
          </a:xfrm>
          <a:prstGeom prst="rect">
            <a:avLst/>
          </a:prstGeom>
          <a:noFill/>
          <a:ln>
            <a:noFill/>
          </a:ln>
        </p:spPr>
        <p:txBody>
          <a:bodyPr spcFirstLastPara="1" wrap="square" lIns="91425" tIns="45700" rIns="91425" bIns="45700" anchor="t" anchorCtr="0">
            <a:spAutoFit/>
          </a:bodyPr>
          <a:lstStyle/>
          <a:p>
            <a:pPr marL="457200" marR="0" lvl="1" indent="0" algn="r" rtl="0">
              <a:spcBef>
                <a:spcPts val="0"/>
              </a:spcBef>
              <a:spcAft>
                <a:spcPts val="0"/>
              </a:spcAft>
              <a:buNone/>
            </a:pPr>
            <a:r>
              <a:rPr lang="en-US" sz="1800" b="0" i="0" u="none" strike="noStrike" cap="none" dirty="0">
                <a:solidFill>
                  <a:schemeClr val="dk1"/>
                </a:solidFill>
                <a:latin typeface="Cambria" panose="02040503050406030204" pitchFamily="18" charset="0"/>
                <a:ea typeface="Proxima Nova"/>
                <a:cs typeface="Proxima Nova"/>
                <a:sym typeface="Proxima Nova"/>
              </a:rPr>
              <a:t>Properties</a:t>
            </a:r>
            <a:endParaRPr sz="1800" b="0" i="0" u="none" strike="noStrike" cap="none" dirty="0">
              <a:solidFill>
                <a:schemeClr val="dk1"/>
              </a:solidFill>
              <a:latin typeface="Cambria" panose="02040503050406030204" pitchFamily="18" charset="0"/>
              <a:ea typeface="Proxima Nova"/>
              <a:cs typeface="Proxima Nova"/>
              <a:sym typeface="Proxima Nova"/>
            </a:endParaRPr>
          </a:p>
        </p:txBody>
      </p:sp>
      <p:sp>
        <p:nvSpPr>
          <p:cNvPr id="915" name="Google Shape;915;p40"/>
          <p:cNvSpPr txBox="1"/>
          <p:nvPr/>
        </p:nvSpPr>
        <p:spPr>
          <a:xfrm>
            <a:off x="5916050" y="5742385"/>
            <a:ext cx="314756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err="1">
                <a:solidFill>
                  <a:schemeClr val="dk1"/>
                </a:solidFill>
                <a:latin typeface="Cambria" panose="02040503050406030204" pitchFamily="18" charset="0"/>
                <a:ea typeface="Proxima Nova"/>
                <a:cs typeface="Proxima Nova"/>
                <a:sym typeface="Proxima Nova"/>
              </a:rPr>
              <a:t>base_properties</a:t>
            </a:r>
            <a:r>
              <a:rPr lang="en-US" sz="2000" dirty="0">
                <a:solidFill>
                  <a:schemeClr val="dk1"/>
                </a:solidFill>
                <a:latin typeface="Cambria" panose="02040503050406030204" pitchFamily="18" charset="0"/>
                <a:ea typeface="Proxima Nova"/>
                <a:cs typeface="Proxima Nova"/>
                <a:sym typeface="Proxima Nova"/>
              </a:rPr>
              <a:t>  + (</a:t>
            </a:r>
            <a:r>
              <a:rPr lang="en-US" sz="2000" dirty="0" err="1">
                <a:solidFill>
                  <a:schemeClr val="dk1"/>
                </a:solidFill>
                <a:latin typeface="Cambria" panose="02040503050406030204" pitchFamily="18" charset="0"/>
                <a:ea typeface="Proxima Nova"/>
                <a:cs typeface="Proxima Nova"/>
                <a:sym typeface="Proxima Nova"/>
              </a:rPr>
              <a:t>size_properties</a:t>
            </a:r>
            <a:r>
              <a:rPr lang="en-US" sz="2000" dirty="0">
                <a:solidFill>
                  <a:schemeClr val="dk1"/>
                </a:solidFill>
                <a:latin typeface="Cambria" panose="02040503050406030204" pitchFamily="18" charset="0"/>
                <a:ea typeface="Proxima Nova"/>
                <a:cs typeface="Proxima Nova"/>
                <a:sym typeface="Proxima Nova"/>
              </a:rPr>
              <a:t> *       )</a:t>
            </a:r>
            <a:endParaRPr sz="2000" dirty="0">
              <a:solidFill>
                <a:schemeClr val="dk1"/>
              </a:solidFill>
              <a:latin typeface="Cambria" panose="02040503050406030204" pitchFamily="18" charset="0"/>
              <a:ea typeface="Proxima Nova"/>
              <a:cs typeface="Proxima Nova"/>
              <a:sym typeface="Proxima Nova"/>
            </a:endParaRPr>
          </a:p>
        </p:txBody>
      </p:sp>
      <p:cxnSp>
        <p:nvCxnSpPr>
          <p:cNvPr id="916" name="Google Shape;916;p40"/>
          <p:cNvCxnSpPr/>
          <p:nvPr/>
        </p:nvCxnSpPr>
        <p:spPr>
          <a:xfrm>
            <a:off x="4509658" y="2772078"/>
            <a:ext cx="2221342" cy="3042102"/>
          </a:xfrm>
          <a:prstGeom prst="straightConnector1">
            <a:avLst/>
          </a:prstGeom>
          <a:noFill/>
          <a:ln w="38100" cap="flat" cmpd="sng">
            <a:solidFill>
              <a:schemeClr val="dk1"/>
            </a:solidFill>
            <a:prstDash val="solid"/>
            <a:miter lim="800000"/>
            <a:headEnd type="none" w="sm" len="sm"/>
            <a:tailEnd type="triangle" w="med" len="med"/>
          </a:ln>
        </p:spPr>
      </p:cxnSp>
      <p:cxnSp>
        <p:nvCxnSpPr>
          <p:cNvPr id="917" name="Google Shape;917;p40"/>
          <p:cNvCxnSpPr/>
          <p:nvPr/>
        </p:nvCxnSpPr>
        <p:spPr>
          <a:xfrm>
            <a:off x="6843741" y="2772078"/>
            <a:ext cx="433235" cy="3324250"/>
          </a:xfrm>
          <a:prstGeom prst="straightConnector1">
            <a:avLst/>
          </a:prstGeom>
          <a:noFill/>
          <a:ln w="38100" cap="flat" cmpd="sng">
            <a:solidFill>
              <a:schemeClr val="dk1"/>
            </a:solidFill>
            <a:prstDash val="solid"/>
            <a:miter lim="800000"/>
            <a:headEnd type="none" w="sm" len="sm"/>
            <a:tailEnd type="triangle" w="med" len="med"/>
          </a:ln>
        </p:spPr>
      </p:cxnSp>
      <p:sp>
        <p:nvSpPr>
          <p:cNvPr id="2" name="Google Shape;903;p40">
            <a:extLst>
              <a:ext uri="{FF2B5EF4-FFF2-40B4-BE49-F238E27FC236}">
                <a16:creationId xmlns:a16="http://schemas.microsoft.com/office/drawing/2014/main" id="{391C2924-1465-EA8B-D0D4-752BD641F871}"/>
              </a:ext>
            </a:extLst>
          </p:cNvPr>
          <p:cNvSpPr/>
          <p:nvPr/>
        </p:nvSpPr>
        <p:spPr>
          <a:xfrm>
            <a:off x="8272746" y="6094557"/>
            <a:ext cx="285936" cy="355714"/>
          </a:xfrm>
          <a:prstGeom prst="roundRect">
            <a:avLst>
              <a:gd name="adj" fmla="val 16667"/>
            </a:avLst>
          </a:pr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dirty="0">
                <a:solidFill>
                  <a:schemeClr val="bg1"/>
                </a:solidFill>
                <a:latin typeface="Cambria" panose="02040503050406030204" pitchFamily="18" charset="0"/>
                <a:ea typeface="Proxima Nova"/>
                <a:cs typeface="Proxima Nova"/>
                <a:sym typeface="Proxima Nova"/>
              </a:rPr>
              <a:t>4</a:t>
            </a:r>
            <a:endParaRPr sz="2200" dirty="0">
              <a:solidFill>
                <a:schemeClr val="bg1"/>
              </a:solidFill>
              <a:latin typeface="Cambria" panose="02040503050406030204" pitchFamily="18" charset="0"/>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1"/>
                                        </p:tgtEl>
                                        <p:attrNameLst>
                                          <p:attrName>style.visibility</p:attrName>
                                        </p:attrNameLst>
                                      </p:cBhvr>
                                      <p:to>
                                        <p:strVal val="visible"/>
                                      </p:to>
                                    </p:set>
                                    <p:animEffect transition="in" filter="fade">
                                      <p:cBhvr>
                                        <p:cTn id="7" dur="500"/>
                                        <p:tgtEl>
                                          <p:spTgt spid="8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2"/>
                                        </p:tgtEl>
                                        <p:attrNameLst>
                                          <p:attrName>style.visibility</p:attrName>
                                        </p:attrNameLst>
                                      </p:cBhvr>
                                      <p:to>
                                        <p:strVal val="visible"/>
                                      </p:to>
                                    </p:set>
                                    <p:animEffect transition="in" filter="fade">
                                      <p:cBhvr>
                                        <p:cTn id="12" dur="500"/>
                                        <p:tgtEl>
                                          <p:spTgt spid="892"/>
                                        </p:tgtEl>
                                      </p:cBhvr>
                                    </p:animEffect>
                                  </p:childTnLst>
                                </p:cTn>
                              </p:par>
                              <p:par>
                                <p:cTn id="13" presetID="10" presetClass="entr" presetSubtype="0" fill="hold" nodeType="withEffect">
                                  <p:stCondLst>
                                    <p:cond delay="0"/>
                                  </p:stCondLst>
                                  <p:childTnLst>
                                    <p:set>
                                      <p:cBhvr>
                                        <p:cTn id="14" dur="1" fill="hold">
                                          <p:stCondLst>
                                            <p:cond delay="0"/>
                                          </p:stCondLst>
                                        </p:cTn>
                                        <p:tgtEl>
                                          <p:spTgt spid="893"/>
                                        </p:tgtEl>
                                        <p:attrNameLst>
                                          <p:attrName>style.visibility</p:attrName>
                                        </p:attrNameLst>
                                      </p:cBhvr>
                                      <p:to>
                                        <p:strVal val="visible"/>
                                      </p:to>
                                    </p:set>
                                    <p:animEffect transition="in" filter="fade">
                                      <p:cBhvr>
                                        <p:cTn id="15" dur="500"/>
                                        <p:tgtEl>
                                          <p:spTgt spid="89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98"/>
                                        </p:tgtEl>
                                        <p:attrNameLst>
                                          <p:attrName>style.visibility</p:attrName>
                                        </p:attrNameLst>
                                      </p:cBhvr>
                                      <p:to>
                                        <p:strVal val="visible"/>
                                      </p:to>
                                    </p:set>
                                    <p:animEffect transition="in" filter="fade">
                                      <p:cBhvr>
                                        <p:cTn id="20" dur="500"/>
                                        <p:tgtEl>
                                          <p:spTgt spid="898"/>
                                        </p:tgtEl>
                                      </p:cBhvr>
                                    </p:animEffect>
                                  </p:childTnLst>
                                </p:cTn>
                              </p:par>
                              <p:par>
                                <p:cTn id="21" presetID="10" presetClass="entr" presetSubtype="0" fill="hold" nodeType="withEffect">
                                  <p:stCondLst>
                                    <p:cond delay="0"/>
                                  </p:stCondLst>
                                  <p:childTnLst>
                                    <p:set>
                                      <p:cBhvr>
                                        <p:cTn id="22" dur="1" fill="hold">
                                          <p:stCondLst>
                                            <p:cond delay="0"/>
                                          </p:stCondLst>
                                        </p:cTn>
                                        <p:tgtEl>
                                          <p:spTgt spid="895"/>
                                        </p:tgtEl>
                                        <p:attrNameLst>
                                          <p:attrName>style.visibility</p:attrName>
                                        </p:attrNameLst>
                                      </p:cBhvr>
                                      <p:to>
                                        <p:strVal val="visible"/>
                                      </p:to>
                                    </p:set>
                                    <p:animEffect transition="in" filter="fade">
                                      <p:cBhvr>
                                        <p:cTn id="23" dur="500"/>
                                        <p:tgtEl>
                                          <p:spTgt spid="895"/>
                                        </p:tgtEl>
                                      </p:cBhvr>
                                    </p:animEffect>
                                  </p:childTnLst>
                                </p:cTn>
                              </p:par>
                              <p:par>
                                <p:cTn id="24" presetID="10" presetClass="entr" presetSubtype="0" fill="hold" nodeType="withEffect">
                                  <p:stCondLst>
                                    <p:cond delay="0"/>
                                  </p:stCondLst>
                                  <p:childTnLst>
                                    <p:set>
                                      <p:cBhvr>
                                        <p:cTn id="25" dur="1" fill="hold">
                                          <p:stCondLst>
                                            <p:cond delay="0"/>
                                          </p:stCondLst>
                                        </p:cTn>
                                        <p:tgtEl>
                                          <p:spTgt spid="896"/>
                                        </p:tgtEl>
                                        <p:attrNameLst>
                                          <p:attrName>style.visibility</p:attrName>
                                        </p:attrNameLst>
                                      </p:cBhvr>
                                      <p:to>
                                        <p:strVal val="visible"/>
                                      </p:to>
                                    </p:set>
                                    <p:animEffect transition="in" filter="fade">
                                      <p:cBhvr>
                                        <p:cTn id="26" dur="500"/>
                                        <p:tgtEl>
                                          <p:spTgt spid="89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94"/>
                                        </p:tgtEl>
                                        <p:attrNameLst>
                                          <p:attrName>style.visibility</p:attrName>
                                        </p:attrNameLst>
                                      </p:cBhvr>
                                      <p:to>
                                        <p:strVal val="visible"/>
                                      </p:to>
                                    </p:set>
                                    <p:animEffect transition="in" filter="fade">
                                      <p:cBhvr>
                                        <p:cTn id="31" dur="500"/>
                                        <p:tgtEl>
                                          <p:spTgt spid="89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99"/>
                                        </p:tgtEl>
                                        <p:attrNameLst>
                                          <p:attrName>style.visibility</p:attrName>
                                        </p:attrNameLst>
                                      </p:cBhvr>
                                      <p:to>
                                        <p:strVal val="visible"/>
                                      </p:to>
                                    </p:set>
                                    <p:animEffect transition="in" filter="fade">
                                      <p:cBhvr>
                                        <p:cTn id="36" dur="500"/>
                                        <p:tgtEl>
                                          <p:spTgt spid="899"/>
                                        </p:tgtEl>
                                      </p:cBhvr>
                                    </p:animEffect>
                                  </p:childTnLst>
                                </p:cTn>
                              </p:par>
                              <p:par>
                                <p:cTn id="37" presetID="10" presetClass="entr" presetSubtype="0" fill="hold" nodeType="withEffect">
                                  <p:stCondLst>
                                    <p:cond delay="0"/>
                                  </p:stCondLst>
                                  <p:childTnLst>
                                    <p:set>
                                      <p:cBhvr>
                                        <p:cTn id="38" dur="1" fill="hold">
                                          <p:stCondLst>
                                            <p:cond delay="0"/>
                                          </p:stCondLst>
                                        </p:cTn>
                                        <p:tgtEl>
                                          <p:spTgt spid="900"/>
                                        </p:tgtEl>
                                        <p:attrNameLst>
                                          <p:attrName>style.visibility</p:attrName>
                                        </p:attrNameLst>
                                      </p:cBhvr>
                                      <p:to>
                                        <p:strVal val="visible"/>
                                      </p:to>
                                    </p:set>
                                    <p:animEffect transition="in" filter="fade">
                                      <p:cBhvr>
                                        <p:cTn id="39" dur="500"/>
                                        <p:tgtEl>
                                          <p:spTgt spid="90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01"/>
                                        </p:tgtEl>
                                        <p:attrNameLst>
                                          <p:attrName>style.visibility</p:attrName>
                                        </p:attrNameLst>
                                      </p:cBhvr>
                                      <p:to>
                                        <p:strVal val="visible"/>
                                      </p:to>
                                    </p:set>
                                    <p:animEffect transition="in" filter="fade">
                                      <p:cBhvr>
                                        <p:cTn id="44" dur="500"/>
                                        <p:tgtEl>
                                          <p:spTgt spid="901"/>
                                        </p:tgtEl>
                                      </p:cBhvr>
                                    </p:animEffect>
                                  </p:childTnLst>
                                </p:cTn>
                              </p:par>
                              <p:par>
                                <p:cTn id="45" presetID="10" presetClass="entr" presetSubtype="0" fill="hold" nodeType="withEffect">
                                  <p:stCondLst>
                                    <p:cond delay="0"/>
                                  </p:stCondLst>
                                  <p:childTnLst>
                                    <p:set>
                                      <p:cBhvr>
                                        <p:cTn id="46" dur="1" fill="hold">
                                          <p:stCondLst>
                                            <p:cond delay="0"/>
                                          </p:stCondLst>
                                        </p:cTn>
                                        <p:tgtEl>
                                          <p:spTgt spid="902"/>
                                        </p:tgtEl>
                                        <p:attrNameLst>
                                          <p:attrName>style.visibility</p:attrName>
                                        </p:attrNameLst>
                                      </p:cBhvr>
                                      <p:to>
                                        <p:strVal val="visible"/>
                                      </p:to>
                                    </p:set>
                                    <p:animEffect transition="in" filter="fade">
                                      <p:cBhvr>
                                        <p:cTn id="47" dur="500"/>
                                        <p:tgtEl>
                                          <p:spTgt spid="902"/>
                                        </p:tgtEl>
                                      </p:cBhvr>
                                    </p:animEffect>
                                  </p:childTnLst>
                                </p:cTn>
                              </p:par>
                              <p:par>
                                <p:cTn id="48" presetID="10" presetClass="entr" presetSubtype="0" fill="hold" nodeType="withEffect">
                                  <p:stCondLst>
                                    <p:cond delay="0"/>
                                  </p:stCondLst>
                                  <p:childTnLst>
                                    <p:set>
                                      <p:cBhvr>
                                        <p:cTn id="49" dur="1" fill="hold">
                                          <p:stCondLst>
                                            <p:cond delay="0"/>
                                          </p:stCondLst>
                                        </p:cTn>
                                        <p:tgtEl>
                                          <p:spTgt spid="903"/>
                                        </p:tgtEl>
                                        <p:attrNameLst>
                                          <p:attrName>style.visibility</p:attrName>
                                        </p:attrNameLst>
                                      </p:cBhvr>
                                      <p:to>
                                        <p:strVal val="visible"/>
                                      </p:to>
                                    </p:set>
                                    <p:animEffect transition="in" filter="fade">
                                      <p:cBhvr>
                                        <p:cTn id="50" dur="500"/>
                                        <p:tgtEl>
                                          <p:spTgt spid="903"/>
                                        </p:tgtEl>
                                      </p:cBhvr>
                                    </p:animEffect>
                                  </p:childTnLst>
                                </p:cTn>
                              </p:par>
                              <p:par>
                                <p:cTn id="51" presetID="10" presetClass="entr" presetSubtype="0" fill="hold" nodeType="withEffect">
                                  <p:stCondLst>
                                    <p:cond delay="0"/>
                                  </p:stCondLst>
                                  <p:childTnLst>
                                    <p:set>
                                      <p:cBhvr>
                                        <p:cTn id="52" dur="1" fill="hold">
                                          <p:stCondLst>
                                            <p:cond delay="0"/>
                                          </p:stCondLst>
                                        </p:cTn>
                                        <p:tgtEl>
                                          <p:spTgt spid="904"/>
                                        </p:tgtEl>
                                        <p:attrNameLst>
                                          <p:attrName>style.visibility</p:attrName>
                                        </p:attrNameLst>
                                      </p:cBhvr>
                                      <p:to>
                                        <p:strVal val="visible"/>
                                      </p:to>
                                    </p:set>
                                    <p:animEffect transition="in" filter="fade">
                                      <p:cBhvr>
                                        <p:cTn id="53" dur="500"/>
                                        <p:tgtEl>
                                          <p:spTgt spid="904"/>
                                        </p:tgtEl>
                                      </p:cBhvr>
                                    </p:animEffect>
                                  </p:childTnLst>
                                </p:cTn>
                              </p:par>
                              <p:par>
                                <p:cTn id="54" presetID="10" presetClass="entr" presetSubtype="0" fill="hold" nodeType="withEffect">
                                  <p:stCondLst>
                                    <p:cond delay="0"/>
                                  </p:stCondLst>
                                  <p:childTnLst>
                                    <p:set>
                                      <p:cBhvr>
                                        <p:cTn id="55" dur="1" fill="hold">
                                          <p:stCondLst>
                                            <p:cond delay="0"/>
                                          </p:stCondLst>
                                        </p:cTn>
                                        <p:tgtEl>
                                          <p:spTgt spid="905"/>
                                        </p:tgtEl>
                                        <p:attrNameLst>
                                          <p:attrName>style.visibility</p:attrName>
                                        </p:attrNameLst>
                                      </p:cBhvr>
                                      <p:to>
                                        <p:strVal val="visible"/>
                                      </p:to>
                                    </p:set>
                                    <p:animEffect transition="in" filter="fade">
                                      <p:cBhvr>
                                        <p:cTn id="56" dur="500"/>
                                        <p:tgtEl>
                                          <p:spTgt spid="905"/>
                                        </p:tgtEl>
                                      </p:cBhvr>
                                    </p:animEffect>
                                  </p:childTnLst>
                                </p:cTn>
                              </p:par>
                              <p:par>
                                <p:cTn id="57" presetID="10" presetClass="entr" presetSubtype="0" fill="hold" nodeType="withEffect">
                                  <p:stCondLst>
                                    <p:cond delay="0"/>
                                  </p:stCondLst>
                                  <p:childTnLst>
                                    <p:set>
                                      <p:cBhvr>
                                        <p:cTn id="58" dur="1" fill="hold">
                                          <p:stCondLst>
                                            <p:cond delay="0"/>
                                          </p:stCondLst>
                                        </p:cTn>
                                        <p:tgtEl>
                                          <p:spTgt spid="906"/>
                                        </p:tgtEl>
                                        <p:attrNameLst>
                                          <p:attrName>style.visibility</p:attrName>
                                        </p:attrNameLst>
                                      </p:cBhvr>
                                      <p:to>
                                        <p:strVal val="visible"/>
                                      </p:to>
                                    </p:set>
                                    <p:animEffect transition="in" filter="fade">
                                      <p:cBhvr>
                                        <p:cTn id="59" dur="500"/>
                                        <p:tgtEl>
                                          <p:spTgt spid="906"/>
                                        </p:tgtEl>
                                      </p:cBhvr>
                                    </p:animEffect>
                                  </p:childTnLst>
                                </p:cTn>
                              </p:par>
                              <p:par>
                                <p:cTn id="60" presetID="10" presetClass="entr" presetSubtype="0" fill="hold" nodeType="withEffect">
                                  <p:stCondLst>
                                    <p:cond delay="0"/>
                                  </p:stCondLst>
                                  <p:childTnLst>
                                    <p:set>
                                      <p:cBhvr>
                                        <p:cTn id="61" dur="1" fill="hold">
                                          <p:stCondLst>
                                            <p:cond delay="0"/>
                                          </p:stCondLst>
                                        </p:cTn>
                                        <p:tgtEl>
                                          <p:spTgt spid="907"/>
                                        </p:tgtEl>
                                        <p:attrNameLst>
                                          <p:attrName>style.visibility</p:attrName>
                                        </p:attrNameLst>
                                      </p:cBhvr>
                                      <p:to>
                                        <p:strVal val="visible"/>
                                      </p:to>
                                    </p:set>
                                    <p:animEffect transition="in" filter="fade">
                                      <p:cBhvr>
                                        <p:cTn id="62" dur="500"/>
                                        <p:tgtEl>
                                          <p:spTgt spid="907"/>
                                        </p:tgtEl>
                                      </p:cBhvr>
                                    </p:animEffect>
                                  </p:childTnLst>
                                </p:cTn>
                              </p:par>
                              <p:par>
                                <p:cTn id="63" presetID="10" presetClass="entr" presetSubtype="0" fill="hold" nodeType="withEffect">
                                  <p:stCondLst>
                                    <p:cond delay="0"/>
                                  </p:stCondLst>
                                  <p:childTnLst>
                                    <p:set>
                                      <p:cBhvr>
                                        <p:cTn id="64" dur="1" fill="hold">
                                          <p:stCondLst>
                                            <p:cond delay="0"/>
                                          </p:stCondLst>
                                        </p:cTn>
                                        <p:tgtEl>
                                          <p:spTgt spid="908"/>
                                        </p:tgtEl>
                                        <p:attrNameLst>
                                          <p:attrName>style.visibility</p:attrName>
                                        </p:attrNameLst>
                                      </p:cBhvr>
                                      <p:to>
                                        <p:strVal val="visible"/>
                                      </p:to>
                                    </p:set>
                                    <p:animEffect transition="in" filter="fade">
                                      <p:cBhvr>
                                        <p:cTn id="65" dur="500"/>
                                        <p:tgtEl>
                                          <p:spTgt spid="908"/>
                                        </p:tgtEl>
                                      </p:cBhvr>
                                    </p:animEffect>
                                  </p:childTnLst>
                                </p:cTn>
                              </p:par>
                              <p:par>
                                <p:cTn id="66" presetID="10" presetClass="entr" presetSubtype="0" fill="hold" nodeType="withEffect">
                                  <p:stCondLst>
                                    <p:cond delay="0"/>
                                  </p:stCondLst>
                                  <p:childTnLst>
                                    <p:set>
                                      <p:cBhvr>
                                        <p:cTn id="67" dur="1" fill="hold">
                                          <p:stCondLst>
                                            <p:cond delay="0"/>
                                          </p:stCondLst>
                                        </p:cTn>
                                        <p:tgtEl>
                                          <p:spTgt spid="909"/>
                                        </p:tgtEl>
                                        <p:attrNameLst>
                                          <p:attrName>style.visibility</p:attrName>
                                        </p:attrNameLst>
                                      </p:cBhvr>
                                      <p:to>
                                        <p:strVal val="visible"/>
                                      </p:to>
                                    </p:set>
                                    <p:animEffect transition="in" filter="fade">
                                      <p:cBhvr>
                                        <p:cTn id="68" dur="500"/>
                                        <p:tgtEl>
                                          <p:spTgt spid="909"/>
                                        </p:tgtEl>
                                      </p:cBhvr>
                                    </p:animEffect>
                                  </p:childTnLst>
                                </p:cTn>
                              </p:par>
                              <p:par>
                                <p:cTn id="69" presetID="10" presetClass="entr" presetSubtype="0" fill="hold" nodeType="withEffect">
                                  <p:stCondLst>
                                    <p:cond delay="0"/>
                                  </p:stCondLst>
                                  <p:childTnLst>
                                    <p:set>
                                      <p:cBhvr>
                                        <p:cTn id="70" dur="1" fill="hold">
                                          <p:stCondLst>
                                            <p:cond delay="0"/>
                                          </p:stCondLst>
                                        </p:cTn>
                                        <p:tgtEl>
                                          <p:spTgt spid="910"/>
                                        </p:tgtEl>
                                        <p:attrNameLst>
                                          <p:attrName>style.visibility</p:attrName>
                                        </p:attrNameLst>
                                      </p:cBhvr>
                                      <p:to>
                                        <p:strVal val="visible"/>
                                      </p:to>
                                    </p:set>
                                    <p:animEffect transition="in" filter="fade">
                                      <p:cBhvr>
                                        <p:cTn id="71" dur="500"/>
                                        <p:tgtEl>
                                          <p:spTgt spid="910"/>
                                        </p:tgtEl>
                                      </p:cBhvr>
                                    </p:animEffect>
                                  </p:childTnLst>
                                </p:cTn>
                              </p:par>
                              <p:par>
                                <p:cTn id="72" presetID="10" presetClass="entr" presetSubtype="0" fill="hold" nodeType="withEffect">
                                  <p:stCondLst>
                                    <p:cond delay="0"/>
                                  </p:stCondLst>
                                  <p:childTnLst>
                                    <p:set>
                                      <p:cBhvr>
                                        <p:cTn id="73" dur="1" fill="hold">
                                          <p:stCondLst>
                                            <p:cond delay="0"/>
                                          </p:stCondLst>
                                        </p:cTn>
                                        <p:tgtEl>
                                          <p:spTgt spid="911"/>
                                        </p:tgtEl>
                                        <p:attrNameLst>
                                          <p:attrName>style.visibility</p:attrName>
                                        </p:attrNameLst>
                                      </p:cBhvr>
                                      <p:to>
                                        <p:strVal val="visible"/>
                                      </p:to>
                                    </p:set>
                                    <p:animEffect transition="in" filter="fade">
                                      <p:cBhvr>
                                        <p:cTn id="74" dur="500"/>
                                        <p:tgtEl>
                                          <p:spTgt spid="911"/>
                                        </p:tgtEl>
                                      </p:cBhvr>
                                    </p:animEffect>
                                  </p:childTnLst>
                                </p:cTn>
                              </p:par>
                              <p:par>
                                <p:cTn id="75" presetID="10" presetClass="entr" presetSubtype="0" fill="hold" nodeType="withEffect">
                                  <p:stCondLst>
                                    <p:cond delay="0"/>
                                  </p:stCondLst>
                                  <p:childTnLst>
                                    <p:set>
                                      <p:cBhvr>
                                        <p:cTn id="76" dur="1" fill="hold">
                                          <p:stCondLst>
                                            <p:cond delay="0"/>
                                          </p:stCondLst>
                                        </p:cTn>
                                        <p:tgtEl>
                                          <p:spTgt spid="912"/>
                                        </p:tgtEl>
                                        <p:attrNameLst>
                                          <p:attrName>style.visibility</p:attrName>
                                        </p:attrNameLst>
                                      </p:cBhvr>
                                      <p:to>
                                        <p:strVal val="visible"/>
                                      </p:to>
                                    </p:set>
                                    <p:animEffect transition="in" filter="fade">
                                      <p:cBhvr>
                                        <p:cTn id="77" dur="500"/>
                                        <p:tgtEl>
                                          <p:spTgt spid="912"/>
                                        </p:tgtEl>
                                      </p:cBhvr>
                                    </p:animEffect>
                                  </p:childTnLst>
                                </p:cTn>
                              </p:par>
                              <p:par>
                                <p:cTn id="78" presetID="10" presetClass="entr" presetSubtype="0" fill="hold" nodeType="withEffect">
                                  <p:stCondLst>
                                    <p:cond delay="0"/>
                                  </p:stCondLst>
                                  <p:childTnLst>
                                    <p:set>
                                      <p:cBhvr>
                                        <p:cTn id="79" dur="1" fill="hold">
                                          <p:stCondLst>
                                            <p:cond delay="0"/>
                                          </p:stCondLst>
                                        </p:cTn>
                                        <p:tgtEl>
                                          <p:spTgt spid="914"/>
                                        </p:tgtEl>
                                        <p:attrNameLst>
                                          <p:attrName>style.visibility</p:attrName>
                                        </p:attrNameLst>
                                      </p:cBhvr>
                                      <p:to>
                                        <p:strVal val="visible"/>
                                      </p:to>
                                    </p:set>
                                    <p:animEffect transition="in" filter="fade">
                                      <p:cBhvr>
                                        <p:cTn id="80" dur="500"/>
                                        <p:tgtEl>
                                          <p:spTgt spid="914"/>
                                        </p:tgtEl>
                                      </p:cBhvr>
                                    </p:animEffect>
                                  </p:childTnLst>
                                </p:cTn>
                              </p:par>
                              <p:par>
                                <p:cTn id="81" presetID="10" presetClass="entr" presetSubtype="0" fill="hold" nodeType="withEffect">
                                  <p:stCondLst>
                                    <p:cond delay="0"/>
                                  </p:stCondLst>
                                  <p:childTnLst>
                                    <p:set>
                                      <p:cBhvr>
                                        <p:cTn id="82" dur="1" fill="hold">
                                          <p:stCondLst>
                                            <p:cond delay="0"/>
                                          </p:stCondLst>
                                        </p:cTn>
                                        <p:tgtEl>
                                          <p:spTgt spid="913"/>
                                        </p:tgtEl>
                                        <p:attrNameLst>
                                          <p:attrName>style.visibility</p:attrName>
                                        </p:attrNameLst>
                                      </p:cBhvr>
                                      <p:to>
                                        <p:strVal val="visible"/>
                                      </p:to>
                                    </p:set>
                                    <p:animEffect transition="in" filter="fade">
                                      <p:cBhvr>
                                        <p:cTn id="83" dur="500"/>
                                        <p:tgtEl>
                                          <p:spTgt spid="91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915"/>
                                        </p:tgtEl>
                                        <p:attrNameLst>
                                          <p:attrName>style.visibility</p:attrName>
                                        </p:attrNameLst>
                                      </p:cBhvr>
                                      <p:to>
                                        <p:strVal val="visible"/>
                                      </p:to>
                                    </p:set>
                                    <p:animEffect transition="in" filter="fade">
                                      <p:cBhvr>
                                        <p:cTn id="88" dur="500"/>
                                        <p:tgtEl>
                                          <p:spTgt spid="915"/>
                                        </p:tgtEl>
                                      </p:cBhvr>
                                    </p:animEffect>
                                  </p:childTnLst>
                                </p:cTn>
                              </p:par>
                              <p:par>
                                <p:cTn id="89" presetID="10" presetClass="entr" presetSubtype="0" fill="hold" nodeType="with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917"/>
                                        </p:tgtEl>
                                        <p:attrNameLst>
                                          <p:attrName>style.visibility</p:attrName>
                                        </p:attrNameLst>
                                      </p:cBhvr>
                                      <p:to>
                                        <p:strVal val="visible"/>
                                      </p:to>
                                    </p:set>
                                    <p:animEffect transition="in" filter="fade">
                                      <p:cBhvr>
                                        <p:cTn id="96" dur="500"/>
                                        <p:tgtEl>
                                          <p:spTgt spid="917"/>
                                        </p:tgtEl>
                                      </p:cBhvr>
                                    </p:animEffect>
                                  </p:childTnLst>
                                </p:cTn>
                              </p:par>
                              <p:par>
                                <p:cTn id="97" presetID="10" presetClass="entr" presetSubtype="0" fill="hold" nodeType="withEffect">
                                  <p:stCondLst>
                                    <p:cond delay="0"/>
                                  </p:stCondLst>
                                  <p:childTnLst>
                                    <p:set>
                                      <p:cBhvr>
                                        <p:cTn id="98" dur="1" fill="hold">
                                          <p:stCondLst>
                                            <p:cond delay="0"/>
                                          </p:stCondLst>
                                        </p:cTn>
                                        <p:tgtEl>
                                          <p:spTgt spid="916"/>
                                        </p:tgtEl>
                                        <p:attrNameLst>
                                          <p:attrName>style.visibility</p:attrName>
                                        </p:attrNameLst>
                                      </p:cBhvr>
                                      <p:to>
                                        <p:strVal val="visible"/>
                                      </p:to>
                                    </p:set>
                                    <p:animEffect transition="in" filter="fade">
                                      <p:cBhvr>
                                        <p:cTn id="99" dur="500"/>
                                        <p:tgtEl>
                                          <p:spTgt spid="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4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a:t>Evaluation Methodology</a:t>
            </a:r>
            <a:endParaRPr dirty="0"/>
          </a:p>
        </p:txBody>
      </p:sp>
      <p:graphicFrame>
        <p:nvGraphicFramePr>
          <p:cNvPr id="925" name="Google Shape;925;p41"/>
          <p:cNvGraphicFramePr/>
          <p:nvPr>
            <p:extLst>
              <p:ext uri="{D42A27DB-BD31-4B8C-83A1-F6EECF244321}">
                <p14:modId xmlns:p14="http://schemas.microsoft.com/office/powerpoint/2010/main" val="116870941"/>
              </p:ext>
            </p:extLst>
          </p:nvPr>
        </p:nvGraphicFramePr>
        <p:xfrm>
          <a:off x="167662" y="1084350"/>
          <a:ext cx="8895950" cy="2344650"/>
        </p:xfrm>
        <a:graphic>
          <a:graphicData uri="http://schemas.openxmlformats.org/drawingml/2006/table">
            <a:tbl>
              <a:tblPr bandRow="1">
                <a:noFill/>
                <a:tableStyleId>{020A4BE6-0B45-47EA-86B4-391145B1D06C}</a:tableStyleId>
              </a:tblPr>
              <a:tblGrid>
                <a:gridCol w="1934450">
                  <a:extLst>
                    <a:ext uri="{9D8B030D-6E8A-4147-A177-3AD203B41FA5}">
                      <a16:colId xmlns:a16="http://schemas.microsoft.com/office/drawing/2014/main" val="20000"/>
                    </a:ext>
                  </a:extLst>
                </a:gridCol>
                <a:gridCol w="6961500">
                  <a:extLst>
                    <a:ext uri="{9D8B030D-6E8A-4147-A177-3AD203B41FA5}">
                      <a16:colId xmlns:a16="http://schemas.microsoft.com/office/drawing/2014/main" val="20001"/>
                    </a:ext>
                  </a:extLst>
                </a:gridCol>
              </a:tblGrid>
              <a:tr h="390775">
                <a:tc>
                  <a:txBody>
                    <a:bodyPr/>
                    <a:lstStyle/>
                    <a:p>
                      <a:pPr marL="0" marR="0" lvl="0" indent="0" algn="r" rtl="0">
                        <a:spcBef>
                          <a:spcPts val="0"/>
                        </a:spcBef>
                        <a:spcAft>
                          <a:spcPts val="0"/>
                        </a:spcAft>
                        <a:buNone/>
                      </a:pPr>
                      <a:r>
                        <a:rPr lang="en-US" sz="1700" b="1" u="none" strike="noStrike" cap="none" dirty="0">
                          <a:latin typeface="Cambria" panose="02040503050406030204" pitchFamily="18" charset="0"/>
                          <a:ea typeface="Proxima Nova"/>
                          <a:cs typeface="Proxima Nova"/>
                          <a:sym typeface="Proxima Nova"/>
                        </a:rPr>
                        <a:t>CPU</a:t>
                      </a:r>
                      <a:endParaRPr sz="1700" b="1" u="none" strike="noStrike" cap="none" dirty="0">
                        <a:latin typeface="Cambria" panose="02040503050406030204" pitchFamily="18" charset="0"/>
                        <a:ea typeface="Proxima Nova"/>
                        <a:cs typeface="Proxima Nova"/>
                        <a:sym typeface="Proxima Nova"/>
                      </a:endParaRPr>
                    </a:p>
                  </a:txBody>
                  <a:tcPr marL="91450" marR="91450" marT="45725" marB="45725"/>
                </a:tc>
                <a:tc>
                  <a:txBody>
                    <a:bodyPr/>
                    <a:lstStyle/>
                    <a:p>
                      <a:pPr marL="0" marR="0" lvl="0" indent="0" algn="l" rtl="0">
                        <a:spcBef>
                          <a:spcPts val="0"/>
                        </a:spcBef>
                        <a:spcAft>
                          <a:spcPts val="0"/>
                        </a:spcAft>
                        <a:buNone/>
                      </a:pPr>
                      <a:r>
                        <a:rPr lang="en-US" sz="1700" u="none" strike="noStrike" cap="none" dirty="0">
                          <a:latin typeface="Cambria" panose="02040503050406030204" pitchFamily="18" charset="0"/>
                          <a:ea typeface="Proxima Nova"/>
                          <a:cs typeface="Proxima Nova"/>
                          <a:sym typeface="Proxima Nova"/>
                        </a:rPr>
                        <a:t>25 MHz, in-order Rocket core</a:t>
                      </a:r>
                      <a:endParaRPr sz="1700" dirty="0">
                        <a:latin typeface="Cambria" panose="02040503050406030204" pitchFamily="18" charset="0"/>
                        <a:ea typeface="Proxima Nova"/>
                        <a:cs typeface="Proxima Nova"/>
                        <a:sym typeface="Proxima Nova"/>
                      </a:endParaRPr>
                    </a:p>
                  </a:txBody>
                  <a:tcPr marL="91450" marR="91450" marT="45725" marB="45725"/>
                </a:tc>
                <a:extLst>
                  <a:ext uri="{0D108BD9-81ED-4DB2-BD59-A6C34878D82A}">
                    <a16:rowId xmlns:a16="http://schemas.microsoft.com/office/drawing/2014/main" val="10000"/>
                  </a:ext>
                </a:extLst>
              </a:tr>
              <a:tr h="390775">
                <a:tc>
                  <a:txBody>
                    <a:bodyPr/>
                    <a:lstStyle/>
                    <a:p>
                      <a:pPr marL="0" marR="0" lvl="0" indent="0" algn="r" rtl="0">
                        <a:spcBef>
                          <a:spcPts val="0"/>
                        </a:spcBef>
                        <a:spcAft>
                          <a:spcPts val="0"/>
                        </a:spcAft>
                        <a:buNone/>
                      </a:pPr>
                      <a:r>
                        <a:rPr lang="en-US" sz="1700" b="1">
                          <a:latin typeface="Cambria" panose="02040503050406030204" pitchFamily="18" charset="0"/>
                          <a:ea typeface="Proxima Nova"/>
                          <a:cs typeface="Proxima Nova"/>
                          <a:sym typeface="Proxima Nova"/>
                        </a:rPr>
                        <a:t>TLB</a:t>
                      </a:r>
                      <a:endParaRPr sz="1700" b="1">
                        <a:latin typeface="Cambria" panose="02040503050406030204" pitchFamily="18" charset="0"/>
                        <a:ea typeface="Proxima Nova"/>
                        <a:cs typeface="Proxima Nova"/>
                        <a:sym typeface="Proxima Nova"/>
                      </a:endParaRPr>
                    </a:p>
                  </a:txBody>
                  <a:tcPr marL="91450" marR="91450" marT="45725" marB="45725"/>
                </a:tc>
                <a:tc>
                  <a:txBody>
                    <a:bodyPr/>
                    <a:lstStyle/>
                    <a:p>
                      <a:pPr marL="0" marR="0" lvl="0" indent="0" algn="l" rtl="0">
                        <a:spcBef>
                          <a:spcPts val="0"/>
                        </a:spcBef>
                        <a:spcAft>
                          <a:spcPts val="0"/>
                        </a:spcAft>
                        <a:buNone/>
                      </a:pPr>
                      <a:r>
                        <a:rPr lang="en-US" sz="1700">
                          <a:latin typeface="Cambria" panose="02040503050406030204" pitchFamily="18" charset="0"/>
                          <a:ea typeface="Proxima Nova"/>
                          <a:cs typeface="Proxima Nova"/>
                          <a:sym typeface="Proxima Nova"/>
                        </a:rPr>
                        <a:t>16 entry data TLB, LRU policy</a:t>
                      </a:r>
                      <a:endParaRPr sz="1700">
                        <a:latin typeface="Cambria" panose="02040503050406030204" pitchFamily="18" charset="0"/>
                        <a:ea typeface="Proxima Nova"/>
                        <a:cs typeface="Proxima Nova"/>
                        <a:sym typeface="Proxima Nova"/>
                      </a:endParaRPr>
                    </a:p>
                  </a:txBody>
                  <a:tcPr marL="91450" marR="91450" marT="45725" marB="45725"/>
                </a:tc>
                <a:extLst>
                  <a:ext uri="{0D108BD9-81ED-4DB2-BD59-A6C34878D82A}">
                    <a16:rowId xmlns:a16="http://schemas.microsoft.com/office/drawing/2014/main" val="10001"/>
                  </a:ext>
                </a:extLst>
              </a:tr>
              <a:tr h="390775">
                <a:tc>
                  <a:txBody>
                    <a:bodyPr/>
                    <a:lstStyle/>
                    <a:p>
                      <a:pPr marL="0" marR="0" lvl="0" indent="0" algn="r" rtl="0">
                        <a:spcBef>
                          <a:spcPts val="0"/>
                        </a:spcBef>
                        <a:spcAft>
                          <a:spcPts val="0"/>
                        </a:spcAft>
                        <a:buNone/>
                      </a:pPr>
                      <a:r>
                        <a:rPr lang="en-US" sz="1700" b="1">
                          <a:latin typeface="Cambria" panose="02040503050406030204" pitchFamily="18" charset="0"/>
                          <a:ea typeface="Proxima Nova"/>
                          <a:cs typeface="Proxima Nova"/>
                          <a:sym typeface="Proxima Nova"/>
                        </a:rPr>
                        <a:t>L1 D&amp;I$</a:t>
                      </a:r>
                      <a:endParaRPr sz="1700" b="1">
                        <a:latin typeface="Cambria" panose="02040503050406030204" pitchFamily="18" charset="0"/>
                        <a:ea typeface="Proxima Nova"/>
                        <a:cs typeface="Proxima Nova"/>
                        <a:sym typeface="Proxima Nova"/>
                      </a:endParaRPr>
                    </a:p>
                  </a:txBody>
                  <a:tcPr marL="91450" marR="91450" marT="45725" marB="45725"/>
                </a:tc>
                <a:tc>
                  <a:txBody>
                    <a:bodyPr/>
                    <a:lstStyle/>
                    <a:p>
                      <a:pPr marL="0" marR="0" lvl="0" indent="0" algn="l" rtl="0">
                        <a:spcBef>
                          <a:spcPts val="0"/>
                        </a:spcBef>
                        <a:spcAft>
                          <a:spcPts val="0"/>
                        </a:spcAft>
                        <a:buNone/>
                      </a:pPr>
                      <a:r>
                        <a:rPr lang="en-US" sz="1700" dirty="0">
                          <a:latin typeface="Cambria" panose="02040503050406030204" pitchFamily="18" charset="0"/>
                          <a:ea typeface="Proxima Nova"/>
                          <a:cs typeface="Proxima Nova"/>
                          <a:sym typeface="Proxima Nova"/>
                        </a:rPr>
                        <a:t>16 KiB, 4-way, 4 cycle, 64 B cache line, LRU, 2 MSHRs</a:t>
                      </a:r>
                      <a:endParaRPr sz="1700" dirty="0">
                        <a:latin typeface="Cambria" panose="02040503050406030204" pitchFamily="18" charset="0"/>
                        <a:ea typeface="Proxima Nova"/>
                        <a:cs typeface="Proxima Nova"/>
                        <a:sym typeface="Proxima Nova"/>
                      </a:endParaRPr>
                    </a:p>
                  </a:txBody>
                  <a:tcPr marL="91450" marR="91450" marT="45725" marB="45725"/>
                </a:tc>
                <a:extLst>
                  <a:ext uri="{0D108BD9-81ED-4DB2-BD59-A6C34878D82A}">
                    <a16:rowId xmlns:a16="http://schemas.microsoft.com/office/drawing/2014/main" val="10002"/>
                  </a:ext>
                </a:extLst>
              </a:tr>
              <a:tr h="390775">
                <a:tc>
                  <a:txBody>
                    <a:bodyPr/>
                    <a:lstStyle/>
                    <a:p>
                      <a:pPr marL="0" marR="0" lvl="0" indent="0" algn="r" rtl="0">
                        <a:spcBef>
                          <a:spcPts val="0"/>
                        </a:spcBef>
                        <a:spcAft>
                          <a:spcPts val="0"/>
                        </a:spcAft>
                        <a:buNone/>
                      </a:pPr>
                      <a:r>
                        <a:rPr lang="en-US" sz="1700" b="1">
                          <a:latin typeface="Cambria" panose="02040503050406030204" pitchFamily="18" charset="0"/>
                          <a:ea typeface="Proxima Nova"/>
                          <a:cs typeface="Proxima Nova"/>
                          <a:sym typeface="Proxima Nova"/>
                        </a:rPr>
                        <a:t>DRAM</a:t>
                      </a:r>
                      <a:endParaRPr sz="1700" b="1">
                        <a:latin typeface="Cambria" panose="02040503050406030204" pitchFamily="18" charset="0"/>
                        <a:ea typeface="Proxima Nova"/>
                        <a:cs typeface="Proxima Nova"/>
                        <a:sym typeface="Proxima Nova"/>
                      </a:endParaRPr>
                    </a:p>
                  </a:txBody>
                  <a:tcPr marL="91450" marR="91450" marT="45725" marB="45725"/>
                </a:tc>
                <a:tc>
                  <a:txBody>
                    <a:bodyPr/>
                    <a:lstStyle/>
                    <a:p>
                      <a:pPr marL="0" marR="0" lvl="0" indent="0" algn="l" rtl="0">
                        <a:spcBef>
                          <a:spcPts val="0"/>
                        </a:spcBef>
                        <a:spcAft>
                          <a:spcPts val="0"/>
                        </a:spcAft>
                        <a:buNone/>
                      </a:pPr>
                      <a:r>
                        <a:rPr lang="en-US" sz="1700" dirty="0">
                          <a:latin typeface="Cambria" panose="02040503050406030204" pitchFamily="18" charset="0"/>
                          <a:ea typeface="Proxima Nova"/>
                          <a:cs typeface="Proxima Nova"/>
                          <a:sym typeface="Proxima Nova"/>
                        </a:rPr>
                        <a:t>DDR3 1066 MT/s</a:t>
                      </a:r>
                      <a:endParaRPr sz="1700" dirty="0">
                        <a:latin typeface="Cambria" panose="02040503050406030204" pitchFamily="18" charset="0"/>
                        <a:ea typeface="Proxima Nova"/>
                        <a:cs typeface="Proxima Nova"/>
                        <a:sym typeface="Proxima Nova"/>
                      </a:endParaRPr>
                    </a:p>
                  </a:txBody>
                  <a:tcPr marL="91450" marR="91450" marT="45725" marB="45725"/>
                </a:tc>
                <a:extLst>
                  <a:ext uri="{0D108BD9-81ED-4DB2-BD59-A6C34878D82A}">
                    <a16:rowId xmlns:a16="http://schemas.microsoft.com/office/drawing/2014/main" val="10003"/>
                  </a:ext>
                </a:extLst>
              </a:tr>
              <a:tr h="390775">
                <a:tc>
                  <a:txBody>
                    <a:bodyPr/>
                    <a:lstStyle/>
                    <a:p>
                      <a:pPr marL="0" marR="0" lvl="0" indent="0" algn="r" rtl="0">
                        <a:spcBef>
                          <a:spcPts val="0"/>
                        </a:spcBef>
                        <a:spcAft>
                          <a:spcPts val="0"/>
                        </a:spcAft>
                        <a:buNone/>
                      </a:pPr>
                      <a:r>
                        <a:rPr lang="en-US" sz="1700" b="1">
                          <a:solidFill>
                            <a:schemeClr val="dk1"/>
                          </a:solidFill>
                          <a:latin typeface="Cambria" panose="02040503050406030204" pitchFamily="18" charset="0"/>
                          <a:ea typeface="Proxima Nova"/>
                          <a:cs typeface="Proxima Nova"/>
                          <a:sym typeface="Proxima Nova"/>
                        </a:rPr>
                        <a:t>Metadata Cache</a:t>
                      </a:r>
                      <a:endParaRPr sz="1700" b="1">
                        <a:solidFill>
                          <a:schemeClr val="dk1"/>
                        </a:solidFill>
                        <a:latin typeface="Cambria" panose="02040503050406030204" pitchFamily="18" charset="0"/>
                        <a:ea typeface="Proxima Nova"/>
                        <a:cs typeface="Proxima Nova"/>
                        <a:sym typeface="Proxima Nova"/>
                      </a:endParaRPr>
                    </a:p>
                  </a:txBody>
                  <a:tcPr marL="91450" marR="91450" marT="45725" marB="45725">
                    <a:solidFill>
                      <a:srgbClr val="95DBFB"/>
                    </a:solidFill>
                  </a:tcPr>
                </a:tc>
                <a:tc>
                  <a:txBody>
                    <a:bodyPr/>
                    <a:lstStyle/>
                    <a:p>
                      <a:pPr marL="0" marR="0" lvl="0" indent="0" algn="l" rtl="0">
                        <a:spcBef>
                          <a:spcPts val="0"/>
                        </a:spcBef>
                        <a:spcAft>
                          <a:spcPts val="0"/>
                        </a:spcAft>
                        <a:buNone/>
                      </a:pPr>
                      <a:r>
                        <a:rPr lang="en-US" sz="1700" dirty="0">
                          <a:latin typeface="Cambria" panose="02040503050406030204" pitchFamily="18" charset="0"/>
                          <a:ea typeface="Proxima Nova"/>
                          <a:cs typeface="Proxima Nova"/>
                          <a:sym typeface="Proxima Nova"/>
                        </a:rPr>
                        <a:t>NMRU policy, 128 entries, 38 bits/entry, 512 B granularity</a:t>
                      </a:r>
                      <a:endParaRPr sz="1700" dirty="0">
                        <a:latin typeface="Cambria" panose="02040503050406030204" pitchFamily="18" charset="0"/>
                        <a:ea typeface="Proxima Nova"/>
                        <a:cs typeface="Proxima Nova"/>
                        <a:sym typeface="Proxima Nova"/>
                      </a:endParaRPr>
                    </a:p>
                  </a:txBody>
                  <a:tcPr marL="91450" marR="91450" marT="45725" marB="45725">
                    <a:solidFill>
                      <a:srgbClr val="95DBFB"/>
                    </a:solidFill>
                  </a:tcPr>
                </a:tc>
                <a:extLst>
                  <a:ext uri="{0D108BD9-81ED-4DB2-BD59-A6C34878D82A}">
                    <a16:rowId xmlns:a16="http://schemas.microsoft.com/office/drawing/2014/main" val="10004"/>
                  </a:ext>
                </a:extLst>
              </a:tr>
              <a:tr h="390775">
                <a:tc>
                  <a:txBody>
                    <a:bodyPr/>
                    <a:lstStyle/>
                    <a:p>
                      <a:pPr marL="0" marR="0" lvl="0" indent="0" algn="r" rtl="0">
                        <a:spcBef>
                          <a:spcPts val="0"/>
                        </a:spcBef>
                        <a:spcAft>
                          <a:spcPts val="0"/>
                        </a:spcAft>
                        <a:buNone/>
                      </a:pPr>
                      <a:r>
                        <a:rPr lang="en-US" sz="1700" b="1">
                          <a:solidFill>
                            <a:schemeClr val="dk1"/>
                          </a:solidFill>
                          <a:latin typeface="Cambria" panose="02040503050406030204" pitchFamily="18" charset="0"/>
                          <a:ea typeface="Proxima Nova"/>
                          <a:cs typeface="Proxima Nova"/>
                          <a:sym typeface="Proxima Nova"/>
                        </a:rPr>
                        <a:t>Metadata Table</a:t>
                      </a:r>
                      <a:endParaRPr sz="1700" b="1">
                        <a:solidFill>
                          <a:schemeClr val="dk1"/>
                        </a:solidFill>
                        <a:latin typeface="Cambria" panose="02040503050406030204" pitchFamily="18" charset="0"/>
                        <a:ea typeface="Proxima Nova"/>
                        <a:cs typeface="Proxima Nova"/>
                        <a:sym typeface="Proxima Nova"/>
                      </a:endParaRPr>
                    </a:p>
                  </a:txBody>
                  <a:tcPr marL="91450" marR="91450" marT="45725" marB="45725">
                    <a:solidFill>
                      <a:srgbClr val="B8E7FC"/>
                    </a:solidFill>
                  </a:tcPr>
                </a:tc>
                <a:tc>
                  <a:txBody>
                    <a:bodyPr/>
                    <a:lstStyle/>
                    <a:p>
                      <a:pPr marL="0" marR="0" lvl="0" indent="0" algn="l" rtl="0">
                        <a:spcBef>
                          <a:spcPts val="0"/>
                        </a:spcBef>
                        <a:spcAft>
                          <a:spcPts val="0"/>
                        </a:spcAft>
                        <a:buNone/>
                      </a:pPr>
                      <a:r>
                        <a:rPr lang="en-US" sz="1700" dirty="0">
                          <a:latin typeface="Cambria" panose="02040503050406030204" pitchFamily="18" charset="0"/>
                          <a:ea typeface="Proxima Nova"/>
                          <a:cs typeface="Proxima Nova"/>
                          <a:sym typeface="Proxima Nova"/>
                        </a:rPr>
                        <a:t>256 entries, 64 B entry</a:t>
                      </a:r>
                      <a:endParaRPr sz="1700" dirty="0">
                        <a:latin typeface="Cambria" panose="02040503050406030204" pitchFamily="18" charset="0"/>
                        <a:ea typeface="Proxima Nova"/>
                        <a:cs typeface="Proxima Nova"/>
                        <a:sym typeface="Proxima Nova"/>
                      </a:endParaRPr>
                    </a:p>
                  </a:txBody>
                  <a:tcPr marL="91450" marR="91450" marT="45725" marB="45725">
                    <a:solidFill>
                      <a:srgbClr val="B8E7FC"/>
                    </a:solidFill>
                  </a:tcPr>
                </a:tc>
                <a:extLst>
                  <a:ext uri="{0D108BD9-81ED-4DB2-BD59-A6C34878D82A}">
                    <a16:rowId xmlns:a16="http://schemas.microsoft.com/office/drawing/2014/main" val="10005"/>
                  </a:ext>
                </a:extLst>
              </a:tr>
            </a:tbl>
          </a:graphicData>
        </a:graphic>
      </p:graphicFrame>
      <p:sp>
        <p:nvSpPr>
          <p:cNvPr id="926" name="Google Shape;926;p41"/>
          <p:cNvSpPr txBox="1"/>
          <p:nvPr/>
        </p:nvSpPr>
        <p:spPr>
          <a:xfrm>
            <a:off x="218527" y="3715142"/>
            <a:ext cx="8706946" cy="27392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ambria" panose="02040503050406030204" pitchFamily="18" charset="0"/>
                <a:ea typeface="Proxima Nova"/>
                <a:cs typeface="Proxima Nova"/>
                <a:sym typeface="Proxima Nova"/>
              </a:rPr>
              <a:t>Workloads from the </a:t>
            </a:r>
            <a:r>
              <a:rPr lang="en-US" sz="2000" dirty="0" err="1">
                <a:solidFill>
                  <a:schemeClr val="dk1"/>
                </a:solidFill>
                <a:latin typeface="Cambria" panose="02040503050406030204" pitchFamily="18" charset="0"/>
                <a:ea typeface="Proxima Nova"/>
                <a:cs typeface="Proxima Nova"/>
                <a:sym typeface="Proxima Nova"/>
              </a:rPr>
              <a:t>Ligra</a:t>
            </a:r>
            <a:r>
              <a:rPr lang="en-US" sz="2000" dirty="0">
                <a:solidFill>
                  <a:schemeClr val="dk1"/>
                </a:solidFill>
                <a:latin typeface="Cambria" panose="02040503050406030204" pitchFamily="18" charset="0"/>
                <a:ea typeface="Proxima Nova"/>
                <a:cs typeface="Proxima Nova"/>
                <a:sym typeface="Proxima Nova"/>
              </a:rPr>
              <a:t> benchmark (graph applications):</a:t>
            </a:r>
            <a:endParaRPr dirty="0">
              <a:latin typeface="Cambria" panose="02040503050406030204" pitchFamily="18" charset="0"/>
            </a:endParaRPr>
          </a:p>
          <a:p>
            <a:pPr marL="342900" marR="0" lvl="0" indent="-342900" algn="l" rtl="0">
              <a:spcBef>
                <a:spcPts val="0"/>
              </a:spcBef>
              <a:spcAft>
                <a:spcPts val="0"/>
              </a:spcAft>
              <a:buClr>
                <a:schemeClr val="dk1"/>
              </a:buClr>
              <a:buSzPts val="1800"/>
              <a:buFont typeface="Arial"/>
              <a:buChar char="•"/>
            </a:pPr>
            <a:r>
              <a:rPr lang="en-US" sz="1800" dirty="0">
                <a:solidFill>
                  <a:schemeClr val="dk1"/>
                </a:solidFill>
                <a:latin typeface="Cambria" panose="02040503050406030204" pitchFamily="18" charset="0"/>
                <a:ea typeface="Proxima Nova"/>
                <a:cs typeface="Proxima Nova"/>
                <a:sym typeface="Proxima Nova"/>
              </a:rPr>
              <a:t>PageRank (PR), Shortest Path (SSSP), Collaborative Filtering (CF), </a:t>
            </a:r>
            <a:br>
              <a:rPr lang="en-US" sz="1800" dirty="0">
                <a:solidFill>
                  <a:schemeClr val="dk1"/>
                </a:solidFill>
                <a:latin typeface="Cambria" panose="02040503050406030204" pitchFamily="18" charset="0"/>
                <a:ea typeface="Proxima Nova"/>
                <a:cs typeface="Proxima Nova"/>
                <a:sym typeface="Proxima Nova"/>
              </a:rPr>
            </a:br>
            <a:r>
              <a:rPr lang="en-US" sz="1800" dirty="0">
                <a:solidFill>
                  <a:schemeClr val="dk1"/>
                </a:solidFill>
                <a:latin typeface="Cambria" panose="02040503050406030204" pitchFamily="18" charset="0"/>
                <a:ea typeface="Proxima Nova"/>
                <a:cs typeface="Proxima Nova"/>
                <a:sym typeface="Proxima Nova"/>
              </a:rPr>
              <a:t>Teenage Follower (TF), Triangle Counting (TC), Breadth-First Search (BFS), Radius Estimation (Radii), Connected Components (CC)</a:t>
            </a:r>
            <a:endParaRPr dirty="0">
              <a:latin typeface="Cambria" panose="02040503050406030204" pitchFamily="18" charset="0"/>
            </a:endParaRPr>
          </a:p>
          <a:p>
            <a:pPr marL="342900" marR="0" lvl="0" indent="-266700" algn="l" rtl="0">
              <a:spcBef>
                <a:spcPts val="0"/>
              </a:spcBef>
              <a:spcAft>
                <a:spcPts val="0"/>
              </a:spcAft>
              <a:buClr>
                <a:schemeClr val="dk1"/>
              </a:buClr>
              <a:buSzPts val="1200"/>
              <a:buFont typeface="Arial"/>
              <a:buNone/>
            </a:pPr>
            <a:endParaRPr sz="1200" dirty="0">
              <a:solidFill>
                <a:schemeClr val="dk1"/>
              </a:solidFill>
              <a:latin typeface="Cambria" panose="02040503050406030204" pitchFamily="18" charset="0"/>
              <a:ea typeface="Proxima Nova"/>
              <a:cs typeface="Proxima Nova"/>
              <a:sym typeface="Proxima Nova"/>
            </a:endParaRPr>
          </a:p>
          <a:p>
            <a:pPr marL="0" marR="0" lvl="0" indent="0" algn="l" rtl="0">
              <a:spcBef>
                <a:spcPts val="0"/>
              </a:spcBef>
              <a:spcAft>
                <a:spcPts val="0"/>
              </a:spcAft>
              <a:buNone/>
            </a:pPr>
            <a:r>
              <a:rPr lang="en-US" sz="2000" dirty="0">
                <a:solidFill>
                  <a:schemeClr val="dk1"/>
                </a:solidFill>
                <a:latin typeface="Cambria" panose="02040503050406030204" pitchFamily="18" charset="0"/>
                <a:ea typeface="Proxima Nova"/>
                <a:cs typeface="Proxima Nova"/>
                <a:sym typeface="Proxima Nova"/>
              </a:rPr>
              <a:t>Evaluated configurations:</a:t>
            </a:r>
            <a:endParaRPr dirty="0">
              <a:latin typeface="Cambria" panose="02040503050406030204" pitchFamily="18" charset="0"/>
            </a:endParaRPr>
          </a:p>
          <a:p>
            <a:pPr marL="342900" marR="0" lvl="0" indent="-342900" algn="l" rtl="0">
              <a:spcBef>
                <a:spcPts val="0"/>
              </a:spcBef>
              <a:spcAft>
                <a:spcPts val="0"/>
              </a:spcAft>
              <a:buClr>
                <a:schemeClr val="dk1"/>
              </a:buClr>
              <a:buSzPts val="2000"/>
              <a:buFont typeface="Arial"/>
              <a:buChar char="•"/>
            </a:pPr>
            <a:r>
              <a:rPr lang="en-US" sz="2000" dirty="0">
                <a:solidFill>
                  <a:schemeClr val="dk1"/>
                </a:solidFill>
                <a:latin typeface="Cambria" panose="02040503050406030204" pitchFamily="18" charset="0"/>
                <a:ea typeface="Proxima Nova"/>
                <a:cs typeface="Proxima Nova"/>
                <a:sym typeface="Proxima Nova"/>
              </a:rPr>
              <a:t>Stride: Baseline system + a hardware stride prefetcher</a:t>
            </a:r>
            <a:endParaRPr dirty="0">
              <a:latin typeface="Cambria" panose="02040503050406030204" pitchFamily="18" charset="0"/>
            </a:endParaRPr>
          </a:p>
          <a:p>
            <a:pPr marL="342900" marR="0" lvl="0" indent="-342900" algn="l" rtl="0">
              <a:spcBef>
                <a:spcPts val="0"/>
              </a:spcBef>
              <a:spcAft>
                <a:spcPts val="0"/>
              </a:spcAft>
              <a:buClr>
                <a:schemeClr val="dk1"/>
              </a:buClr>
              <a:buSzPts val="2000"/>
              <a:buFont typeface="Arial"/>
              <a:buChar char="•"/>
            </a:pPr>
            <a:r>
              <a:rPr lang="en-US" sz="2000" dirty="0" err="1">
                <a:solidFill>
                  <a:schemeClr val="dk1"/>
                </a:solidFill>
                <a:latin typeface="Cambria" panose="02040503050406030204" pitchFamily="18" charset="0"/>
                <a:ea typeface="Proxima Nova"/>
                <a:cs typeface="Proxima Nova"/>
                <a:sym typeface="Proxima Nova"/>
              </a:rPr>
              <a:t>GraphPref</a:t>
            </a:r>
            <a:r>
              <a:rPr lang="en-US" sz="2000" dirty="0">
                <a:solidFill>
                  <a:schemeClr val="dk1"/>
                </a:solidFill>
                <a:latin typeface="Cambria" panose="02040503050406030204" pitchFamily="18" charset="0"/>
                <a:ea typeface="Proxima Nova"/>
                <a:cs typeface="Proxima Nova"/>
                <a:sym typeface="Proxima Nova"/>
              </a:rPr>
              <a:t>: Specialized graph prefetcher</a:t>
            </a:r>
            <a:endParaRPr dirty="0">
              <a:latin typeface="Cambria" panose="02040503050406030204" pitchFamily="18" charset="0"/>
            </a:endParaRPr>
          </a:p>
          <a:p>
            <a:pPr marL="342900" marR="0" lvl="0" indent="-342900" algn="l" rtl="0">
              <a:spcBef>
                <a:spcPts val="0"/>
              </a:spcBef>
              <a:spcAft>
                <a:spcPts val="0"/>
              </a:spcAft>
              <a:buClr>
                <a:schemeClr val="dk1"/>
              </a:buClr>
              <a:buSzPts val="2000"/>
              <a:buFont typeface="Arial"/>
              <a:buChar char="•"/>
            </a:pPr>
            <a:r>
              <a:rPr lang="en-US" sz="2000" dirty="0" err="1">
                <a:solidFill>
                  <a:schemeClr val="dk1"/>
                </a:solidFill>
                <a:latin typeface="Cambria" panose="02040503050406030204" pitchFamily="18" charset="0"/>
                <a:ea typeface="Proxima Nova"/>
                <a:cs typeface="Proxima Nova"/>
                <a:sym typeface="Proxima Nova"/>
              </a:rPr>
              <a:t>MetaSys</a:t>
            </a:r>
            <a:r>
              <a:rPr lang="en-US" sz="2000" dirty="0">
                <a:solidFill>
                  <a:schemeClr val="dk1"/>
                </a:solidFill>
                <a:latin typeface="Cambria" panose="02040503050406030204" pitchFamily="18" charset="0"/>
                <a:ea typeface="Proxima Nova"/>
                <a:cs typeface="Proxima Nova"/>
                <a:sym typeface="Proxima Nova"/>
              </a:rPr>
              <a:t>: Graph prefetching using </a:t>
            </a:r>
            <a:r>
              <a:rPr lang="en-US" sz="2000" dirty="0" err="1">
                <a:solidFill>
                  <a:schemeClr val="dk1"/>
                </a:solidFill>
                <a:latin typeface="Cambria" panose="02040503050406030204" pitchFamily="18" charset="0"/>
                <a:ea typeface="Proxima Nova"/>
                <a:cs typeface="Proxima Nova"/>
                <a:sym typeface="Proxima Nova"/>
              </a:rPr>
              <a:t>MetaSys</a:t>
            </a:r>
            <a:endParaRPr sz="2000" dirty="0">
              <a:solidFill>
                <a:schemeClr val="dk1"/>
              </a:solidFill>
              <a:latin typeface="Cambria" panose="02040503050406030204" pitchFamily="18" charset="0"/>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5"/>
                                        </p:tgtEl>
                                        <p:attrNameLst>
                                          <p:attrName>style.visibility</p:attrName>
                                        </p:attrNameLst>
                                      </p:cBhvr>
                                      <p:to>
                                        <p:strVal val="visible"/>
                                      </p:to>
                                    </p:set>
                                    <p:animEffect transition="in" filter="fade">
                                      <p:cBhvr>
                                        <p:cTn id="7" dur="500"/>
                                        <p:tgtEl>
                                          <p:spTgt spid="9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6">
                                            <p:txEl>
                                              <p:pRg st="0" end="0"/>
                                            </p:txEl>
                                          </p:spTgt>
                                        </p:tgtEl>
                                        <p:attrNameLst>
                                          <p:attrName>style.visibility</p:attrName>
                                        </p:attrNameLst>
                                      </p:cBhvr>
                                      <p:to>
                                        <p:strVal val="visible"/>
                                      </p:to>
                                    </p:set>
                                    <p:animEffect transition="in" filter="fade">
                                      <p:cBhvr>
                                        <p:cTn id="12" dur="500"/>
                                        <p:tgtEl>
                                          <p:spTgt spid="9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6">
                                            <p:txEl>
                                              <p:pRg st="1" end="1"/>
                                            </p:txEl>
                                          </p:spTgt>
                                        </p:tgtEl>
                                        <p:attrNameLst>
                                          <p:attrName>style.visibility</p:attrName>
                                        </p:attrNameLst>
                                      </p:cBhvr>
                                      <p:to>
                                        <p:strVal val="visible"/>
                                      </p:to>
                                    </p:set>
                                    <p:animEffect transition="in" filter="fade">
                                      <p:cBhvr>
                                        <p:cTn id="17" dur="500"/>
                                        <p:tgtEl>
                                          <p:spTgt spid="92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6">
                                            <p:txEl>
                                              <p:pRg st="2" end="2"/>
                                            </p:txEl>
                                          </p:spTgt>
                                        </p:tgtEl>
                                        <p:attrNameLst>
                                          <p:attrName>style.visibility</p:attrName>
                                        </p:attrNameLst>
                                      </p:cBhvr>
                                      <p:to>
                                        <p:strVal val="visible"/>
                                      </p:to>
                                    </p:set>
                                    <p:animEffect transition="in" filter="fade">
                                      <p:cBhvr>
                                        <p:cTn id="22" dur="500"/>
                                        <p:tgtEl>
                                          <p:spTgt spid="92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6">
                                            <p:txEl>
                                              <p:pRg st="3" end="3"/>
                                            </p:txEl>
                                          </p:spTgt>
                                        </p:tgtEl>
                                        <p:attrNameLst>
                                          <p:attrName>style.visibility</p:attrName>
                                        </p:attrNameLst>
                                      </p:cBhvr>
                                      <p:to>
                                        <p:strVal val="visible"/>
                                      </p:to>
                                    </p:set>
                                    <p:animEffect transition="in" filter="fade">
                                      <p:cBhvr>
                                        <p:cTn id="27" dur="500"/>
                                        <p:tgtEl>
                                          <p:spTgt spid="92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26">
                                            <p:txEl>
                                              <p:pRg st="4" end="4"/>
                                            </p:txEl>
                                          </p:spTgt>
                                        </p:tgtEl>
                                        <p:attrNameLst>
                                          <p:attrName>style.visibility</p:attrName>
                                        </p:attrNameLst>
                                      </p:cBhvr>
                                      <p:to>
                                        <p:strVal val="visible"/>
                                      </p:to>
                                    </p:set>
                                    <p:animEffect transition="in" filter="fade">
                                      <p:cBhvr>
                                        <p:cTn id="32" dur="500"/>
                                        <p:tgtEl>
                                          <p:spTgt spid="92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26">
                                            <p:txEl>
                                              <p:pRg st="5" end="5"/>
                                            </p:txEl>
                                          </p:spTgt>
                                        </p:tgtEl>
                                        <p:attrNameLst>
                                          <p:attrName>style.visibility</p:attrName>
                                        </p:attrNameLst>
                                      </p:cBhvr>
                                      <p:to>
                                        <p:strVal val="visible"/>
                                      </p:to>
                                    </p:set>
                                    <p:animEffect transition="in" filter="fade">
                                      <p:cBhvr>
                                        <p:cTn id="37" dur="500"/>
                                        <p:tgtEl>
                                          <p:spTgt spid="92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26">
                                            <p:txEl>
                                              <p:pRg st="6" end="6"/>
                                            </p:txEl>
                                          </p:spTgt>
                                        </p:tgtEl>
                                        <p:attrNameLst>
                                          <p:attrName>style.visibility</p:attrName>
                                        </p:attrNameLst>
                                      </p:cBhvr>
                                      <p:to>
                                        <p:strVal val="visible"/>
                                      </p:to>
                                    </p:set>
                                    <p:animEffect transition="in" filter="fade">
                                      <p:cBhvr>
                                        <p:cTn id="42" dur="500"/>
                                        <p:tgtEl>
                                          <p:spTgt spid="9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4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a:t>Results</a:t>
            </a:r>
            <a:endParaRPr dirty="0"/>
          </a:p>
        </p:txBody>
      </p:sp>
      <p:pic>
        <p:nvPicPr>
          <p:cNvPr id="933" name="Google Shape;933;p42"/>
          <p:cNvPicPr preferRelativeResize="0"/>
          <p:nvPr/>
        </p:nvPicPr>
        <p:blipFill rotWithShape="1">
          <a:blip r:embed="rId3">
            <a:alphaModFix/>
          </a:blip>
          <a:srcRect/>
          <a:stretch/>
        </p:blipFill>
        <p:spPr>
          <a:xfrm>
            <a:off x="0" y="1391146"/>
            <a:ext cx="9144000" cy="2442537"/>
          </a:xfrm>
          <a:prstGeom prst="rect">
            <a:avLst/>
          </a:prstGeom>
          <a:noFill/>
          <a:ln>
            <a:noFill/>
          </a:ln>
        </p:spPr>
      </p:pic>
      <p:sp>
        <p:nvSpPr>
          <p:cNvPr id="934" name="Google Shape;934;p42"/>
          <p:cNvSpPr/>
          <p:nvPr/>
        </p:nvSpPr>
        <p:spPr>
          <a:xfrm>
            <a:off x="-135021" y="4147711"/>
            <a:ext cx="9448800" cy="833437"/>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a:solidFill>
                  <a:schemeClr val="lt1"/>
                </a:solidFill>
                <a:latin typeface="Proxima Nova"/>
                <a:ea typeface="Proxima Nova"/>
                <a:cs typeface="Proxima Nova"/>
                <a:sym typeface="Proxima Nova"/>
              </a:rPr>
              <a:t>MetaSys </a:t>
            </a:r>
            <a:r>
              <a:rPr lang="en-US" sz="2400" b="1">
                <a:solidFill>
                  <a:schemeClr val="lt1"/>
                </a:solidFill>
                <a:latin typeface="Proxima Nova"/>
                <a:ea typeface="Proxima Nova"/>
                <a:cs typeface="Proxima Nova"/>
                <a:sym typeface="Proxima Nova"/>
              </a:rPr>
              <a:t>improves</a:t>
            </a:r>
            <a:r>
              <a:rPr lang="en-US" sz="2400">
                <a:solidFill>
                  <a:schemeClr val="lt1"/>
                </a:solidFill>
                <a:latin typeface="Proxima Nova"/>
                <a:ea typeface="Proxima Nova"/>
                <a:cs typeface="Proxima Nova"/>
                <a:sym typeface="Proxima Nova"/>
              </a:rPr>
              <a:t> </a:t>
            </a:r>
            <a:r>
              <a:rPr lang="en-US" sz="2400" b="1">
                <a:solidFill>
                  <a:schemeClr val="lt1"/>
                </a:solidFill>
                <a:latin typeface="Proxima Nova"/>
                <a:ea typeface="Proxima Nova"/>
                <a:cs typeface="Proxima Nova"/>
                <a:sym typeface="Proxima Nova"/>
              </a:rPr>
              <a:t>performance</a:t>
            </a:r>
            <a:r>
              <a:rPr lang="en-US" sz="2400">
                <a:solidFill>
                  <a:schemeClr val="lt1"/>
                </a:solidFill>
                <a:latin typeface="Proxima Nova"/>
                <a:ea typeface="Proxima Nova"/>
                <a:cs typeface="Proxima Nova"/>
                <a:sym typeface="Proxima Nova"/>
              </a:rPr>
              <a:t> by </a:t>
            </a:r>
            <a:r>
              <a:rPr lang="en-US" sz="2400" b="1">
                <a:solidFill>
                  <a:schemeClr val="lt1"/>
                </a:solidFill>
                <a:latin typeface="Proxima Nova"/>
                <a:ea typeface="Proxima Nova"/>
                <a:cs typeface="Proxima Nova"/>
                <a:sym typeface="Proxima Nova"/>
              </a:rPr>
              <a:t>11.2% </a:t>
            </a:r>
            <a:r>
              <a:rPr lang="en-US" sz="2400">
                <a:solidFill>
                  <a:schemeClr val="lt1"/>
                </a:solidFill>
                <a:latin typeface="Proxima Nova"/>
                <a:ea typeface="Proxima Nova"/>
                <a:cs typeface="Proxima Nova"/>
                <a:sym typeface="Proxima Nova"/>
              </a:rPr>
              <a:t>on average</a:t>
            </a:r>
            <a:endParaRPr sz="2400">
              <a:solidFill>
                <a:schemeClr val="lt1"/>
              </a:solidFill>
              <a:latin typeface="Proxima Nova"/>
              <a:ea typeface="Proxima Nova"/>
              <a:cs typeface="Proxima Nova"/>
              <a:sym typeface="Proxima Nova"/>
            </a:endParaRPr>
          </a:p>
        </p:txBody>
      </p:sp>
      <p:sp>
        <p:nvSpPr>
          <p:cNvPr id="935" name="Google Shape;935;p42"/>
          <p:cNvSpPr/>
          <p:nvPr/>
        </p:nvSpPr>
        <p:spPr>
          <a:xfrm>
            <a:off x="-152400" y="5295176"/>
            <a:ext cx="9448800" cy="833437"/>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dirty="0">
                <a:solidFill>
                  <a:schemeClr val="lt1"/>
                </a:solidFill>
                <a:latin typeface="Proxima Nova"/>
                <a:ea typeface="Proxima Nova"/>
                <a:cs typeface="Proxima Nova"/>
                <a:sym typeface="Proxima Nova"/>
              </a:rPr>
              <a:t>Performs </a:t>
            </a:r>
            <a:r>
              <a:rPr lang="en-US" sz="2400" b="1" dirty="0">
                <a:solidFill>
                  <a:schemeClr val="lt1"/>
                </a:solidFill>
                <a:latin typeface="Proxima Nova"/>
                <a:ea typeface="Proxima Nova"/>
                <a:cs typeface="Proxima Nova"/>
                <a:sym typeface="Proxima Nova"/>
              </a:rPr>
              <a:t>similar</a:t>
            </a:r>
            <a:r>
              <a:rPr lang="en-US" sz="2400" dirty="0">
                <a:solidFill>
                  <a:schemeClr val="lt1"/>
                </a:solidFill>
                <a:latin typeface="Proxima Nova"/>
                <a:ea typeface="Proxima Nova"/>
                <a:cs typeface="Proxima Nova"/>
                <a:sym typeface="Proxima Nova"/>
              </a:rPr>
              <a:t> </a:t>
            </a:r>
            <a:r>
              <a:rPr lang="en-US" sz="2400" b="1" dirty="0">
                <a:solidFill>
                  <a:schemeClr val="lt1"/>
                </a:solidFill>
                <a:latin typeface="Proxima Nova"/>
                <a:ea typeface="Proxima Nova"/>
                <a:cs typeface="Proxima Nova"/>
                <a:sym typeface="Proxima Nova"/>
              </a:rPr>
              <a:t>to</a:t>
            </a:r>
            <a:r>
              <a:rPr lang="en-US" sz="2400" dirty="0">
                <a:solidFill>
                  <a:schemeClr val="lt1"/>
                </a:solidFill>
                <a:latin typeface="Proxima Nova"/>
                <a:ea typeface="Proxima Nova"/>
                <a:cs typeface="Proxima Nova"/>
                <a:sym typeface="Proxima Nova"/>
              </a:rPr>
              <a:t> the specialized prefetcher </a:t>
            </a:r>
            <a:r>
              <a:rPr lang="en-US" sz="2400" b="1" dirty="0" err="1">
                <a:solidFill>
                  <a:schemeClr val="lt1"/>
                </a:solidFill>
                <a:latin typeface="Proxima Nova"/>
                <a:ea typeface="Proxima Nova"/>
                <a:cs typeface="Proxima Nova"/>
                <a:sym typeface="Proxima Nova"/>
              </a:rPr>
              <a:t>GraphPref</a:t>
            </a:r>
            <a:br>
              <a:rPr lang="en-US" sz="2400" dirty="0">
                <a:solidFill>
                  <a:schemeClr val="lt1"/>
                </a:solidFill>
                <a:latin typeface="Proxima Nova"/>
                <a:ea typeface="Proxima Nova"/>
                <a:cs typeface="Proxima Nova"/>
                <a:sym typeface="Proxima Nova"/>
              </a:rPr>
            </a:br>
            <a:r>
              <a:rPr lang="en-US" sz="2400" dirty="0">
                <a:solidFill>
                  <a:schemeClr val="lt1"/>
                </a:solidFill>
                <a:latin typeface="Proxima Nova"/>
                <a:ea typeface="Proxima Nova"/>
                <a:cs typeface="Proxima Nova"/>
                <a:sym typeface="Proxima Nova"/>
              </a:rPr>
              <a:t>(within 0.2%)</a:t>
            </a:r>
            <a:endParaRPr sz="2400" dirty="0">
              <a:solidFill>
                <a:schemeClr val="lt1"/>
              </a:solidFill>
              <a:latin typeface="Proxima Nova"/>
              <a:ea typeface="Proxima Nova"/>
              <a:cs typeface="Proxima Nova"/>
              <a:sym typeface="Proxima Nova"/>
            </a:endParaRPr>
          </a:p>
        </p:txBody>
      </p:sp>
      <p:sp>
        <p:nvSpPr>
          <p:cNvPr id="936" name="Google Shape;936;p42"/>
          <p:cNvSpPr/>
          <p:nvPr/>
        </p:nvSpPr>
        <p:spPr>
          <a:xfrm>
            <a:off x="8040394" y="1974274"/>
            <a:ext cx="854710" cy="1859410"/>
          </a:xfrm>
          <a:prstGeom prst="rect">
            <a:avLst/>
          </a:prstGeom>
          <a:noFill/>
          <a:ln w="38100"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4"/>
                                        </p:tgtEl>
                                        <p:attrNameLst>
                                          <p:attrName>style.visibility</p:attrName>
                                        </p:attrNameLst>
                                      </p:cBhvr>
                                      <p:to>
                                        <p:strVal val="visible"/>
                                      </p:to>
                                    </p:set>
                                    <p:animEffect transition="in" filter="fade">
                                      <p:cBhvr>
                                        <p:cTn id="7" dur="500"/>
                                        <p:tgtEl>
                                          <p:spTgt spid="934"/>
                                        </p:tgtEl>
                                      </p:cBhvr>
                                    </p:animEffect>
                                  </p:childTnLst>
                                </p:cTn>
                              </p:par>
                              <p:par>
                                <p:cTn id="8" presetID="10" presetClass="entr" presetSubtype="0" fill="hold" nodeType="withEffect">
                                  <p:stCondLst>
                                    <p:cond delay="0"/>
                                  </p:stCondLst>
                                  <p:childTnLst>
                                    <p:set>
                                      <p:cBhvr>
                                        <p:cTn id="9" dur="1" fill="hold">
                                          <p:stCondLst>
                                            <p:cond delay="0"/>
                                          </p:stCondLst>
                                        </p:cTn>
                                        <p:tgtEl>
                                          <p:spTgt spid="936"/>
                                        </p:tgtEl>
                                        <p:attrNameLst>
                                          <p:attrName>style.visibility</p:attrName>
                                        </p:attrNameLst>
                                      </p:cBhvr>
                                      <p:to>
                                        <p:strVal val="visible"/>
                                      </p:to>
                                    </p:set>
                                    <p:animEffect transition="in" filter="fade">
                                      <p:cBhvr>
                                        <p:cTn id="10" dur="500"/>
                                        <p:tgtEl>
                                          <p:spTgt spid="9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35"/>
                                        </p:tgtEl>
                                        <p:attrNameLst>
                                          <p:attrName>style.visibility</p:attrName>
                                        </p:attrNameLst>
                                      </p:cBhvr>
                                      <p:to>
                                        <p:strVal val="visible"/>
                                      </p:to>
                                    </p:set>
                                    <p:animEffect transition="in" filter="fade">
                                      <p:cBhvr>
                                        <p:cTn id="15" dur="500"/>
                                        <p:tgtEl>
                                          <p:spTgt spid="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5"/>
          <p:cNvSpPr/>
          <p:nvPr/>
        </p:nvSpPr>
        <p:spPr>
          <a:xfrm>
            <a:off x="176162" y="917299"/>
            <a:ext cx="8826435" cy="1390802"/>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5"/>
          <p:cNvSpPr txBox="1"/>
          <p:nvPr/>
        </p:nvSpPr>
        <p:spPr>
          <a:xfrm>
            <a:off x="182617" y="840187"/>
            <a:ext cx="429894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accent2"/>
                </a:solidFill>
                <a:latin typeface="Cambria" panose="02040503050406030204" pitchFamily="18" charset="0"/>
                <a:ea typeface="Proxima Nova"/>
                <a:cs typeface="Proxima Nova"/>
                <a:sym typeface="Proxima Nova"/>
              </a:rPr>
              <a:t>Future: Cross-Layer</a:t>
            </a:r>
            <a:endParaRPr dirty="0">
              <a:latin typeface="Cambria" panose="02040503050406030204" pitchFamily="18" charset="0"/>
            </a:endParaRPr>
          </a:p>
        </p:txBody>
      </p:sp>
      <p:sp>
        <p:nvSpPr>
          <p:cNvPr id="136" name="Google Shape;136;p5"/>
          <p:cNvSpPr txBox="1"/>
          <p:nvPr/>
        </p:nvSpPr>
        <p:spPr>
          <a:xfrm>
            <a:off x="176161" y="1384770"/>
            <a:ext cx="8826435" cy="92333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6"/>
              </a:buClr>
              <a:buSzPts val="2800"/>
              <a:buFont typeface="Proxima Nova"/>
              <a:buNone/>
            </a:pPr>
            <a:r>
              <a:rPr lang="en-US" sz="2700" b="0" i="0" dirty="0">
                <a:solidFill>
                  <a:schemeClr val="accent6"/>
                </a:solidFill>
                <a:latin typeface="Cambria" panose="02040503050406030204" pitchFamily="18" charset="0"/>
                <a:ea typeface="Proxima Nova"/>
                <a:cs typeface="Proxima Nova"/>
                <a:sym typeface="Proxima Nova"/>
              </a:rPr>
              <a:t>Software </a:t>
            </a:r>
            <a:r>
              <a:rPr lang="en-US" sz="2700" b="0" i="0" dirty="0">
                <a:solidFill>
                  <a:schemeClr val="dk1"/>
                </a:solidFill>
                <a:latin typeface="Cambria" panose="02040503050406030204" pitchFamily="18" charset="0"/>
                <a:ea typeface="Proxima Nova"/>
                <a:cs typeface="Proxima Nova"/>
                <a:sym typeface="Proxima Nova"/>
              </a:rPr>
              <a:t>can provide </a:t>
            </a:r>
            <a:r>
              <a:rPr lang="en-US" sz="2700" b="0" i="0" dirty="0">
                <a:solidFill>
                  <a:schemeClr val="accent6"/>
                </a:solidFill>
                <a:latin typeface="Cambria" panose="02040503050406030204" pitchFamily="18" charset="0"/>
                <a:ea typeface="Proxima Nova"/>
                <a:cs typeface="Proxima Nova"/>
                <a:sym typeface="Proxima Nova"/>
              </a:rPr>
              <a:t>information (metadata)</a:t>
            </a:r>
            <a:r>
              <a:rPr lang="en-US" sz="2700" b="0" i="0" dirty="0">
                <a:solidFill>
                  <a:schemeClr val="dk1"/>
                </a:solidFill>
                <a:latin typeface="Cambria" panose="02040503050406030204" pitchFamily="18" charset="0"/>
                <a:ea typeface="Proxima Nova"/>
                <a:cs typeface="Proxima Nova"/>
                <a:sym typeface="Proxima Nova"/>
              </a:rPr>
              <a:t> that the hardware is trying to infer</a:t>
            </a:r>
            <a:endParaRPr sz="2700" dirty="0">
              <a:latin typeface="Cambria" panose="02040503050406030204" pitchFamily="18" charset="0"/>
            </a:endParaRPr>
          </a:p>
        </p:txBody>
      </p:sp>
      <p:pic>
        <p:nvPicPr>
          <p:cNvPr id="137" name="Google Shape;137;p5"/>
          <p:cNvPicPr preferRelativeResize="0"/>
          <p:nvPr/>
        </p:nvPicPr>
        <p:blipFill rotWithShape="1">
          <a:blip r:embed="rId3">
            <a:alphaModFix/>
          </a:blip>
          <a:srcRect/>
          <a:stretch/>
        </p:blipFill>
        <p:spPr>
          <a:xfrm>
            <a:off x="1674535" y="2712072"/>
            <a:ext cx="1162853" cy="1005719"/>
          </a:xfrm>
          <a:prstGeom prst="rect">
            <a:avLst/>
          </a:prstGeom>
          <a:noFill/>
          <a:ln>
            <a:noFill/>
          </a:ln>
        </p:spPr>
      </p:pic>
      <p:pic>
        <p:nvPicPr>
          <p:cNvPr id="138" name="Google Shape;138;p5"/>
          <p:cNvPicPr preferRelativeResize="0"/>
          <p:nvPr/>
        </p:nvPicPr>
        <p:blipFill rotWithShape="1">
          <a:blip r:embed="rId4">
            <a:alphaModFix/>
          </a:blip>
          <a:srcRect/>
          <a:stretch/>
        </p:blipFill>
        <p:spPr>
          <a:xfrm>
            <a:off x="593394" y="2713272"/>
            <a:ext cx="1060177" cy="916918"/>
          </a:xfrm>
          <a:prstGeom prst="rect">
            <a:avLst/>
          </a:prstGeom>
          <a:noFill/>
          <a:ln>
            <a:noFill/>
          </a:ln>
        </p:spPr>
      </p:pic>
      <p:sp>
        <p:nvSpPr>
          <p:cNvPr id="139" name="Google Shape;139;p5"/>
          <p:cNvSpPr txBox="1"/>
          <p:nvPr/>
        </p:nvSpPr>
        <p:spPr>
          <a:xfrm flipH="1">
            <a:off x="1142408" y="3661262"/>
            <a:ext cx="200658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mbria" panose="02040503050406030204" pitchFamily="18" charset="0"/>
                <a:ea typeface="Open Sans"/>
                <a:cs typeface="Open Sans"/>
                <a:sym typeface="Open Sans"/>
              </a:rPr>
              <a:t>Data Structures</a:t>
            </a:r>
            <a:endParaRPr dirty="0">
              <a:latin typeface="Cambria" panose="02040503050406030204" pitchFamily="18" charset="0"/>
            </a:endParaRPr>
          </a:p>
        </p:txBody>
      </p:sp>
      <p:pic>
        <p:nvPicPr>
          <p:cNvPr id="140" name="Google Shape;140;p5"/>
          <p:cNvPicPr preferRelativeResize="0"/>
          <p:nvPr/>
        </p:nvPicPr>
        <p:blipFill rotWithShape="1">
          <a:blip r:embed="rId5">
            <a:alphaModFix/>
          </a:blip>
          <a:srcRect/>
          <a:stretch/>
        </p:blipFill>
        <p:spPr>
          <a:xfrm>
            <a:off x="3752525" y="2783497"/>
            <a:ext cx="1766361" cy="948768"/>
          </a:xfrm>
          <a:prstGeom prst="rect">
            <a:avLst/>
          </a:prstGeom>
          <a:noFill/>
          <a:ln>
            <a:noFill/>
          </a:ln>
        </p:spPr>
      </p:pic>
      <p:sp>
        <p:nvSpPr>
          <p:cNvPr id="141" name="Google Shape;141;p5"/>
          <p:cNvSpPr txBox="1"/>
          <p:nvPr/>
        </p:nvSpPr>
        <p:spPr>
          <a:xfrm flipH="1">
            <a:off x="3306651" y="3669505"/>
            <a:ext cx="291210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Open Sans"/>
                <a:cs typeface="Open Sans"/>
                <a:sym typeface="Open Sans"/>
              </a:rPr>
              <a:t>Access Patterns</a:t>
            </a:r>
            <a:endParaRPr>
              <a:latin typeface="Cambria" panose="02040503050406030204" pitchFamily="18" charset="0"/>
            </a:endParaRPr>
          </a:p>
        </p:txBody>
      </p:sp>
      <p:sp>
        <p:nvSpPr>
          <p:cNvPr id="142" name="Google Shape;142;p5"/>
          <p:cNvSpPr/>
          <p:nvPr/>
        </p:nvSpPr>
        <p:spPr>
          <a:xfrm>
            <a:off x="6138521" y="3041503"/>
            <a:ext cx="1246316" cy="331013"/>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lt1"/>
                </a:solidFill>
                <a:latin typeface="Cambria" panose="02040503050406030204" pitchFamily="18" charset="0"/>
                <a:ea typeface="Courier New"/>
                <a:cs typeface="Courier New"/>
                <a:sym typeface="Courier New"/>
              </a:rPr>
              <a:t>Integer</a:t>
            </a:r>
            <a:endParaRPr>
              <a:latin typeface="Cambria" panose="02040503050406030204" pitchFamily="18" charset="0"/>
            </a:endParaRPr>
          </a:p>
        </p:txBody>
      </p:sp>
      <p:sp>
        <p:nvSpPr>
          <p:cNvPr id="143" name="Google Shape;143;p5"/>
          <p:cNvSpPr/>
          <p:nvPr/>
        </p:nvSpPr>
        <p:spPr>
          <a:xfrm>
            <a:off x="7519407" y="2897918"/>
            <a:ext cx="974241" cy="423890"/>
          </a:xfrm>
          <a:prstGeom prst="roundRect">
            <a:avLst>
              <a:gd name="adj" fmla="val 16667"/>
            </a:avLst>
          </a:prstGeom>
          <a:solidFill>
            <a:srgbClr val="4C661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lt1"/>
                </a:solidFill>
                <a:latin typeface="Cambria" panose="02040503050406030204" pitchFamily="18" charset="0"/>
                <a:ea typeface="Courier New"/>
                <a:cs typeface="Courier New"/>
                <a:sym typeface="Courier New"/>
              </a:rPr>
              <a:t>Float</a:t>
            </a:r>
            <a:endParaRPr>
              <a:latin typeface="Cambria" panose="02040503050406030204" pitchFamily="18" charset="0"/>
            </a:endParaRPr>
          </a:p>
        </p:txBody>
      </p:sp>
      <p:sp>
        <p:nvSpPr>
          <p:cNvPr id="144" name="Google Shape;144;p5"/>
          <p:cNvSpPr/>
          <p:nvPr/>
        </p:nvSpPr>
        <p:spPr>
          <a:xfrm>
            <a:off x="7508886" y="3451031"/>
            <a:ext cx="825832" cy="423890"/>
          </a:xfrm>
          <a:prstGeom prst="roundRect">
            <a:avLst>
              <a:gd name="adj" fmla="val 16667"/>
            </a:avLst>
          </a:prstGeom>
          <a:solidFill>
            <a:srgbClr val="008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lt1"/>
                </a:solidFill>
                <a:latin typeface="Cambria" panose="02040503050406030204" pitchFamily="18" charset="0"/>
                <a:ea typeface="Courier New"/>
                <a:cs typeface="Courier New"/>
                <a:sym typeface="Courier New"/>
              </a:rPr>
              <a:t>Char</a:t>
            </a:r>
            <a:endParaRPr>
              <a:latin typeface="Cambria" panose="02040503050406030204" pitchFamily="18" charset="0"/>
            </a:endParaRPr>
          </a:p>
        </p:txBody>
      </p:sp>
      <p:sp>
        <p:nvSpPr>
          <p:cNvPr id="145" name="Google Shape;145;p5"/>
          <p:cNvSpPr txBox="1"/>
          <p:nvPr/>
        </p:nvSpPr>
        <p:spPr>
          <a:xfrm flipH="1">
            <a:off x="6044181" y="3356047"/>
            <a:ext cx="178007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mbria" panose="02040503050406030204" pitchFamily="18" charset="0"/>
                <a:ea typeface="Open Sans"/>
                <a:cs typeface="Open Sans"/>
                <a:sym typeface="Open Sans"/>
              </a:rPr>
              <a:t>Data Type/Layout</a:t>
            </a:r>
            <a:endParaRPr dirty="0">
              <a:latin typeface="Cambria" panose="02040503050406030204" pitchFamily="18" charset="0"/>
            </a:endParaRPr>
          </a:p>
        </p:txBody>
      </p:sp>
      <p:cxnSp>
        <p:nvCxnSpPr>
          <p:cNvPr id="146" name="Google Shape;146;p5"/>
          <p:cNvCxnSpPr/>
          <p:nvPr/>
        </p:nvCxnSpPr>
        <p:spPr>
          <a:xfrm rot="10800000" flipH="1">
            <a:off x="453945" y="4807743"/>
            <a:ext cx="8128604" cy="7096"/>
          </a:xfrm>
          <a:prstGeom prst="straightConnector1">
            <a:avLst/>
          </a:prstGeom>
          <a:noFill/>
          <a:ln w="76200" cap="flat" cmpd="sng">
            <a:solidFill>
              <a:schemeClr val="dk1"/>
            </a:solidFill>
            <a:prstDash val="solid"/>
            <a:miter lim="800000"/>
            <a:headEnd type="none" w="sm" len="sm"/>
            <a:tailEnd type="none" w="sm" len="sm"/>
          </a:ln>
        </p:spPr>
      </p:cxnSp>
      <p:sp>
        <p:nvSpPr>
          <p:cNvPr id="147" name="Google Shape;147;p5"/>
          <p:cNvSpPr txBox="1"/>
          <p:nvPr/>
        </p:nvSpPr>
        <p:spPr>
          <a:xfrm flipH="1">
            <a:off x="80185" y="4846889"/>
            <a:ext cx="235845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rgbClr val="008000"/>
                </a:solidFill>
                <a:latin typeface="Cambria" panose="02040503050406030204" pitchFamily="18" charset="0"/>
                <a:ea typeface="Open Sans"/>
                <a:cs typeface="Open Sans"/>
                <a:sym typeface="Open Sans"/>
              </a:rPr>
              <a:t>Hardware</a:t>
            </a:r>
            <a:endParaRPr>
              <a:latin typeface="Cambria" panose="02040503050406030204" pitchFamily="18" charset="0"/>
            </a:endParaRPr>
          </a:p>
        </p:txBody>
      </p:sp>
      <p:sp>
        <p:nvSpPr>
          <p:cNvPr id="148" name="Google Shape;148;p5"/>
          <p:cNvSpPr txBox="1"/>
          <p:nvPr/>
        </p:nvSpPr>
        <p:spPr>
          <a:xfrm flipH="1">
            <a:off x="115167" y="4218905"/>
            <a:ext cx="235845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dirty="0">
                <a:solidFill>
                  <a:srgbClr val="008000"/>
                </a:solidFill>
                <a:latin typeface="Cambria" panose="02040503050406030204" pitchFamily="18" charset="0"/>
                <a:ea typeface="Open Sans"/>
                <a:cs typeface="Open Sans"/>
                <a:sym typeface="Open Sans"/>
              </a:rPr>
              <a:t>Software</a:t>
            </a:r>
            <a:endParaRPr dirty="0">
              <a:latin typeface="Cambria" panose="02040503050406030204" pitchFamily="18" charset="0"/>
            </a:endParaRPr>
          </a:p>
        </p:txBody>
      </p:sp>
      <p:sp>
        <p:nvSpPr>
          <p:cNvPr id="149" name="Google Shape;149;p5"/>
          <p:cNvSpPr/>
          <p:nvPr/>
        </p:nvSpPr>
        <p:spPr>
          <a:xfrm rot="-2127349">
            <a:off x="2918305" y="4052446"/>
            <a:ext cx="793563" cy="1117388"/>
          </a:xfrm>
          <a:prstGeom prst="downArrow">
            <a:avLst>
              <a:gd name="adj1" fmla="val 33394"/>
              <a:gd name="adj2" fmla="val 58801"/>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ambria" panose="02040503050406030204" pitchFamily="18" charset="0"/>
              <a:ea typeface="Calibri"/>
              <a:cs typeface="Calibri"/>
              <a:sym typeface="Calibri"/>
            </a:endParaRPr>
          </a:p>
        </p:txBody>
      </p:sp>
      <p:sp>
        <p:nvSpPr>
          <p:cNvPr id="150" name="Google Shape;150;p5"/>
          <p:cNvSpPr/>
          <p:nvPr/>
        </p:nvSpPr>
        <p:spPr>
          <a:xfrm>
            <a:off x="4591628" y="4113196"/>
            <a:ext cx="793563" cy="883633"/>
          </a:xfrm>
          <a:prstGeom prst="downArrow">
            <a:avLst>
              <a:gd name="adj1" fmla="val 33394"/>
              <a:gd name="adj2" fmla="val 58801"/>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ambria" panose="02040503050406030204" pitchFamily="18" charset="0"/>
              <a:ea typeface="Calibri"/>
              <a:cs typeface="Calibri"/>
              <a:sym typeface="Calibri"/>
            </a:endParaRPr>
          </a:p>
        </p:txBody>
      </p:sp>
      <p:sp>
        <p:nvSpPr>
          <p:cNvPr id="151" name="Google Shape;151;p5"/>
          <p:cNvSpPr/>
          <p:nvPr/>
        </p:nvSpPr>
        <p:spPr>
          <a:xfrm rot="2564361">
            <a:off x="6382282" y="4034949"/>
            <a:ext cx="793563" cy="1117388"/>
          </a:xfrm>
          <a:prstGeom prst="downArrow">
            <a:avLst>
              <a:gd name="adj1" fmla="val 33394"/>
              <a:gd name="adj2" fmla="val 58801"/>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ambria" panose="02040503050406030204" pitchFamily="18" charset="0"/>
              <a:ea typeface="Calibri"/>
              <a:cs typeface="Calibri"/>
              <a:sym typeface="Calibri"/>
            </a:endParaRPr>
          </a:p>
        </p:txBody>
      </p:sp>
      <p:sp>
        <p:nvSpPr>
          <p:cNvPr id="152" name="Google Shape;152;p5"/>
          <p:cNvSpPr/>
          <p:nvPr/>
        </p:nvSpPr>
        <p:spPr>
          <a:xfrm>
            <a:off x="507772" y="2728522"/>
            <a:ext cx="5355125" cy="1310315"/>
          </a:xfrm>
          <a:prstGeom prst="roundRect">
            <a:avLst>
              <a:gd name="adj" fmla="val 16667"/>
            </a:avLst>
          </a:prstGeom>
          <a:noFill/>
          <a:ln w="57150" cap="flat" cmpd="sng">
            <a:solidFill>
              <a:srgbClr val="6F94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ambria" panose="02040503050406030204" pitchFamily="18" charset="0"/>
              <a:ea typeface="Calibri"/>
              <a:cs typeface="Calibri"/>
              <a:sym typeface="Calibri"/>
            </a:endParaRPr>
          </a:p>
        </p:txBody>
      </p:sp>
      <p:sp>
        <p:nvSpPr>
          <p:cNvPr id="153" name="Google Shape;153;p5"/>
          <p:cNvSpPr/>
          <p:nvPr/>
        </p:nvSpPr>
        <p:spPr>
          <a:xfrm>
            <a:off x="5948519" y="2739595"/>
            <a:ext cx="2778283" cy="1310315"/>
          </a:xfrm>
          <a:prstGeom prst="roundRect">
            <a:avLst>
              <a:gd name="adj" fmla="val 16667"/>
            </a:avLst>
          </a:prstGeom>
          <a:noFill/>
          <a:ln w="57150" cap="flat" cmpd="sng">
            <a:solidFill>
              <a:srgbClr val="6F94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ambria" panose="02040503050406030204" pitchFamily="18" charset="0"/>
              <a:ea typeface="Calibri"/>
              <a:cs typeface="Calibri"/>
              <a:sym typeface="Calibri"/>
            </a:endParaRPr>
          </a:p>
        </p:txBody>
      </p:sp>
      <p:pic>
        <p:nvPicPr>
          <p:cNvPr id="154" name="Google Shape;154;p5"/>
          <p:cNvPicPr preferRelativeResize="0"/>
          <p:nvPr/>
        </p:nvPicPr>
        <p:blipFill rotWithShape="1">
          <a:blip r:embed="rId6">
            <a:alphaModFix/>
          </a:blip>
          <a:srcRect/>
          <a:stretch/>
        </p:blipFill>
        <p:spPr>
          <a:xfrm>
            <a:off x="2598602" y="5099571"/>
            <a:ext cx="983320" cy="983320"/>
          </a:xfrm>
          <a:prstGeom prst="rect">
            <a:avLst/>
          </a:prstGeom>
          <a:noFill/>
          <a:ln>
            <a:noFill/>
          </a:ln>
        </p:spPr>
      </p:pic>
      <p:pic>
        <p:nvPicPr>
          <p:cNvPr id="155" name="Google Shape;155;p5"/>
          <p:cNvPicPr preferRelativeResize="0"/>
          <p:nvPr/>
        </p:nvPicPr>
        <p:blipFill rotWithShape="1">
          <a:blip r:embed="rId7">
            <a:alphaModFix/>
          </a:blip>
          <a:srcRect/>
          <a:stretch/>
        </p:blipFill>
        <p:spPr>
          <a:xfrm>
            <a:off x="5457641" y="5155672"/>
            <a:ext cx="876300" cy="876300"/>
          </a:xfrm>
          <a:prstGeom prst="rect">
            <a:avLst/>
          </a:prstGeom>
          <a:noFill/>
          <a:ln>
            <a:noFill/>
          </a:ln>
        </p:spPr>
      </p:pic>
      <p:pic>
        <p:nvPicPr>
          <p:cNvPr id="156" name="Google Shape;156;p5"/>
          <p:cNvPicPr preferRelativeResize="0"/>
          <p:nvPr/>
        </p:nvPicPr>
        <p:blipFill rotWithShape="1">
          <a:blip r:embed="rId7">
            <a:alphaModFix/>
          </a:blip>
          <a:srcRect/>
          <a:stretch/>
        </p:blipFill>
        <p:spPr>
          <a:xfrm>
            <a:off x="6270801" y="5327585"/>
            <a:ext cx="876300" cy="876300"/>
          </a:xfrm>
          <a:prstGeom prst="rect">
            <a:avLst/>
          </a:prstGeom>
          <a:noFill/>
          <a:ln>
            <a:noFill/>
          </a:ln>
        </p:spPr>
      </p:pic>
      <p:pic>
        <p:nvPicPr>
          <p:cNvPr id="157" name="Google Shape;157;p5"/>
          <p:cNvPicPr preferRelativeResize="0"/>
          <p:nvPr/>
        </p:nvPicPr>
        <p:blipFill rotWithShape="1">
          <a:blip r:embed="rId8">
            <a:alphaModFix/>
          </a:blip>
          <a:srcRect/>
          <a:stretch/>
        </p:blipFill>
        <p:spPr>
          <a:xfrm>
            <a:off x="4677805" y="5162980"/>
            <a:ext cx="754108" cy="754108"/>
          </a:xfrm>
          <a:prstGeom prst="rect">
            <a:avLst/>
          </a:prstGeom>
          <a:noFill/>
          <a:ln>
            <a:noFill/>
          </a:ln>
        </p:spPr>
      </p:pic>
      <p:pic>
        <p:nvPicPr>
          <p:cNvPr id="158" name="Google Shape;158;p5"/>
          <p:cNvPicPr preferRelativeResize="0"/>
          <p:nvPr/>
        </p:nvPicPr>
        <p:blipFill rotWithShape="1">
          <a:blip r:embed="rId9">
            <a:alphaModFix/>
          </a:blip>
          <a:srcRect/>
          <a:stretch/>
        </p:blipFill>
        <p:spPr>
          <a:xfrm>
            <a:off x="3793287" y="5336864"/>
            <a:ext cx="710174" cy="710174"/>
          </a:xfrm>
          <a:prstGeom prst="rect">
            <a:avLst/>
          </a:prstGeom>
          <a:noFill/>
          <a:ln>
            <a:noFill/>
          </a:ln>
        </p:spPr>
      </p:pic>
      <p:sp>
        <p:nvSpPr>
          <p:cNvPr id="4" name="Title 3">
            <a:extLst>
              <a:ext uri="{FF2B5EF4-FFF2-40B4-BE49-F238E27FC236}">
                <a16:creationId xmlns:a16="http://schemas.microsoft.com/office/drawing/2014/main" id="{EAC984A5-6518-8CAF-AA99-9CAA46ABB2A0}"/>
              </a:ext>
            </a:extLst>
          </p:cNvPr>
          <p:cNvSpPr>
            <a:spLocks noGrp="1"/>
          </p:cNvSpPr>
          <p:nvPr>
            <p:ph type="title"/>
          </p:nvPr>
        </p:nvSpPr>
        <p:spPr/>
        <p:txBody>
          <a:bodyPr/>
          <a:lstStyle/>
          <a:p>
            <a:r>
              <a:rPr lang="en-US" sz="4400" b="1" i="0" u="none" dirty="0">
                <a:latin typeface="Cambria" panose="02040503050406030204" pitchFamily="18" charset="0"/>
                <a:ea typeface="Proxima Nova"/>
                <a:cs typeface="Proxima Nova"/>
                <a:sym typeface="Proxima Nova"/>
              </a:rPr>
              <a:t>Cross-Layer Techniques</a:t>
            </a:r>
            <a:endParaRPr lang="en-TR" dirty="0"/>
          </a:p>
        </p:txBody>
      </p:sp>
      <p:sp>
        <p:nvSpPr>
          <p:cNvPr id="7" name="TextBox 6">
            <a:extLst>
              <a:ext uri="{FF2B5EF4-FFF2-40B4-BE49-F238E27FC236}">
                <a16:creationId xmlns:a16="http://schemas.microsoft.com/office/drawing/2014/main" id="{CEE04ACE-D83C-DAB7-E28E-021AC0C1F325}"/>
              </a:ext>
            </a:extLst>
          </p:cNvPr>
          <p:cNvSpPr txBox="1"/>
          <p:nvPr/>
        </p:nvSpPr>
        <p:spPr>
          <a:xfrm>
            <a:off x="116840" y="-360680"/>
            <a:ext cx="0" cy="0"/>
          </a:xfrm>
          <a:prstGeom prst="rect">
            <a:avLst/>
          </a:prstGeom>
          <a:noFill/>
        </p:spPr>
        <p:txBody>
          <a:bodyPr wrap="none" lIns="0" tIns="0" rIns="0" bIns="0" rtlCol="0">
            <a:normAutofit fontScale="25000" lnSpcReduction="20000"/>
          </a:bodyPr>
          <a:lstStyle/>
          <a:p>
            <a:pPr algn="l"/>
            <a:endParaRPr lang="en-TR" dirty="0">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par>
                                <p:cTn id="8" presetID="10" presetClass="entr" presetSubtype="0" fill="hold" nodeType="withEffect">
                                  <p:stCondLst>
                                    <p:cond delay="0"/>
                                  </p:stCondLst>
                                  <p:childTnLst>
                                    <p:set>
                                      <p:cBhvr>
                                        <p:cTn id="9" dur="1" fill="hold">
                                          <p:stCondLst>
                                            <p:cond delay="0"/>
                                          </p:stCondLst>
                                        </p:cTn>
                                        <p:tgtEl>
                                          <p:spTgt spid="137"/>
                                        </p:tgtEl>
                                        <p:attrNameLst>
                                          <p:attrName>style.visibility</p:attrName>
                                        </p:attrNameLst>
                                      </p:cBhvr>
                                      <p:to>
                                        <p:strVal val="visible"/>
                                      </p:to>
                                    </p:set>
                                    <p:animEffect transition="in" filter="fade">
                                      <p:cBhvr>
                                        <p:cTn id="10" dur="500"/>
                                        <p:tgtEl>
                                          <p:spTgt spid="137"/>
                                        </p:tgtEl>
                                      </p:cBhvr>
                                    </p:animEffect>
                                  </p:childTnLst>
                                </p:cTn>
                              </p:par>
                              <p:par>
                                <p:cTn id="11" presetID="10" presetClass="entr" presetSubtype="0"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animEffect transition="in" filter="fade">
                                      <p:cBhvr>
                                        <p:cTn id="13" dur="500"/>
                                        <p:tgtEl>
                                          <p:spTgt spid="139"/>
                                        </p:tgtEl>
                                      </p:cBhvr>
                                    </p:animEffect>
                                  </p:childTnLst>
                                </p:cTn>
                              </p:par>
                              <p:par>
                                <p:cTn id="14" presetID="10" presetClass="entr" presetSubtype="0" fill="hold" nodeType="withEffect">
                                  <p:stCondLst>
                                    <p:cond delay="0"/>
                                  </p:stCondLst>
                                  <p:childTnLst>
                                    <p:set>
                                      <p:cBhvr>
                                        <p:cTn id="15" dur="1" fill="hold">
                                          <p:stCondLst>
                                            <p:cond delay="0"/>
                                          </p:stCondLst>
                                        </p:cTn>
                                        <p:tgtEl>
                                          <p:spTgt spid="140"/>
                                        </p:tgtEl>
                                        <p:attrNameLst>
                                          <p:attrName>style.visibility</p:attrName>
                                        </p:attrNameLst>
                                      </p:cBhvr>
                                      <p:to>
                                        <p:strVal val="visible"/>
                                      </p:to>
                                    </p:set>
                                    <p:animEffect transition="in" filter="fade">
                                      <p:cBhvr>
                                        <p:cTn id="16" dur="500"/>
                                        <p:tgtEl>
                                          <p:spTgt spid="140"/>
                                        </p:tgtEl>
                                      </p:cBhvr>
                                    </p:animEffect>
                                  </p:childTnLst>
                                </p:cTn>
                              </p:par>
                              <p:par>
                                <p:cTn id="17" presetID="10" presetClass="entr" presetSubtype="0" fill="hold" nodeType="withEffect">
                                  <p:stCondLst>
                                    <p:cond delay="0"/>
                                  </p:stCondLst>
                                  <p:childTnLst>
                                    <p:set>
                                      <p:cBhvr>
                                        <p:cTn id="18" dur="1" fill="hold">
                                          <p:stCondLst>
                                            <p:cond delay="0"/>
                                          </p:stCondLst>
                                        </p:cTn>
                                        <p:tgtEl>
                                          <p:spTgt spid="141"/>
                                        </p:tgtEl>
                                        <p:attrNameLst>
                                          <p:attrName>style.visibility</p:attrName>
                                        </p:attrNameLst>
                                      </p:cBhvr>
                                      <p:to>
                                        <p:strVal val="visible"/>
                                      </p:to>
                                    </p:set>
                                    <p:animEffect transition="in" filter="fade">
                                      <p:cBhvr>
                                        <p:cTn id="19" dur="500"/>
                                        <p:tgtEl>
                                          <p:spTgt spid="141"/>
                                        </p:tgtEl>
                                      </p:cBhvr>
                                    </p:animEffect>
                                  </p:childTnLst>
                                </p:cTn>
                              </p:par>
                              <p:par>
                                <p:cTn id="20" presetID="10" presetClass="entr" presetSubtype="0" fill="hold" nodeType="withEffect">
                                  <p:stCondLst>
                                    <p:cond delay="0"/>
                                  </p:stCondLst>
                                  <p:childTnLst>
                                    <p:set>
                                      <p:cBhvr>
                                        <p:cTn id="21" dur="1" fill="hold">
                                          <p:stCondLst>
                                            <p:cond delay="0"/>
                                          </p:stCondLst>
                                        </p:cTn>
                                        <p:tgtEl>
                                          <p:spTgt spid="152"/>
                                        </p:tgtEl>
                                        <p:attrNameLst>
                                          <p:attrName>style.visibility</p:attrName>
                                        </p:attrNameLst>
                                      </p:cBhvr>
                                      <p:to>
                                        <p:strVal val="visible"/>
                                      </p:to>
                                    </p:set>
                                    <p:animEffect transition="in" filter="fade">
                                      <p:cBhvr>
                                        <p:cTn id="22" dur="500"/>
                                        <p:tgtEl>
                                          <p:spTgt spid="152"/>
                                        </p:tgtEl>
                                      </p:cBhvr>
                                    </p:animEffect>
                                  </p:childTnLst>
                                </p:cTn>
                              </p:par>
                              <p:par>
                                <p:cTn id="23" presetID="10" presetClass="entr" presetSubtype="0" fill="hold" nodeType="with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fade">
                                      <p:cBhvr>
                                        <p:cTn id="25" dur="500"/>
                                        <p:tgtEl>
                                          <p:spTgt spid="153"/>
                                        </p:tgtEl>
                                      </p:cBhvr>
                                    </p:animEffect>
                                  </p:childTnLst>
                                </p:cTn>
                              </p:par>
                              <p:par>
                                <p:cTn id="26" presetID="10" presetClass="entr" presetSubtype="0" fill="hold" nodeType="withEffect">
                                  <p:stCondLst>
                                    <p:cond delay="0"/>
                                  </p:stCondLst>
                                  <p:childTnLst>
                                    <p:set>
                                      <p:cBhvr>
                                        <p:cTn id="27" dur="1" fill="hold">
                                          <p:stCondLst>
                                            <p:cond delay="0"/>
                                          </p:stCondLst>
                                        </p:cTn>
                                        <p:tgtEl>
                                          <p:spTgt spid="142"/>
                                        </p:tgtEl>
                                        <p:attrNameLst>
                                          <p:attrName>style.visibility</p:attrName>
                                        </p:attrNameLst>
                                      </p:cBhvr>
                                      <p:to>
                                        <p:strVal val="visible"/>
                                      </p:to>
                                    </p:set>
                                    <p:animEffect transition="in" filter="fade">
                                      <p:cBhvr>
                                        <p:cTn id="28" dur="500"/>
                                        <p:tgtEl>
                                          <p:spTgt spid="142"/>
                                        </p:tgtEl>
                                      </p:cBhvr>
                                    </p:animEffect>
                                  </p:childTnLst>
                                </p:cTn>
                              </p:par>
                              <p:par>
                                <p:cTn id="29" presetID="10" presetClass="entr" presetSubtype="0" fill="hold" nodeType="withEffect">
                                  <p:stCondLst>
                                    <p:cond delay="0"/>
                                  </p:stCondLst>
                                  <p:childTnLst>
                                    <p:set>
                                      <p:cBhvr>
                                        <p:cTn id="30" dur="1" fill="hold">
                                          <p:stCondLst>
                                            <p:cond delay="0"/>
                                          </p:stCondLst>
                                        </p:cTn>
                                        <p:tgtEl>
                                          <p:spTgt spid="145"/>
                                        </p:tgtEl>
                                        <p:attrNameLst>
                                          <p:attrName>style.visibility</p:attrName>
                                        </p:attrNameLst>
                                      </p:cBhvr>
                                      <p:to>
                                        <p:strVal val="visible"/>
                                      </p:to>
                                    </p:set>
                                    <p:animEffect transition="in" filter="fade">
                                      <p:cBhvr>
                                        <p:cTn id="31" dur="500"/>
                                        <p:tgtEl>
                                          <p:spTgt spid="145"/>
                                        </p:tgtEl>
                                      </p:cBhvr>
                                    </p:animEffect>
                                  </p:childTnLst>
                                </p:cTn>
                              </p:par>
                              <p:par>
                                <p:cTn id="32" presetID="10" presetClass="entr" presetSubtype="0" fill="hold" nodeType="withEffect">
                                  <p:stCondLst>
                                    <p:cond delay="0"/>
                                  </p:stCondLst>
                                  <p:childTnLst>
                                    <p:set>
                                      <p:cBhvr>
                                        <p:cTn id="33" dur="1" fill="hold">
                                          <p:stCondLst>
                                            <p:cond delay="0"/>
                                          </p:stCondLst>
                                        </p:cTn>
                                        <p:tgtEl>
                                          <p:spTgt spid="144"/>
                                        </p:tgtEl>
                                        <p:attrNameLst>
                                          <p:attrName>style.visibility</p:attrName>
                                        </p:attrNameLst>
                                      </p:cBhvr>
                                      <p:to>
                                        <p:strVal val="visible"/>
                                      </p:to>
                                    </p:set>
                                    <p:animEffect transition="in" filter="fade">
                                      <p:cBhvr>
                                        <p:cTn id="34" dur="500"/>
                                        <p:tgtEl>
                                          <p:spTgt spid="144"/>
                                        </p:tgtEl>
                                      </p:cBhvr>
                                    </p:animEffect>
                                  </p:childTnLst>
                                </p:cTn>
                              </p:par>
                              <p:par>
                                <p:cTn id="35" presetID="10" presetClass="entr" presetSubtype="0" fill="hold" nodeType="withEffect">
                                  <p:stCondLst>
                                    <p:cond delay="0"/>
                                  </p:stCondLst>
                                  <p:childTnLst>
                                    <p:set>
                                      <p:cBhvr>
                                        <p:cTn id="36" dur="1" fill="hold">
                                          <p:stCondLst>
                                            <p:cond delay="0"/>
                                          </p:stCondLst>
                                        </p:cTn>
                                        <p:tgtEl>
                                          <p:spTgt spid="143"/>
                                        </p:tgtEl>
                                        <p:attrNameLst>
                                          <p:attrName>style.visibility</p:attrName>
                                        </p:attrNameLst>
                                      </p:cBhvr>
                                      <p:to>
                                        <p:strVal val="visible"/>
                                      </p:to>
                                    </p:set>
                                    <p:animEffect transition="in" filter="fade">
                                      <p:cBhvr>
                                        <p:cTn id="37" dur="500"/>
                                        <p:tgtEl>
                                          <p:spTgt spid="143"/>
                                        </p:tgtEl>
                                      </p:cBhvr>
                                    </p:animEffect>
                                  </p:childTnLst>
                                </p:cTn>
                              </p:par>
                              <p:par>
                                <p:cTn id="38" presetID="10" presetClass="entr" presetSubtype="0" fill="hold" nodeType="withEffect">
                                  <p:stCondLst>
                                    <p:cond delay="0"/>
                                  </p:stCondLst>
                                  <p:childTnLst>
                                    <p:set>
                                      <p:cBhvr>
                                        <p:cTn id="39" dur="1" fill="hold">
                                          <p:stCondLst>
                                            <p:cond delay="0"/>
                                          </p:stCondLst>
                                        </p:cTn>
                                        <p:tgtEl>
                                          <p:spTgt spid="148"/>
                                        </p:tgtEl>
                                        <p:attrNameLst>
                                          <p:attrName>style.visibility</p:attrName>
                                        </p:attrNameLst>
                                      </p:cBhvr>
                                      <p:to>
                                        <p:strVal val="visible"/>
                                      </p:to>
                                    </p:set>
                                    <p:animEffect transition="in" filter="fade">
                                      <p:cBhvr>
                                        <p:cTn id="40" dur="500"/>
                                        <p:tgtEl>
                                          <p:spTgt spid="14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6"/>
                                        </p:tgtEl>
                                        <p:attrNameLst>
                                          <p:attrName>style.visibility</p:attrName>
                                        </p:attrNameLst>
                                      </p:cBhvr>
                                      <p:to>
                                        <p:strVal val="visible"/>
                                      </p:to>
                                    </p:set>
                                    <p:animEffect transition="in" filter="fade">
                                      <p:cBhvr>
                                        <p:cTn id="45" dur="500"/>
                                        <p:tgtEl>
                                          <p:spTgt spid="146"/>
                                        </p:tgtEl>
                                      </p:cBhvr>
                                    </p:animEffect>
                                  </p:childTnLst>
                                </p:cTn>
                              </p:par>
                              <p:par>
                                <p:cTn id="46" presetID="10" presetClass="entr" presetSubtype="0" fill="hold" nodeType="withEffect">
                                  <p:stCondLst>
                                    <p:cond delay="0"/>
                                  </p:stCondLst>
                                  <p:childTnLst>
                                    <p:set>
                                      <p:cBhvr>
                                        <p:cTn id="47" dur="1" fill="hold">
                                          <p:stCondLst>
                                            <p:cond delay="0"/>
                                          </p:stCondLst>
                                        </p:cTn>
                                        <p:tgtEl>
                                          <p:spTgt spid="147"/>
                                        </p:tgtEl>
                                        <p:attrNameLst>
                                          <p:attrName>style.visibility</p:attrName>
                                        </p:attrNameLst>
                                      </p:cBhvr>
                                      <p:to>
                                        <p:strVal val="visible"/>
                                      </p:to>
                                    </p:set>
                                    <p:animEffect transition="in" filter="fade">
                                      <p:cBhvr>
                                        <p:cTn id="48" dur="500"/>
                                        <p:tgtEl>
                                          <p:spTgt spid="147"/>
                                        </p:tgtEl>
                                      </p:cBhvr>
                                    </p:animEffect>
                                  </p:childTnLst>
                                </p:cTn>
                              </p:par>
                              <p:par>
                                <p:cTn id="49" presetID="10" presetClass="entr" presetSubtype="0" fill="hold" nodeType="withEffect">
                                  <p:stCondLst>
                                    <p:cond delay="0"/>
                                  </p:stCondLst>
                                  <p:childTnLst>
                                    <p:set>
                                      <p:cBhvr>
                                        <p:cTn id="50" dur="1" fill="hold">
                                          <p:stCondLst>
                                            <p:cond delay="0"/>
                                          </p:stCondLst>
                                        </p:cTn>
                                        <p:tgtEl>
                                          <p:spTgt spid="154"/>
                                        </p:tgtEl>
                                        <p:attrNameLst>
                                          <p:attrName>style.visibility</p:attrName>
                                        </p:attrNameLst>
                                      </p:cBhvr>
                                      <p:to>
                                        <p:strVal val="visible"/>
                                      </p:to>
                                    </p:set>
                                    <p:animEffect transition="in" filter="fade">
                                      <p:cBhvr>
                                        <p:cTn id="51" dur="500"/>
                                        <p:tgtEl>
                                          <p:spTgt spid="154"/>
                                        </p:tgtEl>
                                      </p:cBhvr>
                                    </p:animEffect>
                                  </p:childTnLst>
                                </p:cTn>
                              </p:par>
                              <p:par>
                                <p:cTn id="52" presetID="10" presetClass="entr" presetSubtype="0" fill="hold" nodeType="withEffect">
                                  <p:stCondLst>
                                    <p:cond delay="0"/>
                                  </p:stCondLst>
                                  <p:childTnLst>
                                    <p:set>
                                      <p:cBhvr>
                                        <p:cTn id="53" dur="1" fill="hold">
                                          <p:stCondLst>
                                            <p:cond delay="0"/>
                                          </p:stCondLst>
                                        </p:cTn>
                                        <p:tgtEl>
                                          <p:spTgt spid="158"/>
                                        </p:tgtEl>
                                        <p:attrNameLst>
                                          <p:attrName>style.visibility</p:attrName>
                                        </p:attrNameLst>
                                      </p:cBhvr>
                                      <p:to>
                                        <p:strVal val="visible"/>
                                      </p:to>
                                    </p:set>
                                    <p:animEffect transition="in" filter="fade">
                                      <p:cBhvr>
                                        <p:cTn id="54" dur="500"/>
                                        <p:tgtEl>
                                          <p:spTgt spid="158"/>
                                        </p:tgtEl>
                                      </p:cBhvr>
                                    </p:animEffect>
                                  </p:childTnLst>
                                </p:cTn>
                              </p:par>
                              <p:par>
                                <p:cTn id="55" presetID="10" presetClass="entr" presetSubtype="0" fill="hold" nodeType="withEffect">
                                  <p:stCondLst>
                                    <p:cond delay="0"/>
                                  </p:stCondLst>
                                  <p:childTnLst>
                                    <p:set>
                                      <p:cBhvr>
                                        <p:cTn id="56" dur="1" fill="hold">
                                          <p:stCondLst>
                                            <p:cond delay="0"/>
                                          </p:stCondLst>
                                        </p:cTn>
                                        <p:tgtEl>
                                          <p:spTgt spid="157"/>
                                        </p:tgtEl>
                                        <p:attrNameLst>
                                          <p:attrName>style.visibility</p:attrName>
                                        </p:attrNameLst>
                                      </p:cBhvr>
                                      <p:to>
                                        <p:strVal val="visible"/>
                                      </p:to>
                                    </p:set>
                                    <p:animEffect transition="in" filter="fade">
                                      <p:cBhvr>
                                        <p:cTn id="57" dur="500"/>
                                        <p:tgtEl>
                                          <p:spTgt spid="157"/>
                                        </p:tgtEl>
                                      </p:cBhvr>
                                    </p:animEffect>
                                  </p:childTnLst>
                                </p:cTn>
                              </p:par>
                              <p:par>
                                <p:cTn id="58" presetID="10" presetClass="entr" presetSubtype="0" fill="hold" nodeType="withEffect">
                                  <p:stCondLst>
                                    <p:cond delay="0"/>
                                  </p:stCondLst>
                                  <p:childTnLst>
                                    <p:set>
                                      <p:cBhvr>
                                        <p:cTn id="59" dur="1" fill="hold">
                                          <p:stCondLst>
                                            <p:cond delay="0"/>
                                          </p:stCondLst>
                                        </p:cTn>
                                        <p:tgtEl>
                                          <p:spTgt spid="155"/>
                                        </p:tgtEl>
                                        <p:attrNameLst>
                                          <p:attrName>style.visibility</p:attrName>
                                        </p:attrNameLst>
                                      </p:cBhvr>
                                      <p:to>
                                        <p:strVal val="visible"/>
                                      </p:to>
                                    </p:set>
                                    <p:animEffect transition="in" filter="fade">
                                      <p:cBhvr>
                                        <p:cTn id="60" dur="500"/>
                                        <p:tgtEl>
                                          <p:spTgt spid="155"/>
                                        </p:tgtEl>
                                      </p:cBhvr>
                                    </p:animEffect>
                                  </p:childTnLst>
                                </p:cTn>
                              </p:par>
                              <p:par>
                                <p:cTn id="61" presetID="10" presetClass="entr" presetSubtype="0" fill="hold" nodeType="withEffect">
                                  <p:stCondLst>
                                    <p:cond delay="0"/>
                                  </p:stCondLst>
                                  <p:childTnLst>
                                    <p:set>
                                      <p:cBhvr>
                                        <p:cTn id="62" dur="1" fill="hold">
                                          <p:stCondLst>
                                            <p:cond delay="0"/>
                                          </p:stCondLst>
                                        </p:cTn>
                                        <p:tgtEl>
                                          <p:spTgt spid="156"/>
                                        </p:tgtEl>
                                        <p:attrNameLst>
                                          <p:attrName>style.visibility</p:attrName>
                                        </p:attrNameLst>
                                      </p:cBhvr>
                                      <p:to>
                                        <p:strVal val="visible"/>
                                      </p:to>
                                    </p:set>
                                    <p:animEffect transition="in" filter="fade">
                                      <p:cBhvr>
                                        <p:cTn id="63" dur="500"/>
                                        <p:tgtEl>
                                          <p:spTgt spid="15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50"/>
                                        </p:tgtEl>
                                        <p:attrNameLst>
                                          <p:attrName>style.visibility</p:attrName>
                                        </p:attrNameLst>
                                      </p:cBhvr>
                                      <p:to>
                                        <p:strVal val="visible"/>
                                      </p:to>
                                    </p:set>
                                    <p:animEffect transition="in" filter="fade">
                                      <p:cBhvr>
                                        <p:cTn id="68" dur="500"/>
                                        <p:tgtEl>
                                          <p:spTgt spid="150"/>
                                        </p:tgtEl>
                                      </p:cBhvr>
                                    </p:animEffect>
                                  </p:childTnLst>
                                </p:cTn>
                              </p:par>
                              <p:par>
                                <p:cTn id="69" presetID="10" presetClass="entr" presetSubtype="0" fill="hold" nodeType="withEffect">
                                  <p:stCondLst>
                                    <p:cond delay="0"/>
                                  </p:stCondLst>
                                  <p:childTnLst>
                                    <p:set>
                                      <p:cBhvr>
                                        <p:cTn id="70" dur="1" fill="hold">
                                          <p:stCondLst>
                                            <p:cond delay="0"/>
                                          </p:stCondLst>
                                        </p:cTn>
                                        <p:tgtEl>
                                          <p:spTgt spid="151"/>
                                        </p:tgtEl>
                                        <p:attrNameLst>
                                          <p:attrName>style.visibility</p:attrName>
                                        </p:attrNameLst>
                                      </p:cBhvr>
                                      <p:to>
                                        <p:strVal val="visible"/>
                                      </p:to>
                                    </p:set>
                                    <p:animEffect transition="in" filter="fade">
                                      <p:cBhvr>
                                        <p:cTn id="71" dur="500"/>
                                        <p:tgtEl>
                                          <p:spTgt spid="151"/>
                                        </p:tgtEl>
                                      </p:cBhvr>
                                    </p:animEffect>
                                  </p:childTnLst>
                                </p:cTn>
                              </p:par>
                              <p:par>
                                <p:cTn id="72" presetID="10" presetClass="entr" presetSubtype="0" fill="hold" nodeType="withEffect">
                                  <p:stCondLst>
                                    <p:cond delay="0"/>
                                  </p:stCondLst>
                                  <p:childTnLst>
                                    <p:set>
                                      <p:cBhvr>
                                        <p:cTn id="73" dur="1" fill="hold">
                                          <p:stCondLst>
                                            <p:cond delay="0"/>
                                          </p:stCondLst>
                                        </p:cTn>
                                        <p:tgtEl>
                                          <p:spTgt spid="149"/>
                                        </p:tgtEl>
                                        <p:attrNameLst>
                                          <p:attrName>style.visibility</p:attrName>
                                        </p:attrNameLst>
                                      </p:cBhvr>
                                      <p:to>
                                        <p:strVal val="visible"/>
                                      </p:to>
                                    </p:set>
                                    <p:animEffect transition="in" filter="fade">
                                      <p:cBhvr>
                                        <p:cTn id="74"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4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Outline</a:t>
            </a:r>
            <a:endParaRPr/>
          </a:p>
        </p:txBody>
      </p:sp>
      <p:sp>
        <p:nvSpPr>
          <p:cNvPr id="942" name="Google Shape;942;p43"/>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BFBFBF"/>
              </a:buClr>
              <a:buSzPts val="2600"/>
              <a:buChar char="•"/>
            </a:pPr>
            <a:r>
              <a:rPr lang="en-US" sz="2600" dirty="0">
                <a:solidFill>
                  <a:srgbClr val="BFBFBF"/>
                </a:solidFill>
              </a:rPr>
              <a:t>Background</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Cross-Layer Techniques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Infrastructure for Evaluating Cross-Layer Techniques</a:t>
            </a:r>
            <a:endParaRPr dirty="0"/>
          </a:p>
          <a:p>
            <a:pPr marL="228600" lvl="0" indent="-228600" algn="l" rtl="0">
              <a:lnSpc>
                <a:spcPct val="90000"/>
              </a:lnSpc>
              <a:spcBef>
                <a:spcPts val="1000"/>
              </a:spcBef>
              <a:spcAft>
                <a:spcPts val="0"/>
              </a:spcAft>
              <a:buClr>
                <a:srgbClr val="BFBFBF"/>
              </a:buClr>
              <a:buSzPts val="2600"/>
              <a:buChar char="•"/>
            </a:pPr>
            <a:r>
              <a:rPr lang="en-US" sz="2600" dirty="0" err="1">
                <a:solidFill>
                  <a:srgbClr val="BFBFBF"/>
                </a:solidFill>
              </a:rPr>
              <a:t>MetaSys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Overview </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Components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Operation</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FPGA Prototype</a:t>
            </a:r>
            <a:endParaRPr sz="2600" b="1" dirty="0"/>
          </a:p>
          <a:p>
            <a:pPr marL="228600" lvl="0" indent="-228600" algn="l" rtl="0">
              <a:lnSpc>
                <a:spcPct val="90000"/>
              </a:lnSpc>
              <a:spcBef>
                <a:spcPts val="1000"/>
              </a:spcBef>
              <a:spcAft>
                <a:spcPts val="0"/>
              </a:spcAft>
              <a:buClr>
                <a:schemeClr val="dk1"/>
              </a:buClr>
              <a:buSzPts val="2600"/>
              <a:buChar char="•"/>
            </a:pPr>
            <a:r>
              <a:rPr lang="en-US" sz="2600" b="1" dirty="0">
                <a:solidFill>
                  <a:srgbClr val="0432FF"/>
                </a:solidFill>
              </a:rPr>
              <a:t>Case Studies</a:t>
            </a:r>
            <a:endParaRPr dirty="0">
              <a:solidFill>
                <a:srgbClr val="0432FF"/>
              </a:solidFill>
            </a:endParaRPr>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Prefetching</a:t>
            </a:r>
            <a:endParaRPr dirty="0"/>
          </a:p>
          <a:p>
            <a:pPr marL="685800" lvl="1" indent="-228600" algn="l" rtl="0">
              <a:lnSpc>
                <a:spcPct val="90000"/>
              </a:lnSpc>
              <a:spcBef>
                <a:spcPts val="500"/>
              </a:spcBef>
              <a:spcAft>
                <a:spcPts val="0"/>
              </a:spcAft>
              <a:buClr>
                <a:schemeClr val="dk1"/>
              </a:buClr>
              <a:buSzPts val="2600"/>
              <a:buChar char="•"/>
            </a:pPr>
            <a:r>
              <a:rPr lang="en-US" sz="2600" b="1" dirty="0">
                <a:solidFill>
                  <a:srgbClr val="0432FF"/>
                </a:solidFill>
              </a:rPr>
              <a:t>Memory Safety and Protection</a:t>
            </a:r>
            <a:endParaRPr dirty="0">
              <a:solidFill>
                <a:srgbClr val="0432FF"/>
              </a:solidFill>
            </a:endParaRPr>
          </a:p>
          <a:p>
            <a:pPr marL="228600" lvl="0" indent="-228600" algn="l" rtl="0">
              <a:lnSpc>
                <a:spcPct val="90000"/>
              </a:lnSpc>
              <a:spcBef>
                <a:spcPts val="1000"/>
              </a:spcBef>
              <a:spcAft>
                <a:spcPts val="0"/>
              </a:spcAft>
              <a:buClr>
                <a:schemeClr val="dk1"/>
              </a:buClr>
              <a:buSzPts val="2600"/>
              <a:buChar char="•"/>
            </a:pPr>
            <a:r>
              <a:rPr lang="en-US" sz="2600" dirty="0"/>
              <a:t>Characterizing a General Metadata Management System</a:t>
            </a:r>
            <a:endParaRPr dirty="0"/>
          </a:p>
          <a:p>
            <a:pPr marL="228600" lvl="0" indent="-63500" algn="l" rtl="0">
              <a:lnSpc>
                <a:spcPct val="90000"/>
              </a:lnSpc>
              <a:spcBef>
                <a:spcPts val="1000"/>
              </a:spcBef>
              <a:spcAft>
                <a:spcPts val="0"/>
              </a:spcAft>
              <a:buClr>
                <a:schemeClr val="dk1"/>
              </a:buClr>
              <a:buSzPts val="2600"/>
              <a:buNone/>
            </a:pPr>
            <a:endParaRPr sz="26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4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Memory Safety</a:t>
            </a:r>
            <a:endParaRPr/>
          </a:p>
        </p:txBody>
      </p:sp>
      <p:sp>
        <p:nvSpPr>
          <p:cNvPr id="949" name="Google Shape;949;p44"/>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300"/>
              <a:buNone/>
            </a:pPr>
            <a:r>
              <a:rPr lang="en-US" sz="2300" dirty="0"/>
              <a:t>Certain programming models are vulnerable to:</a:t>
            </a:r>
            <a:endParaRPr dirty="0"/>
          </a:p>
          <a:p>
            <a:pPr marL="228600" lvl="0" indent="-228600" algn="l" rtl="0">
              <a:lnSpc>
                <a:spcPct val="90000"/>
              </a:lnSpc>
              <a:spcBef>
                <a:spcPts val="1000"/>
              </a:spcBef>
              <a:spcAft>
                <a:spcPts val="0"/>
              </a:spcAft>
              <a:buClr>
                <a:schemeClr val="dk1"/>
              </a:buClr>
              <a:buSzPts val="2300"/>
              <a:buChar char="•"/>
            </a:pPr>
            <a:r>
              <a:rPr lang="en-US" sz="2300" dirty="0"/>
              <a:t> </a:t>
            </a:r>
            <a:r>
              <a:rPr lang="en-US" sz="2300" dirty="0">
                <a:solidFill>
                  <a:srgbClr val="FF0000"/>
                </a:solidFill>
              </a:rPr>
              <a:t>Buffer overflows </a:t>
            </a:r>
            <a:r>
              <a:rPr lang="en-US" sz="2300" dirty="0"/>
              <a:t>cause unintentional memory modifications</a:t>
            </a:r>
            <a:endParaRPr dirty="0"/>
          </a:p>
          <a:p>
            <a:pPr marL="0" lvl="0" indent="0" algn="l" rtl="0">
              <a:lnSpc>
                <a:spcPct val="90000"/>
              </a:lnSpc>
              <a:spcBef>
                <a:spcPts val="1000"/>
              </a:spcBef>
              <a:spcAft>
                <a:spcPts val="0"/>
              </a:spcAft>
              <a:buClr>
                <a:srgbClr val="FF0000"/>
              </a:buClr>
              <a:buSzPts val="2300"/>
              <a:buNone/>
            </a:pPr>
            <a:r>
              <a:rPr lang="en-US" sz="2300" dirty="0">
                <a:solidFill>
                  <a:srgbClr val="FF0000"/>
                </a:solidFill>
              </a:rPr>
              <a:t>Memory-unsafe:</a:t>
            </a:r>
            <a:r>
              <a:rPr lang="en-US" sz="2300" dirty="0"/>
              <a:t> When there is no </a:t>
            </a:r>
            <a:r>
              <a:rPr lang="en-US" sz="2300" dirty="0">
                <a:solidFill>
                  <a:schemeClr val="accent6"/>
                </a:solidFill>
              </a:rPr>
              <a:t>bounds checking </a:t>
            </a:r>
            <a:r>
              <a:rPr lang="en-US" sz="2300" dirty="0"/>
              <a:t>for pointers</a:t>
            </a:r>
            <a:endParaRPr dirty="0"/>
          </a:p>
          <a:p>
            <a:pPr marL="0" lvl="0" indent="0" algn="l" rtl="0">
              <a:lnSpc>
                <a:spcPct val="90000"/>
              </a:lnSpc>
              <a:spcBef>
                <a:spcPts val="1000"/>
              </a:spcBef>
              <a:spcAft>
                <a:spcPts val="0"/>
              </a:spcAft>
              <a:buClr>
                <a:schemeClr val="dk1"/>
              </a:buClr>
              <a:buSzPts val="2300"/>
              <a:buNone/>
            </a:pPr>
            <a:endParaRPr sz="2300" dirty="0"/>
          </a:p>
          <a:p>
            <a:pPr marL="0" lvl="0" indent="0" algn="l" rtl="0">
              <a:lnSpc>
                <a:spcPct val="90000"/>
              </a:lnSpc>
              <a:spcBef>
                <a:spcPts val="1000"/>
              </a:spcBef>
              <a:spcAft>
                <a:spcPts val="0"/>
              </a:spcAft>
              <a:buClr>
                <a:schemeClr val="dk1"/>
              </a:buClr>
              <a:buSzPts val="2300"/>
              <a:buNone/>
            </a:pPr>
            <a:endParaRPr sz="2300" dirty="0"/>
          </a:p>
          <a:p>
            <a:pPr marL="0" lvl="0" indent="0" algn="l" rtl="0">
              <a:lnSpc>
                <a:spcPct val="90000"/>
              </a:lnSpc>
              <a:spcBef>
                <a:spcPts val="1000"/>
              </a:spcBef>
              <a:spcAft>
                <a:spcPts val="0"/>
              </a:spcAft>
              <a:buClr>
                <a:schemeClr val="dk1"/>
              </a:buClr>
              <a:buSzPts val="2300"/>
              <a:buNone/>
            </a:pPr>
            <a:endParaRPr sz="2300" dirty="0"/>
          </a:p>
          <a:p>
            <a:pPr marL="0" lvl="0" indent="0" algn="l" rtl="0">
              <a:lnSpc>
                <a:spcPct val="90000"/>
              </a:lnSpc>
              <a:spcBef>
                <a:spcPts val="1000"/>
              </a:spcBef>
              <a:spcAft>
                <a:spcPts val="0"/>
              </a:spcAft>
              <a:buClr>
                <a:schemeClr val="dk1"/>
              </a:buClr>
              <a:buSzPts val="2300"/>
              <a:buNone/>
            </a:pPr>
            <a:endParaRPr sz="2300" dirty="0"/>
          </a:p>
          <a:p>
            <a:pPr marL="0" lvl="0" indent="0" algn="l" rtl="0">
              <a:lnSpc>
                <a:spcPct val="90000"/>
              </a:lnSpc>
              <a:spcBef>
                <a:spcPts val="1000"/>
              </a:spcBef>
              <a:spcAft>
                <a:spcPts val="0"/>
              </a:spcAft>
              <a:buClr>
                <a:schemeClr val="dk1"/>
              </a:buClr>
              <a:buSzPts val="2300"/>
              <a:buNone/>
            </a:pPr>
            <a:endParaRPr sz="2300" dirty="0"/>
          </a:p>
          <a:p>
            <a:pPr marL="0" lvl="0" indent="0" algn="l" rtl="0">
              <a:lnSpc>
                <a:spcPct val="90000"/>
              </a:lnSpc>
              <a:spcBef>
                <a:spcPts val="1000"/>
              </a:spcBef>
              <a:spcAft>
                <a:spcPts val="0"/>
              </a:spcAft>
              <a:buClr>
                <a:schemeClr val="dk1"/>
              </a:buClr>
              <a:buSzPts val="2300"/>
              <a:buNone/>
            </a:pPr>
            <a:endParaRPr sz="1600" dirty="0"/>
          </a:p>
          <a:p>
            <a:pPr marL="228600" lvl="0" indent="-228600" algn="l" rtl="0">
              <a:lnSpc>
                <a:spcPct val="90000"/>
              </a:lnSpc>
              <a:spcBef>
                <a:spcPts val="1000"/>
              </a:spcBef>
              <a:spcAft>
                <a:spcPts val="0"/>
              </a:spcAft>
              <a:buClr>
                <a:schemeClr val="dk1"/>
              </a:buClr>
              <a:buSzPts val="2300"/>
              <a:buChar char="•"/>
            </a:pPr>
            <a:r>
              <a:rPr lang="en-US" sz="2300" dirty="0"/>
              <a:t>Software bounds checking: Computationally </a:t>
            </a:r>
            <a:r>
              <a:rPr lang="en-US" sz="2300" dirty="0">
                <a:solidFill>
                  <a:srgbClr val="FF0000"/>
                </a:solidFill>
              </a:rPr>
              <a:t>expensive</a:t>
            </a:r>
            <a:endParaRPr dirty="0"/>
          </a:p>
          <a:p>
            <a:pPr marL="228600" lvl="0" indent="-228600" algn="l" rtl="0">
              <a:lnSpc>
                <a:spcPct val="90000"/>
              </a:lnSpc>
              <a:spcBef>
                <a:spcPts val="1000"/>
              </a:spcBef>
              <a:spcAft>
                <a:spcPts val="0"/>
              </a:spcAft>
              <a:buClr>
                <a:schemeClr val="dk1"/>
              </a:buClr>
              <a:buSzPts val="2300"/>
              <a:buChar char="•"/>
            </a:pPr>
            <a:r>
              <a:rPr lang="en-US" sz="2300" dirty="0"/>
              <a:t>Hardware bounds checking: Too </a:t>
            </a:r>
            <a:r>
              <a:rPr lang="en-US" sz="2300" dirty="0">
                <a:solidFill>
                  <a:srgbClr val="FF0000"/>
                </a:solidFill>
              </a:rPr>
              <a:t>specialized</a:t>
            </a:r>
          </a:p>
          <a:p>
            <a:pPr marL="0" lvl="0" indent="0">
              <a:buClr>
                <a:schemeClr val="dk1"/>
              </a:buClr>
              <a:buSzPts val="2300"/>
              <a:buNone/>
            </a:pPr>
            <a:r>
              <a:rPr lang="en-US" sz="2300" dirty="0" err="1">
                <a:solidFill>
                  <a:schemeClr val="accent1"/>
                </a:solidFill>
              </a:rPr>
              <a:t>MetaSys</a:t>
            </a:r>
            <a:r>
              <a:rPr lang="en-US" sz="2300" dirty="0">
                <a:solidFill>
                  <a:schemeClr val="accent1"/>
                </a:solidFill>
              </a:rPr>
              <a:t> allows bounds checking without additional hardware</a:t>
            </a:r>
          </a:p>
        </p:txBody>
      </p:sp>
      <p:sp>
        <p:nvSpPr>
          <p:cNvPr id="951" name="Google Shape;951;p44"/>
          <p:cNvSpPr txBox="1"/>
          <p:nvPr/>
        </p:nvSpPr>
        <p:spPr>
          <a:xfrm>
            <a:off x="1324829" y="2308588"/>
            <a:ext cx="185076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char </a:t>
            </a:r>
            <a:r>
              <a:rPr lang="en-US" sz="2000">
                <a:solidFill>
                  <a:schemeClr val="accent6"/>
                </a:solidFill>
                <a:latin typeface="Cambria" panose="02040503050406030204" pitchFamily="18" charset="0"/>
                <a:ea typeface="Proxima Nova"/>
                <a:cs typeface="Proxima Nova"/>
                <a:sym typeface="Proxima Nova"/>
              </a:rPr>
              <a:t>buffer[6]</a:t>
            </a:r>
            <a:r>
              <a:rPr lang="en-US" sz="2000">
                <a:solidFill>
                  <a:schemeClr val="dk1"/>
                </a:solidFill>
                <a:latin typeface="Cambria" panose="02040503050406030204" pitchFamily="18" charset="0"/>
                <a:ea typeface="Proxima Nova"/>
                <a:cs typeface="Proxima Nova"/>
                <a:sym typeface="Proxima Nova"/>
              </a:rPr>
              <a:t>;</a:t>
            </a:r>
            <a:endParaRPr sz="2000">
              <a:solidFill>
                <a:schemeClr val="dk1"/>
              </a:solidFill>
              <a:latin typeface="Cambria" panose="02040503050406030204" pitchFamily="18" charset="0"/>
              <a:ea typeface="Proxima Nova"/>
              <a:cs typeface="Proxima Nova"/>
              <a:sym typeface="Proxima Nova"/>
            </a:endParaRPr>
          </a:p>
        </p:txBody>
      </p:sp>
      <p:sp>
        <p:nvSpPr>
          <p:cNvPr id="952" name="Google Shape;952;p44"/>
          <p:cNvSpPr txBox="1"/>
          <p:nvPr/>
        </p:nvSpPr>
        <p:spPr>
          <a:xfrm>
            <a:off x="1324829" y="3649911"/>
            <a:ext cx="441608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Cambria" panose="02040503050406030204" pitchFamily="18" charset="0"/>
                <a:ea typeface="Proxima Nova"/>
                <a:cs typeface="Proxima Nova"/>
                <a:sym typeface="Proxima Nova"/>
              </a:rPr>
              <a:t>string copy (</a:t>
            </a:r>
            <a:r>
              <a:rPr lang="en-US" sz="2000" dirty="0">
                <a:solidFill>
                  <a:schemeClr val="accent6"/>
                </a:solidFill>
                <a:latin typeface="Cambria" panose="02040503050406030204" pitchFamily="18" charset="0"/>
                <a:ea typeface="Proxima Nova"/>
                <a:cs typeface="Proxima Nova"/>
                <a:sym typeface="Proxima Nova"/>
              </a:rPr>
              <a:t>buffer</a:t>
            </a:r>
            <a:r>
              <a:rPr lang="en-US" sz="2000" dirty="0">
                <a:solidFill>
                  <a:schemeClr val="dk1"/>
                </a:solidFill>
                <a:latin typeface="Cambria" panose="02040503050406030204" pitchFamily="18" charset="0"/>
                <a:ea typeface="Proxima Nova"/>
                <a:cs typeface="Proxima Nova"/>
                <a:sym typeface="Proxima Nova"/>
              </a:rPr>
              <a:t>, “</a:t>
            </a:r>
            <a:r>
              <a:rPr lang="en-US" sz="2000" dirty="0">
                <a:solidFill>
                  <a:schemeClr val="accent2"/>
                </a:solidFill>
                <a:latin typeface="Cambria" panose="02040503050406030204" pitchFamily="18" charset="0"/>
                <a:ea typeface="Proxima Nova"/>
                <a:cs typeface="Proxima Nova"/>
                <a:sym typeface="Proxima Nova"/>
              </a:rPr>
              <a:t>buffer</a:t>
            </a:r>
            <a:r>
              <a:rPr lang="en-US" sz="2000" dirty="0">
                <a:solidFill>
                  <a:srgbClr val="FF0000"/>
                </a:solidFill>
                <a:latin typeface="Cambria" panose="02040503050406030204" pitchFamily="18" charset="0"/>
                <a:ea typeface="Proxima Nova"/>
                <a:cs typeface="Proxima Nova"/>
                <a:sym typeface="Proxima Nova"/>
              </a:rPr>
              <a:t> overflow</a:t>
            </a:r>
            <a:r>
              <a:rPr lang="en-US" sz="2000" dirty="0">
                <a:solidFill>
                  <a:schemeClr val="dk1"/>
                </a:solidFill>
                <a:latin typeface="Cambria" panose="02040503050406030204" pitchFamily="18" charset="0"/>
                <a:ea typeface="Proxima Nova"/>
                <a:cs typeface="Proxima Nova"/>
                <a:sym typeface="Proxima Nova"/>
              </a:rPr>
              <a:t>”)</a:t>
            </a:r>
            <a:endParaRPr sz="2000" dirty="0">
              <a:solidFill>
                <a:schemeClr val="dk1"/>
              </a:solidFill>
              <a:latin typeface="Cambria" panose="02040503050406030204" pitchFamily="18" charset="0"/>
              <a:ea typeface="Proxima Nova"/>
              <a:cs typeface="Proxima Nova"/>
              <a:sym typeface="Proxima Nova"/>
            </a:endParaRPr>
          </a:p>
        </p:txBody>
      </p:sp>
      <p:sp>
        <p:nvSpPr>
          <p:cNvPr id="953" name="Google Shape;953;p44"/>
          <p:cNvSpPr/>
          <p:nvPr/>
        </p:nvSpPr>
        <p:spPr>
          <a:xfrm>
            <a:off x="2180070" y="3030328"/>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54" name="Google Shape;954;p44"/>
          <p:cNvSpPr/>
          <p:nvPr/>
        </p:nvSpPr>
        <p:spPr>
          <a:xfrm>
            <a:off x="2468245" y="3030328"/>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55" name="Google Shape;955;p44"/>
          <p:cNvSpPr/>
          <p:nvPr/>
        </p:nvSpPr>
        <p:spPr>
          <a:xfrm>
            <a:off x="2756420" y="3030328"/>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56" name="Google Shape;956;p44"/>
          <p:cNvSpPr/>
          <p:nvPr/>
        </p:nvSpPr>
        <p:spPr>
          <a:xfrm>
            <a:off x="3044595" y="3030328"/>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57" name="Google Shape;957;p44"/>
          <p:cNvSpPr/>
          <p:nvPr/>
        </p:nvSpPr>
        <p:spPr>
          <a:xfrm>
            <a:off x="3332770" y="3030328"/>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58" name="Google Shape;958;p44"/>
          <p:cNvSpPr/>
          <p:nvPr/>
        </p:nvSpPr>
        <p:spPr>
          <a:xfrm>
            <a:off x="3620945" y="3030328"/>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59" name="Google Shape;959;p44"/>
          <p:cNvSpPr/>
          <p:nvPr/>
        </p:nvSpPr>
        <p:spPr>
          <a:xfrm>
            <a:off x="3909120"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60" name="Google Shape;960;p44"/>
          <p:cNvSpPr/>
          <p:nvPr/>
        </p:nvSpPr>
        <p:spPr>
          <a:xfrm>
            <a:off x="4197295"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61" name="Google Shape;961;p44"/>
          <p:cNvSpPr/>
          <p:nvPr/>
        </p:nvSpPr>
        <p:spPr>
          <a:xfrm>
            <a:off x="4485470"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62" name="Google Shape;962;p44"/>
          <p:cNvSpPr/>
          <p:nvPr/>
        </p:nvSpPr>
        <p:spPr>
          <a:xfrm>
            <a:off x="4773645"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63" name="Google Shape;963;p44"/>
          <p:cNvSpPr/>
          <p:nvPr/>
        </p:nvSpPr>
        <p:spPr>
          <a:xfrm>
            <a:off x="5061820"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64" name="Google Shape;964;p44"/>
          <p:cNvSpPr/>
          <p:nvPr/>
        </p:nvSpPr>
        <p:spPr>
          <a:xfrm>
            <a:off x="5349995"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65" name="Google Shape;965;p44"/>
          <p:cNvSpPr/>
          <p:nvPr/>
        </p:nvSpPr>
        <p:spPr>
          <a:xfrm>
            <a:off x="5638170"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66" name="Google Shape;966;p44"/>
          <p:cNvSpPr/>
          <p:nvPr/>
        </p:nvSpPr>
        <p:spPr>
          <a:xfrm>
            <a:off x="5926345"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67" name="Google Shape;967;p44"/>
          <p:cNvSpPr/>
          <p:nvPr/>
        </p:nvSpPr>
        <p:spPr>
          <a:xfrm>
            <a:off x="6214520"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68" name="Google Shape;968;p44"/>
          <p:cNvSpPr/>
          <p:nvPr/>
        </p:nvSpPr>
        <p:spPr>
          <a:xfrm>
            <a:off x="6502695"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69" name="Google Shape;969;p44"/>
          <p:cNvSpPr/>
          <p:nvPr/>
        </p:nvSpPr>
        <p:spPr>
          <a:xfrm>
            <a:off x="6790870"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70" name="Google Shape;970;p44"/>
          <p:cNvSpPr/>
          <p:nvPr/>
        </p:nvSpPr>
        <p:spPr>
          <a:xfrm>
            <a:off x="7079045"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71" name="Google Shape;971;p44"/>
          <p:cNvSpPr/>
          <p:nvPr/>
        </p:nvSpPr>
        <p:spPr>
          <a:xfrm>
            <a:off x="2180070" y="4305300"/>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b</a:t>
            </a:r>
            <a:endParaRPr sz="1800" b="1">
              <a:solidFill>
                <a:schemeClr val="lt1"/>
              </a:solidFill>
              <a:latin typeface="Cambria" panose="02040503050406030204" pitchFamily="18" charset="0"/>
              <a:ea typeface="Proxima Nova"/>
              <a:cs typeface="Proxima Nova"/>
              <a:sym typeface="Proxima Nova"/>
            </a:endParaRPr>
          </a:p>
        </p:txBody>
      </p:sp>
      <p:sp>
        <p:nvSpPr>
          <p:cNvPr id="972" name="Google Shape;972;p44"/>
          <p:cNvSpPr/>
          <p:nvPr/>
        </p:nvSpPr>
        <p:spPr>
          <a:xfrm>
            <a:off x="2468245" y="4305300"/>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u</a:t>
            </a:r>
            <a:endParaRPr sz="1800" b="1">
              <a:solidFill>
                <a:schemeClr val="lt1"/>
              </a:solidFill>
              <a:latin typeface="Cambria" panose="02040503050406030204" pitchFamily="18" charset="0"/>
              <a:ea typeface="Proxima Nova"/>
              <a:cs typeface="Proxima Nova"/>
              <a:sym typeface="Proxima Nova"/>
            </a:endParaRPr>
          </a:p>
        </p:txBody>
      </p:sp>
      <p:sp>
        <p:nvSpPr>
          <p:cNvPr id="973" name="Google Shape;973;p44"/>
          <p:cNvSpPr/>
          <p:nvPr/>
        </p:nvSpPr>
        <p:spPr>
          <a:xfrm>
            <a:off x="2756420" y="4305300"/>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f</a:t>
            </a:r>
            <a:endParaRPr sz="1800" b="1">
              <a:solidFill>
                <a:schemeClr val="lt1"/>
              </a:solidFill>
              <a:latin typeface="Cambria" panose="02040503050406030204" pitchFamily="18" charset="0"/>
              <a:ea typeface="Proxima Nova"/>
              <a:cs typeface="Proxima Nova"/>
              <a:sym typeface="Proxima Nova"/>
            </a:endParaRPr>
          </a:p>
        </p:txBody>
      </p:sp>
      <p:sp>
        <p:nvSpPr>
          <p:cNvPr id="974" name="Google Shape;974;p44"/>
          <p:cNvSpPr/>
          <p:nvPr/>
        </p:nvSpPr>
        <p:spPr>
          <a:xfrm>
            <a:off x="3044595" y="4305300"/>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f</a:t>
            </a:r>
            <a:endParaRPr sz="1800" b="1">
              <a:solidFill>
                <a:schemeClr val="lt1"/>
              </a:solidFill>
              <a:latin typeface="Cambria" panose="02040503050406030204" pitchFamily="18" charset="0"/>
              <a:ea typeface="Proxima Nova"/>
              <a:cs typeface="Proxima Nova"/>
              <a:sym typeface="Proxima Nova"/>
            </a:endParaRPr>
          </a:p>
        </p:txBody>
      </p:sp>
      <p:sp>
        <p:nvSpPr>
          <p:cNvPr id="975" name="Google Shape;975;p44"/>
          <p:cNvSpPr/>
          <p:nvPr/>
        </p:nvSpPr>
        <p:spPr>
          <a:xfrm>
            <a:off x="3332770" y="4305300"/>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e</a:t>
            </a:r>
            <a:endParaRPr sz="1800" b="1">
              <a:solidFill>
                <a:schemeClr val="lt1"/>
              </a:solidFill>
              <a:latin typeface="Cambria" panose="02040503050406030204" pitchFamily="18" charset="0"/>
              <a:ea typeface="Proxima Nova"/>
              <a:cs typeface="Proxima Nova"/>
              <a:sym typeface="Proxima Nova"/>
            </a:endParaRPr>
          </a:p>
        </p:txBody>
      </p:sp>
      <p:sp>
        <p:nvSpPr>
          <p:cNvPr id="976" name="Google Shape;976;p44"/>
          <p:cNvSpPr/>
          <p:nvPr/>
        </p:nvSpPr>
        <p:spPr>
          <a:xfrm>
            <a:off x="3620945" y="4305300"/>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r</a:t>
            </a:r>
            <a:endParaRPr sz="1800" b="1">
              <a:solidFill>
                <a:schemeClr val="lt1"/>
              </a:solidFill>
              <a:latin typeface="Cambria" panose="02040503050406030204" pitchFamily="18" charset="0"/>
              <a:ea typeface="Proxima Nova"/>
              <a:cs typeface="Proxima Nova"/>
              <a:sym typeface="Proxima Nova"/>
            </a:endParaRPr>
          </a:p>
        </p:txBody>
      </p:sp>
      <p:sp>
        <p:nvSpPr>
          <p:cNvPr id="977" name="Google Shape;977;p44"/>
          <p:cNvSpPr/>
          <p:nvPr/>
        </p:nvSpPr>
        <p:spPr>
          <a:xfrm>
            <a:off x="3909120"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rgbClr val="FF0000"/>
                </a:solidFill>
                <a:latin typeface="Cambria" panose="02040503050406030204" pitchFamily="18" charset="0"/>
                <a:ea typeface="Proxima Nova"/>
                <a:cs typeface="Proxima Nova"/>
                <a:sym typeface="Proxima Nova"/>
              </a:rPr>
              <a:t> </a:t>
            </a:r>
            <a:endParaRPr sz="1800" b="1">
              <a:solidFill>
                <a:srgbClr val="FF0000"/>
              </a:solidFill>
              <a:latin typeface="Cambria" panose="02040503050406030204" pitchFamily="18" charset="0"/>
              <a:ea typeface="Proxima Nova"/>
              <a:cs typeface="Proxima Nova"/>
              <a:sym typeface="Proxima Nova"/>
            </a:endParaRPr>
          </a:p>
        </p:txBody>
      </p:sp>
      <p:sp>
        <p:nvSpPr>
          <p:cNvPr id="978" name="Google Shape;978;p44"/>
          <p:cNvSpPr/>
          <p:nvPr/>
        </p:nvSpPr>
        <p:spPr>
          <a:xfrm>
            <a:off x="4197295"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rgbClr val="FF0000"/>
                </a:solidFill>
                <a:latin typeface="Cambria" panose="02040503050406030204" pitchFamily="18" charset="0"/>
                <a:ea typeface="Proxima Nova"/>
                <a:cs typeface="Proxima Nova"/>
                <a:sym typeface="Proxima Nova"/>
              </a:rPr>
              <a:t>o</a:t>
            </a:r>
            <a:endParaRPr sz="1800" b="1">
              <a:solidFill>
                <a:srgbClr val="FF0000"/>
              </a:solidFill>
              <a:latin typeface="Cambria" panose="02040503050406030204" pitchFamily="18" charset="0"/>
              <a:ea typeface="Proxima Nova"/>
              <a:cs typeface="Proxima Nova"/>
              <a:sym typeface="Proxima Nova"/>
            </a:endParaRPr>
          </a:p>
        </p:txBody>
      </p:sp>
      <p:sp>
        <p:nvSpPr>
          <p:cNvPr id="979" name="Google Shape;979;p44"/>
          <p:cNvSpPr/>
          <p:nvPr/>
        </p:nvSpPr>
        <p:spPr>
          <a:xfrm>
            <a:off x="4485470"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rgbClr val="FF0000"/>
                </a:solidFill>
                <a:latin typeface="Cambria" panose="02040503050406030204" pitchFamily="18" charset="0"/>
                <a:ea typeface="Proxima Nova"/>
                <a:cs typeface="Proxima Nova"/>
                <a:sym typeface="Proxima Nova"/>
              </a:rPr>
              <a:t>v</a:t>
            </a:r>
            <a:endParaRPr sz="1800" b="1">
              <a:solidFill>
                <a:srgbClr val="FF0000"/>
              </a:solidFill>
              <a:latin typeface="Cambria" panose="02040503050406030204" pitchFamily="18" charset="0"/>
              <a:ea typeface="Proxima Nova"/>
              <a:cs typeface="Proxima Nova"/>
              <a:sym typeface="Proxima Nova"/>
            </a:endParaRPr>
          </a:p>
        </p:txBody>
      </p:sp>
      <p:sp>
        <p:nvSpPr>
          <p:cNvPr id="980" name="Google Shape;980;p44"/>
          <p:cNvSpPr/>
          <p:nvPr/>
        </p:nvSpPr>
        <p:spPr>
          <a:xfrm>
            <a:off x="4773645"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rgbClr val="FF0000"/>
                </a:solidFill>
                <a:latin typeface="Cambria" panose="02040503050406030204" pitchFamily="18" charset="0"/>
                <a:ea typeface="Proxima Nova"/>
                <a:cs typeface="Proxima Nova"/>
                <a:sym typeface="Proxima Nova"/>
              </a:rPr>
              <a:t>e</a:t>
            </a:r>
            <a:endParaRPr sz="1800" b="1">
              <a:solidFill>
                <a:srgbClr val="FF0000"/>
              </a:solidFill>
              <a:latin typeface="Cambria" panose="02040503050406030204" pitchFamily="18" charset="0"/>
              <a:ea typeface="Proxima Nova"/>
              <a:cs typeface="Proxima Nova"/>
              <a:sym typeface="Proxima Nova"/>
            </a:endParaRPr>
          </a:p>
        </p:txBody>
      </p:sp>
      <p:sp>
        <p:nvSpPr>
          <p:cNvPr id="981" name="Google Shape;981;p44"/>
          <p:cNvSpPr/>
          <p:nvPr/>
        </p:nvSpPr>
        <p:spPr>
          <a:xfrm>
            <a:off x="5061820"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rgbClr val="FF0000"/>
                </a:solidFill>
                <a:latin typeface="Cambria" panose="02040503050406030204" pitchFamily="18" charset="0"/>
                <a:ea typeface="Proxima Nova"/>
                <a:cs typeface="Proxima Nova"/>
                <a:sym typeface="Proxima Nova"/>
              </a:rPr>
              <a:t>r</a:t>
            </a:r>
            <a:endParaRPr sz="1800" b="1">
              <a:solidFill>
                <a:srgbClr val="FF0000"/>
              </a:solidFill>
              <a:latin typeface="Cambria" panose="02040503050406030204" pitchFamily="18" charset="0"/>
              <a:ea typeface="Proxima Nova"/>
              <a:cs typeface="Proxima Nova"/>
              <a:sym typeface="Proxima Nova"/>
            </a:endParaRPr>
          </a:p>
        </p:txBody>
      </p:sp>
      <p:sp>
        <p:nvSpPr>
          <p:cNvPr id="982" name="Google Shape;982;p44"/>
          <p:cNvSpPr/>
          <p:nvPr/>
        </p:nvSpPr>
        <p:spPr>
          <a:xfrm>
            <a:off x="5349995"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rgbClr val="FF0000"/>
                </a:solidFill>
                <a:latin typeface="Cambria" panose="02040503050406030204" pitchFamily="18" charset="0"/>
                <a:ea typeface="Proxima Nova"/>
                <a:cs typeface="Proxima Nova"/>
                <a:sym typeface="Proxima Nova"/>
              </a:rPr>
              <a:t>f</a:t>
            </a:r>
            <a:endParaRPr sz="1800" b="1">
              <a:solidFill>
                <a:srgbClr val="FF0000"/>
              </a:solidFill>
              <a:latin typeface="Cambria" panose="02040503050406030204" pitchFamily="18" charset="0"/>
              <a:ea typeface="Proxima Nova"/>
              <a:cs typeface="Proxima Nova"/>
              <a:sym typeface="Proxima Nova"/>
            </a:endParaRPr>
          </a:p>
        </p:txBody>
      </p:sp>
      <p:sp>
        <p:nvSpPr>
          <p:cNvPr id="983" name="Google Shape;983;p44"/>
          <p:cNvSpPr/>
          <p:nvPr/>
        </p:nvSpPr>
        <p:spPr>
          <a:xfrm>
            <a:off x="5638170"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rgbClr val="FF0000"/>
                </a:solidFill>
                <a:latin typeface="Cambria" panose="02040503050406030204" pitchFamily="18" charset="0"/>
                <a:ea typeface="Proxima Nova"/>
                <a:cs typeface="Proxima Nova"/>
                <a:sym typeface="Proxima Nova"/>
              </a:rPr>
              <a:t>l</a:t>
            </a:r>
            <a:endParaRPr sz="1800" b="1">
              <a:solidFill>
                <a:srgbClr val="FF0000"/>
              </a:solidFill>
              <a:latin typeface="Cambria" panose="02040503050406030204" pitchFamily="18" charset="0"/>
              <a:ea typeface="Proxima Nova"/>
              <a:cs typeface="Proxima Nova"/>
              <a:sym typeface="Proxima Nova"/>
            </a:endParaRPr>
          </a:p>
        </p:txBody>
      </p:sp>
      <p:sp>
        <p:nvSpPr>
          <p:cNvPr id="984" name="Google Shape;984;p44"/>
          <p:cNvSpPr/>
          <p:nvPr/>
        </p:nvSpPr>
        <p:spPr>
          <a:xfrm>
            <a:off x="5926345"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rgbClr val="FF0000"/>
                </a:solidFill>
                <a:latin typeface="Cambria" panose="02040503050406030204" pitchFamily="18" charset="0"/>
                <a:ea typeface="Proxima Nova"/>
                <a:cs typeface="Proxima Nova"/>
                <a:sym typeface="Proxima Nova"/>
              </a:rPr>
              <a:t>o</a:t>
            </a:r>
            <a:endParaRPr sz="1800" b="1">
              <a:solidFill>
                <a:srgbClr val="FF0000"/>
              </a:solidFill>
              <a:latin typeface="Cambria" panose="02040503050406030204" pitchFamily="18" charset="0"/>
              <a:ea typeface="Proxima Nova"/>
              <a:cs typeface="Proxima Nova"/>
              <a:sym typeface="Proxima Nova"/>
            </a:endParaRPr>
          </a:p>
        </p:txBody>
      </p:sp>
      <p:sp>
        <p:nvSpPr>
          <p:cNvPr id="985" name="Google Shape;985;p44"/>
          <p:cNvSpPr/>
          <p:nvPr/>
        </p:nvSpPr>
        <p:spPr>
          <a:xfrm>
            <a:off x="6214520"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rgbClr val="FF0000"/>
                </a:solidFill>
                <a:latin typeface="Cambria" panose="02040503050406030204" pitchFamily="18" charset="0"/>
                <a:ea typeface="Proxima Nova"/>
                <a:cs typeface="Proxima Nova"/>
                <a:sym typeface="Proxima Nova"/>
              </a:rPr>
              <a:t>w</a:t>
            </a:r>
            <a:endParaRPr sz="1800" b="1">
              <a:solidFill>
                <a:srgbClr val="FF0000"/>
              </a:solidFill>
              <a:latin typeface="Cambria" panose="02040503050406030204" pitchFamily="18" charset="0"/>
              <a:ea typeface="Proxima Nova"/>
              <a:cs typeface="Proxima Nova"/>
              <a:sym typeface="Proxima Nova"/>
            </a:endParaRPr>
          </a:p>
        </p:txBody>
      </p:sp>
      <p:sp>
        <p:nvSpPr>
          <p:cNvPr id="986" name="Google Shape;986;p44"/>
          <p:cNvSpPr/>
          <p:nvPr/>
        </p:nvSpPr>
        <p:spPr>
          <a:xfrm>
            <a:off x="6502695"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87" name="Google Shape;987;p44"/>
          <p:cNvSpPr/>
          <p:nvPr/>
        </p:nvSpPr>
        <p:spPr>
          <a:xfrm>
            <a:off x="6790870"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88" name="Google Shape;988;p44"/>
          <p:cNvSpPr/>
          <p:nvPr/>
        </p:nvSpPr>
        <p:spPr>
          <a:xfrm>
            <a:off x="7079045"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cxnSp>
        <p:nvCxnSpPr>
          <p:cNvPr id="989" name="Google Shape;989;p44"/>
          <p:cNvCxnSpPr>
            <a:endCxn id="953" idx="0"/>
          </p:cNvCxnSpPr>
          <p:nvPr/>
        </p:nvCxnSpPr>
        <p:spPr>
          <a:xfrm flipH="1">
            <a:off x="2324158" y="2708728"/>
            <a:ext cx="144000" cy="321600"/>
          </a:xfrm>
          <a:prstGeom prst="straightConnector1">
            <a:avLst/>
          </a:prstGeom>
          <a:noFill/>
          <a:ln w="38100" cap="flat" cmpd="sng">
            <a:solidFill>
              <a:schemeClr val="dk1"/>
            </a:solidFill>
            <a:prstDash val="solid"/>
            <a:miter lim="800000"/>
            <a:headEnd type="none" w="sm" len="sm"/>
            <a:tailEnd type="triangle" w="med" len="med"/>
          </a:ln>
        </p:spPr>
      </p:cxnSp>
      <p:cxnSp>
        <p:nvCxnSpPr>
          <p:cNvPr id="990" name="Google Shape;990;p44"/>
          <p:cNvCxnSpPr>
            <a:endCxn id="971" idx="0"/>
          </p:cNvCxnSpPr>
          <p:nvPr/>
        </p:nvCxnSpPr>
        <p:spPr>
          <a:xfrm flipH="1">
            <a:off x="2324158" y="3990600"/>
            <a:ext cx="792600" cy="314700"/>
          </a:xfrm>
          <a:prstGeom prst="straightConnector1">
            <a:avLst/>
          </a:prstGeom>
          <a:noFill/>
          <a:ln w="38100" cap="flat" cmpd="sng">
            <a:solidFill>
              <a:schemeClr val="dk1"/>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9">
                                            <p:txEl>
                                              <p:pRg st="1" end="1"/>
                                            </p:txEl>
                                          </p:spTgt>
                                        </p:tgtEl>
                                        <p:attrNameLst>
                                          <p:attrName>style.visibility</p:attrName>
                                        </p:attrNameLst>
                                      </p:cBhvr>
                                      <p:to>
                                        <p:strVal val="visible"/>
                                      </p:to>
                                    </p:set>
                                    <p:animEffect transition="in" filter="fade">
                                      <p:cBhvr>
                                        <p:cTn id="7" dur="500"/>
                                        <p:tgtEl>
                                          <p:spTgt spid="9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9">
                                            <p:txEl>
                                              <p:pRg st="2" end="2"/>
                                            </p:txEl>
                                          </p:spTgt>
                                        </p:tgtEl>
                                        <p:attrNameLst>
                                          <p:attrName>style.visibility</p:attrName>
                                        </p:attrNameLst>
                                      </p:cBhvr>
                                      <p:to>
                                        <p:strVal val="visible"/>
                                      </p:to>
                                    </p:set>
                                    <p:animEffect transition="in" filter="fade">
                                      <p:cBhvr>
                                        <p:cTn id="12" dur="500"/>
                                        <p:tgtEl>
                                          <p:spTgt spid="94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1"/>
                                        </p:tgtEl>
                                        <p:attrNameLst>
                                          <p:attrName>style.visibility</p:attrName>
                                        </p:attrNameLst>
                                      </p:cBhvr>
                                      <p:to>
                                        <p:strVal val="visible"/>
                                      </p:to>
                                    </p:set>
                                    <p:animEffect transition="in" filter="fade">
                                      <p:cBhvr>
                                        <p:cTn id="17" dur="500"/>
                                        <p:tgtEl>
                                          <p:spTgt spid="9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3"/>
                                        </p:tgtEl>
                                        <p:attrNameLst>
                                          <p:attrName>style.visibility</p:attrName>
                                        </p:attrNameLst>
                                      </p:cBhvr>
                                      <p:to>
                                        <p:strVal val="visible"/>
                                      </p:to>
                                    </p:set>
                                    <p:animEffect transition="in" filter="fade">
                                      <p:cBhvr>
                                        <p:cTn id="22" dur="500"/>
                                        <p:tgtEl>
                                          <p:spTgt spid="953"/>
                                        </p:tgtEl>
                                      </p:cBhvr>
                                    </p:animEffect>
                                  </p:childTnLst>
                                </p:cTn>
                              </p:par>
                              <p:par>
                                <p:cTn id="23" presetID="10" presetClass="entr" presetSubtype="0" fill="hold" nodeType="withEffect">
                                  <p:stCondLst>
                                    <p:cond delay="0"/>
                                  </p:stCondLst>
                                  <p:childTnLst>
                                    <p:set>
                                      <p:cBhvr>
                                        <p:cTn id="24" dur="1" fill="hold">
                                          <p:stCondLst>
                                            <p:cond delay="0"/>
                                          </p:stCondLst>
                                        </p:cTn>
                                        <p:tgtEl>
                                          <p:spTgt spid="954"/>
                                        </p:tgtEl>
                                        <p:attrNameLst>
                                          <p:attrName>style.visibility</p:attrName>
                                        </p:attrNameLst>
                                      </p:cBhvr>
                                      <p:to>
                                        <p:strVal val="visible"/>
                                      </p:to>
                                    </p:set>
                                    <p:animEffect transition="in" filter="fade">
                                      <p:cBhvr>
                                        <p:cTn id="25" dur="500"/>
                                        <p:tgtEl>
                                          <p:spTgt spid="954"/>
                                        </p:tgtEl>
                                      </p:cBhvr>
                                    </p:animEffect>
                                  </p:childTnLst>
                                </p:cTn>
                              </p:par>
                              <p:par>
                                <p:cTn id="26" presetID="10" presetClass="entr" presetSubtype="0" fill="hold" nodeType="withEffect">
                                  <p:stCondLst>
                                    <p:cond delay="0"/>
                                  </p:stCondLst>
                                  <p:childTnLst>
                                    <p:set>
                                      <p:cBhvr>
                                        <p:cTn id="27" dur="1" fill="hold">
                                          <p:stCondLst>
                                            <p:cond delay="0"/>
                                          </p:stCondLst>
                                        </p:cTn>
                                        <p:tgtEl>
                                          <p:spTgt spid="955"/>
                                        </p:tgtEl>
                                        <p:attrNameLst>
                                          <p:attrName>style.visibility</p:attrName>
                                        </p:attrNameLst>
                                      </p:cBhvr>
                                      <p:to>
                                        <p:strVal val="visible"/>
                                      </p:to>
                                    </p:set>
                                    <p:animEffect transition="in" filter="fade">
                                      <p:cBhvr>
                                        <p:cTn id="28" dur="500"/>
                                        <p:tgtEl>
                                          <p:spTgt spid="955"/>
                                        </p:tgtEl>
                                      </p:cBhvr>
                                    </p:animEffect>
                                  </p:childTnLst>
                                </p:cTn>
                              </p:par>
                              <p:par>
                                <p:cTn id="29" presetID="10" presetClass="entr" presetSubtype="0" fill="hold" nodeType="withEffect">
                                  <p:stCondLst>
                                    <p:cond delay="0"/>
                                  </p:stCondLst>
                                  <p:childTnLst>
                                    <p:set>
                                      <p:cBhvr>
                                        <p:cTn id="30" dur="1" fill="hold">
                                          <p:stCondLst>
                                            <p:cond delay="0"/>
                                          </p:stCondLst>
                                        </p:cTn>
                                        <p:tgtEl>
                                          <p:spTgt spid="956"/>
                                        </p:tgtEl>
                                        <p:attrNameLst>
                                          <p:attrName>style.visibility</p:attrName>
                                        </p:attrNameLst>
                                      </p:cBhvr>
                                      <p:to>
                                        <p:strVal val="visible"/>
                                      </p:to>
                                    </p:set>
                                    <p:animEffect transition="in" filter="fade">
                                      <p:cBhvr>
                                        <p:cTn id="31" dur="500"/>
                                        <p:tgtEl>
                                          <p:spTgt spid="956"/>
                                        </p:tgtEl>
                                      </p:cBhvr>
                                    </p:animEffect>
                                  </p:childTnLst>
                                </p:cTn>
                              </p:par>
                              <p:par>
                                <p:cTn id="32" presetID="10" presetClass="entr" presetSubtype="0" fill="hold" nodeType="withEffect">
                                  <p:stCondLst>
                                    <p:cond delay="0"/>
                                  </p:stCondLst>
                                  <p:childTnLst>
                                    <p:set>
                                      <p:cBhvr>
                                        <p:cTn id="33" dur="1" fill="hold">
                                          <p:stCondLst>
                                            <p:cond delay="0"/>
                                          </p:stCondLst>
                                        </p:cTn>
                                        <p:tgtEl>
                                          <p:spTgt spid="957"/>
                                        </p:tgtEl>
                                        <p:attrNameLst>
                                          <p:attrName>style.visibility</p:attrName>
                                        </p:attrNameLst>
                                      </p:cBhvr>
                                      <p:to>
                                        <p:strVal val="visible"/>
                                      </p:to>
                                    </p:set>
                                    <p:animEffect transition="in" filter="fade">
                                      <p:cBhvr>
                                        <p:cTn id="34" dur="500"/>
                                        <p:tgtEl>
                                          <p:spTgt spid="957"/>
                                        </p:tgtEl>
                                      </p:cBhvr>
                                    </p:animEffect>
                                  </p:childTnLst>
                                </p:cTn>
                              </p:par>
                              <p:par>
                                <p:cTn id="35" presetID="10" presetClass="entr" presetSubtype="0" fill="hold" nodeType="withEffect">
                                  <p:stCondLst>
                                    <p:cond delay="0"/>
                                  </p:stCondLst>
                                  <p:childTnLst>
                                    <p:set>
                                      <p:cBhvr>
                                        <p:cTn id="36" dur="1" fill="hold">
                                          <p:stCondLst>
                                            <p:cond delay="0"/>
                                          </p:stCondLst>
                                        </p:cTn>
                                        <p:tgtEl>
                                          <p:spTgt spid="958"/>
                                        </p:tgtEl>
                                        <p:attrNameLst>
                                          <p:attrName>style.visibility</p:attrName>
                                        </p:attrNameLst>
                                      </p:cBhvr>
                                      <p:to>
                                        <p:strVal val="visible"/>
                                      </p:to>
                                    </p:set>
                                    <p:animEffect transition="in" filter="fade">
                                      <p:cBhvr>
                                        <p:cTn id="37" dur="500"/>
                                        <p:tgtEl>
                                          <p:spTgt spid="958"/>
                                        </p:tgtEl>
                                      </p:cBhvr>
                                    </p:animEffect>
                                  </p:childTnLst>
                                </p:cTn>
                              </p:par>
                              <p:par>
                                <p:cTn id="38" presetID="10" presetClass="entr" presetSubtype="0" fill="hold" nodeType="withEffect">
                                  <p:stCondLst>
                                    <p:cond delay="0"/>
                                  </p:stCondLst>
                                  <p:childTnLst>
                                    <p:set>
                                      <p:cBhvr>
                                        <p:cTn id="39" dur="1" fill="hold">
                                          <p:stCondLst>
                                            <p:cond delay="0"/>
                                          </p:stCondLst>
                                        </p:cTn>
                                        <p:tgtEl>
                                          <p:spTgt spid="959"/>
                                        </p:tgtEl>
                                        <p:attrNameLst>
                                          <p:attrName>style.visibility</p:attrName>
                                        </p:attrNameLst>
                                      </p:cBhvr>
                                      <p:to>
                                        <p:strVal val="visible"/>
                                      </p:to>
                                    </p:set>
                                    <p:animEffect transition="in" filter="fade">
                                      <p:cBhvr>
                                        <p:cTn id="40" dur="500"/>
                                        <p:tgtEl>
                                          <p:spTgt spid="959"/>
                                        </p:tgtEl>
                                      </p:cBhvr>
                                    </p:animEffect>
                                  </p:childTnLst>
                                </p:cTn>
                              </p:par>
                              <p:par>
                                <p:cTn id="41" presetID="10" presetClass="entr" presetSubtype="0" fill="hold" nodeType="withEffect">
                                  <p:stCondLst>
                                    <p:cond delay="0"/>
                                  </p:stCondLst>
                                  <p:childTnLst>
                                    <p:set>
                                      <p:cBhvr>
                                        <p:cTn id="42" dur="1" fill="hold">
                                          <p:stCondLst>
                                            <p:cond delay="0"/>
                                          </p:stCondLst>
                                        </p:cTn>
                                        <p:tgtEl>
                                          <p:spTgt spid="960"/>
                                        </p:tgtEl>
                                        <p:attrNameLst>
                                          <p:attrName>style.visibility</p:attrName>
                                        </p:attrNameLst>
                                      </p:cBhvr>
                                      <p:to>
                                        <p:strVal val="visible"/>
                                      </p:to>
                                    </p:set>
                                    <p:animEffect transition="in" filter="fade">
                                      <p:cBhvr>
                                        <p:cTn id="43" dur="500"/>
                                        <p:tgtEl>
                                          <p:spTgt spid="960"/>
                                        </p:tgtEl>
                                      </p:cBhvr>
                                    </p:animEffect>
                                  </p:childTnLst>
                                </p:cTn>
                              </p:par>
                              <p:par>
                                <p:cTn id="44" presetID="10" presetClass="entr" presetSubtype="0" fill="hold" nodeType="withEffect">
                                  <p:stCondLst>
                                    <p:cond delay="0"/>
                                  </p:stCondLst>
                                  <p:childTnLst>
                                    <p:set>
                                      <p:cBhvr>
                                        <p:cTn id="45" dur="1" fill="hold">
                                          <p:stCondLst>
                                            <p:cond delay="0"/>
                                          </p:stCondLst>
                                        </p:cTn>
                                        <p:tgtEl>
                                          <p:spTgt spid="961"/>
                                        </p:tgtEl>
                                        <p:attrNameLst>
                                          <p:attrName>style.visibility</p:attrName>
                                        </p:attrNameLst>
                                      </p:cBhvr>
                                      <p:to>
                                        <p:strVal val="visible"/>
                                      </p:to>
                                    </p:set>
                                    <p:animEffect transition="in" filter="fade">
                                      <p:cBhvr>
                                        <p:cTn id="46" dur="500"/>
                                        <p:tgtEl>
                                          <p:spTgt spid="961"/>
                                        </p:tgtEl>
                                      </p:cBhvr>
                                    </p:animEffect>
                                  </p:childTnLst>
                                </p:cTn>
                              </p:par>
                              <p:par>
                                <p:cTn id="47" presetID="10" presetClass="entr" presetSubtype="0" fill="hold" nodeType="withEffect">
                                  <p:stCondLst>
                                    <p:cond delay="0"/>
                                  </p:stCondLst>
                                  <p:childTnLst>
                                    <p:set>
                                      <p:cBhvr>
                                        <p:cTn id="48" dur="1" fill="hold">
                                          <p:stCondLst>
                                            <p:cond delay="0"/>
                                          </p:stCondLst>
                                        </p:cTn>
                                        <p:tgtEl>
                                          <p:spTgt spid="962"/>
                                        </p:tgtEl>
                                        <p:attrNameLst>
                                          <p:attrName>style.visibility</p:attrName>
                                        </p:attrNameLst>
                                      </p:cBhvr>
                                      <p:to>
                                        <p:strVal val="visible"/>
                                      </p:to>
                                    </p:set>
                                    <p:animEffect transition="in" filter="fade">
                                      <p:cBhvr>
                                        <p:cTn id="49" dur="500"/>
                                        <p:tgtEl>
                                          <p:spTgt spid="962"/>
                                        </p:tgtEl>
                                      </p:cBhvr>
                                    </p:animEffect>
                                  </p:childTnLst>
                                </p:cTn>
                              </p:par>
                              <p:par>
                                <p:cTn id="50" presetID="10" presetClass="entr" presetSubtype="0" fill="hold" nodeType="withEffect">
                                  <p:stCondLst>
                                    <p:cond delay="0"/>
                                  </p:stCondLst>
                                  <p:childTnLst>
                                    <p:set>
                                      <p:cBhvr>
                                        <p:cTn id="51" dur="1" fill="hold">
                                          <p:stCondLst>
                                            <p:cond delay="0"/>
                                          </p:stCondLst>
                                        </p:cTn>
                                        <p:tgtEl>
                                          <p:spTgt spid="963"/>
                                        </p:tgtEl>
                                        <p:attrNameLst>
                                          <p:attrName>style.visibility</p:attrName>
                                        </p:attrNameLst>
                                      </p:cBhvr>
                                      <p:to>
                                        <p:strVal val="visible"/>
                                      </p:to>
                                    </p:set>
                                    <p:animEffect transition="in" filter="fade">
                                      <p:cBhvr>
                                        <p:cTn id="52" dur="500"/>
                                        <p:tgtEl>
                                          <p:spTgt spid="963"/>
                                        </p:tgtEl>
                                      </p:cBhvr>
                                    </p:animEffect>
                                  </p:childTnLst>
                                </p:cTn>
                              </p:par>
                              <p:par>
                                <p:cTn id="53" presetID="10" presetClass="entr" presetSubtype="0" fill="hold" nodeType="withEffect">
                                  <p:stCondLst>
                                    <p:cond delay="0"/>
                                  </p:stCondLst>
                                  <p:childTnLst>
                                    <p:set>
                                      <p:cBhvr>
                                        <p:cTn id="54" dur="1" fill="hold">
                                          <p:stCondLst>
                                            <p:cond delay="0"/>
                                          </p:stCondLst>
                                        </p:cTn>
                                        <p:tgtEl>
                                          <p:spTgt spid="964"/>
                                        </p:tgtEl>
                                        <p:attrNameLst>
                                          <p:attrName>style.visibility</p:attrName>
                                        </p:attrNameLst>
                                      </p:cBhvr>
                                      <p:to>
                                        <p:strVal val="visible"/>
                                      </p:to>
                                    </p:set>
                                    <p:animEffect transition="in" filter="fade">
                                      <p:cBhvr>
                                        <p:cTn id="55" dur="500"/>
                                        <p:tgtEl>
                                          <p:spTgt spid="964"/>
                                        </p:tgtEl>
                                      </p:cBhvr>
                                    </p:animEffect>
                                  </p:childTnLst>
                                </p:cTn>
                              </p:par>
                              <p:par>
                                <p:cTn id="56" presetID="10" presetClass="entr" presetSubtype="0" fill="hold" nodeType="withEffect">
                                  <p:stCondLst>
                                    <p:cond delay="0"/>
                                  </p:stCondLst>
                                  <p:childTnLst>
                                    <p:set>
                                      <p:cBhvr>
                                        <p:cTn id="57" dur="1" fill="hold">
                                          <p:stCondLst>
                                            <p:cond delay="0"/>
                                          </p:stCondLst>
                                        </p:cTn>
                                        <p:tgtEl>
                                          <p:spTgt spid="965"/>
                                        </p:tgtEl>
                                        <p:attrNameLst>
                                          <p:attrName>style.visibility</p:attrName>
                                        </p:attrNameLst>
                                      </p:cBhvr>
                                      <p:to>
                                        <p:strVal val="visible"/>
                                      </p:to>
                                    </p:set>
                                    <p:animEffect transition="in" filter="fade">
                                      <p:cBhvr>
                                        <p:cTn id="58" dur="500"/>
                                        <p:tgtEl>
                                          <p:spTgt spid="965"/>
                                        </p:tgtEl>
                                      </p:cBhvr>
                                    </p:animEffect>
                                  </p:childTnLst>
                                </p:cTn>
                              </p:par>
                              <p:par>
                                <p:cTn id="59" presetID="10" presetClass="entr" presetSubtype="0" fill="hold" nodeType="withEffect">
                                  <p:stCondLst>
                                    <p:cond delay="0"/>
                                  </p:stCondLst>
                                  <p:childTnLst>
                                    <p:set>
                                      <p:cBhvr>
                                        <p:cTn id="60" dur="1" fill="hold">
                                          <p:stCondLst>
                                            <p:cond delay="0"/>
                                          </p:stCondLst>
                                        </p:cTn>
                                        <p:tgtEl>
                                          <p:spTgt spid="966"/>
                                        </p:tgtEl>
                                        <p:attrNameLst>
                                          <p:attrName>style.visibility</p:attrName>
                                        </p:attrNameLst>
                                      </p:cBhvr>
                                      <p:to>
                                        <p:strVal val="visible"/>
                                      </p:to>
                                    </p:set>
                                    <p:animEffect transition="in" filter="fade">
                                      <p:cBhvr>
                                        <p:cTn id="61" dur="500"/>
                                        <p:tgtEl>
                                          <p:spTgt spid="966"/>
                                        </p:tgtEl>
                                      </p:cBhvr>
                                    </p:animEffect>
                                  </p:childTnLst>
                                </p:cTn>
                              </p:par>
                              <p:par>
                                <p:cTn id="62" presetID="10" presetClass="entr" presetSubtype="0" fill="hold" nodeType="withEffect">
                                  <p:stCondLst>
                                    <p:cond delay="0"/>
                                  </p:stCondLst>
                                  <p:childTnLst>
                                    <p:set>
                                      <p:cBhvr>
                                        <p:cTn id="63" dur="1" fill="hold">
                                          <p:stCondLst>
                                            <p:cond delay="0"/>
                                          </p:stCondLst>
                                        </p:cTn>
                                        <p:tgtEl>
                                          <p:spTgt spid="967"/>
                                        </p:tgtEl>
                                        <p:attrNameLst>
                                          <p:attrName>style.visibility</p:attrName>
                                        </p:attrNameLst>
                                      </p:cBhvr>
                                      <p:to>
                                        <p:strVal val="visible"/>
                                      </p:to>
                                    </p:set>
                                    <p:animEffect transition="in" filter="fade">
                                      <p:cBhvr>
                                        <p:cTn id="64" dur="500"/>
                                        <p:tgtEl>
                                          <p:spTgt spid="967"/>
                                        </p:tgtEl>
                                      </p:cBhvr>
                                    </p:animEffect>
                                  </p:childTnLst>
                                </p:cTn>
                              </p:par>
                              <p:par>
                                <p:cTn id="65" presetID="10" presetClass="entr" presetSubtype="0" fill="hold" nodeType="withEffect">
                                  <p:stCondLst>
                                    <p:cond delay="0"/>
                                  </p:stCondLst>
                                  <p:childTnLst>
                                    <p:set>
                                      <p:cBhvr>
                                        <p:cTn id="66" dur="1" fill="hold">
                                          <p:stCondLst>
                                            <p:cond delay="0"/>
                                          </p:stCondLst>
                                        </p:cTn>
                                        <p:tgtEl>
                                          <p:spTgt spid="968"/>
                                        </p:tgtEl>
                                        <p:attrNameLst>
                                          <p:attrName>style.visibility</p:attrName>
                                        </p:attrNameLst>
                                      </p:cBhvr>
                                      <p:to>
                                        <p:strVal val="visible"/>
                                      </p:to>
                                    </p:set>
                                    <p:animEffect transition="in" filter="fade">
                                      <p:cBhvr>
                                        <p:cTn id="67" dur="500"/>
                                        <p:tgtEl>
                                          <p:spTgt spid="968"/>
                                        </p:tgtEl>
                                      </p:cBhvr>
                                    </p:animEffect>
                                  </p:childTnLst>
                                </p:cTn>
                              </p:par>
                              <p:par>
                                <p:cTn id="68" presetID="10" presetClass="entr" presetSubtype="0" fill="hold" nodeType="withEffect">
                                  <p:stCondLst>
                                    <p:cond delay="0"/>
                                  </p:stCondLst>
                                  <p:childTnLst>
                                    <p:set>
                                      <p:cBhvr>
                                        <p:cTn id="69" dur="1" fill="hold">
                                          <p:stCondLst>
                                            <p:cond delay="0"/>
                                          </p:stCondLst>
                                        </p:cTn>
                                        <p:tgtEl>
                                          <p:spTgt spid="969"/>
                                        </p:tgtEl>
                                        <p:attrNameLst>
                                          <p:attrName>style.visibility</p:attrName>
                                        </p:attrNameLst>
                                      </p:cBhvr>
                                      <p:to>
                                        <p:strVal val="visible"/>
                                      </p:to>
                                    </p:set>
                                    <p:animEffect transition="in" filter="fade">
                                      <p:cBhvr>
                                        <p:cTn id="70" dur="500"/>
                                        <p:tgtEl>
                                          <p:spTgt spid="969"/>
                                        </p:tgtEl>
                                      </p:cBhvr>
                                    </p:animEffect>
                                  </p:childTnLst>
                                </p:cTn>
                              </p:par>
                              <p:par>
                                <p:cTn id="71" presetID="10" presetClass="entr" presetSubtype="0" fill="hold" nodeType="withEffect">
                                  <p:stCondLst>
                                    <p:cond delay="0"/>
                                  </p:stCondLst>
                                  <p:childTnLst>
                                    <p:set>
                                      <p:cBhvr>
                                        <p:cTn id="72" dur="1" fill="hold">
                                          <p:stCondLst>
                                            <p:cond delay="0"/>
                                          </p:stCondLst>
                                        </p:cTn>
                                        <p:tgtEl>
                                          <p:spTgt spid="970"/>
                                        </p:tgtEl>
                                        <p:attrNameLst>
                                          <p:attrName>style.visibility</p:attrName>
                                        </p:attrNameLst>
                                      </p:cBhvr>
                                      <p:to>
                                        <p:strVal val="visible"/>
                                      </p:to>
                                    </p:set>
                                    <p:animEffect transition="in" filter="fade">
                                      <p:cBhvr>
                                        <p:cTn id="73" dur="500"/>
                                        <p:tgtEl>
                                          <p:spTgt spid="97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989"/>
                                        </p:tgtEl>
                                        <p:attrNameLst>
                                          <p:attrName>style.visibility</p:attrName>
                                        </p:attrNameLst>
                                      </p:cBhvr>
                                      <p:to>
                                        <p:strVal val="visible"/>
                                      </p:to>
                                    </p:set>
                                    <p:animEffect transition="in" filter="fade">
                                      <p:cBhvr>
                                        <p:cTn id="78" dur="500"/>
                                        <p:tgtEl>
                                          <p:spTgt spid="98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952"/>
                                        </p:tgtEl>
                                        <p:attrNameLst>
                                          <p:attrName>style.visibility</p:attrName>
                                        </p:attrNameLst>
                                      </p:cBhvr>
                                      <p:to>
                                        <p:strVal val="visible"/>
                                      </p:to>
                                    </p:set>
                                    <p:animEffect transition="in" filter="fade">
                                      <p:cBhvr>
                                        <p:cTn id="83" dur="500"/>
                                        <p:tgtEl>
                                          <p:spTgt spid="95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971"/>
                                        </p:tgtEl>
                                        <p:attrNameLst>
                                          <p:attrName>style.visibility</p:attrName>
                                        </p:attrNameLst>
                                      </p:cBhvr>
                                      <p:to>
                                        <p:strVal val="visible"/>
                                      </p:to>
                                    </p:set>
                                    <p:animEffect transition="in" filter="fade">
                                      <p:cBhvr>
                                        <p:cTn id="88" dur="500"/>
                                        <p:tgtEl>
                                          <p:spTgt spid="971"/>
                                        </p:tgtEl>
                                      </p:cBhvr>
                                    </p:animEffect>
                                  </p:childTnLst>
                                </p:cTn>
                              </p:par>
                              <p:par>
                                <p:cTn id="89" presetID="10" presetClass="entr" presetSubtype="0" fill="hold" nodeType="withEffect">
                                  <p:stCondLst>
                                    <p:cond delay="0"/>
                                  </p:stCondLst>
                                  <p:childTnLst>
                                    <p:set>
                                      <p:cBhvr>
                                        <p:cTn id="90" dur="1" fill="hold">
                                          <p:stCondLst>
                                            <p:cond delay="0"/>
                                          </p:stCondLst>
                                        </p:cTn>
                                        <p:tgtEl>
                                          <p:spTgt spid="972"/>
                                        </p:tgtEl>
                                        <p:attrNameLst>
                                          <p:attrName>style.visibility</p:attrName>
                                        </p:attrNameLst>
                                      </p:cBhvr>
                                      <p:to>
                                        <p:strVal val="visible"/>
                                      </p:to>
                                    </p:set>
                                    <p:animEffect transition="in" filter="fade">
                                      <p:cBhvr>
                                        <p:cTn id="91" dur="500"/>
                                        <p:tgtEl>
                                          <p:spTgt spid="972"/>
                                        </p:tgtEl>
                                      </p:cBhvr>
                                    </p:animEffect>
                                  </p:childTnLst>
                                </p:cTn>
                              </p:par>
                              <p:par>
                                <p:cTn id="92" presetID="10" presetClass="entr" presetSubtype="0" fill="hold" nodeType="withEffect">
                                  <p:stCondLst>
                                    <p:cond delay="0"/>
                                  </p:stCondLst>
                                  <p:childTnLst>
                                    <p:set>
                                      <p:cBhvr>
                                        <p:cTn id="93" dur="1" fill="hold">
                                          <p:stCondLst>
                                            <p:cond delay="0"/>
                                          </p:stCondLst>
                                        </p:cTn>
                                        <p:tgtEl>
                                          <p:spTgt spid="973"/>
                                        </p:tgtEl>
                                        <p:attrNameLst>
                                          <p:attrName>style.visibility</p:attrName>
                                        </p:attrNameLst>
                                      </p:cBhvr>
                                      <p:to>
                                        <p:strVal val="visible"/>
                                      </p:to>
                                    </p:set>
                                    <p:animEffect transition="in" filter="fade">
                                      <p:cBhvr>
                                        <p:cTn id="94" dur="500"/>
                                        <p:tgtEl>
                                          <p:spTgt spid="973"/>
                                        </p:tgtEl>
                                      </p:cBhvr>
                                    </p:animEffect>
                                  </p:childTnLst>
                                </p:cTn>
                              </p:par>
                              <p:par>
                                <p:cTn id="95" presetID="10" presetClass="entr" presetSubtype="0" fill="hold" nodeType="withEffect">
                                  <p:stCondLst>
                                    <p:cond delay="0"/>
                                  </p:stCondLst>
                                  <p:childTnLst>
                                    <p:set>
                                      <p:cBhvr>
                                        <p:cTn id="96" dur="1" fill="hold">
                                          <p:stCondLst>
                                            <p:cond delay="0"/>
                                          </p:stCondLst>
                                        </p:cTn>
                                        <p:tgtEl>
                                          <p:spTgt spid="974"/>
                                        </p:tgtEl>
                                        <p:attrNameLst>
                                          <p:attrName>style.visibility</p:attrName>
                                        </p:attrNameLst>
                                      </p:cBhvr>
                                      <p:to>
                                        <p:strVal val="visible"/>
                                      </p:to>
                                    </p:set>
                                    <p:animEffect transition="in" filter="fade">
                                      <p:cBhvr>
                                        <p:cTn id="97" dur="500"/>
                                        <p:tgtEl>
                                          <p:spTgt spid="974"/>
                                        </p:tgtEl>
                                      </p:cBhvr>
                                    </p:animEffect>
                                  </p:childTnLst>
                                </p:cTn>
                              </p:par>
                              <p:par>
                                <p:cTn id="98" presetID="10" presetClass="entr" presetSubtype="0" fill="hold" nodeType="withEffect">
                                  <p:stCondLst>
                                    <p:cond delay="0"/>
                                  </p:stCondLst>
                                  <p:childTnLst>
                                    <p:set>
                                      <p:cBhvr>
                                        <p:cTn id="99" dur="1" fill="hold">
                                          <p:stCondLst>
                                            <p:cond delay="0"/>
                                          </p:stCondLst>
                                        </p:cTn>
                                        <p:tgtEl>
                                          <p:spTgt spid="975"/>
                                        </p:tgtEl>
                                        <p:attrNameLst>
                                          <p:attrName>style.visibility</p:attrName>
                                        </p:attrNameLst>
                                      </p:cBhvr>
                                      <p:to>
                                        <p:strVal val="visible"/>
                                      </p:to>
                                    </p:set>
                                    <p:animEffect transition="in" filter="fade">
                                      <p:cBhvr>
                                        <p:cTn id="100" dur="500"/>
                                        <p:tgtEl>
                                          <p:spTgt spid="975"/>
                                        </p:tgtEl>
                                      </p:cBhvr>
                                    </p:animEffect>
                                  </p:childTnLst>
                                </p:cTn>
                              </p:par>
                              <p:par>
                                <p:cTn id="101" presetID="10" presetClass="entr" presetSubtype="0" fill="hold" nodeType="withEffect">
                                  <p:stCondLst>
                                    <p:cond delay="0"/>
                                  </p:stCondLst>
                                  <p:childTnLst>
                                    <p:set>
                                      <p:cBhvr>
                                        <p:cTn id="102" dur="1" fill="hold">
                                          <p:stCondLst>
                                            <p:cond delay="0"/>
                                          </p:stCondLst>
                                        </p:cTn>
                                        <p:tgtEl>
                                          <p:spTgt spid="976"/>
                                        </p:tgtEl>
                                        <p:attrNameLst>
                                          <p:attrName>style.visibility</p:attrName>
                                        </p:attrNameLst>
                                      </p:cBhvr>
                                      <p:to>
                                        <p:strVal val="visible"/>
                                      </p:to>
                                    </p:set>
                                    <p:animEffect transition="in" filter="fade">
                                      <p:cBhvr>
                                        <p:cTn id="103" dur="500"/>
                                        <p:tgtEl>
                                          <p:spTgt spid="976"/>
                                        </p:tgtEl>
                                      </p:cBhvr>
                                    </p:animEffect>
                                  </p:childTnLst>
                                </p:cTn>
                              </p:par>
                              <p:par>
                                <p:cTn id="104" presetID="10" presetClass="entr" presetSubtype="0" fill="hold" nodeType="withEffect">
                                  <p:stCondLst>
                                    <p:cond delay="0"/>
                                  </p:stCondLst>
                                  <p:childTnLst>
                                    <p:set>
                                      <p:cBhvr>
                                        <p:cTn id="105" dur="1" fill="hold">
                                          <p:stCondLst>
                                            <p:cond delay="0"/>
                                          </p:stCondLst>
                                        </p:cTn>
                                        <p:tgtEl>
                                          <p:spTgt spid="977"/>
                                        </p:tgtEl>
                                        <p:attrNameLst>
                                          <p:attrName>style.visibility</p:attrName>
                                        </p:attrNameLst>
                                      </p:cBhvr>
                                      <p:to>
                                        <p:strVal val="visible"/>
                                      </p:to>
                                    </p:set>
                                    <p:animEffect transition="in" filter="fade">
                                      <p:cBhvr>
                                        <p:cTn id="106" dur="500"/>
                                        <p:tgtEl>
                                          <p:spTgt spid="977"/>
                                        </p:tgtEl>
                                      </p:cBhvr>
                                    </p:animEffect>
                                  </p:childTnLst>
                                </p:cTn>
                              </p:par>
                              <p:par>
                                <p:cTn id="107" presetID="10" presetClass="entr" presetSubtype="0" fill="hold" nodeType="withEffect">
                                  <p:stCondLst>
                                    <p:cond delay="0"/>
                                  </p:stCondLst>
                                  <p:childTnLst>
                                    <p:set>
                                      <p:cBhvr>
                                        <p:cTn id="108" dur="1" fill="hold">
                                          <p:stCondLst>
                                            <p:cond delay="0"/>
                                          </p:stCondLst>
                                        </p:cTn>
                                        <p:tgtEl>
                                          <p:spTgt spid="978"/>
                                        </p:tgtEl>
                                        <p:attrNameLst>
                                          <p:attrName>style.visibility</p:attrName>
                                        </p:attrNameLst>
                                      </p:cBhvr>
                                      <p:to>
                                        <p:strVal val="visible"/>
                                      </p:to>
                                    </p:set>
                                    <p:animEffect transition="in" filter="fade">
                                      <p:cBhvr>
                                        <p:cTn id="109" dur="500"/>
                                        <p:tgtEl>
                                          <p:spTgt spid="978"/>
                                        </p:tgtEl>
                                      </p:cBhvr>
                                    </p:animEffect>
                                  </p:childTnLst>
                                </p:cTn>
                              </p:par>
                              <p:par>
                                <p:cTn id="110" presetID="10" presetClass="entr" presetSubtype="0" fill="hold" nodeType="withEffect">
                                  <p:stCondLst>
                                    <p:cond delay="0"/>
                                  </p:stCondLst>
                                  <p:childTnLst>
                                    <p:set>
                                      <p:cBhvr>
                                        <p:cTn id="111" dur="1" fill="hold">
                                          <p:stCondLst>
                                            <p:cond delay="0"/>
                                          </p:stCondLst>
                                        </p:cTn>
                                        <p:tgtEl>
                                          <p:spTgt spid="979"/>
                                        </p:tgtEl>
                                        <p:attrNameLst>
                                          <p:attrName>style.visibility</p:attrName>
                                        </p:attrNameLst>
                                      </p:cBhvr>
                                      <p:to>
                                        <p:strVal val="visible"/>
                                      </p:to>
                                    </p:set>
                                    <p:animEffect transition="in" filter="fade">
                                      <p:cBhvr>
                                        <p:cTn id="112" dur="500"/>
                                        <p:tgtEl>
                                          <p:spTgt spid="979"/>
                                        </p:tgtEl>
                                      </p:cBhvr>
                                    </p:animEffect>
                                  </p:childTnLst>
                                </p:cTn>
                              </p:par>
                              <p:par>
                                <p:cTn id="113" presetID="10" presetClass="entr" presetSubtype="0" fill="hold" nodeType="withEffect">
                                  <p:stCondLst>
                                    <p:cond delay="0"/>
                                  </p:stCondLst>
                                  <p:childTnLst>
                                    <p:set>
                                      <p:cBhvr>
                                        <p:cTn id="114" dur="1" fill="hold">
                                          <p:stCondLst>
                                            <p:cond delay="0"/>
                                          </p:stCondLst>
                                        </p:cTn>
                                        <p:tgtEl>
                                          <p:spTgt spid="980"/>
                                        </p:tgtEl>
                                        <p:attrNameLst>
                                          <p:attrName>style.visibility</p:attrName>
                                        </p:attrNameLst>
                                      </p:cBhvr>
                                      <p:to>
                                        <p:strVal val="visible"/>
                                      </p:to>
                                    </p:set>
                                    <p:animEffect transition="in" filter="fade">
                                      <p:cBhvr>
                                        <p:cTn id="115" dur="500"/>
                                        <p:tgtEl>
                                          <p:spTgt spid="980"/>
                                        </p:tgtEl>
                                      </p:cBhvr>
                                    </p:animEffect>
                                  </p:childTnLst>
                                </p:cTn>
                              </p:par>
                              <p:par>
                                <p:cTn id="116" presetID="10" presetClass="entr" presetSubtype="0" fill="hold" nodeType="withEffect">
                                  <p:stCondLst>
                                    <p:cond delay="0"/>
                                  </p:stCondLst>
                                  <p:childTnLst>
                                    <p:set>
                                      <p:cBhvr>
                                        <p:cTn id="117" dur="1" fill="hold">
                                          <p:stCondLst>
                                            <p:cond delay="0"/>
                                          </p:stCondLst>
                                        </p:cTn>
                                        <p:tgtEl>
                                          <p:spTgt spid="981"/>
                                        </p:tgtEl>
                                        <p:attrNameLst>
                                          <p:attrName>style.visibility</p:attrName>
                                        </p:attrNameLst>
                                      </p:cBhvr>
                                      <p:to>
                                        <p:strVal val="visible"/>
                                      </p:to>
                                    </p:set>
                                    <p:animEffect transition="in" filter="fade">
                                      <p:cBhvr>
                                        <p:cTn id="118" dur="500"/>
                                        <p:tgtEl>
                                          <p:spTgt spid="981"/>
                                        </p:tgtEl>
                                      </p:cBhvr>
                                    </p:animEffect>
                                  </p:childTnLst>
                                </p:cTn>
                              </p:par>
                              <p:par>
                                <p:cTn id="119" presetID="10" presetClass="entr" presetSubtype="0" fill="hold" nodeType="withEffect">
                                  <p:stCondLst>
                                    <p:cond delay="0"/>
                                  </p:stCondLst>
                                  <p:childTnLst>
                                    <p:set>
                                      <p:cBhvr>
                                        <p:cTn id="120" dur="1" fill="hold">
                                          <p:stCondLst>
                                            <p:cond delay="0"/>
                                          </p:stCondLst>
                                        </p:cTn>
                                        <p:tgtEl>
                                          <p:spTgt spid="982"/>
                                        </p:tgtEl>
                                        <p:attrNameLst>
                                          <p:attrName>style.visibility</p:attrName>
                                        </p:attrNameLst>
                                      </p:cBhvr>
                                      <p:to>
                                        <p:strVal val="visible"/>
                                      </p:to>
                                    </p:set>
                                    <p:animEffect transition="in" filter="fade">
                                      <p:cBhvr>
                                        <p:cTn id="121" dur="500"/>
                                        <p:tgtEl>
                                          <p:spTgt spid="982"/>
                                        </p:tgtEl>
                                      </p:cBhvr>
                                    </p:animEffect>
                                  </p:childTnLst>
                                </p:cTn>
                              </p:par>
                              <p:par>
                                <p:cTn id="122" presetID="10" presetClass="entr" presetSubtype="0" fill="hold" nodeType="withEffect">
                                  <p:stCondLst>
                                    <p:cond delay="0"/>
                                  </p:stCondLst>
                                  <p:childTnLst>
                                    <p:set>
                                      <p:cBhvr>
                                        <p:cTn id="123" dur="1" fill="hold">
                                          <p:stCondLst>
                                            <p:cond delay="0"/>
                                          </p:stCondLst>
                                        </p:cTn>
                                        <p:tgtEl>
                                          <p:spTgt spid="983"/>
                                        </p:tgtEl>
                                        <p:attrNameLst>
                                          <p:attrName>style.visibility</p:attrName>
                                        </p:attrNameLst>
                                      </p:cBhvr>
                                      <p:to>
                                        <p:strVal val="visible"/>
                                      </p:to>
                                    </p:set>
                                    <p:animEffect transition="in" filter="fade">
                                      <p:cBhvr>
                                        <p:cTn id="124" dur="500"/>
                                        <p:tgtEl>
                                          <p:spTgt spid="983"/>
                                        </p:tgtEl>
                                      </p:cBhvr>
                                    </p:animEffect>
                                  </p:childTnLst>
                                </p:cTn>
                              </p:par>
                              <p:par>
                                <p:cTn id="125" presetID="10" presetClass="entr" presetSubtype="0" fill="hold" nodeType="withEffect">
                                  <p:stCondLst>
                                    <p:cond delay="0"/>
                                  </p:stCondLst>
                                  <p:childTnLst>
                                    <p:set>
                                      <p:cBhvr>
                                        <p:cTn id="126" dur="1" fill="hold">
                                          <p:stCondLst>
                                            <p:cond delay="0"/>
                                          </p:stCondLst>
                                        </p:cTn>
                                        <p:tgtEl>
                                          <p:spTgt spid="984"/>
                                        </p:tgtEl>
                                        <p:attrNameLst>
                                          <p:attrName>style.visibility</p:attrName>
                                        </p:attrNameLst>
                                      </p:cBhvr>
                                      <p:to>
                                        <p:strVal val="visible"/>
                                      </p:to>
                                    </p:set>
                                    <p:animEffect transition="in" filter="fade">
                                      <p:cBhvr>
                                        <p:cTn id="127" dur="500"/>
                                        <p:tgtEl>
                                          <p:spTgt spid="984"/>
                                        </p:tgtEl>
                                      </p:cBhvr>
                                    </p:animEffect>
                                  </p:childTnLst>
                                </p:cTn>
                              </p:par>
                              <p:par>
                                <p:cTn id="128" presetID="10" presetClass="entr" presetSubtype="0" fill="hold" nodeType="withEffect">
                                  <p:stCondLst>
                                    <p:cond delay="0"/>
                                  </p:stCondLst>
                                  <p:childTnLst>
                                    <p:set>
                                      <p:cBhvr>
                                        <p:cTn id="129" dur="1" fill="hold">
                                          <p:stCondLst>
                                            <p:cond delay="0"/>
                                          </p:stCondLst>
                                        </p:cTn>
                                        <p:tgtEl>
                                          <p:spTgt spid="985"/>
                                        </p:tgtEl>
                                        <p:attrNameLst>
                                          <p:attrName>style.visibility</p:attrName>
                                        </p:attrNameLst>
                                      </p:cBhvr>
                                      <p:to>
                                        <p:strVal val="visible"/>
                                      </p:to>
                                    </p:set>
                                    <p:animEffect transition="in" filter="fade">
                                      <p:cBhvr>
                                        <p:cTn id="130" dur="500"/>
                                        <p:tgtEl>
                                          <p:spTgt spid="985"/>
                                        </p:tgtEl>
                                      </p:cBhvr>
                                    </p:animEffect>
                                  </p:childTnLst>
                                </p:cTn>
                              </p:par>
                              <p:par>
                                <p:cTn id="131" presetID="10" presetClass="entr" presetSubtype="0" fill="hold" nodeType="withEffect">
                                  <p:stCondLst>
                                    <p:cond delay="0"/>
                                  </p:stCondLst>
                                  <p:childTnLst>
                                    <p:set>
                                      <p:cBhvr>
                                        <p:cTn id="132" dur="1" fill="hold">
                                          <p:stCondLst>
                                            <p:cond delay="0"/>
                                          </p:stCondLst>
                                        </p:cTn>
                                        <p:tgtEl>
                                          <p:spTgt spid="986"/>
                                        </p:tgtEl>
                                        <p:attrNameLst>
                                          <p:attrName>style.visibility</p:attrName>
                                        </p:attrNameLst>
                                      </p:cBhvr>
                                      <p:to>
                                        <p:strVal val="visible"/>
                                      </p:to>
                                    </p:set>
                                    <p:animEffect transition="in" filter="fade">
                                      <p:cBhvr>
                                        <p:cTn id="133" dur="500"/>
                                        <p:tgtEl>
                                          <p:spTgt spid="986"/>
                                        </p:tgtEl>
                                      </p:cBhvr>
                                    </p:animEffect>
                                  </p:childTnLst>
                                </p:cTn>
                              </p:par>
                              <p:par>
                                <p:cTn id="134" presetID="10" presetClass="entr" presetSubtype="0" fill="hold" nodeType="withEffect">
                                  <p:stCondLst>
                                    <p:cond delay="0"/>
                                  </p:stCondLst>
                                  <p:childTnLst>
                                    <p:set>
                                      <p:cBhvr>
                                        <p:cTn id="135" dur="1" fill="hold">
                                          <p:stCondLst>
                                            <p:cond delay="0"/>
                                          </p:stCondLst>
                                        </p:cTn>
                                        <p:tgtEl>
                                          <p:spTgt spid="987"/>
                                        </p:tgtEl>
                                        <p:attrNameLst>
                                          <p:attrName>style.visibility</p:attrName>
                                        </p:attrNameLst>
                                      </p:cBhvr>
                                      <p:to>
                                        <p:strVal val="visible"/>
                                      </p:to>
                                    </p:set>
                                    <p:animEffect transition="in" filter="fade">
                                      <p:cBhvr>
                                        <p:cTn id="136" dur="500"/>
                                        <p:tgtEl>
                                          <p:spTgt spid="987"/>
                                        </p:tgtEl>
                                      </p:cBhvr>
                                    </p:animEffect>
                                  </p:childTnLst>
                                </p:cTn>
                              </p:par>
                              <p:par>
                                <p:cTn id="137" presetID="10" presetClass="entr" presetSubtype="0" fill="hold" nodeType="withEffect">
                                  <p:stCondLst>
                                    <p:cond delay="0"/>
                                  </p:stCondLst>
                                  <p:childTnLst>
                                    <p:set>
                                      <p:cBhvr>
                                        <p:cTn id="138" dur="1" fill="hold">
                                          <p:stCondLst>
                                            <p:cond delay="0"/>
                                          </p:stCondLst>
                                        </p:cTn>
                                        <p:tgtEl>
                                          <p:spTgt spid="988"/>
                                        </p:tgtEl>
                                        <p:attrNameLst>
                                          <p:attrName>style.visibility</p:attrName>
                                        </p:attrNameLst>
                                      </p:cBhvr>
                                      <p:to>
                                        <p:strVal val="visible"/>
                                      </p:to>
                                    </p:set>
                                    <p:animEffect transition="in" filter="fade">
                                      <p:cBhvr>
                                        <p:cTn id="139" dur="500"/>
                                        <p:tgtEl>
                                          <p:spTgt spid="988"/>
                                        </p:tgtEl>
                                      </p:cBhvr>
                                    </p:animEffect>
                                  </p:childTnLst>
                                </p:cTn>
                              </p:par>
                              <p:par>
                                <p:cTn id="140" presetID="10" presetClass="entr" presetSubtype="0" fill="hold" nodeType="withEffect">
                                  <p:stCondLst>
                                    <p:cond delay="0"/>
                                  </p:stCondLst>
                                  <p:childTnLst>
                                    <p:set>
                                      <p:cBhvr>
                                        <p:cTn id="141" dur="1" fill="hold">
                                          <p:stCondLst>
                                            <p:cond delay="0"/>
                                          </p:stCondLst>
                                        </p:cTn>
                                        <p:tgtEl>
                                          <p:spTgt spid="990"/>
                                        </p:tgtEl>
                                        <p:attrNameLst>
                                          <p:attrName>style.visibility</p:attrName>
                                        </p:attrNameLst>
                                      </p:cBhvr>
                                      <p:to>
                                        <p:strVal val="visible"/>
                                      </p:to>
                                    </p:set>
                                    <p:animEffect transition="in" filter="fade">
                                      <p:cBhvr>
                                        <p:cTn id="142" dur="500"/>
                                        <p:tgtEl>
                                          <p:spTgt spid="990"/>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949">
                                            <p:txEl>
                                              <p:pRg st="9" end="9"/>
                                            </p:txEl>
                                          </p:spTgt>
                                        </p:tgtEl>
                                        <p:attrNameLst>
                                          <p:attrName>style.visibility</p:attrName>
                                        </p:attrNameLst>
                                      </p:cBhvr>
                                      <p:to>
                                        <p:strVal val="visible"/>
                                      </p:to>
                                    </p:set>
                                    <p:animEffect transition="in" filter="fade">
                                      <p:cBhvr>
                                        <p:cTn id="147" dur="500"/>
                                        <p:tgtEl>
                                          <p:spTgt spid="949">
                                            <p:txEl>
                                              <p:pRg st="9" end="9"/>
                                            </p:txEl>
                                          </p:spTgt>
                                        </p:tgtEl>
                                      </p:cBhvr>
                                    </p:animEffect>
                                  </p:childTnLst>
                                </p:cTn>
                              </p:par>
                              <p:par>
                                <p:cTn id="148" presetID="10" presetClass="entr" presetSubtype="0" fill="hold" nodeType="withEffect">
                                  <p:stCondLst>
                                    <p:cond delay="0"/>
                                  </p:stCondLst>
                                  <p:childTnLst>
                                    <p:set>
                                      <p:cBhvr>
                                        <p:cTn id="149" dur="1" fill="hold">
                                          <p:stCondLst>
                                            <p:cond delay="0"/>
                                          </p:stCondLst>
                                        </p:cTn>
                                        <p:tgtEl>
                                          <p:spTgt spid="949">
                                            <p:txEl>
                                              <p:pRg st="10" end="10"/>
                                            </p:txEl>
                                          </p:spTgt>
                                        </p:tgtEl>
                                        <p:attrNameLst>
                                          <p:attrName>style.visibility</p:attrName>
                                        </p:attrNameLst>
                                      </p:cBhvr>
                                      <p:to>
                                        <p:strVal val="visible"/>
                                      </p:to>
                                    </p:set>
                                    <p:animEffect transition="in" filter="fade">
                                      <p:cBhvr>
                                        <p:cTn id="150" dur="500"/>
                                        <p:tgtEl>
                                          <p:spTgt spid="949">
                                            <p:txEl>
                                              <p:pRg st="10" end="10"/>
                                            </p:txEl>
                                          </p:spTgt>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949">
                                            <p:txEl>
                                              <p:pRg st="11" end="11"/>
                                            </p:txEl>
                                          </p:spTgt>
                                        </p:tgtEl>
                                        <p:attrNameLst>
                                          <p:attrName>style.visibility</p:attrName>
                                        </p:attrNameLst>
                                      </p:cBhvr>
                                      <p:to>
                                        <p:strVal val="visible"/>
                                      </p:to>
                                    </p:set>
                                    <p:animEffect transition="in" filter="fade">
                                      <p:cBhvr>
                                        <p:cTn id="155" dur="500"/>
                                        <p:tgtEl>
                                          <p:spTgt spid="94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4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sz="4200" dirty="0"/>
              <a:t>Bounds Checking with </a:t>
            </a:r>
            <a:r>
              <a:rPr lang="en-US" sz="4200" dirty="0" err="1"/>
              <a:t>MetaSys</a:t>
            </a:r>
            <a:r>
              <a:rPr lang="en-US" sz="4200" dirty="0"/>
              <a:t> (I)</a:t>
            </a:r>
            <a:endParaRPr sz="4200" dirty="0"/>
          </a:p>
        </p:txBody>
      </p:sp>
      <p:sp>
        <p:nvSpPr>
          <p:cNvPr id="2" name="Rectangle 1">
            <a:extLst>
              <a:ext uri="{FF2B5EF4-FFF2-40B4-BE49-F238E27FC236}">
                <a16:creationId xmlns:a16="http://schemas.microsoft.com/office/drawing/2014/main" id="{17F9BF81-C6CE-220E-39E4-4F22B81E23C6}"/>
              </a:ext>
            </a:extLst>
          </p:cNvPr>
          <p:cNvSpPr/>
          <p:nvPr/>
        </p:nvSpPr>
        <p:spPr>
          <a:xfrm>
            <a:off x="577401" y="1319807"/>
            <a:ext cx="3359217" cy="2271360"/>
          </a:xfrm>
          <a:prstGeom prst="rect">
            <a:avLst/>
          </a:prstGeom>
          <a:no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 name="TextBox 2">
            <a:extLst>
              <a:ext uri="{FF2B5EF4-FFF2-40B4-BE49-F238E27FC236}">
                <a16:creationId xmlns:a16="http://schemas.microsoft.com/office/drawing/2014/main" id="{3890665F-4746-0107-8ED6-8491788C6F5F}"/>
              </a:ext>
            </a:extLst>
          </p:cNvPr>
          <p:cNvSpPr txBox="1"/>
          <p:nvPr/>
        </p:nvSpPr>
        <p:spPr>
          <a:xfrm>
            <a:off x="705589" y="1890555"/>
            <a:ext cx="3231030"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MAP(Metadata ID </a:t>
            </a:r>
            <a:r>
              <a:rPr lang="en-TR" sz="1800" dirty="0">
                <a:solidFill>
                  <a:schemeClr val="accent6"/>
                </a:solidFill>
                <a:latin typeface="Cambria" panose="02040503050406030204" pitchFamily="18" charset="0"/>
              </a:rPr>
              <a:t>M</a:t>
            </a:r>
            <a:r>
              <a:rPr lang="en-TR" sz="1800" dirty="0">
                <a:latin typeface="Cambria" panose="02040503050406030204" pitchFamily="18" charset="0"/>
              </a:rPr>
              <a:t>, Array </a:t>
            </a:r>
            <a:r>
              <a:rPr lang="en-TR" sz="1800" dirty="0">
                <a:solidFill>
                  <a:schemeClr val="accent1"/>
                </a:solidFill>
                <a:latin typeface="Cambria" panose="02040503050406030204" pitchFamily="18" charset="0"/>
              </a:rPr>
              <a:t>A</a:t>
            </a:r>
            <a:r>
              <a:rPr lang="en-TR" sz="1800" dirty="0">
                <a:latin typeface="Cambria" panose="02040503050406030204" pitchFamily="18" charset="0"/>
              </a:rPr>
              <a:t>);</a:t>
            </a:r>
          </a:p>
        </p:txBody>
      </p:sp>
      <p:sp>
        <p:nvSpPr>
          <p:cNvPr id="4" name="TextBox 3">
            <a:extLst>
              <a:ext uri="{FF2B5EF4-FFF2-40B4-BE49-F238E27FC236}">
                <a16:creationId xmlns:a16="http://schemas.microsoft.com/office/drawing/2014/main" id="{BD5E9CE5-FBBF-5C0C-5049-701C0C0E9E55}"/>
              </a:ext>
            </a:extLst>
          </p:cNvPr>
          <p:cNvSpPr txBox="1"/>
          <p:nvPr/>
        </p:nvSpPr>
        <p:spPr>
          <a:xfrm>
            <a:off x="705587" y="1468449"/>
            <a:ext cx="3231031"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Array </a:t>
            </a:r>
            <a:r>
              <a:rPr lang="en-TR" sz="1800" dirty="0">
                <a:solidFill>
                  <a:schemeClr val="accent1"/>
                </a:solidFill>
                <a:latin typeface="Cambria" panose="02040503050406030204" pitchFamily="18" charset="0"/>
              </a:rPr>
              <a:t>A</a:t>
            </a:r>
            <a:r>
              <a:rPr lang="en-TR" sz="1800" dirty="0">
                <a:latin typeface="Cambria" panose="02040503050406030204" pitchFamily="18" charset="0"/>
              </a:rPr>
              <a:t> = malloc (16 KB);</a:t>
            </a:r>
          </a:p>
        </p:txBody>
      </p:sp>
      <p:sp>
        <p:nvSpPr>
          <p:cNvPr id="5" name="TextBox 4">
            <a:extLst>
              <a:ext uri="{FF2B5EF4-FFF2-40B4-BE49-F238E27FC236}">
                <a16:creationId xmlns:a16="http://schemas.microsoft.com/office/drawing/2014/main" id="{88EB2182-5A7E-73B4-D5C6-2196EA8F8725}"/>
              </a:ext>
            </a:extLst>
          </p:cNvPr>
          <p:cNvSpPr txBox="1"/>
          <p:nvPr/>
        </p:nvSpPr>
        <p:spPr>
          <a:xfrm>
            <a:off x="705588" y="2328329"/>
            <a:ext cx="3231030" cy="333286"/>
          </a:xfrm>
          <a:prstGeom prst="rect">
            <a:avLst/>
          </a:prstGeom>
          <a:noFill/>
        </p:spPr>
        <p:txBody>
          <a:bodyPr wrap="square" lIns="0" tIns="0" rIns="0" bIns="0" rtlCol="0" anchor="ctr">
            <a:normAutofit/>
          </a:bodyPr>
          <a:lstStyle/>
          <a:p>
            <a:pPr algn="l"/>
            <a:r>
              <a:rPr lang="en-US" sz="1800" dirty="0">
                <a:latin typeface="Cambria" panose="02040503050406030204" pitchFamily="18" charset="0"/>
              </a:rPr>
              <a:t>f</a:t>
            </a:r>
            <a:r>
              <a:rPr lang="en-TR" sz="1800" dirty="0">
                <a:latin typeface="Cambria" panose="02040503050406030204" pitchFamily="18" charset="0"/>
              </a:rPr>
              <a:t>or (</a:t>
            </a:r>
            <a:r>
              <a:rPr lang="en-US" sz="1800" dirty="0" err="1">
                <a:latin typeface="Cambria" panose="02040503050406030204" pitchFamily="18" charset="0"/>
              </a:rPr>
              <a:t>i</a:t>
            </a:r>
            <a:r>
              <a:rPr lang="en-US" sz="1800" dirty="0">
                <a:latin typeface="Cambria" panose="02040503050406030204" pitchFamily="18" charset="0"/>
              </a:rPr>
              <a:t> </a:t>
            </a:r>
            <a:r>
              <a:rPr lang="en-TR" sz="1800" dirty="0">
                <a:latin typeface="Cambria" panose="02040503050406030204" pitchFamily="18" charset="0"/>
              </a:rPr>
              <a:t>= 0 ; </a:t>
            </a:r>
            <a:r>
              <a:rPr lang="en-US" sz="1800" dirty="0" err="1">
                <a:latin typeface="Cambria" panose="02040503050406030204" pitchFamily="18" charset="0"/>
              </a:rPr>
              <a:t>i</a:t>
            </a:r>
            <a:r>
              <a:rPr lang="en-TR" sz="1800" dirty="0">
                <a:latin typeface="Cambria" panose="02040503050406030204" pitchFamily="18" charset="0"/>
              </a:rPr>
              <a:t> &lt; </a:t>
            </a:r>
            <a:r>
              <a:rPr lang="en-TR" sz="1800" dirty="0">
                <a:solidFill>
                  <a:srgbClr val="FF0000"/>
                </a:solidFill>
                <a:latin typeface="Cambria" panose="02040503050406030204" pitchFamily="18" charset="0"/>
              </a:rPr>
              <a:t>17 KB</a:t>
            </a:r>
            <a:r>
              <a:rPr lang="en-TR" sz="1800" dirty="0">
                <a:latin typeface="Cambria" panose="02040503050406030204" pitchFamily="18" charset="0"/>
              </a:rPr>
              <a:t> ; i++)</a:t>
            </a:r>
          </a:p>
        </p:txBody>
      </p:sp>
      <p:sp>
        <p:nvSpPr>
          <p:cNvPr id="6" name="TextBox 5">
            <a:extLst>
              <a:ext uri="{FF2B5EF4-FFF2-40B4-BE49-F238E27FC236}">
                <a16:creationId xmlns:a16="http://schemas.microsoft.com/office/drawing/2014/main" id="{3742E348-38F2-5D81-D694-3A52F3713D95}"/>
              </a:ext>
            </a:extLst>
          </p:cNvPr>
          <p:cNvSpPr txBox="1"/>
          <p:nvPr/>
        </p:nvSpPr>
        <p:spPr>
          <a:xfrm>
            <a:off x="986176" y="3125235"/>
            <a:ext cx="2856889" cy="333286"/>
          </a:xfrm>
          <a:prstGeom prst="rect">
            <a:avLst/>
          </a:prstGeom>
          <a:noFill/>
        </p:spPr>
        <p:txBody>
          <a:bodyPr wrap="square" lIns="0" tIns="0" rIns="0" bIns="0" rtlCol="0" anchor="ctr">
            <a:normAutofit/>
          </a:bodyPr>
          <a:lstStyle/>
          <a:p>
            <a:pPr algn="l"/>
            <a:r>
              <a:rPr lang="en-US" sz="1800" dirty="0">
                <a:latin typeface="Cambria" panose="02040503050406030204" pitchFamily="18" charset="0"/>
              </a:rPr>
              <a:t>STORE </a:t>
            </a:r>
            <a:r>
              <a:rPr lang="en-US" sz="1800" dirty="0">
                <a:solidFill>
                  <a:schemeClr val="accent1"/>
                </a:solidFill>
                <a:latin typeface="Cambria" panose="02040503050406030204" pitchFamily="18" charset="0"/>
              </a:rPr>
              <a:t>A</a:t>
            </a:r>
            <a:r>
              <a:rPr lang="en-US" sz="1800" dirty="0">
                <a:latin typeface="Cambria" panose="02040503050406030204" pitchFamily="18" charset="0"/>
              </a:rPr>
              <a:t>[</a:t>
            </a:r>
            <a:r>
              <a:rPr lang="en-US" sz="1800" dirty="0" err="1">
                <a:latin typeface="Cambria" panose="02040503050406030204" pitchFamily="18" charset="0"/>
              </a:rPr>
              <a:t>i</a:t>
            </a:r>
            <a:r>
              <a:rPr lang="en-US" sz="1800" dirty="0">
                <a:latin typeface="Cambria" panose="02040503050406030204" pitchFamily="18" charset="0"/>
              </a:rPr>
              <a:t>], 1337;</a:t>
            </a:r>
            <a:endParaRPr lang="en-TR" sz="1800" dirty="0">
              <a:latin typeface="Cambria" panose="02040503050406030204" pitchFamily="18" charset="0"/>
            </a:endParaRPr>
          </a:p>
        </p:txBody>
      </p:sp>
      <p:sp>
        <p:nvSpPr>
          <p:cNvPr id="7" name="TextBox 6">
            <a:extLst>
              <a:ext uri="{FF2B5EF4-FFF2-40B4-BE49-F238E27FC236}">
                <a16:creationId xmlns:a16="http://schemas.microsoft.com/office/drawing/2014/main" id="{A758565C-96AE-9D08-D256-98B4B7442FB3}"/>
              </a:ext>
            </a:extLst>
          </p:cNvPr>
          <p:cNvSpPr txBox="1"/>
          <p:nvPr/>
        </p:nvSpPr>
        <p:spPr>
          <a:xfrm>
            <a:off x="986175" y="2721437"/>
            <a:ext cx="2856889" cy="333286"/>
          </a:xfrm>
          <a:prstGeom prst="rect">
            <a:avLst/>
          </a:prstGeom>
          <a:noFill/>
        </p:spPr>
        <p:txBody>
          <a:bodyPr wrap="square" lIns="0" tIns="0" rIns="0" bIns="0" rtlCol="0" anchor="ctr">
            <a:normAutofit/>
          </a:bodyPr>
          <a:lstStyle/>
          <a:p>
            <a:pPr algn="l"/>
            <a:r>
              <a:rPr lang="en-US" sz="1800" dirty="0">
                <a:latin typeface="Cambria" panose="02040503050406030204" pitchFamily="18" charset="0"/>
              </a:rPr>
              <a:t>CREATE(</a:t>
            </a:r>
            <a:r>
              <a:rPr lang="en-US" sz="1800" dirty="0">
                <a:solidFill>
                  <a:schemeClr val="accent6"/>
                </a:solidFill>
                <a:latin typeface="Cambria" panose="02040503050406030204" pitchFamily="18" charset="0"/>
              </a:rPr>
              <a:t>M</a:t>
            </a:r>
            <a:r>
              <a:rPr lang="en-US" sz="1800" dirty="0">
                <a:latin typeface="Cambria" panose="02040503050406030204" pitchFamily="18" charset="0"/>
              </a:rPr>
              <a:t>);</a:t>
            </a:r>
            <a:endParaRPr lang="en-TR" sz="1800" dirty="0">
              <a:latin typeface="Cambria" panose="02040503050406030204" pitchFamily="18" charset="0"/>
            </a:endParaRPr>
          </a:p>
        </p:txBody>
      </p:sp>
      <p:sp>
        <p:nvSpPr>
          <p:cNvPr id="9" name="Google Shape;997;p45">
            <a:extLst>
              <a:ext uri="{FF2B5EF4-FFF2-40B4-BE49-F238E27FC236}">
                <a16:creationId xmlns:a16="http://schemas.microsoft.com/office/drawing/2014/main" id="{CA65130F-A300-A58A-018C-13A50F59D48A}"/>
              </a:ext>
            </a:extLst>
          </p:cNvPr>
          <p:cNvSpPr/>
          <p:nvPr/>
        </p:nvSpPr>
        <p:spPr>
          <a:xfrm>
            <a:off x="4569801" y="1441735"/>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dirty="0">
                <a:solidFill>
                  <a:schemeClr val="lt1"/>
                </a:solidFill>
                <a:latin typeface="Cambria" panose="02040503050406030204" pitchFamily="18" charset="0"/>
                <a:ea typeface="Proxima Nova"/>
                <a:cs typeface="Proxima Nova"/>
                <a:sym typeface="Proxima Nova"/>
              </a:rPr>
              <a:t>1</a:t>
            </a:r>
            <a:endParaRPr dirty="0">
              <a:latin typeface="Cambria" panose="02040503050406030204" pitchFamily="18" charset="0"/>
            </a:endParaRPr>
          </a:p>
        </p:txBody>
      </p:sp>
      <p:sp>
        <p:nvSpPr>
          <p:cNvPr id="10" name="TextBox 9">
            <a:extLst>
              <a:ext uri="{FF2B5EF4-FFF2-40B4-BE49-F238E27FC236}">
                <a16:creationId xmlns:a16="http://schemas.microsoft.com/office/drawing/2014/main" id="{EAB70856-7AFD-4E3F-8E34-F10F61C5DFA5}"/>
              </a:ext>
            </a:extLst>
          </p:cNvPr>
          <p:cNvSpPr txBox="1"/>
          <p:nvPr/>
        </p:nvSpPr>
        <p:spPr>
          <a:xfrm>
            <a:off x="5089519" y="1441735"/>
            <a:ext cx="3231031"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Allocate 16 KB of memory</a:t>
            </a:r>
          </a:p>
        </p:txBody>
      </p:sp>
      <p:sp>
        <p:nvSpPr>
          <p:cNvPr id="11" name="Google Shape;997;p45">
            <a:extLst>
              <a:ext uri="{FF2B5EF4-FFF2-40B4-BE49-F238E27FC236}">
                <a16:creationId xmlns:a16="http://schemas.microsoft.com/office/drawing/2014/main" id="{D0438F04-A1EA-8EF7-1DD1-E1938142A07C}"/>
              </a:ext>
            </a:extLst>
          </p:cNvPr>
          <p:cNvSpPr/>
          <p:nvPr/>
        </p:nvSpPr>
        <p:spPr>
          <a:xfrm>
            <a:off x="4569801" y="2328329"/>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dirty="0">
                <a:solidFill>
                  <a:schemeClr val="bg1"/>
                </a:solidFill>
                <a:latin typeface="Cambria" panose="02040503050406030204" pitchFamily="18" charset="0"/>
              </a:rPr>
              <a:t>2</a:t>
            </a:r>
            <a:endParaRPr sz="2400" b="1" dirty="0">
              <a:solidFill>
                <a:schemeClr val="bg1"/>
              </a:solidFill>
              <a:latin typeface="Cambria" panose="02040503050406030204" pitchFamily="18" charset="0"/>
            </a:endParaRPr>
          </a:p>
        </p:txBody>
      </p:sp>
      <p:sp>
        <p:nvSpPr>
          <p:cNvPr id="12" name="TextBox 11">
            <a:extLst>
              <a:ext uri="{FF2B5EF4-FFF2-40B4-BE49-F238E27FC236}">
                <a16:creationId xmlns:a16="http://schemas.microsoft.com/office/drawing/2014/main" id="{BAD85A2F-92AD-115D-FE81-8DFE48FFDD06}"/>
              </a:ext>
            </a:extLst>
          </p:cNvPr>
          <p:cNvSpPr txBox="1"/>
          <p:nvPr/>
        </p:nvSpPr>
        <p:spPr>
          <a:xfrm>
            <a:off x="5089519" y="2328329"/>
            <a:ext cx="3974093"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Loop </a:t>
            </a:r>
            <a:r>
              <a:rPr lang="en-TR" sz="1800" dirty="0">
                <a:solidFill>
                  <a:srgbClr val="FF0000"/>
                </a:solidFill>
                <a:latin typeface="Cambria" panose="02040503050406030204" pitchFamily="18" charset="0"/>
              </a:rPr>
              <a:t>exceeds</a:t>
            </a:r>
            <a:r>
              <a:rPr lang="en-TR" sz="1800" dirty="0">
                <a:latin typeface="Cambria" panose="02040503050406030204" pitchFamily="18" charset="0"/>
              </a:rPr>
              <a:t> allocated memory range</a:t>
            </a:r>
          </a:p>
        </p:txBody>
      </p:sp>
      <p:sp>
        <p:nvSpPr>
          <p:cNvPr id="14" name="Google Shape;997;p45">
            <a:extLst>
              <a:ext uri="{FF2B5EF4-FFF2-40B4-BE49-F238E27FC236}">
                <a16:creationId xmlns:a16="http://schemas.microsoft.com/office/drawing/2014/main" id="{53F9C96E-ED44-95DB-F4DC-287A9BBEBD1D}"/>
              </a:ext>
            </a:extLst>
          </p:cNvPr>
          <p:cNvSpPr/>
          <p:nvPr/>
        </p:nvSpPr>
        <p:spPr>
          <a:xfrm>
            <a:off x="4569801" y="3120698"/>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dirty="0">
                <a:solidFill>
                  <a:schemeClr val="bg1"/>
                </a:solidFill>
                <a:latin typeface="Cambria" panose="02040503050406030204" pitchFamily="18" charset="0"/>
              </a:rPr>
              <a:t>3</a:t>
            </a:r>
            <a:endParaRPr sz="2400" b="1" dirty="0">
              <a:solidFill>
                <a:schemeClr val="bg1"/>
              </a:solidFill>
              <a:latin typeface="Cambria" panose="02040503050406030204" pitchFamily="18" charset="0"/>
            </a:endParaRPr>
          </a:p>
        </p:txBody>
      </p:sp>
      <p:sp>
        <p:nvSpPr>
          <p:cNvPr id="15" name="TextBox 14">
            <a:extLst>
              <a:ext uri="{FF2B5EF4-FFF2-40B4-BE49-F238E27FC236}">
                <a16:creationId xmlns:a16="http://schemas.microsoft.com/office/drawing/2014/main" id="{9700DEA3-4157-55F5-1A08-48E4CAEDF9C6}"/>
              </a:ext>
            </a:extLst>
          </p:cNvPr>
          <p:cNvSpPr txBox="1"/>
          <p:nvPr/>
        </p:nvSpPr>
        <p:spPr>
          <a:xfrm>
            <a:off x="5089519" y="3120698"/>
            <a:ext cx="3974093"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Eventually, will cause buffer overflow</a:t>
            </a:r>
          </a:p>
        </p:txBody>
      </p:sp>
      <p:sp>
        <p:nvSpPr>
          <p:cNvPr id="17" name="TextBox 16">
            <a:extLst>
              <a:ext uri="{FF2B5EF4-FFF2-40B4-BE49-F238E27FC236}">
                <a16:creationId xmlns:a16="http://schemas.microsoft.com/office/drawing/2014/main" id="{F7526118-712E-CE68-F5FA-6454D1495E99}"/>
              </a:ext>
            </a:extLst>
          </p:cNvPr>
          <p:cNvSpPr txBox="1"/>
          <p:nvPr/>
        </p:nvSpPr>
        <p:spPr>
          <a:xfrm>
            <a:off x="4717987" y="1887833"/>
            <a:ext cx="3974093" cy="333286"/>
          </a:xfrm>
          <a:prstGeom prst="rect">
            <a:avLst/>
          </a:prstGeom>
          <a:noFill/>
        </p:spPr>
        <p:txBody>
          <a:bodyPr wrap="square" lIns="0" tIns="0" rIns="0" bIns="0" rtlCol="0" anchor="ctr">
            <a:normAutofit/>
          </a:bodyPr>
          <a:lstStyle/>
          <a:p>
            <a:pPr algn="ctr"/>
            <a:r>
              <a:rPr lang="en-TR" sz="1800" b="1" dirty="0">
                <a:solidFill>
                  <a:schemeClr val="accent6"/>
                </a:solidFill>
                <a:latin typeface="Cambria" panose="02040503050406030204" pitchFamily="18" charset="0"/>
              </a:rPr>
              <a:t>Map Metadata ID M != 0 to Array A</a:t>
            </a:r>
          </a:p>
        </p:txBody>
      </p:sp>
      <p:sp>
        <p:nvSpPr>
          <p:cNvPr id="18" name="TextBox 17">
            <a:extLst>
              <a:ext uri="{FF2B5EF4-FFF2-40B4-BE49-F238E27FC236}">
                <a16:creationId xmlns:a16="http://schemas.microsoft.com/office/drawing/2014/main" id="{73CE26FF-70E0-4671-D37A-95BC44C1396D}"/>
              </a:ext>
            </a:extLst>
          </p:cNvPr>
          <p:cNvSpPr txBox="1"/>
          <p:nvPr/>
        </p:nvSpPr>
        <p:spPr>
          <a:xfrm>
            <a:off x="4426937" y="2489730"/>
            <a:ext cx="4440242" cy="835772"/>
          </a:xfrm>
          <a:prstGeom prst="rect">
            <a:avLst/>
          </a:prstGeom>
          <a:noFill/>
        </p:spPr>
        <p:txBody>
          <a:bodyPr wrap="square" lIns="0" tIns="0" rIns="0" bIns="0" rtlCol="0" anchor="ctr">
            <a:noAutofit/>
          </a:bodyPr>
          <a:lstStyle/>
          <a:p>
            <a:pPr algn="ctr"/>
            <a:r>
              <a:rPr lang="en-TR" sz="1800" b="1" dirty="0">
                <a:solidFill>
                  <a:schemeClr val="accent6"/>
                </a:solidFill>
                <a:latin typeface="Cambria" panose="02040503050406030204" pitchFamily="18" charset="0"/>
              </a:rPr>
              <a:t>Execute a CREATE instruction with ID = M</a:t>
            </a:r>
            <a:br>
              <a:rPr lang="en-TR" sz="1800" b="1" dirty="0">
                <a:solidFill>
                  <a:schemeClr val="accent6"/>
                </a:solidFill>
                <a:latin typeface="Cambria" panose="02040503050406030204" pitchFamily="18" charset="0"/>
              </a:rPr>
            </a:br>
            <a:r>
              <a:rPr lang="en-TR" sz="1800" b="1" dirty="0">
                <a:solidFill>
                  <a:schemeClr val="accent6"/>
                </a:solidFill>
                <a:latin typeface="Cambria" panose="02040503050406030204" pitchFamily="18" charset="0"/>
              </a:rPr>
              <a:t>before each STORE</a:t>
            </a:r>
          </a:p>
        </p:txBody>
      </p:sp>
      <p:sp>
        <p:nvSpPr>
          <p:cNvPr id="19" name="Google Shape;692;p32">
            <a:extLst>
              <a:ext uri="{FF2B5EF4-FFF2-40B4-BE49-F238E27FC236}">
                <a16:creationId xmlns:a16="http://schemas.microsoft.com/office/drawing/2014/main" id="{86832FDD-3828-C8E3-38D8-9FA05D864092}"/>
              </a:ext>
            </a:extLst>
          </p:cNvPr>
          <p:cNvSpPr/>
          <p:nvPr/>
        </p:nvSpPr>
        <p:spPr>
          <a:xfrm>
            <a:off x="2414619" y="4117953"/>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sp>
        <p:nvSpPr>
          <p:cNvPr id="20" name="Rectangle 19">
            <a:extLst>
              <a:ext uri="{FF2B5EF4-FFF2-40B4-BE49-F238E27FC236}">
                <a16:creationId xmlns:a16="http://schemas.microsoft.com/office/drawing/2014/main" id="{56C8B74D-352C-2A8A-39C9-DF4A04612638}"/>
              </a:ext>
            </a:extLst>
          </p:cNvPr>
          <p:cNvSpPr/>
          <p:nvPr/>
        </p:nvSpPr>
        <p:spPr>
          <a:xfrm>
            <a:off x="1614792" y="5710563"/>
            <a:ext cx="4066162" cy="417862"/>
          </a:xfrm>
          <a:prstGeom prst="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Array A</a:t>
            </a:r>
          </a:p>
        </p:txBody>
      </p:sp>
      <p:sp>
        <p:nvSpPr>
          <p:cNvPr id="21" name="Rectangle 20">
            <a:extLst>
              <a:ext uri="{FF2B5EF4-FFF2-40B4-BE49-F238E27FC236}">
                <a16:creationId xmlns:a16="http://schemas.microsoft.com/office/drawing/2014/main" id="{F481569B-B563-E926-785B-A23F67D9EA6A}"/>
              </a:ext>
            </a:extLst>
          </p:cNvPr>
          <p:cNvSpPr/>
          <p:nvPr/>
        </p:nvSpPr>
        <p:spPr>
          <a:xfrm>
            <a:off x="5680954" y="5707841"/>
            <a:ext cx="2237362" cy="417862"/>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Out-of-bounds</a:t>
            </a:r>
          </a:p>
        </p:txBody>
      </p:sp>
      <p:sp>
        <p:nvSpPr>
          <p:cNvPr id="24" name="Google Shape;692;p32">
            <a:extLst>
              <a:ext uri="{FF2B5EF4-FFF2-40B4-BE49-F238E27FC236}">
                <a16:creationId xmlns:a16="http://schemas.microsoft.com/office/drawing/2014/main" id="{1D8C8635-4F31-664D-A21E-9926D2804F10}"/>
              </a:ext>
            </a:extLst>
          </p:cNvPr>
          <p:cNvSpPr/>
          <p:nvPr/>
        </p:nvSpPr>
        <p:spPr>
          <a:xfrm>
            <a:off x="5485317" y="4117953"/>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Bounds Check Unit</a:t>
            </a:r>
            <a:endParaRPr sz="1800" b="1" dirty="0">
              <a:solidFill>
                <a:schemeClr val="dk1"/>
              </a:solidFill>
              <a:latin typeface="Cambria" panose="02040503050406030204" pitchFamily="18" charset="0"/>
              <a:ea typeface="Proxima Nova"/>
              <a:cs typeface="Proxima Nova"/>
              <a:sym typeface="Proxima Nova"/>
            </a:endParaRPr>
          </a:p>
        </p:txBody>
      </p:sp>
      <p:cxnSp>
        <p:nvCxnSpPr>
          <p:cNvPr id="26" name="Straight Arrow Connector 25">
            <a:extLst>
              <a:ext uri="{FF2B5EF4-FFF2-40B4-BE49-F238E27FC236}">
                <a16:creationId xmlns:a16="http://schemas.microsoft.com/office/drawing/2014/main" id="{A434B597-CF6E-7CAA-3469-8C1788A79E98}"/>
              </a:ext>
            </a:extLst>
          </p:cNvPr>
          <p:cNvCxnSpPr>
            <a:endCxn id="24" idx="1"/>
          </p:cNvCxnSpPr>
          <p:nvPr/>
        </p:nvCxnSpPr>
        <p:spPr>
          <a:xfrm>
            <a:off x="4145184" y="4523478"/>
            <a:ext cx="134013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95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animBg="1"/>
      <p:bldP spid="10" grpId="0"/>
      <p:bldP spid="11" grpId="0" animBg="1"/>
      <p:bldP spid="12" grpId="0"/>
      <p:bldP spid="14" grpId="0" animBg="1"/>
      <p:bldP spid="15" grpId="0"/>
      <p:bldP spid="17" grpId="0"/>
      <p:bldP spid="18" grpId="0"/>
      <p:bldP spid="19" grpId="0" animBg="1"/>
      <p:bldP spid="20" grpId="0" animBg="1"/>
      <p:bldP spid="21" grpId="0" animBg="1"/>
      <p:bldP spid="2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4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sz="4200" dirty="0"/>
              <a:t>Bounds Checking with </a:t>
            </a:r>
            <a:r>
              <a:rPr lang="en-US" sz="4200" dirty="0" err="1"/>
              <a:t>MetaSys</a:t>
            </a:r>
            <a:r>
              <a:rPr lang="en-US" sz="4200" dirty="0"/>
              <a:t> (I)</a:t>
            </a:r>
            <a:endParaRPr sz="4200" dirty="0"/>
          </a:p>
        </p:txBody>
      </p:sp>
      <p:sp>
        <p:nvSpPr>
          <p:cNvPr id="2" name="Rectangle 1">
            <a:extLst>
              <a:ext uri="{FF2B5EF4-FFF2-40B4-BE49-F238E27FC236}">
                <a16:creationId xmlns:a16="http://schemas.microsoft.com/office/drawing/2014/main" id="{17F9BF81-C6CE-220E-39E4-4F22B81E23C6}"/>
              </a:ext>
            </a:extLst>
          </p:cNvPr>
          <p:cNvSpPr/>
          <p:nvPr/>
        </p:nvSpPr>
        <p:spPr>
          <a:xfrm>
            <a:off x="577401" y="1319807"/>
            <a:ext cx="3359217" cy="2271360"/>
          </a:xfrm>
          <a:prstGeom prst="rect">
            <a:avLst/>
          </a:prstGeom>
          <a:no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 name="TextBox 2">
            <a:extLst>
              <a:ext uri="{FF2B5EF4-FFF2-40B4-BE49-F238E27FC236}">
                <a16:creationId xmlns:a16="http://schemas.microsoft.com/office/drawing/2014/main" id="{3890665F-4746-0107-8ED6-8491788C6F5F}"/>
              </a:ext>
            </a:extLst>
          </p:cNvPr>
          <p:cNvSpPr txBox="1"/>
          <p:nvPr/>
        </p:nvSpPr>
        <p:spPr>
          <a:xfrm>
            <a:off x="705589" y="1890555"/>
            <a:ext cx="3231030"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MAP(Metadata ID </a:t>
            </a:r>
            <a:r>
              <a:rPr lang="en-TR" sz="1800" dirty="0">
                <a:solidFill>
                  <a:schemeClr val="accent6"/>
                </a:solidFill>
                <a:latin typeface="Cambria" panose="02040503050406030204" pitchFamily="18" charset="0"/>
              </a:rPr>
              <a:t>M</a:t>
            </a:r>
            <a:r>
              <a:rPr lang="en-TR" sz="1800" dirty="0">
                <a:latin typeface="Cambria" panose="02040503050406030204" pitchFamily="18" charset="0"/>
              </a:rPr>
              <a:t>, Array </a:t>
            </a:r>
            <a:r>
              <a:rPr lang="en-TR" sz="1800" dirty="0">
                <a:solidFill>
                  <a:schemeClr val="accent1"/>
                </a:solidFill>
                <a:latin typeface="Cambria" panose="02040503050406030204" pitchFamily="18" charset="0"/>
              </a:rPr>
              <a:t>A</a:t>
            </a:r>
            <a:r>
              <a:rPr lang="en-TR" sz="1800" dirty="0">
                <a:latin typeface="Cambria" panose="02040503050406030204" pitchFamily="18" charset="0"/>
              </a:rPr>
              <a:t>);</a:t>
            </a:r>
          </a:p>
        </p:txBody>
      </p:sp>
      <p:sp>
        <p:nvSpPr>
          <p:cNvPr id="4" name="TextBox 3">
            <a:extLst>
              <a:ext uri="{FF2B5EF4-FFF2-40B4-BE49-F238E27FC236}">
                <a16:creationId xmlns:a16="http://schemas.microsoft.com/office/drawing/2014/main" id="{BD5E9CE5-FBBF-5C0C-5049-701C0C0E9E55}"/>
              </a:ext>
            </a:extLst>
          </p:cNvPr>
          <p:cNvSpPr txBox="1"/>
          <p:nvPr/>
        </p:nvSpPr>
        <p:spPr>
          <a:xfrm>
            <a:off x="705587" y="1468449"/>
            <a:ext cx="3231031"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Array </a:t>
            </a:r>
            <a:r>
              <a:rPr lang="en-TR" sz="1800" dirty="0">
                <a:solidFill>
                  <a:schemeClr val="accent1"/>
                </a:solidFill>
                <a:latin typeface="Cambria" panose="02040503050406030204" pitchFamily="18" charset="0"/>
              </a:rPr>
              <a:t>A</a:t>
            </a:r>
            <a:r>
              <a:rPr lang="en-TR" sz="1800" dirty="0">
                <a:latin typeface="Cambria" panose="02040503050406030204" pitchFamily="18" charset="0"/>
              </a:rPr>
              <a:t> = malloc (16 KB);</a:t>
            </a:r>
          </a:p>
        </p:txBody>
      </p:sp>
      <p:sp>
        <p:nvSpPr>
          <p:cNvPr id="5" name="TextBox 4">
            <a:extLst>
              <a:ext uri="{FF2B5EF4-FFF2-40B4-BE49-F238E27FC236}">
                <a16:creationId xmlns:a16="http://schemas.microsoft.com/office/drawing/2014/main" id="{88EB2182-5A7E-73B4-D5C6-2196EA8F8725}"/>
              </a:ext>
            </a:extLst>
          </p:cNvPr>
          <p:cNvSpPr txBox="1"/>
          <p:nvPr/>
        </p:nvSpPr>
        <p:spPr>
          <a:xfrm>
            <a:off x="705588" y="2328329"/>
            <a:ext cx="3231030" cy="333286"/>
          </a:xfrm>
          <a:prstGeom prst="rect">
            <a:avLst/>
          </a:prstGeom>
          <a:noFill/>
        </p:spPr>
        <p:txBody>
          <a:bodyPr wrap="square" lIns="0" tIns="0" rIns="0" bIns="0" rtlCol="0" anchor="ctr">
            <a:normAutofit/>
          </a:bodyPr>
          <a:lstStyle/>
          <a:p>
            <a:pPr algn="l"/>
            <a:r>
              <a:rPr lang="en-US" sz="1800" dirty="0">
                <a:latin typeface="Cambria" panose="02040503050406030204" pitchFamily="18" charset="0"/>
              </a:rPr>
              <a:t>f</a:t>
            </a:r>
            <a:r>
              <a:rPr lang="en-TR" sz="1800" dirty="0">
                <a:latin typeface="Cambria" panose="02040503050406030204" pitchFamily="18" charset="0"/>
              </a:rPr>
              <a:t>or (</a:t>
            </a:r>
            <a:r>
              <a:rPr lang="en-US" sz="1800" dirty="0" err="1">
                <a:latin typeface="Cambria" panose="02040503050406030204" pitchFamily="18" charset="0"/>
              </a:rPr>
              <a:t>i</a:t>
            </a:r>
            <a:r>
              <a:rPr lang="en-US" sz="1800" dirty="0">
                <a:latin typeface="Cambria" panose="02040503050406030204" pitchFamily="18" charset="0"/>
              </a:rPr>
              <a:t> </a:t>
            </a:r>
            <a:r>
              <a:rPr lang="en-TR" sz="1800" dirty="0">
                <a:latin typeface="Cambria" panose="02040503050406030204" pitchFamily="18" charset="0"/>
              </a:rPr>
              <a:t>= 0 ; </a:t>
            </a:r>
            <a:r>
              <a:rPr lang="en-US" sz="1800" dirty="0" err="1">
                <a:latin typeface="Cambria" panose="02040503050406030204" pitchFamily="18" charset="0"/>
              </a:rPr>
              <a:t>i</a:t>
            </a:r>
            <a:r>
              <a:rPr lang="en-TR" sz="1800" dirty="0">
                <a:latin typeface="Cambria" panose="02040503050406030204" pitchFamily="18" charset="0"/>
              </a:rPr>
              <a:t> &lt; </a:t>
            </a:r>
            <a:r>
              <a:rPr lang="en-TR" sz="1800" dirty="0">
                <a:solidFill>
                  <a:srgbClr val="FF0000"/>
                </a:solidFill>
                <a:latin typeface="Cambria" panose="02040503050406030204" pitchFamily="18" charset="0"/>
              </a:rPr>
              <a:t>17 KB</a:t>
            </a:r>
            <a:r>
              <a:rPr lang="en-TR" sz="1800" dirty="0">
                <a:latin typeface="Cambria" panose="02040503050406030204" pitchFamily="18" charset="0"/>
              </a:rPr>
              <a:t> ; i++)</a:t>
            </a:r>
          </a:p>
        </p:txBody>
      </p:sp>
      <p:sp>
        <p:nvSpPr>
          <p:cNvPr id="6" name="TextBox 5">
            <a:extLst>
              <a:ext uri="{FF2B5EF4-FFF2-40B4-BE49-F238E27FC236}">
                <a16:creationId xmlns:a16="http://schemas.microsoft.com/office/drawing/2014/main" id="{3742E348-38F2-5D81-D694-3A52F3713D95}"/>
              </a:ext>
            </a:extLst>
          </p:cNvPr>
          <p:cNvSpPr txBox="1"/>
          <p:nvPr/>
        </p:nvSpPr>
        <p:spPr>
          <a:xfrm>
            <a:off x="986176" y="3125235"/>
            <a:ext cx="2856889" cy="333286"/>
          </a:xfrm>
          <a:prstGeom prst="rect">
            <a:avLst/>
          </a:prstGeom>
          <a:noFill/>
        </p:spPr>
        <p:txBody>
          <a:bodyPr wrap="square" lIns="0" tIns="0" rIns="0" bIns="0" rtlCol="0" anchor="ctr">
            <a:normAutofit/>
          </a:bodyPr>
          <a:lstStyle/>
          <a:p>
            <a:pPr algn="l"/>
            <a:r>
              <a:rPr lang="en-US" sz="1800" dirty="0">
                <a:latin typeface="Cambria" panose="02040503050406030204" pitchFamily="18" charset="0"/>
              </a:rPr>
              <a:t>STORE </a:t>
            </a:r>
            <a:r>
              <a:rPr lang="en-US" sz="1800" dirty="0">
                <a:solidFill>
                  <a:schemeClr val="accent1"/>
                </a:solidFill>
                <a:latin typeface="Cambria" panose="02040503050406030204" pitchFamily="18" charset="0"/>
              </a:rPr>
              <a:t>A</a:t>
            </a:r>
            <a:r>
              <a:rPr lang="en-US" sz="1800" dirty="0">
                <a:latin typeface="Cambria" panose="02040503050406030204" pitchFamily="18" charset="0"/>
              </a:rPr>
              <a:t>[</a:t>
            </a:r>
            <a:r>
              <a:rPr lang="en-US" sz="1800" dirty="0" err="1">
                <a:latin typeface="Cambria" panose="02040503050406030204" pitchFamily="18" charset="0"/>
              </a:rPr>
              <a:t>i</a:t>
            </a:r>
            <a:r>
              <a:rPr lang="en-US" sz="1800" dirty="0">
                <a:latin typeface="Cambria" panose="02040503050406030204" pitchFamily="18" charset="0"/>
              </a:rPr>
              <a:t>], 1337;</a:t>
            </a:r>
            <a:endParaRPr lang="en-TR" sz="1800" dirty="0">
              <a:latin typeface="Cambria" panose="02040503050406030204" pitchFamily="18" charset="0"/>
            </a:endParaRPr>
          </a:p>
        </p:txBody>
      </p:sp>
      <p:sp>
        <p:nvSpPr>
          <p:cNvPr id="7" name="TextBox 6">
            <a:extLst>
              <a:ext uri="{FF2B5EF4-FFF2-40B4-BE49-F238E27FC236}">
                <a16:creationId xmlns:a16="http://schemas.microsoft.com/office/drawing/2014/main" id="{A758565C-96AE-9D08-D256-98B4B7442FB3}"/>
              </a:ext>
            </a:extLst>
          </p:cNvPr>
          <p:cNvSpPr txBox="1"/>
          <p:nvPr/>
        </p:nvSpPr>
        <p:spPr>
          <a:xfrm>
            <a:off x="986175" y="2721437"/>
            <a:ext cx="2856889" cy="333286"/>
          </a:xfrm>
          <a:prstGeom prst="rect">
            <a:avLst/>
          </a:prstGeom>
          <a:noFill/>
        </p:spPr>
        <p:txBody>
          <a:bodyPr wrap="square" lIns="0" tIns="0" rIns="0" bIns="0" rtlCol="0" anchor="ctr">
            <a:normAutofit/>
          </a:bodyPr>
          <a:lstStyle/>
          <a:p>
            <a:pPr algn="l"/>
            <a:r>
              <a:rPr lang="en-US" sz="1800" dirty="0">
                <a:latin typeface="Cambria" panose="02040503050406030204" pitchFamily="18" charset="0"/>
              </a:rPr>
              <a:t>CREATE(</a:t>
            </a:r>
            <a:r>
              <a:rPr lang="en-US" sz="1800" dirty="0">
                <a:solidFill>
                  <a:schemeClr val="accent6"/>
                </a:solidFill>
                <a:latin typeface="Cambria" panose="02040503050406030204" pitchFamily="18" charset="0"/>
              </a:rPr>
              <a:t>M</a:t>
            </a:r>
            <a:r>
              <a:rPr lang="en-US" sz="1800" dirty="0">
                <a:latin typeface="Cambria" panose="02040503050406030204" pitchFamily="18" charset="0"/>
              </a:rPr>
              <a:t>);</a:t>
            </a:r>
            <a:endParaRPr lang="en-TR" sz="1800" dirty="0">
              <a:latin typeface="Cambria" panose="02040503050406030204" pitchFamily="18" charset="0"/>
            </a:endParaRPr>
          </a:p>
        </p:txBody>
      </p:sp>
      <p:sp>
        <p:nvSpPr>
          <p:cNvPr id="9" name="Google Shape;997;p45">
            <a:extLst>
              <a:ext uri="{FF2B5EF4-FFF2-40B4-BE49-F238E27FC236}">
                <a16:creationId xmlns:a16="http://schemas.microsoft.com/office/drawing/2014/main" id="{CA65130F-A300-A58A-018C-13A50F59D48A}"/>
              </a:ext>
            </a:extLst>
          </p:cNvPr>
          <p:cNvSpPr/>
          <p:nvPr/>
        </p:nvSpPr>
        <p:spPr>
          <a:xfrm>
            <a:off x="4569801" y="1441735"/>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dirty="0">
                <a:solidFill>
                  <a:schemeClr val="lt1"/>
                </a:solidFill>
                <a:latin typeface="Cambria" panose="02040503050406030204" pitchFamily="18" charset="0"/>
                <a:ea typeface="Proxima Nova"/>
                <a:cs typeface="Proxima Nova"/>
                <a:sym typeface="Proxima Nova"/>
              </a:rPr>
              <a:t>1</a:t>
            </a:r>
            <a:endParaRPr dirty="0">
              <a:latin typeface="Cambria" panose="02040503050406030204" pitchFamily="18" charset="0"/>
            </a:endParaRPr>
          </a:p>
        </p:txBody>
      </p:sp>
      <p:sp>
        <p:nvSpPr>
          <p:cNvPr id="10" name="TextBox 9">
            <a:extLst>
              <a:ext uri="{FF2B5EF4-FFF2-40B4-BE49-F238E27FC236}">
                <a16:creationId xmlns:a16="http://schemas.microsoft.com/office/drawing/2014/main" id="{EAB70856-7AFD-4E3F-8E34-F10F61C5DFA5}"/>
              </a:ext>
            </a:extLst>
          </p:cNvPr>
          <p:cNvSpPr txBox="1"/>
          <p:nvPr/>
        </p:nvSpPr>
        <p:spPr>
          <a:xfrm>
            <a:off x="5089519" y="1441735"/>
            <a:ext cx="3231031"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Allocate 16 KB of memory</a:t>
            </a:r>
          </a:p>
        </p:txBody>
      </p:sp>
      <p:sp>
        <p:nvSpPr>
          <p:cNvPr id="11" name="Google Shape;997;p45">
            <a:extLst>
              <a:ext uri="{FF2B5EF4-FFF2-40B4-BE49-F238E27FC236}">
                <a16:creationId xmlns:a16="http://schemas.microsoft.com/office/drawing/2014/main" id="{D0438F04-A1EA-8EF7-1DD1-E1938142A07C}"/>
              </a:ext>
            </a:extLst>
          </p:cNvPr>
          <p:cNvSpPr/>
          <p:nvPr/>
        </p:nvSpPr>
        <p:spPr>
          <a:xfrm>
            <a:off x="4569801" y="2328329"/>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dirty="0">
                <a:solidFill>
                  <a:schemeClr val="bg1"/>
                </a:solidFill>
                <a:latin typeface="Cambria" panose="02040503050406030204" pitchFamily="18" charset="0"/>
              </a:rPr>
              <a:t>2</a:t>
            </a:r>
            <a:endParaRPr sz="2400" b="1" dirty="0">
              <a:solidFill>
                <a:schemeClr val="bg1"/>
              </a:solidFill>
              <a:latin typeface="Cambria" panose="02040503050406030204" pitchFamily="18" charset="0"/>
            </a:endParaRPr>
          </a:p>
        </p:txBody>
      </p:sp>
      <p:sp>
        <p:nvSpPr>
          <p:cNvPr id="12" name="TextBox 11">
            <a:extLst>
              <a:ext uri="{FF2B5EF4-FFF2-40B4-BE49-F238E27FC236}">
                <a16:creationId xmlns:a16="http://schemas.microsoft.com/office/drawing/2014/main" id="{BAD85A2F-92AD-115D-FE81-8DFE48FFDD06}"/>
              </a:ext>
            </a:extLst>
          </p:cNvPr>
          <p:cNvSpPr txBox="1"/>
          <p:nvPr/>
        </p:nvSpPr>
        <p:spPr>
          <a:xfrm>
            <a:off x="5089519" y="2328329"/>
            <a:ext cx="3974093"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Loop </a:t>
            </a:r>
            <a:r>
              <a:rPr lang="en-TR" sz="1800" dirty="0">
                <a:solidFill>
                  <a:srgbClr val="FF0000"/>
                </a:solidFill>
                <a:latin typeface="Cambria" panose="02040503050406030204" pitchFamily="18" charset="0"/>
              </a:rPr>
              <a:t>exceeds</a:t>
            </a:r>
            <a:r>
              <a:rPr lang="en-TR" sz="1800" dirty="0">
                <a:latin typeface="Cambria" panose="02040503050406030204" pitchFamily="18" charset="0"/>
              </a:rPr>
              <a:t> allocated memory range</a:t>
            </a:r>
          </a:p>
        </p:txBody>
      </p:sp>
      <p:sp>
        <p:nvSpPr>
          <p:cNvPr id="14" name="Google Shape;997;p45">
            <a:extLst>
              <a:ext uri="{FF2B5EF4-FFF2-40B4-BE49-F238E27FC236}">
                <a16:creationId xmlns:a16="http://schemas.microsoft.com/office/drawing/2014/main" id="{53F9C96E-ED44-95DB-F4DC-287A9BBEBD1D}"/>
              </a:ext>
            </a:extLst>
          </p:cNvPr>
          <p:cNvSpPr/>
          <p:nvPr/>
        </p:nvSpPr>
        <p:spPr>
          <a:xfrm>
            <a:off x="4569801" y="3120698"/>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dirty="0">
                <a:solidFill>
                  <a:schemeClr val="bg1"/>
                </a:solidFill>
                <a:latin typeface="Cambria" panose="02040503050406030204" pitchFamily="18" charset="0"/>
              </a:rPr>
              <a:t>3</a:t>
            </a:r>
            <a:endParaRPr sz="2400" b="1" dirty="0">
              <a:solidFill>
                <a:schemeClr val="bg1"/>
              </a:solidFill>
              <a:latin typeface="Cambria" panose="02040503050406030204" pitchFamily="18" charset="0"/>
            </a:endParaRPr>
          </a:p>
        </p:txBody>
      </p:sp>
      <p:sp>
        <p:nvSpPr>
          <p:cNvPr id="15" name="TextBox 14">
            <a:extLst>
              <a:ext uri="{FF2B5EF4-FFF2-40B4-BE49-F238E27FC236}">
                <a16:creationId xmlns:a16="http://schemas.microsoft.com/office/drawing/2014/main" id="{9700DEA3-4157-55F5-1A08-48E4CAEDF9C6}"/>
              </a:ext>
            </a:extLst>
          </p:cNvPr>
          <p:cNvSpPr txBox="1"/>
          <p:nvPr/>
        </p:nvSpPr>
        <p:spPr>
          <a:xfrm>
            <a:off x="5089519" y="3120698"/>
            <a:ext cx="3974093"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Eventually, will cause buffer overflow</a:t>
            </a:r>
          </a:p>
        </p:txBody>
      </p:sp>
      <p:sp>
        <p:nvSpPr>
          <p:cNvPr id="17" name="TextBox 16">
            <a:extLst>
              <a:ext uri="{FF2B5EF4-FFF2-40B4-BE49-F238E27FC236}">
                <a16:creationId xmlns:a16="http://schemas.microsoft.com/office/drawing/2014/main" id="{F7526118-712E-CE68-F5FA-6454D1495E99}"/>
              </a:ext>
            </a:extLst>
          </p:cNvPr>
          <p:cNvSpPr txBox="1"/>
          <p:nvPr/>
        </p:nvSpPr>
        <p:spPr>
          <a:xfrm>
            <a:off x="4717987" y="1887833"/>
            <a:ext cx="3974093" cy="333286"/>
          </a:xfrm>
          <a:prstGeom prst="rect">
            <a:avLst/>
          </a:prstGeom>
          <a:noFill/>
        </p:spPr>
        <p:txBody>
          <a:bodyPr wrap="square" lIns="0" tIns="0" rIns="0" bIns="0" rtlCol="0" anchor="ctr">
            <a:normAutofit/>
          </a:bodyPr>
          <a:lstStyle/>
          <a:p>
            <a:pPr algn="ctr"/>
            <a:r>
              <a:rPr lang="en-TR" sz="1800" b="1" dirty="0">
                <a:solidFill>
                  <a:schemeClr val="accent6"/>
                </a:solidFill>
                <a:latin typeface="Cambria" panose="02040503050406030204" pitchFamily="18" charset="0"/>
              </a:rPr>
              <a:t>Map Metadata ID M != 0 to Array A</a:t>
            </a:r>
          </a:p>
        </p:txBody>
      </p:sp>
      <p:sp>
        <p:nvSpPr>
          <p:cNvPr id="18" name="TextBox 17">
            <a:extLst>
              <a:ext uri="{FF2B5EF4-FFF2-40B4-BE49-F238E27FC236}">
                <a16:creationId xmlns:a16="http://schemas.microsoft.com/office/drawing/2014/main" id="{73CE26FF-70E0-4671-D37A-95BC44C1396D}"/>
              </a:ext>
            </a:extLst>
          </p:cNvPr>
          <p:cNvSpPr txBox="1"/>
          <p:nvPr/>
        </p:nvSpPr>
        <p:spPr>
          <a:xfrm>
            <a:off x="4426937" y="2489730"/>
            <a:ext cx="4440242" cy="835772"/>
          </a:xfrm>
          <a:prstGeom prst="rect">
            <a:avLst/>
          </a:prstGeom>
          <a:noFill/>
        </p:spPr>
        <p:txBody>
          <a:bodyPr wrap="square" lIns="0" tIns="0" rIns="0" bIns="0" rtlCol="0" anchor="ctr">
            <a:noAutofit/>
          </a:bodyPr>
          <a:lstStyle/>
          <a:p>
            <a:pPr algn="ctr"/>
            <a:r>
              <a:rPr lang="en-TR" sz="1800" b="1" dirty="0">
                <a:solidFill>
                  <a:schemeClr val="accent6"/>
                </a:solidFill>
                <a:latin typeface="Cambria" panose="02040503050406030204" pitchFamily="18" charset="0"/>
              </a:rPr>
              <a:t>Execute a CREATE instruction with ID = M</a:t>
            </a:r>
            <a:br>
              <a:rPr lang="en-TR" sz="1800" b="1" dirty="0">
                <a:solidFill>
                  <a:schemeClr val="accent6"/>
                </a:solidFill>
                <a:latin typeface="Cambria" panose="02040503050406030204" pitchFamily="18" charset="0"/>
              </a:rPr>
            </a:br>
            <a:r>
              <a:rPr lang="en-TR" sz="1800" b="1" dirty="0">
                <a:solidFill>
                  <a:schemeClr val="accent6"/>
                </a:solidFill>
                <a:latin typeface="Cambria" panose="02040503050406030204" pitchFamily="18" charset="0"/>
              </a:rPr>
              <a:t>before each STORE</a:t>
            </a:r>
          </a:p>
        </p:txBody>
      </p:sp>
      <p:sp>
        <p:nvSpPr>
          <p:cNvPr id="19" name="Google Shape;692;p32">
            <a:extLst>
              <a:ext uri="{FF2B5EF4-FFF2-40B4-BE49-F238E27FC236}">
                <a16:creationId xmlns:a16="http://schemas.microsoft.com/office/drawing/2014/main" id="{86832FDD-3828-C8E3-38D8-9FA05D864092}"/>
              </a:ext>
            </a:extLst>
          </p:cNvPr>
          <p:cNvSpPr/>
          <p:nvPr/>
        </p:nvSpPr>
        <p:spPr>
          <a:xfrm>
            <a:off x="2414619" y="4117953"/>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sp>
        <p:nvSpPr>
          <p:cNvPr id="20" name="Rectangle 19">
            <a:extLst>
              <a:ext uri="{FF2B5EF4-FFF2-40B4-BE49-F238E27FC236}">
                <a16:creationId xmlns:a16="http://schemas.microsoft.com/office/drawing/2014/main" id="{56C8B74D-352C-2A8A-39C9-DF4A04612638}"/>
              </a:ext>
            </a:extLst>
          </p:cNvPr>
          <p:cNvSpPr/>
          <p:nvPr/>
        </p:nvSpPr>
        <p:spPr>
          <a:xfrm>
            <a:off x="1614792" y="5710563"/>
            <a:ext cx="4066162" cy="417862"/>
          </a:xfrm>
          <a:prstGeom prst="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Array A</a:t>
            </a:r>
          </a:p>
        </p:txBody>
      </p:sp>
      <p:sp>
        <p:nvSpPr>
          <p:cNvPr id="21" name="Rectangle 20">
            <a:extLst>
              <a:ext uri="{FF2B5EF4-FFF2-40B4-BE49-F238E27FC236}">
                <a16:creationId xmlns:a16="http://schemas.microsoft.com/office/drawing/2014/main" id="{F481569B-B563-E926-785B-A23F67D9EA6A}"/>
              </a:ext>
            </a:extLst>
          </p:cNvPr>
          <p:cNvSpPr/>
          <p:nvPr/>
        </p:nvSpPr>
        <p:spPr>
          <a:xfrm>
            <a:off x="5680954" y="5707841"/>
            <a:ext cx="2237362" cy="417862"/>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Out-of-bounds</a:t>
            </a:r>
          </a:p>
        </p:txBody>
      </p:sp>
      <p:cxnSp>
        <p:nvCxnSpPr>
          <p:cNvPr id="23" name="Straight Arrow Connector 22">
            <a:extLst>
              <a:ext uri="{FF2B5EF4-FFF2-40B4-BE49-F238E27FC236}">
                <a16:creationId xmlns:a16="http://schemas.microsoft.com/office/drawing/2014/main" id="{9DEA3233-AF2D-E022-EF57-3F2341810673}"/>
              </a:ext>
            </a:extLst>
          </p:cNvPr>
          <p:cNvCxnSpPr/>
          <p:nvPr/>
        </p:nvCxnSpPr>
        <p:spPr>
          <a:xfrm>
            <a:off x="1614792" y="4871028"/>
            <a:ext cx="909205" cy="7969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Google Shape;692;p32">
            <a:extLst>
              <a:ext uri="{FF2B5EF4-FFF2-40B4-BE49-F238E27FC236}">
                <a16:creationId xmlns:a16="http://schemas.microsoft.com/office/drawing/2014/main" id="{1D8C8635-4F31-664D-A21E-9926D2804F10}"/>
              </a:ext>
            </a:extLst>
          </p:cNvPr>
          <p:cNvSpPr/>
          <p:nvPr/>
        </p:nvSpPr>
        <p:spPr>
          <a:xfrm>
            <a:off x="5485317" y="4117953"/>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Bounds Check Unit</a:t>
            </a:r>
            <a:endParaRPr sz="1800" b="1" dirty="0">
              <a:solidFill>
                <a:schemeClr val="dk1"/>
              </a:solidFill>
              <a:latin typeface="Cambria" panose="02040503050406030204" pitchFamily="18" charset="0"/>
              <a:ea typeface="Proxima Nova"/>
              <a:cs typeface="Proxima Nova"/>
              <a:sym typeface="Proxima Nova"/>
            </a:endParaRPr>
          </a:p>
        </p:txBody>
      </p:sp>
      <p:cxnSp>
        <p:nvCxnSpPr>
          <p:cNvPr id="26" name="Straight Arrow Connector 25">
            <a:extLst>
              <a:ext uri="{FF2B5EF4-FFF2-40B4-BE49-F238E27FC236}">
                <a16:creationId xmlns:a16="http://schemas.microsoft.com/office/drawing/2014/main" id="{A434B597-CF6E-7CAA-3469-8C1788A79E98}"/>
              </a:ext>
            </a:extLst>
          </p:cNvPr>
          <p:cNvCxnSpPr>
            <a:endCxn id="24" idx="1"/>
          </p:cNvCxnSpPr>
          <p:nvPr/>
        </p:nvCxnSpPr>
        <p:spPr>
          <a:xfrm>
            <a:off x="4145184" y="4523478"/>
            <a:ext cx="134013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Google Shape;345;p17">
            <a:extLst>
              <a:ext uri="{FF2B5EF4-FFF2-40B4-BE49-F238E27FC236}">
                <a16:creationId xmlns:a16="http://schemas.microsoft.com/office/drawing/2014/main" id="{82739E66-BC10-8022-E689-E3A00A9425AA}"/>
              </a:ext>
            </a:extLst>
          </p:cNvPr>
          <p:cNvSpPr/>
          <p:nvPr/>
        </p:nvSpPr>
        <p:spPr>
          <a:xfrm>
            <a:off x="3718251" y="3967969"/>
            <a:ext cx="557460" cy="341293"/>
          </a:xfrm>
          <a:prstGeom prst="roundRect">
            <a:avLst>
              <a:gd name="adj" fmla="val 3328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dirty="0">
                <a:solidFill>
                  <a:schemeClr val="lt1"/>
                </a:solidFill>
                <a:latin typeface="Cambria" panose="02040503050406030204" pitchFamily="18" charset="0"/>
                <a:ea typeface="Proxima Nova"/>
                <a:cs typeface="Proxima Nova"/>
                <a:sym typeface="Proxima Nova"/>
              </a:rPr>
              <a:t>M</a:t>
            </a:r>
            <a:endParaRPr sz="1800" dirty="0">
              <a:solidFill>
                <a:schemeClr val="lt1"/>
              </a:solidFill>
              <a:latin typeface="Cambria" panose="02040503050406030204" pitchFamily="18" charset="0"/>
              <a:ea typeface="Proxima Nova"/>
              <a:cs typeface="Proxima Nova"/>
              <a:sym typeface="Proxima Nova"/>
            </a:endParaRPr>
          </a:p>
        </p:txBody>
      </p:sp>
      <p:sp>
        <p:nvSpPr>
          <p:cNvPr id="8" name="Rectangle 7">
            <a:extLst>
              <a:ext uri="{FF2B5EF4-FFF2-40B4-BE49-F238E27FC236}">
                <a16:creationId xmlns:a16="http://schemas.microsoft.com/office/drawing/2014/main" id="{C7854B7A-8B27-09C0-1E9B-FEBCCF428E4D}"/>
              </a:ext>
            </a:extLst>
          </p:cNvPr>
          <p:cNvSpPr/>
          <p:nvPr/>
        </p:nvSpPr>
        <p:spPr>
          <a:xfrm>
            <a:off x="904672" y="2661615"/>
            <a:ext cx="1391056" cy="45908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3" name="Google Shape;345;p17">
            <a:extLst>
              <a:ext uri="{FF2B5EF4-FFF2-40B4-BE49-F238E27FC236}">
                <a16:creationId xmlns:a16="http://schemas.microsoft.com/office/drawing/2014/main" id="{82417A8D-124E-FBE5-AFBB-1F1DBC9B1096}"/>
              </a:ext>
            </a:extLst>
          </p:cNvPr>
          <p:cNvSpPr/>
          <p:nvPr/>
        </p:nvSpPr>
        <p:spPr>
          <a:xfrm>
            <a:off x="6480195" y="3689602"/>
            <a:ext cx="557460" cy="341293"/>
          </a:xfrm>
          <a:prstGeom prst="roundRect">
            <a:avLst>
              <a:gd name="adj" fmla="val 33287"/>
            </a:avLst>
          </a:prstGeom>
          <a:solidFill>
            <a:schemeClr val="accent6"/>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dirty="0">
                <a:solidFill>
                  <a:schemeClr val="lt1"/>
                </a:solidFill>
                <a:latin typeface="Cambria" panose="02040503050406030204" pitchFamily="18" charset="0"/>
                <a:ea typeface="Proxima Nova"/>
                <a:cs typeface="Proxima Nova"/>
                <a:sym typeface="Proxima Nova"/>
              </a:rPr>
              <a:t>M</a:t>
            </a:r>
            <a:endParaRPr sz="1800" dirty="0">
              <a:solidFill>
                <a:schemeClr val="lt1"/>
              </a:solidFill>
              <a:latin typeface="Cambria" panose="02040503050406030204" pitchFamily="18" charset="0"/>
              <a:ea typeface="Proxima Nova"/>
              <a:cs typeface="Proxima Nova"/>
              <a:sym typeface="Proxima Nova"/>
            </a:endParaRPr>
          </a:p>
        </p:txBody>
      </p:sp>
      <p:sp>
        <p:nvSpPr>
          <p:cNvPr id="16" name="Rectangle 15">
            <a:extLst>
              <a:ext uri="{FF2B5EF4-FFF2-40B4-BE49-F238E27FC236}">
                <a16:creationId xmlns:a16="http://schemas.microsoft.com/office/drawing/2014/main" id="{7AC538F5-BCA5-E0B7-32A0-35209E5C411B}"/>
              </a:ext>
            </a:extLst>
          </p:cNvPr>
          <p:cNvSpPr/>
          <p:nvPr/>
        </p:nvSpPr>
        <p:spPr>
          <a:xfrm>
            <a:off x="904671" y="3034673"/>
            <a:ext cx="1881375" cy="45908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2" name="TextBox 21">
            <a:extLst>
              <a:ext uri="{FF2B5EF4-FFF2-40B4-BE49-F238E27FC236}">
                <a16:creationId xmlns:a16="http://schemas.microsoft.com/office/drawing/2014/main" id="{1FEDC82D-DF34-1A36-289F-D85D4C862E03}"/>
              </a:ext>
            </a:extLst>
          </p:cNvPr>
          <p:cNvSpPr txBox="1"/>
          <p:nvPr/>
        </p:nvSpPr>
        <p:spPr>
          <a:xfrm>
            <a:off x="6060334" y="3689602"/>
            <a:ext cx="478229" cy="341293"/>
          </a:xfrm>
          <a:prstGeom prst="rect">
            <a:avLst/>
          </a:prstGeom>
          <a:noFill/>
        </p:spPr>
        <p:txBody>
          <a:bodyPr wrap="square" lIns="0" tIns="0" rIns="0" bIns="0" rtlCol="0">
            <a:normAutofit lnSpcReduction="10000"/>
          </a:bodyPr>
          <a:lstStyle/>
          <a:p>
            <a:pPr algn="ctr"/>
            <a:r>
              <a:rPr lang="en-TR" sz="2400" dirty="0">
                <a:latin typeface="Cambria" panose="02040503050406030204" pitchFamily="18" charset="0"/>
              </a:rPr>
              <a:t>=</a:t>
            </a:r>
          </a:p>
        </p:txBody>
      </p:sp>
    </p:spTree>
    <p:extLst>
      <p:ext uri="{BB962C8B-B14F-4D97-AF65-F5344CB8AC3E}">
        <p14:creationId xmlns:p14="http://schemas.microsoft.com/office/powerpoint/2010/main" val="259319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xit" presetSubtype="0" fill="hold" grpId="1" nodeType="after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0" nodeType="clickEffect">
                                  <p:stCondLst>
                                    <p:cond delay="0"/>
                                  </p:stCondLst>
                                  <p:childTnLst>
                                    <p:animMotion origin="layout" path="M 8.33333E-7 -2.22222E-6 L 0.20139 -0.04166 " pathEditMode="relative" rAng="0" ptsTypes="AA">
                                      <p:cBhvr>
                                        <p:cTn id="35" dur="2000" fill="hold"/>
                                        <p:tgtEl>
                                          <p:spTgt spid="27"/>
                                        </p:tgtEl>
                                        <p:attrNameLst>
                                          <p:attrName>ppt_x</p:attrName>
                                          <p:attrName>ppt_y</p:attrName>
                                        </p:attrNameLst>
                                      </p:cBhvr>
                                      <p:rCtr x="10069" y="-2083"/>
                                    </p:animMotion>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2" nodeType="clickEffect">
                                  <p:stCondLst>
                                    <p:cond delay="0"/>
                                  </p:stCondLst>
                                  <p:childTnLst>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2"/>
                                        </p:tgtEl>
                                      </p:cBhvr>
                                    </p:animEffect>
                                    <p:set>
                                      <p:cBhvr>
                                        <p:cTn id="51"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8" grpId="0" animBg="1"/>
      <p:bldP spid="8" grpId="1" animBg="1"/>
      <p:bldP spid="13" grpId="0" animBg="1"/>
      <p:bldP spid="13" grpId="1" animBg="1"/>
      <p:bldP spid="16" grpId="0" animBg="1"/>
      <p:bldP spid="22" grpId="0"/>
      <p:bldP spid="22"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4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sz="4200" dirty="0"/>
              <a:t>Bounds Checking with </a:t>
            </a:r>
            <a:r>
              <a:rPr lang="en-US" sz="4200" dirty="0" err="1"/>
              <a:t>MetaSys</a:t>
            </a:r>
            <a:r>
              <a:rPr lang="en-US" sz="4200" dirty="0"/>
              <a:t> (I)</a:t>
            </a:r>
            <a:endParaRPr sz="4200" dirty="0"/>
          </a:p>
        </p:txBody>
      </p:sp>
      <p:sp>
        <p:nvSpPr>
          <p:cNvPr id="2" name="Rectangle 1">
            <a:extLst>
              <a:ext uri="{FF2B5EF4-FFF2-40B4-BE49-F238E27FC236}">
                <a16:creationId xmlns:a16="http://schemas.microsoft.com/office/drawing/2014/main" id="{17F9BF81-C6CE-220E-39E4-4F22B81E23C6}"/>
              </a:ext>
            </a:extLst>
          </p:cNvPr>
          <p:cNvSpPr/>
          <p:nvPr/>
        </p:nvSpPr>
        <p:spPr>
          <a:xfrm>
            <a:off x="577401" y="1319807"/>
            <a:ext cx="3359217" cy="2271360"/>
          </a:xfrm>
          <a:prstGeom prst="rect">
            <a:avLst/>
          </a:prstGeom>
          <a:no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 name="TextBox 2">
            <a:extLst>
              <a:ext uri="{FF2B5EF4-FFF2-40B4-BE49-F238E27FC236}">
                <a16:creationId xmlns:a16="http://schemas.microsoft.com/office/drawing/2014/main" id="{3890665F-4746-0107-8ED6-8491788C6F5F}"/>
              </a:ext>
            </a:extLst>
          </p:cNvPr>
          <p:cNvSpPr txBox="1"/>
          <p:nvPr/>
        </p:nvSpPr>
        <p:spPr>
          <a:xfrm>
            <a:off x="705589" y="1890555"/>
            <a:ext cx="3231030"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MAP(Metadata ID </a:t>
            </a:r>
            <a:r>
              <a:rPr lang="en-TR" sz="1800" dirty="0">
                <a:solidFill>
                  <a:schemeClr val="accent6"/>
                </a:solidFill>
                <a:latin typeface="Cambria" panose="02040503050406030204" pitchFamily="18" charset="0"/>
              </a:rPr>
              <a:t>M</a:t>
            </a:r>
            <a:r>
              <a:rPr lang="en-TR" sz="1800" dirty="0">
                <a:latin typeface="Cambria" panose="02040503050406030204" pitchFamily="18" charset="0"/>
              </a:rPr>
              <a:t>, Array </a:t>
            </a:r>
            <a:r>
              <a:rPr lang="en-TR" sz="1800" dirty="0">
                <a:solidFill>
                  <a:schemeClr val="accent1"/>
                </a:solidFill>
                <a:latin typeface="Cambria" panose="02040503050406030204" pitchFamily="18" charset="0"/>
              </a:rPr>
              <a:t>A</a:t>
            </a:r>
            <a:r>
              <a:rPr lang="en-TR" sz="1800" dirty="0">
                <a:latin typeface="Cambria" panose="02040503050406030204" pitchFamily="18" charset="0"/>
              </a:rPr>
              <a:t>);</a:t>
            </a:r>
          </a:p>
        </p:txBody>
      </p:sp>
      <p:sp>
        <p:nvSpPr>
          <p:cNvPr id="4" name="TextBox 3">
            <a:extLst>
              <a:ext uri="{FF2B5EF4-FFF2-40B4-BE49-F238E27FC236}">
                <a16:creationId xmlns:a16="http://schemas.microsoft.com/office/drawing/2014/main" id="{BD5E9CE5-FBBF-5C0C-5049-701C0C0E9E55}"/>
              </a:ext>
            </a:extLst>
          </p:cNvPr>
          <p:cNvSpPr txBox="1"/>
          <p:nvPr/>
        </p:nvSpPr>
        <p:spPr>
          <a:xfrm>
            <a:off x="705587" y="1468449"/>
            <a:ext cx="3231031"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Array </a:t>
            </a:r>
            <a:r>
              <a:rPr lang="en-TR" sz="1800" dirty="0">
                <a:solidFill>
                  <a:schemeClr val="accent1"/>
                </a:solidFill>
                <a:latin typeface="Cambria" panose="02040503050406030204" pitchFamily="18" charset="0"/>
              </a:rPr>
              <a:t>A</a:t>
            </a:r>
            <a:r>
              <a:rPr lang="en-TR" sz="1800" dirty="0">
                <a:latin typeface="Cambria" panose="02040503050406030204" pitchFamily="18" charset="0"/>
              </a:rPr>
              <a:t> = malloc (16 KB);</a:t>
            </a:r>
          </a:p>
        </p:txBody>
      </p:sp>
      <p:sp>
        <p:nvSpPr>
          <p:cNvPr id="5" name="TextBox 4">
            <a:extLst>
              <a:ext uri="{FF2B5EF4-FFF2-40B4-BE49-F238E27FC236}">
                <a16:creationId xmlns:a16="http://schemas.microsoft.com/office/drawing/2014/main" id="{88EB2182-5A7E-73B4-D5C6-2196EA8F8725}"/>
              </a:ext>
            </a:extLst>
          </p:cNvPr>
          <p:cNvSpPr txBox="1"/>
          <p:nvPr/>
        </p:nvSpPr>
        <p:spPr>
          <a:xfrm>
            <a:off x="705588" y="2328329"/>
            <a:ext cx="3231030" cy="333286"/>
          </a:xfrm>
          <a:prstGeom prst="rect">
            <a:avLst/>
          </a:prstGeom>
          <a:noFill/>
        </p:spPr>
        <p:txBody>
          <a:bodyPr wrap="square" lIns="0" tIns="0" rIns="0" bIns="0" rtlCol="0" anchor="ctr">
            <a:normAutofit/>
          </a:bodyPr>
          <a:lstStyle/>
          <a:p>
            <a:pPr algn="l"/>
            <a:r>
              <a:rPr lang="en-US" sz="1800" dirty="0">
                <a:latin typeface="Cambria" panose="02040503050406030204" pitchFamily="18" charset="0"/>
              </a:rPr>
              <a:t>f</a:t>
            </a:r>
            <a:r>
              <a:rPr lang="en-TR" sz="1800" dirty="0">
                <a:latin typeface="Cambria" panose="02040503050406030204" pitchFamily="18" charset="0"/>
              </a:rPr>
              <a:t>or (</a:t>
            </a:r>
            <a:r>
              <a:rPr lang="en-US" sz="1800" dirty="0" err="1">
                <a:latin typeface="Cambria" panose="02040503050406030204" pitchFamily="18" charset="0"/>
              </a:rPr>
              <a:t>i</a:t>
            </a:r>
            <a:r>
              <a:rPr lang="en-US" sz="1800" dirty="0">
                <a:latin typeface="Cambria" panose="02040503050406030204" pitchFamily="18" charset="0"/>
              </a:rPr>
              <a:t> </a:t>
            </a:r>
            <a:r>
              <a:rPr lang="en-TR" sz="1800" dirty="0">
                <a:latin typeface="Cambria" panose="02040503050406030204" pitchFamily="18" charset="0"/>
              </a:rPr>
              <a:t>= 0 ; </a:t>
            </a:r>
            <a:r>
              <a:rPr lang="en-US" sz="1800" dirty="0" err="1">
                <a:latin typeface="Cambria" panose="02040503050406030204" pitchFamily="18" charset="0"/>
              </a:rPr>
              <a:t>i</a:t>
            </a:r>
            <a:r>
              <a:rPr lang="en-TR" sz="1800" dirty="0">
                <a:latin typeface="Cambria" panose="02040503050406030204" pitchFamily="18" charset="0"/>
              </a:rPr>
              <a:t> &lt; </a:t>
            </a:r>
            <a:r>
              <a:rPr lang="en-TR" sz="1800" dirty="0">
                <a:solidFill>
                  <a:srgbClr val="FF0000"/>
                </a:solidFill>
                <a:latin typeface="Cambria" panose="02040503050406030204" pitchFamily="18" charset="0"/>
              </a:rPr>
              <a:t>17 KB</a:t>
            </a:r>
            <a:r>
              <a:rPr lang="en-TR" sz="1800" dirty="0">
                <a:latin typeface="Cambria" panose="02040503050406030204" pitchFamily="18" charset="0"/>
              </a:rPr>
              <a:t> ; i++)</a:t>
            </a:r>
          </a:p>
        </p:txBody>
      </p:sp>
      <p:sp>
        <p:nvSpPr>
          <p:cNvPr id="6" name="TextBox 5">
            <a:extLst>
              <a:ext uri="{FF2B5EF4-FFF2-40B4-BE49-F238E27FC236}">
                <a16:creationId xmlns:a16="http://schemas.microsoft.com/office/drawing/2014/main" id="{3742E348-38F2-5D81-D694-3A52F3713D95}"/>
              </a:ext>
            </a:extLst>
          </p:cNvPr>
          <p:cNvSpPr txBox="1"/>
          <p:nvPr/>
        </p:nvSpPr>
        <p:spPr>
          <a:xfrm>
            <a:off x="986176" y="3125235"/>
            <a:ext cx="2856889" cy="333286"/>
          </a:xfrm>
          <a:prstGeom prst="rect">
            <a:avLst/>
          </a:prstGeom>
          <a:noFill/>
        </p:spPr>
        <p:txBody>
          <a:bodyPr wrap="square" lIns="0" tIns="0" rIns="0" bIns="0" rtlCol="0" anchor="ctr">
            <a:normAutofit/>
          </a:bodyPr>
          <a:lstStyle/>
          <a:p>
            <a:pPr algn="l"/>
            <a:r>
              <a:rPr lang="en-US" sz="1800" dirty="0">
                <a:latin typeface="Cambria" panose="02040503050406030204" pitchFamily="18" charset="0"/>
              </a:rPr>
              <a:t>STORE </a:t>
            </a:r>
            <a:r>
              <a:rPr lang="en-US" sz="1800" dirty="0">
                <a:solidFill>
                  <a:schemeClr val="accent1"/>
                </a:solidFill>
                <a:latin typeface="Cambria" panose="02040503050406030204" pitchFamily="18" charset="0"/>
              </a:rPr>
              <a:t>A</a:t>
            </a:r>
            <a:r>
              <a:rPr lang="en-US" sz="1800" dirty="0">
                <a:latin typeface="Cambria" panose="02040503050406030204" pitchFamily="18" charset="0"/>
              </a:rPr>
              <a:t>[</a:t>
            </a:r>
            <a:r>
              <a:rPr lang="en-US" sz="1800" dirty="0" err="1">
                <a:latin typeface="Cambria" panose="02040503050406030204" pitchFamily="18" charset="0"/>
              </a:rPr>
              <a:t>i</a:t>
            </a:r>
            <a:r>
              <a:rPr lang="en-US" sz="1800" dirty="0">
                <a:latin typeface="Cambria" panose="02040503050406030204" pitchFamily="18" charset="0"/>
              </a:rPr>
              <a:t>], 1337;</a:t>
            </a:r>
            <a:endParaRPr lang="en-TR" sz="1800" dirty="0">
              <a:latin typeface="Cambria" panose="02040503050406030204" pitchFamily="18" charset="0"/>
            </a:endParaRPr>
          </a:p>
        </p:txBody>
      </p:sp>
      <p:sp>
        <p:nvSpPr>
          <p:cNvPr id="7" name="TextBox 6">
            <a:extLst>
              <a:ext uri="{FF2B5EF4-FFF2-40B4-BE49-F238E27FC236}">
                <a16:creationId xmlns:a16="http://schemas.microsoft.com/office/drawing/2014/main" id="{A758565C-96AE-9D08-D256-98B4B7442FB3}"/>
              </a:ext>
            </a:extLst>
          </p:cNvPr>
          <p:cNvSpPr txBox="1"/>
          <p:nvPr/>
        </p:nvSpPr>
        <p:spPr>
          <a:xfrm>
            <a:off x="986175" y="2721437"/>
            <a:ext cx="2856889" cy="333286"/>
          </a:xfrm>
          <a:prstGeom prst="rect">
            <a:avLst/>
          </a:prstGeom>
          <a:noFill/>
        </p:spPr>
        <p:txBody>
          <a:bodyPr wrap="square" lIns="0" tIns="0" rIns="0" bIns="0" rtlCol="0" anchor="ctr">
            <a:normAutofit/>
          </a:bodyPr>
          <a:lstStyle/>
          <a:p>
            <a:pPr algn="l"/>
            <a:r>
              <a:rPr lang="en-US" sz="1800" dirty="0">
                <a:latin typeface="Cambria" panose="02040503050406030204" pitchFamily="18" charset="0"/>
              </a:rPr>
              <a:t>CREATE(</a:t>
            </a:r>
            <a:r>
              <a:rPr lang="en-US" sz="1800" dirty="0">
                <a:solidFill>
                  <a:schemeClr val="accent6"/>
                </a:solidFill>
                <a:latin typeface="Cambria" panose="02040503050406030204" pitchFamily="18" charset="0"/>
              </a:rPr>
              <a:t>M</a:t>
            </a:r>
            <a:r>
              <a:rPr lang="en-US" sz="1800" dirty="0">
                <a:latin typeface="Cambria" panose="02040503050406030204" pitchFamily="18" charset="0"/>
              </a:rPr>
              <a:t>);</a:t>
            </a:r>
            <a:endParaRPr lang="en-TR" sz="1800" dirty="0">
              <a:latin typeface="Cambria" panose="02040503050406030204" pitchFamily="18" charset="0"/>
            </a:endParaRPr>
          </a:p>
        </p:txBody>
      </p:sp>
      <p:sp>
        <p:nvSpPr>
          <p:cNvPr id="9" name="Google Shape;997;p45">
            <a:extLst>
              <a:ext uri="{FF2B5EF4-FFF2-40B4-BE49-F238E27FC236}">
                <a16:creationId xmlns:a16="http://schemas.microsoft.com/office/drawing/2014/main" id="{CA65130F-A300-A58A-018C-13A50F59D48A}"/>
              </a:ext>
            </a:extLst>
          </p:cNvPr>
          <p:cNvSpPr/>
          <p:nvPr/>
        </p:nvSpPr>
        <p:spPr>
          <a:xfrm>
            <a:off x="4569801" y="1441735"/>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dirty="0">
                <a:solidFill>
                  <a:schemeClr val="lt1"/>
                </a:solidFill>
                <a:latin typeface="Cambria" panose="02040503050406030204" pitchFamily="18" charset="0"/>
                <a:ea typeface="Proxima Nova"/>
                <a:cs typeface="Proxima Nova"/>
                <a:sym typeface="Proxima Nova"/>
              </a:rPr>
              <a:t>1</a:t>
            </a:r>
            <a:endParaRPr dirty="0">
              <a:latin typeface="Cambria" panose="02040503050406030204" pitchFamily="18" charset="0"/>
            </a:endParaRPr>
          </a:p>
        </p:txBody>
      </p:sp>
      <p:sp>
        <p:nvSpPr>
          <p:cNvPr id="10" name="TextBox 9">
            <a:extLst>
              <a:ext uri="{FF2B5EF4-FFF2-40B4-BE49-F238E27FC236}">
                <a16:creationId xmlns:a16="http://schemas.microsoft.com/office/drawing/2014/main" id="{EAB70856-7AFD-4E3F-8E34-F10F61C5DFA5}"/>
              </a:ext>
            </a:extLst>
          </p:cNvPr>
          <p:cNvSpPr txBox="1"/>
          <p:nvPr/>
        </p:nvSpPr>
        <p:spPr>
          <a:xfrm>
            <a:off x="5089519" y="1441735"/>
            <a:ext cx="3231031"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Allocate 16 KB of memory</a:t>
            </a:r>
          </a:p>
        </p:txBody>
      </p:sp>
      <p:sp>
        <p:nvSpPr>
          <p:cNvPr id="11" name="Google Shape;997;p45">
            <a:extLst>
              <a:ext uri="{FF2B5EF4-FFF2-40B4-BE49-F238E27FC236}">
                <a16:creationId xmlns:a16="http://schemas.microsoft.com/office/drawing/2014/main" id="{D0438F04-A1EA-8EF7-1DD1-E1938142A07C}"/>
              </a:ext>
            </a:extLst>
          </p:cNvPr>
          <p:cNvSpPr/>
          <p:nvPr/>
        </p:nvSpPr>
        <p:spPr>
          <a:xfrm>
            <a:off x="4569801" y="2328329"/>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dirty="0">
                <a:solidFill>
                  <a:schemeClr val="bg1"/>
                </a:solidFill>
                <a:latin typeface="Cambria" panose="02040503050406030204" pitchFamily="18" charset="0"/>
              </a:rPr>
              <a:t>2</a:t>
            </a:r>
            <a:endParaRPr sz="2400" b="1" dirty="0">
              <a:solidFill>
                <a:schemeClr val="bg1"/>
              </a:solidFill>
              <a:latin typeface="Cambria" panose="02040503050406030204" pitchFamily="18" charset="0"/>
            </a:endParaRPr>
          </a:p>
        </p:txBody>
      </p:sp>
      <p:sp>
        <p:nvSpPr>
          <p:cNvPr id="12" name="TextBox 11">
            <a:extLst>
              <a:ext uri="{FF2B5EF4-FFF2-40B4-BE49-F238E27FC236}">
                <a16:creationId xmlns:a16="http://schemas.microsoft.com/office/drawing/2014/main" id="{BAD85A2F-92AD-115D-FE81-8DFE48FFDD06}"/>
              </a:ext>
            </a:extLst>
          </p:cNvPr>
          <p:cNvSpPr txBox="1"/>
          <p:nvPr/>
        </p:nvSpPr>
        <p:spPr>
          <a:xfrm>
            <a:off x="5089519" y="2328329"/>
            <a:ext cx="3974093"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Loop </a:t>
            </a:r>
            <a:r>
              <a:rPr lang="en-TR" sz="1800" dirty="0">
                <a:solidFill>
                  <a:srgbClr val="FF0000"/>
                </a:solidFill>
                <a:latin typeface="Cambria" panose="02040503050406030204" pitchFamily="18" charset="0"/>
              </a:rPr>
              <a:t>exceeds</a:t>
            </a:r>
            <a:r>
              <a:rPr lang="en-TR" sz="1800" dirty="0">
                <a:latin typeface="Cambria" panose="02040503050406030204" pitchFamily="18" charset="0"/>
              </a:rPr>
              <a:t> allocated memory range</a:t>
            </a:r>
          </a:p>
        </p:txBody>
      </p:sp>
      <p:sp>
        <p:nvSpPr>
          <p:cNvPr id="14" name="Google Shape;997;p45">
            <a:extLst>
              <a:ext uri="{FF2B5EF4-FFF2-40B4-BE49-F238E27FC236}">
                <a16:creationId xmlns:a16="http://schemas.microsoft.com/office/drawing/2014/main" id="{53F9C96E-ED44-95DB-F4DC-287A9BBEBD1D}"/>
              </a:ext>
            </a:extLst>
          </p:cNvPr>
          <p:cNvSpPr/>
          <p:nvPr/>
        </p:nvSpPr>
        <p:spPr>
          <a:xfrm>
            <a:off x="4569801" y="3120698"/>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dirty="0">
                <a:solidFill>
                  <a:schemeClr val="bg1"/>
                </a:solidFill>
                <a:latin typeface="Cambria" panose="02040503050406030204" pitchFamily="18" charset="0"/>
              </a:rPr>
              <a:t>3</a:t>
            </a:r>
            <a:endParaRPr sz="2400" b="1" dirty="0">
              <a:solidFill>
                <a:schemeClr val="bg1"/>
              </a:solidFill>
              <a:latin typeface="Cambria" panose="02040503050406030204" pitchFamily="18" charset="0"/>
            </a:endParaRPr>
          </a:p>
        </p:txBody>
      </p:sp>
      <p:sp>
        <p:nvSpPr>
          <p:cNvPr id="15" name="TextBox 14">
            <a:extLst>
              <a:ext uri="{FF2B5EF4-FFF2-40B4-BE49-F238E27FC236}">
                <a16:creationId xmlns:a16="http://schemas.microsoft.com/office/drawing/2014/main" id="{9700DEA3-4157-55F5-1A08-48E4CAEDF9C6}"/>
              </a:ext>
            </a:extLst>
          </p:cNvPr>
          <p:cNvSpPr txBox="1"/>
          <p:nvPr/>
        </p:nvSpPr>
        <p:spPr>
          <a:xfrm>
            <a:off x="5089519" y="3120698"/>
            <a:ext cx="3974093"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Eventually, will cause buffer overflow</a:t>
            </a:r>
          </a:p>
        </p:txBody>
      </p:sp>
      <p:sp>
        <p:nvSpPr>
          <p:cNvPr id="17" name="TextBox 16">
            <a:extLst>
              <a:ext uri="{FF2B5EF4-FFF2-40B4-BE49-F238E27FC236}">
                <a16:creationId xmlns:a16="http://schemas.microsoft.com/office/drawing/2014/main" id="{F7526118-712E-CE68-F5FA-6454D1495E99}"/>
              </a:ext>
            </a:extLst>
          </p:cNvPr>
          <p:cNvSpPr txBox="1"/>
          <p:nvPr/>
        </p:nvSpPr>
        <p:spPr>
          <a:xfrm>
            <a:off x="4717987" y="1887833"/>
            <a:ext cx="3974093" cy="333286"/>
          </a:xfrm>
          <a:prstGeom prst="rect">
            <a:avLst/>
          </a:prstGeom>
          <a:noFill/>
        </p:spPr>
        <p:txBody>
          <a:bodyPr wrap="square" lIns="0" tIns="0" rIns="0" bIns="0" rtlCol="0" anchor="ctr">
            <a:normAutofit/>
          </a:bodyPr>
          <a:lstStyle/>
          <a:p>
            <a:pPr algn="ctr"/>
            <a:r>
              <a:rPr lang="en-TR" sz="1800" b="1" dirty="0">
                <a:solidFill>
                  <a:schemeClr val="accent6"/>
                </a:solidFill>
                <a:latin typeface="Cambria" panose="02040503050406030204" pitchFamily="18" charset="0"/>
              </a:rPr>
              <a:t>Map Metadata ID M != 0 to Array A</a:t>
            </a:r>
          </a:p>
        </p:txBody>
      </p:sp>
      <p:sp>
        <p:nvSpPr>
          <p:cNvPr id="18" name="TextBox 17">
            <a:extLst>
              <a:ext uri="{FF2B5EF4-FFF2-40B4-BE49-F238E27FC236}">
                <a16:creationId xmlns:a16="http://schemas.microsoft.com/office/drawing/2014/main" id="{73CE26FF-70E0-4671-D37A-95BC44C1396D}"/>
              </a:ext>
            </a:extLst>
          </p:cNvPr>
          <p:cNvSpPr txBox="1"/>
          <p:nvPr/>
        </p:nvSpPr>
        <p:spPr>
          <a:xfrm>
            <a:off x="4426937" y="2489730"/>
            <a:ext cx="4440242" cy="835772"/>
          </a:xfrm>
          <a:prstGeom prst="rect">
            <a:avLst/>
          </a:prstGeom>
          <a:noFill/>
        </p:spPr>
        <p:txBody>
          <a:bodyPr wrap="square" lIns="0" tIns="0" rIns="0" bIns="0" rtlCol="0" anchor="ctr">
            <a:noAutofit/>
          </a:bodyPr>
          <a:lstStyle/>
          <a:p>
            <a:pPr algn="ctr"/>
            <a:r>
              <a:rPr lang="en-TR" sz="1800" b="1" dirty="0">
                <a:solidFill>
                  <a:schemeClr val="accent6"/>
                </a:solidFill>
                <a:latin typeface="Cambria" panose="02040503050406030204" pitchFamily="18" charset="0"/>
              </a:rPr>
              <a:t>Execute a CREATE instruction with ID = M</a:t>
            </a:r>
            <a:br>
              <a:rPr lang="en-TR" sz="1800" b="1" dirty="0">
                <a:solidFill>
                  <a:schemeClr val="accent6"/>
                </a:solidFill>
                <a:latin typeface="Cambria" panose="02040503050406030204" pitchFamily="18" charset="0"/>
              </a:rPr>
            </a:br>
            <a:r>
              <a:rPr lang="en-TR" sz="1800" b="1" dirty="0">
                <a:solidFill>
                  <a:schemeClr val="accent6"/>
                </a:solidFill>
                <a:latin typeface="Cambria" panose="02040503050406030204" pitchFamily="18" charset="0"/>
              </a:rPr>
              <a:t>before each STORE</a:t>
            </a:r>
          </a:p>
        </p:txBody>
      </p:sp>
      <p:sp>
        <p:nvSpPr>
          <p:cNvPr id="19" name="Google Shape;692;p32">
            <a:extLst>
              <a:ext uri="{FF2B5EF4-FFF2-40B4-BE49-F238E27FC236}">
                <a16:creationId xmlns:a16="http://schemas.microsoft.com/office/drawing/2014/main" id="{86832FDD-3828-C8E3-38D8-9FA05D864092}"/>
              </a:ext>
            </a:extLst>
          </p:cNvPr>
          <p:cNvSpPr/>
          <p:nvPr/>
        </p:nvSpPr>
        <p:spPr>
          <a:xfrm>
            <a:off x="2414619" y="4117953"/>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sp>
        <p:nvSpPr>
          <p:cNvPr id="20" name="Rectangle 19">
            <a:extLst>
              <a:ext uri="{FF2B5EF4-FFF2-40B4-BE49-F238E27FC236}">
                <a16:creationId xmlns:a16="http://schemas.microsoft.com/office/drawing/2014/main" id="{56C8B74D-352C-2A8A-39C9-DF4A04612638}"/>
              </a:ext>
            </a:extLst>
          </p:cNvPr>
          <p:cNvSpPr/>
          <p:nvPr/>
        </p:nvSpPr>
        <p:spPr>
          <a:xfrm>
            <a:off x="1614792" y="5710563"/>
            <a:ext cx="4066162" cy="417862"/>
          </a:xfrm>
          <a:prstGeom prst="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Array A</a:t>
            </a:r>
          </a:p>
        </p:txBody>
      </p:sp>
      <p:sp>
        <p:nvSpPr>
          <p:cNvPr id="21" name="Rectangle 20">
            <a:extLst>
              <a:ext uri="{FF2B5EF4-FFF2-40B4-BE49-F238E27FC236}">
                <a16:creationId xmlns:a16="http://schemas.microsoft.com/office/drawing/2014/main" id="{F481569B-B563-E926-785B-A23F67D9EA6A}"/>
              </a:ext>
            </a:extLst>
          </p:cNvPr>
          <p:cNvSpPr/>
          <p:nvPr/>
        </p:nvSpPr>
        <p:spPr>
          <a:xfrm>
            <a:off x="5680954" y="5707841"/>
            <a:ext cx="2237362" cy="417862"/>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Out-of-bounds</a:t>
            </a:r>
          </a:p>
        </p:txBody>
      </p:sp>
      <p:cxnSp>
        <p:nvCxnSpPr>
          <p:cNvPr id="23" name="Straight Arrow Connector 22">
            <a:extLst>
              <a:ext uri="{FF2B5EF4-FFF2-40B4-BE49-F238E27FC236}">
                <a16:creationId xmlns:a16="http://schemas.microsoft.com/office/drawing/2014/main" id="{9DEA3233-AF2D-E022-EF57-3F2341810673}"/>
              </a:ext>
            </a:extLst>
          </p:cNvPr>
          <p:cNvCxnSpPr/>
          <p:nvPr/>
        </p:nvCxnSpPr>
        <p:spPr>
          <a:xfrm>
            <a:off x="5441394" y="4903864"/>
            <a:ext cx="909205" cy="7969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Google Shape;692;p32">
            <a:extLst>
              <a:ext uri="{FF2B5EF4-FFF2-40B4-BE49-F238E27FC236}">
                <a16:creationId xmlns:a16="http://schemas.microsoft.com/office/drawing/2014/main" id="{1D8C8635-4F31-664D-A21E-9926D2804F10}"/>
              </a:ext>
            </a:extLst>
          </p:cNvPr>
          <p:cNvSpPr/>
          <p:nvPr/>
        </p:nvSpPr>
        <p:spPr>
          <a:xfrm>
            <a:off x="5485317" y="4117953"/>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Bounds Check Unit</a:t>
            </a:r>
            <a:endParaRPr sz="1800" b="1" dirty="0">
              <a:solidFill>
                <a:schemeClr val="dk1"/>
              </a:solidFill>
              <a:latin typeface="Cambria" panose="02040503050406030204" pitchFamily="18" charset="0"/>
              <a:ea typeface="Proxima Nova"/>
              <a:cs typeface="Proxima Nova"/>
              <a:sym typeface="Proxima Nova"/>
            </a:endParaRPr>
          </a:p>
        </p:txBody>
      </p:sp>
      <p:cxnSp>
        <p:nvCxnSpPr>
          <p:cNvPr id="26" name="Straight Arrow Connector 25">
            <a:extLst>
              <a:ext uri="{FF2B5EF4-FFF2-40B4-BE49-F238E27FC236}">
                <a16:creationId xmlns:a16="http://schemas.microsoft.com/office/drawing/2014/main" id="{A434B597-CF6E-7CAA-3469-8C1788A79E98}"/>
              </a:ext>
            </a:extLst>
          </p:cNvPr>
          <p:cNvCxnSpPr>
            <a:endCxn id="24" idx="1"/>
          </p:cNvCxnSpPr>
          <p:nvPr/>
        </p:nvCxnSpPr>
        <p:spPr>
          <a:xfrm>
            <a:off x="4145184" y="4523478"/>
            <a:ext cx="134013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Google Shape;345;p17">
            <a:extLst>
              <a:ext uri="{FF2B5EF4-FFF2-40B4-BE49-F238E27FC236}">
                <a16:creationId xmlns:a16="http://schemas.microsoft.com/office/drawing/2014/main" id="{82739E66-BC10-8022-E689-E3A00A9425AA}"/>
              </a:ext>
            </a:extLst>
          </p:cNvPr>
          <p:cNvSpPr/>
          <p:nvPr/>
        </p:nvSpPr>
        <p:spPr>
          <a:xfrm>
            <a:off x="3718251" y="3967969"/>
            <a:ext cx="557460" cy="341293"/>
          </a:xfrm>
          <a:prstGeom prst="roundRect">
            <a:avLst>
              <a:gd name="adj" fmla="val 33287"/>
            </a:avLst>
          </a:prstGeom>
          <a:solidFill>
            <a:srgbClr val="FF0000"/>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dirty="0">
                <a:solidFill>
                  <a:schemeClr val="lt1"/>
                </a:solidFill>
                <a:latin typeface="Cambria" panose="02040503050406030204" pitchFamily="18" charset="0"/>
                <a:ea typeface="Proxima Nova"/>
                <a:cs typeface="Proxima Nova"/>
                <a:sym typeface="Proxima Nova"/>
              </a:rPr>
              <a:t>0</a:t>
            </a:r>
            <a:endParaRPr sz="1800" dirty="0">
              <a:solidFill>
                <a:schemeClr val="lt1"/>
              </a:solidFill>
              <a:latin typeface="Cambria" panose="02040503050406030204" pitchFamily="18" charset="0"/>
              <a:ea typeface="Proxima Nova"/>
              <a:cs typeface="Proxima Nova"/>
              <a:sym typeface="Proxima Nova"/>
            </a:endParaRPr>
          </a:p>
        </p:txBody>
      </p:sp>
      <p:sp>
        <p:nvSpPr>
          <p:cNvPr id="8" name="Rectangle 7">
            <a:extLst>
              <a:ext uri="{FF2B5EF4-FFF2-40B4-BE49-F238E27FC236}">
                <a16:creationId xmlns:a16="http://schemas.microsoft.com/office/drawing/2014/main" id="{C7854B7A-8B27-09C0-1E9B-FEBCCF428E4D}"/>
              </a:ext>
            </a:extLst>
          </p:cNvPr>
          <p:cNvSpPr/>
          <p:nvPr/>
        </p:nvSpPr>
        <p:spPr>
          <a:xfrm>
            <a:off x="904672" y="2661615"/>
            <a:ext cx="1391056" cy="45908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3" name="Google Shape;345;p17">
            <a:extLst>
              <a:ext uri="{FF2B5EF4-FFF2-40B4-BE49-F238E27FC236}">
                <a16:creationId xmlns:a16="http://schemas.microsoft.com/office/drawing/2014/main" id="{82417A8D-124E-FBE5-AFBB-1F1DBC9B1096}"/>
              </a:ext>
            </a:extLst>
          </p:cNvPr>
          <p:cNvSpPr/>
          <p:nvPr/>
        </p:nvSpPr>
        <p:spPr>
          <a:xfrm>
            <a:off x="6480195" y="3689602"/>
            <a:ext cx="557460" cy="341293"/>
          </a:xfrm>
          <a:prstGeom prst="roundRect">
            <a:avLst>
              <a:gd name="adj" fmla="val 33287"/>
            </a:avLst>
          </a:prstGeom>
          <a:solidFill>
            <a:schemeClr val="accent6"/>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dirty="0">
                <a:solidFill>
                  <a:schemeClr val="lt1"/>
                </a:solidFill>
                <a:latin typeface="Cambria" panose="02040503050406030204" pitchFamily="18" charset="0"/>
                <a:ea typeface="Proxima Nova"/>
                <a:cs typeface="Proxima Nova"/>
                <a:sym typeface="Proxima Nova"/>
              </a:rPr>
              <a:t>M</a:t>
            </a:r>
            <a:endParaRPr sz="1800" dirty="0">
              <a:solidFill>
                <a:schemeClr val="lt1"/>
              </a:solidFill>
              <a:latin typeface="Cambria" panose="02040503050406030204" pitchFamily="18" charset="0"/>
              <a:ea typeface="Proxima Nova"/>
              <a:cs typeface="Proxima Nova"/>
              <a:sym typeface="Proxima Nova"/>
            </a:endParaRPr>
          </a:p>
        </p:txBody>
      </p:sp>
      <p:sp>
        <p:nvSpPr>
          <p:cNvPr id="16" name="Rectangle 15">
            <a:extLst>
              <a:ext uri="{FF2B5EF4-FFF2-40B4-BE49-F238E27FC236}">
                <a16:creationId xmlns:a16="http://schemas.microsoft.com/office/drawing/2014/main" id="{7AC538F5-BCA5-E0B7-32A0-35209E5C411B}"/>
              </a:ext>
            </a:extLst>
          </p:cNvPr>
          <p:cNvSpPr/>
          <p:nvPr/>
        </p:nvSpPr>
        <p:spPr>
          <a:xfrm>
            <a:off x="904671" y="3034673"/>
            <a:ext cx="1881375" cy="45908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2" name="TextBox 21">
            <a:extLst>
              <a:ext uri="{FF2B5EF4-FFF2-40B4-BE49-F238E27FC236}">
                <a16:creationId xmlns:a16="http://schemas.microsoft.com/office/drawing/2014/main" id="{1FEDC82D-DF34-1A36-289F-D85D4C862E03}"/>
              </a:ext>
            </a:extLst>
          </p:cNvPr>
          <p:cNvSpPr txBox="1"/>
          <p:nvPr/>
        </p:nvSpPr>
        <p:spPr>
          <a:xfrm>
            <a:off x="6060334" y="3689602"/>
            <a:ext cx="478229" cy="341293"/>
          </a:xfrm>
          <a:prstGeom prst="rect">
            <a:avLst/>
          </a:prstGeom>
          <a:noFill/>
        </p:spPr>
        <p:txBody>
          <a:bodyPr wrap="square" lIns="0" tIns="0" rIns="0" bIns="0" rtlCol="0">
            <a:normAutofit lnSpcReduction="10000"/>
          </a:bodyPr>
          <a:lstStyle/>
          <a:p>
            <a:pPr algn="ctr"/>
            <a:r>
              <a:rPr lang="en-TR" sz="2400" dirty="0">
                <a:latin typeface="Cambria" panose="02040503050406030204" pitchFamily="18" charset="0"/>
              </a:rPr>
              <a:t>!=</a:t>
            </a:r>
          </a:p>
        </p:txBody>
      </p:sp>
      <p:sp>
        <p:nvSpPr>
          <p:cNvPr id="25" name="Rounded Rectangle 24">
            <a:extLst>
              <a:ext uri="{FF2B5EF4-FFF2-40B4-BE49-F238E27FC236}">
                <a16:creationId xmlns:a16="http://schemas.microsoft.com/office/drawing/2014/main" id="{FA2A974E-5091-2FC3-B2C8-94F0AF79387E}"/>
              </a:ext>
            </a:extLst>
          </p:cNvPr>
          <p:cNvSpPr/>
          <p:nvPr/>
        </p:nvSpPr>
        <p:spPr>
          <a:xfrm>
            <a:off x="7404788" y="3967969"/>
            <a:ext cx="1462391" cy="1192312"/>
          </a:xfrm>
          <a:prstGeom prst="round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Fail bounds check</a:t>
            </a:r>
          </a:p>
        </p:txBody>
      </p:sp>
    </p:spTree>
    <p:extLst>
      <p:ext uri="{BB962C8B-B14F-4D97-AF65-F5344CB8AC3E}">
        <p14:creationId xmlns:p14="http://schemas.microsoft.com/office/powerpoint/2010/main" val="184884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xit" presetSubtype="0" fill="hold" grpId="1" nodeType="after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0" nodeType="clickEffect">
                                  <p:stCondLst>
                                    <p:cond delay="0"/>
                                  </p:stCondLst>
                                  <p:childTnLst>
                                    <p:animMotion origin="layout" path="M 8.33333E-7 -2.22222E-6 L 0.20139 -0.04166 " pathEditMode="relative" rAng="0" ptsTypes="AA">
                                      <p:cBhvr>
                                        <p:cTn id="35" dur="2000" fill="hold"/>
                                        <p:tgtEl>
                                          <p:spTgt spid="27"/>
                                        </p:tgtEl>
                                        <p:attrNameLst>
                                          <p:attrName>ppt_x</p:attrName>
                                          <p:attrName>ppt_y</p:attrName>
                                        </p:attrNameLst>
                                      </p:cBhvr>
                                      <p:rCtr x="10069" y="-2083"/>
                                    </p:animMotion>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8" grpId="0" animBg="1"/>
      <p:bldP spid="8" grpId="1" animBg="1"/>
      <p:bldP spid="13" grpId="0" animBg="1"/>
      <p:bldP spid="16" grpId="0" animBg="1"/>
      <p:bldP spid="22" grpId="0"/>
      <p:bldP spid="2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4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sz="4200" dirty="0"/>
              <a:t>Bounds Checking with </a:t>
            </a:r>
            <a:r>
              <a:rPr lang="en-US" sz="4200" dirty="0" err="1"/>
              <a:t>MetaSys</a:t>
            </a:r>
            <a:r>
              <a:rPr lang="en-US" sz="4200" dirty="0"/>
              <a:t> (II)</a:t>
            </a:r>
            <a:endParaRPr sz="4200" dirty="0"/>
          </a:p>
        </p:txBody>
      </p:sp>
      <p:sp>
        <p:nvSpPr>
          <p:cNvPr id="1012" name="Google Shape;1012;p46"/>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800" b="1" dirty="0"/>
              <a:t>Evaluation Methodology</a:t>
            </a:r>
            <a:endParaRPr sz="2800" dirty="0"/>
          </a:p>
          <a:p>
            <a:pPr marL="228600" lvl="0" indent="-228600" algn="l" rtl="0">
              <a:lnSpc>
                <a:spcPct val="90000"/>
              </a:lnSpc>
              <a:spcBef>
                <a:spcPts val="1000"/>
              </a:spcBef>
              <a:spcAft>
                <a:spcPts val="0"/>
              </a:spcAft>
              <a:buClr>
                <a:schemeClr val="dk1"/>
              </a:buClr>
              <a:buSzPts val="2800"/>
              <a:buChar char="•"/>
            </a:pPr>
            <a:r>
              <a:rPr lang="en-US" sz="2800" dirty="0"/>
              <a:t>Mapping </a:t>
            </a:r>
            <a:r>
              <a:rPr lang="en-US" sz="2800" dirty="0">
                <a:solidFill>
                  <a:schemeClr val="accent6"/>
                </a:solidFill>
              </a:rPr>
              <a:t>granularity</a:t>
            </a:r>
            <a:r>
              <a:rPr lang="en-US" sz="2800" dirty="0"/>
              <a:t> of </a:t>
            </a:r>
            <a:r>
              <a:rPr lang="en-US" sz="2800" dirty="0">
                <a:solidFill>
                  <a:schemeClr val="accent6"/>
                </a:solidFill>
              </a:rPr>
              <a:t>64 B</a:t>
            </a:r>
            <a:endParaRPr sz="2800" dirty="0"/>
          </a:p>
          <a:p>
            <a:pPr marL="685800" lvl="1" indent="-228600" algn="l" rtl="0">
              <a:lnSpc>
                <a:spcPct val="90000"/>
              </a:lnSpc>
              <a:spcBef>
                <a:spcPts val="500"/>
              </a:spcBef>
              <a:spcAft>
                <a:spcPts val="0"/>
              </a:spcAft>
              <a:buClr>
                <a:schemeClr val="dk1"/>
              </a:buClr>
              <a:buSzPts val="2400"/>
              <a:buChar char="•"/>
            </a:pPr>
            <a:r>
              <a:rPr lang="en-US" sz="2400" dirty="0"/>
              <a:t>Each 64 B non-contiguous memory location has an ID</a:t>
            </a:r>
            <a:endParaRPr sz="2400" dirty="0"/>
          </a:p>
          <a:p>
            <a:pPr marL="228600" lvl="0" indent="-228600" algn="l" rtl="0">
              <a:lnSpc>
                <a:spcPct val="90000"/>
              </a:lnSpc>
              <a:spcBef>
                <a:spcPts val="1000"/>
              </a:spcBef>
              <a:spcAft>
                <a:spcPts val="0"/>
              </a:spcAft>
              <a:buClr>
                <a:schemeClr val="dk1"/>
              </a:buClr>
              <a:buSzPts val="2800"/>
              <a:buChar char="•"/>
            </a:pPr>
            <a:r>
              <a:rPr lang="en-US" sz="2800" dirty="0"/>
              <a:t>Evaluate Olden benchmarks</a:t>
            </a:r>
            <a:endParaRPr sz="2800" dirty="0"/>
          </a:p>
          <a:p>
            <a:pPr marL="228600" lvl="0" indent="-228600" algn="l" rtl="0">
              <a:lnSpc>
                <a:spcPct val="90000"/>
              </a:lnSpc>
              <a:spcBef>
                <a:spcPts val="1000"/>
              </a:spcBef>
              <a:spcAft>
                <a:spcPts val="0"/>
              </a:spcAft>
              <a:buClr>
                <a:schemeClr val="dk1"/>
              </a:buClr>
              <a:buSzPts val="2800"/>
              <a:buChar char="•"/>
            </a:pPr>
            <a:r>
              <a:rPr lang="en-US" sz="2800" dirty="0"/>
              <a:t>Compare against a </a:t>
            </a:r>
            <a:r>
              <a:rPr lang="en-US" sz="2800" dirty="0">
                <a:solidFill>
                  <a:schemeClr val="accent6"/>
                </a:solidFill>
              </a:rPr>
              <a:t>software bounds checker</a:t>
            </a:r>
            <a:endParaRPr sz="2800" dirty="0"/>
          </a:p>
        </p:txBody>
      </p:sp>
      <p:pic>
        <p:nvPicPr>
          <p:cNvPr id="1014" name="Google Shape;1014;p46"/>
          <p:cNvPicPr preferRelativeResize="0"/>
          <p:nvPr/>
        </p:nvPicPr>
        <p:blipFill rotWithShape="1">
          <a:blip r:embed="rId3">
            <a:alphaModFix/>
          </a:blip>
          <a:srcRect/>
          <a:stretch/>
        </p:blipFill>
        <p:spPr>
          <a:xfrm>
            <a:off x="0" y="3429000"/>
            <a:ext cx="9144000" cy="1845461"/>
          </a:xfrm>
          <a:prstGeom prst="rect">
            <a:avLst/>
          </a:prstGeom>
          <a:noFill/>
          <a:ln>
            <a:noFill/>
          </a:ln>
        </p:spPr>
      </p:pic>
      <p:sp>
        <p:nvSpPr>
          <p:cNvPr id="1015" name="Google Shape;1015;p46"/>
          <p:cNvSpPr/>
          <p:nvPr/>
        </p:nvSpPr>
        <p:spPr>
          <a:xfrm>
            <a:off x="1026996" y="4830764"/>
            <a:ext cx="7975600" cy="337530"/>
          </a:xfrm>
          <a:prstGeom prst="rect">
            <a:avLst/>
          </a:prstGeom>
          <a:noFill/>
          <a:ln w="38100"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1016" name="Google Shape;1016;p46"/>
          <p:cNvSpPr/>
          <p:nvPr/>
        </p:nvSpPr>
        <p:spPr>
          <a:xfrm>
            <a:off x="34757" y="3429000"/>
            <a:ext cx="992239" cy="1794055"/>
          </a:xfrm>
          <a:prstGeom prst="rect">
            <a:avLst/>
          </a:prstGeom>
          <a:noFill/>
          <a:ln w="38100"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1017" name="Google Shape;1017;p46"/>
          <p:cNvSpPr/>
          <p:nvPr/>
        </p:nvSpPr>
        <p:spPr>
          <a:xfrm>
            <a:off x="-152400" y="5486396"/>
            <a:ext cx="9448800" cy="833437"/>
          </a:xfrm>
          <a:prstGeom prst="rect">
            <a:avLst/>
          </a:prstGeom>
          <a:solidFill>
            <a:schemeClr val="accent2"/>
          </a:solidFill>
          <a:ln w="38100" cap="flat" cmpd="sng">
            <a:solidFill>
              <a:schemeClr val="tx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(I) MetaSys bounds checking incurs 14% performance overhead on average</a:t>
            </a:r>
            <a:br>
              <a:rPr lang="en-US" sz="1800" b="1">
                <a:solidFill>
                  <a:schemeClr val="lt1"/>
                </a:solidFill>
                <a:latin typeface="Cambria" panose="02040503050406030204" pitchFamily="18" charset="0"/>
                <a:ea typeface="Proxima Nova"/>
                <a:cs typeface="Proxima Nova"/>
                <a:sym typeface="Proxima Nova"/>
              </a:rPr>
            </a:br>
            <a:r>
              <a:rPr lang="en-US" sz="1800" b="1">
                <a:solidFill>
                  <a:schemeClr val="lt1"/>
                </a:solidFill>
                <a:latin typeface="Cambria" panose="02040503050406030204" pitchFamily="18" charset="0"/>
                <a:ea typeface="Proxima Nova"/>
                <a:cs typeface="Proxima Nova"/>
                <a:sym typeface="Proxima Nova"/>
              </a:rPr>
              <a:t>(II) Performs better than the software bounds checker</a:t>
            </a:r>
            <a:endParaRPr sz="1800" b="1">
              <a:solidFill>
                <a:schemeClr val="lt1"/>
              </a:solidFill>
              <a:latin typeface="Cambria" panose="02040503050406030204" pitchFamily="18" charset="0"/>
              <a:ea typeface="Proxima Nova"/>
              <a:cs typeface="Proxima Nova"/>
              <a:sym typeface="Proxima Nova"/>
            </a:endParaRPr>
          </a:p>
        </p:txBody>
      </p:sp>
      <p:sp>
        <p:nvSpPr>
          <p:cNvPr id="1018" name="Google Shape;1018;p46"/>
          <p:cNvSpPr/>
          <p:nvPr/>
        </p:nvSpPr>
        <p:spPr>
          <a:xfrm>
            <a:off x="8113130" y="3480406"/>
            <a:ext cx="854710" cy="1794055"/>
          </a:xfrm>
          <a:prstGeom prst="rect">
            <a:avLst/>
          </a:prstGeom>
          <a:noFill/>
          <a:ln w="38100"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cxnSp>
        <p:nvCxnSpPr>
          <p:cNvPr id="3" name="Straight Connector 2">
            <a:extLst>
              <a:ext uri="{FF2B5EF4-FFF2-40B4-BE49-F238E27FC236}">
                <a16:creationId xmlns:a16="http://schemas.microsoft.com/office/drawing/2014/main" id="{FF726DB4-4946-B820-3D5A-F86BCF9F3A0F}"/>
              </a:ext>
            </a:extLst>
          </p:cNvPr>
          <p:cNvCxnSpPr/>
          <p:nvPr/>
        </p:nvCxnSpPr>
        <p:spPr>
          <a:xfrm>
            <a:off x="1157468" y="4236334"/>
            <a:ext cx="7810372" cy="0"/>
          </a:xfrm>
          <a:prstGeom prst="line">
            <a:avLst/>
          </a:prstGeom>
          <a:ln w="28575">
            <a:prstDash val="dash"/>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4"/>
                                        </p:tgtEl>
                                        <p:attrNameLst>
                                          <p:attrName>style.visibility</p:attrName>
                                        </p:attrNameLst>
                                      </p:cBhvr>
                                      <p:to>
                                        <p:strVal val="visible"/>
                                      </p:to>
                                    </p:set>
                                    <p:animEffect transition="in" filter="fade">
                                      <p:cBhvr>
                                        <p:cTn id="7" dur="500"/>
                                        <p:tgtEl>
                                          <p:spTgt spid="10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15"/>
                                        </p:tgtEl>
                                        <p:attrNameLst>
                                          <p:attrName>style.visibility</p:attrName>
                                        </p:attrNameLst>
                                      </p:cBhvr>
                                      <p:to>
                                        <p:strVal val="visible"/>
                                      </p:to>
                                    </p:set>
                                    <p:animEffect transition="in" filter="fade">
                                      <p:cBhvr>
                                        <p:cTn id="15" dur="500"/>
                                        <p:tgtEl>
                                          <p:spTgt spid="10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15"/>
                                        </p:tgtEl>
                                      </p:cBhvr>
                                    </p:animEffect>
                                    <p:set>
                                      <p:cBhvr>
                                        <p:cTn id="20" dur="1" fill="hold">
                                          <p:stCondLst>
                                            <p:cond delay="500"/>
                                          </p:stCondLst>
                                        </p:cTn>
                                        <p:tgtEl>
                                          <p:spTgt spid="101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016"/>
                                        </p:tgtEl>
                                        <p:attrNameLst>
                                          <p:attrName>style.visibility</p:attrName>
                                        </p:attrNameLst>
                                      </p:cBhvr>
                                      <p:to>
                                        <p:strVal val="visible"/>
                                      </p:to>
                                    </p:set>
                                    <p:animEffect transition="in" filter="fade">
                                      <p:cBhvr>
                                        <p:cTn id="23" dur="500"/>
                                        <p:tgtEl>
                                          <p:spTgt spid="10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016"/>
                                        </p:tgtEl>
                                      </p:cBhvr>
                                    </p:animEffect>
                                    <p:set>
                                      <p:cBhvr>
                                        <p:cTn id="28" dur="1" fill="hold">
                                          <p:stCondLst>
                                            <p:cond delay="500"/>
                                          </p:stCondLst>
                                        </p:cTn>
                                        <p:tgtEl>
                                          <p:spTgt spid="1016"/>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017"/>
                                        </p:tgtEl>
                                        <p:attrNameLst>
                                          <p:attrName>style.visibility</p:attrName>
                                        </p:attrNameLst>
                                      </p:cBhvr>
                                      <p:to>
                                        <p:strVal val="visible"/>
                                      </p:to>
                                    </p:set>
                                    <p:animEffect transition="in" filter="fade">
                                      <p:cBhvr>
                                        <p:cTn id="31" dur="500"/>
                                        <p:tgtEl>
                                          <p:spTgt spid="1017"/>
                                        </p:tgtEl>
                                      </p:cBhvr>
                                    </p:animEffect>
                                  </p:childTnLst>
                                </p:cTn>
                              </p:par>
                              <p:par>
                                <p:cTn id="32" presetID="10" presetClass="entr" presetSubtype="0" fill="hold" nodeType="withEffect">
                                  <p:stCondLst>
                                    <p:cond delay="0"/>
                                  </p:stCondLst>
                                  <p:childTnLst>
                                    <p:set>
                                      <p:cBhvr>
                                        <p:cTn id="33" dur="1" fill="hold">
                                          <p:stCondLst>
                                            <p:cond delay="0"/>
                                          </p:stCondLst>
                                        </p:cTn>
                                        <p:tgtEl>
                                          <p:spTgt spid="1018"/>
                                        </p:tgtEl>
                                        <p:attrNameLst>
                                          <p:attrName>style.visibility</p:attrName>
                                        </p:attrNameLst>
                                      </p:cBhvr>
                                      <p:to>
                                        <p:strVal val="visible"/>
                                      </p:to>
                                    </p:set>
                                    <p:animEffect transition="in" filter="fade">
                                      <p:cBhvr>
                                        <p:cTn id="34" dur="500"/>
                                        <p:tgtEl>
                                          <p:spTgt spid="1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4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Proxima Nova"/>
              <a:buNone/>
            </a:pPr>
            <a:r>
              <a:rPr lang="en-US" sz="3200"/>
              <a:t>Return Address Protection with MetaSys</a:t>
            </a:r>
            <a:endParaRPr sz="3200"/>
          </a:p>
        </p:txBody>
      </p:sp>
      <p:pic>
        <p:nvPicPr>
          <p:cNvPr id="1025" name="Google Shape;1025;p47"/>
          <p:cNvPicPr preferRelativeResize="0"/>
          <p:nvPr/>
        </p:nvPicPr>
        <p:blipFill rotWithShape="1">
          <a:blip r:embed="rId3">
            <a:alphaModFix/>
          </a:blip>
          <a:srcRect/>
          <a:stretch/>
        </p:blipFill>
        <p:spPr>
          <a:xfrm>
            <a:off x="0" y="1415395"/>
            <a:ext cx="9144000" cy="5061409"/>
          </a:xfrm>
          <a:prstGeom prst="rect">
            <a:avLst/>
          </a:prstGeom>
          <a:noFill/>
          <a:ln>
            <a:noFill/>
          </a:ln>
        </p:spPr>
      </p:pic>
      <p:sp>
        <p:nvSpPr>
          <p:cNvPr id="1026" name="Google Shape;1026;p47"/>
          <p:cNvSpPr txBox="1"/>
          <p:nvPr/>
        </p:nvSpPr>
        <p:spPr>
          <a:xfrm>
            <a:off x="1579479" y="889088"/>
            <a:ext cx="60198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i="1" u="sng" dirty="0">
                <a:solidFill>
                  <a:srgbClr val="0070C0"/>
                </a:solidFill>
                <a:latin typeface="Cambria" panose="02040503050406030204" pitchFamily="18" charset="0"/>
                <a:ea typeface="Proxima Nova"/>
                <a:cs typeface="Proxima Nova"/>
                <a:sym typeface="Proxima Nova"/>
                <a:hlinkClick r:id="rId4">
                  <a:extLst>
                    <a:ext uri="{A12FA001-AC4F-418D-AE19-62706E023703}">
                      <ahyp:hlinkClr xmlns:ahyp="http://schemas.microsoft.com/office/drawing/2018/hyperlinkcolor" val="tx"/>
                    </a:ext>
                  </a:extLst>
                </a:hlinkClick>
              </a:rPr>
              <a:t>https://arxiv.org/pdf/2105.08123v2</a:t>
            </a:r>
            <a:r>
              <a:rPr lang="en-US" sz="2400" i="1" dirty="0">
                <a:solidFill>
                  <a:srgbClr val="0070C0"/>
                </a:solidFill>
                <a:latin typeface="Cambria" panose="02040503050406030204" pitchFamily="18" charset="0"/>
                <a:ea typeface="Proxima Nova"/>
                <a:cs typeface="Proxima Nova"/>
                <a:sym typeface="Proxima Nova"/>
              </a:rPr>
              <a:t> </a:t>
            </a:r>
            <a:endParaRPr sz="2400" i="1" dirty="0">
              <a:solidFill>
                <a:srgbClr val="0070C0"/>
              </a:solidFill>
              <a:latin typeface="Cambria" panose="02040503050406030204" pitchFamily="18" charset="0"/>
              <a:ea typeface="Proxima Nova"/>
              <a:cs typeface="Proxima Nova"/>
              <a:sym typeface="Proxima Nov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4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Outline</a:t>
            </a:r>
            <a:endParaRPr/>
          </a:p>
        </p:txBody>
      </p:sp>
      <p:sp>
        <p:nvSpPr>
          <p:cNvPr id="1032" name="Google Shape;1032;p48"/>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BFBFBF"/>
              </a:buClr>
              <a:buSzPts val="2600"/>
              <a:buChar char="•"/>
            </a:pPr>
            <a:r>
              <a:rPr lang="en-US" sz="2600" dirty="0">
                <a:solidFill>
                  <a:srgbClr val="BFBFBF"/>
                </a:solidFill>
              </a:rPr>
              <a:t>Background</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Cross-Layer Techniques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Evaluating Cross-Layer Techniques</a:t>
            </a:r>
            <a:endParaRPr dirty="0"/>
          </a:p>
          <a:p>
            <a:pPr marL="228600" lvl="0" indent="-228600" algn="l" rtl="0">
              <a:lnSpc>
                <a:spcPct val="90000"/>
              </a:lnSpc>
              <a:spcBef>
                <a:spcPts val="1000"/>
              </a:spcBef>
              <a:spcAft>
                <a:spcPts val="0"/>
              </a:spcAft>
              <a:buClr>
                <a:srgbClr val="BFBFBF"/>
              </a:buClr>
              <a:buSzPts val="2600"/>
              <a:buChar char="•"/>
            </a:pPr>
            <a:r>
              <a:rPr lang="en-US" sz="2600" dirty="0" err="1">
                <a:solidFill>
                  <a:srgbClr val="BFBFBF"/>
                </a:solidFill>
              </a:rPr>
              <a:t>MetaSys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Overview </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Components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Operation</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FPGA Prototype</a:t>
            </a:r>
            <a:endParaRPr sz="2600" b="1" dirty="0"/>
          </a:p>
          <a:p>
            <a:pPr marL="228600" lvl="0" indent="-228600" algn="l" rtl="0">
              <a:lnSpc>
                <a:spcPct val="90000"/>
              </a:lnSpc>
              <a:spcBef>
                <a:spcPts val="1000"/>
              </a:spcBef>
              <a:spcAft>
                <a:spcPts val="0"/>
              </a:spcAft>
              <a:buClr>
                <a:srgbClr val="BFBFBF"/>
              </a:buClr>
              <a:buSzPts val="2600"/>
              <a:buChar char="•"/>
            </a:pPr>
            <a:r>
              <a:rPr lang="en-US" sz="2600" dirty="0">
                <a:solidFill>
                  <a:srgbClr val="BFBFBF"/>
                </a:solidFill>
              </a:rPr>
              <a:t>Case Studies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Prefetching</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Memory Safety and Protection</a:t>
            </a:r>
            <a:endParaRPr dirty="0"/>
          </a:p>
          <a:p>
            <a:pPr marL="228600" lvl="0" indent="-228600" algn="l" rtl="0">
              <a:lnSpc>
                <a:spcPct val="90000"/>
              </a:lnSpc>
              <a:spcBef>
                <a:spcPts val="1000"/>
              </a:spcBef>
              <a:spcAft>
                <a:spcPts val="0"/>
              </a:spcAft>
              <a:buClr>
                <a:schemeClr val="dk1"/>
              </a:buClr>
              <a:buSzPts val="2550"/>
              <a:buChar char="•"/>
            </a:pPr>
            <a:r>
              <a:rPr lang="en-US" sz="2550" b="1" dirty="0"/>
              <a:t>Characterizing a General Metadata Management System</a:t>
            </a:r>
            <a:endParaRPr dirty="0"/>
          </a:p>
          <a:p>
            <a:pPr marL="228600" lvl="0" indent="-63500" algn="l" rtl="0">
              <a:lnSpc>
                <a:spcPct val="90000"/>
              </a:lnSpc>
              <a:spcBef>
                <a:spcPts val="1000"/>
              </a:spcBef>
              <a:spcAft>
                <a:spcPts val="0"/>
              </a:spcAft>
              <a:buClr>
                <a:schemeClr val="dk1"/>
              </a:buClr>
              <a:buSzPts val="2600"/>
              <a:buNone/>
            </a:pPr>
            <a:endParaRPr sz="26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4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b="1"/>
              <a:t>Characterizing</a:t>
            </a:r>
            <a:r>
              <a:rPr lang="en-US"/>
              <a:t> MetaSys</a:t>
            </a:r>
            <a:endParaRPr b="1"/>
          </a:p>
        </p:txBody>
      </p:sp>
      <p:sp>
        <p:nvSpPr>
          <p:cNvPr id="1039" name="Google Shape;1039;p49"/>
          <p:cNvSpPr txBox="1">
            <a:spLocks noGrp="1"/>
          </p:cNvSpPr>
          <p:nvPr>
            <p:ph idx="1"/>
          </p:nvPr>
        </p:nvSpPr>
        <p:spPr>
          <a:xfrm>
            <a:off x="75991" y="1134737"/>
            <a:ext cx="8987622" cy="527534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ts val="2800"/>
              <a:buNone/>
            </a:pPr>
            <a:r>
              <a:rPr lang="en-US" dirty="0"/>
              <a:t>Sources of system </a:t>
            </a:r>
            <a:r>
              <a:rPr lang="en-US" dirty="0">
                <a:solidFill>
                  <a:srgbClr val="FF0000"/>
                </a:solidFill>
              </a:rPr>
              <a:t>overhead</a:t>
            </a:r>
            <a:r>
              <a:rPr lang="en-US" dirty="0"/>
              <a:t>:</a:t>
            </a:r>
            <a:endParaRPr dirty="0"/>
          </a:p>
          <a:p>
            <a:pPr marL="0" lvl="0" indent="0" algn="l" rtl="0">
              <a:lnSpc>
                <a:spcPct val="90000"/>
              </a:lnSpc>
              <a:spcBef>
                <a:spcPts val="1000"/>
              </a:spcBef>
              <a:spcAft>
                <a:spcPts val="0"/>
              </a:spcAft>
              <a:buClr>
                <a:schemeClr val="dk1"/>
              </a:buClr>
              <a:buSzPts val="1600"/>
              <a:buNone/>
            </a:pPr>
            <a:endParaRPr sz="1600" dirty="0"/>
          </a:p>
          <a:p>
            <a:pPr marL="514350" lvl="0" indent="-514350" algn="l" rtl="0">
              <a:lnSpc>
                <a:spcPct val="90000"/>
              </a:lnSpc>
              <a:spcBef>
                <a:spcPts val="1000"/>
              </a:spcBef>
              <a:spcAft>
                <a:spcPts val="0"/>
              </a:spcAft>
              <a:buClr>
                <a:schemeClr val="dk1"/>
              </a:buClr>
              <a:buSzPts val="2800"/>
              <a:buFont typeface="Calibri"/>
              <a:buAutoNum type="arabicPeriod"/>
            </a:pPr>
            <a:r>
              <a:rPr lang="en-US" dirty="0"/>
              <a:t> Handling </a:t>
            </a:r>
            <a:r>
              <a:rPr lang="en-US" dirty="0">
                <a:solidFill>
                  <a:schemeClr val="accent6"/>
                </a:solidFill>
              </a:rPr>
              <a:t>dynamic metadata</a:t>
            </a:r>
            <a:endParaRPr dirty="0"/>
          </a:p>
          <a:p>
            <a:pPr marL="685800" lvl="1" indent="-228600" algn="l" rtl="0">
              <a:lnSpc>
                <a:spcPct val="90000"/>
              </a:lnSpc>
              <a:spcBef>
                <a:spcPts val="500"/>
              </a:spcBef>
              <a:spcAft>
                <a:spcPts val="0"/>
              </a:spcAft>
              <a:buClr>
                <a:schemeClr val="dk1"/>
              </a:buClr>
              <a:buSzPts val="2400"/>
              <a:buChar char="•"/>
            </a:pPr>
            <a:r>
              <a:rPr lang="en-US" dirty="0"/>
              <a:t> Communicating metadata SW </a:t>
            </a:r>
            <a:r>
              <a:rPr lang="en-US" dirty="0">
                <a:sym typeface="Wingdings" pitchFamily="2" charset="2"/>
              </a:rPr>
              <a:t> </a:t>
            </a:r>
            <a:r>
              <a:rPr lang="en-US" dirty="0"/>
              <a:t>HW at runtime</a:t>
            </a:r>
            <a:br>
              <a:rPr lang="en-US" dirty="0"/>
            </a:br>
            <a:endParaRPr dirty="0"/>
          </a:p>
          <a:p>
            <a:pPr marL="514350" lvl="0" indent="-514350" algn="l" rtl="0">
              <a:lnSpc>
                <a:spcPct val="90000"/>
              </a:lnSpc>
              <a:spcBef>
                <a:spcPts val="1000"/>
              </a:spcBef>
              <a:spcAft>
                <a:spcPts val="0"/>
              </a:spcAft>
              <a:buClr>
                <a:schemeClr val="dk1"/>
              </a:buClr>
              <a:buSzPts val="2800"/>
              <a:buFont typeface="Calibri"/>
              <a:buAutoNum type="arabicPeriod"/>
            </a:pPr>
            <a:r>
              <a:rPr lang="en-US" dirty="0"/>
              <a:t> Metadata </a:t>
            </a:r>
            <a:r>
              <a:rPr lang="en-US" dirty="0">
                <a:solidFill>
                  <a:schemeClr val="accent6"/>
                </a:solidFill>
              </a:rPr>
              <a:t>management</a:t>
            </a:r>
            <a:r>
              <a:rPr lang="en-US" dirty="0"/>
              <a:t> and </a:t>
            </a:r>
            <a:r>
              <a:rPr lang="en-US" dirty="0">
                <a:solidFill>
                  <a:schemeClr val="accent6"/>
                </a:solidFill>
              </a:rPr>
              <a:t>lookups</a:t>
            </a:r>
            <a:endParaRPr dirty="0"/>
          </a:p>
          <a:p>
            <a:pPr marL="685800" lvl="1" indent="-228600" algn="l" rtl="0">
              <a:lnSpc>
                <a:spcPct val="90000"/>
              </a:lnSpc>
              <a:spcBef>
                <a:spcPts val="500"/>
              </a:spcBef>
              <a:spcAft>
                <a:spcPts val="0"/>
              </a:spcAft>
              <a:buClr>
                <a:schemeClr val="dk1"/>
              </a:buClr>
              <a:buSzPts val="2400"/>
              <a:buChar char="•"/>
            </a:pPr>
            <a:r>
              <a:rPr lang="en-US" dirty="0"/>
              <a:t> Components retrieve metadata IDs</a:t>
            </a:r>
            <a:br>
              <a:rPr lang="en-US" dirty="0"/>
            </a:br>
            <a:endParaRPr dirty="0"/>
          </a:p>
          <a:p>
            <a:pPr marL="514350" lvl="0" indent="-514350" algn="l" rtl="0">
              <a:lnSpc>
                <a:spcPct val="90000"/>
              </a:lnSpc>
              <a:spcBef>
                <a:spcPts val="1000"/>
              </a:spcBef>
              <a:spcAft>
                <a:spcPts val="0"/>
              </a:spcAft>
              <a:buClr>
                <a:schemeClr val="dk1"/>
              </a:buClr>
              <a:buSzPts val="2800"/>
              <a:buFont typeface="Calibri"/>
              <a:buAutoNum type="arabicPeriod"/>
            </a:pPr>
            <a:r>
              <a:rPr lang="en-US" dirty="0"/>
              <a:t> </a:t>
            </a:r>
            <a:r>
              <a:rPr lang="en-US" dirty="0">
                <a:solidFill>
                  <a:schemeClr val="accent6"/>
                </a:solidFill>
              </a:rPr>
              <a:t>Scaling</a:t>
            </a:r>
            <a:r>
              <a:rPr lang="en-US" dirty="0"/>
              <a:t> to multiple </a:t>
            </a:r>
            <a:r>
              <a:rPr lang="en-US" dirty="0">
                <a:solidFill>
                  <a:schemeClr val="accent6"/>
                </a:solidFill>
              </a:rPr>
              <a:t>components</a:t>
            </a:r>
            <a:endParaRPr dirty="0"/>
          </a:p>
          <a:p>
            <a:pPr marL="685800" lvl="1" indent="-228600" algn="l" rtl="0">
              <a:lnSpc>
                <a:spcPct val="90000"/>
              </a:lnSpc>
              <a:spcBef>
                <a:spcPts val="500"/>
              </a:spcBef>
              <a:spcAft>
                <a:spcPts val="0"/>
              </a:spcAft>
              <a:buClr>
                <a:schemeClr val="dk1"/>
              </a:buClr>
              <a:buSzPts val="2400"/>
              <a:buChar char="•"/>
            </a:pPr>
            <a:r>
              <a:rPr lang="en-US" dirty="0"/>
              <a:t> Multiple components access shared metadata support</a:t>
            </a:r>
            <a:endParaRPr dirty="0"/>
          </a:p>
          <a:p>
            <a:pPr marL="685800" lvl="1" indent="-76200" algn="l" rtl="0">
              <a:lnSpc>
                <a:spcPct val="90000"/>
              </a:lnSpc>
              <a:spcBef>
                <a:spcPts val="500"/>
              </a:spcBef>
              <a:spcAft>
                <a:spcPts val="0"/>
              </a:spcAft>
              <a:buClr>
                <a:schemeClr val="dk1"/>
              </a:buClr>
              <a:buSzPts val="2400"/>
              <a:buNone/>
            </a:pPr>
            <a:endParaRPr dirty="0"/>
          </a:p>
          <a:p>
            <a:pPr marL="0" lvl="0" indent="0" algn="l" rtl="0">
              <a:lnSpc>
                <a:spcPct val="90000"/>
              </a:lnSpc>
              <a:spcBef>
                <a:spcPts val="1000"/>
              </a:spcBef>
              <a:spcAft>
                <a:spcPts val="0"/>
              </a:spcAft>
              <a:buClr>
                <a:schemeClr val="dk1"/>
              </a:buClr>
              <a:buSzPts val="2800"/>
              <a:buNone/>
            </a:pPr>
            <a:r>
              <a:rPr lang="en-US" dirty="0"/>
              <a:t>Conduct </a:t>
            </a:r>
            <a:r>
              <a:rPr lang="en-US" dirty="0">
                <a:solidFill>
                  <a:schemeClr val="accent6"/>
                </a:solidFill>
              </a:rPr>
              <a:t>detailed</a:t>
            </a:r>
            <a:r>
              <a:rPr lang="en-US" dirty="0"/>
              <a:t> characterization study </a:t>
            </a:r>
            <a:br>
              <a:rPr lang="en-US" dirty="0"/>
            </a:br>
            <a:r>
              <a:rPr lang="en-US" dirty="0"/>
              <a:t>to </a:t>
            </a:r>
            <a:r>
              <a:rPr lang="en-US" dirty="0">
                <a:solidFill>
                  <a:schemeClr val="accent6"/>
                </a:solidFill>
              </a:rPr>
              <a:t>understand </a:t>
            </a:r>
            <a:r>
              <a:rPr lang="en-US" dirty="0"/>
              <a:t>the overheads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9">
                                            <p:txEl>
                                              <p:pRg st="2" end="2"/>
                                            </p:txEl>
                                          </p:spTgt>
                                        </p:tgtEl>
                                        <p:attrNameLst>
                                          <p:attrName>style.visibility</p:attrName>
                                        </p:attrNameLst>
                                      </p:cBhvr>
                                      <p:to>
                                        <p:strVal val="visible"/>
                                      </p:to>
                                    </p:set>
                                    <p:animEffect transition="in" filter="fade">
                                      <p:cBhvr>
                                        <p:cTn id="7" dur="500"/>
                                        <p:tgtEl>
                                          <p:spTgt spid="1039">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39">
                                            <p:txEl>
                                              <p:pRg st="3" end="3"/>
                                            </p:txEl>
                                          </p:spTgt>
                                        </p:tgtEl>
                                        <p:attrNameLst>
                                          <p:attrName>style.visibility</p:attrName>
                                        </p:attrNameLst>
                                      </p:cBhvr>
                                      <p:to>
                                        <p:strVal val="visible"/>
                                      </p:to>
                                    </p:set>
                                    <p:animEffect transition="in" filter="fade">
                                      <p:cBhvr>
                                        <p:cTn id="10" dur="500"/>
                                        <p:tgtEl>
                                          <p:spTgt spid="1039">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9">
                                            <p:txEl>
                                              <p:pRg st="4" end="4"/>
                                            </p:txEl>
                                          </p:spTgt>
                                        </p:tgtEl>
                                        <p:attrNameLst>
                                          <p:attrName>style.visibility</p:attrName>
                                        </p:attrNameLst>
                                      </p:cBhvr>
                                      <p:to>
                                        <p:strVal val="visible"/>
                                      </p:to>
                                    </p:set>
                                    <p:animEffect transition="in" filter="fade">
                                      <p:cBhvr>
                                        <p:cTn id="15" dur="500"/>
                                        <p:tgtEl>
                                          <p:spTgt spid="1039">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39">
                                            <p:txEl>
                                              <p:pRg st="5" end="5"/>
                                            </p:txEl>
                                          </p:spTgt>
                                        </p:tgtEl>
                                        <p:attrNameLst>
                                          <p:attrName>style.visibility</p:attrName>
                                        </p:attrNameLst>
                                      </p:cBhvr>
                                      <p:to>
                                        <p:strVal val="visible"/>
                                      </p:to>
                                    </p:set>
                                    <p:animEffect transition="in" filter="fade">
                                      <p:cBhvr>
                                        <p:cTn id="18" dur="500"/>
                                        <p:tgtEl>
                                          <p:spTgt spid="1039">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9">
                                            <p:txEl>
                                              <p:pRg st="6" end="6"/>
                                            </p:txEl>
                                          </p:spTgt>
                                        </p:tgtEl>
                                        <p:attrNameLst>
                                          <p:attrName>style.visibility</p:attrName>
                                        </p:attrNameLst>
                                      </p:cBhvr>
                                      <p:to>
                                        <p:strVal val="visible"/>
                                      </p:to>
                                    </p:set>
                                    <p:animEffect transition="in" filter="fade">
                                      <p:cBhvr>
                                        <p:cTn id="23" dur="500"/>
                                        <p:tgtEl>
                                          <p:spTgt spid="1039">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39">
                                            <p:txEl>
                                              <p:pRg st="7" end="7"/>
                                            </p:txEl>
                                          </p:spTgt>
                                        </p:tgtEl>
                                        <p:attrNameLst>
                                          <p:attrName>style.visibility</p:attrName>
                                        </p:attrNameLst>
                                      </p:cBhvr>
                                      <p:to>
                                        <p:strVal val="visible"/>
                                      </p:to>
                                    </p:set>
                                    <p:animEffect transition="in" filter="fade">
                                      <p:cBhvr>
                                        <p:cTn id="26" dur="500"/>
                                        <p:tgtEl>
                                          <p:spTgt spid="1039">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39">
                                            <p:txEl>
                                              <p:pRg st="9" end="9"/>
                                            </p:txEl>
                                          </p:spTgt>
                                        </p:tgtEl>
                                        <p:attrNameLst>
                                          <p:attrName>style.visibility</p:attrName>
                                        </p:attrNameLst>
                                      </p:cBhvr>
                                      <p:to>
                                        <p:strVal val="visible"/>
                                      </p:to>
                                    </p:set>
                                    <p:animEffect transition="in" filter="fade">
                                      <p:cBhvr>
                                        <p:cTn id="31" dur="500"/>
                                        <p:tgtEl>
                                          <p:spTgt spid="103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5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Methodology</a:t>
            </a:r>
            <a:endParaRPr/>
          </a:p>
        </p:txBody>
      </p:sp>
      <p:sp>
        <p:nvSpPr>
          <p:cNvPr id="1046" name="Google Shape;1046;p50"/>
          <p:cNvSpPr txBox="1">
            <a:spLocks noGrp="1"/>
          </p:cNvSpPr>
          <p:nvPr>
            <p:ph idx="1"/>
          </p:nvPr>
        </p:nvSpPr>
        <p:spPr>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dirty="0"/>
              <a:t>Multiple workloads</a:t>
            </a:r>
            <a:endParaRPr dirty="0"/>
          </a:p>
          <a:p>
            <a:pPr marL="685800" lvl="1" indent="-228600" algn="l" rtl="0">
              <a:lnSpc>
                <a:spcPct val="90000"/>
              </a:lnSpc>
              <a:spcBef>
                <a:spcPts val="500"/>
              </a:spcBef>
              <a:spcAft>
                <a:spcPts val="0"/>
              </a:spcAft>
              <a:buClr>
                <a:schemeClr val="dk1"/>
              </a:buClr>
              <a:buSzPts val="2400"/>
              <a:buChar char="•"/>
            </a:pPr>
            <a:r>
              <a:rPr lang="en-US" dirty="0" err="1"/>
              <a:t>Polybench</a:t>
            </a:r>
            <a:r>
              <a:rPr lang="en-US" dirty="0"/>
              <a:t>, </a:t>
            </a:r>
            <a:r>
              <a:rPr lang="en-US" dirty="0" err="1"/>
              <a:t>Ligra</a:t>
            </a:r>
            <a:r>
              <a:rPr lang="en-US" dirty="0"/>
              <a:t>, and memory-intensive microbenchmarks</a:t>
            </a:r>
            <a:endParaRPr dirty="0"/>
          </a:p>
          <a:p>
            <a:pPr marL="685800" lvl="1" indent="-76200" algn="l" rtl="0">
              <a:lnSpc>
                <a:spcPct val="90000"/>
              </a:lnSpc>
              <a:spcBef>
                <a:spcPts val="500"/>
              </a:spcBef>
              <a:spcAft>
                <a:spcPts val="0"/>
              </a:spcAft>
              <a:buClr>
                <a:schemeClr val="dk1"/>
              </a:buClr>
              <a:buSzPts val="2400"/>
              <a:buNone/>
            </a:pPr>
            <a:endParaRPr dirty="0"/>
          </a:p>
          <a:p>
            <a:pPr marL="228600" lvl="0" indent="-228600" algn="l" rtl="0">
              <a:lnSpc>
                <a:spcPct val="90000"/>
              </a:lnSpc>
              <a:spcBef>
                <a:spcPts val="1000"/>
              </a:spcBef>
              <a:spcAft>
                <a:spcPts val="0"/>
              </a:spcAft>
              <a:buClr>
                <a:schemeClr val="dk1"/>
              </a:buClr>
              <a:buSzPts val="2800"/>
              <a:buChar char="•"/>
            </a:pPr>
            <a:r>
              <a:rPr lang="en-US" dirty="0"/>
              <a:t>Baseline </a:t>
            </a:r>
            <a:r>
              <a:rPr lang="en-US" dirty="0" err="1"/>
              <a:t>MetaSys</a:t>
            </a:r>
            <a:r>
              <a:rPr lang="en-US" dirty="0"/>
              <a:t> configuration (reminder)</a:t>
            </a:r>
            <a:endParaRPr dirty="0"/>
          </a:p>
          <a:p>
            <a:pPr marL="685800" lvl="1" indent="-228600" algn="l" rtl="0">
              <a:lnSpc>
                <a:spcPct val="90000"/>
              </a:lnSpc>
              <a:spcBef>
                <a:spcPts val="500"/>
              </a:spcBef>
              <a:spcAft>
                <a:spcPts val="0"/>
              </a:spcAft>
              <a:buClr>
                <a:schemeClr val="accent6"/>
              </a:buClr>
              <a:buSzPts val="2400"/>
              <a:buChar char="•"/>
            </a:pPr>
            <a:r>
              <a:rPr lang="en-US" dirty="0">
                <a:solidFill>
                  <a:schemeClr val="accent6"/>
                </a:solidFill>
              </a:rPr>
              <a:t>512 B</a:t>
            </a:r>
            <a:r>
              <a:rPr lang="en-US" dirty="0"/>
              <a:t> mapping </a:t>
            </a:r>
            <a:r>
              <a:rPr lang="en-US" dirty="0">
                <a:solidFill>
                  <a:schemeClr val="accent6"/>
                </a:solidFill>
              </a:rPr>
              <a:t>granularity</a:t>
            </a:r>
            <a:endParaRPr dirty="0"/>
          </a:p>
          <a:p>
            <a:pPr marL="685800" lvl="1" indent="-228600" algn="l" rtl="0">
              <a:lnSpc>
                <a:spcPct val="90000"/>
              </a:lnSpc>
              <a:spcBef>
                <a:spcPts val="500"/>
              </a:spcBef>
              <a:spcAft>
                <a:spcPts val="0"/>
              </a:spcAft>
              <a:buClr>
                <a:schemeClr val="accent6"/>
              </a:buClr>
              <a:buSzPts val="2400"/>
              <a:buChar char="•"/>
            </a:pPr>
            <a:r>
              <a:rPr lang="en-US" dirty="0">
                <a:solidFill>
                  <a:schemeClr val="accent6"/>
                </a:solidFill>
              </a:rPr>
              <a:t>128 entry </a:t>
            </a:r>
            <a:r>
              <a:rPr lang="en-US" dirty="0"/>
              <a:t>metadata </a:t>
            </a:r>
            <a:r>
              <a:rPr lang="en-US" dirty="0">
                <a:solidFill>
                  <a:schemeClr val="accent6"/>
                </a:solidFill>
              </a:rPr>
              <a:t>mapping</a:t>
            </a:r>
            <a:r>
              <a:rPr lang="en-US" dirty="0"/>
              <a:t> </a:t>
            </a:r>
            <a:r>
              <a:rPr lang="en-US" dirty="0">
                <a:solidFill>
                  <a:schemeClr val="accent6"/>
                </a:solidFill>
              </a:rPr>
              <a:t>cache</a:t>
            </a:r>
            <a:endParaRPr dirty="0"/>
          </a:p>
          <a:p>
            <a:pPr marL="685800" lvl="1" indent="-228600" algn="l" rtl="0">
              <a:lnSpc>
                <a:spcPct val="90000"/>
              </a:lnSpc>
              <a:spcBef>
                <a:spcPts val="500"/>
              </a:spcBef>
              <a:spcAft>
                <a:spcPts val="0"/>
              </a:spcAft>
              <a:buClr>
                <a:schemeClr val="accent6"/>
              </a:buClr>
              <a:buSzPts val="2400"/>
              <a:buChar char="•"/>
            </a:pPr>
            <a:r>
              <a:rPr lang="en-US" dirty="0">
                <a:solidFill>
                  <a:schemeClr val="accent6"/>
                </a:solidFill>
              </a:rPr>
              <a:t>256 entry </a:t>
            </a:r>
            <a:r>
              <a:rPr lang="en-US" dirty="0"/>
              <a:t>metadata table</a:t>
            </a:r>
            <a:endParaRPr dirty="0"/>
          </a:p>
          <a:p>
            <a:pPr marL="685800" lvl="1" indent="-228600" algn="l" rtl="0">
              <a:lnSpc>
                <a:spcPct val="90000"/>
              </a:lnSpc>
              <a:spcBef>
                <a:spcPts val="500"/>
              </a:spcBef>
              <a:spcAft>
                <a:spcPts val="0"/>
              </a:spcAft>
              <a:buClr>
                <a:schemeClr val="accent6"/>
              </a:buClr>
              <a:buSzPts val="2400"/>
              <a:buChar char="•"/>
            </a:pPr>
            <a:r>
              <a:rPr lang="en-US" dirty="0">
                <a:solidFill>
                  <a:schemeClr val="accent6"/>
                </a:solidFill>
              </a:rPr>
              <a:t>64 B</a:t>
            </a:r>
            <a:r>
              <a:rPr lang="en-US" dirty="0"/>
              <a:t> metadata</a:t>
            </a:r>
            <a:endParaRPr dirty="0"/>
          </a:p>
          <a:p>
            <a:pPr marL="685800" lvl="1" indent="-76200" algn="l" rtl="0">
              <a:lnSpc>
                <a:spcPct val="90000"/>
              </a:lnSpc>
              <a:spcBef>
                <a:spcPts val="500"/>
              </a:spcBef>
              <a:spcAft>
                <a:spcPts val="0"/>
              </a:spcAft>
              <a:buClr>
                <a:schemeClr val="dk1"/>
              </a:buClr>
              <a:buSzPts val="2400"/>
              <a:buNone/>
            </a:pPr>
            <a:endParaRPr dirty="0"/>
          </a:p>
          <a:p>
            <a:pPr marL="228600" lvl="0" indent="-228600" algn="l" rtl="0">
              <a:lnSpc>
                <a:spcPct val="90000"/>
              </a:lnSpc>
              <a:spcBef>
                <a:spcPts val="1000"/>
              </a:spcBef>
              <a:spcAft>
                <a:spcPts val="0"/>
              </a:spcAft>
              <a:buClr>
                <a:schemeClr val="dk1"/>
              </a:buClr>
              <a:buSzPts val="2800"/>
              <a:buChar char="•"/>
            </a:pPr>
            <a:r>
              <a:rPr lang="en-US" dirty="0"/>
              <a:t>Stress the metadata management system</a:t>
            </a:r>
            <a:endParaRPr dirty="0"/>
          </a:p>
          <a:p>
            <a:pPr marL="685800" lvl="1" indent="-228600" algn="l" rtl="0">
              <a:lnSpc>
                <a:spcPct val="90000"/>
              </a:lnSpc>
              <a:spcBef>
                <a:spcPts val="500"/>
              </a:spcBef>
              <a:spcAft>
                <a:spcPts val="0"/>
              </a:spcAft>
              <a:buClr>
                <a:schemeClr val="dk1"/>
              </a:buClr>
              <a:buSzPts val="2400"/>
              <a:buChar char="•"/>
            </a:pPr>
            <a:r>
              <a:rPr lang="en-US" dirty="0"/>
              <a:t>Perform metadata lookups </a:t>
            </a:r>
            <a:r>
              <a:rPr lang="en-US" dirty="0">
                <a:solidFill>
                  <a:schemeClr val="accent6"/>
                </a:solidFill>
              </a:rPr>
              <a:t>for every memory access</a:t>
            </a: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6">
                                            <p:txEl>
                                              <p:pRg st="3" end="3"/>
                                            </p:txEl>
                                          </p:spTgt>
                                        </p:tgtEl>
                                        <p:attrNameLst>
                                          <p:attrName>style.visibility</p:attrName>
                                        </p:attrNameLst>
                                      </p:cBhvr>
                                      <p:to>
                                        <p:strVal val="visible"/>
                                      </p:to>
                                    </p:set>
                                    <p:animEffect transition="in" filter="fade">
                                      <p:cBhvr>
                                        <p:cTn id="7" dur="500"/>
                                        <p:tgtEl>
                                          <p:spTgt spid="1046">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46">
                                            <p:txEl>
                                              <p:pRg st="4" end="4"/>
                                            </p:txEl>
                                          </p:spTgt>
                                        </p:tgtEl>
                                        <p:attrNameLst>
                                          <p:attrName>style.visibility</p:attrName>
                                        </p:attrNameLst>
                                      </p:cBhvr>
                                      <p:to>
                                        <p:strVal val="visible"/>
                                      </p:to>
                                    </p:set>
                                    <p:animEffect transition="in" filter="fade">
                                      <p:cBhvr>
                                        <p:cTn id="10" dur="500"/>
                                        <p:tgtEl>
                                          <p:spTgt spid="1046">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46">
                                            <p:txEl>
                                              <p:pRg st="5" end="5"/>
                                            </p:txEl>
                                          </p:spTgt>
                                        </p:tgtEl>
                                        <p:attrNameLst>
                                          <p:attrName>style.visibility</p:attrName>
                                        </p:attrNameLst>
                                      </p:cBhvr>
                                      <p:to>
                                        <p:strVal val="visible"/>
                                      </p:to>
                                    </p:set>
                                    <p:animEffect transition="in" filter="fade">
                                      <p:cBhvr>
                                        <p:cTn id="13" dur="500"/>
                                        <p:tgtEl>
                                          <p:spTgt spid="1046">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46">
                                            <p:txEl>
                                              <p:pRg st="6" end="6"/>
                                            </p:txEl>
                                          </p:spTgt>
                                        </p:tgtEl>
                                        <p:attrNameLst>
                                          <p:attrName>style.visibility</p:attrName>
                                        </p:attrNameLst>
                                      </p:cBhvr>
                                      <p:to>
                                        <p:strVal val="visible"/>
                                      </p:to>
                                    </p:set>
                                    <p:animEffect transition="in" filter="fade">
                                      <p:cBhvr>
                                        <p:cTn id="16" dur="500"/>
                                        <p:tgtEl>
                                          <p:spTgt spid="1046">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46">
                                            <p:txEl>
                                              <p:pRg st="7" end="7"/>
                                            </p:txEl>
                                          </p:spTgt>
                                        </p:tgtEl>
                                        <p:attrNameLst>
                                          <p:attrName>style.visibility</p:attrName>
                                        </p:attrNameLst>
                                      </p:cBhvr>
                                      <p:to>
                                        <p:strVal val="visible"/>
                                      </p:to>
                                    </p:set>
                                    <p:animEffect transition="in" filter="fade">
                                      <p:cBhvr>
                                        <p:cTn id="19" dur="500"/>
                                        <p:tgtEl>
                                          <p:spTgt spid="1046">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46">
                                            <p:txEl>
                                              <p:pRg st="9" end="9"/>
                                            </p:txEl>
                                          </p:spTgt>
                                        </p:tgtEl>
                                        <p:attrNameLst>
                                          <p:attrName>style.visibility</p:attrName>
                                        </p:attrNameLst>
                                      </p:cBhvr>
                                      <p:to>
                                        <p:strVal val="visible"/>
                                      </p:to>
                                    </p:set>
                                    <p:animEffect transition="in" filter="fade">
                                      <p:cBhvr>
                                        <p:cTn id="24" dur="500"/>
                                        <p:tgtEl>
                                          <p:spTgt spid="1046">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46">
                                            <p:txEl>
                                              <p:pRg st="10" end="10"/>
                                            </p:txEl>
                                          </p:spTgt>
                                        </p:tgtEl>
                                        <p:attrNameLst>
                                          <p:attrName>style.visibility</p:attrName>
                                        </p:attrNameLst>
                                      </p:cBhvr>
                                      <p:to>
                                        <p:strVal val="visible"/>
                                      </p:to>
                                    </p:set>
                                    <p:animEffect transition="in" filter="fade">
                                      <p:cBhvr>
                                        <p:cTn id="27" dur="500"/>
                                        <p:tgtEl>
                                          <p:spTgt spid="104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569DF0-6282-CCFF-343E-FADD7EC1FD95}"/>
              </a:ext>
            </a:extLst>
          </p:cNvPr>
          <p:cNvSpPr>
            <a:spLocks noGrp="1"/>
          </p:cNvSpPr>
          <p:nvPr>
            <p:ph type="title"/>
          </p:nvPr>
        </p:nvSpPr>
        <p:spPr/>
        <p:txBody>
          <a:bodyPr/>
          <a:lstStyle/>
          <a:p>
            <a:r>
              <a:rPr lang="en-TR" dirty="0"/>
              <a:t>Example: Locality Descriptor (I)</a:t>
            </a:r>
          </a:p>
        </p:txBody>
      </p:sp>
      <p:sp>
        <p:nvSpPr>
          <p:cNvPr id="9" name="TextBox 8">
            <a:extLst>
              <a:ext uri="{FF2B5EF4-FFF2-40B4-BE49-F238E27FC236}">
                <a16:creationId xmlns:a16="http://schemas.microsoft.com/office/drawing/2014/main" id="{22AB8F85-3B97-3B69-2D2D-399696B75E4C}"/>
              </a:ext>
            </a:extLst>
          </p:cNvPr>
          <p:cNvSpPr txBox="1"/>
          <p:nvPr/>
        </p:nvSpPr>
        <p:spPr>
          <a:xfrm>
            <a:off x="4064000" y="6548120"/>
            <a:ext cx="1920240" cy="254000"/>
          </a:xfrm>
          <a:prstGeom prst="rect">
            <a:avLst/>
          </a:prstGeom>
          <a:noFill/>
        </p:spPr>
        <p:txBody>
          <a:bodyPr wrap="none" lIns="0" tIns="0" rIns="0" bIns="0" rtlCol="0">
            <a:normAutofit/>
          </a:bodyPr>
          <a:lstStyle/>
          <a:p>
            <a:pPr algn="ctr"/>
            <a:r>
              <a:rPr lang="en-TR" b="1" dirty="0">
                <a:solidFill>
                  <a:srgbClr val="7030A0"/>
                </a:solidFill>
                <a:latin typeface="Cambria" panose="02040503050406030204" pitchFamily="18" charset="0"/>
              </a:rPr>
              <a:t>[Vijaykumar+, ISCA’18a]</a:t>
            </a:r>
          </a:p>
        </p:txBody>
      </p:sp>
      <p:sp>
        <p:nvSpPr>
          <p:cNvPr id="17" name="TextBox 16">
            <a:extLst>
              <a:ext uri="{FF2B5EF4-FFF2-40B4-BE49-F238E27FC236}">
                <a16:creationId xmlns:a16="http://schemas.microsoft.com/office/drawing/2014/main" id="{0F7B42C7-F49B-47E0-645D-2F41169C586C}"/>
              </a:ext>
            </a:extLst>
          </p:cNvPr>
          <p:cNvSpPr txBox="1"/>
          <p:nvPr/>
        </p:nvSpPr>
        <p:spPr>
          <a:xfrm>
            <a:off x="-271849" y="438665"/>
            <a:ext cx="0" cy="0"/>
          </a:xfrm>
          <a:prstGeom prst="rect">
            <a:avLst/>
          </a:prstGeom>
          <a:noFill/>
        </p:spPr>
        <p:txBody>
          <a:bodyPr wrap="none" lIns="0" tIns="0" rIns="0" bIns="0" rtlCol="0">
            <a:normAutofit fontScale="25000" lnSpcReduction="20000"/>
          </a:bodyPr>
          <a:lstStyle/>
          <a:p>
            <a:pPr algn="l"/>
            <a:endParaRPr lang="en-TR" dirty="0">
              <a:latin typeface="Cambria" panose="02040503050406030204" pitchFamily="18" charset="0"/>
            </a:endParaRPr>
          </a:p>
        </p:txBody>
      </p:sp>
      <p:sp>
        <p:nvSpPr>
          <p:cNvPr id="3" name="Content Placeholder 2">
            <a:extLst>
              <a:ext uri="{FF2B5EF4-FFF2-40B4-BE49-F238E27FC236}">
                <a16:creationId xmlns:a16="http://schemas.microsoft.com/office/drawing/2014/main" id="{EC56B813-BBAC-5A4B-AE7C-E97142E1B1A6}"/>
              </a:ext>
            </a:extLst>
          </p:cNvPr>
          <p:cNvSpPr>
            <a:spLocks noGrp="1"/>
          </p:cNvSpPr>
          <p:nvPr>
            <p:ph idx="1"/>
          </p:nvPr>
        </p:nvSpPr>
        <p:spPr>
          <a:xfrm>
            <a:off x="75991" y="2540000"/>
            <a:ext cx="8987622" cy="2034064"/>
          </a:xfrm>
        </p:spPr>
        <p:txBody>
          <a:bodyPr/>
          <a:lstStyle/>
          <a:p>
            <a:pPr marL="0" indent="0">
              <a:buNone/>
            </a:pPr>
            <a:r>
              <a:rPr lang="en-TR" sz="2800" dirty="0"/>
              <a:t>The </a:t>
            </a:r>
            <a:r>
              <a:rPr lang="en-TR" sz="2800" dirty="0">
                <a:solidFill>
                  <a:schemeClr val="accent6"/>
                </a:solidFill>
              </a:rPr>
              <a:t>programmer</a:t>
            </a:r>
            <a:r>
              <a:rPr lang="en-TR" sz="2800" dirty="0"/>
              <a:t> or the </a:t>
            </a:r>
            <a:r>
              <a:rPr lang="en-TR" sz="2800" dirty="0">
                <a:solidFill>
                  <a:schemeClr val="accent6"/>
                </a:solidFill>
              </a:rPr>
              <a:t>compiler</a:t>
            </a:r>
          </a:p>
          <a:p>
            <a:pPr marL="0" indent="0">
              <a:buNone/>
            </a:pPr>
            <a:r>
              <a:rPr lang="en-US" sz="2800" dirty="0">
                <a:solidFill>
                  <a:schemeClr val="accent6"/>
                </a:solidFill>
              </a:rPr>
              <a:t>d</a:t>
            </a:r>
            <a:r>
              <a:rPr lang="en-TR" sz="2800" dirty="0">
                <a:solidFill>
                  <a:schemeClr val="accent6"/>
                </a:solidFill>
              </a:rPr>
              <a:t>escribes key semantics</a:t>
            </a:r>
          </a:p>
          <a:p>
            <a:pPr marL="0" indent="0">
              <a:buNone/>
            </a:pPr>
            <a:r>
              <a:rPr lang="en-TR" sz="2800" dirty="0"/>
              <a:t>using a </a:t>
            </a:r>
            <a:r>
              <a:rPr lang="en-TR" sz="2800" dirty="0">
                <a:solidFill>
                  <a:schemeClr val="accent6"/>
                </a:solidFill>
              </a:rPr>
              <a:t>software interface</a:t>
            </a:r>
          </a:p>
        </p:txBody>
      </p:sp>
      <p:pic>
        <p:nvPicPr>
          <p:cNvPr id="5" name="Picture 4">
            <a:extLst>
              <a:ext uri="{FF2B5EF4-FFF2-40B4-BE49-F238E27FC236}">
                <a16:creationId xmlns:a16="http://schemas.microsoft.com/office/drawing/2014/main" id="{30E23250-702C-9F49-CFEC-95630F08AE9C}"/>
              </a:ext>
            </a:extLst>
          </p:cNvPr>
          <p:cNvPicPr>
            <a:picLocks noChangeAspect="1"/>
          </p:cNvPicPr>
          <p:nvPr/>
        </p:nvPicPr>
        <p:blipFill>
          <a:blip r:embed="rId3"/>
          <a:stretch>
            <a:fillRect/>
          </a:stretch>
        </p:blipFill>
        <p:spPr>
          <a:xfrm>
            <a:off x="191115" y="4002559"/>
            <a:ext cx="8706572" cy="1852462"/>
          </a:xfrm>
          <a:prstGeom prst="rect">
            <a:avLst/>
          </a:prstGeom>
        </p:spPr>
      </p:pic>
      <p:sp>
        <p:nvSpPr>
          <p:cNvPr id="7" name="TextBox 6">
            <a:extLst>
              <a:ext uri="{FF2B5EF4-FFF2-40B4-BE49-F238E27FC236}">
                <a16:creationId xmlns:a16="http://schemas.microsoft.com/office/drawing/2014/main" id="{FC54106A-6581-1ABE-CA32-F83E925DA3D1}"/>
              </a:ext>
            </a:extLst>
          </p:cNvPr>
          <p:cNvSpPr txBox="1"/>
          <p:nvPr/>
        </p:nvSpPr>
        <p:spPr>
          <a:xfrm>
            <a:off x="7667368" y="2415746"/>
            <a:ext cx="0" cy="0"/>
          </a:xfrm>
          <a:prstGeom prst="rect">
            <a:avLst/>
          </a:prstGeom>
          <a:noFill/>
        </p:spPr>
        <p:txBody>
          <a:bodyPr wrap="none" lIns="0" tIns="0" rIns="0" bIns="0" rtlCol="0">
            <a:normAutofit fontScale="25000" lnSpcReduction="20000"/>
          </a:bodyPr>
          <a:lstStyle/>
          <a:p>
            <a:pPr algn="l"/>
            <a:endParaRPr lang="en-TR" dirty="0">
              <a:latin typeface="Cambria" panose="02040503050406030204" pitchFamily="18" charset="0"/>
            </a:endParaRPr>
          </a:p>
        </p:txBody>
      </p:sp>
      <p:sp>
        <p:nvSpPr>
          <p:cNvPr id="8" name="Rectangle 7">
            <a:extLst>
              <a:ext uri="{FF2B5EF4-FFF2-40B4-BE49-F238E27FC236}">
                <a16:creationId xmlns:a16="http://schemas.microsoft.com/office/drawing/2014/main" id="{C5AD73E3-38E3-F8D3-DFE7-03CBB54E2982}"/>
              </a:ext>
            </a:extLst>
          </p:cNvPr>
          <p:cNvSpPr/>
          <p:nvPr/>
        </p:nvSpPr>
        <p:spPr>
          <a:xfrm>
            <a:off x="2767227" y="4879890"/>
            <a:ext cx="6130460" cy="9514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8" name="Rectangle 17">
            <a:extLst>
              <a:ext uri="{FF2B5EF4-FFF2-40B4-BE49-F238E27FC236}">
                <a16:creationId xmlns:a16="http://schemas.microsoft.com/office/drawing/2014/main" id="{6ACE881E-5FEE-9E3A-1084-139751297A7A}"/>
              </a:ext>
            </a:extLst>
          </p:cNvPr>
          <p:cNvSpPr/>
          <p:nvPr/>
        </p:nvSpPr>
        <p:spPr>
          <a:xfrm>
            <a:off x="4593968" y="4002559"/>
            <a:ext cx="4005648" cy="624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9" name="Rectangle 18">
            <a:extLst>
              <a:ext uri="{FF2B5EF4-FFF2-40B4-BE49-F238E27FC236}">
                <a16:creationId xmlns:a16="http://schemas.microsoft.com/office/drawing/2014/main" id="{363CE077-3664-C335-7FE0-0B35998E7C81}"/>
              </a:ext>
            </a:extLst>
          </p:cNvPr>
          <p:cNvSpPr/>
          <p:nvPr/>
        </p:nvSpPr>
        <p:spPr>
          <a:xfrm>
            <a:off x="3558059" y="4583327"/>
            <a:ext cx="1754660" cy="179173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20" name="Google Shape;137;p5">
            <a:extLst>
              <a:ext uri="{FF2B5EF4-FFF2-40B4-BE49-F238E27FC236}">
                <a16:creationId xmlns:a16="http://schemas.microsoft.com/office/drawing/2014/main" id="{88F6DF62-ECA4-9490-F629-E59A0AE7B5B9}"/>
              </a:ext>
            </a:extLst>
          </p:cNvPr>
          <p:cNvPicPr preferRelativeResize="0"/>
          <p:nvPr/>
        </p:nvPicPr>
        <p:blipFill rotWithShape="1">
          <a:blip r:embed="rId4">
            <a:alphaModFix/>
          </a:blip>
          <a:srcRect/>
          <a:stretch/>
        </p:blipFill>
        <p:spPr>
          <a:xfrm>
            <a:off x="3835867" y="4944479"/>
            <a:ext cx="1162853" cy="1005719"/>
          </a:xfrm>
          <a:prstGeom prst="rect">
            <a:avLst/>
          </a:prstGeom>
          <a:noFill/>
          <a:ln>
            <a:noFill/>
          </a:ln>
        </p:spPr>
      </p:pic>
      <p:sp>
        <p:nvSpPr>
          <p:cNvPr id="21" name="Google Shape;139;p5">
            <a:extLst>
              <a:ext uri="{FF2B5EF4-FFF2-40B4-BE49-F238E27FC236}">
                <a16:creationId xmlns:a16="http://schemas.microsoft.com/office/drawing/2014/main" id="{698F013A-3967-3E8B-9BAF-59E86A0923FB}"/>
              </a:ext>
            </a:extLst>
          </p:cNvPr>
          <p:cNvSpPr txBox="1"/>
          <p:nvPr/>
        </p:nvSpPr>
        <p:spPr>
          <a:xfrm flipH="1">
            <a:off x="3497855" y="6005725"/>
            <a:ext cx="185193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Open Sans"/>
                <a:cs typeface="Open Sans"/>
                <a:sym typeface="Open Sans"/>
              </a:rPr>
              <a:t>Data Structure</a:t>
            </a:r>
            <a:endParaRPr dirty="0">
              <a:latin typeface="Cambria" panose="02040503050406030204" pitchFamily="18" charset="0"/>
            </a:endParaRPr>
          </a:p>
        </p:txBody>
      </p:sp>
      <p:sp>
        <p:nvSpPr>
          <p:cNvPr id="22" name="Rectangle 21">
            <a:extLst>
              <a:ext uri="{FF2B5EF4-FFF2-40B4-BE49-F238E27FC236}">
                <a16:creationId xmlns:a16="http://schemas.microsoft.com/office/drawing/2014/main" id="{FCC0AA36-04B2-E614-6259-CB9BE1E056A6}"/>
              </a:ext>
            </a:extLst>
          </p:cNvPr>
          <p:cNvSpPr/>
          <p:nvPr/>
        </p:nvSpPr>
        <p:spPr>
          <a:xfrm>
            <a:off x="5409990" y="4583327"/>
            <a:ext cx="3412048" cy="179173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23" name="Google Shape;140;p5">
            <a:extLst>
              <a:ext uri="{FF2B5EF4-FFF2-40B4-BE49-F238E27FC236}">
                <a16:creationId xmlns:a16="http://schemas.microsoft.com/office/drawing/2014/main" id="{600B51D5-FC80-8C61-B8FE-B3A71497FACE}"/>
              </a:ext>
            </a:extLst>
          </p:cNvPr>
          <p:cNvPicPr preferRelativeResize="0"/>
          <p:nvPr/>
        </p:nvPicPr>
        <p:blipFill rotWithShape="1">
          <a:blip r:embed="rId5">
            <a:alphaModFix/>
          </a:blip>
          <a:srcRect/>
          <a:stretch/>
        </p:blipFill>
        <p:spPr>
          <a:xfrm>
            <a:off x="5713611" y="4977260"/>
            <a:ext cx="1766361" cy="948768"/>
          </a:xfrm>
          <a:prstGeom prst="rect">
            <a:avLst/>
          </a:prstGeom>
          <a:noFill/>
          <a:ln>
            <a:noFill/>
          </a:ln>
        </p:spPr>
      </p:pic>
      <p:sp>
        <p:nvSpPr>
          <p:cNvPr id="25" name="Google Shape;143;p5">
            <a:extLst>
              <a:ext uri="{FF2B5EF4-FFF2-40B4-BE49-F238E27FC236}">
                <a16:creationId xmlns:a16="http://schemas.microsoft.com/office/drawing/2014/main" id="{0588FD38-2556-B101-71FC-6E754664A2FE}"/>
              </a:ext>
            </a:extLst>
          </p:cNvPr>
          <p:cNvSpPr/>
          <p:nvPr/>
        </p:nvSpPr>
        <p:spPr>
          <a:xfrm>
            <a:off x="7620496" y="4956387"/>
            <a:ext cx="974241" cy="423890"/>
          </a:xfrm>
          <a:prstGeom prst="roundRect">
            <a:avLst>
              <a:gd name="adj" fmla="val 16667"/>
            </a:avLst>
          </a:prstGeom>
          <a:solidFill>
            <a:srgbClr val="4C661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lt1"/>
                </a:solidFill>
                <a:latin typeface="Cambria" panose="02040503050406030204" pitchFamily="18" charset="0"/>
                <a:ea typeface="Courier New"/>
                <a:cs typeface="Courier New"/>
                <a:sym typeface="Courier New"/>
              </a:rPr>
              <a:t>Float</a:t>
            </a:r>
            <a:endParaRPr>
              <a:latin typeface="Cambria" panose="02040503050406030204" pitchFamily="18" charset="0"/>
            </a:endParaRPr>
          </a:p>
        </p:txBody>
      </p:sp>
      <p:sp>
        <p:nvSpPr>
          <p:cNvPr id="26" name="Google Shape;144;p5">
            <a:extLst>
              <a:ext uri="{FF2B5EF4-FFF2-40B4-BE49-F238E27FC236}">
                <a16:creationId xmlns:a16="http://schemas.microsoft.com/office/drawing/2014/main" id="{3E118800-D0B5-BD34-A33F-760FF85AFFB0}"/>
              </a:ext>
            </a:extLst>
          </p:cNvPr>
          <p:cNvSpPr/>
          <p:nvPr/>
        </p:nvSpPr>
        <p:spPr>
          <a:xfrm>
            <a:off x="7837290" y="5458340"/>
            <a:ext cx="825832" cy="423890"/>
          </a:xfrm>
          <a:prstGeom prst="roundRect">
            <a:avLst>
              <a:gd name="adj" fmla="val 16667"/>
            </a:avLst>
          </a:prstGeom>
          <a:solidFill>
            <a:srgbClr val="008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lt1"/>
                </a:solidFill>
                <a:latin typeface="Cambria" panose="02040503050406030204" pitchFamily="18" charset="0"/>
                <a:ea typeface="Courier New"/>
                <a:cs typeface="Courier New"/>
                <a:sym typeface="Courier New"/>
              </a:rPr>
              <a:t>Char</a:t>
            </a:r>
            <a:endParaRPr>
              <a:latin typeface="Cambria" panose="02040503050406030204" pitchFamily="18" charset="0"/>
            </a:endParaRPr>
          </a:p>
        </p:txBody>
      </p:sp>
      <p:sp>
        <p:nvSpPr>
          <p:cNvPr id="27" name="Google Shape;139;p5">
            <a:extLst>
              <a:ext uri="{FF2B5EF4-FFF2-40B4-BE49-F238E27FC236}">
                <a16:creationId xmlns:a16="http://schemas.microsoft.com/office/drawing/2014/main" id="{B94E3BD6-FEA0-7E67-670A-15761CDD28B2}"/>
              </a:ext>
            </a:extLst>
          </p:cNvPr>
          <p:cNvSpPr txBox="1"/>
          <p:nvPr/>
        </p:nvSpPr>
        <p:spPr>
          <a:xfrm flipH="1">
            <a:off x="6190048" y="5995324"/>
            <a:ext cx="185193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Open Sans"/>
                <a:cs typeface="Open Sans"/>
                <a:sym typeface="Open Sans"/>
              </a:rPr>
              <a:t>Metadata</a:t>
            </a:r>
            <a:endParaRPr dirty="0">
              <a:latin typeface="Cambria" panose="02040503050406030204" pitchFamily="18" charset="0"/>
            </a:endParaRPr>
          </a:p>
        </p:txBody>
      </p:sp>
      <p:sp>
        <p:nvSpPr>
          <p:cNvPr id="2" name="TextBox 1">
            <a:extLst>
              <a:ext uri="{FF2B5EF4-FFF2-40B4-BE49-F238E27FC236}">
                <a16:creationId xmlns:a16="http://schemas.microsoft.com/office/drawing/2014/main" id="{EEA281D4-051F-AF17-F806-2941C4033E4A}"/>
              </a:ext>
            </a:extLst>
          </p:cNvPr>
          <p:cNvSpPr txBox="1"/>
          <p:nvPr/>
        </p:nvSpPr>
        <p:spPr>
          <a:xfrm>
            <a:off x="266700" y="1104900"/>
            <a:ext cx="0" cy="0"/>
          </a:xfrm>
          <a:prstGeom prst="rect">
            <a:avLst/>
          </a:prstGeom>
          <a:noFill/>
        </p:spPr>
        <p:txBody>
          <a:bodyPr wrap="none" lIns="0" tIns="0" rIns="0" bIns="0" rtlCol="0">
            <a:normAutofit fontScale="25000" lnSpcReduction="20000"/>
          </a:bodyPr>
          <a:lstStyle/>
          <a:p>
            <a:pPr algn="l"/>
            <a:endParaRPr lang="en-TR" dirty="0">
              <a:latin typeface="Cambria" panose="02040503050406030204" pitchFamily="18" charset="0"/>
            </a:endParaRPr>
          </a:p>
        </p:txBody>
      </p:sp>
      <p:sp>
        <p:nvSpPr>
          <p:cNvPr id="6" name="Content Placeholder 2">
            <a:extLst>
              <a:ext uri="{FF2B5EF4-FFF2-40B4-BE49-F238E27FC236}">
                <a16:creationId xmlns:a16="http://schemas.microsoft.com/office/drawing/2014/main" id="{1A5DB0A7-0C62-ED5D-5FB5-31096EF27E03}"/>
              </a:ext>
            </a:extLst>
          </p:cNvPr>
          <p:cNvSpPr txBox="1">
            <a:spLocks/>
          </p:cNvSpPr>
          <p:nvPr/>
        </p:nvSpPr>
        <p:spPr>
          <a:xfrm>
            <a:off x="130978" y="1002871"/>
            <a:ext cx="8987622" cy="15862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None/>
            </a:pPr>
            <a:r>
              <a:rPr lang="en-US" sz="2800" b="1" dirty="0">
                <a:solidFill>
                  <a:srgbClr val="7030A0"/>
                </a:solidFill>
              </a:rPr>
              <a:t>Locality Descriptor </a:t>
            </a:r>
            <a:r>
              <a:rPr lang="en-TR" sz="2800" b="1" dirty="0">
                <a:solidFill>
                  <a:srgbClr val="7030A0"/>
                </a:solidFill>
              </a:rPr>
              <a:t>[Vijaykumar+, ISCA’18a]</a:t>
            </a:r>
            <a:endParaRPr lang="en-US" sz="2800" b="1" dirty="0">
              <a:solidFill>
                <a:srgbClr val="7030A0"/>
              </a:solidFill>
            </a:endParaRPr>
          </a:p>
          <a:p>
            <a:pPr marL="514350" indent="-514350">
              <a:buClrTx/>
              <a:buFont typeface="+mj-lt"/>
              <a:buAutoNum type="arabicPeriod"/>
            </a:pPr>
            <a:r>
              <a:rPr lang="en-US" sz="2800" dirty="0"/>
              <a:t>Express </a:t>
            </a:r>
            <a:r>
              <a:rPr lang="en-US" sz="2800" dirty="0">
                <a:solidFill>
                  <a:schemeClr val="accent1"/>
                </a:solidFill>
              </a:rPr>
              <a:t>data locality </a:t>
            </a:r>
            <a:r>
              <a:rPr lang="en-US" sz="2800" dirty="0"/>
              <a:t>(from software)</a:t>
            </a:r>
          </a:p>
          <a:p>
            <a:pPr marL="514350" indent="-514350">
              <a:buClrTx/>
              <a:buFont typeface="+mj-lt"/>
              <a:buAutoNum type="arabicPeriod"/>
            </a:pPr>
            <a:r>
              <a:rPr lang="en-TR" sz="2800" dirty="0"/>
              <a:t>Exploit </a:t>
            </a:r>
            <a:r>
              <a:rPr lang="en-TR" sz="2800" dirty="0">
                <a:solidFill>
                  <a:schemeClr val="accent1"/>
                </a:solidFill>
              </a:rPr>
              <a:t>data locality</a:t>
            </a:r>
            <a:r>
              <a:rPr lang="en-US" sz="2800" dirty="0">
                <a:solidFill>
                  <a:schemeClr val="accent1"/>
                </a:solidFill>
              </a:rPr>
              <a:t> </a:t>
            </a:r>
            <a:r>
              <a:rPr lang="en-US" sz="2800" dirty="0"/>
              <a:t>(in hardware) in GPUs</a:t>
            </a:r>
            <a:endParaRPr lang="en-TR" sz="2800" dirty="0"/>
          </a:p>
        </p:txBody>
      </p:sp>
    </p:spTree>
    <p:extLst>
      <p:ext uri="{BB962C8B-B14F-4D97-AF65-F5344CB8AC3E}">
        <p14:creationId xmlns:p14="http://schemas.microsoft.com/office/powerpoint/2010/main" val="423581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5" grpId="0" animBg="1"/>
      <p:bldP spid="26" grpId="0" animBg="1"/>
      <p:bldP spid="2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5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a:t>Overhead of Accessing Metadata</a:t>
            </a:r>
            <a:endParaRPr dirty="0"/>
          </a:p>
        </p:txBody>
      </p:sp>
      <p:pic>
        <p:nvPicPr>
          <p:cNvPr id="1053" name="Google Shape;1053;p51"/>
          <p:cNvPicPr preferRelativeResize="0">
            <a:picLocks noGrp="1"/>
          </p:cNvPicPr>
          <p:nvPr>
            <p:ph idx="1"/>
          </p:nvPr>
        </p:nvPicPr>
        <p:blipFill rotWithShape="1">
          <a:blip r:embed="rId3">
            <a:alphaModFix/>
          </a:blip>
          <a:srcRect b="2520"/>
          <a:stretch/>
        </p:blipFill>
        <p:spPr>
          <a:xfrm>
            <a:off x="41145" y="918282"/>
            <a:ext cx="8986838" cy="2203200"/>
          </a:xfrm>
          <a:prstGeom prst="rect">
            <a:avLst/>
          </a:prstGeom>
          <a:noFill/>
          <a:ln>
            <a:noFill/>
          </a:ln>
        </p:spPr>
      </p:pic>
      <p:sp>
        <p:nvSpPr>
          <p:cNvPr id="1055" name="Google Shape;1055;p51"/>
          <p:cNvSpPr/>
          <p:nvPr/>
        </p:nvSpPr>
        <p:spPr>
          <a:xfrm>
            <a:off x="-152400" y="3378196"/>
            <a:ext cx="9448800" cy="914404"/>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a:solidFill>
                  <a:schemeClr val="lt1"/>
                </a:solidFill>
                <a:latin typeface="Cambria" panose="02040503050406030204" pitchFamily="18" charset="0"/>
                <a:ea typeface="Proxima Nova"/>
                <a:cs typeface="Proxima Nova"/>
                <a:sym typeface="Proxima Nova"/>
              </a:rPr>
              <a:t>Average</a:t>
            </a:r>
            <a:r>
              <a:rPr lang="en-US" sz="2800" b="1">
                <a:solidFill>
                  <a:schemeClr val="lt1"/>
                </a:solidFill>
                <a:latin typeface="Cambria" panose="02040503050406030204" pitchFamily="18" charset="0"/>
                <a:ea typeface="Proxima Nova"/>
                <a:cs typeface="Proxima Nova"/>
                <a:sym typeface="Proxima Nova"/>
              </a:rPr>
              <a:t> real workload </a:t>
            </a:r>
            <a:r>
              <a:rPr lang="en-US" sz="2800">
                <a:solidFill>
                  <a:schemeClr val="lt1"/>
                </a:solidFill>
                <a:latin typeface="Cambria" panose="02040503050406030204" pitchFamily="18" charset="0"/>
                <a:ea typeface="Proxima Nova"/>
                <a:cs typeface="Proxima Nova"/>
                <a:sym typeface="Proxima Nova"/>
              </a:rPr>
              <a:t>lookup overhead is low: </a:t>
            </a:r>
            <a:r>
              <a:rPr lang="en-US" sz="2800" b="1">
                <a:solidFill>
                  <a:schemeClr val="lt1"/>
                </a:solidFill>
                <a:latin typeface="Cambria" panose="02040503050406030204" pitchFamily="18" charset="0"/>
                <a:ea typeface="Proxima Nova"/>
                <a:cs typeface="Proxima Nova"/>
                <a:sym typeface="Proxima Nova"/>
              </a:rPr>
              <a:t>2.7% </a:t>
            </a:r>
            <a:br>
              <a:rPr lang="en-US" sz="2800" b="1">
                <a:solidFill>
                  <a:schemeClr val="lt1"/>
                </a:solidFill>
                <a:latin typeface="Cambria" panose="02040503050406030204" pitchFamily="18" charset="0"/>
                <a:ea typeface="Proxima Nova"/>
                <a:cs typeface="Proxima Nova"/>
                <a:sym typeface="Proxima Nova"/>
              </a:rPr>
            </a:br>
            <a:r>
              <a:rPr lang="en-US" sz="2800">
                <a:solidFill>
                  <a:schemeClr val="lt1"/>
                </a:solidFill>
                <a:latin typeface="Cambria" panose="02040503050406030204" pitchFamily="18" charset="0"/>
                <a:ea typeface="Proxima Nova"/>
                <a:cs typeface="Proxima Nova"/>
                <a:sym typeface="Proxima Nova"/>
              </a:rPr>
              <a:t>(~0% min, ~14% max)</a:t>
            </a:r>
            <a:endParaRPr sz="2800">
              <a:solidFill>
                <a:schemeClr val="lt1"/>
              </a:solidFill>
              <a:latin typeface="Cambria" panose="02040503050406030204" pitchFamily="18" charset="0"/>
              <a:ea typeface="Proxima Nova"/>
              <a:cs typeface="Proxima Nova"/>
              <a:sym typeface="Proxima Nova"/>
            </a:endParaRPr>
          </a:p>
        </p:txBody>
      </p:sp>
      <p:sp>
        <p:nvSpPr>
          <p:cNvPr id="1056" name="Google Shape;1056;p51"/>
          <p:cNvSpPr/>
          <p:nvPr/>
        </p:nvSpPr>
        <p:spPr>
          <a:xfrm>
            <a:off x="-152400" y="4457696"/>
            <a:ext cx="9448800" cy="914404"/>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Low</a:t>
            </a:r>
            <a:r>
              <a:rPr lang="en-US" sz="2400">
                <a:solidFill>
                  <a:schemeClr val="lt1"/>
                </a:solidFill>
                <a:latin typeface="Cambria" panose="02040503050406030204" pitchFamily="18" charset="0"/>
                <a:ea typeface="Proxima Nova"/>
                <a:cs typeface="Proxima Nova"/>
                <a:sym typeface="Proxima Nova"/>
              </a:rPr>
              <a:t> spatial &amp; temporal locality workloads have high overheads</a:t>
            </a:r>
            <a:endParaRPr>
              <a:latin typeface="Cambria" panose="02040503050406030204" pitchFamily="18" charset="0"/>
            </a:endParaRPr>
          </a:p>
          <a:p>
            <a:pPr marL="0" marR="0" lvl="0" indent="0" algn="ctr" rtl="0">
              <a:spcBef>
                <a:spcPts val="0"/>
              </a:spcBef>
              <a:spcAft>
                <a:spcPts val="0"/>
              </a:spcAft>
              <a:buNone/>
            </a:pPr>
            <a:r>
              <a:rPr lang="en-US" sz="2400">
                <a:solidFill>
                  <a:schemeClr val="lt1"/>
                </a:solidFill>
                <a:latin typeface="Cambria" panose="02040503050406030204" pitchFamily="18" charset="0"/>
                <a:ea typeface="Proxima Nova"/>
                <a:cs typeface="Proxima Nova"/>
                <a:sym typeface="Proxima Nova"/>
              </a:rPr>
              <a:t>(</a:t>
            </a:r>
            <a:r>
              <a:rPr lang="en-US" sz="2400" b="1">
                <a:solidFill>
                  <a:schemeClr val="lt1"/>
                </a:solidFill>
                <a:latin typeface="Cambria" panose="02040503050406030204" pitchFamily="18" charset="0"/>
                <a:ea typeface="Proxima Nova"/>
                <a:cs typeface="Proxima Nova"/>
                <a:sym typeface="Proxima Nova"/>
              </a:rPr>
              <a:t>Random:</a:t>
            </a:r>
            <a:r>
              <a:rPr lang="en-US" sz="2400">
                <a:solidFill>
                  <a:schemeClr val="lt1"/>
                </a:solidFill>
                <a:latin typeface="Cambria" panose="02040503050406030204" pitchFamily="18" charset="0"/>
                <a:ea typeface="Proxima Nova"/>
                <a:cs typeface="Proxima Nova"/>
                <a:sym typeface="Proxima Nova"/>
              </a:rPr>
              <a:t> </a:t>
            </a:r>
            <a:r>
              <a:rPr lang="en-US" sz="2400" b="1">
                <a:solidFill>
                  <a:schemeClr val="lt1"/>
                </a:solidFill>
                <a:latin typeface="Cambria" panose="02040503050406030204" pitchFamily="18" charset="0"/>
                <a:ea typeface="Proxima Nova"/>
                <a:cs typeface="Proxima Nova"/>
                <a:sym typeface="Proxima Nova"/>
              </a:rPr>
              <a:t>27%</a:t>
            </a:r>
            <a:r>
              <a:rPr lang="en-US" sz="2400">
                <a:solidFill>
                  <a:schemeClr val="lt1"/>
                </a:solidFill>
                <a:latin typeface="Cambria" panose="02040503050406030204" pitchFamily="18" charset="0"/>
                <a:ea typeface="Proxima Nova"/>
                <a:cs typeface="Proxima Nova"/>
                <a:sym typeface="Proxima Nova"/>
              </a:rPr>
              <a:t>)</a:t>
            </a:r>
            <a:endParaRPr sz="2400">
              <a:solidFill>
                <a:schemeClr val="lt1"/>
              </a:solidFill>
              <a:latin typeface="Cambria" panose="02040503050406030204" pitchFamily="18" charset="0"/>
              <a:ea typeface="Proxima Nova"/>
              <a:cs typeface="Proxima Nova"/>
              <a:sym typeface="Proxima Nova"/>
            </a:endParaRPr>
          </a:p>
        </p:txBody>
      </p:sp>
      <p:sp>
        <p:nvSpPr>
          <p:cNvPr id="1057" name="Google Shape;1057;p51"/>
          <p:cNvSpPr/>
          <p:nvPr/>
        </p:nvSpPr>
        <p:spPr>
          <a:xfrm>
            <a:off x="1056503" y="1919526"/>
            <a:ext cx="6487297" cy="1255471"/>
          </a:xfrm>
          <a:prstGeom prst="rect">
            <a:avLst/>
          </a:prstGeom>
          <a:noFill/>
          <a:ln w="38100"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Proxima Nova"/>
              <a:ea typeface="Proxima Nova"/>
              <a:cs typeface="Proxima Nova"/>
              <a:sym typeface="Proxima Nova"/>
            </a:endParaRPr>
          </a:p>
        </p:txBody>
      </p:sp>
      <p:sp>
        <p:nvSpPr>
          <p:cNvPr id="1058" name="Google Shape;1058;p51"/>
          <p:cNvSpPr/>
          <p:nvPr/>
        </p:nvSpPr>
        <p:spPr>
          <a:xfrm>
            <a:off x="8007616" y="918281"/>
            <a:ext cx="374384" cy="2256716"/>
          </a:xfrm>
          <a:prstGeom prst="rect">
            <a:avLst/>
          </a:prstGeom>
          <a:noFill/>
          <a:ln w="38100"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Proxima Nova"/>
              <a:ea typeface="Proxima Nova"/>
              <a:cs typeface="Proxima Nova"/>
              <a:sym typeface="Proxima Nova"/>
            </a:endParaRPr>
          </a:p>
        </p:txBody>
      </p:sp>
      <p:sp>
        <p:nvSpPr>
          <p:cNvPr id="1059" name="Google Shape;1059;p51"/>
          <p:cNvSpPr/>
          <p:nvPr/>
        </p:nvSpPr>
        <p:spPr>
          <a:xfrm>
            <a:off x="-135021" y="5537096"/>
            <a:ext cx="9448800" cy="914404"/>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a:solidFill>
                  <a:schemeClr val="lt1"/>
                </a:solidFill>
                <a:latin typeface="Cambria" panose="02040503050406030204" pitchFamily="18" charset="0"/>
                <a:ea typeface="Proxima Nova"/>
                <a:cs typeface="Proxima Nova"/>
                <a:sym typeface="Proxima Nova"/>
              </a:rPr>
              <a:t>Miss-only and all-access are similar in performance</a:t>
            </a:r>
            <a:br>
              <a:rPr lang="en-US" sz="2800">
                <a:solidFill>
                  <a:schemeClr val="lt1"/>
                </a:solidFill>
                <a:latin typeface="Cambria" panose="02040503050406030204" pitchFamily="18" charset="0"/>
                <a:ea typeface="Proxima Nova"/>
                <a:cs typeface="Proxima Nova"/>
                <a:sym typeface="Proxima Nova"/>
              </a:rPr>
            </a:br>
            <a:r>
              <a:rPr lang="en-US" sz="2800">
                <a:solidFill>
                  <a:schemeClr val="lt1"/>
                </a:solidFill>
                <a:latin typeface="Cambria" panose="02040503050406030204" pitchFamily="18" charset="0"/>
                <a:ea typeface="Proxima Nova"/>
                <a:cs typeface="Proxima Nova"/>
                <a:sym typeface="Proxima Nova"/>
              </a:rPr>
              <a:t>(</a:t>
            </a:r>
            <a:r>
              <a:rPr lang="en-US" sz="2800" b="1">
                <a:solidFill>
                  <a:schemeClr val="lt1"/>
                </a:solidFill>
                <a:latin typeface="Cambria" panose="02040503050406030204" pitchFamily="18" charset="0"/>
                <a:ea typeface="Proxima Nova"/>
                <a:cs typeface="Proxima Nova"/>
                <a:sym typeface="Proxima Nova"/>
              </a:rPr>
              <a:t>0.05% difference</a:t>
            </a:r>
            <a:r>
              <a:rPr lang="en-US" sz="2800">
                <a:solidFill>
                  <a:schemeClr val="lt1"/>
                </a:solidFill>
                <a:latin typeface="Cambria" panose="02040503050406030204" pitchFamily="18" charset="0"/>
                <a:ea typeface="Proxima Nova"/>
                <a:cs typeface="Proxima Nova"/>
                <a:sym typeface="Proxima Nova"/>
              </a:rPr>
              <a:t>)</a:t>
            </a:r>
            <a:endParaRPr sz="2800">
              <a:solidFill>
                <a:schemeClr val="lt1"/>
              </a:solidFill>
              <a:latin typeface="Cambria" panose="02040503050406030204" pitchFamily="18" charset="0"/>
              <a:ea typeface="Proxima Nova"/>
              <a:cs typeface="Proxima Nova"/>
              <a:sym typeface="Proxima Nova"/>
            </a:endParaRPr>
          </a:p>
        </p:txBody>
      </p:sp>
      <p:sp>
        <p:nvSpPr>
          <p:cNvPr id="1060" name="Google Shape;1060;p51"/>
          <p:cNvSpPr/>
          <p:nvPr/>
        </p:nvSpPr>
        <p:spPr>
          <a:xfrm>
            <a:off x="8559157" y="918281"/>
            <a:ext cx="354019" cy="2256715"/>
          </a:xfrm>
          <a:prstGeom prst="rect">
            <a:avLst/>
          </a:prstGeom>
          <a:noFill/>
          <a:ln w="38100"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5"/>
                                        </p:tgtEl>
                                        <p:attrNameLst>
                                          <p:attrName>style.visibility</p:attrName>
                                        </p:attrNameLst>
                                      </p:cBhvr>
                                      <p:to>
                                        <p:strVal val="visible"/>
                                      </p:to>
                                    </p:set>
                                    <p:animEffect transition="in" filter="fade">
                                      <p:cBhvr>
                                        <p:cTn id="7" dur="500"/>
                                        <p:tgtEl>
                                          <p:spTgt spid="1055"/>
                                        </p:tgtEl>
                                      </p:cBhvr>
                                    </p:animEffect>
                                  </p:childTnLst>
                                </p:cTn>
                              </p:par>
                              <p:par>
                                <p:cTn id="8" presetID="10" presetClass="entr" presetSubtype="0" fill="hold" nodeType="withEffect">
                                  <p:stCondLst>
                                    <p:cond delay="0"/>
                                  </p:stCondLst>
                                  <p:childTnLst>
                                    <p:set>
                                      <p:cBhvr>
                                        <p:cTn id="9" dur="1" fill="hold">
                                          <p:stCondLst>
                                            <p:cond delay="0"/>
                                          </p:stCondLst>
                                        </p:cTn>
                                        <p:tgtEl>
                                          <p:spTgt spid="1057"/>
                                        </p:tgtEl>
                                        <p:attrNameLst>
                                          <p:attrName>style.visibility</p:attrName>
                                        </p:attrNameLst>
                                      </p:cBhvr>
                                      <p:to>
                                        <p:strVal val="visible"/>
                                      </p:to>
                                    </p:set>
                                    <p:animEffect transition="in" filter="fade">
                                      <p:cBhvr>
                                        <p:cTn id="10" dur="500"/>
                                        <p:tgtEl>
                                          <p:spTgt spid="10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56"/>
                                        </p:tgtEl>
                                        <p:attrNameLst>
                                          <p:attrName>style.visibility</p:attrName>
                                        </p:attrNameLst>
                                      </p:cBhvr>
                                      <p:to>
                                        <p:strVal val="visible"/>
                                      </p:to>
                                    </p:set>
                                    <p:animEffect transition="in" filter="fade">
                                      <p:cBhvr>
                                        <p:cTn id="15" dur="500"/>
                                        <p:tgtEl>
                                          <p:spTgt spid="1056"/>
                                        </p:tgtEl>
                                      </p:cBhvr>
                                    </p:animEffect>
                                  </p:childTnLst>
                                </p:cTn>
                              </p:par>
                              <p:par>
                                <p:cTn id="16" presetID="10" presetClass="exit" presetSubtype="0" fill="hold" nodeType="withEffect">
                                  <p:stCondLst>
                                    <p:cond delay="0"/>
                                  </p:stCondLst>
                                  <p:childTnLst>
                                    <p:animEffect transition="out" filter="fade">
                                      <p:cBhvr>
                                        <p:cTn id="17" dur="500"/>
                                        <p:tgtEl>
                                          <p:spTgt spid="1057"/>
                                        </p:tgtEl>
                                      </p:cBhvr>
                                    </p:animEffect>
                                    <p:set>
                                      <p:cBhvr>
                                        <p:cTn id="18" dur="1" fill="hold">
                                          <p:stCondLst>
                                            <p:cond delay="500"/>
                                          </p:stCondLst>
                                        </p:cTn>
                                        <p:tgtEl>
                                          <p:spTgt spid="105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058"/>
                                        </p:tgtEl>
                                        <p:attrNameLst>
                                          <p:attrName>style.visibility</p:attrName>
                                        </p:attrNameLst>
                                      </p:cBhvr>
                                      <p:to>
                                        <p:strVal val="visible"/>
                                      </p:to>
                                    </p:set>
                                    <p:animEffect transition="in" filter="fade">
                                      <p:cBhvr>
                                        <p:cTn id="21" dur="500"/>
                                        <p:tgtEl>
                                          <p:spTgt spid="105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59"/>
                                        </p:tgtEl>
                                        <p:attrNameLst>
                                          <p:attrName>style.visibility</p:attrName>
                                        </p:attrNameLst>
                                      </p:cBhvr>
                                      <p:to>
                                        <p:strVal val="visible"/>
                                      </p:to>
                                    </p:set>
                                    <p:animEffect transition="in" filter="fade">
                                      <p:cBhvr>
                                        <p:cTn id="26" dur="500"/>
                                        <p:tgtEl>
                                          <p:spTgt spid="1059"/>
                                        </p:tgtEl>
                                      </p:cBhvr>
                                    </p:animEffect>
                                  </p:childTnLst>
                                </p:cTn>
                              </p:par>
                              <p:par>
                                <p:cTn id="27" presetID="10" presetClass="exit" presetSubtype="0" fill="hold" nodeType="withEffect">
                                  <p:stCondLst>
                                    <p:cond delay="0"/>
                                  </p:stCondLst>
                                  <p:childTnLst>
                                    <p:animEffect transition="out" filter="fade">
                                      <p:cBhvr>
                                        <p:cTn id="28" dur="500"/>
                                        <p:tgtEl>
                                          <p:spTgt spid="1058"/>
                                        </p:tgtEl>
                                      </p:cBhvr>
                                    </p:animEffect>
                                    <p:set>
                                      <p:cBhvr>
                                        <p:cTn id="29" dur="1" fill="hold">
                                          <p:stCondLst>
                                            <p:cond delay="500"/>
                                          </p:stCondLst>
                                        </p:cTn>
                                        <p:tgtEl>
                                          <p:spTgt spid="1058"/>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060"/>
                                        </p:tgtEl>
                                        <p:attrNameLst>
                                          <p:attrName>style.visibility</p:attrName>
                                        </p:attrNameLst>
                                      </p:cBhvr>
                                      <p:to>
                                        <p:strVal val="visible"/>
                                      </p:to>
                                    </p:set>
                                    <p:animEffect transition="in" filter="fade">
                                      <p:cBhvr>
                                        <p:cTn id="32" dur="500"/>
                                        <p:tgtEl>
                                          <p:spTgt spid="1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5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a:t>Effect of Mapping Granularity</a:t>
            </a:r>
            <a:endParaRPr dirty="0"/>
          </a:p>
        </p:txBody>
      </p:sp>
      <p:pic>
        <p:nvPicPr>
          <p:cNvPr id="1067" name="Google Shape;1067;p52"/>
          <p:cNvPicPr preferRelativeResize="0">
            <a:picLocks noGrp="1"/>
          </p:cNvPicPr>
          <p:nvPr>
            <p:ph idx="1"/>
          </p:nvPr>
        </p:nvPicPr>
        <p:blipFill rotWithShape="1">
          <a:blip r:embed="rId3">
            <a:alphaModFix/>
          </a:blip>
          <a:stretch/>
        </p:blipFill>
        <p:spPr>
          <a:xfrm>
            <a:off x="75991" y="1375984"/>
            <a:ext cx="8986838" cy="2146600"/>
          </a:xfrm>
          <a:prstGeom prst="rect">
            <a:avLst/>
          </a:prstGeom>
          <a:noFill/>
          <a:ln>
            <a:noFill/>
          </a:ln>
        </p:spPr>
      </p:pic>
      <p:sp>
        <p:nvSpPr>
          <p:cNvPr id="1068" name="Google Shape;1068;p52"/>
          <p:cNvSpPr txBox="1"/>
          <p:nvPr/>
        </p:nvSpPr>
        <p:spPr>
          <a:xfrm>
            <a:off x="3554734" y="1116406"/>
            <a:ext cx="203453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dk1"/>
                </a:solidFill>
                <a:latin typeface="Proxima Nova"/>
                <a:ea typeface="Proxima Nova"/>
                <a:cs typeface="Proxima Nova"/>
                <a:sym typeface="Proxima Nova"/>
              </a:rPr>
              <a:t>Mapping Granularity</a:t>
            </a:r>
            <a:endParaRPr sz="1400" b="1">
              <a:solidFill>
                <a:schemeClr val="dk1"/>
              </a:solidFill>
              <a:latin typeface="Proxima Nova"/>
              <a:ea typeface="Proxima Nova"/>
              <a:cs typeface="Proxima Nova"/>
              <a:sym typeface="Proxima Nova"/>
            </a:endParaRPr>
          </a:p>
        </p:txBody>
      </p:sp>
      <p:sp>
        <p:nvSpPr>
          <p:cNvPr id="1069" name="Google Shape;1069;p52"/>
          <p:cNvSpPr/>
          <p:nvPr/>
        </p:nvSpPr>
        <p:spPr>
          <a:xfrm>
            <a:off x="-135021" y="3797296"/>
            <a:ext cx="9448800" cy="914404"/>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a:solidFill>
                  <a:schemeClr val="lt1"/>
                </a:solidFill>
                <a:latin typeface="Cambria" panose="02040503050406030204" pitchFamily="18" charset="0"/>
                <a:ea typeface="Proxima Nova"/>
                <a:cs typeface="Proxima Nova"/>
                <a:sym typeface="Proxima Nova"/>
              </a:rPr>
              <a:t>Most workloads have </a:t>
            </a:r>
            <a:r>
              <a:rPr lang="en-US" sz="2800" b="1">
                <a:solidFill>
                  <a:schemeClr val="lt1"/>
                </a:solidFill>
                <a:latin typeface="Cambria" panose="02040503050406030204" pitchFamily="18" charset="0"/>
                <a:ea typeface="Proxima Nova"/>
                <a:cs typeface="Proxima Nova"/>
                <a:sym typeface="Proxima Nova"/>
              </a:rPr>
              <a:t>small performance overhead </a:t>
            </a:r>
            <a:br>
              <a:rPr lang="en-US" sz="2800">
                <a:solidFill>
                  <a:schemeClr val="lt1"/>
                </a:solidFill>
                <a:latin typeface="Cambria" panose="02040503050406030204" pitchFamily="18" charset="0"/>
                <a:ea typeface="Proxima Nova"/>
                <a:cs typeface="Proxima Nova"/>
                <a:sym typeface="Proxima Nova"/>
              </a:rPr>
            </a:br>
            <a:r>
              <a:rPr lang="en-US" sz="2800" b="1">
                <a:solidFill>
                  <a:schemeClr val="lt1"/>
                </a:solidFill>
                <a:latin typeface="Cambria" panose="02040503050406030204" pitchFamily="18" charset="0"/>
                <a:ea typeface="Proxima Nova"/>
                <a:cs typeface="Proxima Nova"/>
                <a:sym typeface="Proxima Nova"/>
              </a:rPr>
              <a:t>even</a:t>
            </a:r>
            <a:r>
              <a:rPr lang="en-US" sz="2800">
                <a:solidFill>
                  <a:schemeClr val="lt1"/>
                </a:solidFill>
                <a:latin typeface="Cambria" panose="02040503050406030204" pitchFamily="18" charset="0"/>
                <a:ea typeface="Proxima Nova"/>
                <a:cs typeface="Proxima Nova"/>
                <a:sym typeface="Proxima Nova"/>
              </a:rPr>
              <a:t> at the </a:t>
            </a:r>
            <a:r>
              <a:rPr lang="en-US" sz="2800" b="1">
                <a:solidFill>
                  <a:schemeClr val="lt1"/>
                </a:solidFill>
                <a:latin typeface="Cambria" panose="02040503050406030204" pitchFamily="18" charset="0"/>
                <a:ea typeface="Proxima Nova"/>
                <a:cs typeface="Proxima Nova"/>
                <a:sym typeface="Proxima Nova"/>
              </a:rPr>
              <a:t>smallest</a:t>
            </a:r>
            <a:r>
              <a:rPr lang="en-US" sz="2800">
                <a:solidFill>
                  <a:schemeClr val="lt1"/>
                </a:solidFill>
                <a:latin typeface="Cambria" panose="02040503050406030204" pitchFamily="18" charset="0"/>
                <a:ea typeface="Proxima Nova"/>
                <a:cs typeface="Proxima Nova"/>
                <a:sym typeface="Proxima Nova"/>
              </a:rPr>
              <a:t> mapping </a:t>
            </a:r>
            <a:r>
              <a:rPr lang="en-US" sz="2800" b="1">
                <a:solidFill>
                  <a:schemeClr val="lt1"/>
                </a:solidFill>
                <a:latin typeface="Cambria" panose="02040503050406030204" pitchFamily="18" charset="0"/>
                <a:ea typeface="Proxima Nova"/>
                <a:cs typeface="Proxima Nova"/>
                <a:sym typeface="Proxima Nova"/>
              </a:rPr>
              <a:t>granularity</a:t>
            </a:r>
            <a:endParaRPr sz="2800" b="1">
              <a:solidFill>
                <a:schemeClr val="lt1"/>
              </a:solidFill>
              <a:latin typeface="Cambria" panose="02040503050406030204" pitchFamily="18" charset="0"/>
              <a:ea typeface="Proxima Nova"/>
              <a:cs typeface="Proxima Nova"/>
              <a:sym typeface="Proxima Nova"/>
            </a:endParaRPr>
          </a:p>
        </p:txBody>
      </p:sp>
      <p:sp>
        <p:nvSpPr>
          <p:cNvPr id="1070" name="Google Shape;1070;p52"/>
          <p:cNvSpPr/>
          <p:nvPr/>
        </p:nvSpPr>
        <p:spPr>
          <a:xfrm>
            <a:off x="-152400" y="4876796"/>
            <a:ext cx="9448800" cy="914404"/>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a:solidFill>
                  <a:schemeClr val="lt1"/>
                </a:solidFill>
                <a:latin typeface="Cambria" panose="02040503050406030204" pitchFamily="18" charset="0"/>
                <a:ea typeface="Proxima Nova"/>
                <a:cs typeface="Proxima Nova"/>
                <a:sym typeface="Proxima Nova"/>
              </a:rPr>
              <a:t>Some workloads experience </a:t>
            </a:r>
            <a:r>
              <a:rPr lang="en-US" sz="2800" b="1">
                <a:solidFill>
                  <a:schemeClr val="lt1"/>
                </a:solidFill>
                <a:latin typeface="Cambria" panose="02040503050406030204" pitchFamily="18" charset="0"/>
                <a:ea typeface="Proxima Nova"/>
                <a:cs typeface="Proxima Nova"/>
                <a:sym typeface="Proxima Nova"/>
              </a:rPr>
              <a:t>high overhead</a:t>
            </a:r>
            <a:br>
              <a:rPr lang="en-US" sz="2800">
                <a:solidFill>
                  <a:schemeClr val="lt1"/>
                </a:solidFill>
                <a:latin typeface="Cambria" panose="02040503050406030204" pitchFamily="18" charset="0"/>
                <a:ea typeface="Proxima Nova"/>
                <a:cs typeface="Proxima Nova"/>
                <a:sym typeface="Proxima Nova"/>
              </a:rPr>
            </a:br>
            <a:r>
              <a:rPr lang="en-US" sz="2800" b="1">
                <a:solidFill>
                  <a:schemeClr val="lt1"/>
                </a:solidFill>
                <a:latin typeface="Cambria" panose="02040503050406030204" pitchFamily="18" charset="0"/>
                <a:ea typeface="Proxima Nova"/>
                <a:cs typeface="Proxima Nova"/>
                <a:sym typeface="Proxima Nova"/>
              </a:rPr>
              <a:t>even</a:t>
            </a:r>
            <a:r>
              <a:rPr lang="en-US" sz="2800">
                <a:solidFill>
                  <a:schemeClr val="lt1"/>
                </a:solidFill>
                <a:latin typeface="Cambria" panose="02040503050406030204" pitchFamily="18" charset="0"/>
                <a:ea typeface="Proxima Nova"/>
                <a:cs typeface="Proxima Nova"/>
                <a:sym typeface="Proxima Nova"/>
              </a:rPr>
              <a:t> at the </a:t>
            </a:r>
            <a:r>
              <a:rPr lang="en-US" sz="2800" b="1">
                <a:solidFill>
                  <a:schemeClr val="lt1"/>
                </a:solidFill>
                <a:latin typeface="Cambria" panose="02040503050406030204" pitchFamily="18" charset="0"/>
                <a:ea typeface="Proxima Nova"/>
                <a:cs typeface="Proxima Nova"/>
                <a:sym typeface="Proxima Nova"/>
              </a:rPr>
              <a:t>largest</a:t>
            </a:r>
            <a:r>
              <a:rPr lang="en-US" sz="2800">
                <a:solidFill>
                  <a:schemeClr val="lt1"/>
                </a:solidFill>
                <a:latin typeface="Cambria" panose="02040503050406030204" pitchFamily="18" charset="0"/>
                <a:ea typeface="Proxima Nova"/>
                <a:cs typeface="Proxima Nova"/>
                <a:sym typeface="Proxima Nova"/>
              </a:rPr>
              <a:t> mapping </a:t>
            </a:r>
            <a:r>
              <a:rPr lang="en-US" sz="2800" b="1">
                <a:solidFill>
                  <a:schemeClr val="lt1"/>
                </a:solidFill>
                <a:latin typeface="Cambria" panose="02040503050406030204" pitchFamily="18" charset="0"/>
                <a:ea typeface="Proxima Nova"/>
                <a:cs typeface="Proxima Nova"/>
                <a:sym typeface="Proxima Nova"/>
              </a:rPr>
              <a:t>granularity</a:t>
            </a:r>
            <a:endParaRPr sz="2800" b="1">
              <a:solidFill>
                <a:schemeClr val="lt1"/>
              </a:solidFill>
              <a:latin typeface="Cambria" panose="02040503050406030204" pitchFamily="18" charset="0"/>
              <a:ea typeface="Proxima Nova"/>
              <a:cs typeface="Proxima Nova"/>
              <a:sym typeface="Proxima Nova"/>
            </a:endParaRPr>
          </a:p>
        </p:txBody>
      </p:sp>
      <p:sp>
        <p:nvSpPr>
          <p:cNvPr id="1071" name="Google Shape;1071;p52"/>
          <p:cNvSpPr/>
          <p:nvPr/>
        </p:nvSpPr>
        <p:spPr>
          <a:xfrm>
            <a:off x="7216346" y="1224664"/>
            <a:ext cx="390954" cy="2282020"/>
          </a:xfrm>
          <a:prstGeom prst="rect">
            <a:avLst/>
          </a:prstGeom>
          <a:noFill/>
          <a:ln w="38100"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Proxima Nova"/>
              <a:ea typeface="Proxima Nova"/>
              <a:cs typeface="Proxima Nova"/>
              <a:sym typeface="Proxima Nova"/>
            </a:endParaRPr>
          </a:p>
        </p:txBody>
      </p:sp>
      <p:sp>
        <p:nvSpPr>
          <p:cNvPr id="1072" name="Google Shape;1072;p52"/>
          <p:cNvSpPr/>
          <p:nvPr/>
        </p:nvSpPr>
        <p:spPr>
          <a:xfrm>
            <a:off x="8107903" y="1224664"/>
            <a:ext cx="390954" cy="2282020"/>
          </a:xfrm>
          <a:prstGeom prst="rect">
            <a:avLst/>
          </a:prstGeom>
          <a:noFill/>
          <a:ln w="38100"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9"/>
                                        </p:tgtEl>
                                        <p:attrNameLst>
                                          <p:attrName>style.visibility</p:attrName>
                                        </p:attrNameLst>
                                      </p:cBhvr>
                                      <p:to>
                                        <p:strVal val="visible"/>
                                      </p:to>
                                    </p:set>
                                    <p:animEffect transition="in" filter="fade">
                                      <p:cBhvr>
                                        <p:cTn id="7" dur="500"/>
                                        <p:tgtEl>
                                          <p:spTgt spid="10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0"/>
                                        </p:tgtEl>
                                        <p:attrNameLst>
                                          <p:attrName>style.visibility</p:attrName>
                                        </p:attrNameLst>
                                      </p:cBhvr>
                                      <p:to>
                                        <p:strVal val="visible"/>
                                      </p:to>
                                    </p:set>
                                    <p:animEffect transition="in" filter="fade">
                                      <p:cBhvr>
                                        <p:cTn id="12" dur="500"/>
                                        <p:tgtEl>
                                          <p:spTgt spid="10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69"/>
                                        </p:tgtEl>
                                      </p:cBhvr>
                                    </p:animEffect>
                                    <p:set>
                                      <p:cBhvr>
                                        <p:cTn id="17" dur="1" fill="hold">
                                          <p:stCondLst>
                                            <p:cond delay="500"/>
                                          </p:stCondLst>
                                        </p:cTn>
                                        <p:tgtEl>
                                          <p:spTgt spid="1069"/>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071"/>
                                        </p:tgtEl>
                                        <p:attrNameLst>
                                          <p:attrName>style.visibility</p:attrName>
                                        </p:attrNameLst>
                                      </p:cBhvr>
                                      <p:to>
                                        <p:strVal val="visible"/>
                                      </p:to>
                                    </p:set>
                                    <p:animEffect transition="in" filter="fade">
                                      <p:cBhvr>
                                        <p:cTn id="20" dur="500"/>
                                        <p:tgtEl>
                                          <p:spTgt spid="1071"/>
                                        </p:tgtEl>
                                      </p:cBhvr>
                                    </p:animEffect>
                                  </p:childTnLst>
                                </p:cTn>
                              </p:par>
                              <p:par>
                                <p:cTn id="21" presetID="10" presetClass="entr" presetSubtype="0" fill="hold" nodeType="withEffect">
                                  <p:stCondLst>
                                    <p:cond delay="0"/>
                                  </p:stCondLst>
                                  <p:childTnLst>
                                    <p:set>
                                      <p:cBhvr>
                                        <p:cTn id="22" dur="1" fill="hold">
                                          <p:stCondLst>
                                            <p:cond delay="0"/>
                                          </p:stCondLst>
                                        </p:cTn>
                                        <p:tgtEl>
                                          <p:spTgt spid="1072"/>
                                        </p:tgtEl>
                                        <p:attrNameLst>
                                          <p:attrName>style.visibility</p:attrName>
                                        </p:attrNameLst>
                                      </p:cBhvr>
                                      <p:to>
                                        <p:strVal val="visible"/>
                                      </p:to>
                                    </p:set>
                                    <p:animEffect transition="in" filter="fade">
                                      <p:cBhvr>
                                        <p:cTn id="23" dur="500"/>
                                        <p:tgtEl>
                                          <p:spTgt spid="107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071"/>
                                        </p:tgtEl>
                                      </p:cBhvr>
                                    </p:animEffect>
                                    <p:set>
                                      <p:cBhvr>
                                        <p:cTn id="28" dur="1" fill="hold">
                                          <p:stCondLst>
                                            <p:cond delay="500"/>
                                          </p:stCondLst>
                                        </p:cTn>
                                        <p:tgtEl>
                                          <p:spTgt spid="107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072"/>
                                        </p:tgtEl>
                                      </p:cBhvr>
                                    </p:animEffect>
                                    <p:set>
                                      <p:cBhvr>
                                        <p:cTn id="31" dur="1" fill="hold">
                                          <p:stCondLst>
                                            <p:cond delay="500"/>
                                          </p:stCondLst>
                                        </p:cTn>
                                        <p:tgtEl>
                                          <p:spTgt spid="10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5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a:t>Effect of Multiple Clients</a:t>
            </a:r>
            <a:endParaRPr dirty="0"/>
          </a:p>
        </p:txBody>
      </p:sp>
      <p:sp>
        <p:nvSpPr>
          <p:cNvPr id="1080" name="Google Shape;1080;p53"/>
          <p:cNvSpPr txBox="1"/>
          <p:nvPr/>
        </p:nvSpPr>
        <p:spPr>
          <a:xfrm>
            <a:off x="381000" y="944310"/>
            <a:ext cx="8382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dk1"/>
                </a:solidFill>
                <a:latin typeface="Cambria" panose="02040503050406030204" pitchFamily="18" charset="0"/>
                <a:ea typeface="Proxima Nova"/>
                <a:cs typeface="Proxima Nova"/>
                <a:sym typeface="Proxima Nova"/>
              </a:rPr>
              <a:t>Client 0:</a:t>
            </a:r>
            <a:r>
              <a:rPr lang="en-US" sz="2000" dirty="0">
                <a:solidFill>
                  <a:schemeClr val="dk1"/>
                </a:solidFill>
                <a:latin typeface="Cambria" panose="02040503050406030204" pitchFamily="18" charset="0"/>
                <a:ea typeface="Proxima Nova"/>
                <a:cs typeface="Proxima Nova"/>
                <a:sym typeface="Proxima Nova"/>
              </a:rPr>
              <a:t> Lookup on </a:t>
            </a:r>
            <a:r>
              <a:rPr lang="en-US" sz="2000" dirty="0">
                <a:solidFill>
                  <a:schemeClr val="accent6"/>
                </a:solidFill>
                <a:latin typeface="Cambria" panose="02040503050406030204" pitchFamily="18" charset="0"/>
                <a:ea typeface="Proxima Nova"/>
                <a:cs typeface="Proxima Nova"/>
                <a:sym typeface="Proxima Nova"/>
              </a:rPr>
              <a:t>all</a:t>
            </a:r>
            <a:r>
              <a:rPr lang="en-US" sz="2000" dirty="0">
                <a:solidFill>
                  <a:schemeClr val="dk1"/>
                </a:solidFill>
                <a:latin typeface="Cambria" panose="02040503050406030204" pitchFamily="18" charset="0"/>
                <a:ea typeface="Proxima Nova"/>
                <a:cs typeface="Proxima Nova"/>
                <a:sym typeface="Proxima Nova"/>
              </a:rPr>
              <a:t> </a:t>
            </a:r>
            <a:r>
              <a:rPr lang="en-US" sz="2000" dirty="0">
                <a:solidFill>
                  <a:schemeClr val="accent6"/>
                </a:solidFill>
                <a:latin typeface="Cambria" panose="02040503050406030204" pitchFamily="18" charset="0"/>
                <a:ea typeface="Proxima Nova"/>
                <a:cs typeface="Proxima Nova"/>
                <a:sym typeface="Proxima Nova"/>
              </a:rPr>
              <a:t>memory accesses</a:t>
            </a:r>
            <a:endParaRPr dirty="0">
              <a:latin typeface="Cambria" panose="02040503050406030204" pitchFamily="18" charset="0"/>
            </a:endParaRPr>
          </a:p>
          <a:p>
            <a:pPr marL="0" marR="0" lvl="0" indent="0" algn="ctr" rtl="0">
              <a:spcBef>
                <a:spcPts val="0"/>
              </a:spcBef>
              <a:spcAft>
                <a:spcPts val="0"/>
              </a:spcAft>
              <a:buNone/>
            </a:pPr>
            <a:r>
              <a:rPr lang="en-US" sz="2000" b="1" dirty="0">
                <a:solidFill>
                  <a:schemeClr val="dk1"/>
                </a:solidFill>
                <a:latin typeface="Cambria" panose="02040503050406030204" pitchFamily="18" charset="0"/>
                <a:ea typeface="Proxima Nova"/>
                <a:cs typeface="Proxima Nova"/>
                <a:sym typeface="Proxima Nova"/>
              </a:rPr>
              <a:t>Client 1:</a:t>
            </a:r>
            <a:r>
              <a:rPr lang="en-US" sz="2000" dirty="0">
                <a:solidFill>
                  <a:schemeClr val="dk1"/>
                </a:solidFill>
                <a:latin typeface="Cambria" panose="02040503050406030204" pitchFamily="18" charset="0"/>
                <a:ea typeface="Proxima Nova"/>
                <a:cs typeface="Proxima Nova"/>
                <a:sym typeface="Proxima Nova"/>
              </a:rPr>
              <a:t> Lookup on </a:t>
            </a:r>
            <a:r>
              <a:rPr lang="en-US" sz="2000" dirty="0">
                <a:solidFill>
                  <a:schemeClr val="accent6"/>
                </a:solidFill>
                <a:latin typeface="Cambria" panose="02040503050406030204" pitchFamily="18" charset="0"/>
                <a:ea typeface="Proxima Nova"/>
                <a:cs typeface="Proxima Nova"/>
                <a:sym typeface="Proxima Nova"/>
              </a:rPr>
              <a:t>all page table walk requests</a:t>
            </a:r>
            <a:endParaRPr sz="2000" dirty="0">
              <a:solidFill>
                <a:schemeClr val="accent6"/>
              </a:solidFill>
              <a:latin typeface="Cambria" panose="02040503050406030204" pitchFamily="18" charset="0"/>
              <a:ea typeface="Proxima Nova"/>
              <a:cs typeface="Proxima Nova"/>
              <a:sym typeface="Proxima Nova"/>
            </a:endParaRPr>
          </a:p>
        </p:txBody>
      </p:sp>
      <p:pic>
        <p:nvPicPr>
          <p:cNvPr id="1081" name="Google Shape;1081;p53"/>
          <p:cNvPicPr preferRelativeResize="0"/>
          <p:nvPr/>
        </p:nvPicPr>
        <p:blipFill rotWithShape="1">
          <a:blip r:embed="rId3">
            <a:alphaModFix/>
          </a:blip>
          <a:srcRect/>
          <a:stretch/>
        </p:blipFill>
        <p:spPr>
          <a:xfrm>
            <a:off x="0" y="1671475"/>
            <a:ext cx="9144000" cy="2432908"/>
          </a:xfrm>
          <a:prstGeom prst="rect">
            <a:avLst/>
          </a:prstGeom>
          <a:noFill/>
          <a:ln>
            <a:noFill/>
          </a:ln>
        </p:spPr>
      </p:pic>
      <p:sp>
        <p:nvSpPr>
          <p:cNvPr id="1082" name="Google Shape;1082;p53"/>
          <p:cNvSpPr/>
          <p:nvPr/>
        </p:nvSpPr>
        <p:spPr>
          <a:xfrm>
            <a:off x="-135021" y="4211420"/>
            <a:ext cx="9448800" cy="914404"/>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a:solidFill>
                  <a:schemeClr val="lt1"/>
                </a:solidFill>
                <a:latin typeface="Cambria" panose="02040503050406030204" pitchFamily="18" charset="0"/>
                <a:ea typeface="Proxima Nova"/>
                <a:cs typeface="Proxima Nova"/>
                <a:sym typeface="Proxima Nova"/>
              </a:rPr>
              <a:t>Average</a:t>
            </a:r>
            <a:r>
              <a:rPr lang="en-US" sz="2800" b="1">
                <a:solidFill>
                  <a:schemeClr val="lt1"/>
                </a:solidFill>
                <a:latin typeface="Cambria" panose="02040503050406030204" pitchFamily="18" charset="0"/>
                <a:ea typeface="Proxima Nova"/>
                <a:cs typeface="Proxima Nova"/>
                <a:sym typeface="Proxima Nova"/>
              </a:rPr>
              <a:t> real workload </a:t>
            </a:r>
            <a:r>
              <a:rPr lang="en-US" sz="2800">
                <a:solidFill>
                  <a:schemeClr val="lt1"/>
                </a:solidFill>
                <a:latin typeface="Cambria" panose="02040503050406030204" pitchFamily="18" charset="0"/>
                <a:ea typeface="Proxima Nova"/>
                <a:cs typeface="Proxima Nova"/>
                <a:sym typeface="Proxima Nova"/>
              </a:rPr>
              <a:t>overhead is 0.3%</a:t>
            </a:r>
            <a:br>
              <a:rPr lang="en-US" sz="2800">
                <a:solidFill>
                  <a:schemeClr val="lt1"/>
                </a:solidFill>
                <a:latin typeface="Cambria" panose="02040503050406030204" pitchFamily="18" charset="0"/>
                <a:ea typeface="Proxima Nova"/>
                <a:cs typeface="Proxima Nova"/>
                <a:sym typeface="Proxima Nova"/>
              </a:rPr>
            </a:br>
            <a:r>
              <a:rPr lang="en-US" sz="2800">
                <a:solidFill>
                  <a:schemeClr val="lt1"/>
                </a:solidFill>
                <a:latin typeface="Cambria" panose="02040503050406030204" pitchFamily="18" charset="0"/>
                <a:ea typeface="Proxima Nova"/>
                <a:cs typeface="Proxima Nova"/>
                <a:sym typeface="Proxima Nova"/>
              </a:rPr>
              <a:t>(over </a:t>
            </a:r>
            <a:r>
              <a:rPr lang="en-US" sz="2800" b="1">
                <a:solidFill>
                  <a:schemeClr val="lt1"/>
                </a:solidFill>
                <a:latin typeface="Cambria" panose="02040503050406030204" pitchFamily="18" charset="0"/>
                <a:ea typeface="Proxima Nova"/>
                <a:cs typeface="Proxima Nova"/>
                <a:sym typeface="Proxima Nova"/>
              </a:rPr>
              <a:t>one client</a:t>
            </a:r>
            <a:r>
              <a:rPr lang="en-US" sz="2800">
                <a:solidFill>
                  <a:schemeClr val="lt1"/>
                </a:solidFill>
                <a:latin typeface="Cambria" panose="02040503050406030204" pitchFamily="18" charset="0"/>
                <a:ea typeface="Proxima Nova"/>
                <a:cs typeface="Proxima Nova"/>
                <a:sym typeface="Proxima Nova"/>
              </a:rPr>
              <a:t>)</a:t>
            </a:r>
            <a:endParaRPr sz="2800">
              <a:solidFill>
                <a:schemeClr val="lt1"/>
              </a:solidFill>
              <a:latin typeface="Cambria" panose="02040503050406030204" pitchFamily="18" charset="0"/>
              <a:ea typeface="Proxima Nova"/>
              <a:cs typeface="Proxima Nova"/>
              <a:sym typeface="Proxima Nova"/>
            </a:endParaRPr>
          </a:p>
        </p:txBody>
      </p:sp>
      <p:sp>
        <p:nvSpPr>
          <p:cNvPr id="1083" name="Google Shape;1083;p53"/>
          <p:cNvSpPr/>
          <p:nvPr/>
        </p:nvSpPr>
        <p:spPr>
          <a:xfrm>
            <a:off x="-135021" y="5344112"/>
            <a:ext cx="9448800" cy="914404"/>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a:solidFill>
                  <a:schemeClr val="lt1"/>
                </a:solidFill>
                <a:latin typeface="Cambria" panose="02040503050406030204" pitchFamily="18" charset="0"/>
                <a:ea typeface="Proxima Nova"/>
                <a:cs typeface="Proxima Nova"/>
                <a:sym typeface="Proxima Nova"/>
              </a:rPr>
              <a:t>Microbenchmarks experience higher overhead with more clients</a:t>
            </a:r>
            <a:br>
              <a:rPr lang="en-US" sz="2400">
                <a:solidFill>
                  <a:schemeClr val="lt1"/>
                </a:solidFill>
                <a:latin typeface="Cambria" panose="02040503050406030204" pitchFamily="18" charset="0"/>
                <a:ea typeface="Proxima Nova"/>
                <a:cs typeface="Proxima Nova"/>
                <a:sym typeface="Proxima Nova"/>
              </a:rPr>
            </a:br>
            <a:r>
              <a:rPr lang="en-US" sz="2400">
                <a:solidFill>
                  <a:schemeClr val="lt1"/>
                </a:solidFill>
                <a:latin typeface="Cambria" panose="02040503050406030204" pitchFamily="18" charset="0"/>
                <a:ea typeface="Proxima Nova"/>
                <a:cs typeface="Proxima Nova"/>
                <a:sym typeface="Proxima Nova"/>
              </a:rPr>
              <a:t>In the paper: Investigate mechanisms to alleviate their overheads</a:t>
            </a:r>
            <a:endParaRPr sz="2400">
              <a:solidFill>
                <a:schemeClr val="lt1"/>
              </a:solidFill>
              <a:latin typeface="Cambria" panose="02040503050406030204" pitchFamily="18" charset="0"/>
              <a:ea typeface="Proxima Nova"/>
              <a:cs typeface="Proxima Nova"/>
              <a:sym typeface="Proxima Nova"/>
            </a:endParaRPr>
          </a:p>
        </p:txBody>
      </p:sp>
      <p:sp>
        <p:nvSpPr>
          <p:cNvPr id="1084" name="Google Shape;1084;p53"/>
          <p:cNvSpPr/>
          <p:nvPr/>
        </p:nvSpPr>
        <p:spPr>
          <a:xfrm>
            <a:off x="766757" y="1759233"/>
            <a:ext cx="6922516" cy="2364429"/>
          </a:xfrm>
          <a:prstGeom prst="rect">
            <a:avLst/>
          </a:prstGeom>
          <a:noFill/>
          <a:ln w="38100"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Proxima Nova"/>
              <a:ea typeface="Proxima Nova"/>
              <a:cs typeface="Proxima Nova"/>
              <a:sym typeface="Proxima Nova"/>
            </a:endParaRPr>
          </a:p>
        </p:txBody>
      </p:sp>
      <p:sp>
        <p:nvSpPr>
          <p:cNvPr id="1085" name="Google Shape;1085;p53"/>
          <p:cNvSpPr/>
          <p:nvPr/>
        </p:nvSpPr>
        <p:spPr>
          <a:xfrm>
            <a:off x="7689273" y="1759233"/>
            <a:ext cx="1073727" cy="2364428"/>
          </a:xfrm>
          <a:prstGeom prst="rect">
            <a:avLst/>
          </a:prstGeom>
          <a:noFill/>
          <a:ln w="38100"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0"/>
                                        </p:tgtEl>
                                        <p:attrNameLst>
                                          <p:attrName>style.visibility</p:attrName>
                                        </p:attrNameLst>
                                      </p:cBhvr>
                                      <p:to>
                                        <p:strVal val="visible"/>
                                      </p:to>
                                    </p:set>
                                    <p:animEffect transition="in" filter="fade">
                                      <p:cBhvr>
                                        <p:cTn id="7" dur="500"/>
                                        <p:tgtEl>
                                          <p:spTgt spid="1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2"/>
                                        </p:tgtEl>
                                        <p:attrNameLst>
                                          <p:attrName>style.visibility</p:attrName>
                                        </p:attrNameLst>
                                      </p:cBhvr>
                                      <p:to>
                                        <p:strVal val="visible"/>
                                      </p:to>
                                    </p:set>
                                    <p:animEffect transition="in" filter="fade">
                                      <p:cBhvr>
                                        <p:cTn id="12" dur="500"/>
                                        <p:tgtEl>
                                          <p:spTgt spid="1082"/>
                                        </p:tgtEl>
                                      </p:cBhvr>
                                    </p:animEffect>
                                  </p:childTnLst>
                                </p:cTn>
                              </p:par>
                              <p:par>
                                <p:cTn id="13" presetID="10" presetClass="entr" presetSubtype="0" fill="hold" nodeType="withEffect">
                                  <p:stCondLst>
                                    <p:cond delay="0"/>
                                  </p:stCondLst>
                                  <p:childTnLst>
                                    <p:set>
                                      <p:cBhvr>
                                        <p:cTn id="14" dur="1" fill="hold">
                                          <p:stCondLst>
                                            <p:cond delay="0"/>
                                          </p:stCondLst>
                                        </p:cTn>
                                        <p:tgtEl>
                                          <p:spTgt spid="1084"/>
                                        </p:tgtEl>
                                        <p:attrNameLst>
                                          <p:attrName>style.visibility</p:attrName>
                                        </p:attrNameLst>
                                      </p:cBhvr>
                                      <p:to>
                                        <p:strVal val="visible"/>
                                      </p:to>
                                    </p:set>
                                    <p:animEffect transition="in" filter="fade">
                                      <p:cBhvr>
                                        <p:cTn id="15" dur="500"/>
                                        <p:tgtEl>
                                          <p:spTgt spid="108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83"/>
                                        </p:tgtEl>
                                        <p:attrNameLst>
                                          <p:attrName>style.visibility</p:attrName>
                                        </p:attrNameLst>
                                      </p:cBhvr>
                                      <p:to>
                                        <p:strVal val="visible"/>
                                      </p:to>
                                    </p:set>
                                    <p:animEffect transition="in" filter="fade">
                                      <p:cBhvr>
                                        <p:cTn id="20" dur="500"/>
                                        <p:tgtEl>
                                          <p:spTgt spid="1083"/>
                                        </p:tgtEl>
                                      </p:cBhvr>
                                    </p:animEffect>
                                  </p:childTnLst>
                                </p:cTn>
                              </p:par>
                              <p:par>
                                <p:cTn id="21" presetID="10" presetClass="entr" presetSubtype="0" fill="hold" nodeType="withEffect">
                                  <p:stCondLst>
                                    <p:cond delay="0"/>
                                  </p:stCondLst>
                                  <p:childTnLst>
                                    <p:set>
                                      <p:cBhvr>
                                        <p:cTn id="22" dur="1" fill="hold">
                                          <p:stCondLst>
                                            <p:cond delay="0"/>
                                          </p:stCondLst>
                                        </p:cTn>
                                        <p:tgtEl>
                                          <p:spTgt spid="1085"/>
                                        </p:tgtEl>
                                        <p:attrNameLst>
                                          <p:attrName>style.visibility</p:attrName>
                                        </p:attrNameLst>
                                      </p:cBhvr>
                                      <p:to>
                                        <p:strVal val="visible"/>
                                      </p:to>
                                    </p:set>
                                    <p:animEffect transition="in" filter="fade">
                                      <p:cBhvr>
                                        <p:cTn id="23" dur="500"/>
                                        <p:tgtEl>
                                          <p:spTgt spid="1085"/>
                                        </p:tgtEl>
                                      </p:cBhvr>
                                    </p:animEffect>
                                  </p:childTnLst>
                                </p:cTn>
                              </p:par>
                              <p:par>
                                <p:cTn id="24" presetID="10" presetClass="exit" presetSubtype="0" fill="hold" nodeType="withEffect">
                                  <p:stCondLst>
                                    <p:cond delay="0"/>
                                  </p:stCondLst>
                                  <p:childTnLst>
                                    <p:animEffect transition="out" filter="fade">
                                      <p:cBhvr>
                                        <p:cTn id="25" dur="500"/>
                                        <p:tgtEl>
                                          <p:spTgt spid="1084"/>
                                        </p:tgtEl>
                                      </p:cBhvr>
                                    </p:animEffect>
                                    <p:set>
                                      <p:cBhvr>
                                        <p:cTn id="26" dur="1" fill="hold">
                                          <p:stCondLst>
                                            <p:cond delay="500"/>
                                          </p:stCondLst>
                                        </p:cTn>
                                        <p:tgtEl>
                                          <p:spTgt spid="108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085"/>
                                        </p:tgtEl>
                                      </p:cBhvr>
                                    </p:animEffect>
                                    <p:set>
                                      <p:cBhvr>
                                        <p:cTn id="31" dur="1" fill="hold">
                                          <p:stCondLst>
                                            <p:cond delay="500"/>
                                          </p:stCondLst>
                                        </p:cTn>
                                        <p:tgtEl>
                                          <p:spTgt spid="10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5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Outline</a:t>
            </a:r>
            <a:endParaRPr/>
          </a:p>
        </p:txBody>
      </p:sp>
      <p:sp>
        <p:nvSpPr>
          <p:cNvPr id="1091" name="Google Shape;1091;p54"/>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BFBFBF"/>
              </a:buClr>
              <a:buSzPts val="2600"/>
              <a:buChar char="•"/>
            </a:pPr>
            <a:r>
              <a:rPr lang="en-US" sz="2600" dirty="0">
                <a:solidFill>
                  <a:srgbClr val="BFBFBF"/>
                </a:solidFill>
              </a:rPr>
              <a:t>Background</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Cross-Layer Techniques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Evaluating Cross-Layer Techniques</a:t>
            </a:r>
            <a:endParaRPr dirty="0"/>
          </a:p>
          <a:p>
            <a:pPr marL="228600" lvl="0" indent="-228600" algn="l" rtl="0">
              <a:lnSpc>
                <a:spcPct val="90000"/>
              </a:lnSpc>
              <a:spcBef>
                <a:spcPts val="1000"/>
              </a:spcBef>
              <a:spcAft>
                <a:spcPts val="0"/>
              </a:spcAft>
              <a:buClr>
                <a:srgbClr val="BFBFBF"/>
              </a:buClr>
              <a:buSzPts val="2600"/>
              <a:buChar char="•"/>
            </a:pPr>
            <a:r>
              <a:rPr lang="en-US" sz="2600" dirty="0" err="1">
                <a:solidFill>
                  <a:srgbClr val="BFBFBF"/>
                </a:solidFill>
              </a:rPr>
              <a:t>MetaSys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Overview </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Components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Operation</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FPGA Prototype</a:t>
            </a:r>
            <a:endParaRPr sz="2600" b="1" dirty="0"/>
          </a:p>
          <a:p>
            <a:pPr marL="228600" lvl="0" indent="-228600" algn="l" rtl="0">
              <a:lnSpc>
                <a:spcPct val="90000"/>
              </a:lnSpc>
              <a:spcBef>
                <a:spcPts val="1000"/>
              </a:spcBef>
              <a:spcAft>
                <a:spcPts val="0"/>
              </a:spcAft>
              <a:buClr>
                <a:srgbClr val="BFBFBF"/>
              </a:buClr>
              <a:buSzPts val="2600"/>
              <a:buChar char="•"/>
            </a:pPr>
            <a:r>
              <a:rPr lang="en-US" sz="2600" dirty="0">
                <a:solidFill>
                  <a:srgbClr val="BFBFBF"/>
                </a:solidFill>
              </a:rPr>
              <a:t>Case Studies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Prefetching</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Memory Safety and Protection</a:t>
            </a:r>
            <a:endParaRPr dirty="0"/>
          </a:p>
          <a:p>
            <a:pPr marL="228600" lvl="0" indent="-228600" algn="l" rtl="0">
              <a:lnSpc>
                <a:spcPct val="90000"/>
              </a:lnSpc>
              <a:spcBef>
                <a:spcPts val="1000"/>
              </a:spcBef>
              <a:spcAft>
                <a:spcPts val="0"/>
              </a:spcAft>
              <a:buClr>
                <a:srgbClr val="BFBFBF"/>
              </a:buClr>
              <a:buSzPts val="2600"/>
              <a:buChar char="•"/>
            </a:pPr>
            <a:r>
              <a:rPr lang="en-US" sz="2600" dirty="0">
                <a:solidFill>
                  <a:srgbClr val="BFBFBF"/>
                </a:solidFill>
              </a:rPr>
              <a:t>Characterizing a General Metadata Management System</a:t>
            </a:r>
            <a:endParaRPr dirty="0"/>
          </a:p>
          <a:p>
            <a:pPr marL="228600" lvl="0" indent="-63500" algn="l" rtl="0">
              <a:lnSpc>
                <a:spcPct val="90000"/>
              </a:lnSpc>
              <a:spcBef>
                <a:spcPts val="1000"/>
              </a:spcBef>
              <a:spcAft>
                <a:spcPts val="0"/>
              </a:spcAft>
              <a:buClr>
                <a:schemeClr val="dk1"/>
              </a:buClr>
              <a:buSzPts val="2600"/>
              <a:buNone/>
            </a:pPr>
            <a:endParaRPr sz="26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5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More in the Paper</a:t>
            </a:r>
            <a:endParaRPr/>
          </a:p>
        </p:txBody>
      </p:sp>
      <p:sp>
        <p:nvSpPr>
          <p:cNvPr id="1098" name="Google Shape;1098;p55"/>
          <p:cNvSpPr txBox="1">
            <a:spLocks noGrp="1"/>
          </p:cNvSpPr>
          <p:nvPr>
            <p:ph idx="1"/>
          </p:nvPr>
        </p:nvSpPr>
        <p:spPr>
          <a:xfrm>
            <a:off x="75991" y="1144988"/>
            <a:ext cx="8987622" cy="526508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More details on </a:t>
            </a:r>
            <a:r>
              <a:rPr lang="en-US" dirty="0" err="1"/>
              <a:t>MetaSys</a:t>
            </a:r>
            <a:r>
              <a:rPr lang="en-US" dirty="0"/>
              <a:t> Design</a:t>
            </a:r>
            <a:endParaRPr dirty="0"/>
          </a:p>
          <a:p>
            <a:pPr marL="685800" lvl="1" indent="-228600" algn="l" rtl="0">
              <a:lnSpc>
                <a:spcPct val="90000"/>
              </a:lnSpc>
              <a:spcBef>
                <a:spcPts val="500"/>
              </a:spcBef>
              <a:spcAft>
                <a:spcPts val="0"/>
              </a:spcAft>
              <a:buClr>
                <a:schemeClr val="dk1"/>
              </a:buClr>
              <a:buSzPts val="2400"/>
              <a:buChar char="•"/>
            </a:pPr>
            <a:r>
              <a:rPr lang="en-US" dirty="0"/>
              <a:t>OS Support</a:t>
            </a:r>
            <a:endParaRPr dirty="0"/>
          </a:p>
          <a:p>
            <a:pPr marL="685800" lvl="1" indent="-228600" algn="l" rtl="0">
              <a:lnSpc>
                <a:spcPct val="90000"/>
              </a:lnSpc>
              <a:spcBef>
                <a:spcPts val="500"/>
              </a:spcBef>
              <a:spcAft>
                <a:spcPts val="0"/>
              </a:spcAft>
              <a:buClr>
                <a:schemeClr val="dk1"/>
              </a:buClr>
              <a:buSzPts val="2400"/>
              <a:buChar char="•"/>
            </a:pPr>
            <a:r>
              <a:rPr lang="en-US" dirty="0"/>
              <a:t>Coherence/Consistency </a:t>
            </a:r>
            <a:endParaRPr dirty="0"/>
          </a:p>
          <a:p>
            <a:pPr marL="685800" lvl="1" indent="-228600" algn="l" rtl="0">
              <a:lnSpc>
                <a:spcPct val="90000"/>
              </a:lnSpc>
              <a:spcBef>
                <a:spcPts val="500"/>
              </a:spcBef>
              <a:spcAft>
                <a:spcPts val="0"/>
              </a:spcAft>
              <a:buClr>
                <a:schemeClr val="dk1"/>
              </a:buClr>
              <a:buSzPts val="2400"/>
              <a:buChar char="•"/>
            </a:pPr>
            <a:r>
              <a:rPr lang="en-US" dirty="0"/>
              <a:t>Timing Sensitivity of Metadata Lookups </a:t>
            </a:r>
            <a:endParaRPr dirty="0"/>
          </a:p>
          <a:p>
            <a:pPr marL="685800" lvl="1" indent="-228600" algn="l" rtl="0">
              <a:lnSpc>
                <a:spcPct val="90000"/>
              </a:lnSpc>
              <a:spcBef>
                <a:spcPts val="500"/>
              </a:spcBef>
              <a:spcAft>
                <a:spcPts val="0"/>
              </a:spcAft>
              <a:buClr>
                <a:schemeClr val="dk1"/>
              </a:buClr>
              <a:buSzPts val="2400"/>
              <a:buChar char="•"/>
            </a:pPr>
            <a:r>
              <a:rPr lang="en-US" dirty="0"/>
              <a:t>Software Library </a:t>
            </a:r>
          </a:p>
          <a:p>
            <a:pPr marL="685800" lvl="1" indent="-228600" algn="l" rtl="0">
              <a:lnSpc>
                <a:spcPct val="90000"/>
              </a:lnSpc>
              <a:spcBef>
                <a:spcPts val="500"/>
              </a:spcBef>
              <a:spcAft>
                <a:spcPts val="0"/>
              </a:spcAft>
              <a:buClr>
                <a:schemeClr val="dk1"/>
              </a:buClr>
              <a:buSzPts val="2400"/>
              <a:buChar char="•"/>
            </a:pPr>
            <a:r>
              <a:rPr lang="en-US" dirty="0"/>
              <a:t>Area overhead (@ 22nm): 0.03 mm</a:t>
            </a:r>
            <a:r>
              <a:rPr lang="en-US" baseline="30000" dirty="0"/>
              <a:t>2 </a:t>
            </a:r>
            <a:endParaRPr lang="en-US" dirty="0"/>
          </a:p>
          <a:p>
            <a:pPr marL="1143000" lvl="2" indent="-228600" algn="l" rtl="0">
              <a:lnSpc>
                <a:spcPct val="90000"/>
              </a:lnSpc>
              <a:spcBef>
                <a:spcPts val="500"/>
              </a:spcBef>
              <a:spcAft>
                <a:spcPts val="0"/>
              </a:spcAft>
              <a:buClr>
                <a:schemeClr val="dk1"/>
              </a:buClr>
              <a:buSzPts val="2000"/>
              <a:buChar char="•"/>
            </a:pPr>
            <a:r>
              <a:rPr lang="en-US" dirty="0"/>
              <a:t>0.02% of an Intel Ivy Bridge CPU core</a:t>
            </a:r>
            <a:endParaRPr dirty="0"/>
          </a:p>
          <a:p>
            <a:pPr marL="228600" lvl="0" indent="-228600" algn="l" rtl="0">
              <a:lnSpc>
                <a:spcPct val="90000"/>
              </a:lnSpc>
              <a:spcBef>
                <a:spcPts val="1000"/>
              </a:spcBef>
              <a:spcAft>
                <a:spcPts val="0"/>
              </a:spcAft>
              <a:buClr>
                <a:schemeClr val="dk1"/>
              </a:buClr>
              <a:buSzPts val="2800"/>
              <a:buChar char="•"/>
            </a:pPr>
            <a:r>
              <a:rPr lang="en-US" dirty="0"/>
              <a:t>In-depth characterization analysis</a:t>
            </a:r>
            <a:endParaRPr dirty="0"/>
          </a:p>
          <a:p>
            <a:pPr marL="685800" lvl="1" indent="-228600" algn="l" rtl="0">
              <a:lnSpc>
                <a:spcPct val="90000"/>
              </a:lnSpc>
              <a:spcBef>
                <a:spcPts val="500"/>
              </a:spcBef>
              <a:spcAft>
                <a:spcPts val="0"/>
              </a:spcAft>
              <a:buClr>
                <a:schemeClr val="dk1"/>
              </a:buClr>
              <a:buSzPts val="2400"/>
              <a:buChar char="•"/>
            </a:pPr>
            <a:r>
              <a:rPr lang="en-US" dirty="0"/>
              <a:t>Effects of address translation</a:t>
            </a:r>
            <a:endParaRPr dirty="0"/>
          </a:p>
          <a:p>
            <a:pPr marL="685800" lvl="1" indent="-228600" algn="l" rtl="0">
              <a:lnSpc>
                <a:spcPct val="90000"/>
              </a:lnSpc>
              <a:spcBef>
                <a:spcPts val="500"/>
              </a:spcBef>
              <a:spcAft>
                <a:spcPts val="0"/>
              </a:spcAft>
              <a:buClr>
                <a:schemeClr val="dk1"/>
              </a:buClr>
              <a:buSzPts val="2400"/>
              <a:buChar char="•"/>
            </a:pPr>
            <a:r>
              <a:rPr lang="en-US" dirty="0"/>
              <a:t>Effects of Metadata Mapping Cache size</a:t>
            </a:r>
            <a:endParaRPr dirty="0"/>
          </a:p>
          <a:p>
            <a:pPr marL="685800" lvl="1" indent="-228600" algn="l" rtl="0">
              <a:lnSpc>
                <a:spcPct val="90000"/>
              </a:lnSpc>
              <a:spcBef>
                <a:spcPts val="500"/>
              </a:spcBef>
              <a:spcAft>
                <a:spcPts val="0"/>
              </a:spcAft>
              <a:buClr>
                <a:schemeClr val="dk1"/>
              </a:buClr>
              <a:buSzPts val="2400"/>
              <a:buChar char="•"/>
            </a:pPr>
            <a:r>
              <a:rPr lang="en-US" dirty="0"/>
              <a:t>Performance overhead of MAP/CREATE instructions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8">
                                            <p:txEl>
                                              <p:pRg st="0" end="0"/>
                                            </p:txEl>
                                          </p:spTgt>
                                        </p:tgtEl>
                                        <p:attrNameLst>
                                          <p:attrName>style.visibility</p:attrName>
                                        </p:attrNameLst>
                                      </p:cBhvr>
                                      <p:to>
                                        <p:strVal val="visible"/>
                                      </p:to>
                                    </p:set>
                                    <p:animEffect transition="in" filter="fade">
                                      <p:cBhvr>
                                        <p:cTn id="7" dur="500"/>
                                        <p:tgtEl>
                                          <p:spTgt spid="109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98">
                                            <p:txEl>
                                              <p:pRg st="1" end="1"/>
                                            </p:txEl>
                                          </p:spTgt>
                                        </p:tgtEl>
                                        <p:attrNameLst>
                                          <p:attrName>style.visibility</p:attrName>
                                        </p:attrNameLst>
                                      </p:cBhvr>
                                      <p:to>
                                        <p:strVal val="visible"/>
                                      </p:to>
                                    </p:set>
                                    <p:animEffect transition="in" filter="fade">
                                      <p:cBhvr>
                                        <p:cTn id="11" dur="1000"/>
                                        <p:tgtEl>
                                          <p:spTgt spid="1098">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098">
                                            <p:txEl>
                                              <p:pRg st="2" end="2"/>
                                            </p:txEl>
                                          </p:spTgt>
                                        </p:tgtEl>
                                        <p:attrNameLst>
                                          <p:attrName>style.visibility</p:attrName>
                                        </p:attrNameLst>
                                      </p:cBhvr>
                                      <p:to>
                                        <p:strVal val="visible"/>
                                      </p:to>
                                    </p:set>
                                    <p:animEffect transition="in" filter="fade">
                                      <p:cBhvr>
                                        <p:cTn id="15" dur="1000"/>
                                        <p:tgtEl>
                                          <p:spTgt spid="1098">
                                            <p:txEl>
                                              <p:pRg st="2" end="2"/>
                                            </p:txEl>
                                          </p:spTgt>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098">
                                            <p:txEl>
                                              <p:pRg st="3" end="3"/>
                                            </p:txEl>
                                          </p:spTgt>
                                        </p:tgtEl>
                                        <p:attrNameLst>
                                          <p:attrName>style.visibility</p:attrName>
                                        </p:attrNameLst>
                                      </p:cBhvr>
                                      <p:to>
                                        <p:strVal val="visible"/>
                                      </p:to>
                                    </p:set>
                                    <p:animEffect transition="in" filter="fade">
                                      <p:cBhvr>
                                        <p:cTn id="19" dur="1000"/>
                                        <p:tgtEl>
                                          <p:spTgt spid="1098">
                                            <p:txEl>
                                              <p:pRg st="3" end="3"/>
                                            </p:txEl>
                                          </p:spTgt>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1098">
                                            <p:txEl>
                                              <p:pRg st="4" end="4"/>
                                            </p:txEl>
                                          </p:spTgt>
                                        </p:tgtEl>
                                        <p:attrNameLst>
                                          <p:attrName>style.visibility</p:attrName>
                                        </p:attrNameLst>
                                      </p:cBhvr>
                                      <p:to>
                                        <p:strVal val="visible"/>
                                      </p:to>
                                    </p:set>
                                    <p:animEffect transition="in" filter="fade">
                                      <p:cBhvr>
                                        <p:cTn id="23" dur="1000"/>
                                        <p:tgtEl>
                                          <p:spTgt spid="1098">
                                            <p:txEl>
                                              <p:pRg st="4" end="4"/>
                                            </p:txEl>
                                          </p:spTgt>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1098">
                                            <p:txEl>
                                              <p:pRg st="5" end="5"/>
                                            </p:txEl>
                                          </p:spTgt>
                                        </p:tgtEl>
                                        <p:attrNameLst>
                                          <p:attrName>style.visibility</p:attrName>
                                        </p:attrNameLst>
                                      </p:cBhvr>
                                      <p:to>
                                        <p:strVal val="visible"/>
                                      </p:to>
                                    </p:set>
                                    <p:animEffect transition="in" filter="fade">
                                      <p:cBhvr>
                                        <p:cTn id="27" dur="1000"/>
                                        <p:tgtEl>
                                          <p:spTgt spid="1098">
                                            <p:txEl>
                                              <p:pRg st="5" end="5"/>
                                            </p:txEl>
                                          </p:spTgt>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1098">
                                            <p:txEl>
                                              <p:pRg st="6" end="6"/>
                                            </p:txEl>
                                          </p:spTgt>
                                        </p:tgtEl>
                                        <p:attrNameLst>
                                          <p:attrName>style.visibility</p:attrName>
                                        </p:attrNameLst>
                                      </p:cBhvr>
                                      <p:to>
                                        <p:strVal val="visible"/>
                                      </p:to>
                                    </p:set>
                                    <p:animEffect transition="in" filter="fade">
                                      <p:cBhvr>
                                        <p:cTn id="31" dur="1000"/>
                                        <p:tgtEl>
                                          <p:spTgt spid="1098">
                                            <p:txEl>
                                              <p:pRg st="6" end="6"/>
                                            </p:txEl>
                                          </p:spTgt>
                                        </p:tgtEl>
                                      </p:cBhvr>
                                    </p:animEffec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1098">
                                            <p:txEl>
                                              <p:pRg st="7" end="7"/>
                                            </p:txEl>
                                          </p:spTgt>
                                        </p:tgtEl>
                                        <p:attrNameLst>
                                          <p:attrName>style.visibility</p:attrName>
                                        </p:attrNameLst>
                                      </p:cBhvr>
                                      <p:to>
                                        <p:strVal val="visible"/>
                                      </p:to>
                                    </p:set>
                                    <p:animEffect transition="in" filter="fade">
                                      <p:cBhvr>
                                        <p:cTn id="35" dur="1000"/>
                                        <p:tgtEl>
                                          <p:spTgt spid="1098">
                                            <p:txEl>
                                              <p:pRg st="7" end="7"/>
                                            </p:txEl>
                                          </p:spTgt>
                                        </p:tgtEl>
                                      </p:cBhvr>
                                    </p:animEffect>
                                  </p:childTnLst>
                                </p:cTn>
                              </p:par>
                            </p:childTnLst>
                          </p:cTn>
                        </p:par>
                        <p:par>
                          <p:cTn id="36" fill="hold">
                            <p:stCondLst>
                              <p:cond delay="7500"/>
                            </p:stCondLst>
                            <p:childTnLst>
                              <p:par>
                                <p:cTn id="37" presetID="10" presetClass="entr" presetSubtype="0" fill="hold" nodeType="afterEffect">
                                  <p:stCondLst>
                                    <p:cond delay="0"/>
                                  </p:stCondLst>
                                  <p:childTnLst>
                                    <p:set>
                                      <p:cBhvr>
                                        <p:cTn id="38" dur="1" fill="hold">
                                          <p:stCondLst>
                                            <p:cond delay="0"/>
                                          </p:stCondLst>
                                        </p:cTn>
                                        <p:tgtEl>
                                          <p:spTgt spid="1098">
                                            <p:txEl>
                                              <p:pRg st="8" end="8"/>
                                            </p:txEl>
                                          </p:spTgt>
                                        </p:tgtEl>
                                        <p:attrNameLst>
                                          <p:attrName>style.visibility</p:attrName>
                                        </p:attrNameLst>
                                      </p:cBhvr>
                                      <p:to>
                                        <p:strVal val="visible"/>
                                      </p:to>
                                    </p:set>
                                    <p:animEffect transition="in" filter="fade">
                                      <p:cBhvr>
                                        <p:cTn id="39" dur="1000"/>
                                        <p:tgtEl>
                                          <p:spTgt spid="1098">
                                            <p:txEl>
                                              <p:pRg st="8" end="8"/>
                                            </p:txEl>
                                          </p:spTgt>
                                        </p:tgtEl>
                                      </p:cBhvr>
                                    </p:animEffect>
                                  </p:childTnLst>
                                </p:cTn>
                              </p:par>
                            </p:childTnLst>
                          </p:cTn>
                        </p:par>
                        <p:par>
                          <p:cTn id="40" fill="hold">
                            <p:stCondLst>
                              <p:cond delay="8500"/>
                            </p:stCondLst>
                            <p:childTnLst>
                              <p:par>
                                <p:cTn id="41" presetID="10" presetClass="entr" presetSubtype="0" fill="hold" nodeType="afterEffect">
                                  <p:stCondLst>
                                    <p:cond delay="0"/>
                                  </p:stCondLst>
                                  <p:childTnLst>
                                    <p:set>
                                      <p:cBhvr>
                                        <p:cTn id="42" dur="1" fill="hold">
                                          <p:stCondLst>
                                            <p:cond delay="0"/>
                                          </p:stCondLst>
                                        </p:cTn>
                                        <p:tgtEl>
                                          <p:spTgt spid="1098">
                                            <p:txEl>
                                              <p:pRg st="9" end="9"/>
                                            </p:txEl>
                                          </p:spTgt>
                                        </p:tgtEl>
                                        <p:attrNameLst>
                                          <p:attrName>style.visibility</p:attrName>
                                        </p:attrNameLst>
                                      </p:cBhvr>
                                      <p:to>
                                        <p:strVal val="visible"/>
                                      </p:to>
                                    </p:set>
                                    <p:animEffect transition="in" filter="fade">
                                      <p:cBhvr>
                                        <p:cTn id="43" dur="1000"/>
                                        <p:tgtEl>
                                          <p:spTgt spid="1098">
                                            <p:txEl>
                                              <p:pRg st="9" end="9"/>
                                            </p:txEl>
                                          </p:spTgt>
                                        </p:tgtEl>
                                      </p:cBhvr>
                                    </p:animEffect>
                                  </p:childTnLst>
                                </p:cTn>
                              </p:par>
                            </p:childTnLst>
                          </p:cTn>
                        </p:par>
                        <p:par>
                          <p:cTn id="44" fill="hold">
                            <p:stCondLst>
                              <p:cond delay="9500"/>
                            </p:stCondLst>
                            <p:childTnLst>
                              <p:par>
                                <p:cTn id="45" presetID="10" presetClass="entr" presetSubtype="0" fill="hold" nodeType="afterEffect">
                                  <p:stCondLst>
                                    <p:cond delay="0"/>
                                  </p:stCondLst>
                                  <p:childTnLst>
                                    <p:set>
                                      <p:cBhvr>
                                        <p:cTn id="46" dur="1" fill="hold">
                                          <p:stCondLst>
                                            <p:cond delay="0"/>
                                          </p:stCondLst>
                                        </p:cTn>
                                        <p:tgtEl>
                                          <p:spTgt spid="1098">
                                            <p:txEl>
                                              <p:pRg st="10" end="10"/>
                                            </p:txEl>
                                          </p:spTgt>
                                        </p:tgtEl>
                                        <p:attrNameLst>
                                          <p:attrName>style.visibility</p:attrName>
                                        </p:attrNameLst>
                                      </p:cBhvr>
                                      <p:to>
                                        <p:strVal val="visible"/>
                                      </p:to>
                                    </p:set>
                                    <p:animEffect transition="in" filter="fade">
                                      <p:cBhvr>
                                        <p:cTn id="47" dur="1000"/>
                                        <p:tgtEl>
                                          <p:spTgt spid="109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5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Paper</a:t>
            </a:r>
            <a:endParaRPr dirty="0"/>
          </a:p>
        </p:txBody>
      </p:sp>
      <p:pic>
        <p:nvPicPr>
          <p:cNvPr id="4" name="Picture 3">
            <a:extLst>
              <a:ext uri="{FF2B5EF4-FFF2-40B4-BE49-F238E27FC236}">
                <a16:creationId xmlns:a16="http://schemas.microsoft.com/office/drawing/2014/main" id="{23C63116-4129-79A0-0E9A-A0CA89875C33}"/>
              </a:ext>
            </a:extLst>
          </p:cNvPr>
          <p:cNvPicPr>
            <a:picLocks noChangeAspect="1"/>
          </p:cNvPicPr>
          <p:nvPr/>
        </p:nvPicPr>
        <p:blipFill>
          <a:blip r:embed="rId3"/>
          <a:stretch>
            <a:fillRect/>
          </a:stretch>
        </p:blipFill>
        <p:spPr>
          <a:xfrm>
            <a:off x="1588994" y="1695841"/>
            <a:ext cx="5966012" cy="4894480"/>
          </a:xfrm>
          <a:prstGeom prst="rect">
            <a:avLst/>
          </a:prstGeom>
        </p:spPr>
      </p:pic>
      <p:sp>
        <p:nvSpPr>
          <p:cNvPr id="6" name="TextBox 5">
            <a:extLst>
              <a:ext uri="{FF2B5EF4-FFF2-40B4-BE49-F238E27FC236}">
                <a16:creationId xmlns:a16="http://schemas.microsoft.com/office/drawing/2014/main" id="{E90CCC1D-B67D-E463-FFFD-0980A6D0FACA}"/>
              </a:ext>
            </a:extLst>
          </p:cNvPr>
          <p:cNvSpPr txBox="1"/>
          <p:nvPr/>
        </p:nvSpPr>
        <p:spPr>
          <a:xfrm>
            <a:off x="883024" y="972489"/>
            <a:ext cx="7377952" cy="523220"/>
          </a:xfrm>
          <a:prstGeom prst="rect">
            <a:avLst/>
          </a:prstGeom>
          <a:noFill/>
        </p:spPr>
        <p:txBody>
          <a:bodyPr wrap="square">
            <a:spAutoFit/>
          </a:bodyPr>
          <a:lstStyle/>
          <a:p>
            <a:pPr algn="ctr"/>
            <a:r>
              <a:rPr lang="en-TR" sz="2800" i="1" u="sng" dirty="0">
                <a:solidFill>
                  <a:srgbClr val="0432FF"/>
                </a:solidFill>
                <a:latin typeface="Cambria" panose="02040503050406030204" pitchFamily="18" charset="0"/>
                <a:hlinkClick r:id="rId4"/>
              </a:rPr>
              <a:t>https://dl.acm.org/doi/full/10.1145/3505250</a:t>
            </a:r>
            <a:endParaRPr lang="en-TR" sz="2800" i="1" u="sng" dirty="0">
              <a:solidFill>
                <a:srgbClr val="0432FF"/>
              </a:solidFill>
              <a:latin typeface="Cambria" panose="02040503050406030204" pitchFamily="18" charset="0"/>
            </a:endParaRPr>
          </a:p>
        </p:txBody>
      </p:sp>
    </p:spTree>
    <p:extLst>
      <p:ext uri="{BB962C8B-B14F-4D97-AF65-F5344CB8AC3E}">
        <p14:creationId xmlns:p14="http://schemas.microsoft.com/office/powerpoint/2010/main" val="14465126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Proxima Nova"/>
              <a:buNone/>
            </a:pPr>
            <a:r>
              <a:rPr lang="en-US"/>
              <a:t>Executive Summary</a:t>
            </a:r>
            <a:endParaRPr/>
          </a:p>
        </p:txBody>
      </p:sp>
      <p:sp>
        <p:nvSpPr>
          <p:cNvPr id="99" name="Google Shape;99;p2"/>
          <p:cNvSpPr txBox="1"/>
          <p:nvPr/>
        </p:nvSpPr>
        <p:spPr>
          <a:xfrm>
            <a:off x="176161" y="997527"/>
            <a:ext cx="8826435" cy="5424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6"/>
              </a:buClr>
              <a:buSzPts val="1600"/>
              <a:buFont typeface="Arial"/>
              <a:buNone/>
            </a:pPr>
            <a:r>
              <a:rPr lang="en-US" sz="1600" b="1" i="0" u="sng" strike="noStrike" cap="none" dirty="0">
                <a:solidFill>
                  <a:srgbClr val="00B050"/>
                </a:solidFill>
                <a:latin typeface="Cambria" panose="02040503050406030204" pitchFamily="18" charset="0"/>
                <a:ea typeface="Proxima Nova"/>
                <a:cs typeface="Proxima Nova"/>
                <a:sym typeface="Proxima Nova"/>
              </a:rPr>
              <a:t>Motivation:</a:t>
            </a:r>
            <a:r>
              <a:rPr lang="en-US" sz="1600" b="0" i="0" u="none" strike="noStrike" cap="none" dirty="0">
                <a:solidFill>
                  <a:srgbClr val="00B050"/>
                </a:solidFill>
                <a:latin typeface="Cambria" panose="02040503050406030204" pitchFamily="18" charset="0"/>
                <a:ea typeface="Proxima Nova"/>
                <a:cs typeface="Proxima Nova"/>
                <a:sym typeface="Proxima Nova"/>
              </a:rPr>
              <a:t> Hardware-software cooperative </a:t>
            </a:r>
            <a:r>
              <a:rPr lang="en-US" sz="1600" b="0" i="0" u="none" strike="noStrike" cap="none" dirty="0">
                <a:solidFill>
                  <a:schemeClr val="dk1"/>
                </a:solidFill>
                <a:latin typeface="Cambria" panose="02040503050406030204" pitchFamily="18" charset="0"/>
                <a:ea typeface="Proxima Nova"/>
                <a:cs typeface="Proxima Nova"/>
                <a:sym typeface="Proxima Nova"/>
              </a:rPr>
              <a:t>(cross-layer) techniques </a:t>
            </a:r>
            <a:br>
              <a:rPr lang="en-US" sz="1600" b="0" i="0" u="none" strike="noStrike" cap="none" dirty="0">
                <a:solidFill>
                  <a:schemeClr val="dk1"/>
                </a:solidFill>
                <a:latin typeface="Cambria" panose="02040503050406030204" pitchFamily="18" charset="0"/>
                <a:ea typeface="Proxima Nova"/>
                <a:cs typeface="Proxima Nova"/>
                <a:sym typeface="Proxima Nova"/>
              </a:rPr>
            </a:br>
            <a:r>
              <a:rPr lang="en-US" sz="1600" b="0" i="0" u="none" strike="noStrike" cap="none" dirty="0">
                <a:solidFill>
                  <a:schemeClr val="dk1"/>
                </a:solidFill>
                <a:latin typeface="Cambria" panose="02040503050406030204" pitchFamily="18" charset="0"/>
                <a:ea typeface="Proxima Nova"/>
                <a:cs typeface="Proxima Nova"/>
                <a:sym typeface="Proxima Nova"/>
              </a:rPr>
              <a:t>improve performance, quality of service, and security</a:t>
            </a:r>
            <a:endParaRPr dirty="0">
              <a:latin typeface="Cambria" panose="02040503050406030204" pitchFamily="18" charset="0"/>
            </a:endParaRPr>
          </a:p>
          <a:p>
            <a:pPr marL="0" marR="0" lvl="0" indent="0" algn="l" rtl="0">
              <a:lnSpc>
                <a:spcPct val="100000"/>
              </a:lnSpc>
              <a:spcBef>
                <a:spcPts val="1000"/>
              </a:spcBef>
              <a:spcAft>
                <a:spcPts val="0"/>
              </a:spcAft>
              <a:buClr>
                <a:srgbClr val="FF0000"/>
              </a:buClr>
              <a:buSzPts val="1600"/>
              <a:buFont typeface="Arial"/>
              <a:buNone/>
            </a:pPr>
            <a:r>
              <a:rPr lang="en-US" sz="1600" b="1" i="0" u="sng" strike="noStrike" cap="none" dirty="0">
                <a:solidFill>
                  <a:srgbClr val="FF0000"/>
                </a:solidFill>
                <a:latin typeface="Cambria" panose="02040503050406030204" pitchFamily="18" charset="0"/>
                <a:ea typeface="Proxima Nova"/>
                <a:cs typeface="Proxima Nova"/>
                <a:sym typeface="Proxima Nova"/>
              </a:rPr>
              <a:t>Problem:</a:t>
            </a:r>
            <a:r>
              <a:rPr lang="en-US" sz="1600" b="0" i="0" u="none" strike="noStrike" cap="none" dirty="0">
                <a:solidFill>
                  <a:schemeClr val="dk1"/>
                </a:solidFill>
                <a:latin typeface="Cambria" panose="02040503050406030204" pitchFamily="18" charset="0"/>
                <a:ea typeface="Proxima Nova"/>
                <a:cs typeface="Proxima Nova"/>
                <a:sym typeface="Proxima Nova"/>
              </a:rPr>
              <a:t> Cross-layer techniques are </a:t>
            </a:r>
            <a:r>
              <a:rPr lang="en-US" sz="1600" b="0" i="0" u="none" strike="noStrike" cap="none" dirty="0">
                <a:solidFill>
                  <a:srgbClr val="FF0000"/>
                </a:solidFill>
                <a:latin typeface="Cambria" panose="02040503050406030204" pitchFamily="18" charset="0"/>
                <a:ea typeface="Proxima Nova"/>
                <a:cs typeface="Proxima Nova"/>
                <a:sym typeface="Proxima Nova"/>
              </a:rPr>
              <a:t>challenging to implement and evaluate </a:t>
            </a:r>
            <a:r>
              <a:rPr lang="en-US" sz="1600" b="0" i="0" u="none" strike="noStrike" cap="none" dirty="0">
                <a:solidFill>
                  <a:schemeClr val="dk1"/>
                </a:solidFill>
                <a:latin typeface="Cambria" panose="02040503050406030204" pitchFamily="18" charset="0"/>
                <a:ea typeface="Proxima Nova"/>
                <a:cs typeface="Proxima Nova"/>
                <a:sym typeface="Proxima Nova"/>
              </a:rPr>
              <a:t>in real hardware</a:t>
            </a:r>
            <a:br>
              <a:rPr lang="en-US" dirty="0">
                <a:latin typeface="Cambria" panose="02040503050406030204" pitchFamily="18" charset="0"/>
                <a:ea typeface="Proxima Nova"/>
              </a:rPr>
            </a:br>
            <a:r>
              <a:rPr lang="en-US" sz="1600" dirty="0">
                <a:solidFill>
                  <a:schemeClr val="dk1"/>
                </a:solidFill>
                <a:latin typeface="Cambria" panose="02040503050406030204" pitchFamily="18" charset="0"/>
                <a:ea typeface="Proxima Nova"/>
                <a:cs typeface="Proxima Nova"/>
                <a:sym typeface="Proxima Nova"/>
              </a:rPr>
              <a:t>because t</a:t>
            </a:r>
            <a:r>
              <a:rPr lang="en-US" sz="1600" b="0" i="0" u="none" strike="noStrike" cap="none" dirty="0">
                <a:solidFill>
                  <a:schemeClr val="dk1"/>
                </a:solidFill>
                <a:latin typeface="Cambria" panose="02040503050406030204" pitchFamily="18" charset="0"/>
                <a:ea typeface="Proxima Nova"/>
                <a:cs typeface="Proxima Nova"/>
                <a:sym typeface="Proxima Nova"/>
              </a:rPr>
              <a:t>hey </a:t>
            </a:r>
            <a:r>
              <a:rPr lang="en-US" sz="1600" b="0" i="0" u="none" strike="noStrike" cap="none" dirty="0">
                <a:solidFill>
                  <a:srgbClr val="FF0000"/>
                </a:solidFill>
                <a:latin typeface="Cambria" panose="02040503050406030204" pitchFamily="18" charset="0"/>
                <a:ea typeface="Proxima Nova"/>
                <a:cs typeface="Proxima Nova"/>
                <a:sym typeface="Proxima Nova"/>
              </a:rPr>
              <a:t>require</a:t>
            </a:r>
            <a:r>
              <a:rPr lang="en-US" sz="1600" b="0" i="0" u="none" strike="noStrike" cap="none" dirty="0">
                <a:solidFill>
                  <a:schemeClr val="dk1"/>
                </a:solidFill>
                <a:latin typeface="Cambria" panose="02040503050406030204" pitchFamily="18" charset="0"/>
                <a:ea typeface="Proxima Nova"/>
                <a:cs typeface="Proxima Nova"/>
                <a:sym typeface="Proxima Nova"/>
              </a:rPr>
              <a:t> modifications </a:t>
            </a:r>
            <a:r>
              <a:rPr lang="en-US" sz="1600" b="0" i="0" u="none" strike="noStrike" cap="none" dirty="0">
                <a:solidFill>
                  <a:srgbClr val="FF0000"/>
                </a:solidFill>
                <a:latin typeface="Cambria" panose="02040503050406030204" pitchFamily="18" charset="0"/>
                <a:ea typeface="Proxima Nova"/>
                <a:cs typeface="Proxima Nova"/>
                <a:sym typeface="Proxima Nova"/>
              </a:rPr>
              <a:t>across the stack</a:t>
            </a:r>
            <a:endParaRPr dirty="0">
              <a:latin typeface="Cambria" panose="02040503050406030204" pitchFamily="18" charset="0"/>
            </a:endParaRPr>
          </a:p>
          <a:p>
            <a:pPr marL="0" marR="0" lvl="0" indent="0" algn="l" rtl="0">
              <a:lnSpc>
                <a:spcPct val="100000"/>
              </a:lnSpc>
              <a:spcBef>
                <a:spcPts val="1000"/>
              </a:spcBef>
              <a:spcAft>
                <a:spcPts val="0"/>
              </a:spcAft>
              <a:buClr>
                <a:schemeClr val="accent2"/>
              </a:buClr>
              <a:buSzPts val="1600"/>
              <a:buFont typeface="Arial"/>
              <a:buNone/>
            </a:pPr>
            <a:r>
              <a:rPr lang="en-US" sz="1600" b="1" i="0" u="sng" strike="noStrike" cap="none" dirty="0">
                <a:solidFill>
                  <a:schemeClr val="accent2"/>
                </a:solidFill>
                <a:latin typeface="Cambria" panose="02040503050406030204" pitchFamily="18" charset="0"/>
                <a:ea typeface="Proxima Nova"/>
                <a:cs typeface="Proxima Nova"/>
                <a:sym typeface="Proxima Nova"/>
              </a:rPr>
              <a:t>Our Goal</a:t>
            </a:r>
            <a:r>
              <a:rPr lang="en-US" sz="1600" b="0" i="0" strike="noStrike" cap="none" dirty="0">
                <a:solidFill>
                  <a:schemeClr val="accent2"/>
                </a:solidFill>
                <a:latin typeface="Cambria" panose="02040503050406030204" pitchFamily="18" charset="0"/>
                <a:ea typeface="Proxima Nova"/>
                <a:cs typeface="Proxima Nova"/>
                <a:sym typeface="Proxima Nova"/>
              </a:rPr>
              <a:t> </a:t>
            </a:r>
            <a:r>
              <a:rPr lang="en-US" sz="1600" b="0" i="0" u="none" strike="noStrike" cap="none" dirty="0">
                <a:solidFill>
                  <a:schemeClr val="dk1"/>
                </a:solidFill>
                <a:latin typeface="Cambria" panose="02040503050406030204" pitchFamily="18" charset="0"/>
                <a:ea typeface="Proxima Nova"/>
                <a:cs typeface="Proxima Nova"/>
                <a:sym typeface="Proxima Nova"/>
              </a:rPr>
              <a:t>is twofold:</a:t>
            </a:r>
            <a:endParaRPr dirty="0">
              <a:latin typeface="Cambria" panose="02040503050406030204" pitchFamily="18" charset="0"/>
            </a:endParaRPr>
          </a:p>
          <a:p>
            <a:pPr marL="0" marR="0" lvl="0" indent="0" algn="l" rtl="0">
              <a:lnSpc>
                <a:spcPct val="100000"/>
              </a:lnSpc>
              <a:spcBef>
                <a:spcPts val="400"/>
              </a:spcBef>
              <a:spcAft>
                <a:spcPts val="0"/>
              </a:spcAft>
              <a:buClr>
                <a:schemeClr val="dk1"/>
              </a:buClr>
              <a:buSzPts val="1600"/>
              <a:buFont typeface="Arial"/>
              <a:buNone/>
            </a:pPr>
            <a:r>
              <a:rPr lang="en-US" sz="1600" b="0" i="0" u="none" strike="noStrike" cap="none" dirty="0">
                <a:solidFill>
                  <a:schemeClr val="dk1"/>
                </a:solidFill>
                <a:latin typeface="Cambria" panose="02040503050406030204" pitchFamily="18" charset="0"/>
                <a:ea typeface="Proxima Nova"/>
                <a:cs typeface="Proxima Nova"/>
                <a:sym typeface="Proxima Nova"/>
              </a:rPr>
              <a:t>1) Enable </a:t>
            </a:r>
            <a:r>
              <a:rPr lang="en-US" sz="1600" b="0" i="0" u="none" strike="noStrike" cap="none" dirty="0">
                <a:solidFill>
                  <a:schemeClr val="accent2"/>
                </a:solidFill>
                <a:latin typeface="Cambria" panose="02040503050406030204" pitchFamily="18" charset="0"/>
                <a:ea typeface="Proxima Nova"/>
                <a:cs typeface="Proxima Nova"/>
                <a:sym typeface="Proxima Nova"/>
              </a:rPr>
              <a:t>rapid</a:t>
            </a:r>
            <a:r>
              <a:rPr lang="en-US" sz="1600" b="0" i="0" u="none" strike="noStrike" cap="none" dirty="0">
                <a:solidFill>
                  <a:schemeClr val="dk1"/>
                </a:solidFill>
                <a:latin typeface="Cambria" panose="02040503050406030204" pitchFamily="18" charset="0"/>
                <a:ea typeface="Proxima Nova"/>
                <a:cs typeface="Proxima Nova"/>
                <a:sym typeface="Proxima Nova"/>
              </a:rPr>
              <a:t> implementation and evaluation of cross-layer techniques in </a:t>
            </a:r>
            <a:r>
              <a:rPr lang="en-US" sz="1600" b="0" i="0" u="none" strike="noStrike" cap="none" dirty="0">
                <a:solidFill>
                  <a:schemeClr val="accent2"/>
                </a:solidFill>
                <a:latin typeface="Cambria" panose="02040503050406030204" pitchFamily="18" charset="0"/>
                <a:ea typeface="Proxima Nova"/>
                <a:cs typeface="Proxima Nova"/>
                <a:sym typeface="Proxima Nova"/>
              </a:rPr>
              <a:t>real hardware</a:t>
            </a:r>
            <a:endParaRPr dirty="0">
              <a:latin typeface="Cambria" panose="02040503050406030204" pitchFamily="18" charset="0"/>
            </a:endParaRPr>
          </a:p>
          <a:p>
            <a:pPr marL="0" marR="0" lvl="0" indent="0" algn="l" rtl="0">
              <a:lnSpc>
                <a:spcPct val="100000"/>
              </a:lnSpc>
              <a:spcBef>
                <a:spcPts val="400"/>
              </a:spcBef>
              <a:spcAft>
                <a:spcPts val="0"/>
              </a:spcAft>
              <a:buClr>
                <a:schemeClr val="dk1"/>
              </a:buClr>
              <a:buSzPts val="1600"/>
              <a:buFont typeface="Arial"/>
              <a:buNone/>
            </a:pPr>
            <a:r>
              <a:rPr lang="en-US" sz="1600" b="0" i="0" u="none" strike="noStrike" cap="none" dirty="0">
                <a:solidFill>
                  <a:schemeClr val="dk1"/>
                </a:solidFill>
                <a:latin typeface="Cambria" panose="02040503050406030204" pitchFamily="18" charset="0"/>
                <a:ea typeface="Proxima Nova"/>
                <a:cs typeface="Proxima Nova"/>
                <a:sym typeface="Proxima Nova"/>
              </a:rPr>
              <a:t>2) Quantify the </a:t>
            </a:r>
            <a:r>
              <a:rPr lang="en-US" sz="1600" b="0" i="0" u="none" strike="noStrike" cap="none" dirty="0">
                <a:solidFill>
                  <a:schemeClr val="accent2"/>
                </a:solidFill>
                <a:latin typeface="Cambria" panose="02040503050406030204" pitchFamily="18" charset="0"/>
                <a:ea typeface="Proxima Nova"/>
                <a:cs typeface="Proxima Nova"/>
                <a:sym typeface="Proxima Nova"/>
              </a:rPr>
              <a:t>overheads</a:t>
            </a:r>
            <a:r>
              <a:rPr lang="en-US" sz="1600" b="0" i="0" u="none" strike="noStrike" cap="none" dirty="0">
                <a:solidFill>
                  <a:schemeClr val="dk1"/>
                </a:solidFill>
                <a:latin typeface="Cambria" panose="02040503050406030204" pitchFamily="18" charset="0"/>
                <a:ea typeface="Proxima Nova"/>
                <a:cs typeface="Proxima Nova"/>
                <a:sym typeface="Proxima Nova"/>
              </a:rPr>
              <a:t> associated with a </a:t>
            </a:r>
            <a:r>
              <a:rPr lang="en-US" sz="1600" b="0" i="0" u="none" strike="noStrike" cap="none" dirty="0">
                <a:solidFill>
                  <a:schemeClr val="accent2"/>
                </a:solidFill>
                <a:latin typeface="Cambria" panose="02040503050406030204" pitchFamily="18" charset="0"/>
                <a:ea typeface="Proxima Nova"/>
                <a:cs typeface="Proxima Nova"/>
                <a:sym typeface="Proxima Nova"/>
              </a:rPr>
              <a:t>general metadata management system</a:t>
            </a:r>
            <a:endParaRPr dirty="0">
              <a:latin typeface="Cambria" panose="02040503050406030204" pitchFamily="18" charset="0"/>
            </a:endParaRPr>
          </a:p>
          <a:p>
            <a:pPr marL="0" marR="0" lvl="0" indent="0" algn="l" rtl="0">
              <a:lnSpc>
                <a:spcPct val="100000"/>
              </a:lnSpc>
              <a:spcBef>
                <a:spcPts val="1000"/>
              </a:spcBef>
              <a:spcAft>
                <a:spcPts val="0"/>
              </a:spcAft>
              <a:buClr>
                <a:schemeClr val="accent4"/>
              </a:buClr>
              <a:buSzPts val="1600"/>
              <a:buFont typeface="Arial"/>
              <a:buNone/>
            </a:pPr>
            <a:r>
              <a:rPr lang="en-US" sz="1600" b="1" i="0" u="sng" strike="noStrike" cap="none" dirty="0">
                <a:solidFill>
                  <a:schemeClr val="tx2"/>
                </a:solidFill>
                <a:latin typeface="Cambria" panose="02040503050406030204" pitchFamily="18" charset="0"/>
                <a:ea typeface="Proxima Nova"/>
                <a:cs typeface="Proxima Nova"/>
                <a:sym typeface="Proxima Nova"/>
              </a:rPr>
              <a:t>Key Idea:</a:t>
            </a:r>
            <a:r>
              <a:rPr lang="en-US" sz="1600" b="0" i="0" u="none" strike="noStrike" cap="none" dirty="0">
                <a:solidFill>
                  <a:schemeClr val="accent4"/>
                </a:solidFill>
                <a:latin typeface="Cambria" panose="02040503050406030204" pitchFamily="18" charset="0"/>
                <a:ea typeface="Proxima Nova"/>
                <a:cs typeface="Proxima Nova"/>
                <a:sym typeface="Proxima Nova"/>
              </a:rPr>
              <a:t> </a:t>
            </a:r>
          </a:p>
          <a:p>
            <a:pPr marL="0" marR="0" lvl="0" indent="0" algn="l" rtl="0">
              <a:lnSpc>
                <a:spcPct val="100000"/>
              </a:lnSpc>
              <a:spcBef>
                <a:spcPts val="1000"/>
              </a:spcBef>
              <a:spcAft>
                <a:spcPts val="0"/>
              </a:spcAft>
              <a:buClr>
                <a:schemeClr val="accent4"/>
              </a:buClr>
              <a:buSzPts val="1600"/>
              <a:buFont typeface="Arial"/>
              <a:buNone/>
            </a:pPr>
            <a:r>
              <a:rPr lang="en-US" sz="1600" b="0" i="0" u="none" strike="noStrike" cap="none" dirty="0">
                <a:solidFill>
                  <a:schemeClr val="dk1"/>
                </a:solidFill>
                <a:latin typeface="Cambria" panose="02040503050406030204" pitchFamily="18" charset="0"/>
                <a:ea typeface="Proxima Nova"/>
                <a:cs typeface="Proxima Nova"/>
                <a:sym typeface="Proxima Nova"/>
              </a:rPr>
              <a:t>Develop a metadata management system (</a:t>
            </a:r>
            <a:r>
              <a:rPr lang="en-US" sz="1600" b="1" i="0" u="none" strike="noStrike" cap="none" dirty="0" err="1">
                <a:solidFill>
                  <a:schemeClr val="tx2"/>
                </a:solidFill>
                <a:latin typeface="Cambria" panose="02040503050406030204" pitchFamily="18" charset="0"/>
                <a:ea typeface="Proxima Nova"/>
                <a:cs typeface="Proxima Nova"/>
                <a:sym typeface="Proxima Nova"/>
              </a:rPr>
              <a:t>MetaSys</a:t>
            </a:r>
            <a:r>
              <a:rPr lang="en-US" sz="1600" b="0" i="0" u="none" strike="noStrike" cap="none" dirty="0">
                <a:solidFill>
                  <a:schemeClr val="dk1"/>
                </a:solidFill>
                <a:latin typeface="Cambria" panose="02040503050406030204" pitchFamily="18" charset="0"/>
                <a:ea typeface="Proxima Nova"/>
                <a:cs typeface="Proxima Nova"/>
                <a:sym typeface="Proxima Nova"/>
              </a:rPr>
              <a:t>) with </a:t>
            </a:r>
            <a:r>
              <a:rPr lang="en-US" sz="1600" b="0" i="0" u="none" strike="noStrike" cap="none" dirty="0">
                <a:solidFill>
                  <a:schemeClr val="tx2"/>
                </a:solidFill>
                <a:latin typeface="Cambria" panose="02040503050406030204" pitchFamily="18" charset="0"/>
                <a:ea typeface="Proxima Nova"/>
                <a:cs typeface="Proxima Nova"/>
                <a:sym typeface="Proxima Nova"/>
              </a:rPr>
              <a:t>hardware and software </a:t>
            </a:r>
            <a:r>
              <a:rPr lang="en-US" sz="1600" b="0" i="0" u="none" strike="noStrike" cap="none" dirty="0">
                <a:solidFill>
                  <a:schemeClr val="dk1"/>
                </a:solidFill>
                <a:latin typeface="Cambria" panose="02040503050406030204" pitchFamily="18" charset="0"/>
                <a:ea typeface="Proxima Nova"/>
                <a:cs typeface="Proxima Nova"/>
                <a:sym typeface="Proxima Nova"/>
              </a:rPr>
              <a:t>components </a:t>
            </a:r>
            <a:br>
              <a:rPr lang="en-US" sz="1600" b="0" i="0" u="none" strike="noStrike" cap="none" dirty="0">
                <a:solidFill>
                  <a:schemeClr val="dk1"/>
                </a:solidFill>
                <a:latin typeface="Cambria" panose="02040503050406030204" pitchFamily="18" charset="0"/>
                <a:ea typeface="Proxima Nova"/>
                <a:cs typeface="Proxima Nova"/>
                <a:sym typeface="Proxima Nova"/>
              </a:rPr>
            </a:br>
            <a:r>
              <a:rPr lang="en-US" sz="1600" b="0" i="0" u="none" strike="noStrike" cap="none" dirty="0">
                <a:solidFill>
                  <a:schemeClr val="dk1"/>
                </a:solidFill>
                <a:latin typeface="Cambria" panose="02040503050406030204" pitchFamily="18" charset="0"/>
                <a:ea typeface="Proxima Nova"/>
                <a:cs typeface="Proxima Nova"/>
                <a:sym typeface="Proxima Nova"/>
              </a:rPr>
              <a:t>that are </a:t>
            </a:r>
            <a:r>
              <a:rPr lang="en-US" sz="1600" b="0" i="0" u="none" strike="noStrike" cap="none" dirty="0">
                <a:solidFill>
                  <a:schemeClr val="tx2"/>
                </a:solidFill>
                <a:latin typeface="Cambria" panose="02040503050406030204" pitchFamily="18" charset="0"/>
                <a:ea typeface="Proxima Nova"/>
                <a:cs typeface="Proxima Nova"/>
                <a:sym typeface="Proxima Nova"/>
              </a:rPr>
              <a:t>reusable across </a:t>
            </a:r>
            <a:r>
              <a:rPr lang="en-US" sz="1600" b="0" i="0" u="none" strike="noStrike" cap="none" dirty="0">
                <a:solidFill>
                  <a:schemeClr val="dk1"/>
                </a:solidFill>
                <a:latin typeface="Cambria" panose="02040503050406030204" pitchFamily="18" charset="0"/>
                <a:ea typeface="Proxima Nova"/>
                <a:cs typeface="Proxima Nova"/>
                <a:sym typeface="Proxima Nova"/>
              </a:rPr>
              <a:t>cross-layer techniques </a:t>
            </a:r>
            <a:r>
              <a:rPr lang="en-US" sz="1600" dirty="0">
                <a:solidFill>
                  <a:schemeClr val="dk1"/>
                </a:solidFill>
                <a:latin typeface="Cambria" panose="02040503050406030204" pitchFamily="18" charset="0"/>
                <a:sym typeface="Proxima Nova"/>
              </a:rPr>
              <a:t>to </a:t>
            </a:r>
            <a:r>
              <a:rPr lang="en-US" sz="1600" dirty="0">
                <a:solidFill>
                  <a:schemeClr val="tx2"/>
                </a:solidFill>
                <a:latin typeface="Cambria" panose="02040503050406030204" pitchFamily="18" charset="0"/>
                <a:sym typeface="Proxima Nova"/>
              </a:rPr>
              <a:t>minimize programmer effort </a:t>
            </a:r>
            <a:endParaRPr sz="1600" dirty="0">
              <a:solidFill>
                <a:schemeClr val="tx2"/>
              </a:solidFill>
              <a:latin typeface="Cambria" panose="02040503050406030204" pitchFamily="18" charset="0"/>
            </a:endParaRPr>
          </a:p>
          <a:p>
            <a:pPr>
              <a:spcBef>
                <a:spcPts val="1000"/>
              </a:spcBef>
              <a:buClr>
                <a:schemeClr val="dk2"/>
              </a:buClr>
              <a:buSzPts val="1600"/>
            </a:pPr>
            <a:r>
              <a:rPr lang="en-US" sz="1600" b="1" i="0" u="sng" strike="noStrike" cap="none" dirty="0">
                <a:solidFill>
                  <a:srgbClr val="7030A0"/>
                </a:solidFill>
                <a:latin typeface="Cambria" panose="02040503050406030204" pitchFamily="18" charset="0"/>
                <a:ea typeface="Proxima Nova"/>
                <a:cs typeface="Proxima Nova"/>
                <a:sym typeface="Proxima Nova"/>
              </a:rPr>
              <a:t>Prototype:</a:t>
            </a:r>
            <a:r>
              <a:rPr lang="en-US" sz="1600" b="0" i="0" u="none" strike="noStrike" cap="none" dirty="0">
                <a:solidFill>
                  <a:srgbClr val="7030A0"/>
                </a:solidFill>
                <a:latin typeface="Cambria" panose="02040503050406030204" pitchFamily="18" charset="0"/>
                <a:ea typeface="Proxima Nova"/>
                <a:cs typeface="Proxima Nova"/>
                <a:sym typeface="Proxima Nova"/>
              </a:rPr>
              <a:t> </a:t>
            </a:r>
            <a:r>
              <a:rPr lang="en-US" sz="1600" b="0" i="0" u="none" strike="noStrike" cap="none" dirty="0">
                <a:solidFill>
                  <a:schemeClr val="dk1"/>
                </a:solidFill>
                <a:latin typeface="Cambria" panose="02040503050406030204" pitchFamily="18" charset="0"/>
                <a:ea typeface="Proxima Nova"/>
                <a:cs typeface="Proxima Nova"/>
                <a:sym typeface="Proxima Nova"/>
              </a:rPr>
              <a:t>Xilinx </a:t>
            </a:r>
            <a:r>
              <a:rPr lang="en-US" sz="1600" b="0" i="0" u="none" strike="noStrike" cap="none" dirty="0" err="1">
                <a:solidFill>
                  <a:srgbClr val="7030A0"/>
                </a:solidFill>
                <a:latin typeface="Cambria" panose="02040503050406030204" pitchFamily="18" charset="0"/>
                <a:ea typeface="Proxima Nova"/>
                <a:cs typeface="Proxima Nova"/>
                <a:sym typeface="Proxima Nova"/>
              </a:rPr>
              <a:t>Zedboard</a:t>
            </a:r>
            <a:r>
              <a:rPr lang="en-US" sz="1600" b="0" i="0" u="none" strike="noStrike" cap="none" dirty="0">
                <a:solidFill>
                  <a:schemeClr val="dk1"/>
                </a:solidFill>
                <a:latin typeface="Cambria" panose="02040503050406030204" pitchFamily="18" charset="0"/>
                <a:ea typeface="Proxima Nova"/>
                <a:cs typeface="Proxima Nova"/>
                <a:sym typeface="Proxima Nova"/>
              </a:rPr>
              <a:t> prototype using </a:t>
            </a:r>
            <a:r>
              <a:rPr lang="en-US" sz="1600" b="0" i="0" u="none" strike="noStrike" cap="none" dirty="0">
                <a:solidFill>
                  <a:srgbClr val="7030A0"/>
                </a:solidFill>
                <a:latin typeface="Cambria" panose="02040503050406030204" pitchFamily="18" charset="0"/>
                <a:ea typeface="Proxima Nova"/>
                <a:cs typeface="Proxima Nova"/>
                <a:sym typeface="Proxima Nova"/>
              </a:rPr>
              <a:t>RISC-V Rocket Chip</a:t>
            </a:r>
            <a:r>
              <a:rPr lang="en-US" sz="1600" b="0" i="0" u="none" strike="noStrike" cap="none" dirty="0">
                <a:solidFill>
                  <a:schemeClr val="dk2"/>
                </a:solidFill>
                <a:latin typeface="Cambria" panose="02040503050406030204" pitchFamily="18" charset="0"/>
                <a:ea typeface="Proxima Nova"/>
                <a:cs typeface="Proxima Nova"/>
                <a:sym typeface="Proxima Nova"/>
              </a:rPr>
              <a:t>:</a:t>
            </a:r>
          </a:p>
          <a:p>
            <a:pPr>
              <a:spcBef>
                <a:spcPts val="1000"/>
              </a:spcBef>
              <a:buClr>
                <a:schemeClr val="dk2"/>
              </a:buClr>
              <a:buSzPts val="1600"/>
            </a:pPr>
            <a:r>
              <a:rPr lang="en-US" sz="1600" dirty="0">
                <a:solidFill>
                  <a:schemeClr val="tx1"/>
                </a:solidFill>
                <a:latin typeface="Cambria" panose="02040503050406030204" pitchFamily="18" charset="0"/>
                <a:ea typeface="Proxima Nova"/>
                <a:cs typeface="Proxima Nova"/>
                <a:sym typeface="Proxima Nova"/>
              </a:rPr>
              <a:t>Low on-chip storage (0.2%) and memory storage (0.2%) overhead metadata management</a:t>
            </a:r>
          </a:p>
          <a:p>
            <a:pPr marL="0" marR="0" lvl="0" indent="0" algn="l" rtl="0">
              <a:lnSpc>
                <a:spcPct val="100000"/>
              </a:lnSpc>
              <a:spcBef>
                <a:spcPts val="1000"/>
              </a:spcBef>
              <a:spcAft>
                <a:spcPts val="0"/>
              </a:spcAft>
              <a:buClr>
                <a:schemeClr val="dk2"/>
              </a:buClr>
              <a:buSzPts val="1600"/>
              <a:buFont typeface="Arial"/>
              <a:buNone/>
            </a:pPr>
            <a:r>
              <a:rPr lang="en-US" sz="1600" b="1" u="sng" dirty="0">
                <a:solidFill>
                  <a:schemeClr val="accent1"/>
                </a:solidFill>
                <a:latin typeface="Cambria" panose="02040503050406030204" pitchFamily="18" charset="0"/>
                <a:ea typeface="Proxima Nova"/>
                <a:cs typeface="Proxima Nova"/>
                <a:sym typeface="Proxima Nova"/>
              </a:rPr>
              <a:t>Evaluation:</a:t>
            </a:r>
            <a:r>
              <a:rPr lang="en-US" sz="1600" b="1" dirty="0">
                <a:solidFill>
                  <a:schemeClr val="accent1"/>
                </a:solidFill>
                <a:latin typeface="Cambria" panose="02040503050406030204" pitchFamily="18" charset="0"/>
                <a:ea typeface="Proxima Nova"/>
                <a:cs typeface="Proxima Nova"/>
                <a:sym typeface="Proxima Nova"/>
              </a:rPr>
              <a:t> </a:t>
            </a:r>
            <a:r>
              <a:rPr lang="en-US" sz="1600" dirty="0">
                <a:solidFill>
                  <a:schemeClr val="tx1"/>
                </a:solidFill>
                <a:latin typeface="Cambria" panose="02040503050406030204" pitchFamily="18" charset="0"/>
                <a:ea typeface="Proxima Nova"/>
                <a:cs typeface="Proxima Nova"/>
                <a:sym typeface="Proxima Nova"/>
              </a:rPr>
              <a:t>G</a:t>
            </a:r>
            <a:r>
              <a:rPr lang="en-US" sz="1600" b="0" i="0" u="none" strike="noStrike" cap="none" dirty="0">
                <a:solidFill>
                  <a:schemeClr val="tx1"/>
                </a:solidFill>
                <a:latin typeface="Cambria" panose="02040503050406030204" pitchFamily="18" charset="0"/>
                <a:ea typeface="Proxima Nova"/>
                <a:cs typeface="Proxima Nova"/>
                <a:sym typeface="Proxima Nova"/>
              </a:rPr>
              <a:t>raph p</a:t>
            </a:r>
            <a:r>
              <a:rPr lang="en-US" sz="1600" b="0" i="0" u="none" strike="noStrike" cap="none" dirty="0">
                <a:solidFill>
                  <a:schemeClr val="dk1"/>
                </a:solidFill>
                <a:latin typeface="Cambria" panose="02040503050406030204" pitchFamily="18" charset="0"/>
                <a:ea typeface="Proxima Nova"/>
                <a:cs typeface="Proxima Nova"/>
                <a:sym typeface="Proxima Nova"/>
              </a:rPr>
              <a:t>refetching</a:t>
            </a:r>
            <a:r>
              <a:rPr lang="en-US" sz="1600" dirty="0">
                <a:solidFill>
                  <a:schemeClr val="dk1"/>
                </a:solidFill>
                <a:latin typeface="Cambria" panose="02040503050406030204" pitchFamily="18" charset="0"/>
                <a:ea typeface="Proxima Nova"/>
                <a:cs typeface="Proxima Nova"/>
                <a:sym typeface="Proxima Nova"/>
              </a:rPr>
              <a:t> </a:t>
            </a:r>
            <a:r>
              <a:rPr lang="en-US" sz="1600" b="0" i="0" u="none" strike="noStrike" cap="none" dirty="0">
                <a:solidFill>
                  <a:schemeClr val="dk1"/>
                </a:solidFill>
                <a:latin typeface="Cambria" panose="02040503050406030204" pitchFamily="18" charset="0"/>
                <a:ea typeface="Proxima Nova"/>
                <a:cs typeface="Proxima Nova"/>
                <a:sym typeface="Proxima Nova"/>
              </a:rPr>
              <a:t>and memory protection case studies,</a:t>
            </a:r>
            <a:br>
              <a:rPr lang="en-US" sz="1600" b="0" i="0" u="none" strike="noStrike" cap="none" dirty="0">
                <a:solidFill>
                  <a:schemeClr val="dk1"/>
                </a:solidFill>
                <a:latin typeface="Cambria" panose="02040503050406030204" pitchFamily="18" charset="0"/>
                <a:ea typeface="Proxima Nova"/>
                <a:cs typeface="Proxima Nova"/>
                <a:sym typeface="Proxima Nova"/>
              </a:rPr>
            </a:br>
            <a:r>
              <a:rPr lang="en-US" sz="1600" b="0" i="0" u="none" strike="noStrike" cap="none" dirty="0">
                <a:solidFill>
                  <a:schemeClr val="dk1"/>
                </a:solidFill>
                <a:latin typeface="Cambria" panose="02040503050406030204" pitchFamily="18" charset="0"/>
                <a:ea typeface="Proxima Nova"/>
                <a:cs typeface="Proxima Nova"/>
                <a:sym typeface="Proxima Nova"/>
              </a:rPr>
              <a:t>extensive overhead characterization</a:t>
            </a:r>
            <a:endParaRPr lang="en-US" sz="1600" b="0" i="0" u="none" strike="noStrike" cap="none" dirty="0">
              <a:solidFill>
                <a:schemeClr val="accent1"/>
              </a:solidFill>
              <a:latin typeface="Cambria" panose="02040503050406030204" pitchFamily="18" charset="0"/>
              <a:ea typeface="Proxima Nova"/>
              <a:cs typeface="Proxima Nova"/>
              <a:sym typeface="Proxima Nova"/>
            </a:endParaRPr>
          </a:p>
          <a:p>
            <a:pPr marL="228600" marR="0" lvl="0" indent="-228600" algn="l" rtl="0">
              <a:lnSpc>
                <a:spcPct val="100000"/>
              </a:lnSpc>
              <a:spcBef>
                <a:spcPts val="400"/>
              </a:spcBef>
              <a:spcAft>
                <a:spcPts val="0"/>
              </a:spcAft>
              <a:buClr>
                <a:schemeClr val="dk1"/>
              </a:buClr>
              <a:buSzPts val="1600"/>
              <a:buFont typeface="Arial"/>
              <a:buChar char="•"/>
            </a:pPr>
            <a:r>
              <a:rPr lang="en-US" sz="1600" b="0" i="0" u="none" strike="noStrike" cap="none" dirty="0" err="1">
                <a:solidFill>
                  <a:schemeClr val="tx1"/>
                </a:solidFill>
                <a:latin typeface="Cambria" panose="02040503050406030204" pitchFamily="18" charset="0"/>
                <a:ea typeface="Proxima Nova"/>
                <a:cs typeface="Proxima Nova"/>
                <a:sym typeface="Proxima Nova"/>
              </a:rPr>
              <a:t>MetaSys</a:t>
            </a:r>
            <a:r>
              <a:rPr lang="en-US" sz="1600" b="0" i="0" u="none" strike="noStrike" cap="none" dirty="0">
                <a:solidFill>
                  <a:schemeClr val="tx1"/>
                </a:solidFill>
                <a:latin typeface="Cambria" panose="02040503050406030204" pitchFamily="18" charset="0"/>
                <a:ea typeface="Proxima Nova"/>
                <a:cs typeface="Proxima Nova"/>
                <a:sym typeface="Proxima Nova"/>
              </a:rPr>
              <a:t>-based graph prefetcher </a:t>
            </a:r>
            <a:r>
              <a:rPr lang="en-US" sz="1600" b="0" i="0" u="none" strike="noStrike" cap="none" dirty="0">
                <a:solidFill>
                  <a:schemeClr val="dk1"/>
                </a:solidFill>
                <a:latin typeface="Cambria" panose="02040503050406030204" pitchFamily="18" charset="0"/>
                <a:ea typeface="Proxima Nova"/>
                <a:cs typeface="Proxima Nova"/>
                <a:sym typeface="Proxima Nova"/>
              </a:rPr>
              <a:t>performs </a:t>
            </a:r>
            <a:r>
              <a:rPr lang="en-US" sz="1600" b="0" i="0" u="none" strike="noStrike" cap="none" dirty="0">
                <a:solidFill>
                  <a:schemeClr val="accent1"/>
                </a:solidFill>
                <a:latin typeface="Cambria" panose="02040503050406030204" pitchFamily="18" charset="0"/>
                <a:ea typeface="Proxima Nova"/>
                <a:cs typeface="Proxima Nova"/>
                <a:sym typeface="Proxima Nova"/>
              </a:rPr>
              <a:t>similar to state-of-the-art </a:t>
            </a:r>
            <a:r>
              <a:rPr lang="en-US" sz="1600" b="0" i="0" u="none" strike="noStrike" cap="none" dirty="0">
                <a:solidFill>
                  <a:schemeClr val="tx1"/>
                </a:solidFill>
                <a:latin typeface="Cambria" panose="02040503050406030204" pitchFamily="18" charset="0"/>
                <a:ea typeface="Proxima Nova"/>
                <a:cs typeface="Proxima Nova"/>
                <a:sym typeface="Proxima Nova"/>
              </a:rPr>
              <a:t>specialized</a:t>
            </a:r>
            <a:r>
              <a:rPr lang="en-US" sz="1600" b="0" i="0" u="none" strike="noStrike" cap="none" dirty="0">
                <a:solidFill>
                  <a:schemeClr val="dk1"/>
                </a:solidFill>
                <a:latin typeface="Cambria" panose="02040503050406030204" pitchFamily="18" charset="0"/>
                <a:ea typeface="Proxima Nova"/>
                <a:cs typeface="Proxima Nova"/>
                <a:sym typeface="Proxima Nova"/>
              </a:rPr>
              <a:t> prefetcher</a:t>
            </a:r>
            <a:endParaRPr lang="en-US" sz="1600" dirty="0">
              <a:latin typeface="Cambria" panose="02040503050406030204" pitchFamily="18" charset="0"/>
            </a:endParaRPr>
          </a:p>
          <a:p>
            <a:pPr marL="228600" marR="0" lvl="0" indent="-228600" algn="l" rtl="0">
              <a:lnSpc>
                <a:spcPct val="100000"/>
              </a:lnSpc>
              <a:spcBef>
                <a:spcPts val="400"/>
              </a:spcBef>
              <a:spcAft>
                <a:spcPts val="0"/>
              </a:spcAft>
              <a:buClr>
                <a:schemeClr val="dk1"/>
              </a:buClr>
              <a:buSzPts val="1600"/>
              <a:buFont typeface="Arial"/>
              <a:buChar char="•"/>
            </a:pPr>
            <a:r>
              <a:rPr lang="en-US" sz="1600" b="0" i="0" u="none" strike="noStrike" cap="none" dirty="0">
                <a:solidFill>
                  <a:schemeClr val="accent1"/>
                </a:solidFill>
                <a:latin typeface="Cambria" panose="02040503050406030204" pitchFamily="18" charset="0"/>
                <a:ea typeface="Proxima Nova"/>
                <a:cs typeface="Proxima Nova"/>
                <a:sym typeface="Proxima Nova"/>
              </a:rPr>
              <a:t>Low-overhead</a:t>
            </a:r>
            <a:r>
              <a:rPr lang="en-US" sz="1600" b="0" i="0" u="none" strike="noStrike" cap="none" dirty="0">
                <a:solidFill>
                  <a:schemeClr val="dk1"/>
                </a:solidFill>
                <a:latin typeface="Cambria" panose="02040503050406030204" pitchFamily="18" charset="0"/>
                <a:ea typeface="Proxima Nova"/>
                <a:cs typeface="Proxima Nova"/>
                <a:sym typeface="Proxima Nova"/>
              </a:rPr>
              <a:t> bounds-checking (14%) and return address protection (1.2%)</a:t>
            </a:r>
          </a:p>
          <a:p>
            <a:pPr marL="228600" lvl="0" indent="-228600">
              <a:spcBef>
                <a:spcPts val="400"/>
              </a:spcBef>
              <a:buClr>
                <a:schemeClr val="dk1"/>
              </a:buClr>
              <a:buSzPts val="1600"/>
              <a:buFont typeface="Arial"/>
              <a:buChar char="•"/>
            </a:pPr>
            <a:r>
              <a:rPr lang="en-US" sz="1600" dirty="0">
                <a:solidFill>
                  <a:schemeClr val="accent1"/>
                </a:solidFill>
                <a:latin typeface="Cambria" panose="02040503050406030204" pitchFamily="18" charset="0"/>
                <a:ea typeface="Proxima Nova"/>
                <a:cs typeface="Proxima Nova"/>
                <a:sym typeface="Proxima Nova"/>
              </a:rPr>
              <a:t>Single</a:t>
            </a:r>
            <a:r>
              <a:rPr lang="en-US" sz="1600" dirty="0">
                <a:solidFill>
                  <a:schemeClr val="dk1"/>
                </a:solidFill>
                <a:latin typeface="Cambria" panose="02040503050406030204" pitchFamily="18" charset="0"/>
                <a:ea typeface="Proxima Nova"/>
                <a:cs typeface="Proxima Nova"/>
                <a:sym typeface="Proxima Nova"/>
              </a:rPr>
              <a:t> general metadata management system </a:t>
            </a:r>
            <a:r>
              <a:rPr lang="en-US" sz="1600" dirty="0">
                <a:solidFill>
                  <a:schemeClr val="accent1"/>
                </a:solidFill>
                <a:latin typeface="Cambria" panose="02040503050406030204" pitchFamily="18" charset="0"/>
                <a:ea typeface="Proxima Nova"/>
                <a:cs typeface="Proxima Nova"/>
                <a:sym typeface="Proxima Nova"/>
              </a:rPr>
              <a:t>scales well</a:t>
            </a:r>
            <a:endParaRPr sz="1600" dirty="0">
              <a:latin typeface="Cambria" panose="02040503050406030204" pitchFamily="18" charset="0"/>
            </a:endParaRPr>
          </a:p>
          <a:p>
            <a:pPr marL="228600" marR="0" lvl="0" indent="-127000" algn="l" rtl="0">
              <a:lnSpc>
                <a:spcPct val="100000"/>
              </a:lnSpc>
              <a:spcBef>
                <a:spcPts val="1000"/>
              </a:spcBef>
              <a:spcAft>
                <a:spcPts val="0"/>
              </a:spcAft>
              <a:buClr>
                <a:schemeClr val="dk1"/>
              </a:buClr>
              <a:buSzPts val="1600"/>
              <a:buFont typeface="Arial"/>
              <a:buNone/>
            </a:pPr>
            <a:endParaRPr sz="1600" b="0" i="0" u="none" strike="noStrike" cap="none" dirty="0">
              <a:solidFill>
                <a:schemeClr val="dk1"/>
              </a:solidFill>
              <a:latin typeface="Cambria" panose="02040503050406030204" pitchFamily="18" charset="0"/>
              <a:ea typeface="Proxima Nova"/>
              <a:cs typeface="Proxima Nova"/>
              <a:sym typeface="Proxima Nova"/>
            </a:endParaRPr>
          </a:p>
          <a:p>
            <a:pPr marL="228600" marR="0" lvl="0" indent="-127000" algn="l" rtl="0">
              <a:lnSpc>
                <a:spcPct val="100000"/>
              </a:lnSpc>
              <a:spcBef>
                <a:spcPts val="1000"/>
              </a:spcBef>
              <a:spcAft>
                <a:spcPts val="0"/>
              </a:spcAft>
              <a:buClr>
                <a:schemeClr val="dk1"/>
              </a:buClr>
              <a:buSzPts val="1600"/>
              <a:buFont typeface="Arial"/>
              <a:buNone/>
            </a:pPr>
            <a:endParaRPr sz="1600" b="0" i="0" u="none" strike="noStrike" cap="none" dirty="0">
              <a:solidFill>
                <a:schemeClr val="dk1"/>
              </a:solidFill>
              <a:latin typeface="Cambria" panose="02040503050406030204" pitchFamily="18" charset="0"/>
              <a:ea typeface="Proxima Nova"/>
              <a:cs typeface="Proxima Nova"/>
              <a:sym typeface="Proxima Nova"/>
            </a:endParaRPr>
          </a:p>
        </p:txBody>
      </p:sp>
      <p:sp>
        <p:nvSpPr>
          <p:cNvPr id="2" name="TextBox 1">
            <a:extLst>
              <a:ext uri="{FF2B5EF4-FFF2-40B4-BE49-F238E27FC236}">
                <a16:creationId xmlns:a16="http://schemas.microsoft.com/office/drawing/2014/main" id="{B6DF27FC-2645-F9F7-B687-469D84C3CA01}"/>
              </a:ext>
            </a:extLst>
          </p:cNvPr>
          <p:cNvSpPr txBox="1"/>
          <p:nvPr/>
        </p:nvSpPr>
        <p:spPr>
          <a:xfrm>
            <a:off x="9464040" y="2961640"/>
            <a:ext cx="0" cy="0"/>
          </a:xfrm>
          <a:prstGeom prst="rect">
            <a:avLst/>
          </a:prstGeom>
          <a:noFill/>
        </p:spPr>
        <p:txBody>
          <a:bodyPr wrap="none" lIns="0" tIns="0" rIns="0" bIns="0" rtlCol="0">
            <a:normAutofit fontScale="25000" lnSpcReduction="20000"/>
          </a:bodyPr>
          <a:lstStyle/>
          <a:p>
            <a:pPr algn="l"/>
            <a:endParaRPr lang="en-TR" dirty="0">
              <a:latin typeface="Cambria" panose="02040503050406030204" pitchFamily="18" charset="0"/>
            </a:endParaRPr>
          </a:p>
        </p:txBody>
      </p:sp>
    </p:spTree>
    <p:extLst>
      <p:ext uri="{BB962C8B-B14F-4D97-AF65-F5344CB8AC3E}">
        <p14:creationId xmlns:p14="http://schemas.microsoft.com/office/powerpoint/2010/main" val="5359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xEl>
                                              <p:pRg st="1" end="1"/>
                                            </p:txEl>
                                          </p:spTgt>
                                        </p:tgtEl>
                                        <p:attrNameLst>
                                          <p:attrName>style.visibility</p:attrName>
                                        </p:attrNameLst>
                                      </p:cBhvr>
                                      <p:to>
                                        <p:strVal val="visible"/>
                                      </p:to>
                                    </p:set>
                                    <p:animEffect transition="in" filter="fade">
                                      <p:cBhvr>
                                        <p:cTn id="7" dur="500"/>
                                        <p:tgtEl>
                                          <p:spTgt spid="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xEl>
                                              <p:pRg st="2" end="2"/>
                                            </p:txEl>
                                          </p:spTgt>
                                        </p:tgtEl>
                                        <p:attrNameLst>
                                          <p:attrName>style.visibility</p:attrName>
                                        </p:attrNameLst>
                                      </p:cBhvr>
                                      <p:to>
                                        <p:strVal val="visible"/>
                                      </p:to>
                                    </p:set>
                                    <p:animEffect transition="in" filter="fade">
                                      <p:cBhvr>
                                        <p:cTn id="12" dur="500"/>
                                        <p:tgtEl>
                                          <p:spTgt spid="99">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9">
                                            <p:txEl>
                                              <p:pRg st="3" end="3"/>
                                            </p:txEl>
                                          </p:spTgt>
                                        </p:tgtEl>
                                        <p:attrNameLst>
                                          <p:attrName>style.visibility</p:attrName>
                                        </p:attrNameLst>
                                      </p:cBhvr>
                                      <p:to>
                                        <p:strVal val="visible"/>
                                      </p:to>
                                    </p:set>
                                    <p:animEffect transition="in" filter="fade">
                                      <p:cBhvr>
                                        <p:cTn id="15" dur="500"/>
                                        <p:tgtEl>
                                          <p:spTgt spid="99">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9">
                                            <p:txEl>
                                              <p:pRg st="4" end="4"/>
                                            </p:txEl>
                                          </p:spTgt>
                                        </p:tgtEl>
                                        <p:attrNameLst>
                                          <p:attrName>style.visibility</p:attrName>
                                        </p:attrNameLst>
                                      </p:cBhvr>
                                      <p:to>
                                        <p:strVal val="visible"/>
                                      </p:to>
                                    </p:set>
                                    <p:animEffect transition="in" filter="fade">
                                      <p:cBhvr>
                                        <p:cTn id="18" dur="500"/>
                                        <p:tgtEl>
                                          <p:spTgt spid="99">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9">
                                            <p:txEl>
                                              <p:pRg st="5" end="5"/>
                                            </p:txEl>
                                          </p:spTgt>
                                        </p:tgtEl>
                                        <p:attrNameLst>
                                          <p:attrName>style.visibility</p:attrName>
                                        </p:attrNameLst>
                                      </p:cBhvr>
                                      <p:to>
                                        <p:strVal val="visible"/>
                                      </p:to>
                                    </p:set>
                                    <p:animEffect transition="in" filter="fade">
                                      <p:cBhvr>
                                        <p:cTn id="21" dur="500"/>
                                        <p:tgtEl>
                                          <p:spTgt spid="99">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9">
                                            <p:txEl>
                                              <p:pRg st="6" end="6"/>
                                            </p:txEl>
                                          </p:spTgt>
                                        </p:tgtEl>
                                        <p:attrNameLst>
                                          <p:attrName>style.visibility</p:attrName>
                                        </p:attrNameLst>
                                      </p:cBhvr>
                                      <p:to>
                                        <p:strVal val="visible"/>
                                      </p:to>
                                    </p:set>
                                    <p:animEffect transition="in" filter="fade">
                                      <p:cBhvr>
                                        <p:cTn id="24" dur="500"/>
                                        <p:tgtEl>
                                          <p:spTgt spid="99">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9">
                                            <p:txEl>
                                              <p:pRg st="7" end="7"/>
                                            </p:txEl>
                                          </p:spTgt>
                                        </p:tgtEl>
                                        <p:attrNameLst>
                                          <p:attrName>style.visibility</p:attrName>
                                        </p:attrNameLst>
                                      </p:cBhvr>
                                      <p:to>
                                        <p:strVal val="visible"/>
                                      </p:to>
                                    </p:set>
                                    <p:animEffect transition="in" filter="fade">
                                      <p:cBhvr>
                                        <p:cTn id="29" dur="500"/>
                                        <p:tgtEl>
                                          <p:spTgt spid="99">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99">
                                            <p:txEl>
                                              <p:pRg st="8" end="8"/>
                                            </p:txEl>
                                          </p:spTgt>
                                        </p:tgtEl>
                                        <p:attrNameLst>
                                          <p:attrName>style.visibility</p:attrName>
                                        </p:attrNameLst>
                                      </p:cBhvr>
                                      <p:to>
                                        <p:strVal val="visible"/>
                                      </p:to>
                                    </p:set>
                                    <p:animEffect transition="in" filter="fade">
                                      <p:cBhvr>
                                        <p:cTn id="32" dur="500"/>
                                        <p:tgtEl>
                                          <p:spTgt spid="99">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99">
                                            <p:txEl>
                                              <p:pRg st="9" end="9"/>
                                            </p:txEl>
                                          </p:spTgt>
                                        </p:tgtEl>
                                        <p:attrNameLst>
                                          <p:attrName>style.visibility</p:attrName>
                                        </p:attrNameLst>
                                      </p:cBhvr>
                                      <p:to>
                                        <p:strVal val="visible"/>
                                      </p:to>
                                    </p:set>
                                    <p:animEffect transition="in" filter="fade">
                                      <p:cBhvr>
                                        <p:cTn id="35" dur="500"/>
                                        <p:tgtEl>
                                          <p:spTgt spid="99">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99">
                                            <p:txEl>
                                              <p:pRg st="10" end="10"/>
                                            </p:txEl>
                                          </p:spTgt>
                                        </p:tgtEl>
                                        <p:attrNameLst>
                                          <p:attrName>style.visibility</p:attrName>
                                        </p:attrNameLst>
                                      </p:cBhvr>
                                      <p:to>
                                        <p:strVal val="visible"/>
                                      </p:to>
                                    </p:set>
                                    <p:animEffect transition="in" filter="fade">
                                      <p:cBhvr>
                                        <p:cTn id="38" dur="500"/>
                                        <p:tgtEl>
                                          <p:spTgt spid="99">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99">
                                            <p:txEl>
                                              <p:pRg st="11" end="11"/>
                                            </p:txEl>
                                          </p:spTgt>
                                        </p:tgtEl>
                                        <p:attrNameLst>
                                          <p:attrName>style.visibility</p:attrName>
                                        </p:attrNameLst>
                                      </p:cBhvr>
                                      <p:to>
                                        <p:strVal val="visible"/>
                                      </p:to>
                                    </p:set>
                                    <p:animEffect transition="in" filter="fade">
                                      <p:cBhvr>
                                        <p:cTn id="41" dur="500"/>
                                        <p:tgtEl>
                                          <p:spTgt spid="99">
                                            <p:txEl>
                                              <p:pRg st="11" end="1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99">
                                            <p:txEl>
                                              <p:pRg st="12" end="12"/>
                                            </p:txEl>
                                          </p:spTgt>
                                        </p:tgtEl>
                                        <p:attrNameLst>
                                          <p:attrName>style.visibility</p:attrName>
                                        </p:attrNameLst>
                                      </p:cBhvr>
                                      <p:to>
                                        <p:strVal val="visible"/>
                                      </p:to>
                                    </p:set>
                                    <p:animEffect transition="in" filter="fade">
                                      <p:cBhvr>
                                        <p:cTn id="44" dur="500"/>
                                        <p:tgtEl>
                                          <p:spTgt spid="9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3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is Open Source </a:t>
            </a:r>
            <a:endParaRPr dirty="0"/>
          </a:p>
        </p:txBody>
      </p:sp>
      <p:pic>
        <p:nvPicPr>
          <p:cNvPr id="2" name="Picture 1">
            <a:extLst>
              <a:ext uri="{FF2B5EF4-FFF2-40B4-BE49-F238E27FC236}">
                <a16:creationId xmlns:a16="http://schemas.microsoft.com/office/drawing/2014/main" id="{84254D33-D88C-0797-7748-E5DCF409A608}"/>
              </a:ext>
            </a:extLst>
          </p:cNvPr>
          <p:cNvPicPr>
            <a:picLocks noChangeAspect="1"/>
          </p:cNvPicPr>
          <p:nvPr/>
        </p:nvPicPr>
        <p:blipFill>
          <a:blip r:embed="rId3"/>
          <a:stretch>
            <a:fillRect/>
          </a:stretch>
        </p:blipFill>
        <p:spPr>
          <a:xfrm>
            <a:off x="214254" y="1895429"/>
            <a:ext cx="5646405" cy="4113412"/>
          </a:xfrm>
          <a:prstGeom prst="rect">
            <a:avLst/>
          </a:prstGeom>
        </p:spPr>
      </p:pic>
      <p:sp>
        <p:nvSpPr>
          <p:cNvPr id="3" name="Google Shape;1107;p56">
            <a:extLst>
              <a:ext uri="{FF2B5EF4-FFF2-40B4-BE49-F238E27FC236}">
                <a16:creationId xmlns:a16="http://schemas.microsoft.com/office/drawing/2014/main" id="{459703A5-D8F9-83A6-83BE-65BB12753D0C}"/>
              </a:ext>
            </a:extLst>
          </p:cNvPr>
          <p:cNvSpPr txBox="1"/>
          <p:nvPr/>
        </p:nvSpPr>
        <p:spPr>
          <a:xfrm>
            <a:off x="977726" y="1126951"/>
            <a:ext cx="719731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i="1">
                <a:solidFill>
                  <a:srgbClr val="0070C0"/>
                </a:solidFill>
                <a:latin typeface="Cambria" panose="02040503050406030204" pitchFamily="18" charset="0"/>
                <a:ea typeface="Proxima Nova"/>
                <a:cs typeface="Proxima Nova"/>
                <a:sym typeface="Proxima Nova"/>
                <a:hlinkClick r:id="rId4"/>
              </a:rPr>
              <a:t>https://github.com/CMU-SAFARI/MetaSys</a:t>
            </a:r>
            <a:r>
              <a:rPr lang="en-US" sz="2400" i="1">
                <a:solidFill>
                  <a:srgbClr val="0070C0"/>
                </a:solidFill>
                <a:latin typeface="Cambria" panose="02040503050406030204" pitchFamily="18" charset="0"/>
                <a:ea typeface="Proxima Nova"/>
                <a:cs typeface="Proxima Nova"/>
                <a:sym typeface="Proxima Nova"/>
              </a:rPr>
              <a:t> </a:t>
            </a:r>
            <a:endParaRPr lang="en-US" sz="2400" i="1" dirty="0">
              <a:solidFill>
                <a:srgbClr val="0070C0"/>
              </a:solidFill>
              <a:latin typeface="Cambria" panose="02040503050406030204" pitchFamily="18" charset="0"/>
              <a:ea typeface="Proxima Nova"/>
              <a:cs typeface="Proxima Nova"/>
              <a:sym typeface="Proxima Nova"/>
            </a:endParaRPr>
          </a:p>
        </p:txBody>
      </p:sp>
      <p:pic>
        <p:nvPicPr>
          <p:cNvPr id="9" name="Graphic 8">
            <a:extLst>
              <a:ext uri="{FF2B5EF4-FFF2-40B4-BE49-F238E27FC236}">
                <a16:creationId xmlns:a16="http://schemas.microsoft.com/office/drawing/2014/main" id="{EC4A312A-52E6-AC43-F4DB-5B2D2CC41D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2382" y="2210869"/>
            <a:ext cx="3483876" cy="3483876"/>
          </a:xfrm>
          <a:prstGeom prst="rect">
            <a:avLst/>
          </a:prstGeom>
        </p:spPr>
      </p:pic>
      <p:sp>
        <p:nvSpPr>
          <p:cNvPr id="10" name="TextBox 9">
            <a:extLst>
              <a:ext uri="{FF2B5EF4-FFF2-40B4-BE49-F238E27FC236}">
                <a16:creationId xmlns:a16="http://schemas.microsoft.com/office/drawing/2014/main" id="{29687CDB-88B9-1E28-6D9D-D8AEF17E5EA0}"/>
              </a:ext>
            </a:extLst>
          </p:cNvPr>
          <p:cNvSpPr txBox="1"/>
          <p:nvPr/>
        </p:nvSpPr>
        <p:spPr>
          <a:xfrm>
            <a:off x="6341263" y="2407534"/>
            <a:ext cx="2187615" cy="312517"/>
          </a:xfrm>
          <a:prstGeom prst="rect">
            <a:avLst/>
          </a:prstGeom>
          <a:noFill/>
        </p:spPr>
        <p:txBody>
          <a:bodyPr wrap="none" lIns="0" tIns="0" rIns="0" bIns="0" rtlCol="0">
            <a:normAutofit fontScale="92500" lnSpcReduction="10000"/>
          </a:bodyPr>
          <a:lstStyle/>
          <a:p>
            <a:pPr algn="l"/>
            <a:r>
              <a:rPr lang="en-TR" sz="2400" i="1" dirty="0">
                <a:solidFill>
                  <a:schemeClr val="bg1"/>
                </a:solidFill>
                <a:latin typeface="Cambria" panose="02040503050406030204" pitchFamily="18" charset="0"/>
              </a:rPr>
              <a:t>Link to Source Code</a:t>
            </a:r>
          </a:p>
        </p:txBody>
      </p:sp>
    </p:spTree>
    <p:extLst>
      <p:ext uri="{BB962C8B-B14F-4D97-AF65-F5344CB8AC3E}">
        <p14:creationId xmlns:p14="http://schemas.microsoft.com/office/powerpoint/2010/main" val="11584683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1948-97CC-48D6-2748-9FF6209E873C}"/>
              </a:ext>
            </a:extLst>
          </p:cNvPr>
          <p:cNvSpPr>
            <a:spLocks noGrp="1"/>
          </p:cNvSpPr>
          <p:nvPr>
            <p:ph type="title"/>
          </p:nvPr>
        </p:nvSpPr>
        <p:spPr/>
        <p:txBody>
          <a:bodyPr/>
          <a:lstStyle/>
          <a:p>
            <a:r>
              <a:rPr lang="en-US" dirty="0"/>
              <a:t>Updated Version on </a:t>
            </a:r>
            <a:r>
              <a:rPr lang="en-US" dirty="0" err="1"/>
              <a:t>ArXiv</a:t>
            </a:r>
            <a:endParaRPr lang="en-CH" dirty="0"/>
          </a:p>
        </p:txBody>
      </p:sp>
      <p:sp>
        <p:nvSpPr>
          <p:cNvPr id="3" name="Content Placeholder 2">
            <a:extLst>
              <a:ext uri="{FF2B5EF4-FFF2-40B4-BE49-F238E27FC236}">
                <a16:creationId xmlns:a16="http://schemas.microsoft.com/office/drawing/2014/main" id="{BB3941A8-AB07-536E-1019-C11DB279B5BD}"/>
              </a:ext>
            </a:extLst>
          </p:cNvPr>
          <p:cNvSpPr>
            <a:spLocks noGrp="1"/>
          </p:cNvSpPr>
          <p:nvPr>
            <p:ph idx="1"/>
          </p:nvPr>
        </p:nvSpPr>
        <p:spPr>
          <a:xfrm>
            <a:off x="75991" y="975034"/>
            <a:ext cx="8987622" cy="558491"/>
          </a:xfrm>
        </p:spPr>
        <p:txBody>
          <a:bodyPr/>
          <a:lstStyle/>
          <a:p>
            <a:pPr marL="0" indent="0" algn="ctr">
              <a:buNone/>
            </a:pPr>
            <a:r>
              <a:rPr lang="en-US" i="1" dirty="0">
                <a:hlinkClick r:id="rId3"/>
              </a:rPr>
              <a:t>https://arxiv.org/abs/2111.00082</a:t>
            </a:r>
            <a:r>
              <a:rPr lang="en-US" i="1" dirty="0"/>
              <a:t> </a:t>
            </a:r>
            <a:endParaRPr lang="en-CH" i="1" dirty="0"/>
          </a:p>
        </p:txBody>
      </p:sp>
      <p:pic>
        <p:nvPicPr>
          <p:cNvPr id="4" name="Picture 3">
            <a:extLst>
              <a:ext uri="{FF2B5EF4-FFF2-40B4-BE49-F238E27FC236}">
                <a16:creationId xmlns:a16="http://schemas.microsoft.com/office/drawing/2014/main" id="{FDF2727F-2D33-2378-5E3B-451660DB1FA2}"/>
              </a:ext>
            </a:extLst>
          </p:cNvPr>
          <p:cNvPicPr>
            <a:picLocks noChangeAspect="1"/>
          </p:cNvPicPr>
          <p:nvPr/>
        </p:nvPicPr>
        <p:blipFill rotWithShape="1">
          <a:blip r:embed="rId4"/>
          <a:srcRect r="735"/>
          <a:stretch/>
        </p:blipFill>
        <p:spPr>
          <a:xfrm>
            <a:off x="139816" y="1612382"/>
            <a:ext cx="8859969" cy="4837087"/>
          </a:xfrm>
          <a:prstGeom prst="rect">
            <a:avLst/>
          </a:prstGeom>
        </p:spPr>
      </p:pic>
    </p:spTree>
    <p:extLst>
      <p:ext uri="{BB962C8B-B14F-4D97-AF65-F5344CB8AC3E}">
        <p14:creationId xmlns:p14="http://schemas.microsoft.com/office/powerpoint/2010/main" val="38695914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p:nvPr/>
        </p:nvSpPr>
        <p:spPr>
          <a:xfrm>
            <a:off x="1" y="0"/>
            <a:ext cx="9144000" cy="3429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87" name="Google Shape;87;p1"/>
          <p:cNvSpPr txBox="1">
            <a:spLocks noGrp="1"/>
          </p:cNvSpPr>
          <p:nvPr>
            <p:ph type="ctrTitle"/>
          </p:nvPr>
        </p:nvSpPr>
        <p:spPr>
          <a:xfrm>
            <a:off x="0" y="513158"/>
            <a:ext cx="9144000" cy="274768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Proxima Nova"/>
              <a:buNone/>
            </a:pPr>
            <a:r>
              <a:rPr lang="en-US" sz="4000" b="1" dirty="0" err="1">
                <a:solidFill>
                  <a:schemeClr val="bg1"/>
                </a:solidFill>
                <a:latin typeface="Cambria" panose="02040503050406030204" pitchFamily="18" charset="0"/>
              </a:rPr>
              <a:t>MetaSys</a:t>
            </a:r>
            <a:br>
              <a:rPr lang="en-US" sz="6600" b="1" dirty="0">
                <a:solidFill>
                  <a:schemeClr val="bg1"/>
                </a:solidFill>
                <a:latin typeface="Cambria" panose="02040503050406030204" pitchFamily="18" charset="0"/>
              </a:rPr>
            </a:br>
            <a:r>
              <a:rPr lang="en-US" sz="2700" b="1" dirty="0">
                <a:solidFill>
                  <a:schemeClr val="bg1"/>
                </a:solidFill>
                <a:latin typeface="Cambria" panose="02040503050406030204" pitchFamily="18" charset="0"/>
              </a:rPr>
              <a:t>A Practical Open-source Metadata Management System </a:t>
            </a:r>
            <a:br>
              <a:rPr lang="en-US" sz="2700" b="1" dirty="0">
                <a:solidFill>
                  <a:schemeClr val="bg1"/>
                </a:solidFill>
                <a:latin typeface="Cambria" panose="02040503050406030204" pitchFamily="18" charset="0"/>
              </a:rPr>
            </a:br>
            <a:r>
              <a:rPr lang="en-US" sz="2700" b="1" dirty="0">
                <a:solidFill>
                  <a:schemeClr val="bg1"/>
                </a:solidFill>
                <a:latin typeface="Cambria" panose="02040503050406030204" pitchFamily="18" charset="0"/>
              </a:rPr>
              <a:t>to Implement and Evaluate Cross-layer Optimizations</a:t>
            </a:r>
            <a:endParaRPr sz="2700" b="1" dirty="0">
              <a:solidFill>
                <a:schemeClr val="bg1"/>
              </a:solidFill>
              <a:latin typeface="Cambria" panose="02040503050406030204" pitchFamily="18" charset="0"/>
            </a:endParaRPr>
          </a:p>
        </p:txBody>
      </p:sp>
      <p:sp>
        <p:nvSpPr>
          <p:cNvPr id="88" name="Google Shape;88;p1"/>
          <p:cNvSpPr txBox="1">
            <a:spLocks noGrp="1"/>
          </p:cNvSpPr>
          <p:nvPr>
            <p:ph type="subTitle" idx="1"/>
          </p:nvPr>
        </p:nvSpPr>
        <p:spPr>
          <a:xfrm>
            <a:off x="98612" y="3745472"/>
            <a:ext cx="8946776" cy="74179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000"/>
              <a:buNone/>
            </a:pPr>
            <a:r>
              <a:rPr lang="en-US" sz="2000" dirty="0">
                <a:latin typeface="Cambria" panose="02040503050406030204" pitchFamily="18" charset="0"/>
              </a:rPr>
              <a:t>Nandita Vijaykumar, </a:t>
            </a:r>
            <a:r>
              <a:rPr lang="en-US" sz="2000" u="sng" dirty="0">
                <a:latin typeface="Cambria" panose="02040503050406030204" pitchFamily="18" charset="0"/>
              </a:rPr>
              <a:t>Ataberk Olgun</a:t>
            </a:r>
            <a:r>
              <a:rPr lang="en-US" sz="2000" dirty="0">
                <a:latin typeface="Cambria" panose="02040503050406030204" pitchFamily="18" charset="0"/>
              </a:rPr>
              <a:t>, Konstantinos </a:t>
            </a:r>
            <a:r>
              <a:rPr lang="en-US" sz="2000" dirty="0" err="1">
                <a:latin typeface="Cambria" panose="02040503050406030204" pitchFamily="18" charset="0"/>
              </a:rPr>
              <a:t>Kanellopoulos</a:t>
            </a:r>
            <a:r>
              <a:rPr lang="en-US" sz="2000" dirty="0">
                <a:latin typeface="Cambria" panose="02040503050406030204" pitchFamily="18" charset="0"/>
              </a:rPr>
              <a:t>, </a:t>
            </a:r>
            <a:br>
              <a:rPr lang="en-US" sz="2000" dirty="0">
                <a:latin typeface="Cambria" panose="02040503050406030204" pitchFamily="18" charset="0"/>
              </a:rPr>
            </a:br>
            <a:r>
              <a:rPr lang="en-US" sz="2000" dirty="0">
                <a:latin typeface="Cambria" panose="02040503050406030204" pitchFamily="18" charset="0"/>
              </a:rPr>
              <a:t>F. </a:t>
            </a:r>
            <a:r>
              <a:rPr lang="en-US" sz="2000" dirty="0" err="1">
                <a:latin typeface="Cambria" panose="02040503050406030204" pitchFamily="18" charset="0"/>
              </a:rPr>
              <a:t>Nisa</a:t>
            </a:r>
            <a:r>
              <a:rPr lang="en-US" sz="2000" dirty="0">
                <a:latin typeface="Cambria" panose="02040503050406030204" pitchFamily="18" charset="0"/>
              </a:rPr>
              <a:t> </a:t>
            </a:r>
            <a:r>
              <a:rPr lang="en-US" sz="2000" dirty="0" err="1">
                <a:latin typeface="Cambria" panose="02040503050406030204" pitchFamily="18" charset="0"/>
              </a:rPr>
              <a:t>Bostancı</a:t>
            </a:r>
            <a:r>
              <a:rPr lang="en-US" sz="2000" dirty="0">
                <a:latin typeface="Cambria" panose="02040503050406030204" pitchFamily="18" charset="0"/>
              </a:rPr>
              <a:t>, Hasan Hassan, </a:t>
            </a:r>
            <a:r>
              <a:rPr lang="en-US" sz="2000" dirty="0" err="1">
                <a:latin typeface="Cambria" panose="02040503050406030204" pitchFamily="18" charset="0"/>
              </a:rPr>
              <a:t>Mehrshad</a:t>
            </a:r>
            <a:r>
              <a:rPr lang="en-US" sz="2000" dirty="0">
                <a:latin typeface="Cambria" panose="02040503050406030204" pitchFamily="18" charset="0"/>
              </a:rPr>
              <a:t> </a:t>
            </a:r>
            <a:r>
              <a:rPr lang="en-US" sz="2000" dirty="0" err="1">
                <a:latin typeface="Cambria" panose="02040503050406030204" pitchFamily="18" charset="0"/>
              </a:rPr>
              <a:t>Lotfi</a:t>
            </a:r>
            <a:r>
              <a:rPr lang="en-US" sz="2000" dirty="0">
                <a:latin typeface="Cambria" panose="02040503050406030204" pitchFamily="18" charset="0"/>
              </a:rPr>
              <a:t>, Phillip B. Gibbons, </a:t>
            </a:r>
            <a:r>
              <a:rPr lang="en-US" sz="2000" dirty="0" err="1">
                <a:latin typeface="Cambria" panose="02040503050406030204" pitchFamily="18" charset="0"/>
              </a:rPr>
              <a:t>Onur</a:t>
            </a:r>
            <a:r>
              <a:rPr lang="en-US" sz="2000" dirty="0">
                <a:latin typeface="Cambria" panose="02040503050406030204" pitchFamily="18" charset="0"/>
              </a:rPr>
              <a:t> </a:t>
            </a:r>
            <a:r>
              <a:rPr lang="en-US" sz="2000" dirty="0" err="1">
                <a:latin typeface="Cambria" panose="02040503050406030204" pitchFamily="18" charset="0"/>
              </a:rPr>
              <a:t>Mutlu</a:t>
            </a:r>
            <a:endParaRPr dirty="0">
              <a:latin typeface="Cambria" panose="02040503050406030204" pitchFamily="18" charset="0"/>
            </a:endParaRPr>
          </a:p>
        </p:txBody>
      </p:sp>
      <p:pic>
        <p:nvPicPr>
          <p:cNvPr id="89" name="Google Shape;89;p1"/>
          <p:cNvPicPr preferRelativeResize="0"/>
          <p:nvPr/>
        </p:nvPicPr>
        <p:blipFill rotWithShape="1">
          <a:blip r:embed="rId3">
            <a:alphaModFix/>
          </a:blip>
          <a:srcRect/>
          <a:stretch/>
        </p:blipFill>
        <p:spPr>
          <a:xfrm>
            <a:off x="4069617" y="5878875"/>
            <a:ext cx="1268994" cy="837643"/>
          </a:xfrm>
          <a:prstGeom prst="rect">
            <a:avLst/>
          </a:prstGeom>
          <a:noFill/>
          <a:ln>
            <a:noFill/>
          </a:ln>
        </p:spPr>
      </p:pic>
      <p:pic>
        <p:nvPicPr>
          <p:cNvPr id="90" name="Google Shape;90;p1"/>
          <p:cNvPicPr preferRelativeResize="0"/>
          <p:nvPr/>
        </p:nvPicPr>
        <p:blipFill rotWithShape="1">
          <a:blip r:embed="rId4">
            <a:alphaModFix/>
          </a:blip>
          <a:srcRect t="18139" b="17035"/>
          <a:stretch/>
        </p:blipFill>
        <p:spPr>
          <a:xfrm>
            <a:off x="671997" y="5962665"/>
            <a:ext cx="2586317" cy="670062"/>
          </a:xfrm>
          <a:prstGeom prst="rect">
            <a:avLst/>
          </a:prstGeom>
          <a:noFill/>
          <a:ln>
            <a:noFill/>
          </a:ln>
        </p:spPr>
      </p:pic>
      <p:pic>
        <p:nvPicPr>
          <p:cNvPr id="91" name="Google Shape;91;p1"/>
          <p:cNvPicPr preferRelativeResize="0"/>
          <p:nvPr/>
        </p:nvPicPr>
        <p:blipFill rotWithShape="1">
          <a:blip r:embed="rId5">
            <a:alphaModFix/>
          </a:blip>
          <a:srcRect/>
          <a:stretch/>
        </p:blipFill>
        <p:spPr>
          <a:xfrm>
            <a:off x="6148402" y="5829919"/>
            <a:ext cx="2323601" cy="839707"/>
          </a:xfrm>
          <a:prstGeom prst="rect">
            <a:avLst/>
          </a:prstGeom>
          <a:noFill/>
          <a:ln>
            <a:noFill/>
          </a:ln>
        </p:spPr>
      </p:pic>
      <p:pic>
        <p:nvPicPr>
          <p:cNvPr id="92" name="Google Shape;92;p1"/>
          <p:cNvPicPr preferRelativeResize="0"/>
          <p:nvPr/>
        </p:nvPicPr>
        <p:blipFill rotWithShape="1">
          <a:blip r:embed="rId6">
            <a:alphaModFix/>
          </a:blip>
          <a:srcRect/>
          <a:stretch/>
        </p:blipFill>
        <p:spPr>
          <a:xfrm>
            <a:off x="3317373" y="5039524"/>
            <a:ext cx="2509253" cy="482733"/>
          </a:xfrm>
          <a:prstGeom prst="rect">
            <a:avLst/>
          </a:prstGeom>
          <a:noFill/>
          <a:ln>
            <a:noFill/>
          </a:ln>
        </p:spPr>
      </p:pic>
    </p:spTree>
    <p:extLst>
      <p:ext uri="{BB962C8B-B14F-4D97-AF65-F5344CB8AC3E}">
        <p14:creationId xmlns:p14="http://schemas.microsoft.com/office/powerpoint/2010/main" val="632982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TR" dirty="0"/>
              <a:t>Example: Locality Descriptor (II)</a:t>
            </a:r>
            <a:endParaRPr dirty="0"/>
          </a:p>
        </p:txBody>
      </p:sp>
      <p:pic>
        <p:nvPicPr>
          <p:cNvPr id="2" name="Picture 1">
            <a:extLst>
              <a:ext uri="{FF2B5EF4-FFF2-40B4-BE49-F238E27FC236}">
                <a16:creationId xmlns:a16="http://schemas.microsoft.com/office/drawing/2014/main" id="{05DB755D-8E81-6183-747B-30BC3B4BA827}"/>
              </a:ext>
            </a:extLst>
          </p:cNvPr>
          <p:cNvPicPr>
            <a:picLocks noChangeAspect="1"/>
          </p:cNvPicPr>
          <p:nvPr/>
        </p:nvPicPr>
        <p:blipFill>
          <a:blip r:embed="rId3"/>
          <a:stretch>
            <a:fillRect/>
          </a:stretch>
        </p:blipFill>
        <p:spPr>
          <a:xfrm>
            <a:off x="626983" y="903821"/>
            <a:ext cx="7885636" cy="3995637"/>
          </a:xfrm>
          <a:prstGeom prst="rect">
            <a:avLst/>
          </a:prstGeom>
        </p:spPr>
      </p:pic>
      <p:sp>
        <p:nvSpPr>
          <p:cNvPr id="3" name="TextBox 2">
            <a:extLst>
              <a:ext uri="{FF2B5EF4-FFF2-40B4-BE49-F238E27FC236}">
                <a16:creationId xmlns:a16="http://schemas.microsoft.com/office/drawing/2014/main" id="{D6901346-39BD-8035-D707-1BF9FB864C10}"/>
              </a:ext>
            </a:extLst>
          </p:cNvPr>
          <p:cNvSpPr txBox="1"/>
          <p:nvPr/>
        </p:nvSpPr>
        <p:spPr>
          <a:xfrm>
            <a:off x="4064000" y="6548120"/>
            <a:ext cx="1920240" cy="254000"/>
          </a:xfrm>
          <a:prstGeom prst="rect">
            <a:avLst/>
          </a:prstGeom>
          <a:noFill/>
        </p:spPr>
        <p:txBody>
          <a:bodyPr wrap="none" lIns="0" tIns="0" rIns="0" bIns="0" rtlCol="0">
            <a:normAutofit/>
          </a:bodyPr>
          <a:lstStyle/>
          <a:p>
            <a:pPr algn="ctr"/>
            <a:r>
              <a:rPr lang="en-TR" b="1" dirty="0">
                <a:solidFill>
                  <a:srgbClr val="7030A0"/>
                </a:solidFill>
                <a:latin typeface="Cambria" panose="02040503050406030204" pitchFamily="18" charset="0"/>
              </a:rPr>
              <a:t>[Vijaykumar+, ISCA’18a]</a:t>
            </a:r>
          </a:p>
        </p:txBody>
      </p:sp>
      <p:sp>
        <p:nvSpPr>
          <p:cNvPr id="4" name="Google Shape;934;p42">
            <a:extLst>
              <a:ext uri="{FF2B5EF4-FFF2-40B4-BE49-F238E27FC236}">
                <a16:creationId xmlns:a16="http://schemas.microsoft.com/office/drawing/2014/main" id="{56A532F8-1FDC-E13B-FE19-3764C9736B0D}"/>
              </a:ext>
            </a:extLst>
          </p:cNvPr>
          <p:cNvSpPr/>
          <p:nvPr/>
        </p:nvSpPr>
        <p:spPr>
          <a:xfrm>
            <a:off x="-152400" y="5032538"/>
            <a:ext cx="9448800" cy="1417691"/>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dirty="0">
                <a:solidFill>
                  <a:schemeClr val="lt1"/>
                </a:solidFill>
                <a:latin typeface="Cambria" panose="02040503050406030204" pitchFamily="18" charset="0"/>
                <a:ea typeface="Proxima Nova"/>
                <a:cs typeface="Proxima Nova"/>
                <a:sym typeface="Proxima Nova"/>
              </a:rPr>
              <a:t>Hardware optimizations </a:t>
            </a:r>
            <a:br>
              <a:rPr lang="en-US" sz="2800" dirty="0">
                <a:solidFill>
                  <a:schemeClr val="lt1"/>
                </a:solidFill>
                <a:latin typeface="Cambria" panose="02040503050406030204" pitchFamily="18" charset="0"/>
                <a:ea typeface="Proxima Nova"/>
                <a:cs typeface="Proxima Nova"/>
                <a:sym typeface="Proxima Nova"/>
              </a:rPr>
            </a:br>
            <a:r>
              <a:rPr lang="en-US" sz="2800" b="1" dirty="0">
                <a:solidFill>
                  <a:schemeClr val="lt1"/>
                </a:solidFill>
                <a:latin typeface="Cambria" panose="02040503050406030204" pitchFamily="18" charset="0"/>
                <a:ea typeface="Proxima Nova"/>
                <a:cs typeface="Proxima Nova"/>
                <a:sym typeface="Proxima Nova"/>
              </a:rPr>
              <a:t>leverage key program semantics</a:t>
            </a:r>
            <a:br>
              <a:rPr lang="en-US" sz="2800" dirty="0">
                <a:solidFill>
                  <a:schemeClr val="lt1"/>
                </a:solidFill>
                <a:latin typeface="Cambria" panose="02040503050406030204" pitchFamily="18" charset="0"/>
                <a:ea typeface="Proxima Nova"/>
                <a:cs typeface="Proxima Nova"/>
                <a:sym typeface="Proxima Nova"/>
              </a:rPr>
            </a:br>
            <a:r>
              <a:rPr lang="en-US" sz="2800" dirty="0">
                <a:solidFill>
                  <a:schemeClr val="lt1"/>
                </a:solidFill>
                <a:latin typeface="Cambria" panose="02040503050406030204" pitchFamily="18" charset="0"/>
                <a:ea typeface="Proxima Nova"/>
                <a:cs typeface="Proxima Nova"/>
                <a:sym typeface="Proxima Nova"/>
              </a:rPr>
              <a:t>to improve performance significantly (e.g., &gt;50%)</a:t>
            </a:r>
            <a:endParaRPr sz="2800" dirty="0">
              <a:solidFill>
                <a:schemeClr val="lt1"/>
              </a:solidFill>
              <a:latin typeface="Cambria" panose="02040503050406030204" pitchFamily="18" charset="0"/>
              <a:ea typeface="Proxima Nova"/>
              <a:cs typeface="Proxima Nova"/>
              <a:sym typeface="Proxima Nova"/>
            </a:endParaRPr>
          </a:p>
        </p:txBody>
      </p:sp>
      <p:sp>
        <p:nvSpPr>
          <p:cNvPr id="5" name="TextBox 4">
            <a:extLst>
              <a:ext uri="{FF2B5EF4-FFF2-40B4-BE49-F238E27FC236}">
                <a16:creationId xmlns:a16="http://schemas.microsoft.com/office/drawing/2014/main" id="{418A0D67-1246-EB05-E24D-750BB298DCF3}"/>
              </a:ext>
            </a:extLst>
          </p:cNvPr>
          <p:cNvSpPr txBox="1"/>
          <p:nvPr/>
        </p:nvSpPr>
        <p:spPr>
          <a:xfrm>
            <a:off x="11843951" y="4893276"/>
            <a:ext cx="0" cy="0"/>
          </a:xfrm>
          <a:prstGeom prst="rect">
            <a:avLst/>
          </a:prstGeom>
          <a:noFill/>
        </p:spPr>
        <p:txBody>
          <a:bodyPr wrap="none" lIns="0" tIns="0" rIns="0" bIns="0" rtlCol="0">
            <a:normAutofit fontScale="25000" lnSpcReduction="20000"/>
          </a:bodyPr>
          <a:lstStyle/>
          <a:p>
            <a:pPr algn="l"/>
            <a:endParaRPr lang="en-TR" dirty="0">
              <a:latin typeface="Cambria" panose="02040503050406030204" pitchFamily="18" charset="0"/>
            </a:endParaRPr>
          </a:p>
        </p:txBody>
      </p:sp>
      <p:sp>
        <p:nvSpPr>
          <p:cNvPr id="6" name="Rectangle 5">
            <a:extLst>
              <a:ext uri="{FF2B5EF4-FFF2-40B4-BE49-F238E27FC236}">
                <a16:creationId xmlns:a16="http://schemas.microsoft.com/office/drawing/2014/main" id="{820C24A2-365F-5712-1674-8FC785BB3186}"/>
              </a:ext>
            </a:extLst>
          </p:cNvPr>
          <p:cNvSpPr/>
          <p:nvPr/>
        </p:nvSpPr>
        <p:spPr>
          <a:xfrm>
            <a:off x="5794133" y="2045049"/>
            <a:ext cx="2718486" cy="9514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7" name="Rectangle 6">
            <a:extLst>
              <a:ext uri="{FF2B5EF4-FFF2-40B4-BE49-F238E27FC236}">
                <a16:creationId xmlns:a16="http://schemas.microsoft.com/office/drawing/2014/main" id="{6AE07714-1ACA-CE2E-429E-D5CBE2621212}"/>
              </a:ext>
            </a:extLst>
          </p:cNvPr>
          <p:cNvSpPr/>
          <p:nvPr/>
        </p:nvSpPr>
        <p:spPr>
          <a:xfrm>
            <a:off x="626983" y="3263902"/>
            <a:ext cx="7921520" cy="16355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8" name="Rectangle 7">
            <a:extLst>
              <a:ext uri="{FF2B5EF4-FFF2-40B4-BE49-F238E27FC236}">
                <a16:creationId xmlns:a16="http://schemas.microsoft.com/office/drawing/2014/main" id="{AE79BE0D-BCE6-13B4-B02F-32EF092B7A71}"/>
              </a:ext>
            </a:extLst>
          </p:cNvPr>
          <p:cNvSpPr/>
          <p:nvPr/>
        </p:nvSpPr>
        <p:spPr>
          <a:xfrm>
            <a:off x="543696" y="1914956"/>
            <a:ext cx="5068017" cy="16355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 name="Rectangle 8">
            <a:extLst>
              <a:ext uri="{FF2B5EF4-FFF2-40B4-BE49-F238E27FC236}">
                <a16:creationId xmlns:a16="http://schemas.microsoft.com/office/drawing/2014/main" id="{FDFDDB74-28E9-0D26-749F-2527A16A6554}"/>
              </a:ext>
            </a:extLst>
          </p:cNvPr>
          <p:cNvSpPr/>
          <p:nvPr/>
        </p:nvSpPr>
        <p:spPr>
          <a:xfrm>
            <a:off x="1983259" y="1494655"/>
            <a:ext cx="3084758" cy="16355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59"/>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Proxima Nova"/>
              <a:buNone/>
            </a:pPr>
            <a:r>
              <a:rPr lang="en-US"/>
              <a:t>Backup Slides</a:t>
            </a:r>
            <a:endParaRPr/>
          </a:p>
        </p:txBody>
      </p:sp>
      <p:sp>
        <p:nvSpPr>
          <p:cNvPr id="1131" name="Google Shape;1131;p59"/>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0D829C-54AD-5D2C-72EF-3DA6A0FA3DA9}"/>
              </a:ext>
            </a:extLst>
          </p:cNvPr>
          <p:cNvSpPr>
            <a:spLocks noGrp="1"/>
          </p:cNvSpPr>
          <p:nvPr>
            <p:ph type="title"/>
          </p:nvPr>
        </p:nvSpPr>
        <p:spPr/>
        <p:txBody>
          <a:bodyPr/>
          <a:lstStyle/>
          <a:p>
            <a:r>
              <a:rPr lang="en-TR" dirty="0"/>
              <a:t>OS Support</a:t>
            </a:r>
          </a:p>
        </p:txBody>
      </p:sp>
      <p:sp>
        <p:nvSpPr>
          <p:cNvPr id="5" name="Content Placeholder 4">
            <a:extLst>
              <a:ext uri="{FF2B5EF4-FFF2-40B4-BE49-F238E27FC236}">
                <a16:creationId xmlns:a16="http://schemas.microsoft.com/office/drawing/2014/main" id="{7CC4F0E4-D8F2-E545-749A-2F597DFF964E}"/>
              </a:ext>
            </a:extLst>
          </p:cNvPr>
          <p:cNvSpPr>
            <a:spLocks noGrp="1"/>
          </p:cNvSpPr>
          <p:nvPr>
            <p:ph idx="1"/>
          </p:nvPr>
        </p:nvSpPr>
        <p:spPr/>
        <p:txBody>
          <a:bodyPr/>
          <a:lstStyle/>
          <a:p>
            <a:pPr marL="0" indent="0">
              <a:buNone/>
            </a:pPr>
            <a:r>
              <a:rPr lang="en-TR" sz="2800" dirty="0"/>
              <a:t>Support for:</a:t>
            </a:r>
          </a:p>
          <a:p>
            <a:pPr marL="514350" indent="-514350">
              <a:buAutoNum type="arabicParenR"/>
            </a:pPr>
            <a:r>
              <a:rPr lang="en-TR" sz="2800" dirty="0"/>
              <a:t>managing MMT in physical address space</a:t>
            </a:r>
          </a:p>
          <a:p>
            <a:pPr marL="514350" indent="-514350">
              <a:buAutoNum type="arabicParenR"/>
            </a:pPr>
            <a:r>
              <a:rPr lang="en-US" sz="2800" dirty="0"/>
              <a:t>f</a:t>
            </a:r>
            <a:r>
              <a:rPr lang="en-TR" sz="2800" dirty="0"/>
              <a:t>lushing PMTs on context switch</a:t>
            </a:r>
          </a:p>
          <a:p>
            <a:pPr marL="514350" indent="-514350">
              <a:buAutoNum type="arabicParenR"/>
            </a:pPr>
            <a:r>
              <a:rPr lang="en-US" sz="2800" dirty="0"/>
              <a:t>u</a:t>
            </a:r>
            <a:r>
              <a:rPr lang="en-TR" sz="2800" dirty="0"/>
              <a:t>pdating MMT tags and invalidating MMC </a:t>
            </a:r>
            <a:br>
              <a:rPr lang="en-TR" sz="2800" dirty="0"/>
            </a:br>
            <a:r>
              <a:rPr lang="en-TR" sz="2800" dirty="0"/>
              <a:t>on page swaps</a:t>
            </a:r>
          </a:p>
          <a:p>
            <a:pPr marL="514350" indent="-514350">
              <a:buAutoNum type="arabicParenR"/>
            </a:pPr>
            <a:r>
              <a:rPr lang="en-US" sz="2800" dirty="0"/>
              <a:t>trap into OS to perform checks </a:t>
            </a:r>
            <a:br>
              <a:rPr lang="en-US" sz="2800" dirty="0"/>
            </a:br>
            <a:r>
              <a:rPr lang="en-US" sz="2800" dirty="0"/>
              <a:t>(e.g., on bounds check failure)</a:t>
            </a:r>
            <a:endParaRPr lang="en-TR" sz="2800" dirty="0"/>
          </a:p>
          <a:p>
            <a:pPr marL="514350" indent="-514350">
              <a:buAutoNum type="arabicParenR"/>
            </a:pPr>
            <a:endParaRPr lang="en-TR" sz="2800" dirty="0"/>
          </a:p>
          <a:p>
            <a:pPr marL="514350" indent="-514350">
              <a:buAutoNum type="arabicParenR"/>
            </a:pPr>
            <a:endParaRPr lang="en-TR" sz="2800" dirty="0"/>
          </a:p>
        </p:txBody>
      </p:sp>
    </p:spTree>
    <p:extLst>
      <p:ext uri="{BB962C8B-B14F-4D97-AF65-F5344CB8AC3E}">
        <p14:creationId xmlns:p14="http://schemas.microsoft.com/office/powerpoint/2010/main" val="13264070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0D829C-54AD-5D2C-72EF-3DA6A0FA3DA9}"/>
              </a:ext>
            </a:extLst>
          </p:cNvPr>
          <p:cNvSpPr>
            <a:spLocks noGrp="1"/>
          </p:cNvSpPr>
          <p:nvPr>
            <p:ph type="title"/>
          </p:nvPr>
        </p:nvSpPr>
        <p:spPr/>
        <p:txBody>
          <a:bodyPr/>
          <a:lstStyle/>
          <a:p>
            <a:r>
              <a:rPr lang="en-TR" dirty="0"/>
              <a:t>Coherence/Consistency</a:t>
            </a:r>
          </a:p>
        </p:txBody>
      </p:sp>
      <p:sp>
        <p:nvSpPr>
          <p:cNvPr id="5" name="Content Placeholder 4">
            <a:extLst>
              <a:ext uri="{FF2B5EF4-FFF2-40B4-BE49-F238E27FC236}">
                <a16:creationId xmlns:a16="http://schemas.microsoft.com/office/drawing/2014/main" id="{7CC4F0E4-D8F2-E545-749A-2F597DFF964E}"/>
              </a:ext>
            </a:extLst>
          </p:cNvPr>
          <p:cNvSpPr>
            <a:spLocks noGrp="1"/>
          </p:cNvSpPr>
          <p:nvPr>
            <p:ph idx="1"/>
          </p:nvPr>
        </p:nvSpPr>
        <p:spPr/>
        <p:txBody>
          <a:bodyPr/>
          <a:lstStyle/>
          <a:p>
            <a:r>
              <a:rPr lang="en-TR" sz="2000" dirty="0"/>
              <a:t>Private metadata tables of private components (e.g., L1 cache) are not coherent</a:t>
            </a:r>
          </a:p>
          <a:p>
            <a:r>
              <a:rPr lang="en-TR" sz="2000" dirty="0"/>
              <a:t>Private metadata tables of shared components are coherent automatically</a:t>
            </a:r>
          </a:p>
          <a:p>
            <a:pPr lvl="1"/>
            <a:r>
              <a:rPr lang="en-TR" sz="1600" dirty="0"/>
              <a:t>Updates in PMTs due to CREATEs are visible to all threads immediately</a:t>
            </a:r>
          </a:p>
          <a:p>
            <a:pPr lvl="1"/>
            <a:r>
              <a:rPr lang="en-TR" sz="1600" dirty="0"/>
              <a:t>Guaranteeing consistency requires use of barriers and fences</a:t>
            </a:r>
          </a:p>
          <a:p>
            <a:r>
              <a:rPr lang="en-TR" sz="2000" dirty="0"/>
              <a:t>Metadata mapping table shared across threads of the same process</a:t>
            </a:r>
          </a:p>
          <a:p>
            <a:pPr lvl="1"/>
            <a:r>
              <a:rPr lang="en-TR" sz="1600" dirty="0"/>
              <a:t>Point of coherence is the mapping table, on a MAP, MMC entries in other cores are invalidated </a:t>
            </a:r>
          </a:p>
          <a:p>
            <a:pPr lvl="1"/>
            <a:r>
              <a:rPr lang="en-TR" sz="1600" dirty="0"/>
              <a:t>Consistency still requires barriers and fences</a:t>
            </a:r>
          </a:p>
          <a:p>
            <a:endParaRPr lang="en-TR" sz="2000" dirty="0"/>
          </a:p>
          <a:p>
            <a:endParaRPr lang="en-TR" sz="2000" dirty="0"/>
          </a:p>
          <a:p>
            <a:endParaRPr lang="en-TR" sz="1200" dirty="0"/>
          </a:p>
          <a:p>
            <a:endParaRPr lang="en-TR" sz="200" dirty="0"/>
          </a:p>
          <a:p>
            <a:endParaRPr lang="en-TR" sz="2000" dirty="0"/>
          </a:p>
          <a:p>
            <a:endParaRPr lang="en-TR" sz="2000" dirty="0"/>
          </a:p>
        </p:txBody>
      </p:sp>
    </p:spTree>
    <p:extLst>
      <p:ext uri="{BB962C8B-B14F-4D97-AF65-F5344CB8AC3E}">
        <p14:creationId xmlns:p14="http://schemas.microsoft.com/office/powerpoint/2010/main" val="7648908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39652B-E92C-752B-6F68-30805074AF8C}"/>
              </a:ext>
            </a:extLst>
          </p:cNvPr>
          <p:cNvSpPr>
            <a:spLocks noGrp="1"/>
          </p:cNvSpPr>
          <p:nvPr>
            <p:ph type="title"/>
          </p:nvPr>
        </p:nvSpPr>
        <p:spPr/>
        <p:txBody>
          <a:bodyPr/>
          <a:lstStyle/>
          <a:p>
            <a:r>
              <a:rPr lang="en-TR" dirty="0"/>
              <a:t>Timing Sensitivity of Metadata</a:t>
            </a:r>
          </a:p>
        </p:txBody>
      </p:sp>
      <p:sp>
        <p:nvSpPr>
          <p:cNvPr id="5" name="Content Placeholder 4">
            <a:extLst>
              <a:ext uri="{FF2B5EF4-FFF2-40B4-BE49-F238E27FC236}">
                <a16:creationId xmlns:a16="http://schemas.microsoft.com/office/drawing/2014/main" id="{30DA5D38-8E12-A559-5F95-8413A8AB9BC4}"/>
              </a:ext>
            </a:extLst>
          </p:cNvPr>
          <p:cNvSpPr>
            <a:spLocks noGrp="1"/>
          </p:cNvSpPr>
          <p:nvPr>
            <p:ph idx="1"/>
          </p:nvPr>
        </p:nvSpPr>
        <p:spPr/>
        <p:txBody>
          <a:bodyPr/>
          <a:lstStyle/>
          <a:p>
            <a:pPr marL="0" indent="0">
              <a:buNone/>
            </a:pPr>
            <a:r>
              <a:rPr lang="en-TR" sz="2400" dirty="0"/>
              <a:t>3 modes on how to handle a lookup:</a:t>
            </a:r>
          </a:p>
          <a:p>
            <a:r>
              <a:rPr lang="en-TR" sz="2400" b="1" dirty="0"/>
              <a:t>Force stall:</a:t>
            </a:r>
            <a:r>
              <a:rPr lang="en-TR" sz="2400" dirty="0"/>
              <a:t> Memory instruction that triggered a lookup cannot commit until the optimization is complete</a:t>
            </a:r>
          </a:p>
          <a:p>
            <a:pPr lvl="1"/>
            <a:r>
              <a:rPr lang="en-TR" sz="1800" dirty="0"/>
              <a:t>Security use cases</a:t>
            </a:r>
          </a:p>
          <a:p>
            <a:r>
              <a:rPr lang="en-TR" sz="2400" b="1" dirty="0"/>
              <a:t>No stall:</a:t>
            </a:r>
            <a:r>
              <a:rPr lang="en-TR" sz="2400" dirty="0"/>
              <a:t> Metadata lookups never stall the core, but they are always resolved</a:t>
            </a:r>
          </a:p>
          <a:p>
            <a:pPr lvl="1"/>
            <a:r>
              <a:rPr lang="en-US" sz="1800" dirty="0"/>
              <a:t>E.g., in p</a:t>
            </a:r>
            <a:r>
              <a:rPr lang="en-TR" sz="1800" dirty="0"/>
              <a:t>age placement, cache replacement</a:t>
            </a:r>
          </a:p>
          <a:p>
            <a:r>
              <a:rPr lang="en-TR" sz="2400" b="1" dirty="0"/>
              <a:t>Best effort: </a:t>
            </a:r>
            <a:r>
              <a:rPr lang="en-TR" sz="2400" dirty="0"/>
              <a:t>Lookups may be dropped before they complete</a:t>
            </a:r>
          </a:p>
          <a:p>
            <a:pPr lvl="1"/>
            <a:r>
              <a:rPr lang="en-TR" sz="1800" dirty="0"/>
              <a:t>E.g., prefetcher training</a:t>
            </a:r>
          </a:p>
        </p:txBody>
      </p:sp>
    </p:spTree>
    <p:extLst>
      <p:ext uri="{BB962C8B-B14F-4D97-AF65-F5344CB8AC3E}">
        <p14:creationId xmlns:p14="http://schemas.microsoft.com/office/powerpoint/2010/main" val="16825064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39652B-E92C-752B-6F68-30805074AF8C}"/>
              </a:ext>
            </a:extLst>
          </p:cNvPr>
          <p:cNvSpPr>
            <a:spLocks noGrp="1"/>
          </p:cNvSpPr>
          <p:nvPr>
            <p:ph type="title"/>
          </p:nvPr>
        </p:nvSpPr>
        <p:spPr/>
        <p:txBody>
          <a:bodyPr/>
          <a:lstStyle/>
          <a:p>
            <a:r>
              <a:rPr lang="en-TR" dirty="0"/>
              <a:t>Software Library</a:t>
            </a:r>
          </a:p>
        </p:txBody>
      </p:sp>
      <p:pic>
        <p:nvPicPr>
          <p:cNvPr id="2" name="Content Placeholder 1">
            <a:extLst>
              <a:ext uri="{FF2B5EF4-FFF2-40B4-BE49-F238E27FC236}">
                <a16:creationId xmlns:a16="http://schemas.microsoft.com/office/drawing/2014/main" id="{852B82ED-C4C7-373C-353D-086ECAA32D64}"/>
              </a:ext>
            </a:extLst>
          </p:cNvPr>
          <p:cNvPicPr>
            <a:picLocks noGrp="1" noChangeAspect="1"/>
          </p:cNvPicPr>
          <p:nvPr>
            <p:ph idx="1"/>
          </p:nvPr>
        </p:nvPicPr>
        <p:blipFill>
          <a:blip r:embed="rId2"/>
          <a:stretch>
            <a:fillRect/>
          </a:stretch>
        </p:blipFill>
        <p:spPr>
          <a:xfrm>
            <a:off x="753269" y="2352675"/>
            <a:ext cx="7632700" cy="2679700"/>
          </a:xfrm>
          <a:prstGeom prst="rect">
            <a:avLst/>
          </a:prstGeom>
        </p:spPr>
      </p:pic>
    </p:spTree>
    <p:extLst>
      <p:ext uri="{BB962C8B-B14F-4D97-AF65-F5344CB8AC3E}">
        <p14:creationId xmlns:p14="http://schemas.microsoft.com/office/powerpoint/2010/main" val="9896367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39652B-E92C-752B-6F68-30805074AF8C}"/>
              </a:ext>
            </a:extLst>
          </p:cNvPr>
          <p:cNvSpPr>
            <a:spLocks noGrp="1"/>
          </p:cNvSpPr>
          <p:nvPr>
            <p:ph type="title"/>
          </p:nvPr>
        </p:nvSpPr>
        <p:spPr/>
        <p:txBody>
          <a:bodyPr/>
          <a:lstStyle/>
          <a:p>
            <a:r>
              <a:rPr lang="en-TR" dirty="0"/>
              <a:t>MetaSys vs XMem</a:t>
            </a:r>
          </a:p>
        </p:txBody>
      </p:sp>
      <p:sp>
        <p:nvSpPr>
          <p:cNvPr id="5" name="Content Placeholder 4">
            <a:extLst>
              <a:ext uri="{FF2B5EF4-FFF2-40B4-BE49-F238E27FC236}">
                <a16:creationId xmlns:a16="http://schemas.microsoft.com/office/drawing/2014/main" id="{74FF2613-055A-F1DC-8ABD-C678EA9BEF68}"/>
              </a:ext>
            </a:extLst>
          </p:cNvPr>
          <p:cNvSpPr>
            <a:spLocks noGrp="1"/>
          </p:cNvSpPr>
          <p:nvPr>
            <p:ph idx="1"/>
          </p:nvPr>
        </p:nvSpPr>
        <p:spPr/>
        <p:txBody>
          <a:bodyPr/>
          <a:lstStyle/>
          <a:p>
            <a:pPr marL="0" indent="0">
              <a:buNone/>
            </a:pPr>
            <a:r>
              <a:rPr lang="en-TR" sz="2800" dirty="0"/>
              <a:t>Key difference:</a:t>
            </a:r>
          </a:p>
          <a:p>
            <a:r>
              <a:rPr lang="en-TR" sz="2800" dirty="0"/>
              <a:t>The whole system is open-sourced</a:t>
            </a:r>
          </a:p>
          <a:p>
            <a:endParaRPr lang="en-TR" sz="2800" dirty="0"/>
          </a:p>
          <a:p>
            <a:pPr marL="0" indent="0">
              <a:buNone/>
            </a:pPr>
            <a:r>
              <a:rPr lang="en-TR" sz="2800" dirty="0"/>
              <a:t>Differences in interfaces:</a:t>
            </a:r>
          </a:p>
        </p:txBody>
      </p:sp>
      <p:pic>
        <p:nvPicPr>
          <p:cNvPr id="6" name="Picture 5">
            <a:extLst>
              <a:ext uri="{FF2B5EF4-FFF2-40B4-BE49-F238E27FC236}">
                <a16:creationId xmlns:a16="http://schemas.microsoft.com/office/drawing/2014/main" id="{9BDA3817-A7C0-C6B5-C40B-255DDB08C5A8}"/>
              </a:ext>
            </a:extLst>
          </p:cNvPr>
          <p:cNvPicPr>
            <a:picLocks noChangeAspect="1"/>
          </p:cNvPicPr>
          <p:nvPr/>
        </p:nvPicPr>
        <p:blipFill>
          <a:blip r:embed="rId2"/>
          <a:stretch>
            <a:fillRect/>
          </a:stretch>
        </p:blipFill>
        <p:spPr>
          <a:xfrm>
            <a:off x="650292" y="3081298"/>
            <a:ext cx="7839018" cy="1573382"/>
          </a:xfrm>
          <a:prstGeom prst="rect">
            <a:avLst/>
          </a:prstGeom>
        </p:spPr>
      </p:pic>
    </p:spTree>
    <p:extLst>
      <p:ext uri="{BB962C8B-B14F-4D97-AF65-F5344CB8AC3E}">
        <p14:creationId xmlns:p14="http://schemas.microsoft.com/office/powerpoint/2010/main" val="30113024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6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sz="4000" dirty="0"/>
              <a:t>Existing Cross-Layer Infrastructure</a:t>
            </a:r>
            <a:endParaRPr sz="4000" dirty="0"/>
          </a:p>
        </p:txBody>
      </p:sp>
      <p:sp>
        <p:nvSpPr>
          <p:cNvPr id="1138" name="Google Shape;1138;p60"/>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2800"/>
              <a:buNone/>
            </a:pPr>
            <a:r>
              <a:rPr lang="en-US">
                <a:solidFill>
                  <a:schemeClr val="accent6"/>
                </a:solidFill>
              </a:rPr>
              <a:t>PARD:</a:t>
            </a:r>
            <a:r>
              <a:rPr lang="en-US"/>
              <a:t> Enable quality-of-service techniques</a:t>
            </a:r>
            <a:endParaRPr/>
          </a:p>
          <a:p>
            <a:pPr marL="228600" lvl="0" indent="-228600" algn="l" rtl="0">
              <a:lnSpc>
                <a:spcPct val="90000"/>
              </a:lnSpc>
              <a:spcBef>
                <a:spcPts val="1000"/>
              </a:spcBef>
              <a:spcAft>
                <a:spcPts val="0"/>
              </a:spcAft>
              <a:buClr>
                <a:schemeClr val="dk1"/>
              </a:buClr>
              <a:buSzPts val="2400"/>
              <a:buChar char="•"/>
            </a:pPr>
            <a:r>
              <a:rPr lang="en-US" sz="2400"/>
              <a:t>Tag programs with an ID</a:t>
            </a:r>
            <a:endParaRPr/>
          </a:p>
          <a:p>
            <a:pPr marL="228600" lvl="0" indent="-228600" algn="l" rtl="0">
              <a:lnSpc>
                <a:spcPct val="90000"/>
              </a:lnSpc>
              <a:spcBef>
                <a:spcPts val="1000"/>
              </a:spcBef>
              <a:spcAft>
                <a:spcPts val="0"/>
              </a:spcAft>
              <a:buClr>
                <a:schemeClr val="dk1"/>
              </a:buClr>
              <a:buSzPts val="2400"/>
              <a:buChar char="•"/>
            </a:pPr>
            <a:r>
              <a:rPr lang="en-US" sz="2400"/>
              <a:t>Propagate program ID with memory requests</a:t>
            </a:r>
            <a:endParaRPr/>
          </a:p>
          <a:p>
            <a:pPr marL="228600" lvl="0" indent="-228600" algn="l" rtl="0">
              <a:lnSpc>
                <a:spcPct val="90000"/>
              </a:lnSpc>
              <a:spcBef>
                <a:spcPts val="1000"/>
              </a:spcBef>
              <a:spcAft>
                <a:spcPts val="0"/>
              </a:spcAft>
              <a:buClr>
                <a:schemeClr val="dk1"/>
              </a:buClr>
              <a:buSzPts val="2400"/>
              <a:buChar char="•"/>
            </a:pPr>
            <a:r>
              <a:rPr lang="en-US" sz="2400"/>
              <a:t>Hardware enforces QoS requirements on memory requests</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accent6"/>
              </a:buClr>
              <a:buSzPts val="2800"/>
              <a:buNone/>
            </a:pPr>
            <a:r>
              <a:rPr lang="en-US">
                <a:solidFill>
                  <a:schemeClr val="accent6"/>
                </a:solidFill>
              </a:rPr>
              <a:t>Cheri: </a:t>
            </a:r>
            <a:r>
              <a:rPr lang="en-US"/>
              <a:t>Fine-grained memory protection</a:t>
            </a:r>
            <a:endParaRPr/>
          </a:p>
          <a:p>
            <a:pPr marL="228600" lvl="0" indent="-228600" algn="l" rtl="0">
              <a:lnSpc>
                <a:spcPct val="90000"/>
              </a:lnSpc>
              <a:spcBef>
                <a:spcPts val="1000"/>
              </a:spcBef>
              <a:spcAft>
                <a:spcPts val="0"/>
              </a:spcAft>
              <a:buClr>
                <a:schemeClr val="dk1"/>
              </a:buClr>
              <a:buSzPts val="2400"/>
              <a:buChar char="•"/>
            </a:pPr>
            <a:r>
              <a:rPr lang="en-US" sz="2400"/>
              <a:t>Capability registers replace address operands</a:t>
            </a:r>
            <a:endParaRPr/>
          </a:p>
          <a:p>
            <a:pPr marL="228600" lvl="0" indent="-228600" algn="l" rtl="0">
              <a:lnSpc>
                <a:spcPct val="90000"/>
              </a:lnSpc>
              <a:spcBef>
                <a:spcPts val="1000"/>
              </a:spcBef>
              <a:spcAft>
                <a:spcPts val="0"/>
              </a:spcAft>
              <a:buClr>
                <a:schemeClr val="dk1"/>
              </a:buClr>
              <a:buSzPts val="2400"/>
              <a:buChar char="•"/>
            </a:pPr>
            <a:r>
              <a:rPr lang="en-US" sz="2400"/>
              <a:t>Tag capabilities with an ID</a:t>
            </a:r>
            <a:endParaRPr/>
          </a:p>
          <a:p>
            <a:pPr marL="228600" lvl="0" indent="-228600" algn="l" rtl="0">
              <a:lnSpc>
                <a:spcPct val="90000"/>
              </a:lnSpc>
              <a:spcBef>
                <a:spcPts val="1000"/>
              </a:spcBef>
              <a:spcAft>
                <a:spcPts val="0"/>
              </a:spcAft>
              <a:buClr>
                <a:schemeClr val="dk1"/>
              </a:buClr>
              <a:buSzPts val="2400"/>
              <a:buChar char="•"/>
            </a:pPr>
            <a:r>
              <a:rPr lang="en-US" sz="2400"/>
              <a:t>Propagate capability IDs with memory requests</a:t>
            </a:r>
            <a:endParaRPr/>
          </a:p>
          <a:p>
            <a:pPr marL="228600" lvl="0" indent="-228600" algn="l" rtl="0">
              <a:lnSpc>
                <a:spcPct val="90000"/>
              </a:lnSpc>
              <a:spcBef>
                <a:spcPts val="1000"/>
              </a:spcBef>
              <a:spcAft>
                <a:spcPts val="0"/>
              </a:spcAft>
              <a:buClr>
                <a:schemeClr val="dk1"/>
              </a:buClr>
              <a:buSzPts val="2400"/>
              <a:buChar char="•"/>
            </a:pPr>
            <a:r>
              <a:rPr lang="en-US" sz="2400"/>
              <a:t>Hardware enforces bounds checking, pointer integrity, etc.</a:t>
            </a:r>
            <a:endParaRPr/>
          </a:p>
        </p:txBody>
      </p:sp>
      <p:sp>
        <p:nvSpPr>
          <p:cNvPr id="1140" name="Google Shape;1140;p60"/>
          <p:cNvSpPr txBox="1"/>
          <p:nvPr/>
        </p:nvSpPr>
        <p:spPr>
          <a:xfrm>
            <a:off x="2301766" y="6439875"/>
            <a:ext cx="454046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Proxima Nova"/>
                <a:ea typeface="Proxima Nova"/>
                <a:cs typeface="Proxima Nova"/>
                <a:sym typeface="Proxima Nova"/>
              </a:rPr>
              <a:t>[Huang+, CARRV’17] [Woodruf+, ISCA’14]</a:t>
            </a:r>
            <a:endParaRPr sz="1800">
              <a:solidFill>
                <a:schemeClr val="dk1"/>
              </a:solidFill>
              <a:latin typeface="Proxima Nova"/>
              <a:ea typeface="Proxima Nova"/>
              <a:cs typeface="Proxima Nova"/>
              <a:sym typeface="Proxima Nova"/>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6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sz="4000" dirty="0" err="1"/>
              <a:t>MetaSys</a:t>
            </a:r>
            <a:r>
              <a:rPr lang="en-US" sz="4000" dirty="0"/>
              <a:t>: Return Address Protection</a:t>
            </a:r>
            <a:endParaRPr sz="4000" dirty="0"/>
          </a:p>
        </p:txBody>
      </p:sp>
      <p:sp>
        <p:nvSpPr>
          <p:cNvPr id="1154" name="Google Shape;1154;p62"/>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800"/>
              <a:buAutoNum type="arabicParenR"/>
            </a:pPr>
            <a:r>
              <a:rPr lang="en-US"/>
              <a:t>Map return addresses to metadata id 1</a:t>
            </a:r>
            <a:endParaRPr/>
          </a:p>
          <a:p>
            <a:pPr marL="514350" lvl="0" indent="-514350" algn="l" rtl="0">
              <a:lnSpc>
                <a:spcPct val="90000"/>
              </a:lnSpc>
              <a:spcBef>
                <a:spcPts val="1000"/>
              </a:spcBef>
              <a:spcAft>
                <a:spcPts val="0"/>
              </a:spcAft>
              <a:buClr>
                <a:schemeClr val="dk1"/>
              </a:buClr>
              <a:buSzPts val="2800"/>
              <a:buAutoNum type="arabicParenR"/>
            </a:pPr>
            <a:r>
              <a:rPr lang="en-US"/>
              <a:t>Return address protection client performs</a:t>
            </a:r>
            <a:br>
              <a:rPr lang="en-US"/>
            </a:br>
            <a:r>
              <a:rPr lang="en-US"/>
              <a:t>metadata lookup on every store</a:t>
            </a:r>
            <a:endParaRPr/>
          </a:p>
          <a:p>
            <a:pPr marL="514350" lvl="0" indent="-514350" algn="l" rtl="0">
              <a:lnSpc>
                <a:spcPct val="90000"/>
              </a:lnSpc>
              <a:spcBef>
                <a:spcPts val="1000"/>
              </a:spcBef>
              <a:spcAft>
                <a:spcPts val="0"/>
              </a:spcAft>
              <a:buClr>
                <a:schemeClr val="dk1"/>
              </a:buClr>
              <a:buSzPts val="2800"/>
              <a:buAutoNum type="arabicParenR"/>
            </a:pPr>
            <a:r>
              <a:rPr lang="en-US"/>
              <a:t>If a store modifies a non-zero metadata tag,</a:t>
            </a:r>
            <a:br>
              <a:rPr lang="en-US"/>
            </a:br>
            <a:r>
              <a:rPr lang="en-US"/>
              <a:t>cause exception</a:t>
            </a:r>
            <a:endParaRPr/>
          </a:p>
        </p:txBody>
      </p:sp>
      <p:pic>
        <p:nvPicPr>
          <p:cNvPr id="1156" name="Google Shape;1156;p62"/>
          <p:cNvPicPr preferRelativeResize="0"/>
          <p:nvPr/>
        </p:nvPicPr>
        <p:blipFill rotWithShape="1">
          <a:blip r:embed="rId3">
            <a:alphaModFix/>
          </a:blip>
          <a:srcRect/>
          <a:stretch/>
        </p:blipFill>
        <p:spPr>
          <a:xfrm>
            <a:off x="685800" y="3292699"/>
            <a:ext cx="7772400" cy="1543050"/>
          </a:xfrm>
          <a:prstGeom prst="rect">
            <a:avLst/>
          </a:prstGeom>
          <a:noFill/>
          <a:ln>
            <a:noFill/>
          </a:ln>
        </p:spPr>
      </p:pic>
      <p:sp>
        <p:nvSpPr>
          <p:cNvPr id="1157" name="Google Shape;1157;p62"/>
          <p:cNvSpPr/>
          <p:nvPr/>
        </p:nvSpPr>
        <p:spPr>
          <a:xfrm>
            <a:off x="-135022" y="5077966"/>
            <a:ext cx="9448800" cy="914404"/>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a:solidFill>
                  <a:schemeClr val="lt1"/>
                </a:solidFill>
                <a:latin typeface="Proxima Nova"/>
                <a:ea typeface="Proxima Nova"/>
                <a:cs typeface="Proxima Nova"/>
                <a:sym typeface="Proxima Nova"/>
              </a:rPr>
              <a:t>1.2% average performance overhead</a:t>
            </a:r>
            <a:br>
              <a:rPr lang="en-US" sz="2800">
                <a:solidFill>
                  <a:schemeClr val="lt1"/>
                </a:solidFill>
                <a:latin typeface="Proxima Nova"/>
                <a:ea typeface="Proxima Nova"/>
                <a:cs typeface="Proxima Nova"/>
                <a:sym typeface="Proxima Nova"/>
              </a:rPr>
            </a:br>
            <a:r>
              <a:rPr lang="en-US" sz="2800">
                <a:solidFill>
                  <a:schemeClr val="lt1"/>
                </a:solidFill>
                <a:latin typeface="Proxima Nova"/>
                <a:ea typeface="Proxima Nova"/>
                <a:cs typeface="Proxima Nova"/>
                <a:sym typeface="Proxima Nova"/>
              </a:rPr>
              <a:t>(in contrast to software canary’s 5.5%)</a:t>
            </a:r>
            <a:endParaRPr sz="2800">
              <a:solidFill>
                <a:schemeClr val="lt1"/>
              </a:solidFill>
              <a:latin typeface="Proxima Nova"/>
              <a:ea typeface="Proxima Nova"/>
              <a:cs typeface="Proxima Nova"/>
              <a:sym typeface="Proxima Nov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6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Additional Memory Accesses</a:t>
            </a:r>
            <a:endParaRPr/>
          </a:p>
        </p:txBody>
      </p:sp>
      <p:pic>
        <p:nvPicPr>
          <p:cNvPr id="1163" name="Google Shape;1163;p63"/>
          <p:cNvPicPr preferRelativeResize="0">
            <a:picLocks noGrp="1"/>
          </p:cNvPicPr>
          <p:nvPr>
            <p:ph idx="1"/>
          </p:nvPr>
        </p:nvPicPr>
        <p:blipFill rotWithShape="1">
          <a:blip r:embed="rId3">
            <a:alphaModFix/>
          </a:blip>
          <a:stretch/>
        </p:blipFill>
        <p:spPr>
          <a:xfrm>
            <a:off x="76200" y="2692711"/>
            <a:ext cx="8986838" cy="199962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6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Metadata Mapping Cache Hit Rate</a:t>
            </a:r>
            <a:endParaRPr/>
          </a:p>
        </p:txBody>
      </p:sp>
      <p:pic>
        <p:nvPicPr>
          <p:cNvPr id="1170" name="Google Shape;1170;p64"/>
          <p:cNvPicPr preferRelativeResize="0">
            <a:picLocks noGrp="1"/>
          </p:cNvPicPr>
          <p:nvPr>
            <p:ph idx="1"/>
          </p:nvPr>
        </p:nvPicPr>
        <p:blipFill rotWithShape="1">
          <a:blip r:embed="rId3">
            <a:alphaModFix/>
          </a:blip>
          <a:stretch/>
        </p:blipFill>
        <p:spPr>
          <a:xfrm>
            <a:off x="76200" y="2432546"/>
            <a:ext cx="8986838" cy="251995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3" name="Rectangle 2">
            <a:extLst>
              <a:ext uri="{FF2B5EF4-FFF2-40B4-BE49-F238E27FC236}">
                <a16:creationId xmlns:a16="http://schemas.microsoft.com/office/drawing/2014/main" id="{D5981403-F1F8-AEA6-1B4C-C07C792B020F}"/>
              </a:ext>
            </a:extLst>
          </p:cNvPr>
          <p:cNvSpPr/>
          <p:nvPr/>
        </p:nvSpPr>
        <p:spPr>
          <a:xfrm>
            <a:off x="69813" y="2497381"/>
            <a:ext cx="4957673" cy="9316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4" name="Rectangle 3">
            <a:extLst>
              <a:ext uri="{FF2B5EF4-FFF2-40B4-BE49-F238E27FC236}">
                <a16:creationId xmlns:a16="http://schemas.microsoft.com/office/drawing/2014/main" id="{41D427F0-9F13-0A0A-9BC6-67C332B056BE}"/>
              </a:ext>
            </a:extLst>
          </p:cNvPr>
          <p:cNvSpPr/>
          <p:nvPr/>
        </p:nvSpPr>
        <p:spPr>
          <a:xfrm>
            <a:off x="69813" y="1016334"/>
            <a:ext cx="4957673" cy="1442492"/>
          </a:xfrm>
          <a:prstGeom prst="rect">
            <a:avLst/>
          </a:prstGeom>
          <a:solidFill>
            <a:srgbClr val="EB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5" name="Rectangle 4">
            <a:extLst>
              <a:ext uri="{FF2B5EF4-FFF2-40B4-BE49-F238E27FC236}">
                <a16:creationId xmlns:a16="http://schemas.microsoft.com/office/drawing/2014/main" id="{6C6FFA82-5727-2566-C4FE-34B590440F8F}"/>
              </a:ext>
            </a:extLst>
          </p:cNvPr>
          <p:cNvSpPr/>
          <p:nvPr/>
        </p:nvSpPr>
        <p:spPr>
          <a:xfrm>
            <a:off x="4657494" y="1023844"/>
            <a:ext cx="304800" cy="15148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TR" b="1" dirty="0">
                <a:solidFill>
                  <a:schemeClr val="tx1"/>
                </a:solidFill>
              </a:rPr>
              <a:t>Hardware</a:t>
            </a:r>
          </a:p>
        </p:txBody>
      </p:sp>
      <p:sp>
        <p:nvSpPr>
          <p:cNvPr id="6" name="Rectangle 5">
            <a:extLst>
              <a:ext uri="{FF2B5EF4-FFF2-40B4-BE49-F238E27FC236}">
                <a16:creationId xmlns:a16="http://schemas.microsoft.com/office/drawing/2014/main" id="{274275E5-F60C-F9F4-A482-4143163BDE01}"/>
              </a:ext>
            </a:extLst>
          </p:cNvPr>
          <p:cNvSpPr/>
          <p:nvPr/>
        </p:nvSpPr>
        <p:spPr>
          <a:xfrm>
            <a:off x="4657494" y="2474266"/>
            <a:ext cx="304800" cy="1027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TR" b="1" dirty="0">
                <a:solidFill>
                  <a:schemeClr val="tx1"/>
                </a:solidFill>
              </a:rPr>
              <a:t>Software</a:t>
            </a:r>
          </a:p>
        </p:txBody>
      </p:sp>
      <p:sp>
        <p:nvSpPr>
          <p:cNvPr id="164" name="Google Shape;164;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sz="3800" dirty="0"/>
              <a:t>Benefits of Cross-Layer Techniques</a:t>
            </a:r>
            <a:endParaRPr sz="3800" dirty="0"/>
          </a:p>
        </p:txBody>
      </p:sp>
      <p:sp>
        <p:nvSpPr>
          <p:cNvPr id="165" name="Google Shape;165;p6"/>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ts val="2800"/>
              <a:buChar char="•"/>
            </a:pPr>
            <a:r>
              <a:rPr lang="en-US" sz="2400" dirty="0"/>
              <a:t>Performance optimizations</a:t>
            </a:r>
          </a:p>
          <a:p>
            <a:pPr marL="228600" lvl="0" indent="-228600" algn="l" rtl="0">
              <a:lnSpc>
                <a:spcPct val="90000"/>
              </a:lnSpc>
              <a:spcBef>
                <a:spcPts val="1000"/>
              </a:spcBef>
              <a:spcAft>
                <a:spcPts val="0"/>
              </a:spcAft>
              <a:buClr>
                <a:schemeClr val="dk1"/>
              </a:buClr>
              <a:buSzPts val="2800"/>
              <a:buChar char="•"/>
            </a:pPr>
            <a:r>
              <a:rPr lang="en-US" sz="2400" dirty="0"/>
              <a:t>Security enhancements</a:t>
            </a:r>
          </a:p>
          <a:p>
            <a:pPr marL="228600" lvl="0" indent="-228600" algn="l" rtl="0">
              <a:lnSpc>
                <a:spcPct val="90000"/>
              </a:lnSpc>
              <a:spcBef>
                <a:spcPts val="1000"/>
              </a:spcBef>
              <a:spcAft>
                <a:spcPts val="0"/>
              </a:spcAft>
              <a:buClr>
                <a:schemeClr val="dk1"/>
              </a:buClr>
              <a:buSzPts val="2800"/>
              <a:buChar char="•"/>
            </a:pPr>
            <a:r>
              <a:rPr lang="en-US" sz="2400" dirty="0"/>
              <a:t>Quality of service improvements</a:t>
            </a:r>
            <a:endParaRPr lang="en-US" sz="700" dirty="0"/>
          </a:p>
          <a:p>
            <a:pPr marL="228600" lvl="0" indent="-228600" algn="l" rtl="0">
              <a:lnSpc>
                <a:spcPct val="90000"/>
              </a:lnSpc>
              <a:spcBef>
                <a:spcPts val="1000"/>
              </a:spcBef>
              <a:spcAft>
                <a:spcPts val="0"/>
              </a:spcAft>
              <a:buClr>
                <a:schemeClr val="dk1"/>
              </a:buClr>
              <a:buSzPts val="2800"/>
              <a:buChar char="•"/>
            </a:pPr>
            <a:r>
              <a:rPr lang="en-US" sz="2400" dirty="0"/>
              <a:t>Better programmability</a:t>
            </a:r>
          </a:p>
          <a:p>
            <a:pPr marL="228600" lvl="0" indent="-228600" algn="l" rtl="0">
              <a:lnSpc>
                <a:spcPct val="90000"/>
              </a:lnSpc>
              <a:spcBef>
                <a:spcPts val="1000"/>
              </a:spcBef>
              <a:spcAft>
                <a:spcPts val="0"/>
              </a:spcAft>
              <a:buClr>
                <a:schemeClr val="dk1"/>
              </a:buClr>
              <a:buSzPts val="2800"/>
              <a:buChar char="•"/>
            </a:pPr>
            <a:r>
              <a:rPr lang="en-US" sz="2400" dirty="0"/>
              <a:t>Better portability</a:t>
            </a:r>
          </a:p>
        </p:txBody>
      </p:sp>
      <p:sp>
        <p:nvSpPr>
          <p:cNvPr id="167" name="Google Shape;167;p6"/>
          <p:cNvSpPr/>
          <p:nvPr/>
        </p:nvSpPr>
        <p:spPr>
          <a:xfrm>
            <a:off x="2628900" y="3736609"/>
            <a:ext cx="3886200" cy="860612"/>
          </a:xfrm>
          <a:prstGeom prst="roundRect">
            <a:avLst>
              <a:gd name="adj" fmla="val 27605"/>
            </a:avLst>
          </a:prstGeom>
          <a:solidFill>
            <a:schemeClr val="accen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ambria" panose="02040503050406030204" pitchFamily="18" charset="0"/>
                <a:ea typeface="Proxima Nova"/>
                <a:cs typeface="Proxima Nova"/>
                <a:sym typeface="Proxima Nova"/>
              </a:rPr>
              <a:t>Hardware</a:t>
            </a:r>
            <a:endParaRPr>
              <a:latin typeface="Cambria" panose="02040503050406030204" pitchFamily="18" charset="0"/>
            </a:endParaRPr>
          </a:p>
        </p:txBody>
      </p:sp>
      <p:sp>
        <p:nvSpPr>
          <p:cNvPr id="168" name="Google Shape;168;p6"/>
          <p:cNvSpPr/>
          <p:nvPr/>
        </p:nvSpPr>
        <p:spPr>
          <a:xfrm>
            <a:off x="2628900" y="5246724"/>
            <a:ext cx="3886200" cy="860612"/>
          </a:xfrm>
          <a:prstGeom prst="roundRect">
            <a:avLst>
              <a:gd name="adj" fmla="val 35417"/>
            </a:avLst>
          </a:prstGeom>
          <a:solidFill>
            <a:schemeClr val="accen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ambria" panose="02040503050406030204" pitchFamily="18" charset="0"/>
                <a:ea typeface="Proxima Nova"/>
                <a:cs typeface="Proxima Nova"/>
                <a:sym typeface="Proxima Nova"/>
              </a:rPr>
              <a:t>Software</a:t>
            </a:r>
            <a:endParaRPr>
              <a:latin typeface="Cambria" panose="02040503050406030204" pitchFamily="18" charset="0"/>
            </a:endParaRPr>
          </a:p>
        </p:txBody>
      </p:sp>
      <p:cxnSp>
        <p:nvCxnSpPr>
          <p:cNvPr id="169" name="Google Shape;169;p6"/>
          <p:cNvCxnSpPr/>
          <p:nvPr/>
        </p:nvCxnSpPr>
        <p:spPr>
          <a:xfrm rot="10800000">
            <a:off x="6218705" y="4597221"/>
            <a:ext cx="0" cy="649503"/>
          </a:xfrm>
          <a:prstGeom prst="straightConnector1">
            <a:avLst/>
          </a:prstGeom>
          <a:noFill/>
          <a:ln w="38100" cap="flat" cmpd="sng">
            <a:solidFill>
              <a:schemeClr val="dk1"/>
            </a:solidFill>
            <a:prstDash val="solid"/>
            <a:miter lim="800000"/>
            <a:headEnd type="triangle" w="med" len="med"/>
            <a:tailEnd type="triangle" w="med" len="med"/>
          </a:ln>
        </p:spPr>
      </p:cxnSp>
      <p:sp>
        <p:nvSpPr>
          <p:cNvPr id="170" name="Google Shape;170;p6"/>
          <p:cNvSpPr txBox="1"/>
          <p:nvPr/>
        </p:nvSpPr>
        <p:spPr>
          <a:xfrm>
            <a:off x="2713180" y="4691139"/>
            <a:ext cx="3739866"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accent6"/>
                </a:solidFill>
                <a:latin typeface="Cambria" panose="02040503050406030204" pitchFamily="18" charset="0"/>
                <a:ea typeface="Proxima Nova"/>
                <a:cs typeface="Proxima Nova"/>
                <a:sym typeface="Proxima Nova"/>
              </a:rPr>
              <a:t>Cross-Layer Interface</a:t>
            </a:r>
            <a:endParaRPr>
              <a:latin typeface="Cambria" panose="02040503050406030204" pitchFamily="18" charset="0"/>
            </a:endParaRPr>
          </a:p>
        </p:txBody>
      </p:sp>
      <p:cxnSp>
        <p:nvCxnSpPr>
          <p:cNvPr id="171" name="Google Shape;171;p6"/>
          <p:cNvCxnSpPr/>
          <p:nvPr/>
        </p:nvCxnSpPr>
        <p:spPr>
          <a:xfrm rot="10800000">
            <a:off x="2934825" y="4597221"/>
            <a:ext cx="0" cy="649503"/>
          </a:xfrm>
          <a:prstGeom prst="straightConnector1">
            <a:avLst/>
          </a:prstGeom>
          <a:noFill/>
          <a:ln w="38100" cap="flat" cmpd="sng">
            <a:solidFill>
              <a:schemeClr val="dk1"/>
            </a:solidFill>
            <a:prstDash val="solid"/>
            <a:miter lim="800000"/>
            <a:headEnd type="triangle" w="med" len="med"/>
            <a:tailEnd type="triangle" w="med" len="med"/>
          </a:ln>
        </p:spPr>
      </p:cxnSp>
      <p:sp>
        <p:nvSpPr>
          <p:cNvPr id="9" name="TextBox 8">
            <a:extLst>
              <a:ext uri="{FF2B5EF4-FFF2-40B4-BE49-F238E27FC236}">
                <a16:creationId xmlns:a16="http://schemas.microsoft.com/office/drawing/2014/main" id="{026FB83C-3203-6A88-116E-44D6549B2CEB}"/>
              </a:ext>
            </a:extLst>
          </p:cNvPr>
          <p:cNvSpPr txBox="1"/>
          <p:nvPr/>
        </p:nvSpPr>
        <p:spPr>
          <a:xfrm>
            <a:off x="6049831" y="1516539"/>
            <a:ext cx="1920240" cy="254000"/>
          </a:xfrm>
          <a:prstGeom prst="rect">
            <a:avLst/>
          </a:prstGeom>
          <a:noFill/>
        </p:spPr>
        <p:txBody>
          <a:bodyPr wrap="none" lIns="0" tIns="0" rIns="0" bIns="0" rtlCol="0">
            <a:normAutofit lnSpcReduction="10000"/>
          </a:bodyPr>
          <a:lstStyle/>
          <a:p>
            <a:pPr algn="ctr"/>
            <a:r>
              <a:rPr lang="en-TR" sz="1800" dirty="0">
                <a:solidFill>
                  <a:schemeClr val="tx1"/>
                </a:solidFill>
                <a:latin typeface="Cambria" panose="02040503050406030204" pitchFamily="18" charset="0"/>
              </a:rPr>
              <a:t>[Vijaykumar+, ISCA’18a]</a:t>
            </a:r>
          </a:p>
        </p:txBody>
      </p:sp>
      <p:sp>
        <p:nvSpPr>
          <p:cNvPr id="10" name="TextBox 9">
            <a:extLst>
              <a:ext uri="{FF2B5EF4-FFF2-40B4-BE49-F238E27FC236}">
                <a16:creationId xmlns:a16="http://schemas.microsoft.com/office/drawing/2014/main" id="{482DE12F-BB5D-24DF-63BC-0AC89EBDB9A3}"/>
              </a:ext>
            </a:extLst>
          </p:cNvPr>
          <p:cNvSpPr txBox="1"/>
          <p:nvPr/>
        </p:nvSpPr>
        <p:spPr>
          <a:xfrm>
            <a:off x="6049831" y="1774568"/>
            <a:ext cx="1920240" cy="254000"/>
          </a:xfrm>
          <a:prstGeom prst="rect">
            <a:avLst/>
          </a:prstGeom>
          <a:noFill/>
        </p:spPr>
        <p:txBody>
          <a:bodyPr wrap="none" lIns="0" tIns="0" rIns="0" bIns="0" rtlCol="0">
            <a:normAutofit lnSpcReduction="10000"/>
          </a:bodyPr>
          <a:lstStyle/>
          <a:p>
            <a:pPr algn="ctr"/>
            <a:r>
              <a:rPr lang="en-TR" sz="1800" dirty="0">
                <a:solidFill>
                  <a:schemeClr val="tx1"/>
                </a:solidFill>
                <a:latin typeface="Cambria" panose="02040503050406030204" pitchFamily="18" charset="0"/>
              </a:rPr>
              <a:t>[Vijaykumar+, ISCA’18b]</a:t>
            </a:r>
          </a:p>
        </p:txBody>
      </p:sp>
      <p:sp>
        <p:nvSpPr>
          <p:cNvPr id="11" name="TextBox 10">
            <a:extLst>
              <a:ext uri="{FF2B5EF4-FFF2-40B4-BE49-F238E27FC236}">
                <a16:creationId xmlns:a16="http://schemas.microsoft.com/office/drawing/2014/main" id="{9451E531-3138-4A73-C72B-4309251DECB0}"/>
              </a:ext>
            </a:extLst>
          </p:cNvPr>
          <p:cNvSpPr txBox="1"/>
          <p:nvPr/>
        </p:nvSpPr>
        <p:spPr>
          <a:xfrm>
            <a:off x="6073563" y="2021423"/>
            <a:ext cx="1920240" cy="254000"/>
          </a:xfrm>
          <a:prstGeom prst="rect">
            <a:avLst/>
          </a:prstGeom>
          <a:noFill/>
        </p:spPr>
        <p:txBody>
          <a:bodyPr wrap="none" lIns="0" tIns="0" rIns="0" bIns="0" rtlCol="0">
            <a:noAutofit/>
          </a:bodyPr>
          <a:lstStyle/>
          <a:p>
            <a:pPr algn="ctr"/>
            <a:r>
              <a:rPr lang="en-TR" sz="1800" dirty="0">
                <a:solidFill>
                  <a:schemeClr val="tx1"/>
                </a:solidFill>
                <a:latin typeface="Cambria" panose="02040503050406030204" pitchFamily="18" charset="0"/>
              </a:rPr>
              <a:t>[Koo+, ISCA’17]</a:t>
            </a:r>
          </a:p>
        </p:txBody>
      </p:sp>
      <p:sp>
        <p:nvSpPr>
          <p:cNvPr id="12" name="TextBox 11">
            <a:extLst>
              <a:ext uri="{FF2B5EF4-FFF2-40B4-BE49-F238E27FC236}">
                <a16:creationId xmlns:a16="http://schemas.microsoft.com/office/drawing/2014/main" id="{97D2AB2C-18C1-EDB6-B032-042AD7F19A29}"/>
              </a:ext>
            </a:extLst>
          </p:cNvPr>
          <p:cNvSpPr txBox="1"/>
          <p:nvPr/>
        </p:nvSpPr>
        <p:spPr>
          <a:xfrm>
            <a:off x="6052105" y="2571670"/>
            <a:ext cx="1920240" cy="254000"/>
          </a:xfrm>
          <a:prstGeom prst="rect">
            <a:avLst/>
          </a:prstGeom>
          <a:noFill/>
        </p:spPr>
        <p:txBody>
          <a:bodyPr wrap="none" lIns="0" tIns="0" rIns="0" bIns="0" rtlCol="0">
            <a:normAutofit lnSpcReduction="10000"/>
          </a:bodyPr>
          <a:lstStyle/>
          <a:p>
            <a:pPr algn="ctr"/>
            <a:r>
              <a:rPr lang="en-TR" sz="1800" dirty="0">
                <a:solidFill>
                  <a:schemeClr val="tx1"/>
                </a:solidFill>
                <a:latin typeface="Cambria" panose="02040503050406030204" pitchFamily="18" charset="0"/>
              </a:rPr>
              <a:t>[Mukkara+, ASPLOS’16]</a:t>
            </a:r>
          </a:p>
        </p:txBody>
      </p:sp>
      <p:sp>
        <p:nvSpPr>
          <p:cNvPr id="13" name="TextBox 12">
            <a:extLst>
              <a:ext uri="{FF2B5EF4-FFF2-40B4-BE49-F238E27FC236}">
                <a16:creationId xmlns:a16="http://schemas.microsoft.com/office/drawing/2014/main" id="{5BFC16BF-74CE-4B58-CBCC-C9C0AD5DA07F}"/>
              </a:ext>
            </a:extLst>
          </p:cNvPr>
          <p:cNvSpPr txBox="1"/>
          <p:nvPr/>
        </p:nvSpPr>
        <p:spPr>
          <a:xfrm>
            <a:off x="6028373" y="2835855"/>
            <a:ext cx="1920240" cy="254000"/>
          </a:xfrm>
          <a:prstGeom prst="rect">
            <a:avLst/>
          </a:prstGeom>
          <a:noFill/>
        </p:spPr>
        <p:txBody>
          <a:bodyPr wrap="none" lIns="0" tIns="0" rIns="0" bIns="0" rtlCol="0">
            <a:normAutofit lnSpcReduction="10000"/>
          </a:bodyPr>
          <a:lstStyle/>
          <a:p>
            <a:pPr algn="ctr"/>
            <a:r>
              <a:rPr lang="en-TR" sz="1800" dirty="0">
                <a:solidFill>
                  <a:schemeClr val="tx1"/>
                </a:solidFill>
                <a:latin typeface="Cambria" panose="02040503050406030204" pitchFamily="18" charset="0"/>
              </a:rPr>
              <a:t>[Ma+, ASPLOS’15]</a:t>
            </a:r>
          </a:p>
        </p:txBody>
      </p:sp>
      <p:sp>
        <p:nvSpPr>
          <p:cNvPr id="15" name="TextBox 14">
            <a:extLst>
              <a:ext uri="{FF2B5EF4-FFF2-40B4-BE49-F238E27FC236}">
                <a16:creationId xmlns:a16="http://schemas.microsoft.com/office/drawing/2014/main" id="{8798349C-8809-F12B-5E10-7873BDF40FD1}"/>
              </a:ext>
            </a:extLst>
          </p:cNvPr>
          <p:cNvSpPr txBox="1"/>
          <p:nvPr/>
        </p:nvSpPr>
        <p:spPr>
          <a:xfrm>
            <a:off x="6072799" y="2287747"/>
            <a:ext cx="1920240" cy="254000"/>
          </a:xfrm>
          <a:prstGeom prst="rect">
            <a:avLst/>
          </a:prstGeom>
          <a:noFill/>
        </p:spPr>
        <p:txBody>
          <a:bodyPr wrap="none" lIns="0" tIns="0" rIns="0" bIns="0" rtlCol="0">
            <a:noAutofit/>
          </a:bodyPr>
          <a:lstStyle/>
          <a:p>
            <a:pPr algn="ctr"/>
            <a:r>
              <a:rPr lang="en-TR" sz="1800" dirty="0">
                <a:solidFill>
                  <a:schemeClr val="tx1"/>
                </a:solidFill>
                <a:latin typeface="Cambria" panose="02040503050406030204" pitchFamily="18" charset="0"/>
              </a:rPr>
              <a:t>[Yu+, CARVV’17]</a:t>
            </a:r>
          </a:p>
        </p:txBody>
      </p:sp>
      <p:sp>
        <p:nvSpPr>
          <p:cNvPr id="16" name="TextBox 15">
            <a:extLst>
              <a:ext uri="{FF2B5EF4-FFF2-40B4-BE49-F238E27FC236}">
                <a16:creationId xmlns:a16="http://schemas.microsoft.com/office/drawing/2014/main" id="{80832793-1956-5CDD-2AED-AA6F316D58F6}"/>
              </a:ext>
            </a:extLst>
          </p:cNvPr>
          <p:cNvSpPr txBox="1"/>
          <p:nvPr/>
        </p:nvSpPr>
        <p:spPr>
          <a:xfrm>
            <a:off x="5504044" y="1087298"/>
            <a:ext cx="3083011" cy="265670"/>
          </a:xfrm>
          <a:prstGeom prst="rect">
            <a:avLst/>
          </a:prstGeom>
          <a:noFill/>
        </p:spPr>
        <p:txBody>
          <a:bodyPr wrap="square" lIns="0" tIns="0" rIns="0" bIns="0" rtlCol="0">
            <a:noAutofit/>
          </a:bodyPr>
          <a:lstStyle/>
          <a:p>
            <a:pPr algn="ctr"/>
            <a:r>
              <a:rPr lang="en-TR" sz="2400" b="1" dirty="0">
                <a:solidFill>
                  <a:srgbClr val="7030A0"/>
                </a:solidFill>
                <a:latin typeface="Cambria" panose="02040503050406030204" pitchFamily="18" charset="0"/>
              </a:rPr>
              <a:t>Example prior work</a:t>
            </a:r>
          </a:p>
        </p:txBody>
      </p:sp>
      <p:sp>
        <p:nvSpPr>
          <p:cNvPr id="2" name="TextBox 1">
            <a:extLst>
              <a:ext uri="{FF2B5EF4-FFF2-40B4-BE49-F238E27FC236}">
                <a16:creationId xmlns:a16="http://schemas.microsoft.com/office/drawing/2014/main" id="{A1D5627C-E452-DCBB-66D1-07EFB60B59EE}"/>
              </a:ext>
            </a:extLst>
          </p:cNvPr>
          <p:cNvSpPr txBox="1"/>
          <p:nvPr/>
        </p:nvSpPr>
        <p:spPr>
          <a:xfrm>
            <a:off x="6028373" y="3089855"/>
            <a:ext cx="1920240" cy="254000"/>
          </a:xfrm>
          <a:prstGeom prst="rect">
            <a:avLst/>
          </a:prstGeom>
          <a:noFill/>
        </p:spPr>
        <p:txBody>
          <a:bodyPr wrap="none" lIns="0" tIns="0" rIns="0" bIns="0" rtlCol="0">
            <a:normAutofit lnSpcReduction="10000"/>
          </a:bodyPr>
          <a:lstStyle/>
          <a:p>
            <a:pPr algn="ctr"/>
            <a:r>
              <a:rPr lang="en-TR" sz="1800" dirty="0">
                <a:solidFill>
                  <a:schemeClr val="tx1"/>
                </a:solidFill>
                <a:latin typeface="Cambria" panose="02040503050406030204" pitchFamily="18" charset="0"/>
              </a:rPr>
              <a:t>…</a:t>
            </a:r>
          </a:p>
        </p:txBody>
      </p:sp>
    </p:spTree>
    <p:extLst>
      <p:ext uri="{BB962C8B-B14F-4D97-AF65-F5344CB8AC3E}">
        <p14:creationId xmlns:p14="http://schemas.microsoft.com/office/powerpoint/2010/main" val="186787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xEl>
                                              <p:pRg st="1" end="1"/>
                                            </p:txEl>
                                          </p:spTgt>
                                        </p:tgtEl>
                                        <p:attrNameLst>
                                          <p:attrName>style.visibility</p:attrName>
                                        </p:attrNameLst>
                                      </p:cBhvr>
                                      <p:to>
                                        <p:strVal val="visible"/>
                                      </p:to>
                                    </p:set>
                                    <p:animEffect transition="in" filter="fade">
                                      <p:cBhvr>
                                        <p:cTn id="7" dur="500"/>
                                        <p:tgtEl>
                                          <p:spTgt spid="16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
                                            <p:txEl>
                                              <p:pRg st="2" end="2"/>
                                            </p:txEl>
                                          </p:spTgt>
                                        </p:tgtEl>
                                        <p:attrNameLst>
                                          <p:attrName>style.visibility</p:attrName>
                                        </p:attrNameLst>
                                      </p:cBhvr>
                                      <p:to>
                                        <p:strVal val="visible"/>
                                      </p:to>
                                    </p:set>
                                    <p:animEffect transition="in" filter="fade">
                                      <p:cBhvr>
                                        <p:cTn id="12" dur="500"/>
                                        <p:tgtEl>
                                          <p:spTgt spid="16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5">
                                            <p:txEl>
                                              <p:pRg st="3" end="3"/>
                                            </p:txEl>
                                          </p:spTgt>
                                        </p:tgtEl>
                                        <p:attrNameLst>
                                          <p:attrName>style.visibility</p:attrName>
                                        </p:attrNameLst>
                                      </p:cBhvr>
                                      <p:to>
                                        <p:strVal val="visible"/>
                                      </p:to>
                                    </p:set>
                                    <p:animEffect transition="in" filter="fade">
                                      <p:cBhvr>
                                        <p:cTn id="25" dur="500"/>
                                        <p:tgtEl>
                                          <p:spTgt spid="16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5">
                                            <p:txEl>
                                              <p:pRg st="4" end="4"/>
                                            </p:txEl>
                                          </p:spTgt>
                                        </p:tgtEl>
                                        <p:attrNameLst>
                                          <p:attrName>style.visibility</p:attrName>
                                        </p:attrNameLst>
                                      </p:cBhvr>
                                      <p:to>
                                        <p:strVal val="visible"/>
                                      </p:to>
                                    </p:set>
                                    <p:animEffect transition="in" filter="fade">
                                      <p:cBhvr>
                                        <p:cTn id="30" dur="500"/>
                                        <p:tgtEl>
                                          <p:spTgt spid="16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7"/>
                                        </p:tgtEl>
                                        <p:attrNameLst>
                                          <p:attrName>style.visibility</p:attrName>
                                        </p:attrNameLst>
                                      </p:cBhvr>
                                      <p:to>
                                        <p:strVal val="visible"/>
                                      </p:to>
                                    </p:set>
                                    <p:animEffect transition="in" filter="fade">
                                      <p:cBhvr>
                                        <p:cTn id="35" dur="500"/>
                                        <p:tgtEl>
                                          <p:spTgt spid="16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8"/>
                                        </p:tgtEl>
                                        <p:attrNameLst>
                                          <p:attrName>style.visibility</p:attrName>
                                        </p:attrNameLst>
                                      </p:cBhvr>
                                      <p:to>
                                        <p:strVal val="visible"/>
                                      </p:to>
                                    </p:set>
                                    <p:animEffect transition="in" filter="fade">
                                      <p:cBhvr>
                                        <p:cTn id="40" dur="500"/>
                                        <p:tgtEl>
                                          <p:spTgt spid="16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9"/>
                                        </p:tgtEl>
                                        <p:attrNameLst>
                                          <p:attrName>style.visibility</p:attrName>
                                        </p:attrNameLst>
                                      </p:cBhvr>
                                      <p:to>
                                        <p:strVal val="visible"/>
                                      </p:to>
                                    </p:set>
                                    <p:animEffect transition="in" filter="fade">
                                      <p:cBhvr>
                                        <p:cTn id="45" dur="500"/>
                                        <p:tgtEl>
                                          <p:spTgt spid="169"/>
                                        </p:tgtEl>
                                      </p:cBhvr>
                                    </p:animEffect>
                                  </p:childTnLst>
                                </p:cTn>
                              </p:par>
                              <p:par>
                                <p:cTn id="46" presetID="10" presetClass="entr" presetSubtype="0" fill="hold" nodeType="withEffect">
                                  <p:stCondLst>
                                    <p:cond delay="0"/>
                                  </p:stCondLst>
                                  <p:childTnLst>
                                    <p:set>
                                      <p:cBhvr>
                                        <p:cTn id="47" dur="1" fill="hold">
                                          <p:stCondLst>
                                            <p:cond delay="0"/>
                                          </p:stCondLst>
                                        </p:cTn>
                                        <p:tgtEl>
                                          <p:spTgt spid="171"/>
                                        </p:tgtEl>
                                        <p:attrNameLst>
                                          <p:attrName>style.visibility</p:attrName>
                                        </p:attrNameLst>
                                      </p:cBhvr>
                                      <p:to>
                                        <p:strVal val="visible"/>
                                      </p:to>
                                    </p:set>
                                    <p:animEffect transition="in" filter="fade">
                                      <p:cBhvr>
                                        <p:cTn id="48" dur="500"/>
                                        <p:tgtEl>
                                          <p:spTgt spid="171"/>
                                        </p:tgtEl>
                                      </p:cBhvr>
                                    </p:animEffect>
                                  </p:childTnLst>
                                </p:cTn>
                              </p:par>
                              <p:par>
                                <p:cTn id="49" presetID="10" presetClass="entr" presetSubtype="0" fill="hold" nodeType="withEffect">
                                  <p:stCondLst>
                                    <p:cond delay="0"/>
                                  </p:stCondLst>
                                  <p:childTnLst>
                                    <p:set>
                                      <p:cBhvr>
                                        <p:cTn id="50" dur="1" fill="hold">
                                          <p:stCondLst>
                                            <p:cond delay="0"/>
                                          </p:stCondLst>
                                        </p:cTn>
                                        <p:tgtEl>
                                          <p:spTgt spid="170"/>
                                        </p:tgtEl>
                                        <p:attrNameLst>
                                          <p:attrName>style.visibility</p:attrName>
                                        </p:attrNameLst>
                                      </p:cBhvr>
                                      <p:to>
                                        <p:strVal val="visible"/>
                                      </p:to>
                                    </p:set>
                                    <p:animEffect transition="in" filter="fade">
                                      <p:cBhvr>
                                        <p:cTn id="51" dur="500"/>
                                        <p:tgtEl>
                                          <p:spTgt spid="170"/>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6" grpId="0"/>
      <p:bldP spid="6" grpId="1"/>
      <p:bldP spid="9" grpId="0"/>
      <p:bldP spid="10" grpId="0"/>
      <p:bldP spid="11" grpId="0"/>
      <p:bldP spid="12" grpId="0"/>
      <p:bldP spid="13" grpId="0"/>
      <p:bldP spid="15" grpId="0"/>
      <p:bldP spid="16" grpId="0"/>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6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sz="3600" dirty="0"/>
              <a:t>Effect of Metadata Mapping Cache Size</a:t>
            </a:r>
            <a:endParaRPr sz="3600" dirty="0"/>
          </a:p>
        </p:txBody>
      </p:sp>
      <p:pic>
        <p:nvPicPr>
          <p:cNvPr id="1177" name="Google Shape;1177;p65"/>
          <p:cNvPicPr preferRelativeResize="0">
            <a:picLocks noGrp="1"/>
          </p:cNvPicPr>
          <p:nvPr>
            <p:ph idx="1"/>
          </p:nvPr>
        </p:nvPicPr>
        <p:blipFill rotWithShape="1">
          <a:blip r:embed="rId3">
            <a:alphaModFix/>
          </a:blip>
          <a:stretch/>
        </p:blipFill>
        <p:spPr>
          <a:xfrm>
            <a:off x="76200" y="3002336"/>
            <a:ext cx="8986838" cy="1380378"/>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6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Tagging Granularity vs TLB Misses</a:t>
            </a:r>
            <a:endParaRPr/>
          </a:p>
        </p:txBody>
      </p:sp>
      <p:pic>
        <p:nvPicPr>
          <p:cNvPr id="1184" name="Google Shape;1184;p66"/>
          <p:cNvPicPr preferRelativeResize="0">
            <a:picLocks noGrp="1"/>
          </p:cNvPicPr>
          <p:nvPr>
            <p:ph idx="1"/>
          </p:nvPr>
        </p:nvPicPr>
        <p:blipFill rotWithShape="1">
          <a:blip r:embed="rId3">
            <a:alphaModFix/>
          </a:blip>
          <a:stretch/>
        </p:blipFill>
        <p:spPr>
          <a:xfrm>
            <a:off x="76200" y="2597490"/>
            <a:ext cx="8986838" cy="219006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6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Effect of Address Translation</a:t>
            </a:r>
            <a:endParaRPr/>
          </a:p>
        </p:txBody>
      </p:sp>
      <p:pic>
        <p:nvPicPr>
          <p:cNvPr id="1191" name="Google Shape;1191;p67"/>
          <p:cNvPicPr preferRelativeResize="0">
            <a:picLocks noGrp="1"/>
          </p:cNvPicPr>
          <p:nvPr>
            <p:ph idx="1"/>
          </p:nvPr>
        </p:nvPicPr>
        <p:blipFill rotWithShape="1">
          <a:blip r:embed="rId3">
            <a:alphaModFix/>
          </a:blip>
          <a:stretch/>
        </p:blipFill>
        <p:spPr>
          <a:xfrm>
            <a:off x="76200" y="2547068"/>
            <a:ext cx="8986838" cy="229091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6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Proxima Nova"/>
              <a:buNone/>
            </a:pPr>
            <a:r>
              <a:rPr lang="en-US" sz="2800"/>
              <a:t>Alleviating Metadata Mapping Cache Contention</a:t>
            </a:r>
            <a:endParaRPr/>
          </a:p>
        </p:txBody>
      </p:sp>
      <p:pic>
        <p:nvPicPr>
          <p:cNvPr id="1198" name="Google Shape;1198;p68"/>
          <p:cNvPicPr preferRelativeResize="0">
            <a:picLocks noGrp="1"/>
          </p:cNvPicPr>
          <p:nvPr>
            <p:ph idx="1"/>
          </p:nvPr>
        </p:nvPicPr>
        <p:blipFill rotWithShape="1">
          <a:blip r:embed="rId3">
            <a:alphaModFix/>
          </a:blip>
          <a:stretch/>
        </p:blipFill>
        <p:spPr>
          <a:xfrm>
            <a:off x="76200" y="2857599"/>
            <a:ext cx="8986838" cy="1669851"/>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6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sz="4000" dirty="0"/>
              <a:t>MAP/CREATE Instruction Overhead</a:t>
            </a:r>
            <a:endParaRPr sz="4000" dirty="0"/>
          </a:p>
        </p:txBody>
      </p:sp>
      <p:pic>
        <p:nvPicPr>
          <p:cNvPr id="1205" name="Google Shape;1205;p69"/>
          <p:cNvPicPr preferRelativeResize="0">
            <a:picLocks noGrp="1"/>
          </p:cNvPicPr>
          <p:nvPr>
            <p:ph idx="1"/>
          </p:nvPr>
        </p:nvPicPr>
        <p:blipFill rotWithShape="1">
          <a:blip r:embed="rId3">
            <a:alphaModFix/>
          </a:blip>
          <a:stretch/>
        </p:blipFill>
        <p:spPr>
          <a:xfrm>
            <a:off x="76200" y="2588275"/>
            <a:ext cx="8986838" cy="22085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6" name="Google Shape;934;p42">
            <a:extLst>
              <a:ext uri="{FF2B5EF4-FFF2-40B4-BE49-F238E27FC236}">
                <a16:creationId xmlns:a16="http://schemas.microsoft.com/office/drawing/2014/main" id="{57897949-CD16-138C-504A-77CAF05C4E6D}"/>
              </a:ext>
            </a:extLst>
          </p:cNvPr>
          <p:cNvSpPr/>
          <p:nvPr/>
        </p:nvSpPr>
        <p:spPr>
          <a:xfrm>
            <a:off x="-152400" y="352457"/>
            <a:ext cx="9448800" cy="2008778"/>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dirty="0">
                <a:solidFill>
                  <a:schemeClr val="lt1"/>
                </a:solidFill>
                <a:latin typeface="Cambria" panose="02040503050406030204" pitchFamily="18" charset="0"/>
                <a:ea typeface="Proxima Nova"/>
                <a:cs typeface="Proxima Nova"/>
                <a:sym typeface="Proxima Nova"/>
              </a:rPr>
              <a:t>This work introduces </a:t>
            </a:r>
            <a:r>
              <a:rPr lang="en-US" sz="2800" dirty="0" err="1">
                <a:solidFill>
                  <a:schemeClr val="lt1"/>
                </a:solidFill>
                <a:latin typeface="Cambria" panose="02040503050406030204" pitchFamily="18" charset="0"/>
                <a:ea typeface="Proxima Nova"/>
                <a:cs typeface="Proxima Nova"/>
                <a:sym typeface="Proxima Nova"/>
              </a:rPr>
              <a:t>MetaSys</a:t>
            </a:r>
            <a:r>
              <a:rPr lang="en-US" sz="2800" dirty="0">
                <a:solidFill>
                  <a:schemeClr val="lt1"/>
                </a:solidFill>
                <a:latin typeface="Cambria" panose="02040503050406030204" pitchFamily="18" charset="0"/>
                <a:ea typeface="Proxima Nova"/>
                <a:cs typeface="Proxima Nova"/>
                <a:sym typeface="Proxima Nova"/>
              </a:rPr>
              <a:t>:</a:t>
            </a:r>
            <a:endParaRPr lang="en-US" sz="2800" b="1" dirty="0">
              <a:solidFill>
                <a:schemeClr val="lt1"/>
              </a:solidFill>
              <a:latin typeface="Cambria" panose="02040503050406030204" pitchFamily="18" charset="0"/>
              <a:ea typeface="Proxima Nova"/>
              <a:cs typeface="Proxima Nova"/>
              <a:sym typeface="Proxima Nova"/>
            </a:endParaRPr>
          </a:p>
          <a:p>
            <a:pPr marR="0" lvl="0" algn="ctr" rtl="0">
              <a:spcBef>
                <a:spcPts val="0"/>
              </a:spcBef>
              <a:spcAft>
                <a:spcPts val="0"/>
              </a:spcAft>
            </a:pPr>
            <a:r>
              <a:rPr lang="en-US" sz="2800" dirty="0">
                <a:solidFill>
                  <a:schemeClr val="lt1"/>
                </a:solidFill>
                <a:latin typeface="Cambria" panose="02040503050406030204" pitchFamily="18" charset="0"/>
                <a:ea typeface="Proxima Nova"/>
                <a:cs typeface="Proxima Nova"/>
                <a:sym typeface="Proxima Nova"/>
              </a:rPr>
              <a:t>1) A general metadata management system</a:t>
            </a:r>
          </a:p>
          <a:p>
            <a:pPr marR="0" lvl="0" algn="ctr" rtl="0">
              <a:spcBef>
                <a:spcPts val="0"/>
              </a:spcBef>
              <a:spcAft>
                <a:spcPts val="0"/>
              </a:spcAft>
            </a:pPr>
            <a:r>
              <a:rPr lang="en-US" sz="2800" dirty="0">
                <a:solidFill>
                  <a:schemeClr val="lt1"/>
                </a:solidFill>
                <a:latin typeface="Cambria" panose="02040503050406030204" pitchFamily="18" charset="0"/>
                <a:ea typeface="Proxima Nova"/>
                <a:cs typeface="Proxima Nova"/>
                <a:sym typeface="Proxima Nova"/>
              </a:rPr>
              <a:t>2) Various hardware and software components</a:t>
            </a:r>
          </a:p>
          <a:p>
            <a:pPr marR="0" lvl="0" algn="ctr" rtl="0">
              <a:spcBef>
                <a:spcPts val="0"/>
              </a:spcBef>
              <a:spcAft>
                <a:spcPts val="0"/>
              </a:spcAft>
            </a:pPr>
            <a:r>
              <a:rPr lang="en-US" sz="2800" dirty="0">
                <a:solidFill>
                  <a:schemeClr val="lt1"/>
                </a:solidFill>
                <a:latin typeface="Cambria" panose="02040503050406030204" pitchFamily="18" charset="0"/>
                <a:ea typeface="Proxima Nova"/>
                <a:cs typeface="Proxima Nova"/>
                <a:sym typeface="Proxima Nova"/>
              </a:rPr>
              <a:t>in a </a:t>
            </a:r>
            <a:r>
              <a:rPr lang="en-US" sz="2800" b="1" dirty="0">
                <a:solidFill>
                  <a:schemeClr val="lt1"/>
                </a:solidFill>
                <a:latin typeface="Cambria" panose="02040503050406030204" pitchFamily="18" charset="0"/>
                <a:ea typeface="Proxima Nova"/>
                <a:cs typeface="Proxima Nova"/>
                <a:sym typeface="Proxima Nova"/>
              </a:rPr>
              <a:t>real prototype</a:t>
            </a:r>
            <a:r>
              <a:rPr lang="en-US" sz="2800" dirty="0">
                <a:solidFill>
                  <a:schemeClr val="lt1"/>
                </a:solidFill>
                <a:latin typeface="Cambria" panose="02040503050406030204" pitchFamily="18" charset="0"/>
                <a:ea typeface="Proxima Nova"/>
                <a:cs typeface="Proxima Nova"/>
                <a:sym typeface="Proxima Nova"/>
              </a:rPr>
              <a:t> to minimize developer effort</a:t>
            </a:r>
            <a:endParaRPr sz="2800" dirty="0">
              <a:solidFill>
                <a:schemeClr val="lt1"/>
              </a:solidFill>
              <a:latin typeface="Cambria" panose="02040503050406030204" pitchFamily="18" charset="0"/>
              <a:ea typeface="Proxima Nova"/>
              <a:cs typeface="Proxima Nova"/>
              <a:sym typeface="Proxima Nova"/>
            </a:endParaRPr>
          </a:p>
        </p:txBody>
      </p:sp>
      <p:pic>
        <p:nvPicPr>
          <p:cNvPr id="14" name="Picture 13">
            <a:extLst>
              <a:ext uri="{FF2B5EF4-FFF2-40B4-BE49-F238E27FC236}">
                <a16:creationId xmlns:a16="http://schemas.microsoft.com/office/drawing/2014/main" id="{C5DBFE24-2FE1-39BD-6CEA-ACAC8D46DE4F}"/>
              </a:ext>
            </a:extLst>
          </p:cNvPr>
          <p:cNvPicPr>
            <a:picLocks noChangeAspect="1"/>
          </p:cNvPicPr>
          <p:nvPr/>
        </p:nvPicPr>
        <p:blipFill>
          <a:blip r:embed="rId3"/>
          <a:stretch>
            <a:fillRect/>
          </a:stretch>
        </p:blipFill>
        <p:spPr>
          <a:xfrm>
            <a:off x="1771205" y="2792362"/>
            <a:ext cx="5688087" cy="3441807"/>
          </a:xfrm>
          <a:prstGeom prst="rect">
            <a:avLst/>
          </a:prstGeom>
        </p:spPr>
      </p:pic>
      <p:sp>
        <p:nvSpPr>
          <p:cNvPr id="19" name="Rectangle 18">
            <a:extLst>
              <a:ext uri="{FF2B5EF4-FFF2-40B4-BE49-F238E27FC236}">
                <a16:creationId xmlns:a16="http://schemas.microsoft.com/office/drawing/2014/main" id="{5C1C615D-D2DF-5D7E-EA3B-3AC0E9A75834}"/>
              </a:ext>
            </a:extLst>
          </p:cNvPr>
          <p:cNvSpPr/>
          <p:nvPr/>
        </p:nvSpPr>
        <p:spPr>
          <a:xfrm>
            <a:off x="1482811" y="5226908"/>
            <a:ext cx="5875638" cy="945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 name="TextBox 1">
            <a:extLst>
              <a:ext uri="{FF2B5EF4-FFF2-40B4-BE49-F238E27FC236}">
                <a16:creationId xmlns:a16="http://schemas.microsoft.com/office/drawing/2014/main" id="{5589EF68-87C7-7BF3-B896-1A775A280CA8}"/>
              </a:ext>
            </a:extLst>
          </p:cNvPr>
          <p:cNvSpPr txBox="1"/>
          <p:nvPr/>
        </p:nvSpPr>
        <p:spPr>
          <a:xfrm>
            <a:off x="4064000" y="6548120"/>
            <a:ext cx="1920240" cy="254000"/>
          </a:xfrm>
          <a:prstGeom prst="rect">
            <a:avLst/>
          </a:prstGeom>
          <a:noFill/>
        </p:spPr>
        <p:txBody>
          <a:bodyPr wrap="none" lIns="0" tIns="0" rIns="0" bIns="0" rtlCol="0">
            <a:normAutofit/>
          </a:bodyPr>
          <a:lstStyle/>
          <a:p>
            <a:pPr algn="ctr"/>
            <a:r>
              <a:rPr lang="en-TR" b="1" dirty="0">
                <a:solidFill>
                  <a:srgbClr val="7030A0"/>
                </a:solidFill>
                <a:latin typeface="Cambria" panose="02040503050406030204" pitchFamily="18" charset="0"/>
              </a:rPr>
              <a:t>[Vijaykumar+, ISCA’18b]</a:t>
            </a:r>
          </a:p>
        </p:txBody>
      </p:sp>
    </p:spTree>
    <p:extLst>
      <p:ext uri="{BB962C8B-B14F-4D97-AF65-F5344CB8AC3E}">
        <p14:creationId xmlns:p14="http://schemas.microsoft.com/office/powerpoint/2010/main" val="403076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xit" presetSubtype="0" fill="hold" grpId="0" nodeType="withEffect">
                                  <p:stCondLst>
                                    <p:cond delay="0"/>
                                  </p:stCondLst>
                                  <p:childTnLst>
                                    <p:animEffect transition="out" filter="fade">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Proxima Nova"/>
              <a:buNone/>
            </a:pPr>
            <a:r>
              <a:rPr lang="en-US" sz="4000" b="1" dirty="0">
                <a:ea typeface="Proxima Nova"/>
                <a:cs typeface="Proxima Nova"/>
                <a:sym typeface="Proxima Nova"/>
              </a:rPr>
              <a:t>Cross-Layer Evaluation Infrastructure</a:t>
            </a:r>
            <a:endParaRPr dirty="0"/>
          </a:p>
        </p:txBody>
      </p:sp>
      <p:sp>
        <p:nvSpPr>
          <p:cNvPr id="178" name="Google Shape;178;p7"/>
          <p:cNvSpPr txBox="1">
            <a:spLocks noGrp="1"/>
          </p:cNvSpPr>
          <p:nvPr>
            <p:ph idx="1"/>
          </p:nvPr>
        </p:nvSpPr>
        <p:spPr>
          <a:xfrm>
            <a:off x="75991" y="975034"/>
            <a:ext cx="8987622" cy="600857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3200" dirty="0"/>
              <a:t>Evaluating cross-layer techniques is </a:t>
            </a:r>
            <a:r>
              <a:rPr lang="en-US" sz="3200" dirty="0">
                <a:solidFill>
                  <a:srgbClr val="FF0000"/>
                </a:solidFill>
              </a:rPr>
              <a:t>non-trivial</a:t>
            </a:r>
            <a:endParaRPr sz="3200" dirty="0"/>
          </a:p>
          <a:p>
            <a:pPr marL="0" lvl="0" indent="0" algn="l" rtl="0">
              <a:lnSpc>
                <a:spcPct val="90000"/>
              </a:lnSpc>
              <a:spcBef>
                <a:spcPts val="1000"/>
              </a:spcBef>
              <a:spcAft>
                <a:spcPts val="0"/>
              </a:spcAft>
              <a:buClr>
                <a:schemeClr val="dk1"/>
              </a:buClr>
              <a:buSzPts val="2800"/>
              <a:buNone/>
            </a:pPr>
            <a:endParaRPr sz="3200" dirty="0">
              <a:solidFill>
                <a:srgbClr val="FF0000"/>
              </a:solidFill>
            </a:endParaRPr>
          </a:p>
          <a:p>
            <a:pPr marL="0" lvl="0" indent="0" algn="l" rtl="0">
              <a:lnSpc>
                <a:spcPct val="90000"/>
              </a:lnSpc>
              <a:spcBef>
                <a:spcPts val="1000"/>
              </a:spcBef>
              <a:spcAft>
                <a:spcPts val="0"/>
              </a:spcAft>
              <a:buClr>
                <a:schemeClr val="dk1"/>
              </a:buClr>
              <a:buSzPts val="2800"/>
              <a:buNone/>
            </a:pPr>
            <a:endParaRPr sz="3200" dirty="0">
              <a:solidFill>
                <a:srgbClr val="FF0000"/>
              </a:solidFill>
            </a:endParaRPr>
          </a:p>
          <a:p>
            <a:pPr marL="0" lvl="0" indent="0" algn="l" rtl="0">
              <a:lnSpc>
                <a:spcPct val="90000"/>
              </a:lnSpc>
              <a:spcBef>
                <a:spcPts val="1000"/>
              </a:spcBef>
              <a:spcAft>
                <a:spcPts val="0"/>
              </a:spcAft>
              <a:buClr>
                <a:schemeClr val="dk1"/>
              </a:buClr>
              <a:buSzPts val="2800"/>
              <a:buNone/>
            </a:pPr>
            <a:endParaRPr sz="3200" dirty="0">
              <a:solidFill>
                <a:srgbClr val="FF0000"/>
              </a:solidFill>
            </a:endParaRPr>
          </a:p>
          <a:p>
            <a:pPr marL="0" lvl="0" indent="0" algn="l" rtl="0">
              <a:lnSpc>
                <a:spcPct val="90000"/>
              </a:lnSpc>
              <a:spcBef>
                <a:spcPts val="1000"/>
              </a:spcBef>
              <a:spcAft>
                <a:spcPts val="0"/>
              </a:spcAft>
              <a:buClr>
                <a:schemeClr val="dk1"/>
              </a:buClr>
              <a:buSzPts val="2800"/>
              <a:buNone/>
            </a:pPr>
            <a:endParaRPr sz="3200" dirty="0">
              <a:solidFill>
                <a:srgbClr val="FF0000"/>
              </a:solidFill>
            </a:endParaRPr>
          </a:p>
          <a:p>
            <a:pPr marL="0" lvl="0" indent="0" algn="l" rtl="0">
              <a:lnSpc>
                <a:spcPct val="90000"/>
              </a:lnSpc>
              <a:spcBef>
                <a:spcPts val="1000"/>
              </a:spcBef>
              <a:spcAft>
                <a:spcPts val="0"/>
              </a:spcAft>
              <a:buClr>
                <a:schemeClr val="dk1"/>
              </a:buClr>
              <a:buSzPts val="2800"/>
              <a:buNone/>
            </a:pPr>
            <a:endParaRPr sz="3200" dirty="0">
              <a:solidFill>
                <a:srgbClr val="FF0000"/>
              </a:solidFill>
            </a:endParaRPr>
          </a:p>
          <a:p>
            <a:pPr marL="0" lvl="0" indent="0" algn="l" rtl="0">
              <a:lnSpc>
                <a:spcPct val="90000"/>
              </a:lnSpc>
              <a:spcBef>
                <a:spcPts val="1000"/>
              </a:spcBef>
              <a:spcAft>
                <a:spcPts val="0"/>
              </a:spcAft>
              <a:buClr>
                <a:schemeClr val="dk1"/>
              </a:buClr>
              <a:buSzPts val="2800"/>
              <a:buNone/>
            </a:pPr>
            <a:br>
              <a:rPr lang="en-US" sz="3200" dirty="0">
                <a:solidFill>
                  <a:srgbClr val="FF0000"/>
                </a:solidFill>
              </a:rPr>
            </a:br>
            <a:endParaRPr sz="3200" dirty="0">
              <a:solidFill>
                <a:srgbClr val="FF0000"/>
              </a:solidFill>
            </a:endParaRPr>
          </a:p>
          <a:p>
            <a:pPr marL="0" lvl="0" indent="0" algn="l" rtl="0">
              <a:lnSpc>
                <a:spcPct val="90000"/>
              </a:lnSpc>
              <a:spcBef>
                <a:spcPts val="1000"/>
              </a:spcBef>
              <a:spcAft>
                <a:spcPts val="0"/>
              </a:spcAft>
              <a:buClr>
                <a:schemeClr val="dk1"/>
              </a:buClr>
              <a:buSzPts val="2600"/>
              <a:buNone/>
            </a:pPr>
            <a:r>
              <a:rPr lang="en-US" sz="2400" dirty="0"/>
              <a:t>Need a </a:t>
            </a:r>
            <a:r>
              <a:rPr lang="en-US" sz="2400" dirty="0">
                <a:solidFill>
                  <a:srgbClr val="FF0000"/>
                </a:solidFill>
              </a:rPr>
              <a:t>new infrastructure </a:t>
            </a:r>
            <a:r>
              <a:rPr lang="en-US" sz="2400" dirty="0"/>
              <a:t>to evaluate </a:t>
            </a:r>
            <a:r>
              <a:rPr lang="en-US" sz="2400" dirty="0">
                <a:solidFill>
                  <a:srgbClr val="FF0000"/>
                </a:solidFill>
              </a:rPr>
              <a:t>a new cross-layer </a:t>
            </a:r>
            <a:r>
              <a:rPr lang="en-US" sz="2400" dirty="0"/>
              <a:t>technique</a:t>
            </a:r>
            <a:endParaRPr lang="en-US" sz="3200" dirty="0"/>
          </a:p>
          <a:p>
            <a:pPr>
              <a:buClr>
                <a:schemeClr val="dk1"/>
              </a:buClr>
              <a:buSzPts val="2600"/>
            </a:pPr>
            <a:r>
              <a:rPr lang="en-US" sz="2200" dirty="0"/>
              <a:t>Difficult given complexity (changes across the stack)</a:t>
            </a:r>
            <a:endParaRPr sz="2200" dirty="0"/>
          </a:p>
          <a:p>
            <a:pPr marL="0" lvl="0" indent="0" algn="l" rtl="0">
              <a:lnSpc>
                <a:spcPct val="90000"/>
              </a:lnSpc>
              <a:spcBef>
                <a:spcPts val="1000"/>
              </a:spcBef>
              <a:spcAft>
                <a:spcPts val="0"/>
              </a:spcAft>
              <a:buClr>
                <a:schemeClr val="dk1"/>
              </a:buClr>
              <a:buSzPts val="1800"/>
              <a:buNone/>
            </a:pPr>
            <a:endParaRPr sz="1600" dirty="0"/>
          </a:p>
          <a:p>
            <a:pPr marL="0" lvl="0" indent="0" algn="l" rtl="0">
              <a:lnSpc>
                <a:spcPct val="90000"/>
              </a:lnSpc>
              <a:spcBef>
                <a:spcPts val="1000"/>
              </a:spcBef>
              <a:spcAft>
                <a:spcPts val="0"/>
              </a:spcAft>
              <a:buClr>
                <a:schemeClr val="dk1"/>
              </a:buClr>
              <a:buSzPts val="2800"/>
              <a:buNone/>
            </a:pPr>
            <a:endParaRPr sz="3200" dirty="0"/>
          </a:p>
          <a:p>
            <a:pPr marL="0" lvl="0" indent="0" algn="l" rtl="0">
              <a:lnSpc>
                <a:spcPct val="90000"/>
              </a:lnSpc>
              <a:spcBef>
                <a:spcPts val="1000"/>
              </a:spcBef>
              <a:spcAft>
                <a:spcPts val="0"/>
              </a:spcAft>
              <a:buClr>
                <a:schemeClr val="dk1"/>
              </a:buClr>
              <a:buSzPts val="2800"/>
              <a:buNone/>
            </a:pPr>
            <a:endParaRPr sz="3200" dirty="0"/>
          </a:p>
        </p:txBody>
      </p:sp>
      <p:pic>
        <p:nvPicPr>
          <p:cNvPr id="180" name="Google Shape;180;p7" descr="ZedBoard Zynq-7000 ARM/FPGA SoC Development Board - Digilent"/>
          <p:cNvPicPr preferRelativeResize="0"/>
          <p:nvPr/>
        </p:nvPicPr>
        <p:blipFill rotWithShape="1">
          <a:blip r:embed="rId3">
            <a:alphaModFix/>
          </a:blip>
          <a:srcRect/>
          <a:stretch/>
        </p:blipFill>
        <p:spPr>
          <a:xfrm>
            <a:off x="4797785" y="2307206"/>
            <a:ext cx="3722130" cy="3027033"/>
          </a:xfrm>
          <a:prstGeom prst="rect">
            <a:avLst/>
          </a:prstGeom>
          <a:noFill/>
          <a:ln>
            <a:noFill/>
          </a:ln>
        </p:spPr>
      </p:pic>
      <p:sp>
        <p:nvSpPr>
          <p:cNvPr id="181" name="Google Shape;181;p7"/>
          <p:cNvSpPr txBox="1"/>
          <p:nvPr/>
        </p:nvSpPr>
        <p:spPr>
          <a:xfrm>
            <a:off x="4876717" y="1802004"/>
            <a:ext cx="319163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Cambria" panose="02040503050406030204" pitchFamily="18" charset="0"/>
                <a:ea typeface="Proxima Nova"/>
                <a:cs typeface="Proxima Nova"/>
                <a:sym typeface="Proxima Nova"/>
              </a:rPr>
              <a:t>FPGA prototypes</a:t>
            </a:r>
            <a:endParaRPr dirty="0">
              <a:latin typeface="Cambria" panose="02040503050406030204" pitchFamily="18" charset="0"/>
            </a:endParaRPr>
          </a:p>
        </p:txBody>
      </p:sp>
      <p:sp>
        <p:nvSpPr>
          <p:cNvPr id="182" name="Google Shape;182;p7"/>
          <p:cNvSpPr txBox="1"/>
          <p:nvPr/>
        </p:nvSpPr>
        <p:spPr>
          <a:xfrm>
            <a:off x="832165" y="1609711"/>
            <a:ext cx="343512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Cambria" panose="02040503050406030204" pitchFamily="18" charset="0"/>
                <a:ea typeface="Proxima Nova"/>
                <a:cs typeface="Proxima Nova"/>
                <a:sym typeface="Proxima Nova"/>
              </a:rPr>
              <a:t>Cycle-accurate simulators</a:t>
            </a:r>
            <a:endParaRPr dirty="0">
              <a:latin typeface="Cambria" panose="02040503050406030204" pitchFamily="18" charset="0"/>
            </a:endParaRPr>
          </a:p>
        </p:txBody>
      </p:sp>
      <p:pic>
        <p:nvPicPr>
          <p:cNvPr id="183" name="Google Shape;183;p7"/>
          <p:cNvPicPr preferRelativeResize="0"/>
          <p:nvPr/>
        </p:nvPicPr>
        <p:blipFill rotWithShape="1">
          <a:blip r:embed="rId4">
            <a:alphaModFix/>
          </a:blip>
          <a:srcRect/>
          <a:stretch/>
        </p:blipFill>
        <p:spPr>
          <a:xfrm>
            <a:off x="1417306" y="2567365"/>
            <a:ext cx="2264838" cy="26567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par>
                                <p:cTn id="8" presetID="10" presetClass="entr" presetSubtype="0" fill="hold" nodeType="withEffect">
                                  <p:stCondLst>
                                    <p:cond delay="0"/>
                                  </p:stCondLst>
                                  <p:childTnLst>
                                    <p:set>
                                      <p:cBhvr>
                                        <p:cTn id="9" dur="1" fill="hold">
                                          <p:stCondLst>
                                            <p:cond delay="0"/>
                                          </p:stCondLst>
                                        </p:cTn>
                                        <p:tgtEl>
                                          <p:spTgt spid="183"/>
                                        </p:tgtEl>
                                        <p:attrNameLst>
                                          <p:attrName>style.visibility</p:attrName>
                                        </p:attrNameLst>
                                      </p:cBhvr>
                                      <p:to>
                                        <p:strVal val="visible"/>
                                      </p:to>
                                    </p:set>
                                    <p:animEffect transition="in" filter="fade">
                                      <p:cBhvr>
                                        <p:cTn id="10" dur="500"/>
                                        <p:tgtEl>
                                          <p:spTgt spid="183"/>
                                        </p:tgtEl>
                                      </p:cBhvr>
                                    </p:animEffect>
                                  </p:childTnLst>
                                </p:cTn>
                              </p:par>
                              <p:par>
                                <p:cTn id="11" presetID="10" presetClass="entr" presetSubtype="0" fill="hold" nodeType="withEffect">
                                  <p:stCondLst>
                                    <p:cond delay="0"/>
                                  </p:stCondLst>
                                  <p:childTnLst>
                                    <p:set>
                                      <p:cBhvr>
                                        <p:cTn id="12" dur="1" fill="hold">
                                          <p:stCondLst>
                                            <p:cond delay="0"/>
                                          </p:stCondLst>
                                        </p:cTn>
                                        <p:tgtEl>
                                          <p:spTgt spid="181"/>
                                        </p:tgtEl>
                                        <p:attrNameLst>
                                          <p:attrName>style.visibility</p:attrName>
                                        </p:attrNameLst>
                                      </p:cBhvr>
                                      <p:to>
                                        <p:strVal val="visible"/>
                                      </p:to>
                                    </p:set>
                                    <p:animEffect transition="in" filter="fade">
                                      <p:cBhvr>
                                        <p:cTn id="13" dur="500"/>
                                        <p:tgtEl>
                                          <p:spTgt spid="181"/>
                                        </p:tgtEl>
                                      </p:cBhvr>
                                    </p:animEffect>
                                  </p:childTnLst>
                                </p:cTn>
                              </p:par>
                              <p:par>
                                <p:cTn id="14" presetID="10" presetClass="entr" presetSubtype="0" fill="hold" nodeType="withEffect">
                                  <p:stCondLst>
                                    <p:cond delay="0"/>
                                  </p:stCondLst>
                                  <p:childTnLst>
                                    <p:set>
                                      <p:cBhvr>
                                        <p:cTn id="15" dur="1" fill="hold">
                                          <p:stCondLst>
                                            <p:cond delay="0"/>
                                          </p:stCondLst>
                                        </p:cTn>
                                        <p:tgtEl>
                                          <p:spTgt spid="180"/>
                                        </p:tgtEl>
                                        <p:attrNameLst>
                                          <p:attrName>style.visibility</p:attrName>
                                        </p:attrNameLst>
                                      </p:cBhvr>
                                      <p:to>
                                        <p:strVal val="visible"/>
                                      </p:to>
                                    </p:set>
                                    <p:animEffect transition="in" filter="fade">
                                      <p:cBhvr>
                                        <p:cTn id="16" dur="500"/>
                                        <p:tgtEl>
                                          <p:spTgt spid="18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8">
                                            <p:txEl>
                                              <p:pRg st="7" end="7"/>
                                            </p:txEl>
                                          </p:spTgt>
                                        </p:tgtEl>
                                        <p:attrNameLst>
                                          <p:attrName>style.visibility</p:attrName>
                                        </p:attrNameLst>
                                      </p:cBhvr>
                                      <p:to>
                                        <p:strVal val="visible"/>
                                      </p:to>
                                    </p:set>
                                    <p:animEffect transition="in" filter="fade">
                                      <p:cBhvr>
                                        <p:cTn id="21" dur="500"/>
                                        <p:tgtEl>
                                          <p:spTgt spid="178">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8">
                                            <p:txEl>
                                              <p:pRg st="8" end="8"/>
                                            </p:txEl>
                                          </p:spTgt>
                                        </p:tgtEl>
                                        <p:attrNameLst>
                                          <p:attrName>style.visibility</p:attrName>
                                        </p:attrNameLst>
                                      </p:cBhvr>
                                      <p:to>
                                        <p:strVal val="visible"/>
                                      </p:to>
                                    </p:set>
                                    <p:animEffect transition="in" filter="fade">
                                      <p:cBhvr>
                                        <p:cTn id="26" dur="500"/>
                                        <p:tgtEl>
                                          <p:spTgt spid="17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rmAutofit/>
      </a:bodyPr>
      <a:lstStyle>
        <a:defPPr algn="l">
          <a:defRPr dirty="0" smtClean="0">
            <a:latin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1197</TotalTime>
  <Words>3959</Words>
  <Application>Microsoft Macintosh PowerPoint</Application>
  <PresentationFormat>On-screen Show (4:3)</PresentationFormat>
  <Paragraphs>950</Paragraphs>
  <Slides>85</Slides>
  <Notes>79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85</vt:i4>
      </vt:variant>
    </vt:vector>
  </HeadingPairs>
  <TitlesOfParts>
    <vt:vector size="92" baseType="lpstr">
      <vt:lpstr>Proxima Nova</vt:lpstr>
      <vt:lpstr>Calibri Light</vt:lpstr>
      <vt:lpstr>Arial</vt:lpstr>
      <vt:lpstr>Cambria</vt:lpstr>
      <vt:lpstr>Calibri</vt:lpstr>
      <vt:lpstr>Cambria Math</vt:lpstr>
      <vt:lpstr>1_Office Theme</vt:lpstr>
      <vt:lpstr>MetaSys A Practical Open-source Metadata Management System  to Implement and Evaluate Cross-layer Optimizations</vt:lpstr>
      <vt:lpstr>Executive Summary</vt:lpstr>
      <vt:lpstr>Outline</vt:lpstr>
      <vt:lpstr>Hardware Performance Optimizations</vt:lpstr>
      <vt:lpstr>Cross-Layer Techniques</vt:lpstr>
      <vt:lpstr>Example: Locality Descriptor (I)</vt:lpstr>
      <vt:lpstr>Example: Locality Descriptor (II)</vt:lpstr>
      <vt:lpstr>Benefits of Cross-Layer Techniques</vt:lpstr>
      <vt:lpstr>Cross-Layer Evaluation Infrastructure</vt:lpstr>
      <vt:lpstr>General Metadata Management System</vt:lpstr>
      <vt:lpstr>Outline</vt:lpstr>
      <vt:lpstr>MetaSys: Overview</vt:lpstr>
      <vt:lpstr>MetaSys: Components</vt:lpstr>
      <vt:lpstr>MetaSys: Tagged Memory (I)</vt:lpstr>
      <vt:lpstr>MetaSys: Tagged Memory (II)</vt:lpstr>
      <vt:lpstr>MetaSys: Tagged Memory (II)</vt:lpstr>
      <vt:lpstr>MetaSys: Tagged Memory (II)</vt:lpstr>
      <vt:lpstr>MetaSys: Tagged Memory (II)</vt:lpstr>
      <vt:lpstr>MetaSys: Tagged Memory (II)</vt:lpstr>
      <vt:lpstr>MetaSys: Tagged Memory (II)</vt:lpstr>
      <vt:lpstr>MetaSys: Tagged Memory (II)</vt:lpstr>
      <vt:lpstr>MetaSys: Tagged Memory (II)</vt:lpstr>
      <vt:lpstr>MetaSys: Tagged Memory (II)</vt:lpstr>
      <vt:lpstr>MetaSys: Tagged Memory (II)</vt:lpstr>
      <vt:lpstr>MetaSys: Components</vt:lpstr>
      <vt:lpstr>MetaSys: Cross-Layer Interface</vt:lpstr>
      <vt:lpstr>MetaSys: Cross-Layer Interface</vt:lpstr>
      <vt:lpstr>MetaSys: Cross-Layer Interface</vt:lpstr>
      <vt:lpstr>MetaSys: Components</vt:lpstr>
      <vt:lpstr>MetaSys: Hardware Modules (I)</vt:lpstr>
      <vt:lpstr>MetaSys: Hardware Modules (II)</vt:lpstr>
      <vt:lpstr>MetaSys: Software Modules</vt:lpstr>
      <vt:lpstr>Outline</vt:lpstr>
      <vt:lpstr>MetaSys: Operation (MAP)</vt:lpstr>
      <vt:lpstr>MetaSys: Operation (CREATE)</vt:lpstr>
      <vt:lpstr>MetaSys: Operation (CREATE)</vt:lpstr>
      <vt:lpstr>MetaSys: Operation (LOOKUP)</vt:lpstr>
      <vt:lpstr>MetaSys: Operation (LOOKUP)</vt:lpstr>
      <vt:lpstr>Outline</vt:lpstr>
      <vt:lpstr>FPGA Prototype (I)</vt:lpstr>
      <vt:lpstr>FPGA Prototype (II)</vt:lpstr>
      <vt:lpstr>MetaSys is Open Source </vt:lpstr>
      <vt:lpstr>Outline</vt:lpstr>
      <vt:lpstr>Cross-Layer Prefetching Techniques</vt:lpstr>
      <vt:lpstr>Graph Representation</vt:lpstr>
      <vt:lpstr>Traversing the Graph</vt:lpstr>
      <vt:lpstr>Graph Prefetching Using MetaSys</vt:lpstr>
      <vt:lpstr>Evaluation Methodology</vt:lpstr>
      <vt:lpstr>Results</vt:lpstr>
      <vt:lpstr>Outline</vt:lpstr>
      <vt:lpstr>Memory Safety</vt:lpstr>
      <vt:lpstr>Bounds Checking with MetaSys (I)</vt:lpstr>
      <vt:lpstr>Bounds Checking with MetaSys (I)</vt:lpstr>
      <vt:lpstr>Bounds Checking with MetaSys (I)</vt:lpstr>
      <vt:lpstr>Bounds Checking with MetaSys (II)</vt:lpstr>
      <vt:lpstr>Return Address Protection with MetaSys</vt:lpstr>
      <vt:lpstr>Outline</vt:lpstr>
      <vt:lpstr>Characterizing MetaSys</vt:lpstr>
      <vt:lpstr>Methodology</vt:lpstr>
      <vt:lpstr>Overhead of Accessing Metadata</vt:lpstr>
      <vt:lpstr>Effect of Mapping Granularity</vt:lpstr>
      <vt:lpstr>Effect of Multiple Clients</vt:lpstr>
      <vt:lpstr>Outline</vt:lpstr>
      <vt:lpstr>More in the Paper</vt:lpstr>
      <vt:lpstr>MetaSys Paper</vt:lpstr>
      <vt:lpstr>Executive Summary</vt:lpstr>
      <vt:lpstr>MetaSys is Open Source </vt:lpstr>
      <vt:lpstr>Updated Version on ArXiv</vt:lpstr>
      <vt:lpstr>MetaSys A Practical Open-source Metadata Management System  to Implement and Evaluate Cross-layer Optimizations</vt:lpstr>
      <vt:lpstr>Backup Slides</vt:lpstr>
      <vt:lpstr>OS Support</vt:lpstr>
      <vt:lpstr>Coherence/Consistency</vt:lpstr>
      <vt:lpstr>Timing Sensitivity of Metadata</vt:lpstr>
      <vt:lpstr>Software Library</vt:lpstr>
      <vt:lpstr>MetaSys vs XMem</vt:lpstr>
      <vt:lpstr>Existing Cross-Layer Infrastructure</vt:lpstr>
      <vt:lpstr>MetaSys: Return Address Protection</vt:lpstr>
      <vt:lpstr>Additional Memory Accesses</vt:lpstr>
      <vt:lpstr>Metadata Mapping Cache Hit Rate</vt:lpstr>
      <vt:lpstr>Effect of Metadata Mapping Cache Size</vt:lpstr>
      <vt:lpstr>Tagging Granularity vs TLB Misses</vt:lpstr>
      <vt:lpstr>Effect of Address Translation</vt:lpstr>
      <vt:lpstr>Alleviating Metadata Mapping Cache Contention</vt:lpstr>
      <vt:lpstr>MAP/CREATE Instruction Overhead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MetaSys A Practical Open-source Metadata Management System  to Implement and Evaluate Cross-layer Optimizations</dc:title>
  <dc:creator>Ataberk Olgun</dc:creator>
  <cp:lastModifiedBy>Ataberk Olgun</cp:lastModifiedBy>
  <cp:revision>266</cp:revision>
  <dcterms:created xsi:type="dcterms:W3CDTF">2022-12-04T15:22:05Z</dcterms:created>
  <dcterms:modified xsi:type="dcterms:W3CDTF">2023-01-30T07:48:11Z</dcterms:modified>
</cp:coreProperties>
</file>