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77" r:id="rId2"/>
    <p:sldId id="275" r:id="rId3"/>
    <p:sldId id="1412" r:id="rId4"/>
    <p:sldId id="627" r:id="rId5"/>
    <p:sldId id="628" r:id="rId6"/>
    <p:sldId id="1414" r:id="rId7"/>
    <p:sldId id="1372" r:id="rId8"/>
    <p:sldId id="1381" r:id="rId9"/>
    <p:sldId id="1232" r:id="rId10"/>
    <p:sldId id="1388" r:id="rId11"/>
    <p:sldId id="1431" r:id="rId12"/>
    <p:sldId id="1411" r:id="rId13"/>
    <p:sldId id="1389" r:id="rId14"/>
    <p:sldId id="1390" r:id="rId15"/>
    <p:sldId id="1433" r:id="rId16"/>
    <p:sldId id="1415" r:id="rId17"/>
    <p:sldId id="1402" r:id="rId18"/>
    <p:sldId id="1408" r:id="rId19"/>
    <p:sldId id="1409" r:id="rId20"/>
    <p:sldId id="1397" r:id="rId21"/>
    <p:sldId id="1391" r:id="rId22"/>
    <p:sldId id="1398" r:id="rId23"/>
    <p:sldId id="1400" r:id="rId24"/>
    <p:sldId id="1410" r:id="rId25"/>
    <p:sldId id="1417" r:id="rId26"/>
    <p:sldId id="1418" r:id="rId27"/>
    <p:sldId id="1419" r:id="rId28"/>
    <p:sldId id="1420" r:id="rId29"/>
    <p:sldId id="1421" r:id="rId30"/>
    <p:sldId id="1422" r:id="rId31"/>
    <p:sldId id="1423" r:id="rId32"/>
    <p:sldId id="1424" r:id="rId33"/>
    <p:sldId id="1425" r:id="rId34"/>
    <p:sldId id="1426" r:id="rId35"/>
    <p:sldId id="1427" r:id="rId36"/>
    <p:sldId id="1428" r:id="rId37"/>
    <p:sldId id="1429" r:id="rId38"/>
    <p:sldId id="143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9DAE34-B2A3-E743-B2F2-2CBAFE93B58C}">
          <p14:sldIdLst>
            <p14:sldId id="277"/>
            <p14:sldId id="275"/>
            <p14:sldId id="1412"/>
            <p14:sldId id="627"/>
            <p14:sldId id="628"/>
            <p14:sldId id="1414"/>
            <p14:sldId id="1372"/>
            <p14:sldId id="1381"/>
            <p14:sldId id="1232"/>
            <p14:sldId id="1388"/>
            <p14:sldId id="1431"/>
            <p14:sldId id="1411"/>
            <p14:sldId id="1389"/>
            <p14:sldId id="1390"/>
            <p14:sldId id="1433"/>
            <p14:sldId id="1415"/>
            <p14:sldId id="1402"/>
            <p14:sldId id="1408"/>
            <p14:sldId id="1409"/>
            <p14:sldId id="1397"/>
            <p14:sldId id="1391"/>
            <p14:sldId id="1398"/>
            <p14:sldId id="1400"/>
            <p14:sldId id="1410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26"/>
            <p14:sldId id="1427"/>
            <p14:sldId id="1428"/>
            <p14:sldId id="1429"/>
            <p14:sldId id="1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275"/>
    <a:srgbClr val="FCF4DF"/>
    <a:srgbClr val="F9E5ED"/>
    <a:srgbClr val="D1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6"/>
    <p:restoredTop sz="82584"/>
  </p:normalViewPr>
  <p:slideViewPr>
    <p:cSldViewPr snapToGrid="0" snapToObjects="1" showGuides="1">
      <p:cViewPr varScale="1">
        <p:scale>
          <a:sx n="110" d="100"/>
          <a:sy n="110" d="100"/>
        </p:scale>
        <p:origin x="19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6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74B39-ED05-C24A-BEFB-00B163552133}" type="datetimeFigureOut">
              <a:rPr lang="en-TR" smtClean="0"/>
              <a:t>14.06.2022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DBD16-F760-2E4E-8888-62AAA9E896A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8683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16171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5553672-A733-7140-9773-3B33C550F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sz="2800" dirty="0"/>
              <a:t>In this slide I will describe the key structures in MetaSys, and how a hardware module (or an optimization client) can retrieve program attributes to ultimately perform some optimization.</a:t>
            </a:r>
          </a:p>
          <a:p>
            <a:endParaRPr lang="en-TR" sz="2800" dirty="0"/>
          </a:p>
          <a:p>
            <a:r>
              <a:rPr lang="en-TR" sz="2800" dirty="0"/>
              <a:t>[CLICK] The optimization client is the hardware module that wants to retrieve some metadata to perform an optimization</a:t>
            </a:r>
          </a:p>
          <a:p>
            <a:endParaRPr lang="en-TR" sz="2800" dirty="0"/>
          </a:p>
          <a:p>
            <a:r>
              <a:rPr lang="en-TR" sz="2800" dirty="0"/>
              <a:t>[CLICK] It accesses the metadata (or atom) lookup unit using a virtual address, which looks up the metadata mapping cache that stores mappings between addresses and atom IDs</a:t>
            </a:r>
          </a:p>
          <a:p>
            <a:endParaRPr lang="en-TR" sz="2800" dirty="0"/>
          </a:p>
          <a:p>
            <a:r>
              <a:rPr lang="en-TR" sz="2800" dirty="0"/>
              <a:t>[CLICK] The Metadata lookup unit will translate the virtual address by accessing the TLB and then</a:t>
            </a:r>
          </a:p>
          <a:p>
            <a:endParaRPr lang="en-TR" sz="2800" dirty="0"/>
          </a:p>
          <a:p>
            <a:r>
              <a:rPr lang="en-TR" sz="2800" dirty="0"/>
              <a:t>[CLICK] access the metadata mapping table that resides in main memory.</a:t>
            </a:r>
          </a:p>
          <a:p>
            <a:endParaRPr lang="en-TR" sz="2800" dirty="0"/>
          </a:p>
          <a:p>
            <a:r>
              <a:rPr lang="en-TR" sz="2800" dirty="0"/>
              <a:t>[CLICK] The lookup unit will retrieve a valid mapping from the mapping table and place it in the metadata mapping cache</a:t>
            </a:r>
          </a:p>
          <a:p>
            <a:endParaRPr lang="en-TR" sz="2800" dirty="0"/>
          </a:p>
          <a:p>
            <a:r>
              <a:rPr lang="en-TR" sz="2800" dirty="0"/>
              <a:t>[CLICK] Finally, it will access the attribute table which stores metadata or attributes and [CLICK] convey it to the optimization client</a:t>
            </a:r>
          </a:p>
          <a:p>
            <a:endParaRPr lang="en-TR" sz="2800" dirty="0"/>
          </a:p>
          <a:p>
            <a:r>
              <a:rPr lang="en-TR" sz="2800" dirty="0"/>
              <a:t>Example optimization client: D</a:t>
            </a:r>
            <a:r>
              <a:rPr lang="en-US" sz="2800" dirty="0"/>
              <a:t>cache deciding on which cache block to replace</a:t>
            </a:r>
            <a:endParaRPr lang="en-TR" sz="28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I will quickly describe our prototype of MetaSys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7870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We developed a prototype of MetaSys on the Zedboard FPGA that is integrated into the RISC-V rocket chip system</a:t>
            </a:r>
          </a:p>
          <a:p>
            <a:endParaRPr lang="en-TR" dirty="0"/>
          </a:p>
          <a:p>
            <a:r>
              <a:rPr lang="en-TR" dirty="0"/>
              <a:t>The figure on the right depicts a typical configuration of the rocket chip system. The system is pretty simple, in-order rocket cores execute RISC-V programs, small L1 caches and an accelerator that is tightly integrated with the l1 subsystem. It connects to a DRAM device over the AXI interface.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03049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We make two modifications to rocket chip</a:t>
            </a:r>
          </a:p>
          <a:p>
            <a:endParaRPr lang="en-TR" dirty="0"/>
          </a:p>
          <a:p>
            <a:r>
              <a:rPr lang="en-TR" dirty="0"/>
              <a:t>[CLICK] We implement the atom controller which executes all MetaSys instructions</a:t>
            </a:r>
          </a:p>
          <a:p>
            <a:endParaRPr lang="en-TR" dirty="0"/>
          </a:p>
          <a:p>
            <a:r>
              <a:rPr lang="en-TR" dirty="0"/>
              <a:t>[CLICK] and the metadata lookup unit performs metadata lookups by accessing the metadata table in main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0421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[CLICK] We implement both components within the co-processor because it is tightly integrated with the core and can easily fetch instructions from the program</a:t>
            </a:r>
          </a:p>
          <a:p>
            <a:endParaRPr lang="en-TR" dirty="0"/>
          </a:p>
          <a:p>
            <a:r>
              <a:rPr lang="en-TR" dirty="0"/>
              <a:t>[CLICK] The user program interfaces with the atom controller to modify the attribute table using [CLICK] metasys instructions</a:t>
            </a:r>
          </a:p>
          <a:p>
            <a:endParaRPr lang="en-TR" dirty="0"/>
          </a:p>
          <a:p>
            <a:r>
              <a:rPr lang="en-TR" dirty="0"/>
              <a:t>[CLICK] and the optimization client communicates with the metadata lookup unit over what we call a Lookup IO which can convey attributes and addresses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71089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We fully open sourced our implementation on Github and you can access it using the link in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46122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41614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In line with our second goal, we perform a limit study using our FPGA prototype to quantify the overheads of performing lookups</a:t>
            </a:r>
          </a:p>
          <a:p>
            <a:endParaRPr lang="en-TR" dirty="0"/>
          </a:p>
          <a:p>
            <a:r>
              <a:rPr lang="en-TR" dirty="0"/>
              <a:t>[Pls check the paper for the full set of results and our analyses]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17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38833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run a set of workloads on our prototype to test </a:t>
            </a:r>
            <a:r>
              <a:rPr lang="en-US" dirty="0" err="1"/>
              <a:t>MetaSys</a:t>
            </a:r>
            <a:r>
              <a:rPr lang="en-US" dirty="0"/>
              <a:t> under a diverse set of programs with different levels of computation/memory intensity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table lists the configuration of components that we use in our system, we configure the metadata cache to have 128 entries and the metadata table to contain 256 entries.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8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X-axis: Workloads</a:t>
            </a:r>
          </a:p>
          <a:p>
            <a:r>
              <a:rPr lang="en-US" dirty="0"/>
              <a:t>Y-axis: Execution time normalized to baseline without general metadata support (no lookups)</a:t>
            </a:r>
          </a:p>
          <a:p>
            <a:r>
              <a:rPr lang="en-US" dirty="0"/>
              <a:t>Bars: represent the execution time when we perform a lookup per L1 miss, and per memory access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5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HW-SW cooperative, cross-layer techniques can greatly improve performance, QoS and security of general purpose processors.</a:t>
            </a:r>
          </a:p>
          <a:p>
            <a:endParaRPr lang="en-TR" dirty="0"/>
          </a:p>
          <a:p>
            <a:r>
              <a:rPr lang="en-TR" dirty="0"/>
              <a:t>[CLICK] These techniques are hard to implement because they require changes across the whole stack,</a:t>
            </a:r>
          </a:p>
          <a:p>
            <a:endParaRPr lang="en-TR" dirty="0"/>
          </a:p>
          <a:p>
            <a:r>
              <a:rPr lang="en-TR" dirty="0"/>
              <a:t>[CLICK] and existing open-source infrastructure for implementing these techniques are not designed to facilitate the implementation of new techniques</a:t>
            </a:r>
          </a:p>
          <a:p>
            <a:endParaRPr lang="en-TR" dirty="0"/>
          </a:p>
          <a:p>
            <a:r>
              <a:rPr lang="en-TR" dirty="0"/>
              <a:t>[CLICK] MetaSys’s key idea is to provide a rich dynamic cross-layer interface to enable a large variety of cross-layer optimizations, </a:t>
            </a:r>
            <a:br>
              <a:rPr lang="en-TR" dirty="0"/>
            </a:br>
            <a:r>
              <a:rPr lang="en-TR" dirty="0"/>
              <a:t>	a low-overhead metadata management subsystem to efficiently support cross-layer optimizations,</a:t>
            </a:r>
          </a:p>
          <a:p>
            <a:r>
              <a:rPr lang="en-TR" dirty="0"/>
              <a:t>	and standardized interfaces to important hardware components to enable quick integration of cross-layer optimizations</a:t>
            </a:r>
          </a:p>
          <a:p>
            <a:endParaRPr lang="en-TR" dirty="0"/>
          </a:p>
          <a:p>
            <a:r>
              <a:rPr lang="en-TR" dirty="0"/>
              <a:t>[CLICK] Our goal in MetaSys is two-fold:</a:t>
            </a:r>
          </a:p>
          <a:p>
            <a:r>
              <a:rPr lang="en-TR" dirty="0"/>
              <a:t>	First, we want to develop a new efficient and flexible framework enable quick implementation of new cross-layer techniques</a:t>
            </a:r>
          </a:p>
          <a:p>
            <a:r>
              <a:rPr lang="en-TR" dirty="0"/>
              <a:t>	Second, using this infrastructure we want to perform a detailed characterization study to quantify the overheads of general metadata systems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99245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Y-axis: metadata mapping cache hit rate</a:t>
            </a:r>
          </a:p>
          <a:p>
            <a:r>
              <a:rPr lang="en-TR" dirty="0"/>
              <a:t>Bars: similar to previous figure, black is when we lookup L1-misses only and gray is for all memory accesses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20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09092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Y-axis: Normalized execution time (baseline: no lookups)</a:t>
            </a:r>
          </a:p>
          <a:p>
            <a:r>
              <a:rPr lang="en-US" dirty="0"/>
              <a:t>Bars: Each bar shows the normalized execution time for an MMC size depicted on the legend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8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Y-axis: Normalized to 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54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9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00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HW-SW cooperative, cross-layer techniques can greatly improve performance, QoS and security of general purpose processors.</a:t>
            </a:r>
          </a:p>
          <a:p>
            <a:endParaRPr lang="en-TR" dirty="0"/>
          </a:p>
          <a:p>
            <a:r>
              <a:rPr lang="en-TR" dirty="0"/>
              <a:t>[CLICK] These techniques are hard to implement because they require changes across the whole stack,</a:t>
            </a:r>
          </a:p>
          <a:p>
            <a:endParaRPr lang="en-TR" dirty="0"/>
          </a:p>
          <a:p>
            <a:r>
              <a:rPr lang="en-TR" dirty="0"/>
              <a:t>[CLICK] and existing open-source infrastructure for implementing these techniques are not designed to facilitate the implementation of new techniques</a:t>
            </a:r>
          </a:p>
          <a:p>
            <a:endParaRPr lang="en-TR" dirty="0"/>
          </a:p>
          <a:p>
            <a:r>
              <a:rPr lang="en-TR" dirty="0"/>
              <a:t>[CLICK] MetaSys’s key idea is to provide a rich dynamic cross-layer interface to enable a large variety of cross-layer optimizations, </a:t>
            </a:r>
            <a:br>
              <a:rPr lang="en-TR" dirty="0"/>
            </a:br>
            <a:r>
              <a:rPr lang="en-TR" dirty="0"/>
              <a:t>	a low-overhead metadata management subsystem to efficiently support cross-layer optimizations,</a:t>
            </a:r>
          </a:p>
          <a:p>
            <a:r>
              <a:rPr lang="en-TR" dirty="0"/>
              <a:t>	and standardized interfaces to important hardware components to enable quick integration of cross-layer optimizations</a:t>
            </a:r>
          </a:p>
          <a:p>
            <a:endParaRPr lang="en-TR" dirty="0"/>
          </a:p>
          <a:p>
            <a:r>
              <a:rPr lang="en-TR" dirty="0"/>
              <a:t>[CLICK] Our goal in MetaSys is two-fold:</a:t>
            </a:r>
          </a:p>
          <a:p>
            <a:r>
              <a:rPr lang="en-TR" dirty="0"/>
              <a:t>	First, we want to develop a new efficient and flexible framework enable quick implementation of new cross-layer techniques</a:t>
            </a:r>
          </a:p>
          <a:p>
            <a:r>
              <a:rPr lang="en-TR" dirty="0"/>
              <a:t>	Second, using this infrastructure we want to perform a detailed characterization study to quantify the overheads of general metadata systems</a:t>
            </a:r>
          </a:p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25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6560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26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83653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Here is the outline of this talk</a:t>
            </a:r>
          </a:p>
          <a:p>
            <a:endParaRPr lang="en-TR" dirty="0"/>
          </a:p>
          <a:p>
            <a:r>
              <a:rPr lang="en-TR" dirty="0"/>
              <a:t>I will briefly describe the idea behind expressive memory, which is an important prior work that implements the first general cross-layer interface.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8880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Higher-level information or metadata that is commonly available to the software or the developer typically is squeezed through </a:t>
            </a:r>
          </a:p>
          <a:p>
            <a:r>
              <a:rPr lang="en-US" dirty="0"/>
              <a:t>[CLICK] a restrictive interface</a:t>
            </a:r>
          </a:p>
          <a:p>
            <a:r>
              <a:rPr lang="en-US" dirty="0"/>
              <a:t>[CLICK] and converted into a combination of instructions and data residing in memory in current general purpose computing systems.</a:t>
            </a:r>
          </a:p>
          <a:p>
            <a:r>
              <a:rPr lang="en-US" dirty="0"/>
              <a:t>Because of this, the hardware is unaware of the higher-level information and cannot perform optimizations that could improve its performance, QoS or security.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5B471-735A-4C7B-9CEC-66D6A8ECCC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richer abstraction instead of a restrictive interface between software and hardware,</a:t>
            </a:r>
          </a:p>
          <a:p>
            <a:r>
              <a:rPr lang="en-US" dirty="0"/>
              <a:t>[CLICK] we can convey high-level information about programs or data residing in memory which can enable the hardware to perform optimizations.</a:t>
            </a:r>
          </a:p>
          <a:p>
            <a:r>
              <a:rPr lang="en-US" dirty="0"/>
              <a:t>[CLICK] Specifically, by accessing metadata on data structures and access patterns, the hardware can make better placement decisions, or</a:t>
            </a:r>
          </a:p>
          <a:p>
            <a:r>
              <a:rPr lang="en-US" dirty="0"/>
              <a:t>[CLICK] improve prefetcher performance.</a:t>
            </a:r>
          </a:p>
          <a:p>
            <a:r>
              <a:rPr lang="en-US" dirty="0"/>
              <a:t>[CLICK] Similarly by accessing metadata on data types, for example the compressibility characteristics of a data type, the hardware can perform better data compression.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5B471-735A-4C7B-9CEC-66D6A8ECC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Now I will describe MetaSys that provides a rich cross-layer interface to enable such optimizations.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DBD16-F760-2E4E-8888-62AAA9E896AB}" type="slidenum">
              <a:rPr lang="en-TR" smtClean="0"/>
              <a:t>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0789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typical general purpose system, [</a:t>
            </a:r>
            <a:r>
              <a:rPr lang="en-US" b="1" dirty="0"/>
              <a:t>CLICK</a:t>
            </a:r>
            <a:r>
              <a:rPr lang="en-US" dirty="0"/>
              <a:t>] main memory stores program information and [</a:t>
            </a:r>
            <a:r>
              <a:rPr lang="en-US" b="1" dirty="0"/>
              <a:t>CLICK</a:t>
            </a:r>
            <a:r>
              <a:rPr lang="en-US" dirty="0"/>
              <a:t>] data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b="1" dirty="0"/>
              <a:t>CLICK</a:t>
            </a:r>
            <a:r>
              <a:rPr lang="en-US" dirty="0"/>
              <a:t>] </a:t>
            </a:r>
            <a:r>
              <a:rPr lang="en-US" dirty="0" err="1"/>
              <a:t>MetaSys</a:t>
            </a:r>
            <a:r>
              <a:rPr lang="en-US" dirty="0"/>
              <a:t>, at a high-level, extends the information residing in main memory by additionally storing metadata or high-level program information, such as data types and characteristics associated with data types, access patterns used in accessing data, and locality of data structures.</a:t>
            </a:r>
          </a:p>
          <a:p>
            <a:endParaRPr lang="en-US" b="1" dirty="0"/>
          </a:p>
          <a:p>
            <a:r>
              <a:rPr lang="en-US" dirty="0"/>
              <a:t>[</a:t>
            </a:r>
            <a:r>
              <a:rPr lang="en-US" b="1" dirty="0"/>
              <a:t>CLICK</a:t>
            </a:r>
            <a:r>
              <a:rPr lang="en-US" dirty="0"/>
              <a:t>] This way, the higher-level program information is made available to a variety of components in the system such as the OS, memory controllers, prefetcher and caches via access to main memory.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80805-08FE-4A2B-82FB-E444880E41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[</a:t>
            </a:r>
            <a:r>
              <a:rPr lang="en-US" b="1" dirty="0"/>
              <a:t>CLICK</a:t>
            </a:r>
            <a:r>
              <a:rPr lang="en-US" dirty="0"/>
              <a:t>] ATOMs to represent metadata in main memory. </a:t>
            </a:r>
          </a:p>
          <a:p>
            <a:endParaRPr lang="en-US" dirty="0"/>
          </a:p>
          <a:p>
            <a:r>
              <a:rPr lang="en-US" dirty="0"/>
              <a:t>[CLICK] An ATOM is mapped to a region in memory that typically [CLICK] contains a data structure</a:t>
            </a:r>
          </a:p>
          <a:p>
            <a:endParaRPr lang="en-US" dirty="0"/>
          </a:p>
          <a:p>
            <a:r>
              <a:rPr lang="en-US" dirty="0"/>
              <a:t>[CLICK] It encapsulates higher-level program information in its program attributes</a:t>
            </a:r>
          </a:p>
          <a:p>
            <a:endParaRPr lang="en-US" dirty="0"/>
          </a:p>
          <a:p>
            <a:r>
              <a:rPr lang="en-US" dirty="0"/>
              <a:t>[CLICK] And it maintains a simple state that indicates whether it is valid at a point in time</a:t>
            </a:r>
          </a:p>
          <a:p>
            <a:endParaRPr lang="en-US" dirty="0"/>
          </a:p>
          <a:p>
            <a:r>
              <a:rPr lang="en-US" dirty="0"/>
              <a:t>[CLICK] ATOMs are identified by unique 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BB75-DD18-466B-8853-3B99A31CD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3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MetaSys</a:t>
            </a:r>
            <a:r>
              <a:rPr lang="en-US" dirty="0"/>
              <a:t> exposes operations to manipulate an atom</a:t>
            </a:r>
          </a:p>
          <a:p>
            <a:endParaRPr lang="en-US" dirty="0"/>
          </a:p>
          <a:p>
            <a:r>
              <a:rPr lang="en-US" dirty="0"/>
              <a:t>[CLICK] Using the CREATE operation, programmers can modify program attributes</a:t>
            </a:r>
          </a:p>
          <a:p>
            <a:r>
              <a:rPr lang="en-US" dirty="0"/>
              <a:t>[CLICK] Using MAP/UNMAP operations, programmers can map atoms to data structures</a:t>
            </a:r>
          </a:p>
          <a:p>
            <a:r>
              <a:rPr lang="en-US" dirty="0"/>
              <a:t>And [CLICK] Using ACTIVATE/DEACTIVATE operations, programmers can validate or invalidate an ATOM</a:t>
            </a:r>
          </a:p>
          <a:p>
            <a:endParaRPr lang="en-US" dirty="0"/>
          </a:p>
          <a:p>
            <a:r>
              <a:rPr lang="en-US" dirty="0"/>
              <a:t>[CLICKx3] We expose these three classes of operations as instructions in </a:t>
            </a:r>
            <a:r>
              <a:rPr lang="en-US" dirty="0" err="1"/>
              <a:t>MetaSys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BB75-DD18-466B-8853-3B99A31CD7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0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8227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 baseline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67902"/>
            <a:ext cx="6858000" cy="13303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" y="6356351"/>
            <a:ext cx="8195310" cy="365125"/>
          </a:xfrm>
          <a:prstGeom prst="rect">
            <a:avLst/>
          </a:prstGeom>
        </p:spPr>
        <p:txBody>
          <a:bodyPr/>
          <a:lstStyle>
            <a:lvl1pPr>
              <a:defRPr sz="1200" b="0" i="1" baseline="0">
                <a:latin typeface="Helvetica Neue" panose="02000503000000020004" pitchFamily="2" charset="0"/>
              </a:defRPr>
            </a:lvl1pPr>
          </a:lstStyle>
          <a:p>
            <a:endParaRPr lang="en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356351"/>
            <a:ext cx="514350" cy="365125"/>
          </a:xfrm>
          <a:prstGeom prst="rect">
            <a:avLst/>
          </a:prstGeom>
        </p:spPr>
        <p:txBody>
          <a:bodyPr/>
          <a:lstStyle>
            <a:lvl1pPr algn="r">
              <a:defRPr sz="1800" b="1" i="1" baseline="0">
                <a:solidFill>
                  <a:schemeClr val="tx1"/>
                </a:solidFill>
                <a:latin typeface="Helvetica Neue" panose="02000503000000020004" pitchFamily="2" charset="0"/>
              </a:defRPr>
            </a:lvl1pPr>
          </a:lstStyle>
          <a:p>
            <a:fld id="{5E9C7AE5-E3D7-824F-8D57-6129988D23D3}" type="slidenum">
              <a:rPr lang="en-TR" smtClean="0"/>
              <a:pPr/>
              <a:t>‹#›</a:t>
            </a:fld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84443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B3436D-A043-654E-B8A1-DA24CD223036}"/>
              </a:ext>
            </a:extLst>
          </p:cNvPr>
          <p:cNvSpPr/>
          <p:nvPr userDrawn="1"/>
        </p:nvSpPr>
        <p:spPr>
          <a:xfrm>
            <a:off x="0" y="0"/>
            <a:ext cx="9144000" cy="859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6525"/>
            <a:ext cx="8801100" cy="659003"/>
          </a:xfrm>
          <a:prstGeom prst="rect">
            <a:avLst/>
          </a:prstGeom>
        </p:spPr>
        <p:txBody>
          <a:bodyPr/>
          <a:lstStyle>
            <a:lvl1pPr>
              <a:defRPr sz="4800" b="1" baseline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923545"/>
            <a:ext cx="8801100" cy="5253418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Helvetica Neue" panose="02000503000000020004" pitchFamily="2" charset="0"/>
              </a:defRPr>
            </a:lvl1pPr>
            <a:lvl2pPr>
              <a:defRPr baseline="0">
                <a:latin typeface="Helvetica Neue" panose="02000503000000020004" pitchFamily="2" charset="0"/>
              </a:defRPr>
            </a:lvl2pPr>
            <a:lvl3pPr>
              <a:defRPr baseline="0">
                <a:latin typeface="Helvetica Neue" panose="02000503000000020004" pitchFamily="2" charset="0"/>
              </a:defRPr>
            </a:lvl3pPr>
            <a:lvl4pPr>
              <a:defRPr baseline="0">
                <a:latin typeface="Helvetica Neue" panose="02000503000000020004" pitchFamily="2" charset="0"/>
              </a:defRPr>
            </a:lvl4pPr>
            <a:lvl5pPr>
              <a:defRPr baseline="0">
                <a:latin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0445B4-74A8-424B-A275-3E1BCC95618B}"/>
              </a:ext>
            </a:extLst>
          </p:cNvPr>
          <p:cNvSpPr txBox="1">
            <a:spLocks/>
          </p:cNvSpPr>
          <p:nvPr userDrawn="1"/>
        </p:nvSpPr>
        <p:spPr>
          <a:xfrm>
            <a:off x="8458200" y="6356351"/>
            <a:ext cx="5143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b="1" i="1" kern="1200" baseline="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9C7AE5-E3D7-824F-8D57-6129988D23D3}" type="slidenum">
              <a:rPr lang="en-TR" smtClean="0"/>
              <a:pPr/>
              <a:t>‹#›</a:t>
            </a:fld>
            <a:endParaRPr lang="en-T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BB422E-4BF5-1B43-883C-B5078F9C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40" y="6356351"/>
            <a:ext cx="6675120" cy="365125"/>
          </a:xfrm>
          <a:prstGeom prst="rect">
            <a:avLst/>
          </a:prstGeom>
        </p:spPr>
        <p:txBody>
          <a:bodyPr/>
          <a:lstStyle>
            <a:lvl1pPr>
              <a:defRPr sz="1200" b="0" i="1" baseline="0">
                <a:latin typeface="Helvetica Neue" panose="02000503000000020004" pitchFamily="2" charset="0"/>
              </a:defRPr>
            </a:lvl1pPr>
          </a:lstStyle>
          <a:p>
            <a:endParaRPr lang="en-TR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02CD106-F4D4-E948-8FD4-E3B860468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24" y="6404545"/>
            <a:ext cx="1408176" cy="2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38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MetaSy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0B55-16DC-D645-B6CA-782533EC5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44" y="561348"/>
            <a:ext cx="8827912" cy="2182511"/>
          </a:xfrm>
        </p:spPr>
        <p:txBody>
          <a:bodyPr/>
          <a:lstStyle/>
          <a:p>
            <a: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MetaSys </a:t>
            </a:r>
            <a:b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24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Practical Open-Source Metadata Management System </a:t>
            </a:r>
            <a:br>
              <a:rPr lang="en-TR" sz="24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24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Implement and Evaluate </a:t>
            </a:r>
            <a:br>
              <a:rPr lang="en-TR" sz="24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24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Cross-Layer Optimizations</a:t>
            </a:r>
            <a:endParaRPr lang="en-TR" sz="41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B5D7390C-5290-3043-92CE-7253D4F94536}"/>
              </a:ext>
            </a:extLst>
          </p:cNvPr>
          <p:cNvSpPr txBox="1">
            <a:spLocks/>
          </p:cNvSpPr>
          <p:nvPr/>
        </p:nvSpPr>
        <p:spPr>
          <a:xfrm>
            <a:off x="-1524000" y="3040037"/>
            <a:ext cx="12191999" cy="1733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Nandita Vijaykumar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Ataberk 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,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, F.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Nisa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Bostanci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  <a:p>
            <a:pPr lvl="0">
              <a:lnSpc>
                <a:spcPts val="3000"/>
              </a:lnSpc>
              <a:defRPr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Hasan Hassan,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Mehrshad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Lotfi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Phillip B. Gibbons,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0A026-4BF8-CD45-AD74-4085DAD8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872" y="5679195"/>
            <a:ext cx="2526254" cy="100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A3F73-CC57-C746-B8D3-AB7F0C93F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5572943"/>
            <a:ext cx="2793820" cy="10096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D143130-5DC5-9D41-88BB-5D097D91A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9395" y="4889046"/>
            <a:ext cx="2925208" cy="558246"/>
          </a:xfrm>
          <a:prstGeom prst="rect">
            <a:avLst/>
          </a:prstGeom>
        </p:spPr>
      </p:pic>
      <p:pic>
        <p:nvPicPr>
          <p:cNvPr id="10" name="Picture 4" descr="TOBB ETÜ">
            <a:extLst>
              <a:ext uri="{FF2B5EF4-FFF2-40B4-BE49-F238E27FC236}">
                <a16:creationId xmlns:a16="http://schemas.microsoft.com/office/drawing/2014/main" id="{31871AE1-CB31-0F47-9DA8-53F05461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34" y="5827847"/>
            <a:ext cx="2671238" cy="7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19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E637D349-1DB1-4C8A-8F68-C64C0170B25F}"/>
              </a:ext>
            </a:extLst>
          </p:cNvPr>
          <p:cNvSpPr txBox="1"/>
          <p:nvPr/>
        </p:nvSpPr>
        <p:spPr>
          <a:xfrm>
            <a:off x="2138648" y="1267112"/>
            <a:ext cx="343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Metadata Mapping Table</a:t>
            </a:r>
            <a:endParaRPr lang="en-US" sz="27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13B142-69CD-4223-93F7-238A2A528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01793"/>
              </p:ext>
            </p:extLst>
          </p:nvPr>
        </p:nvGraphicFramePr>
        <p:xfrm>
          <a:off x="2769068" y="1720855"/>
          <a:ext cx="2175960" cy="1749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373">
                  <a:extLst>
                    <a:ext uri="{9D8B030D-6E8A-4147-A177-3AD203B41FA5}">
                      <a16:colId xmlns:a16="http://schemas.microsoft.com/office/drawing/2014/main" val="3779005586"/>
                    </a:ext>
                  </a:extLst>
                </a:gridCol>
                <a:gridCol w="875587">
                  <a:extLst>
                    <a:ext uri="{9D8B030D-6E8A-4147-A177-3AD203B41FA5}">
                      <a16:colId xmlns:a16="http://schemas.microsoft.com/office/drawing/2014/main" val="578106588"/>
                    </a:ext>
                  </a:extLst>
                </a:gridCol>
              </a:tblGrid>
              <a:tr h="90318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  <a:latin typeface="Myriad Pro Cond" panose="020B0506030403020204" pitchFamily="34" charset="0"/>
                        </a:rPr>
                        <a:t>Memory Address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  <a:latin typeface="Myriad Pro Cond" panose="020B0506030403020204" pitchFamily="34" charset="0"/>
                        </a:rPr>
                        <a:t>Atom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315865"/>
                  </a:ext>
                </a:extLst>
              </a:tr>
              <a:tr h="26883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446741"/>
                  </a:ext>
                </a:extLst>
              </a:tr>
              <a:tr h="26883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807746"/>
                  </a:ext>
                </a:extLst>
              </a:tr>
              <a:tr h="26883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247564"/>
                  </a:ext>
                </a:extLst>
              </a:tr>
            </a:tbl>
          </a:graphicData>
        </a:graphic>
      </p:graphicFrame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FDE77C69-ED65-4421-B88F-035E0F904AE7}"/>
              </a:ext>
            </a:extLst>
          </p:cNvPr>
          <p:cNvSpPr/>
          <p:nvPr/>
        </p:nvSpPr>
        <p:spPr>
          <a:xfrm>
            <a:off x="6548984" y="1474861"/>
            <a:ext cx="1769423" cy="1198898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Metadata Mapping Cache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5F44EC3B-7D39-49F0-9CD0-25A5212D0ECA}"/>
              </a:ext>
            </a:extLst>
          </p:cNvPr>
          <p:cNvSpPr/>
          <p:nvPr/>
        </p:nvSpPr>
        <p:spPr>
          <a:xfrm>
            <a:off x="2542732" y="4561617"/>
            <a:ext cx="2631876" cy="896398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Metadata Lookup Unit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3D8AB886-ECEB-446F-818A-E87E4BBA6DB1}"/>
              </a:ext>
            </a:extLst>
          </p:cNvPr>
          <p:cNvSpPr/>
          <p:nvPr/>
        </p:nvSpPr>
        <p:spPr>
          <a:xfrm>
            <a:off x="211326" y="2538667"/>
            <a:ext cx="1311499" cy="28336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TLB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2ED619B8-70B5-45E4-B7FE-60CF830727DC}"/>
              </a:ext>
            </a:extLst>
          </p:cNvPr>
          <p:cNvSpPr/>
          <p:nvPr/>
        </p:nvSpPr>
        <p:spPr>
          <a:xfrm>
            <a:off x="6493419" y="4898742"/>
            <a:ext cx="2255504" cy="818501"/>
          </a:xfrm>
          <a:prstGeom prst="roundRect">
            <a:avLst/>
          </a:prstGeom>
          <a:solidFill>
            <a:srgbClr val="C42F1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Client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99C33E6-5B11-4807-A250-793EF147C7E7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>
            <a:off x="1522826" y="4101078"/>
            <a:ext cx="1019907" cy="90873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60F920A5-E298-402B-A75C-27C150D54BEA}"/>
              </a:ext>
            </a:extLst>
          </p:cNvPr>
          <p:cNvCxnSpPr>
            <a:cxnSpLocks/>
            <a:stCxn id="17" idx="3"/>
            <a:endCxn id="50" idx="1"/>
          </p:cNvCxnSpPr>
          <p:nvPr/>
        </p:nvCxnSpPr>
        <p:spPr>
          <a:xfrm flipV="1">
            <a:off x="1522825" y="1474861"/>
            <a:ext cx="615823" cy="248062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8716863-9CA5-F340-872E-C2AEE9B7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36525"/>
            <a:ext cx="8801100" cy="659003"/>
          </a:xfrm>
        </p:spPr>
        <p:txBody>
          <a:bodyPr/>
          <a:lstStyle/>
          <a:p>
            <a:r>
              <a:rPr lang="en-TR" sz="4000" dirty="0"/>
              <a:t>MetaSys Key Structures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DBF1DB-C8E9-254B-9F5A-3546C83039DF}"/>
              </a:ext>
            </a:extLst>
          </p:cNvPr>
          <p:cNvCxnSpPr>
            <a:stCxn id="18" idx="1"/>
            <a:endCxn id="16" idx="3"/>
          </p:cNvCxnSpPr>
          <p:nvPr/>
        </p:nvCxnSpPr>
        <p:spPr>
          <a:xfrm flipH="1" flipV="1">
            <a:off x="5174608" y="5009816"/>
            <a:ext cx="1318811" cy="298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497A5BA-A1D5-EB49-8722-179A0848D25E}"/>
              </a:ext>
            </a:extLst>
          </p:cNvPr>
          <p:cNvSpPr/>
          <p:nvPr/>
        </p:nvSpPr>
        <p:spPr>
          <a:xfrm>
            <a:off x="2138648" y="1267112"/>
            <a:ext cx="3436800" cy="2688369"/>
          </a:xfrm>
          <a:prstGeom prst="rect">
            <a:avLst/>
          </a:prstGeom>
          <a:solidFill>
            <a:schemeClr val="tx1">
              <a:lumMod val="50000"/>
              <a:lumOff val="50000"/>
              <a:alpha val="2014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CC2A14-3281-4F49-BB8A-B09E9989AF70}"/>
              </a:ext>
            </a:extLst>
          </p:cNvPr>
          <p:cNvSpPr txBox="1"/>
          <p:nvPr/>
        </p:nvSpPr>
        <p:spPr>
          <a:xfrm>
            <a:off x="2359324" y="3583383"/>
            <a:ext cx="299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Resides in Main Memory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B1E36D-0688-A942-891F-06C472ED6262}"/>
              </a:ext>
            </a:extLst>
          </p:cNvPr>
          <p:cNvCxnSpPr>
            <a:cxnSpLocks/>
            <a:stCxn id="50" idx="3"/>
            <a:endCxn id="35" idx="1"/>
          </p:cNvCxnSpPr>
          <p:nvPr/>
        </p:nvCxnSpPr>
        <p:spPr>
          <a:xfrm>
            <a:off x="5575448" y="1474861"/>
            <a:ext cx="973536" cy="5994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ACC51B1F-6BA8-F149-9E62-A467A3FA581D}"/>
              </a:ext>
            </a:extLst>
          </p:cNvPr>
          <p:cNvSpPr/>
          <p:nvPr/>
        </p:nvSpPr>
        <p:spPr>
          <a:xfrm>
            <a:off x="6548984" y="3302304"/>
            <a:ext cx="2507010" cy="9897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Attribute Table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7502A6-335A-0D4D-A1C6-318B62CCDE4D}"/>
              </a:ext>
            </a:extLst>
          </p:cNvPr>
          <p:cNvCxnSpPr>
            <a:cxnSpLocks/>
            <a:stCxn id="35" idx="2"/>
            <a:endCxn id="27" idx="0"/>
          </p:cNvCxnSpPr>
          <p:nvPr/>
        </p:nvCxnSpPr>
        <p:spPr>
          <a:xfrm>
            <a:off x="7433696" y="2673759"/>
            <a:ext cx="368793" cy="6285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3F5196-90DC-B543-B289-B3B9577EC56A}"/>
              </a:ext>
            </a:extLst>
          </p:cNvPr>
          <p:cNvCxnSpPr>
            <a:cxnSpLocks/>
            <a:stCxn id="27" idx="2"/>
            <a:endCxn id="18" idx="0"/>
          </p:cNvCxnSpPr>
          <p:nvPr/>
        </p:nvCxnSpPr>
        <p:spPr>
          <a:xfrm flipH="1">
            <a:off x="7621171" y="4292033"/>
            <a:ext cx="181318" cy="6067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8D19F0C-D951-ED4C-A75A-275BDBD893D7}"/>
              </a:ext>
            </a:extLst>
          </p:cNvPr>
          <p:cNvSpPr txBox="1"/>
          <p:nvPr/>
        </p:nvSpPr>
        <p:spPr>
          <a:xfrm>
            <a:off x="7583107" y="2736757"/>
            <a:ext cx="117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Atom ID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923198-A937-8B47-9D1E-89A5BCFEF1FA}"/>
              </a:ext>
            </a:extLst>
          </p:cNvPr>
          <p:cNvSpPr txBox="1"/>
          <p:nvPr/>
        </p:nvSpPr>
        <p:spPr>
          <a:xfrm>
            <a:off x="7795143" y="4405880"/>
            <a:ext cx="117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Attributes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CFCB06-B307-D345-9157-31D32D1ECB35}"/>
              </a:ext>
            </a:extLst>
          </p:cNvPr>
          <p:cNvSpPr txBox="1"/>
          <p:nvPr/>
        </p:nvSpPr>
        <p:spPr>
          <a:xfrm rot="693916">
            <a:off x="5220866" y="4785210"/>
            <a:ext cx="117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Virtual Address</a:t>
            </a: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C2893B0B-620D-F642-986D-2B46E418D4B8}"/>
              </a:ext>
            </a:extLst>
          </p:cNvPr>
          <p:cNvSpPr/>
          <p:nvPr/>
        </p:nvSpPr>
        <p:spPr>
          <a:xfrm>
            <a:off x="3013979" y="5590888"/>
            <a:ext cx="1769423" cy="1198898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Metadata Mapping Cache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8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5" grpId="0" animBg="1"/>
      <p:bldP spid="16" grpId="0" animBg="1"/>
      <p:bldP spid="17" grpId="0" animBg="1"/>
      <p:bldP spid="18" grpId="0" animBg="1"/>
      <p:bldP spid="12" grpId="0" animBg="1"/>
      <p:bldP spid="20" grpId="0"/>
      <p:bldP spid="27" grpId="0" animBg="1"/>
      <p:bldP spid="39" grpId="0"/>
      <p:bldP spid="40" grpId="0"/>
      <p:bldP spid="41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5657"/>
            <a:ext cx="8801100" cy="500130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on Expressive Memory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MetaSys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Interface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Structures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b="1" dirty="0"/>
              <a:t>FPGA Implementation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58539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2D5A-77F5-484D-A371-2992B793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FPGA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8A1B9-625A-2248-80CD-BF4D64C05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TR" dirty="0"/>
              <a:t>Prototype on Xilinx Zedboard</a:t>
            </a:r>
          </a:p>
          <a:p>
            <a:pPr marL="0" indent="0">
              <a:buNone/>
            </a:pPr>
            <a:r>
              <a:rPr lang="en-TR" dirty="0"/>
              <a:t>within a </a:t>
            </a:r>
            <a:r>
              <a:rPr lang="en-TR" dirty="0">
                <a:solidFill>
                  <a:schemeClr val="bg2">
                    <a:lumMod val="50000"/>
                  </a:schemeClr>
                </a:solidFill>
              </a:rPr>
              <a:t>real RISC-V system</a:t>
            </a:r>
            <a:r>
              <a:rPr lang="en-TR" dirty="0"/>
              <a:t> (Rocket Chip)</a:t>
            </a:r>
          </a:p>
        </p:txBody>
      </p:sp>
      <p:pic>
        <p:nvPicPr>
          <p:cNvPr id="1026" name="Picture 2" descr="410-248 | Digilent ZedBoard Zynq-7000 ARM/FPGA SoC-Entwicklungsplatine  Ethernet/UART/USB | Distrelec Schweiz">
            <a:extLst>
              <a:ext uri="{FF2B5EF4-FFF2-40B4-BE49-F238E27FC236}">
                <a16:creationId xmlns:a16="http://schemas.microsoft.com/office/drawing/2014/main" id="{3E796495-5EF3-674D-B140-F0B656CD3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r="16963"/>
          <a:stretch/>
        </p:blipFill>
        <p:spPr bwMode="auto">
          <a:xfrm>
            <a:off x="592663" y="2547585"/>
            <a:ext cx="3497633" cy="30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EDD32-85AA-914F-AD61-EEB9BE639744}"/>
              </a:ext>
            </a:extLst>
          </p:cNvPr>
          <p:cNvSpPr txBox="1"/>
          <p:nvPr/>
        </p:nvSpPr>
        <p:spPr>
          <a:xfrm>
            <a:off x="1048903" y="2123949"/>
            <a:ext cx="258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28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Zedboard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9F1C9-E11F-4741-97AC-69A190B0519D}"/>
              </a:ext>
            </a:extLst>
          </p:cNvPr>
          <p:cNvSpPr txBox="1"/>
          <p:nvPr/>
        </p:nvSpPr>
        <p:spPr>
          <a:xfrm>
            <a:off x="5468909" y="2114675"/>
            <a:ext cx="258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28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Rocket Chip</a:t>
            </a:r>
          </a:p>
        </p:txBody>
      </p:sp>
      <p:pic>
        <p:nvPicPr>
          <p:cNvPr id="1028" name="Picture 4" descr="Rocket-Chip を改造して外部SRAMからプログラムをロードして実行する - FPGA開発日記">
            <a:extLst>
              <a:ext uri="{FF2B5EF4-FFF2-40B4-BE49-F238E27FC236}">
                <a16:creationId xmlns:a16="http://schemas.microsoft.com/office/drawing/2014/main" id="{801D5875-F281-534E-A812-35C7E60A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82" y="2647169"/>
            <a:ext cx="2902055" cy="37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2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6D16-42F4-A14D-B512-E68180AA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MetaSys in Rocket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5CD2C-64E5-3246-9440-028BCADD7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98179"/>
            <a:ext cx="8801100" cy="4978784"/>
          </a:xfrm>
        </p:spPr>
        <p:txBody>
          <a:bodyPr/>
          <a:lstStyle/>
          <a:p>
            <a:pPr marL="0" indent="0">
              <a:buNone/>
            </a:pPr>
            <a:r>
              <a:rPr lang="en-TR" dirty="0"/>
              <a:t>Implement two</a:t>
            </a:r>
            <a:r>
              <a:rPr lang="en-TR" dirty="0">
                <a:solidFill>
                  <a:schemeClr val="bg2">
                    <a:lumMod val="50000"/>
                  </a:schemeClr>
                </a:solidFill>
              </a:rPr>
              <a:t> main </a:t>
            </a:r>
            <a:r>
              <a:rPr lang="en-TR" dirty="0"/>
              <a:t>components:</a:t>
            </a:r>
          </a:p>
          <a:p>
            <a:pPr marL="0" indent="0">
              <a:buNone/>
            </a:pPr>
            <a:endParaRPr lang="en-TR" dirty="0"/>
          </a:p>
          <a:p>
            <a:pPr marL="514350" indent="-514350">
              <a:buFont typeface="+mj-lt"/>
              <a:buAutoNum type="arabicPeriod"/>
            </a:pPr>
            <a:r>
              <a:rPr lang="en-TR" dirty="0">
                <a:solidFill>
                  <a:schemeClr val="bg2">
                    <a:lumMod val="50000"/>
                  </a:schemeClr>
                </a:solidFill>
              </a:rPr>
              <a:t>Atom Controller</a:t>
            </a:r>
          </a:p>
          <a:p>
            <a:pPr lvl="1"/>
            <a:r>
              <a:rPr lang="en-TR" dirty="0"/>
              <a:t>Manages the</a:t>
            </a:r>
            <a:r>
              <a:rPr lang="en-TR" dirty="0">
                <a:solidFill>
                  <a:schemeClr val="bg2">
                    <a:lumMod val="50000"/>
                  </a:schemeClr>
                </a:solidFill>
              </a:rPr>
              <a:t> attribute table </a:t>
            </a:r>
            <a:r>
              <a:rPr lang="en-TR" dirty="0"/>
              <a:t>(CREATE – (DE)ACTIVATE)</a:t>
            </a:r>
          </a:p>
          <a:p>
            <a:pPr lvl="1"/>
            <a:r>
              <a:rPr lang="en-TR" dirty="0"/>
              <a:t>Performs atom mapping (MAP/UNMAP)</a:t>
            </a:r>
          </a:p>
          <a:p>
            <a:pPr lvl="2"/>
            <a:r>
              <a:rPr lang="en-TR" dirty="0"/>
              <a:t> Physical address </a:t>
            </a:r>
            <a:r>
              <a:rPr lang="en-TR" dirty="0">
                <a:sym typeface="Wingdings" pitchFamily="2" charset="2"/>
              </a:rPr>
              <a:t> Atom ID</a:t>
            </a:r>
          </a:p>
          <a:p>
            <a:pPr marL="914400" lvl="2" indent="0">
              <a:buNone/>
            </a:pPr>
            <a:endParaRPr lang="en-TR" dirty="0"/>
          </a:p>
          <a:p>
            <a:pPr marL="514350" indent="-514350">
              <a:buFont typeface="+mj-lt"/>
              <a:buAutoNum type="arabicPeriod"/>
            </a:pPr>
            <a:r>
              <a:rPr lang="en-TR" dirty="0">
                <a:solidFill>
                  <a:schemeClr val="bg2">
                    <a:lumMod val="50000"/>
                  </a:schemeClr>
                </a:solidFill>
              </a:rPr>
              <a:t>Metadata Lookup Unit</a:t>
            </a:r>
          </a:p>
          <a:p>
            <a:pPr lvl="1"/>
            <a:r>
              <a:rPr lang="en-TR" dirty="0"/>
              <a:t>Responds to clients:</a:t>
            </a:r>
          </a:p>
          <a:p>
            <a:pPr lvl="2"/>
            <a:r>
              <a:rPr lang="en-TR" dirty="0"/>
              <a:t>Provides atom attributes</a:t>
            </a:r>
          </a:p>
          <a:p>
            <a:pPr lvl="1"/>
            <a:r>
              <a:rPr lang="en-TR" dirty="0"/>
              <a:t>Contains the metadata mapping cache</a:t>
            </a:r>
          </a:p>
        </p:txBody>
      </p:sp>
    </p:spTree>
    <p:extLst>
      <p:ext uri="{BB962C8B-B14F-4D97-AF65-F5344CB8AC3E}">
        <p14:creationId xmlns:p14="http://schemas.microsoft.com/office/powerpoint/2010/main" val="193006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7395-FB43-8743-B686-24BC9E26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Changes in Rocket Chip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0C28EB-636B-6840-8ED2-33816FBFA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8" y="2108200"/>
            <a:ext cx="2540000" cy="264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72877FF-2962-EB41-808B-F40B52FDC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5317" y="1551897"/>
            <a:ext cx="3657600" cy="4432300"/>
          </a:xfrm>
          <a:prstGeom prst="rect">
            <a:avLst/>
          </a:prstGeom>
        </p:spPr>
      </p:pic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E7374BC9-756E-2A42-8597-55AD4D613F0C}"/>
              </a:ext>
            </a:extLst>
          </p:cNvPr>
          <p:cNvSpPr/>
          <p:nvPr/>
        </p:nvSpPr>
        <p:spPr>
          <a:xfrm>
            <a:off x="6744647" y="4045988"/>
            <a:ext cx="2255504" cy="818501"/>
          </a:xfrm>
          <a:prstGeom prst="roundRect">
            <a:avLst/>
          </a:prstGeom>
          <a:solidFill>
            <a:srgbClr val="C42F1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Client</a:t>
            </a:r>
            <a:endParaRPr lang="en-US" sz="27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8E4F85-61F4-8044-95BF-4B3E854B1B58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120177" y="4455238"/>
            <a:ext cx="624470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0BB7EA71-8531-9442-BA48-A850ED440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3336" y="1936753"/>
            <a:ext cx="2476071" cy="1217414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5A6B1132-C846-2E4F-A036-F2243F6FFB3B}"/>
              </a:ext>
            </a:extLst>
          </p:cNvPr>
          <p:cNvSpPr/>
          <p:nvPr/>
        </p:nvSpPr>
        <p:spPr>
          <a:xfrm>
            <a:off x="6754921" y="2118053"/>
            <a:ext cx="2255504" cy="818501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User Program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F6035D-38CF-7C44-9687-A4EAECEB9F05}"/>
              </a:ext>
            </a:extLst>
          </p:cNvPr>
          <p:cNvCxnSpPr>
            <a:cxnSpLocks/>
          </p:cNvCxnSpPr>
          <p:nvPr/>
        </p:nvCxnSpPr>
        <p:spPr>
          <a:xfrm flipH="1">
            <a:off x="6120177" y="2517450"/>
            <a:ext cx="624470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34A17ABB-92AF-3F4A-A364-1A75E19F20F0}"/>
              </a:ext>
            </a:extLst>
          </p:cNvPr>
          <p:cNvSpPr/>
          <p:nvPr/>
        </p:nvSpPr>
        <p:spPr>
          <a:xfrm>
            <a:off x="6424892" y="1216425"/>
            <a:ext cx="420831" cy="1281115"/>
          </a:xfrm>
          <a:custGeom>
            <a:avLst/>
            <a:gdLst>
              <a:gd name="connsiteX0" fmla="*/ 3204 w 420831"/>
              <a:gd name="connsiteY0" fmla="*/ 1281115 h 1281115"/>
              <a:gd name="connsiteX1" fmla="*/ 57795 w 420831"/>
              <a:gd name="connsiteY1" fmla="*/ 530488 h 1281115"/>
              <a:gd name="connsiteX2" fmla="*/ 398989 w 420831"/>
              <a:gd name="connsiteY2" fmla="*/ 39169 h 1281115"/>
              <a:gd name="connsiteX3" fmla="*/ 358045 w 420831"/>
              <a:gd name="connsiteY3" fmla="*/ 66465 h 128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31" h="1281115">
                <a:moveTo>
                  <a:pt x="3204" y="1281115"/>
                </a:moveTo>
                <a:cubicBezTo>
                  <a:pt x="-2483" y="1009297"/>
                  <a:pt x="-8169" y="737479"/>
                  <a:pt x="57795" y="530488"/>
                </a:cubicBezTo>
                <a:cubicBezTo>
                  <a:pt x="123759" y="323497"/>
                  <a:pt x="398989" y="39169"/>
                  <a:pt x="398989" y="39169"/>
                </a:cubicBezTo>
                <a:cubicBezTo>
                  <a:pt x="449031" y="-38168"/>
                  <a:pt x="403538" y="14148"/>
                  <a:pt x="358045" y="66465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AE2985-ADDF-E24F-BE54-41A4E65B7AA1}"/>
              </a:ext>
            </a:extLst>
          </p:cNvPr>
          <p:cNvSpPr txBox="1"/>
          <p:nvPr/>
        </p:nvSpPr>
        <p:spPr>
          <a:xfrm>
            <a:off x="6739744" y="1081279"/>
            <a:ext cx="189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Instructions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A5BD11-6140-F742-8128-A8A7EC6E7B1D}"/>
              </a:ext>
            </a:extLst>
          </p:cNvPr>
          <p:cNvSpPr txBox="1"/>
          <p:nvPr/>
        </p:nvSpPr>
        <p:spPr>
          <a:xfrm>
            <a:off x="6902851" y="5014614"/>
            <a:ext cx="1897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Lookup IO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I: A</a:t>
            </a:r>
            <a:r>
              <a:rPr lang="en-T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ddress</a:t>
            </a:r>
          </a:p>
          <a:p>
            <a:r>
              <a:rPr lang="en-T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O: Attributes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E255CE1-69C0-EC49-B34C-8E255EE18B94}"/>
              </a:ext>
            </a:extLst>
          </p:cNvPr>
          <p:cNvSpPr/>
          <p:nvPr/>
        </p:nvSpPr>
        <p:spPr>
          <a:xfrm>
            <a:off x="6387152" y="4476465"/>
            <a:ext cx="805218" cy="689173"/>
          </a:xfrm>
          <a:custGeom>
            <a:avLst/>
            <a:gdLst>
              <a:gd name="connsiteX0" fmla="*/ 0 w 573206"/>
              <a:gd name="connsiteY0" fmla="*/ 0 h 668740"/>
              <a:gd name="connsiteX1" fmla="*/ 95535 w 573206"/>
              <a:gd name="connsiteY1" fmla="*/ 464024 h 668740"/>
              <a:gd name="connsiteX2" fmla="*/ 573206 w 573206"/>
              <a:gd name="connsiteY2" fmla="*/ 66874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206" h="668740">
                <a:moveTo>
                  <a:pt x="0" y="0"/>
                </a:moveTo>
                <a:cubicBezTo>
                  <a:pt x="0" y="176283"/>
                  <a:pt x="1" y="352567"/>
                  <a:pt x="95535" y="464024"/>
                </a:cubicBezTo>
                <a:cubicBezTo>
                  <a:pt x="191069" y="575481"/>
                  <a:pt x="382137" y="622110"/>
                  <a:pt x="573206" y="66874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84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8" grpId="1" animBg="1"/>
      <p:bldP spid="28" grpId="0" animBg="1"/>
      <p:bldP spid="30" grpId="0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90DC-0DB3-8A4F-8951-FEF112E0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Source on Github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54E87-6BA1-5440-8E19-1345C574A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969" y="1767871"/>
            <a:ext cx="7742061" cy="4468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2E446-A8FE-074C-9914-DA87774ACB79}"/>
              </a:ext>
            </a:extLst>
          </p:cNvPr>
          <p:cNvSpPr txBox="1"/>
          <p:nvPr/>
        </p:nvSpPr>
        <p:spPr>
          <a:xfrm>
            <a:off x="1467556" y="1097033"/>
            <a:ext cx="6445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R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https://github.com/CMU-SAFARI/MetaSys</a:t>
            </a:r>
            <a:endParaRPr lang="en-TR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5657"/>
            <a:ext cx="8801100" cy="500130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on Expressive Memory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MetaSys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Interface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Structures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FPGA Implementation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b="1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4811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136F-88BE-4E07-9975-FD24796B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Characterizing Metadata Management</a:t>
            </a:r>
            <a:endParaRPr lang="en-CH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B9C8-1440-4537-A620-922059D8B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R" sz="3200" dirty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n-TR" sz="3200" b="1" dirty="0">
                <a:solidFill>
                  <a:schemeClr val="bg2">
                    <a:lumMod val="50000"/>
                  </a:schemeClr>
                </a:solidFill>
              </a:rPr>
              <a:t> goal </a:t>
            </a:r>
            <a:r>
              <a:rPr lang="en-TR" sz="3200" dirty="0"/>
              <a:t>is twofold: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3200" dirty="0"/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3200" dirty="0"/>
              <a:t>Perform a detailed limit study to quantify the overheads associated with </a:t>
            </a:r>
            <a:r>
              <a:rPr lang="en-TR" sz="3200" dirty="0">
                <a:solidFill>
                  <a:schemeClr val="bg2">
                    <a:lumMod val="50000"/>
                  </a:schemeClr>
                </a:solidFill>
              </a:rPr>
              <a:t>general</a:t>
            </a:r>
            <a:r>
              <a:rPr lang="en-TR" sz="3200" dirty="0"/>
              <a:t> metadata systems</a:t>
            </a:r>
          </a:p>
          <a:p>
            <a:pPr marL="0" indent="0">
              <a:buNone/>
            </a:pPr>
            <a:endParaRPr lang="en-TR" sz="3200" dirty="0"/>
          </a:p>
          <a:p>
            <a:pPr marL="0" indent="0">
              <a:buNone/>
            </a:pPr>
            <a:r>
              <a:rPr lang="en-TR" sz="3200" dirty="0"/>
              <a:t>Quantify the overheads of </a:t>
            </a:r>
            <a:br>
              <a:rPr lang="en-TR" sz="3200" dirty="0"/>
            </a:br>
            <a:r>
              <a:rPr lang="en-TR" sz="3200" dirty="0"/>
              <a:t>performing lookups in MetaSys</a:t>
            </a:r>
          </a:p>
        </p:txBody>
      </p:sp>
    </p:spTree>
    <p:extLst>
      <p:ext uri="{BB962C8B-B14F-4D97-AF65-F5344CB8AC3E}">
        <p14:creationId xmlns:p14="http://schemas.microsoft.com/office/powerpoint/2010/main" val="406434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06A1-0B93-4CC6-984B-A57A5419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F9A43-842E-41A9-B21C-3613CBB2E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50" t="65245" r="5098" b="18510"/>
          <a:stretch/>
        </p:blipFill>
        <p:spPr>
          <a:xfrm>
            <a:off x="1376100" y="3429000"/>
            <a:ext cx="6391800" cy="2335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7825D-85DF-FC4D-80F4-7380FFC56FC3}"/>
              </a:ext>
            </a:extLst>
          </p:cNvPr>
          <p:cNvSpPr txBox="1"/>
          <p:nvPr/>
        </p:nvSpPr>
        <p:spPr>
          <a:xfrm>
            <a:off x="355600" y="1354667"/>
            <a:ext cx="843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 workloads on MetaSys prototype (Zedboard):</a:t>
            </a:r>
          </a:p>
          <a:p>
            <a:endParaRPr lang="en-TR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r>
              <a:rPr lang="en-TR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icrobenchmarks:</a:t>
            </a:r>
            <a:r>
              <a:rPr lang="en-TR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Represent a variety of memory access patterns</a:t>
            </a:r>
          </a:p>
          <a:p>
            <a:r>
              <a:rPr lang="en-TR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Polybench:</a:t>
            </a:r>
            <a:r>
              <a:rPr lang="en-TR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Scientific computation kernels</a:t>
            </a:r>
          </a:p>
          <a:p>
            <a:r>
              <a:rPr lang="en-TR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Ligra:</a:t>
            </a:r>
            <a:r>
              <a:rPr lang="en-TR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Graph workloads</a:t>
            </a:r>
          </a:p>
        </p:txBody>
      </p:sp>
    </p:spTree>
    <p:extLst>
      <p:ext uri="{BB962C8B-B14F-4D97-AF65-F5344CB8AC3E}">
        <p14:creationId xmlns:p14="http://schemas.microsoft.com/office/powerpoint/2010/main" val="2579883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E78F-BA5E-4F60-A067-79B36828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Overhead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B35EB-680C-4234-A535-3155F5119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89" t="50000" r="1086" b="22410"/>
          <a:stretch/>
        </p:blipFill>
        <p:spPr>
          <a:xfrm>
            <a:off x="226457" y="1697837"/>
            <a:ext cx="8691085" cy="262678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9DEC3873-B75F-4B0B-BD05-A46E7D073BAB}"/>
              </a:ext>
            </a:extLst>
          </p:cNvPr>
          <p:cNvSpPr/>
          <p:nvPr/>
        </p:nvSpPr>
        <p:spPr>
          <a:xfrm>
            <a:off x="171450" y="4514767"/>
            <a:ext cx="8858250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Metadata lookups occur low performance overheads</a:t>
            </a:r>
            <a:b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</a:b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2.7% on average</a:t>
            </a:r>
          </a:p>
        </p:txBody>
      </p:sp>
    </p:spTree>
    <p:extLst>
      <p:ext uri="{BB962C8B-B14F-4D97-AF65-F5344CB8AC3E}">
        <p14:creationId xmlns:p14="http://schemas.microsoft.com/office/powerpoint/2010/main" val="23467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925417"/>
            <a:ext cx="8801100" cy="5354197"/>
          </a:xfrm>
        </p:spPr>
        <p:txBody>
          <a:bodyPr/>
          <a:lstStyle/>
          <a:p>
            <a:pPr marL="0" indent="0">
              <a:buNone/>
            </a:pPr>
            <a:r>
              <a:rPr lang="en-TR" sz="2000" b="1" dirty="0">
                <a:solidFill>
                  <a:schemeClr val="accent6"/>
                </a:solidFill>
              </a:rPr>
              <a:t>Problem</a:t>
            </a:r>
          </a:p>
          <a:p>
            <a:r>
              <a:rPr lang="en-TR" sz="2000" dirty="0"/>
              <a:t>Cross-layer techniques are </a:t>
            </a:r>
            <a:r>
              <a:rPr lang="en-TR" sz="2000" dirty="0">
                <a:solidFill>
                  <a:srgbClr val="FF0000"/>
                </a:solidFill>
              </a:rPr>
              <a:t>challenging</a:t>
            </a:r>
            <a:r>
              <a:rPr lang="en-TR" sz="2000" dirty="0"/>
              <a:t> to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implement</a:t>
            </a:r>
            <a:r>
              <a:rPr lang="en-TR" sz="2000" dirty="0">
                <a:solidFill>
                  <a:srgbClr val="FF0000"/>
                </a:solidFill>
              </a:rPr>
              <a:t> </a:t>
            </a:r>
            <a:r>
              <a:rPr lang="en-TR" sz="2000" dirty="0"/>
              <a:t>because they require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full-stack changes</a:t>
            </a:r>
            <a:endParaRPr lang="en-TR" sz="100" b="1" dirty="0">
              <a:solidFill>
                <a:schemeClr val="accent6"/>
              </a:solidFill>
            </a:endParaRPr>
          </a:p>
          <a:p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Existing open-source infrastructures </a:t>
            </a:r>
            <a:r>
              <a:rPr lang="en-TR" sz="2000" dirty="0"/>
              <a:t>for implementing cross-layer techniques are </a:t>
            </a:r>
            <a:r>
              <a:rPr lang="en-TR" sz="2000" dirty="0">
                <a:solidFill>
                  <a:schemeClr val="accent6"/>
                </a:solidFill>
              </a:rPr>
              <a:t>not</a:t>
            </a:r>
            <a:r>
              <a:rPr lang="en-TR" sz="2000" dirty="0"/>
              <a:t> designed to provide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key features</a:t>
            </a:r>
            <a:r>
              <a:rPr lang="en-TR" sz="2000" dirty="0"/>
              <a:t>:</a:t>
            </a:r>
          </a:p>
          <a:p>
            <a:pPr marL="0" indent="0">
              <a:buNone/>
            </a:pPr>
            <a:r>
              <a:rPr lang="en-TR" sz="2000" b="1" dirty="0">
                <a:solidFill>
                  <a:srgbClr val="FFC000"/>
                </a:solidFill>
              </a:rPr>
              <a:t>Key Idea </a:t>
            </a:r>
            <a:r>
              <a:rPr lang="en-TR" sz="2000" b="1" dirty="0"/>
              <a:t>–</a:t>
            </a:r>
            <a:r>
              <a:rPr lang="en-TR" sz="2000" b="1" dirty="0">
                <a:solidFill>
                  <a:srgbClr val="FFC000"/>
                </a:solidFill>
              </a:rPr>
              <a:t> </a:t>
            </a:r>
            <a:r>
              <a:rPr lang="en-TR" sz="2000" dirty="0"/>
              <a:t>Provide:</a:t>
            </a:r>
          </a:p>
          <a:p>
            <a:r>
              <a:rPr lang="en-TR" sz="2000" dirty="0"/>
              <a:t>Rich dynamic HW/SW interfaces</a:t>
            </a:r>
          </a:p>
          <a:p>
            <a:r>
              <a:rPr lang="en-TR" sz="2000" dirty="0"/>
              <a:t>Low-overhead metadata management</a:t>
            </a:r>
          </a:p>
          <a:p>
            <a:r>
              <a:rPr lang="en-TR" sz="2000" dirty="0"/>
              <a:t>Interfaces to key hardware components (e.g., prefetcher)</a:t>
            </a:r>
          </a:p>
          <a:p>
            <a:pPr marL="0" indent="0">
              <a:buNone/>
            </a:pP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n-TR" sz="2000" b="1" dirty="0">
                <a:solidFill>
                  <a:schemeClr val="bg2">
                    <a:lumMod val="50000"/>
                  </a:schemeClr>
                </a:solidFill>
              </a:rPr>
              <a:t> goal </a:t>
            </a:r>
            <a:r>
              <a:rPr lang="en-TR" sz="2000" dirty="0"/>
              <a:t>is twofold: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2000" dirty="0"/>
              <a:t>Develop an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efficient </a:t>
            </a:r>
            <a:r>
              <a:rPr lang="en-TR" sz="2000" dirty="0"/>
              <a:t>and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flexible</a:t>
            </a:r>
            <a:r>
              <a:rPr lang="en-TR" sz="2000" dirty="0"/>
              <a:t> framework to enable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rapid implementation </a:t>
            </a:r>
            <a:r>
              <a:rPr lang="en-TR" sz="2000" dirty="0"/>
              <a:t>of new cross-layer techniques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2000" dirty="0"/>
              <a:t>Perform a detailed limit study to quantify the overheads associated with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general</a:t>
            </a:r>
            <a:r>
              <a:rPr lang="en-TR" sz="2000" dirty="0"/>
              <a:t> metadata systems</a:t>
            </a:r>
          </a:p>
          <a:p>
            <a:pPr marL="0" indent="0">
              <a:buNone/>
            </a:pPr>
            <a:endParaRPr lang="en-TR" sz="2000" dirty="0"/>
          </a:p>
        </p:txBody>
      </p:sp>
    </p:spTree>
    <p:extLst>
      <p:ext uri="{BB962C8B-B14F-4D97-AF65-F5344CB8AC3E}">
        <p14:creationId xmlns:p14="http://schemas.microsoft.com/office/powerpoint/2010/main" val="37165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4E0D-9431-4203-912C-80EDA204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8169800" cy="784800"/>
          </a:xfrm>
        </p:spPr>
        <p:txBody>
          <a:bodyPr/>
          <a:lstStyle/>
          <a:p>
            <a:r>
              <a:rPr lang="en-US" sz="4400" dirty="0"/>
              <a:t>MMC hit rate </a:t>
            </a:r>
            <a:endParaRPr lang="en-CH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D4F94-3AB2-4F44-9CDD-3799C8546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25" t="51314" r="625" b="19783"/>
          <a:stretch/>
        </p:blipFill>
        <p:spPr>
          <a:xfrm>
            <a:off x="195559" y="1437272"/>
            <a:ext cx="8752881" cy="2750905"/>
          </a:xfrm>
          <a:prstGeom prst="rect">
            <a:avLst/>
          </a:prstGeom>
        </p:spPr>
      </p:pic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5B6919A0-DA31-482B-8BD2-5BE67F60DA58}"/>
              </a:ext>
            </a:extLst>
          </p:cNvPr>
          <p:cNvSpPr/>
          <p:nvPr/>
        </p:nvSpPr>
        <p:spPr>
          <a:xfrm>
            <a:off x="142875" y="4525627"/>
            <a:ext cx="8858250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MMC can cover ~81% of all memory requests on average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MMC hit rate correlates with locality of application requests</a:t>
            </a:r>
          </a:p>
        </p:txBody>
      </p:sp>
    </p:spTree>
    <p:extLst>
      <p:ext uri="{BB962C8B-B14F-4D97-AF65-F5344CB8AC3E}">
        <p14:creationId xmlns:p14="http://schemas.microsoft.com/office/powerpoint/2010/main" val="7126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098E-49AF-45E2-9D9E-4F35A5C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11" y="11289"/>
            <a:ext cx="8169800" cy="784800"/>
          </a:xfrm>
        </p:spPr>
        <p:txBody>
          <a:bodyPr/>
          <a:lstStyle/>
          <a:p>
            <a:r>
              <a:rPr lang="en-US" dirty="0"/>
              <a:t>Impact of MMC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69B7B-3951-407B-9E66-29A9C9FFD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18" t="48999" r="6291" b="34106"/>
          <a:stretch/>
        </p:blipFill>
        <p:spPr>
          <a:xfrm>
            <a:off x="79975" y="1712958"/>
            <a:ext cx="8984050" cy="2162528"/>
          </a:xfrm>
          <a:prstGeom prst="rect">
            <a:avLst/>
          </a:prstGeom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80A25F9B-3F41-474C-AC9C-40AD432BF507}"/>
              </a:ext>
            </a:extLst>
          </p:cNvPr>
          <p:cNvSpPr/>
          <p:nvPr/>
        </p:nvSpPr>
        <p:spPr>
          <a:xfrm>
            <a:off x="205775" y="4283393"/>
            <a:ext cx="8858250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Workloads with low temporal and spatial locality 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are not sensitive to MMC size</a:t>
            </a:r>
          </a:p>
        </p:txBody>
      </p:sp>
    </p:spTree>
    <p:extLst>
      <p:ext uri="{BB962C8B-B14F-4D97-AF65-F5344CB8AC3E}">
        <p14:creationId xmlns:p14="http://schemas.microsoft.com/office/powerpoint/2010/main" val="16888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098E-49AF-45E2-9D9E-4F35A5C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118"/>
            <a:ext cx="8169800" cy="7848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Tagging Granularity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3F753-B036-4C7F-B2DC-ACAF13EE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0" t="66483" r="1250" b="14527"/>
          <a:stretch/>
        </p:blipFill>
        <p:spPr>
          <a:xfrm>
            <a:off x="157131" y="1898970"/>
            <a:ext cx="9006050" cy="1914363"/>
          </a:xfrm>
          <a:prstGeom prst="rect">
            <a:avLst/>
          </a:prstGeom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2A1AA8EB-A172-4AFA-8F37-15B899DA0B02}"/>
              </a:ext>
            </a:extLst>
          </p:cNvPr>
          <p:cNvSpPr/>
          <p:nvPr/>
        </p:nvSpPr>
        <p:spPr>
          <a:xfrm>
            <a:off x="157131" y="4327423"/>
            <a:ext cx="8858250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Performance impact increases with finer granularity</a:t>
            </a:r>
          </a:p>
        </p:txBody>
      </p:sp>
    </p:spTree>
    <p:extLst>
      <p:ext uri="{BB962C8B-B14F-4D97-AF65-F5344CB8AC3E}">
        <p14:creationId xmlns:p14="http://schemas.microsoft.com/office/powerpoint/2010/main" val="24818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098E-49AF-45E2-9D9E-4F35A5C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1" y="156187"/>
            <a:ext cx="8992717" cy="784800"/>
          </a:xfrm>
        </p:spPr>
        <p:txBody>
          <a:bodyPr>
            <a:noAutofit/>
          </a:bodyPr>
          <a:lstStyle/>
          <a:p>
            <a:r>
              <a:rPr lang="en-US" sz="3200" dirty="0"/>
              <a:t>Impact of Tagging Granularity on TLB misses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BB73D-3FDB-40D4-890C-F17AC7BDB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1" t="46058" r="1874" b="31607"/>
          <a:stretch/>
        </p:blipFill>
        <p:spPr>
          <a:xfrm>
            <a:off x="75641" y="1636889"/>
            <a:ext cx="8992717" cy="2281734"/>
          </a:xfrm>
          <a:prstGeom prst="rect">
            <a:avLst/>
          </a:prstGeom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8089B12F-664B-468F-A990-E28AE068B6E3}"/>
              </a:ext>
            </a:extLst>
          </p:cNvPr>
          <p:cNvSpPr/>
          <p:nvPr/>
        </p:nvSpPr>
        <p:spPr>
          <a:xfrm>
            <a:off x="0" y="4525627"/>
            <a:ext cx="9144000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Fine tagging granularities increase TLB misses </a:t>
            </a:r>
          </a:p>
        </p:txBody>
      </p:sp>
    </p:spTree>
    <p:extLst>
      <p:ext uri="{BB962C8B-B14F-4D97-AF65-F5344CB8AC3E}">
        <p14:creationId xmlns:p14="http://schemas.microsoft.com/office/powerpoint/2010/main" val="11065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7090-61BE-4A00-B7D3-D57C18D4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Contention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8E768904-5293-4DE9-9FAF-9B53FE62768A}"/>
              </a:ext>
            </a:extLst>
          </p:cNvPr>
          <p:cNvSpPr/>
          <p:nvPr/>
        </p:nvSpPr>
        <p:spPr>
          <a:xfrm>
            <a:off x="14287" y="5199239"/>
            <a:ext cx="9129713" cy="10179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Multiple clients do not significantly affect performance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 (0.3% overhead on average)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9728B9-6583-4DB5-A186-D34ED5F95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0" t="56569" r="3125" b="22410"/>
          <a:stretch/>
        </p:blipFill>
        <p:spPr>
          <a:xfrm>
            <a:off x="171450" y="2524906"/>
            <a:ext cx="8801100" cy="2235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BFAF4-396C-CD41-855C-7EDEFC30E31E}"/>
              </a:ext>
            </a:extLst>
          </p:cNvPr>
          <p:cNvSpPr txBox="1"/>
          <p:nvPr/>
        </p:nvSpPr>
        <p:spPr>
          <a:xfrm>
            <a:off x="171450" y="1335843"/>
            <a:ext cx="880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Client:</a:t>
            </a:r>
            <a:r>
              <a:rPr lang="en-TR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All memory requests originating from rocket core</a:t>
            </a:r>
          </a:p>
          <a:p>
            <a:r>
              <a:rPr lang="en-TR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 Clients:</a:t>
            </a:r>
            <a:r>
              <a:rPr lang="en-TR" sz="1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One client + all memory requests originating from the page table walker</a:t>
            </a:r>
          </a:p>
        </p:txBody>
      </p:sp>
    </p:spTree>
    <p:extLst>
      <p:ext uri="{BB962C8B-B14F-4D97-AF65-F5344CB8AC3E}">
        <p14:creationId xmlns:p14="http://schemas.microsoft.com/office/powerpoint/2010/main" val="37355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925417"/>
            <a:ext cx="8801100" cy="5354197"/>
          </a:xfrm>
        </p:spPr>
        <p:txBody>
          <a:bodyPr/>
          <a:lstStyle/>
          <a:p>
            <a:pPr marL="0" indent="0">
              <a:buNone/>
            </a:pPr>
            <a:r>
              <a:rPr lang="en-TR" sz="2000" b="1" dirty="0">
                <a:solidFill>
                  <a:schemeClr val="accent6"/>
                </a:solidFill>
              </a:rPr>
              <a:t>Problem</a:t>
            </a:r>
          </a:p>
          <a:p>
            <a:r>
              <a:rPr lang="en-TR" sz="2000" dirty="0"/>
              <a:t>Cross-layer techniques are </a:t>
            </a:r>
            <a:r>
              <a:rPr lang="en-TR" sz="2000" dirty="0">
                <a:solidFill>
                  <a:srgbClr val="FF0000"/>
                </a:solidFill>
              </a:rPr>
              <a:t>challenging</a:t>
            </a:r>
            <a:r>
              <a:rPr lang="en-TR" sz="2000" dirty="0"/>
              <a:t> to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implement</a:t>
            </a:r>
            <a:r>
              <a:rPr lang="en-TR" sz="2000" dirty="0">
                <a:solidFill>
                  <a:srgbClr val="FF0000"/>
                </a:solidFill>
              </a:rPr>
              <a:t> </a:t>
            </a:r>
            <a:r>
              <a:rPr lang="en-TR" sz="2000" dirty="0"/>
              <a:t>because they require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full-stack changes</a:t>
            </a:r>
            <a:endParaRPr lang="en-TR" sz="100" b="1" dirty="0">
              <a:solidFill>
                <a:schemeClr val="accent6"/>
              </a:solidFill>
            </a:endParaRPr>
          </a:p>
          <a:p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Existing open-source infrastructures </a:t>
            </a:r>
            <a:r>
              <a:rPr lang="en-TR" sz="2000" dirty="0"/>
              <a:t>for implementing cross-layer techniques are </a:t>
            </a:r>
            <a:r>
              <a:rPr lang="en-TR" sz="2000" dirty="0">
                <a:solidFill>
                  <a:schemeClr val="accent6"/>
                </a:solidFill>
              </a:rPr>
              <a:t>not</a:t>
            </a:r>
            <a:r>
              <a:rPr lang="en-TR" sz="2000" dirty="0"/>
              <a:t> designed to provide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key features</a:t>
            </a:r>
            <a:r>
              <a:rPr lang="en-TR" sz="2000" dirty="0"/>
              <a:t>:</a:t>
            </a:r>
          </a:p>
          <a:p>
            <a:pPr marL="0" indent="0">
              <a:buNone/>
            </a:pPr>
            <a:r>
              <a:rPr lang="en-TR" sz="2000" b="1" dirty="0">
                <a:solidFill>
                  <a:srgbClr val="FFC000"/>
                </a:solidFill>
              </a:rPr>
              <a:t>Key Idea </a:t>
            </a:r>
            <a:r>
              <a:rPr lang="en-TR" sz="2000" b="1" dirty="0"/>
              <a:t>–</a:t>
            </a:r>
            <a:r>
              <a:rPr lang="en-TR" sz="2000" b="1" dirty="0">
                <a:solidFill>
                  <a:srgbClr val="FFC000"/>
                </a:solidFill>
              </a:rPr>
              <a:t> </a:t>
            </a:r>
            <a:r>
              <a:rPr lang="en-TR" sz="2000" dirty="0"/>
              <a:t>Provide:</a:t>
            </a:r>
          </a:p>
          <a:p>
            <a:r>
              <a:rPr lang="en-TR" sz="2000" dirty="0"/>
              <a:t>Rich dynamic HW/SW interfaces</a:t>
            </a:r>
          </a:p>
          <a:p>
            <a:r>
              <a:rPr lang="en-TR" sz="2000" dirty="0"/>
              <a:t>Low-overhead metadata management</a:t>
            </a:r>
          </a:p>
          <a:p>
            <a:r>
              <a:rPr lang="en-TR" sz="2000" dirty="0"/>
              <a:t>Interfaces to key hardware components (e.g., prefetcher)</a:t>
            </a:r>
          </a:p>
          <a:p>
            <a:pPr marL="0" indent="0">
              <a:buNone/>
            </a:pP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n-TR" sz="2000" b="1" dirty="0">
                <a:solidFill>
                  <a:schemeClr val="bg2">
                    <a:lumMod val="50000"/>
                  </a:schemeClr>
                </a:solidFill>
              </a:rPr>
              <a:t> goal </a:t>
            </a:r>
            <a:r>
              <a:rPr lang="en-TR" sz="2000" dirty="0"/>
              <a:t>is twofold: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2000" dirty="0"/>
              <a:t>Develop an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efficient </a:t>
            </a:r>
            <a:r>
              <a:rPr lang="en-TR" sz="2000" dirty="0"/>
              <a:t>and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flexible</a:t>
            </a:r>
            <a:r>
              <a:rPr lang="en-TR" sz="2000" dirty="0"/>
              <a:t> framework to enable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rapid implementation </a:t>
            </a:r>
            <a:r>
              <a:rPr lang="en-TR" sz="2000" dirty="0"/>
              <a:t>of new cross-layer techniques</a:t>
            </a:r>
          </a:p>
          <a:p>
            <a:pPr marL="457200" indent="-457200">
              <a:buFont typeface="+mj-lt"/>
              <a:buAutoNum type="arabicPeriod"/>
            </a:pPr>
            <a:r>
              <a:rPr lang="en-TR" sz="2000" dirty="0"/>
              <a:t>Perform a detailed limit study to quantify the overheads associated with </a:t>
            </a:r>
            <a:r>
              <a:rPr lang="en-TR" sz="2000" dirty="0">
                <a:solidFill>
                  <a:schemeClr val="bg2">
                    <a:lumMod val="50000"/>
                  </a:schemeClr>
                </a:solidFill>
              </a:rPr>
              <a:t>general</a:t>
            </a:r>
            <a:r>
              <a:rPr lang="en-TR" sz="2000" dirty="0"/>
              <a:t> metadata systems</a:t>
            </a:r>
          </a:p>
          <a:p>
            <a:pPr marL="0" indent="0">
              <a:buNone/>
            </a:pPr>
            <a:endParaRPr lang="en-TR" sz="2000" dirty="0"/>
          </a:p>
        </p:txBody>
      </p:sp>
    </p:spTree>
    <p:extLst>
      <p:ext uri="{BB962C8B-B14F-4D97-AF65-F5344CB8AC3E}">
        <p14:creationId xmlns:p14="http://schemas.microsoft.com/office/powerpoint/2010/main" val="12053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0B55-16DC-D645-B6CA-782533EC5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44" y="561348"/>
            <a:ext cx="8827912" cy="2182511"/>
          </a:xfrm>
        </p:spPr>
        <p:txBody>
          <a:bodyPr/>
          <a:lstStyle/>
          <a:p>
            <a: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MetaSys: A Practical Open-Source Metadata Management System </a:t>
            </a:r>
            <a:b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Implement and Evaluate </a:t>
            </a:r>
            <a:b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41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Cross-Layer Optimizations</a:t>
            </a: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B5D7390C-5290-3043-92CE-7253D4F94536}"/>
              </a:ext>
            </a:extLst>
          </p:cNvPr>
          <p:cNvSpPr txBox="1">
            <a:spLocks/>
          </p:cNvSpPr>
          <p:nvPr/>
        </p:nvSpPr>
        <p:spPr>
          <a:xfrm>
            <a:off x="-1524000" y="3040037"/>
            <a:ext cx="12191999" cy="1733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Nandita Vijaykumar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Ataberk Olgun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,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, F.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Nisa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Bostanci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  <a:p>
            <a:pPr lvl="0">
              <a:lnSpc>
                <a:spcPts val="3000"/>
              </a:lnSpc>
              <a:defRPr/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Hasan Hassan, 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Mehrshad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Lotfi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Myriad Pro Cond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Phillip B. Gibbons,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 Cond"/>
                <a:ea typeface="+mn-ea"/>
                <a:cs typeface="+mn-cs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0A026-4BF8-CD45-AD74-4085DAD8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872" y="5679195"/>
            <a:ext cx="2526254" cy="100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A3F73-CC57-C746-B8D3-AB7F0C93F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5572943"/>
            <a:ext cx="2793820" cy="10096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D143130-5DC5-9D41-88BB-5D097D91A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9395" y="4889046"/>
            <a:ext cx="2925208" cy="558246"/>
          </a:xfrm>
          <a:prstGeom prst="rect">
            <a:avLst/>
          </a:prstGeom>
        </p:spPr>
      </p:pic>
      <p:pic>
        <p:nvPicPr>
          <p:cNvPr id="10" name="Picture 4" descr="TOBB ETÜ">
            <a:extLst>
              <a:ext uri="{FF2B5EF4-FFF2-40B4-BE49-F238E27FC236}">
                <a16:creationId xmlns:a16="http://schemas.microsoft.com/office/drawing/2014/main" id="{31871AE1-CB31-0F47-9DA8-53F05461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34" y="5827847"/>
            <a:ext cx="2671238" cy="7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90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A45497-29DE-8242-A813-E7AAEED4E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284334"/>
            <a:ext cx="8801100" cy="25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94A6F5-60F5-5A47-8A08-23507B1A0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846981"/>
            <a:ext cx="8801100" cy="14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3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328AC-7872-3B41-B053-53821FAC6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314"/>
            <a:ext cx="9144000" cy="17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8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5657"/>
            <a:ext cx="8801100" cy="500130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b="1" dirty="0"/>
              <a:t>Background on Expressive Memory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MetaSys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/>
              <a:t>Software Interface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dirty="0"/>
              <a:t>Key Structures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FPGA Implementation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115292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DE2BB3-A911-BC4A-A20A-DB84C04BA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629941"/>
            <a:ext cx="8801100" cy="18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3DBA3A-1E3B-4943-B094-024258E63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629658"/>
            <a:ext cx="8801100" cy="38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95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5BE44-89A2-EC42-9C6F-46C18C007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481809"/>
            <a:ext cx="8801100" cy="41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43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752F3-7900-434A-A667-8938F359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975134"/>
            <a:ext cx="8801100" cy="11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7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C82C26-4D79-A24C-9C52-312D6F2AD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400192"/>
            <a:ext cx="8801100" cy="23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82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E8B72-4127-7A4A-AF32-B6B21738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171448"/>
            <a:ext cx="8801100" cy="2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1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E1B9D0-5FCE-A14F-89C9-CBF50D38F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300612"/>
            <a:ext cx="8801100" cy="24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95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FF162F-1CE2-4440-A64D-390CD84DA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567292"/>
            <a:ext cx="8801100" cy="19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6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0618-38F9-7246-BA9F-04E1017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Backup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6F5AB7-4561-C64A-97FE-4FFD155DC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2323908"/>
            <a:ext cx="8801100" cy="24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5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991B8-7F35-49FA-9981-29BAA9F9D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1" y="2151634"/>
            <a:ext cx="1237367" cy="123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93BC9-5D4B-4293-97A7-507709EF1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3" y="1167304"/>
            <a:ext cx="1128113" cy="112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24899-8F44-4975-A66D-9F6D3C193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18" y="1246204"/>
            <a:ext cx="1071755" cy="1071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87871D-43C4-4453-9CD7-2957E9615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14" y="3496054"/>
            <a:ext cx="1295555" cy="149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2F924-D4FF-4583-9854-973945A4B695}"/>
              </a:ext>
            </a:extLst>
          </p:cNvPr>
          <p:cNvSpPr txBox="1"/>
          <p:nvPr/>
        </p:nvSpPr>
        <p:spPr>
          <a:xfrm flipH="1">
            <a:off x="1322171" y="2411494"/>
            <a:ext cx="2135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Data Structures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457341" y="972447"/>
            <a:ext cx="1697592" cy="972892"/>
            <a:chOff x="4615833" y="1082191"/>
            <a:chExt cx="2187561" cy="12097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A1D389-F458-411F-8210-9C9917F60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833" y="1082191"/>
              <a:ext cx="1209710" cy="12097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A74DEE-A214-44AB-B017-60576903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115" y="1261885"/>
              <a:ext cx="936279" cy="93627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26FB0D-D8E5-4516-A60D-ED91F0259F64}"/>
              </a:ext>
            </a:extLst>
          </p:cNvPr>
          <p:cNvSpPr txBox="1"/>
          <p:nvPr/>
        </p:nvSpPr>
        <p:spPr>
          <a:xfrm flipH="1">
            <a:off x="3241922" y="1786792"/>
            <a:ext cx="2509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Code Optimizations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E6EB5-79BF-4D70-914C-C84B3DCB87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79" y="1194222"/>
            <a:ext cx="1879548" cy="11672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87DFDD-470B-4059-8EEC-86837AF6B966}"/>
              </a:ext>
            </a:extLst>
          </p:cNvPr>
          <p:cNvSpPr txBox="1"/>
          <p:nvPr/>
        </p:nvSpPr>
        <p:spPr>
          <a:xfrm flipH="1">
            <a:off x="5923746" y="2336498"/>
            <a:ext cx="250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Access Patterns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1563F4-CD91-4629-8FDF-B7195EF30523}"/>
              </a:ext>
            </a:extLst>
          </p:cNvPr>
          <p:cNvSpPr/>
          <p:nvPr/>
        </p:nvSpPr>
        <p:spPr>
          <a:xfrm>
            <a:off x="6382092" y="3224785"/>
            <a:ext cx="1326179" cy="40725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B2AB60C-8BA2-4B9C-A08D-CD4BEEC88CAC}"/>
              </a:ext>
            </a:extLst>
          </p:cNvPr>
          <p:cNvSpPr/>
          <p:nvPr/>
        </p:nvSpPr>
        <p:spPr>
          <a:xfrm>
            <a:off x="7851463" y="3048127"/>
            <a:ext cx="1036670" cy="52152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7303329-9C49-48CB-A100-26045C765F97}"/>
              </a:ext>
            </a:extLst>
          </p:cNvPr>
          <p:cNvSpPr/>
          <p:nvPr/>
        </p:nvSpPr>
        <p:spPr>
          <a:xfrm>
            <a:off x="7840268" y="3728639"/>
            <a:ext cx="878751" cy="521525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2F559-0016-4202-BD6C-AD7935DB6E63}"/>
              </a:ext>
            </a:extLst>
          </p:cNvPr>
          <p:cNvSpPr txBox="1"/>
          <p:nvPr/>
        </p:nvSpPr>
        <p:spPr>
          <a:xfrm flipH="1">
            <a:off x="6378551" y="3758067"/>
            <a:ext cx="250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Data Type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68B00D-AD22-42FF-B56F-C65E98A43594}"/>
              </a:ext>
            </a:extLst>
          </p:cNvPr>
          <p:cNvCxnSpPr>
            <a:cxnSpLocks/>
          </p:cNvCxnSpPr>
          <p:nvPr/>
        </p:nvCxnSpPr>
        <p:spPr>
          <a:xfrm>
            <a:off x="2719655" y="3168091"/>
            <a:ext cx="854574" cy="47279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4ECF18-193F-4E2A-B034-431BF4BD3BFC}"/>
              </a:ext>
            </a:extLst>
          </p:cNvPr>
          <p:cNvCxnSpPr>
            <a:cxnSpLocks/>
          </p:cNvCxnSpPr>
          <p:nvPr/>
        </p:nvCxnSpPr>
        <p:spPr>
          <a:xfrm>
            <a:off x="4296688" y="2705807"/>
            <a:ext cx="0" cy="790247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BDE06F-743A-45D0-A730-C739B94C40B4}"/>
              </a:ext>
            </a:extLst>
          </p:cNvPr>
          <p:cNvCxnSpPr>
            <a:cxnSpLocks/>
          </p:cNvCxnSpPr>
          <p:nvPr/>
        </p:nvCxnSpPr>
        <p:spPr>
          <a:xfrm flipH="1">
            <a:off x="4897420" y="2837285"/>
            <a:ext cx="753895" cy="701893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CE69D4-BACE-43AA-9FF4-42B1FFF81500}"/>
              </a:ext>
            </a:extLst>
          </p:cNvPr>
          <p:cNvCxnSpPr>
            <a:cxnSpLocks/>
          </p:cNvCxnSpPr>
          <p:nvPr/>
        </p:nvCxnSpPr>
        <p:spPr>
          <a:xfrm flipH="1" flipV="1">
            <a:off x="4999969" y="3738853"/>
            <a:ext cx="984759" cy="23155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DD7E99D-2A52-45D6-9066-4AC1B79D3B4A}"/>
              </a:ext>
            </a:extLst>
          </p:cNvPr>
          <p:cNvSpPr txBox="1"/>
          <p:nvPr/>
        </p:nvSpPr>
        <p:spPr>
          <a:xfrm flipH="1">
            <a:off x="5379627" y="4949374"/>
            <a:ext cx="25095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Myriad Pro Cond" panose="020B0506030403020204" pitchFamily="34" charset="0"/>
              </a:rPr>
              <a:t>Instructions</a:t>
            </a:r>
          </a:p>
          <a:p>
            <a:pPr algn="ctr"/>
            <a:r>
              <a:rPr lang="en-US" sz="2700" b="1" dirty="0">
                <a:solidFill>
                  <a:srgbClr val="C00000"/>
                </a:solidFill>
                <a:latin typeface="Myriad Pro Cond" panose="020B0506030403020204" pitchFamily="34" charset="0"/>
              </a:rPr>
              <a:t>Memory Addresses</a:t>
            </a: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138111" y="171286"/>
            <a:ext cx="8905101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Higher-level information is not visible to HW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75116" y="5031172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</a:rPr>
              <a:t>100011111…</a:t>
            </a:r>
          </a:p>
          <a:p>
            <a:r>
              <a:rPr lang="en-US" sz="2400" b="1" dirty="0">
                <a:latin typeface="Consolas" panose="020B0609020204030204" pitchFamily="49" charset="0"/>
              </a:rPr>
              <a:t>101010011…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71DAEE-2F87-435F-81CD-5D4295A0126F}"/>
              </a:ext>
            </a:extLst>
          </p:cNvPr>
          <p:cNvCxnSpPr>
            <a:cxnSpLocks/>
          </p:cNvCxnSpPr>
          <p:nvPr/>
        </p:nvCxnSpPr>
        <p:spPr>
          <a:xfrm flipV="1">
            <a:off x="265923" y="4683397"/>
            <a:ext cx="8649478" cy="87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4EB21E-D3D1-4869-97DE-F215B5B33D61}"/>
              </a:ext>
            </a:extLst>
          </p:cNvPr>
          <p:cNvSpPr txBox="1"/>
          <p:nvPr/>
        </p:nvSpPr>
        <p:spPr>
          <a:xfrm flipH="1">
            <a:off x="-95377" y="4755210"/>
            <a:ext cx="250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Myriad Pro Cond" panose="020B0506030403020204" pitchFamily="34" charset="0"/>
              </a:rPr>
              <a:t>Hardware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E67385-FE4B-4070-9C61-70B8E17EBA00}"/>
              </a:ext>
            </a:extLst>
          </p:cNvPr>
          <p:cNvSpPr txBox="1"/>
          <p:nvPr/>
        </p:nvSpPr>
        <p:spPr>
          <a:xfrm flipH="1">
            <a:off x="-94564" y="3997067"/>
            <a:ext cx="250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Myriad Pro Cond" panose="020B0506030403020204" pitchFamily="34" charset="0"/>
              </a:rPr>
              <a:t>Software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1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1" grpId="0" animBg="1"/>
      <p:bldP spid="22" grpId="0" animBg="1"/>
      <p:bldP spid="23" grpId="0" animBg="1"/>
      <p:bldP spid="24" grpId="0"/>
      <p:bldP spid="36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991B8-7F35-49FA-9981-29BAA9F9D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28" y="2105028"/>
            <a:ext cx="1237367" cy="123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93BC9-5D4B-4293-97A7-507709EF1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7" y="2106504"/>
            <a:ext cx="1128113" cy="1128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2F924-D4FF-4583-9854-973945A4B695}"/>
              </a:ext>
            </a:extLst>
          </p:cNvPr>
          <p:cNvSpPr txBox="1"/>
          <p:nvPr/>
        </p:nvSpPr>
        <p:spPr>
          <a:xfrm flipH="1">
            <a:off x="502865" y="3273585"/>
            <a:ext cx="239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Data Structures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E6EB5-79BF-4D70-914C-C84B3DCB8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72" y="2192903"/>
            <a:ext cx="1879548" cy="11672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87DFDD-470B-4059-8EEC-86837AF6B966}"/>
              </a:ext>
            </a:extLst>
          </p:cNvPr>
          <p:cNvSpPr txBox="1"/>
          <p:nvPr/>
        </p:nvSpPr>
        <p:spPr>
          <a:xfrm flipH="1">
            <a:off x="3805243" y="3279028"/>
            <a:ext cx="250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Access Patterns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1563F4-CD91-4629-8FDF-B7195EF30523}"/>
              </a:ext>
            </a:extLst>
          </p:cNvPr>
          <p:cNvSpPr/>
          <p:nvPr/>
        </p:nvSpPr>
        <p:spPr>
          <a:xfrm>
            <a:off x="6314761" y="2510337"/>
            <a:ext cx="1326179" cy="40725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B2AB60C-8BA2-4B9C-A08D-CD4BEEC88CAC}"/>
              </a:ext>
            </a:extLst>
          </p:cNvPr>
          <p:cNvSpPr/>
          <p:nvPr/>
        </p:nvSpPr>
        <p:spPr>
          <a:xfrm>
            <a:off x="7784132" y="2333679"/>
            <a:ext cx="1036670" cy="52152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7303329-9C49-48CB-A100-26045C765F97}"/>
              </a:ext>
            </a:extLst>
          </p:cNvPr>
          <p:cNvSpPr/>
          <p:nvPr/>
        </p:nvSpPr>
        <p:spPr>
          <a:xfrm>
            <a:off x="7942051" y="2917593"/>
            <a:ext cx="878751" cy="521525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2F559-0016-4202-BD6C-AD7935DB6E63}"/>
              </a:ext>
            </a:extLst>
          </p:cNvPr>
          <p:cNvSpPr txBox="1"/>
          <p:nvPr/>
        </p:nvSpPr>
        <p:spPr>
          <a:xfrm flipH="1">
            <a:off x="6280340" y="2897330"/>
            <a:ext cx="1894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yriad Pro Cond" panose="020B0506030403020204" pitchFamily="34" charset="0"/>
              </a:rPr>
              <a:t>Data Type/Layout</a:t>
            </a: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171450" y="217339"/>
            <a:ext cx="8801100" cy="65900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With a richer abstraction: 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/>
              <a:t>SW can provide program information </a:t>
            </a:r>
            <a:br>
              <a:rPr lang="en-US" sz="3600" dirty="0"/>
            </a:br>
            <a:r>
              <a:rPr lang="en-US" sz="3600" dirty="0"/>
              <a:t>can significantly help hardware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71DAEE-2F87-435F-81CD-5D4295A0126F}"/>
              </a:ext>
            </a:extLst>
          </p:cNvPr>
          <p:cNvCxnSpPr>
            <a:cxnSpLocks/>
          </p:cNvCxnSpPr>
          <p:nvPr/>
        </p:nvCxnSpPr>
        <p:spPr>
          <a:xfrm flipV="1">
            <a:off x="265923" y="4683397"/>
            <a:ext cx="8649478" cy="87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4EB21E-D3D1-4869-97DE-F215B5B33D61}"/>
              </a:ext>
            </a:extLst>
          </p:cNvPr>
          <p:cNvSpPr txBox="1"/>
          <p:nvPr/>
        </p:nvSpPr>
        <p:spPr>
          <a:xfrm flipH="1">
            <a:off x="-131788" y="4731560"/>
            <a:ext cx="250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Myriad Pro Cond" panose="020B0506030403020204" pitchFamily="34" charset="0"/>
              </a:rPr>
              <a:t>Hardware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E67385-FE4B-4070-9C61-70B8E17EBA00}"/>
              </a:ext>
            </a:extLst>
          </p:cNvPr>
          <p:cNvSpPr txBox="1"/>
          <p:nvPr/>
        </p:nvSpPr>
        <p:spPr>
          <a:xfrm flipH="1">
            <a:off x="-94564" y="3997067"/>
            <a:ext cx="250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Myriad Pro Cond" panose="020B0506030403020204" pitchFamily="34" charset="0"/>
              </a:rPr>
              <a:t>Software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2C99635E-5D71-411C-BAD9-1845C4F15533}"/>
              </a:ext>
            </a:extLst>
          </p:cNvPr>
          <p:cNvSpPr/>
          <p:nvPr/>
        </p:nvSpPr>
        <p:spPr>
          <a:xfrm rot="19472651">
            <a:off x="2914947" y="3745579"/>
            <a:ext cx="844414" cy="1466990"/>
          </a:xfrm>
          <a:prstGeom prst="downArrow">
            <a:avLst>
              <a:gd name="adj1" fmla="val 33394"/>
              <a:gd name="adj2" fmla="val 58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3ECF43C9-97D8-4982-868C-0F03361FFE37}"/>
              </a:ext>
            </a:extLst>
          </p:cNvPr>
          <p:cNvSpPr/>
          <p:nvPr/>
        </p:nvSpPr>
        <p:spPr>
          <a:xfrm>
            <a:off x="4668745" y="3828874"/>
            <a:ext cx="844414" cy="1238253"/>
          </a:xfrm>
          <a:prstGeom prst="downArrow">
            <a:avLst>
              <a:gd name="adj1" fmla="val 33394"/>
              <a:gd name="adj2" fmla="val 58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B7190F64-A422-42CC-B544-CB47EAE6FC93}"/>
              </a:ext>
            </a:extLst>
          </p:cNvPr>
          <p:cNvSpPr/>
          <p:nvPr/>
        </p:nvSpPr>
        <p:spPr>
          <a:xfrm rot="2564361">
            <a:off x="6489145" y="3699346"/>
            <a:ext cx="844414" cy="1625242"/>
          </a:xfrm>
          <a:prstGeom prst="downArrow">
            <a:avLst>
              <a:gd name="adj1" fmla="val 33394"/>
              <a:gd name="adj2" fmla="val 58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E2827BF-1B17-4339-9CD3-BDAE8AD4D3E5}"/>
              </a:ext>
            </a:extLst>
          </p:cNvPr>
          <p:cNvSpPr/>
          <p:nvPr/>
        </p:nvSpPr>
        <p:spPr>
          <a:xfrm>
            <a:off x="3995456" y="5320902"/>
            <a:ext cx="1891805" cy="6057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Prefetcher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781B6E8-05D5-4ACA-8442-AE049D461113}"/>
              </a:ext>
            </a:extLst>
          </p:cNvPr>
          <p:cNvSpPr/>
          <p:nvPr/>
        </p:nvSpPr>
        <p:spPr>
          <a:xfrm>
            <a:off x="323198" y="2125267"/>
            <a:ext cx="5698277" cy="161212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8CC260B-AFFA-4223-A40E-2E8F90AAC016}"/>
              </a:ext>
            </a:extLst>
          </p:cNvPr>
          <p:cNvSpPr/>
          <p:nvPr/>
        </p:nvSpPr>
        <p:spPr>
          <a:xfrm>
            <a:off x="5998094" y="5285965"/>
            <a:ext cx="2653595" cy="6956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Data Compression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F4B9DF8-AF1F-4C7D-AFD8-7448B9A114C5}"/>
              </a:ext>
            </a:extLst>
          </p:cNvPr>
          <p:cNvSpPr/>
          <p:nvPr/>
        </p:nvSpPr>
        <p:spPr>
          <a:xfrm>
            <a:off x="6112584" y="2138890"/>
            <a:ext cx="2956313" cy="161212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D35D88E-99D6-4529-83EC-E7624E517F56}"/>
              </a:ext>
            </a:extLst>
          </p:cNvPr>
          <p:cNvSpPr/>
          <p:nvPr/>
        </p:nvSpPr>
        <p:spPr>
          <a:xfrm>
            <a:off x="2036833" y="5186007"/>
            <a:ext cx="1750535" cy="9146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Data Placement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9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 animBg="1"/>
      <p:bldP spid="22" grpId="0" animBg="1"/>
      <p:bldP spid="23" grpId="0" animBg="1"/>
      <p:bldP spid="24" grpId="0"/>
      <p:bldP spid="40" grpId="0" animBg="1"/>
      <p:bldP spid="43" grpId="0" animBg="1"/>
      <p:bldP spid="44" grpId="0" animBg="1"/>
      <p:bldP spid="42" grpId="0" animBg="1"/>
      <p:bldP spid="45" grpId="0" animBg="1"/>
      <p:bldP spid="45" grpId="1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C09B-23FA-4C43-A280-30E61F9A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sz="4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DF21-0BC1-6A44-B56C-80411891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5657"/>
            <a:ext cx="8801100" cy="500130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on Expressive Memory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b="1" dirty="0"/>
              <a:t>MetaSys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b="1" dirty="0"/>
              <a:t>Software Interface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TR" sz="3200" b="1" dirty="0"/>
              <a:t>Key Structures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FPGA Implementation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TR" sz="36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42199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F6D76E-9C80-4742-9E87-C309E84F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Metadata: Data Semantics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67EE4D-F142-4F51-B7F4-7FE460C7F045}"/>
              </a:ext>
            </a:extLst>
          </p:cNvPr>
          <p:cNvSpPr/>
          <p:nvPr/>
        </p:nvSpPr>
        <p:spPr>
          <a:xfrm>
            <a:off x="3523805" y="2158945"/>
            <a:ext cx="1781175" cy="3152775"/>
          </a:xfrm>
          <a:prstGeom prst="roundRect">
            <a:avLst>
              <a:gd name="adj" fmla="val 650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AD6983-B726-47AB-B01A-9F41BF7A5546}"/>
              </a:ext>
            </a:extLst>
          </p:cNvPr>
          <p:cNvGrpSpPr/>
          <p:nvPr/>
        </p:nvGrpSpPr>
        <p:grpSpPr>
          <a:xfrm>
            <a:off x="3523805" y="4885982"/>
            <a:ext cx="1781175" cy="419100"/>
            <a:chOff x="825500" y="5397500"/>
            <a:chExt cx="2374900" cy="558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B930740-9DD4-452E-B898-6976209B6C4A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55F7B0F-0427-4288-877D-482A5C669740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9DBF3-2B31-4CBC-A777-631F669C93E0}"/>
              </a:ext>
            </a:extLst>
          </p:cNvPr>
          <p:cNvGrpSpPr/>
          <p:nvPr/>
        </p:nvGrpSpPr>
        <p:grpSpPr>
          <a:xfrm>
            <a:off x="3523805" y="4466882"/>
            <a:ext cx="1781175" cy="419100"/>
            <a:chOff x="825500" y="5397500"/>
            <a:chExt cx="2374900" cy="558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8431145-4237-4766-BA2A-0913035BB3E5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562E98-93DF-44C3-85D0-A81EC5DF1A63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A946DF-F968-4035-82A4-5A0095D08FC1}"/>
              </a:ext>
            </a:extLst>
          </p:cNvPr>
          <p:cNvGrpSpPr/>
          <p:nvPr/>
        </p:nvGrpSpPr>
        <p:grpSpPr>
          <a:xfrm>
            <a:off x="3523805" y="4047782"/>
            <a:ext cx="1781175" cy="419100"/>
            <a:chOff x="825500" y="5397500"/>
            <a:chExt cx="2374900" cy="5588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0E72D4-2065-4F08-988A-22C993E2A3A0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67BA9A1-DA6C-4002-9B73-8EC619B91726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2FD669-0889-4A01-BA5A-2E20E11A10E8}"/>
              </a:ext>
            </a:extLst>
          </p:cNvPr>
          <p:cNvGrpSpPr/>
          <p:nvPr/>
        </p:nvGrpSpPr>
        <p:grpSpPr>
          <a:xfrm>
            <a:off x="3523805" y="3630557"/>
            <a:ext cx="1781175" cy="419100"/>
            <a:chOff x="825500" y="5397500"/>
            <a:chExt cx="2374900" cy="5588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6F42EA-1965-4524-ADFA-66781FFB2F4C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6C041E7-63ED-47B9-8F37-CC4C461D0CA1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1BAE66-BAC2-4476-BDDA-B71877304A1D}"/>
              </a:ext>
            </a:extLst>
          </p:cNvPr>
          <p:cNvGrpSpPr/>
          <p:nvPr/>
        </p:nvGrpSpPr>
        <p:grpSpPr>
          <a:xfrm>
            <a:off x="3523805" y="3211457"/>
            <a:ext cx="1781175" cy="419100"/>
            <a:chOff x="825500" y="5397500"/>
            <a:chExt cx="2374900" cy="5588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1A6CAA0-C261-4C52-A7BF-F81BCE9CEBE8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9486087-0E83-48AA-B44A-E6867454B1F9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F4DC0F-5CFB-4C4D-BFC2-D78F96A82494}"/>
              </a:ext>
            </a:extLst>
          </p:cNvPr>
          <p:cNvGrpSpPr/>
          <p:nvPr/>
        </p:nvGrpSpPr>
        <p:grpSpPr>
          <a:xfrm>
            <a:off x="3523805" y="2792357"/>
            <a:ext cx="1781175" cy="419100"/>
            <a:chOff x="825500" y="5397500"/>
            <a:chExt cx="2374900" cy="5588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1135737-D705-4D92-A246-79C218597511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E120EC4-E52B-46EC-B4B2-1BB229C0A58A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8E787E-7D72-42B6-AFDD-2186109783E2}"/>
              </a:ext>
            </a:extLst>
          </p:cNvPr>
          <p:cNvGrpSpPr/>
          <p:nvPr/>
        </p:nvGrpSpPr>
        <p:grpSpPr>
          <a:xfrm>
            <a:off x="3523805" y="2373257"/>
            <a:ext cx="1781175" cy="419100"/>
            <a:chOff x="825500" y="5397500"/>
            <a:chExt cx="2374900" cy="558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421E654-2142-418D-902B-C23F8B1E44F8}"/>
                </a:ext>
              </a:extLst>
            </p:cNvPr>
            <p:cNvSpPr/>
            <p:nvPr/>
          </p:nvSpPr>
          <p:spPr>
            <a:xfrm>
              <a:off x="825500" y="56769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C13BB30-E4CD-4C4E-BD27-A46CD38B8414}"/>
                </a:ext>
              </a:extLst>
            </p:cNvPr>
            <p:cNvSpPr/>
            <p:nvPr/>
          </p:nvSpPr>
          <p:spPr>
            <a:xfrm>
              <a:off x="825500" y="5397500"/>
              <a:ext cx="2374900" cy="279400"/>
            </a:xfrm>
            <a:prstGeom prst="roundRect">
              <a:avLst>
                <a:gd name="adj" fmla="val 918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230156A-D68C-4C18-89EE-C53BECBD3D6C}"/>
              </a:ext>
            </a:extLst>
          </p:cNvPr>
          <p:cNvSpPr txBox="1"/>
          <p:nvPr/>
        </p:nvSpPr>
        <p:spPr>
          <a:xfrm>
            <a:off x="3131658" y="5347880"/>
            <a:ext cx="288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address space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181463-746F-41C4-8E56-84028282DBA0}"/>
              </a:ext>
            </a:extLst>
          </p:cNvPr>
          <p:cNvSpPr txBox="1"/>
          <p:nvPr/>
        </p:nvSpPr>
        <p:spPr>
          <a:xfrm>
            <a:off x="2335736" y="5025019"/>
            <a:ext cx="123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0x000000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ED4529-40FE-460E-BCA0-B137EEB4C74C}"/>
              </a:ext>
            </a:extLst>
          </p:cNvPr>
          <p:cNvSpPr txBox="1"/>
          <p:nvPr/>
        </p:nvSpPr>
        <p:spPr>
          <a:xfrm>
            <a:off x="2270052" y="2282802"/>
            <a:ext cx="13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0xFFFFFF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18B8C08-4A35-4C6D-8C23-CE282E87155C}"/>
              </a:ext>
            </a:extLst>
          </p:cNvPr>
          <p:cNvCxnSpPr>
            <a:cxnSpLocks/>
          </p:cNvCxnSpPr>
          <p:nvPr/>
        </p:nvCxnSpPr>
        <p:spPr>
          <a:xfrm>
            <a:off x="5409032" y="5165200"/>
            <a:ext cx="52387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3AFFDD0-ADD3-4121-B3ED-31DE0A9CF855}"/>
              </a:ext>
            </a:extLst>
          </p:cNvPr>
          <p:cNvSpPr txBox="1"/>
          <p:nvPr/>
        </p:nvSpPr>
        <p:spPr>
          <a:xfrm>
            <a:off x="5932907" y="5024177"/>
            <a:ext cx="265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 information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B2ED71-B8B6-419A-AE5E-AFBFF7A3B608}"/>
              </a:ext>
            </a:extLst>
          </p:cNvPr>
          <p:cNvCxnSpPr>
            <a:cxnSpLocks/>
          </p:cNvCxnSpPr>
          <p:nvPr/>
        </p:nvCxnSpPr>
        <p:spPr>
          <a:xfrm>
            <a:off x="5409032" y="4885982"/>
            <a:ext cx="52387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FB43BF-4F57-40BC-B4E0-B6D2D45AAC9C}"/>
              </a:ext>
            </a:extLst>
          </p:cNvPr>
          <p:cNvSpPr txBox="1"/>
          <p:nvPr/>
        </p:nvSpPr>
        <p:spPr>
          <a:xfrm>
            <a:off x="5932907" y="4712858"/>
            <a:ext cx="29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</a:p>
        </p:txBody>
      </p:sp>
      <p:sp>
        <p:nvSpPr>
          <p:cNvPr id="40" name="Rounded Rectangle 12">
            <a:extLst>
              <a:ext uri="{FF2B5EF4-FFF2-40B4-BE49-F238E27FC236}">
                <a16:creationId xmlns:a16="http://schemas.microsoft.com/office/drawing/2014/main" id="{0E212972-05B2-4DD6-99CE-3DFB91A9CED8}"/>
              </a:ext>
            </a:extLst>
          </p:cNvPr>
          <p:cNvSpPr/>
          <p:nvPr/>
        </p:nvSpPr>
        <p:spPr>
          <a:xfrm>
            <a:off x="429795" y="4602616"/>
            <a:ext cx="1631322" cy="57164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Caches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849DF8C4-B1A2-4A43-AD6B-D8AB98433F89}"/>
              </a:ext>
            </a:extLst>
          </p:cNvPr>
          <p:cNvSpPr/>
          <p:nvPr/>
        </p:nvSpPr>
        <p:spPr>
          <a:xfrm>
            <a:off x="429795" y="3095819"/>
            <a:ext cx="1631322" cy="66636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Controller</a:t>
            </a:r>
          </a:p>
        </p:txBody>
      </p:sp>
      <p:sp>
        <p:nvSpPr>
          <p:cNvPr id="42" name="Rounded Rectangle 14">
            <a:extLst>
              <a:ext uri="{FF2B5EF4-FFF2-40B4-BE49-F238E27FC236}">
                <a16:creationId xmlns:a16="http://schemas.microsoft.com/office/drawing/2014/main" id="{5EE3DCB4-5FA2-4B70-9B29-7688865315D7}"/>
              </a:ext>
            </a:extLst>
          </p:cNvPr>
          <p:cNvSpPr/>
          <p:nvPr/>
        </p:nvSpPr>
        <p:spPr>
          <a:xfrm>
            <a:off x="429795" y="2491990"/>
            <a:ext cx="1622242" cy="4764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</a:t>
            </a:r>
          </a:p>
        </p:txBody>
      </p:sp>
      <p:sp>
        <p:nvSpPr>
          <p:cNvPr id="43" name="Rounded Rectangle 15">
            <a:extLst>
              <a:ext uri="{FF2B5EF4-FFF2-40B4-BE49-F238E27FC236}">
                <a16:creationId xmlns:a16="http://schemas.microsoft.com/office/drawing/2014/main" id="{4DAEE4AF-B3A5-40D9-B029-183563043254}"/>
              </a:ext>
            </a:extLst>
          </p:cNvPr>
          <p:cNvSpPr/>
          <p:nvPr/>
        </p:nvSpPr>
        <p:spPr>
          <a:xfrm>
            <a:off x="429795" y="3889573"/>
            <a:ext cx="1641832" cy="57164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Prefetcher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D6E2CA64-7AAF-4156-8B01-3941D7C6D77C}"/>
              </a:ext>
            </a:extLst>
          </p:cNvPr>
          <p:cNvSpPr/>
          <p:nvPr/>
        </p:nvSpPr>
        <p:spPr>
          <a:xfrm rot="16200000">
            <a:off x="2425840" y="3404274"/>
            <a:ext cx="844414" cy="935423"/>
          </a:xfrm>
          <a:prstGeom prst="downArrow">
            <a:avLst>
              <a:gd name="adj1" fmla="val 33394"/>
              <a:gd name="adj2" fmla="val 58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6" name="Graphic 45" descr="Back">
            <a:extLst>
              <a:ext uri="{FF2B5EF4-FFF2-40B4-BE49-F238E27FC236}">
                <a16:creationId xmlns:a16="http://schemas.microsoft.com/office/drawing/2014/main" id="{87E7C26E-48D4-4704-B445-88EFE65E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694136">
            <a:off x="6766941" y="4331146"/>
            <a:ext cx="474117" cy="45358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0396E75-2AF3-40DE-9727-677C2C657329}"/>
              </a:ext>
            </a:extLst>
          </p:cNvPr>
          <p:cNvSpPr txBox="1"/>
          <p:nvPr/>
        </p:nvSpPr>
        <p:spPr>
          <a:xfrm flipH="1">
            <a:off x="5778708" y="1926626"/>
            <a:ext cx="417809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800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Value Properties: </a:t>
            </a:r>
          </a:p>
          <a:p>
            <a:pPr marL="342900" lvl="1" defTabSz="685800">
              <a:defRPr/>
            </a:pP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INT, FLOAT, CHAR,…</a:t>
            </a:r>
          </a:p>
          <a:p>
            <a:pPr marL="342900" lvl="1" defTabSz="685800">
              <a:defRPr/>
            </a:pP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COMPRESSIBLE</a:t>
            </a:r>
            <a:endParaRPr lang="en-US" sz="1500" b="1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5763" indent="-385763" defTabSz="685800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Access Properties:</a:t>
            </a:r>
          </a:p>
          <a:p>
            <a:pPr marL="342900" lvl="1"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Read-Write Characteristics</a:t>
            </a:r>
          </a:p>
          <a:p>
            <a:pPr marL="342900" lvl="1" defTabSz="685800">
              <a:defRPr/>
            </a:pP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Access Pattern </a:t>
            </a:r>
          </a:p>
          <a:p>
            <a:pPr marL="342900" lvl="1" defTabSz="685800">
              <a:defRPr/>
            </a:pP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Access Intensity (“Hotness”)</a:t>
            </a:r>
            <a:endParaRPr lang="en-US" sz="1500" b="1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5763" indent="-385763" defTabSz="685800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Locality:</a:t>
            </a:r>
          </a:p>
          <a:p>
            <a:pPr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 Set</a:t>
            </a:r>
          </a:p>
          <a:p>
            <a:pPr defTabSz="685800">
              <a:defRPr/>
            </a:pPr>
            <a:r>
              <a:rPr lang="en-US" sz="1500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Reuse</a:t>
            </a:r>
          </a:p>
          <a:p>
            <a:pPr marL="385763" indent="-385763" defTabSz="685800">
              <a:buFont typeface="+mj-lt"/>
              <a:buAutoNum type="arabicPeriod" startAt="4"/>
              <a:defRPr/>
            </a:pPr>
            <a:r>
              <a:rPr lang="en-US" sz="15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  <a:endParaRPr lang="en-US" sz="2100" b="1" dirty="0">
              <a:solidFill>
                <a:schemeClr val="accent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8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ATOM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2066" y="2665995"/>
            <a:ext cx="3593288" cy="2168308"/>
            <a:chOff x="3646715" y="2481943"/>
            <a:chExt cx="4019646" cy="3224351"/>
          </a:xfrm>
        </p:grpSpPr>
        <p:sp>
          <p:nvSpPr>
            <p:cNvPr id="5" name="Rounded Rectangle 4"/>
            <p:cNvSpPr/>
            <p:nvPr/>
          </p:nvSpPr>
          <p:spPr>
            <a:xfrm>
              <a:off x="3646715" y="2481943"/>
              <a:ext cx="4019646" cy="3224351"/>
            </a:xfrm>
            <a:prstGeom prst="roundRect">
              <a:avLst>
                <a:gd name="adj" fmla="val 880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3000" b="1" dirty="0">
                <a:solidFill>
                  <a:prstClr val="white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84980" y="2490905"/>
              <a:ext cx="2084923" cy="823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Atom: X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29744" y="3309597"/>
              <a:ext cx="1774371" cy="1213756"/>
            </a:xfrm>
            <a:prstGeom prst="roundRect">
              <a:avLst>
                <a:gd name="adj" fmla="val 1063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Program</a:t>
              </a:r>
            </a:p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Attributes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845815" y="3296108"/>
              <a:ext cx="1576704" cy="1213756"/>
            </a:xfrm>
            <a:prstGeom prst="roundRect">
              <a:avLst>
                <a:gd name="adj" fmla="val 12953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Mapping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114037" y="4666636"/>
              <a:ext cx="1409212" cy="794148"/>
            </a:xfrm>
            <a:prstGeom prst="roundRect">
              <a:avLst>
                <a:gd name="adj" fmla="val 1453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State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6643" y="5061407"/>
            <a:ext cx="2792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dirty="0">
                <a:solidFill>
                  <a:srgbClr val="E7E6E6">
                    <a:lumMod val="50000"/>
                  </a:srgbClr>
                </a:solidFill>
                <a:latin typeface="Myriad Pro Cond" panose="020B0506030403020204" pitchFamily="34" charset="0"/>
              </a:rPr>
              <a:t>Valid/invalid at current execution point</a:t>
            </a:r>
          </a:p>
        </p:txBody>
      </p:sp>
      <p:sp>
        <p:nvSpPr>
          <p:cNvPr id="12" name="Oval 11"/>
          <p:cNvSpPr/>
          <p:nvPr/>
        </p:nvSpPr>
        <p:spPr>
          <a:xfrm>
            <a:off x="2421516" y="2667912"/>
            <a:ext cx="342900" cy="584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2863" y="2023267"/>
            <a:ext cx="1366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E7E6E6">
                    <a:lumMod val="50000"/>
                  </a:srgbClr>
                </a:solidFill>
                <a:latin typeface="Myriad Pro Cond" panose="020B0506030403020204" pitchFamily="34" charset="0"/>
              </a:rPr>
              <a:t>Unique Atom 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AD44BE-F6DD-4BDD-88A6-CB814CFDBCD5}"/>
              </a:ext>
            </a:extLst>
          </p:cNvPr>
          <p:cNvCxnSpPr>
            <a:cxnSpLocks/>
            <a:stCxn id="8" idx="3"/>
            <a:endCxn id="32" idx="0"/>
          </p:cNvCxnSpPr>
          <p:nvPr/>
        </p:nvCxnSpPr>
        <p:spPr>
          <a:xfrm>
            <a:off x="3627376" y="3621617"/>
            <a:ext cx="1103379" cy="93430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F7CB10-7730-4636-8B3A-FFF2D968F8B2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32972" y="4675768"/>
            <a:ext cx="434552" cy="3856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1717C10-12AE-47CF-AA0E-765801320AE8}"/>
              </a:ext>
            </a:extLst>
          </p:cNvPr>
          <p:cNvCxnSpPr>
            <a:cxnSpLocks/>
            <a:stCxn id="12" idx="6"/>
            <a:endCxn id="20" idx="1"/>
          </p:cNvCxnSpPr>
          <p:nvPr/>
        </p:nvCxnSpPr>
        <p:spPr>
          <a:xfrm flipV="1">
            <a:off x="2764416" y="2438766"/>
            <a:ext cx="1048447" cy="5213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A6CC09-258D-4587-9DFA-9014C39F875D}"/>
              </a:ext>
            </a:extLst>
          </p:cNvPr>
          <p:cNvSpPr txBox="1"/>
          <p:nvPr/>
        </p:nvSpPr>
        <p:spPr>
          <a:xfrm>
            <a:off x="4010821" y="4735773"/>
            <a:ext cx="1037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3000" b="1" dirty="0">
                <a:solidFill>
                  <a:prstClr val="white"/>
                </a:solidFill>
                <a:latin typeface="Myriad Pro Cond" panose="020B0506030403020204" pitchFamily="34" charset="0"/>
              </a:rPr>
              <a:t>Atom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E5BF3D-6E0C-4D33-A981-140F113D7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11" y="4118211"/>
            <a:ext cx="1714286" cy="171428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200D005-7559-41DB-9C26-34E825FB8E9E}"/>
              </a:ext>
            </a:extLst>
          </p:cNvPr>
          <p:cNvSpPr/>
          <p:nvPr/>
        </p:nvSpPr>
        <p:spPr>
          <a:xfrm>
            <a:off x="3525315" y="4225935"/>
            <a:ext cx="1714286" cy="17142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692B140-8C49-46B4-9915-5C6ADC2D88FE}"/>
              </a:ext>
            </a:extLst>
          </p:cNvPr>
          <p:cNvSpPr/>
          <p:nvPr/>
        </p:nvSpPr>
        <p:spPr>
          <a:xfrm>
            <a:off x="4259803" y="4555918"/>
            <a:ext cx="941903" cy="8864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BAA02D-1509-4EFF-BEA4-766D24EA76A7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3627376" y="3621617"/>
            <a:ext cx="148990" cy="85536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580F16D-E543-423D-920B-401704D3301B}"/>
              </a:ext>
            </a:extLst>
          </p:cNvPr>
          <p:cNvSpPr txBox="1"/>
          <p:nvPr/>
        </p:nvSpPr>
        <p:spPr>
          <a:xfrm flipH="1">
            <a:off x="5381490" y="2280157"/>
            <a:ext cx="38611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800">
              <a:buFont typeface="+mj-lt"/>
              <a:buAutoNum type="arabicPeriod"/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Value Properties: </a:t>
            </a:r>
          </a:p>
          <a:p>
            <a:pPr marL="342900" lvl="1" defTabSz="685800">
              <a:defRPr/>
            </a:pP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INT, FLOAT, CHAR,…</a:t>
            </a:r>
          </a:p>
          <a:p>
            <a:pPr marL="342900" lvl="1" defTabSz="685800">
              <a:defRPr/>
            </a:pP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COMPRESSIBLE</a:t>
            </a:r>
            <a:endParaRPr lang="en-US" b="1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5763" indent="-385763" defTabSz="685800">
              <a:buFont typeface="+mj-lt"/>
              <a:buAutoNum type="arabicPeriod"/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Access Properties:</a:t>
            </a:r>
          </a:p>
          <a:p>
            <a:pPr marL="342900" lvl="1" defTabSz="685800"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Read-Write Characteristics</a:t>
            </a:r>
          </a:p>
          <a:p>
            <a:pPr marL="342900" lvl="1" defTabSz="685800">
              <a:defRPr/>
            </a:pP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Access Pattern </a:t>
            </a:r>
          </a:p>
          <a:p>
            <a:pPr marL="342900" lvl="1" defTabSz="685800">
              <a:defRPr/>
            </a:pP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Access Intensity</a:t>
            </a:r>
            <a:endParaRPr lang="en-US" b="1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5763" indent="-385763" defTabSz="685800">
              <a:buFont typeface="+mj-lt"/>
              <a:buAutoNum type="arabicPeriod"/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Locality:</a:t>
            </a:r>
          </a:p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 Set</a:t>
            </a:r>
          </a:p>
          <a:p>
            <a:pPr defTabSz="685800">
              <a:defRPr/>
            </a:pPr>
            <a:r>
              <a:rPr lang="en-US" b="1" dirty="0">
                <a:solidFill>
                  <a:srgbClr val="E7E6E6">
                    <a:lumMod val="5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Reuse</a:t>
            </a:r>
          </a:p>
          <a:p>
            <a:pPr marL="385763" indent="-385763" defTabSz="685800">
              <a:buFont typeface="+mj-lt"/>
              <a:buAutoNum type="arabicPeriod" startAt="4"/>
              <a:defRPr/>
            </a:pPr>
            <a:r>
              <a:rPr lang="en-US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6EF635-21A7-4829-B269-1D8E2B896E1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091241" y="3056895"/>
            <a:ext cx="3219733" cy="57379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C23CD88-E78A-3E4D-9084-66E1574AB6E4}"/>
              </a:ext>
            </a:extLst>
          </p:cNvPr>
          <p:cNvSpPr/>
          <p:nvPr/>
        </p:nvSpPr>
        <p:spPr>
          <a:xfrm>
            <a:off x="241843" y="897653"/>
            <a:ext cx="730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abstraction to express data semantics</a:t>
            </a:r>
            <a:endParaRPr lang="en-TR" sz="2800" b="1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55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0" grpId="0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F077-9892-4980-9E42-9E481E4F8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Software Interface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2615717" y="2111247"/>
            <a:ext cx="3627040" cy="2296952"/>
            <a:chOff x="653144" y="2309331"/>
            <a:chExt cx="4079494" cy="31574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213092-435E-4FB4-92F9-631D3D2D9E2A}"/>
                </a:ext>
              </a:extLst>
            </p:cNvPr>
            <p:cNvSpPr txBox="1"/>
            <p:nvPr/>
          </p:nvSpPr>
          <p:spPr>
            <a:xfrm>
              <a:off x="2380026" y="2333287"/>
              <a:ext cx="1383456" cy="761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Atom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53144" y="2309331"/>
              <a:ext cx="4079494" cy="3157444"/>
            </a:xfrm>
            <a:prstGeom prst="roundRect">
              <a:avLst>
                <a:gd name="adj" fmla="val 678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3000" b="1" dirty="0">
                <a:solidFill>
                  <a:prstClr val="white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0838" y="2309331"/>
              <a:ext cx="1383456" cy="761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Atom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36173" y="3020396"/>
              <a:ext cx="1774371" cy="1213756"/>
            </a:xfrm>
            <a:prstGeom prst="roundRect">
              <a:avLst>
                <a:gd name="adj" fmla="val 13518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Program</a:t>
              </a:r>
            </a:p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Attributes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923932" y="3017217"/>
              <a:ext cx="1569465" cy="1213756"/>
            </a:xfrm>
            <a:prstGeom prst="roundRect">
              <a:avLst>
                <a:gd name="adj" fmla="val 8795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Mapping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925811" y="4365050"/>
              <a:ext cx="1569465" cy="827433"/>
            </a:xfrm>
            <a:prstGeom prst="roundRect">
              <a:avLst>
                <a:gd name="adj" fmla="val 896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dirty="0">
                  <a:solidFill>
                    <a:prstClr val="black"/>
                  </a:solidFill>
                  <a:latin typeface="Myriad Pro Cond" panose="020B0506030403020204" pitchFamily="34" charset="0"/>
                </a:rPr>
                <a:t>State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B64903-D764-4703-A44B-88EB16000D17}"/>
              </a:ext>
            </a:extLst>
          </p:cNvPr>
          <p:cNvCxnSpPr>
            <a:cxnSpLocks/>
          </p:cNvCxnSpPr>
          <p:nvPr/>
        </p:nvCxnSpPr>
        <p:spPr>
          <a:xfrm>
            <a:off x="2242752" y="2728403"/>
            <a:ext cx="868946" cy="25949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6725" y="2167685"/>
            <a:ext cx="19014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Consolas" panose="020B0609020204030204" pitchFamily="49" charset="0"/>
              </a:rPr>
              <a:t>1. CREATE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B64903-D764-4703-A44B-88EB16000D17}"/>
              </a:ext>
            </a:extLst>
          </p:cNvPr>
          <p:cNvCxnSpPr>
            <a:cxnSpLocks/>
          </p:cNvCxnSpPr>
          <p:nvPr/>
        </p:nvCxnSpPr>
        <p:spPr>
          <a:xfrm flipH="1">
            <a:off x="6030051" y="2728403"/>
            <a:ext cx="1081949" cy="4031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04375" y="2175440"/>
            <a:ext cx="24737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Consolas" panose="020B0609020204030204" pitchFamily="49" charset="0"/>
              </a:rPr>
              <a:t>2. MAP/UNMAP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B64903-D764-4703-A44B-88EB16000D17}"/>
              </a:ext>
            </a:extLst>
          </p:cNvPr>
          <p:cNvCxnSpPr>
            <a:cxnSpLocks/>
          </p:cNvCxnSpPr>
          <p:nvPr/>
        </p:nvCxnSpPr>
        <p:spPr>
          <a:xfrm flipH="1" flipV="1">
            <a:off x="4602518" y="4319754"/>
            <a:ext cx="588548" cy="60193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07560" y="4983737"/>
            <a:ext cx="43813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Consolas" panose="020B0609020204030204" pitchFamily="49" charset="0"/>
              </a:rPr>
              <a:t>3. ACTIVATE/DEACTIVATE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FF25C-4878-6C41-BF72-743CE2916023}"/>
              </a:ext>
            </a:extLst>
          </p:cNvPr>
          <p:cNvSpPr/>
          <p:nvPr/>
        </p:nvSpPr>
        <p:spPr>
          <a:xfrm>
            <a:off x="223016" y="895404"/>
            <a:ext cx="6888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Three Atom operators</a:t>
            </a:r>
            <a:endParaRPr lang="en-TR" sz="2800" b="1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532A8-32B6-A947-8810-2210C102301E}"/>
              </a:ext>
            </a:extLst>
          </p:cNvPr>
          <p:cNvSpPr txBox="1"/>
          <p:nvPr/>
        </p:nvSpPr>
        <p:spPr>
          <a:xfrm>
            <a:off x="76591" y="2760358"/>
            <a:ext cx="244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ID, Metadata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711C24-C5B9-8740-B9B9-895B1C625EDD}"/>
              </a:ext>
            </a:extLst>
          </p:cNvPr>
          <p:cNvSpPr txBox="1"/>
          <p:nvPr/>
        </p:nvSpPr>
        <p:spPr>
          <a:xfrm>
            <a:off x="6633863" y="2861740"/>
            <a:ext cx="244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 ID, Start Addr., Size</a:t>
            </a:r>
            <a:br>
              <a:rPr lang="en-TR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TR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Map2D ID, …</a:t>
            </a:r>
            <a:endParaRPr lang="en-TR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FA3EA-09F2-6C40-BE0A-0B6BA8E9449A}"/>
              </a:ext>
            </a:extLst>
          </p:cNvPr>
          <p:cNvSpPr txBox="1"/>
          <p:nvPr/>
        </p:nvSpPr>
        <p:spPr>
          <a:xfrm>
            <a:off x="4807917" y="5424302"/>
            <a:ext cx="244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Activate ID</a:t>
            </a:r>
          </a:p>
          <a:p>
            <a:pPr algn="ctr"/>
            <a:r>
              <a:rPr lang="en-TR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Deactivate ID</a:t>
            </a:r>
            <a:endParaRPr lang="en-TR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52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3" grpId="0"/>
      <p:bldP spid="7" grpId="0"/>
      <p:bldP spid="19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5|1.2|0.6|2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5.3|1.3|11.4|5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4|4.6|1.9|6.8|1.5|4.3|5.4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7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6|0.3|0.5|0.3|0.3|10.9|2.8"/>
</p:tagLst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2257</Words>
  <Application>Microsoft Macintosh PowerPoint</Application>
  <PresentationFormat>On-screen Show (4:3)</PresentationFormat>
  <Paragraphs>353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Myriad Pro Cond</vt:lpstr>
      <vt:lpstr>Arial</vt:lpstr>
      <vt:lpstr>Calibri</vt:lpstr>
      <vt:lpstr>Consolas</vt:lpstr>
      <vt:lpstr>Courier New</vt:lpstr>
      <vt:lpstr>Helvetica Neue</vt:lpstr>
      <vt:lpstr>Office Theme</vt:lpstr>
      <vt:lpstr>MetaSys  A Practical Open-Source Metadata Management System  to Implement and Evaluate  Cross-Layer Optimizations</vt:lpstr>
      <vt:lpstr>Executive Summary</vt:lpstr>
      <vt:lpstr>Outline</vt:lpstr>
      <vt:lpstr>Higher-level information is not visible to HW</vt:lpstr>
      <vt:lpstr>With a richer abstraction:   SW can provide program information  can significantly help hardware</vt:lpstr>
      <vt:lpstr>Outline</vt:lpstr>
      <vt:lpstr>Metadata: Data Semantics</vt:lpstr>
      <vt:lpstr>The ATOM</vt:lpstr>
      <vt:lpstr>The Software Interface</vt:lpstr>
      <vt:lpstr>MetaSys Key Structures</vt:lpstr>
      <vt:lpstr>Outline</vt:lpstr>
      <vt:lpstr>FPGA Prototype</vt:lpstr>
      <vt:lpstr>MetaSys in Rocket Chip</vt:lpstr>
      <vt:lpstr>Changes in Rocket Chip</vt:lpstr>
      <vt:lpstr>Source on Github</vt:lpstr>
      <vt:lpstr>Outline</vt:lpstr>
      <vt:lpstr>Characterizing Metadata Management</vt:lpstr>
      <vt:lpstr>Evaluation Methodology</vt:lpstr>
      <vt:lpstr>Performance Overhead</vt:lpstr>
      <vt:lpstr>MMC hit rate </vt:lpstr>
      <vt:lpstr>Impact of MMC size</vt:lpstr>
      <vt:lpstr>Impact of Tagging Granularity</vt:lpstr>
      <vt:lpstr>Impact of Tagging Granularity on TLB misses</vt:lpstr>
      <vt:lpstr>Effect of Contention</vt:lpstr>
      <vt:lpstr>Executive Summary</vt:lpstr>
      <vt:lpstr>MetaSys: A Practical Open-Source Metadata Management System  to Implement and Evaluate  Cross-Layer Optimizations</vt:lpstr>
      <vt:lpstr>Backup</vt:lpstr>
      <vt:lpstr>Backup</vt:lpstr>
      <vt:lpstr>Backup</vt:lpstr>
      <vt:lpstr>Backup</vt:lpstr>
      <vt:lpstr>Backup</vt:lpstr>
      <vt:lpstr>Backup</vt:lpstr>
      <vt:lpstr>Backup</vt:lpstr>
      <vt:lpstr>Backup</vt:lpstr>
      <vt:lpstr>Backup</vt:lpstr>
      <vt:lpstr>Backup</vt:lpstr>
      <vt:lpstr>Backup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Ataberk Olgun</dc:creator>
  <cp:lastModifiedBy>Ataberk Olgun</cp:lastModifiedBy>
  <cp:revision>716</cp:revision>
  <dcterms:created xsi:type="dcterms:W3CDTF">2021-06-06T18:02:23Z</dcterms:created>
  <dcterms:modified xsi:type="dcterms:W3CDTF">2022-06-14T05:10:25Z</dcterms:modified>
</cp:coreProperties>
</file>