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6" r:id="rId1"/>
  </p:sldMasterIdLst>
  <p:notesMasterIdLst>
    <p:notesMasterId r:id="rId3"/>
  </p:notesMasterIdLst>
  <p:sldIdLst>
    <p:sldId id="261" r:id="rId2"/>
  </p:sldIdLst>
  <p:sldSz cx="21386800" cy="30243463"/>
  <p:notesSz cx="6819900" cy="99187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26" userDrawn="1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 userDrawn="1">
          <p15:clr>
            <a:srgbClr val="A4A3A4"/>
          </p15:clr>
        </p15:guide>
        <p15:guide id="2" pos="214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A7E"/>
    <a:srgbClr val="00246C"/>
    <a:srgbClr val="002060"/>
    <a:srgbClr val="013299"/>
    <a:srgbClr val="4575B4"/>
    <a:srgbClr val="0066CC"/>
    <a:srgbClr val="000000"/>
    <a:srgbClr val="C8191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1784" autoAdjust="0"/>
    <p:restoredTop sz="90714" autoAdjust="0"/>
  </p:normalViewPr>
  <p:slideViewPr>
    <p:cSldViewPr>
      <p:cViewPr>
        <p:scale>
          <a:sx n="66" d="100"/>
          <a:sy n="66" d="100"/>
        </p:scale>
        <p:origin x="-3955" y="19"/>
      </p:cViewPr>
      <p:guideLst>
        <p:guide orient="horz" pos="9526"/>
        <p:guide pos="6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91" d="100"/>
          <a:sy n="91" d="100"/>
        </p:scale>
        <p:origin x="4522" y="72"/>
      </p:cViewPr>
      <p:guideLst>
        <p:guide orient="horz" pos="3124"/>
        <p:guide pos="214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NULL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NULL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508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val>
            <c:numRef>
              <c:f>'[speedup (1).xlsx]Sheet1'!$A$2:$A$215</c:f>
              <c:numCache>
                <c:formatCode>General</c:formatCode>
                <c:ptCount val="214"/>
                <c:pt idx="0">
                  <c:v>32.645247791877672</c:v>
                </c:pt>
                <c:pt idx="1">
                  <c:v>33.145247791877672</c:v>
                </c:pt>
                <c:pt idx="2">
                  <c:v>34.93014831316151</c:v>
                </c:pt>
                <c:pt idx="3">
                  <c:v>35.22252354782875</c:v>
                </c:pt>
                <c:pt idx="4">
                  <c:v>35.43014831316151</c:v>
                </c:pt>
                <c:pt idx="5">
                  <c:v>35.72252354782875</c:v>
                </c:pt>
                <c:pt idx="6">
                  <c:v>37.796347305120271</c:v>
                </c:pt>
                <c:pt idx="7">
                  <c:v>38.296347305120271</c:v>
                </c:pt>
                <c:pt idx="8">
                  <c:v>39.577089145540981</c:v>
                </c:pt>
                <c:pt idx="9">
                  <c:v>40.077089145540981</c:v>
                </c:pt>
                <c:pt idx="10">
                  <c:v>40.098198009866387</c:v>
                </c:pt>
                <c:pt idx="11">
                  <c:v>40.598198009866387</c:v>
                </c:pt>
                <c:pt idx="12">
                  <c:v>42.19759868180428</c:v>
                </c:pt>
                <c:pt idx="13">
                  <c:v>42.69759868180428</c:v>
                </c:pt>
                <c:pt idx="14">
                  <c:v>49.693411546501608</c:v>
                </c:pt>
                <c:pt idx="15">
                  <c:v>50.193411546501608</c:v>
                </c:pt>
                <c:pt idx="16">
                  <c:v>54.211827342822886</c:v>
                </c:pt>
                <c:pt idx="17">
                  <c:v>55.5946843320962</c:v>
                </c:pt>
                <c:pt idx="18">
                  <c:v>55.644684332096197</c:v>
                </c:pt>
                <c:pt idx="19">
                  <c:v>56.0946843320962</c:v>
                </c:pt>
                <c:pt idx="20">
                  <c:v>58.816153542098363</c:v>
                </c:pt>
                <c:pt idx="21">
                  <c:v>59.316153542098363</c:v>
                </c:pt>
                <c:pt idx="22">
                  <c:v>68.752652276400255</c:v>
                </c:pt>
                <c:pt idx="23">
                  <c:v>69.252652276400255</c:v>
                </c:pt>
                <c:pt idx="24">
                  <c:v>69.447165933538969</c:v>
                </c:pt>
                <c:pt idx="25">
                  <c:v>70.962303213920976</c:v>
                </c:pt>
                <c:pt idx="26">
                  <c:v>71.462303213920976</c:v>
                </c:pt>
                <c:pt idx="27">
                  <c:v>74.406748513705168</c:v>
                </c:pt>
                <c:pt idx="28">
                  <c:v>74.906748513705168</c:v>
                </c:pt>
                <c:pt idx="29">
                  <c:v>76.321272886352574</c:v>
                </c:pt>
                <c:pt idx="30">
                  <c:v>76.821272886352574</c:v>
                </c:pt>
                <c:pt idx="31">
                  <c:v>78.149457492261575</c:v>
                </c:pt>
                <c:pt idx="32">
                  <c:v>78.649457492261575</c:v>
                </c:pt>
                <c:pt idx="33">
                  <c:v>80.956590400267473</c:v>
                </c:pt>
                <c:pt idx="34">
                  <c:v>81.456590400267473</c:v>
                </c:pt>
                <c:pt idx="35">
                  <c:v>86.264219144720784</c:v>
                </c:pt>
                <c:pt idx="36">
                  <c:v>86.75960249449848</c:v>
                </c:pt>
                <c:pt idx="37">
                  <c:v>86.764219144720784</c:v>
                </c:pt>
                <c:pt idx="38">
                  <c:v>87.25960249449848</c:v>
                </c:pt>
                <c:pt idx="39">
                  <c:v>97.868777463517674</c:v>
                </c:pt>
                <c:pt idx="40">
                  <c:v>98.368777463517674</c:v>
                </c:pt>
                <c:pt idx="41">
                  <c:v>98.5</c:v>
                </c:pt>
                <c:pt idx="42">
                  <c:v>99.878597570058233</c:v>
                </c:pt>
                <c:pt idx="43">
                  <c:v>100.37859757005823</c:v>
                </c:pt>
                <c:pt idx="44">
                  <c:v>100.74829298185065</c:v>
                </c:pt>
                <c:pt idx="45">
                  <c:v>101.24829298185065</c:v>
                </c:pt>
                <c:pt idx="46">
                  <c:v>108.02587794261167</c:v>
                </c:pt>
                <c:pt idx="47">
                  <c:v>108.52587794261167</c:v>
                </c:pt>
                <c:pt idx="48">
                  <c:v>111.41194545945017</c:v>
                </c:pt>
                <c:pt idx="49">
                  <c:v>111.91194545945017</c:v>
                </c:pt>
                <c:pt idx="50">
                  <c:v>114.01893182409145</c:v>
                </c:pt>
                <c:pt idx="51">
                  <c:v>116.24384020171458</c:v>
                </c:pt>
                <c:pt idx="52">
                  <c:v>116.74384020171458</c:v>
                </c:pt>
                <c:pt idx="53">
                  <c:v>120.9200937208561</c:v>
                </c:pt>
                <c:pt idx="54">
                  <c:v>121.4200937208561</c:v>
                </c:pt>
                <c:pt idx="55">
                  <c:v>121.55688986357389</c:v>
                </c:pt>
                <c:pt idx="56">
                  <c:v>122.05688986357389</c:v>
                </c:pt>
                <c:pt idx="57">
                  <c:v>129.46326711340205</c:v>
                </c:pt>
                <c:pt idx="58">
                  <c:v>129.96326711340205</c:v>
                </c:pt>
                <c:pt idx="59">
                  <c:v>130.62614563639346</c:v>
                </c:pt>
                <c:pt idx="60">
                  <c:v>131.12614563639346</c:v>
                </c:pt>
                <c:pt idx="61">
                  <c:v>139.60512719722396</c:v>
                </c:pt>
                <c:pt idx="62">
                  <c:v>140.10512719722396</c:v>
                </c:pt>
                <c:pt idx="63">
                  <c:v>143.18928307053255</c:v>
                </c:pt>
                <c:pt idx="64">
                  <c:v>143.18929537980341</c:v>
                </c:pt>
                <c:pt idx="65">
                  <c:v>143.18930934994873</c:v>
                </c:pt>
                <c:pt idx="66">
                  <c:v>143.18930934994873</c:v>
                </c:pt>
                <c:pt idx="67">
                  <c:v>143.18930934994873</c:v>
                </c:pt>
                <c:pt idx="68">
                  <c:v>143.18931468209047</c:v>
                </c:pt>
                <c:pt idx="69">
                  <c:v>143.18931468209047</c:v>
                </c:pt>
                <c:pt idx="70">
                  <c:v>143.18934434845926</c:v>
                </c:pt>
                <c:pt idx="71">
                  <c:v>143.18934434845926</c:v>
                </c:pt>
                <c:pt idx="72">
                  <c:v>143.18934434845926</c:v>
                </c:pt>
                <c:pt idx="73">
                  <c:v>143.68929237745343</c:v>
                </c:pt>
                <c:pt idx="74">
                  <c:v>143.68929237745343</c:v>
                </c:pt>
                <c:pt idx="75">
                  <c:v>143.68929537980341</c:v>
                </c:pt>
                <c:pt idx="76">
                  <c:v>143.68929537980341</c:v>
                </c:pt>
                <c:pt idx="77">
                  <c:v>143.68930934994873</c:v>
                </c:pt>
                <c:pt idx="78">
                  <c:v>143.68931468209047</c:v>
                </c:pt>
                <c:pt idx="79">
                  <c:v>143.68931468209047</c:v>
                </c:pt>
                <c:pt idx="80">
                  <c:v>143.68934434845926</c:v>
                </c:pt>
                <c:pt idx="81">
                  <c:v>155.80000000000001</c:v>
                </c:pt>
                <c:pt idx="82">
                  <c:v>155.88465502829905</c:v>
                </c:pt>
                <c:pt idx="83">
                  <c:v>155.88465502829905</c:v>
                </c:pt>
                <c:pt idx="84">
                  <c:v>155.88465502829905</c:v>
                </c:pt>
                <c:pt idx="85">
                  <c:v>155.88465502829905</c:v>
                </c:pt>
                <c:pt idx="86">
                  <c:v>155.88465502829905</c:v>
                </c:pt>
                <c:pt idx="87">
                  <c:v>155.88465502829905</c:v>
                </c:pt>
                <c:pt idx="88">
                  <c:v>155.88465502829905</c:v>
                </c:pt>
                <c:pt idx="89">
                  <c:v>155.88465502829905</c:v>
                </c:pt>
                <c:pt idx="90">
                  <c:v>156.38465502829905</c:v>
                </c:pt>
                <c:pt idx="91">
                  <c:v>156.38465502829905</c:v>
                </c:pt>
                <c:pt idx="92">
                  <c:v>156.38465502829905</c:v>
                </c:pt>
                <c:pt idx="93">
                  <c:v>157.54003587869414</c:v>
                </c:pt>
                <c:pt idx="94">
                  <c:v>158.04003587869414</c:v>
                </c:pt>
                <c:pt idx="95">
                  <c:v>161.20704595427802</c:v>
                </c:pt>
                <c:pt idx="96">
                  <c:v>161.70704595427802</c:v>
                </c:pt>
                <c:pt idx="97">
                  <c:v>166.5</c:v>
                </c:pt>
                <c:pt idx="98">
                  <c:v>168.8</c:v>
                </c:pt>
                <c:pt idx="99">
                  <c:v>179.85281634832825</c:v>
                </c:pt>
                <c:pt idx="100">
                  <c:v>180.35281634832825</c:v>
                </c:pt>
                <c:pt idx="101">
                  <c:v>183.75442628352357</c:v>
                </c:pt>
                <c:pt idx="102">
                  <c:v>184.25442628352357</c:v>
                </c:pt>
                <c:pt idx="103">
                  <c:v>186.45421480334343</c:v>
                </c:pt>
                <c:pt idx="104">
                  <c:v>186.45421480334343</c:v>
                </c:pt>
                <c:pt idx="105">
                  <c:v>189.9487122574468</c:v>
                </c:pt>
                <c:pt idx="106">
                  <c:v>189.9487122574468</c:v>
                </c:pt>
                <c:pt idx="107">
                  <c:v>189.9487122574468</c:v>
                </c:pt>
                <c:pt idx="108">
                  <c:v>190.4487122574468</c:v>
                </c:pt>
                <c:pt idx="109">
                  <c:v>193.8</c:v>
                </c:pt>
                <c:pt idx="110">
                  <c:v>197.80780127995723</c:v>
                </c:pt>
                <c:pt idx="111">
                  <c:v>198.30780127995723</c:v>
                </c:pt>
                <c:pt idx="112">
                  <c:v>200.74241782175326</c:v>
                </c:pt>
                <c:pt idx="113">
                  <c:v>200.81460242406646</c:v>
                </c:pt>
                <c:pt idx="114">
                  <c:v>201.24241782175326</c:v>
                </c:pt>
                <c:pt idx="115">
                  <c:v>201.31460242406646</c:v>
                </c:pt>
                <c:pt idx="116">
                  <c:v>201.86957049171011</c:v>
                </c:pt>
                <c:pt idx="117">
                  <c:v>202.17635614694535</c:v>
                </c:pt>
                <c:pt idx="118">
                  <c:v>202.36957049171011</c:v>
                </c:pt>
                <c:pt idx="119">
                  <c:v>202.67635614694535</c:v>
                </c:pt>
                <c:pt idx="120">
                  <c:v>203.46421462921219</c:v>
                </c:pt>
                <c:pt idx="121">
                  <c:v>203.96421462921219</c:v>
                </c:pt>
                <c:pt idx="122">
                  <c:v>208.45039537718395</c:v>
                </c:pt>
                <c:pt idx="123">
                  <c:v>208.95039537718395</c:v>
                </c:pt>
                <c:pt idx="124">
                  <c:v>220.8</c:v>
                </c:pt>
                <c:pt idx="125">
                  <c:v>224.37042118936171</c:v>
                </c:pt>
                <c:pt idx="126">
                  <c:v>224.37042118936171</c:v>
                </c:pt>
                <c:pt idx="127">
                  <c:v>224.37042118936171</c:v>
                </c:pt>
                <c:pt idx="128">
                  <c:v>224.87042118936171</c:v>
                </c:pt>
                <c:pt idx="129">
                  <c:v>233.56820545049183</c:v>
                </c:pt>
                <c:pt idx="130">
                  <c:v>234.06820545049183</c:v>
                </c:pt>
                <c:pt idx="131">
                  <c:v>235.5115857842444</c:v>
                </c:pt>
                <c:pt idx="132">
                  <c:v>236.0115857842444</c:v>
                </c:pt>
                <c:pt idx="133">
                  <c:v>239.25819596790302</c:v>
                </c:pt>
                <c:pt idx="134">
                  <c:v>239.40850666834763</c:v>
                </c:pt>
                <c:pt idx="135">
                  <c:v>239.75819596790302</c:v>
                </c:pt>
                <c:pt idx="136">
                  <c:v>239.90850666834763</c:v>
                </c:pt>
                <c:pt idx="137">
                  <c:v>248.2</c:v>
                </c:pt>
                <c:pt idx="138">
                  <c:v>250.51444159272469</c:v>
                </c:pt>
                <c:pt idx="139">
                  <c:v>250.55</c:v>
                </c:pt>
                <c:pt idx="140">
                  <c:v>250.55</c:v>
                </c:pt>
                <c:pt idx="141">
                  <c:v>250.8</c:v>
                </c:pt>
                <c:pt idx="142">
                  <c:v>251.01444159272469</c:v>
                </c:pt>
                <c:pt idx="143">
                  <c:v>251.11895581134095</c:v>
                </c:pt>
                <c:pt idx="144">
                  <c:v>251.61895581134095</c:v>
                </c:pt>
                <c:pt idx="145">
                  <c:v>253.9</c:v>
                </c:pt>
                <c:pt idx="146">
                  <c:v>258.18999209114753</c:v>
                </c:pt>
                <c:pt idx="147">
                  <c:v>258.68999209114753</c:v>
                </c:pt>
                <c:pt idx="148">
                  <c:v>259.29185801212083</c:v>
                </c:pt>
                <c:pt idx="149">
                  <c:v>259.39942002027828</c:v>
                </c:pt>
                <c:pt idx="150">
                  <c:v>259.79185801212083</c:v>
                </c:pt>
                <c:pt idx="151">
                  <c:v>259.89942002027828</c:v>
                </c:pt>
                <c:pt idx="152">
                  <c:v>266.64611772895864</c:v>
                </c:pt>
                <c:pt idx="153">
                  <c:v>267.14611772895864</c:v>
                </c:pt>
                <c:pt idx="154">
                  <c:v>271.08922386950826</c:v>
                </c:pt>
                <c:pt idx="155">
                  <c:v>271.58922386950826</c:v>
                </c:pt>
                <c:pt idx="156">
                  <c:v>271.77189400046962</c:v>
                </c:pt>
                <c:pt idx="157">
                  <c:v>272.27189400046962</c:v>
                </c:pt>
                <c:pt idx="158">
                  <c:v>274.6973570599385</c:v>
                </c:pt>
                <c:pt idx="159">
                  <c:v>275.05425153803282</c:v>
                </c:pt>
                <c:pt idx="160">
                  <c:v>275.1973570599385</c:v>
                </c:pt>
                <c:pt idx="161">
                  <c:v>275.55425153803282</c:v>
                </c:pt>
                <c:pt idx="162">
                  <c:v>276.40205242688523</c:v>
                </c:pt>
                <c:pt idx="163">
                  <c:v>276.90205242688523</c:v>
                </c:pt>
                <c:pt idx="164">
                  <c:v>278.59889215335238</c:v>
                </c:pt>
                <c:pt idx="165">
                  <c:v>279.09889215335238</c:v>
                </c:pt>
                <c:pt idx="166">
                  <c:v>282.89999999999998</c:v>
                </c:pt>
                <c:pt idx="167">
                  <c:v>283.23931383737704</c:v>
                </c:pt>
                <c:pt idx="168">
                  <c:v>283.73931383737704</c:v>
                </c:pt>
                <c:pt idx="169">
                  <c:v>287.13175453461776</c:v>
                </c:pt>
                <c:pt idx="170">
                  <c:v>287.27963923038516</c:v>
                </c:pt>
                <c:pt idx="171">
                  <c:v>287.63175453461776</c:v>
                </c:pt>
                <c:pt idx="172">
                  <c:v>287.77963923038516</c:v>
                </c:pt>
                <c:pt idx="173">
                  <c:v>288.8</c:v>
                </c:pt>
                <c:pt idx="174">
                  <c:v>298.8</c:v>
                </c:pt>
                <c:pt idx="175">
                  <c:v>299.5</c:v>
                </c:pt>
                <c:pt idx="176">
                  <c:v>307.45496199421228</c:v>
                </c:pt>
                <c:pt idx="177">
                  <c:v>307.95496199421228</c:v>
                </c:pt>
                <c:pt idx="178">
                  <c:v>320.50935494536077</c:v>
                </c:pt>
                <c:pt idx="179">
                  <c:v>321.00935494536077</c:v>
                </c:pt>
                <c:pt idx="180">
                  <c:v>329.78948302636655</c:v>
                </c:pt>
                <c:pt idx="181">
                  <c:v>330.28948302636655</c:v>
                </c:pt>
                <c:pt idx="182">
                  <c:v>330.85611319415978</c:v>
                </c:pt>
                <c:pt idx="183">
                  <c:v>331.35611319415978</c:v>
                </c:pt>
                <c:pt idx="184">
                  <c:v>342.22031315620541</c:v>
                </c:pt>
                <c:pt idx="185">
                  <c:v>342.72031315620541</c:v>
                </c:pt>
                <c:pt idx="186">
                  <c:v>358.82892599829228</c:v>
                </c:pt>
                <c:pt idx="187">
                  <c:v>359.32892599829228</c:v>
                </c:pt>
                <c:pt idx="188">
                  <c:v>363.80828575928729</c:v>
                </c:pt>
                <c:pt idx="189">
                  <c:v>364.30828575928729</c:v>
                </c:pt>
                <c:pt idx="190">
                  <c:v>370.19797529862177</c:v>
                </c:pt>
                <c:pt idx="191">
                  <c:v>370.69797529862177</c:v>
                </c:pt>
                <c:pt idx="192">
                  <c:v>398.5</c:v>
                </c:pt>
                <c:pt idx="193">
                  <c:v>406.21131329770458</c:v>
                </c:pt>
                <c:pt idx="194">
                  <c:v>406.71131329770458</c:v>
                </c:pt>
                <c:pt idx="195">
                  <c:v>420.69366143928573</c:v>
                </c:pt>
                <c:pt idx="196">
                  <c:v>421.19366143928573</c:v>
                </c:pt>
                <c:pt idx="197">
                  <c:v>472.36446700954679</c:v>
                </c:pt>
                <c:pt idx="198">
                  <c:v>472.86446700954679</c:v>
                </c:pt>
                <c:pt idx="199">
                  <c:v>500.46501301563291</c:v>
                </c:pt>
                <c:pt idx="200">
                  <c:v>500.96501301563291</c:v>
                </c:pt>
                <c:pt idx="201">
                  <c:v>547.23272188896101</c:v>
                </c:pt>
                <c:pt idx="202">
                  <c:v>547.73272188896101</c:v>
                </c:pt>
                <c:pt idx="203">
                  <c:v>556.9</c:v>
                </c:pt>
                <c:pt idx="204">
                  <c:v>577.59900298073387</c:v>
                </c:pt>
                <c:pt idx="205">
                  <c:v>578.09900298073387</c:v>
                </c:pt>
                <c:pt idx="206">
                  <c:v>650.20000000000005</c:v>
                </c:pt>
                <c:pt idx="207">
                  <c:v>658.8</c:v>
                </c:pt>
                <c:pt idx="208">
                  <c:v>778.17937174403664</c:v>
                </c:pt>
                <c:pt idx="209">
                  <c:v>778.67937174403664</c:v>
                </c:pt>
                <c:pt idx="210">
                  <c:v>782.5</c:v>
                </c:pt>
                <c:pt idx="211">
                  <c:v>972.8</c:v>
                </c:pt>
                <c:pt idx="212">
                  <c:v>1038.5906108643369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B28-4E0A-9587-CBC06A7CA2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14579328"/>
        <c:axId val="614570144"/>
      </c:lineChart>
      <c:catAx>
        <c:axId val="6145793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DoE configurations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out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4570144"/>
        <c:crosses val="autoZero"/>
        <c:auto val="1"/>
        <c:lblAlgn val="ctr"/>
        <c:lblOffset val="100"/>
        <c:tickMarkSkip val="10"/>
        <c:noMultiLvlLbl val="0"/>
      </c:catAx>
      <c:valAx>
        <c:axId val="614570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>
                    <a:solidFill>
                      <a:schemeClr val="tx1"/>
                    </a:solidFill>
                  </a:rPr>
                  <a:t>NAPEL's Prediction Speedup over Ramulator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4579328"/>
        <c:crosses val="autoZero"/>
        <c:crossBetween val="between"/>
        <c:majorUnit val="200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713858024691358"/>
          <c:y val="6.8262301587301594E-2"/>
          <c:w val="0.86130277777777775"/>
          <c:h val="0.583217129629629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'[resutlsDump (1).xlsx]Figure 7'!$B$4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dLbls>
            <c:dLbl>
              <c:idx val="12"/>
              <c:layout>
                <c:manualLayout>
                  <c:x val="-7.8395061728396501E-3"/>
                  <c:y val="5.42735042735037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48F-4568-837C-C658FDD9C98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'[resutlsDump (1).xlsx]Figure 7'!$C$3:$N$3</c:f>
              <c:strCache>
                <c:ptCount val="12"/>
                <c:pt idx="0">
                  <c:v>atax</c:v>
                </c:pt>
                <c:pt idx="1">
                  <c:v>bfs</c:v>
                </c:pt>
                <c:pt idx="2">
                  <c:v>bp</c:v>
                </c:pt>
                <c:pt idx="3">
                  <c:v>chol</c:v>
                </c:pt>
                <c:pt idx="4">
                  <c:v>gemv</c:v>
                </c:pt>
                <c:pt idx="5">
                  <c:v>gesu</c:v>
                </c:pt>
                <c:pt idx="6">
                  <c:v>gram</c:v>
                </c:pt>
                <c:pt idx="7">
                  <c:v>kme</c:v>
                </c:pt>
                <c:pt idx="8">
                  <c:v>lu</c:v>
                </c:pt>
                <c:pt idx="9">
                  <c:v>mvt</c:v>
                </c:pt>
                <c:pt idx="10">
                  <c:v>syrk</c:v>
                </c:pt>
                <c:pt idx="11">
                  <c:v>trmm</c:v>
                </c:pt>
              </c:strCache>
            </c:strRef>
          </c:cat>
          <c:val>
            <c:numRef>
              <c:f>'[resutlsDump (1).xlsx]Figure 7'!$C$4:$N$4</c:f>
              <c:numCache>
                <c:formatCode>General</c:formatCode>
                <c:ptCount val="12"/>
                <c:pt idx="0">
                  <c:v>1.2824787959999999</c:v>
                </c:pt>
                <c:pt idx="1">
                  <c:v>4.5336214379999999</c:v>
                </c:pt>
                <c:pt idx="2">
                  <c:v>5.1643590670000004</c:v>
                </c:pt>
                <c:pt idx="3">
                  <c:v>4.985116369</c:v>
                </c:pt>
                <c:pt idx="4">
                  <c:v>0.61146216249999996</c:v>
                </c:pt>
                <c:pt idx="5">
                  <c:v>0.2095012788</c:v>
                </c:pt>
                <c:pt idx="6">
                  <c:v>2.502260138</c:v>
                </c:pt>
                <c:pt idx="7">
                  <c:v>2.193285779</c:v>
                </c:pt>
                <c:pt idx="8">
                  <c:v>0.66968865509999997</c:v>
                </c:pt>
                <c:pt idx="9">
                  <c:v>0.16452383549999999</c:v>
                </c:pt>
                <c:pt idx="10">
                  <c:v>8.3060398999999993E-2</c:v>
                </c:pt>
                <c:pt idx="11">
                  <c:v>2.903909906E-2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8F-4568-837C-C658FDD9C986}"/>
            </c:ext>
          </c:extLst>
        </c:ser>
        <c:ser>
          <c:idx val="1"/>
          <c:order val="1"/>
          <c:tx>
            <c:strRef>
              <c:f>'[resutlsDump (1).xlsx]Figure 7'!$B$5</c:f>
              <c:strCache>
                <c:ptCount val="1"/>
                <c:pt idx="0">
                  <c:v>NAPEL</c:v>
                </c:pt>
              </c:strCache>
            </c:strRef>
          </c:tx>
          <c:spPr>
            <a:solidFill>
              <a:srgbClr val="002060"/>
            </a:solidFill>
            <a:ln w="19050">
              <a:solidFill>
                <a:srgbClr val="002060"/>
              </a:solidFill>
            </a:ln>
            <a:effectLst/>
          </c:spPr>
          <c:invertIfNegative val="0"/>
          <c:dLbls>
            <c:dLbl>
              <c:idx val="12"/>
              <c:layout>
                <c:manualLayout>
                  <c:x val="3.9197530864197531E-3"/>
                  <c:y val="-3.9348290598290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48F-4568-837C-C658FDD9C98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'[resutlsDump (1).xlsx]Figure 7'!$C$3:$N$3</c:f>
              <c:strCache>
                <c:ptCount val="12"/>
                <c:pt idx="0">
                  <c:v>atax</c:v>
                </c:pt>
                <c:pt idx="1">
                  <c:v>bfs</c:v>
                </c:pt>
                <c:pt idx="2">
                  <c:v>bp</c:v>
                </c:pt>
                <c:pt idx="3">
                  <c:v>chol</c:v>
                </c:pt>
                <c:pt idx="4">
                  <c:v>gemv</c:v>
                </c:pt>
                <c:pt idx="5">
                  <c:v>gesu</c:v>
                </c:pt>
                <c:pt idx="6">
                  <c:v>gram</c:v>
                </c:pt>
                <c:pt idx="7">
                  <c:v>kme</c:v>
                </c:pt>
                <c:pt idx="8">
                  <c:v>lu</c:v>
                </c:pt>
                <c:pt idx="9">
                  <c:v>mvt</c:v>
                </c:pt>
                <c:pt idx="10">
                  <c:v>syrk</c:v>
                </c:pt>
                <c:pt idx="11">
                  <c:v>trmm</c:v>
                </c:pt>
              </c:strCache>
            </c:strRef>
          </c:cat>
          <c:val>
            <c:numRef>
              <c:f>'[resutlsDump (1).xlsx]Figure 7'!$C$5:$N$5</c:f>
              <c:numCache>
                <c:formatCode>General</c:formatCode>
                <c:ptCount val="12"/>
                <c:pt idx="0">
                  <c:v>1.515361704</c:v>
                </c:pt>
                <c:pt idx="1">
                  <c:v>4.5900794149999999</c:v>
                </c:pt>
                <c:pt idx="2">
                  <c:v>3.8068399429999999</c:v>
                </c:pt>
                <c:pt idx="3">
                  <c:v>4.5216475000000003</c:v>
                </c:pt>
                <c:pt idx="4">
                  <c:v>0.4865540156</c:v>
                </c:pt>
                <c:pt idx="5">
                  <c:v>0.24708684480000001</c:v>
                </c:pt>
                <c:pt idx="6">
                  <c:v>2.0589310950000002</c:v>
                </c:pt>
                <c:pt idx="7">
                  <c:v>1.704817934</c:v>
                </c:pt>
                <c:pt idx="8">
                  <c:v>0.6338771326</c:v>
                </c:pt>
                <c:pt idx="9">
                  <c:v>0.17110278910000001</c:v>
                </c:pt>
                <c:pt idx="10">
                  <c:v>9.1905854029999998E-2</c:v>
                </c:pt>
                <c:pt idx="11">
                  <c:v>2.4410183719999999E-2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8F-4568-837C-C658FDD9C9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2725103"/>
        <c:axId val="182726783"/>
      </c:barChart>
      <c:catAx>
        <c:axId val="18272510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726783"/>
        <c:crosses val="autoZero"/>
        <c:auto val="1"/>
        <c:lblAlgn val="ctr"/>
        <c:lblOffset val="100"/>
        <c:noMultiLvlLbl val="0"/>
      </c:catAx>
      <c:valAx>
        <c:axId val="1827267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/>
                  <a:t>EDP Reduction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725103"/>
        <c:crosses val="autoZero"/>
        <c:crossBetween val="between"/>
        <c:majorUnit val="1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77111388463779884"/>
          <c:y val="0.12203900408125684"/>
          <c:w val="0.17285734126984126"/>
          <c:h val="0.17455158075411828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713858024691358"/>
          <c:y val="6.8262301587301594E-2"/>
          <c:w val="0.86130277777777775"/>
          <c:h val="0.647658974358974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'[Results_Power9.xlsx]Figure 5'!$B$12</c:f>
              <c:strCache>
                <c:ptCount val="1"/>
                <c:pt idx="0">
                  <c:v>Decision tree</c:v>
                </c:pt>
              </c:strCache>
            </c:strRef>
          </c:tx>
          <c:spPr>
            <a:pattFill prst="wdDnDiag">
              <a:fgClr>
                <a:schemeClr val="accent1"/>
              </a:fgClr>
              <a:bgClr>
                <a:schemeClr val="bg1"/>
              </a:bgClr>
            </a:pattFill>
            <a:ln w="19050">
              <a:solidFill>
                <a:schemeClr val="accent1"/>
              </a:solidFill>
            </a:ln>
            <a:effectLst/>
          </c:spPr>
          <c:invertIfNegative val="0"/>
          <c:dLbls>
            <c:dLbl>
              <c:idx val="12"/>
              <c:layout>
                <c:manualLayout>
                  <c:x val="-7.8395061728396501E-3"/>
                  <c:y val="5.42735042735037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716-4542-AA35-C899DD13437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'[Results_Power9.xlsx]Figure 5'!$C$5:$O$5</c:f>
              <c:strCache>
                <c:ptCount val="13"/>
                <c:pt idx="0">
                  <c:v>atax</c:v>
                </c:pt>
                <c:pt idx="1">
                  <c:v>bfs</c:v>
                </c:pt>
                <c:pt idx="2">
                  <c:v>bp</c:v>
                </c:pt>
                <c:pt idx="3">
                  <c:v>chol</c:v>
                </c:pt>
                <c:pt idx="4">
                  <c:v>gemv</c:v>
                </c:pt>
                <c:pt idx="5">
                  <c:v>gesu</c:v>
                </c:pt>
                <c:pt idx="6">
                  <c:v>gram</c:v>
                </c:pt>
                <c:pt idx="7">
                  <c:v>kme</c:v>
                </c:pt>
                <c:pt idx="8">
                  <c:v>lu</c:v>
                </c:pt>
                <c:pt idx="9">
                  <c:v>mvt</c:v>
                </c:pt>
                <c:pt idx="10">
                  <c:v>syrk</c:v>
                </c:pt>
                <c:pt idx="11">
                  <c:v>trmm</c:v>
                </c:pt>
                <c:pt idx="12">
                  <c:v>gmean</c:v>
                </c:pt>
              </c:strCache>
            </c:strRef>
          </c:cat>
          <c:val>
            <c:numRef>
              <c:f>'[Results_Power9.xlsx]Figure 5'!$C$12:$O$12</c:f>
              <c:numCache>
                <c:formatCode>General</c:formatCode>
                <c:ptCount val="13"/>
                <c:pt idx="0">
                  <c:v>18</c:v>
                </c:pt>
                <c:pt idx="1">
                  <c:v>49</c:v>
                </c:pt>
                <c:pt idx="2">
                  <c:v>64.400000000000006</c:v>
                </c:pt>
                <c:pt idx="3">
                  <c:v>17.5</c:v>
                </c:pt>
                <c:pt idx="4">
                  <c:v>27</c:v>
                </c:pt>
                <c:pt idx="5">
                  <c:v>54.5</c:v>
                </c:pt>
                <c:pt idx="6">
                  <c:v>45</c:v>
                </c:pt>
                <c:pt idx="7">
                  <c:v>79</c:v>
                </c:pt>
                <c:pt idx="8">
                  <c:v>19.5</c:v>
                </c:pt>
                <c:pt idx="9">
                  <c:v>89</c:v>
                </c:pt>
                <c:pt idx="10">
                  <c:v>12</c:v>
                </c:pt>
                <c:pt idx="11">
                  <c:v>10</c:v>
                </c:pt>
                <c:pt idx="12">
                  <c:v>40.408333333333303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16-4542-AA35-C899DD134371}"/>
            </c:ext>
          </c:extLst>
        </c:ser>
        <c:ser>
          <c:idx val="1"/>
          <c:order val="1"/>
          <c:tx>
            <c:strRef>
              <c:f>'[Results_Power9.xlsx]Figure 5'!$B$13</c:f>
              <c:strCache>
                <c:ptCount val="1"/>
                <c:pt idx="0">
                  <c:v>ANN</c:v>
                </c:pt>
              </c:strCache>
            </c:strRef>
          </c:tx>
          <c:spPr>
            <a:pattFill prst="smGrid">
              <a:fgClr>
                <a:srgbClr val="C00000"/>
              </a:fgClr>
              <a:bgClr>
                <a:schemeClr val="bg1"/>
              </a:bgClr>
            </a:pattFill>
            <a:ln w="19050">
              <a:solidFill>
                <a:srgbClr val="C00000"/>
              </a:solidFill>
            </a:ln>
            <a:effectLst/>
          </c:spPr>
          <c:invertIfNegative val="0"/>
          <c:dLbls>
            <c:dLbl>
              <c:idx val="12"/>
              <c:layout>
                <c:manualLayout>
                  <c:x val="3.9197530864197531E-3"/>
                  <c:y val="-7.1912393162393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716-4542-AA35-C899DD13437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'[Results_Power9.xlsx]Figure 5'!$C$5:$O$5</c:f>
              <c:strCache>
                <c:ptCount val="13"/>
                <c:pt idx="0">
                  <c:v>atax</c:v>
                </c:pt>
                <c:pt idx="1">
                  <c:v>bfs</c:v>
                </c:pt>
                <c:pt idx="2">
                  <c:v>bp</c:v>
                </c:pt>
                <c:pt idx="3">
                  <c:v>chol</c:v>
                </c:pt>
                <c:pt idx="4">
                  <c:v>gemv</c:v>
                </c:pt>
                <c:pt idx="5">
                  <c:v>gesu</c:v>
                </c:pt>
                <c:pt idx="6">
                  <c:v>gram</c:v>
                </c:pt>
                <c:pt idx="7">
                  <c:v>kme</c:v>
                </c:pt>
                <c:pt idx="8">
                  <c:v>lu</c:v>
                </c:pt>
                <c:pt idx="9">
                  <c:v>mvt</c:v>
                </c:pt>
                <c:pt idx="10">
                  <c:v>syrk</c:v>
                </c:pt>
                <c:pt idx="11">
                  <c:v>trmm</c:v>
                </c:pt>
                <c:pt idx="12">
                  <c:v>gmean</c:v>
                </c:pt>
              </c:strCache>
            </c:strRef>
          </c:cat>
          <c:val>
            <c:numRef>
              <c:f>'[Results_Power9.xlsx]Figure 5'!$C$13:$O$13</c:f>
              <c:numCache>
                <c:formatCode>General</c:formatCode>
                <c:ptCount val="13"/>
                <c:pt idx="0">
                  <c:v>19</c:v>
                </c:pt>
                <c:pt idx="1">
                  <c:v>22</c:v>
                </c:pt>
                <c:pt idx="2">
                  <c:v>24</c:v>
                </c:pt>
                <c:pt idx="3">
                  <c:v>13.52</c:v>
                </c:pt>
                <c:pt idx="4">
                  <c:v>15.5</c:v>
                </c:pt>
                <c:pt idx="5">
                  <c:v>27.15</c:v>
                </c:pt>
                <c:pt idx="6">
                  <c:v>15.47</c:v>
                </c:pt>
                <c:pt idx="7">
                  <c:v>26</c:v>
                </c:pt>
                <c:pt idx="8">
                  <c:v>6</c:v>
                </c:pt>
                <c:pt idx="9">
                  <c:v>15.2</c:v>
                </c:pt>
                <c:pt idx="10">
                  <c:v>6.18</c:v>
                </c:pt>
                <c:pt idx="11">
                  <c:v>6.05</c:v>
                </c:pt>
                <c:pt idx="12">
                  <c:v>16.3391666666666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716-4542-AA35-C899DD134371}"/>
            </c:ext>
          </c:extLst>
        </c:ser>
        <c:ser>
          <c:idx val="2"/>
          <c:order val="2"/>
          <c:tx>
            <c:strRef>
              <c:f>'[Results_Power9.xlsx]Figure 5'!$B$14</c:f>
              <c:strCache>
                <c:ptCount val="1"/>
                <c:pt idx="0">
                  <c:v>NAPEL</c:v>
                </c:pt>
              </c:strCache>
            </c:strRef>
          </c:tx>
          <c:spPr>
            <a:solidFill>
              <a:srgbClr val="002060"/>
            </a:solidFill>
            <a:ln w="9525">
              <a:solidFill>
                <a:srgbClr val="002060"/>
              </a:solidFill>
            </a:ln>
            <a:effectLst/>
          </c:spPr>
          <c:invertIfNegative val="0"/>
          <c:dLbls>
            <c:dLbl>
              <c:idx val="12"/>
              <c:layout>
                <c:manualLayout>
                  <c:x val="3.9197530864197531E-3"/>
                  <c:y val="3.0529059829059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716-4542-AA35-C899DD13437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'[Results_Power9.xlsx]Figure 5'!$C$5:$O$5</c:f>
              <c:strCache>
                <c:ptCount val="13"/>
                <c:pt idx="0">
                  <c:v>atax</c:v>
                </c:pt>
                <c:pt idx="1">
                  <c:v>bfs</c:v>
                </c:pt>
                <c:pt idx="2">
                  <c:v>bp</c:v>
                </c:pt>
                <c:pt idx="3">
                  <c:v>chol</c:v>
                </c:pt>
                <c:pt idx="4">
                  <c:v>gemv</c:v>
                </c:pt>
                <c:pt idx="5">
                  <c:v>gesu</c:v>
                </c:pt>
                <c:pt idx="6">
                  <c:v>gram</c:v>
                </c:pt>
                <c:pt idx="7">
                  <c:v>kme</c:v>
                </c:pt>
                <c:pt idx="8">
                  <c:v>lu</c:v>
                </c:pt>
                <c:pt idx="9">
                  <c:v>mvt</c:v>
                </c:pt>
                <c:pt idx="10">
                  <c:v>syrk</c:v>
                </c:pt>
                <c:pt idx="11">
                  <c:v>trmm</c:v>
                </c:pt>
                <c:pt idx="12">
                  <c:v>gmean</c:v>
                </c:pt>
              </c:strCache>
            </c:strRef>
          </c:cat>
          <c:val>
            <c:numRef>
              <c:f>'[Results_Power9.xlsx]Figure 5'!$C$14:$O$14</c:f>
              <c:numCache>
                <c:formatCode>General</c:formatCode>
                <c:ptCount val="13"/>
                <c:pt idx="0">
                  <c:v>10.1</c:v>
                </c:pt>
                <c:pt idx="1">
                  <c:v>15</c:v>
                </c:pt>
                <c:pt idx="2">
                  <c:v>17</c:v>
                </c:pt>
                <c:pt idx="3">
                  <c:v>5</c:v>
                </c:pt>
                <c:pt idx="4">
                  <c:v>17</c:v>
                </c:pt>
                <c:pt idx="5">
                  <c:v>12</c:v>
                </c:pt>
                <c:pt idx="6">
                  <c:v>15</c:v>
                </c:pt>
                <c:pt idx="7">
                  <c:v>14.5</c:v>
                </c:pt>
                <c:pt idx="8">
                  <c:v>12</c:v>
                </c:pt>
                <c:pt idx="9">
                  <c:v>8.1</c:v>
                </c:pt>
                <c:pt idx="10">
                  <c:v>3.62</c:v>
                </c:pt>
                <c:pt idx="11">
                  <c:v>10.1</c:v>
                </c:pt>
                <c:pt idx="12">
                  <c:v>11.6183333333333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716-4542-AA35-C899DD1343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2725103"/>
        <c:axId val="182726783"/>
      </c:barChart>
      <c:catAx>
        <c:axId val="18272510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726783"/>
        <c:crosses val="autoZero"/>
        <c:auto val="1"/>
        <c:lblAlgn val="ctr"/>
        <c:lblOffset val="100"/>
        <c:noMultiLvlLbl val="0"/>
      </c:catAx>
      <c:valAx>
        <c:axId val="1827267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Mean Relative Error</a:t>
                </a:r>
                <a:r>
                  <a:rPr lang="en-US" baseline="0"/>
                  <a:t> (%)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4.9040809147202616E-2"/>
              <c:y val="5.725662483949814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725103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713858024691358"/>
          <c:y val="6.8262301587301594E-2"/>
          <c:w val="0.86130277777777775"/>
          <c:h val="0.647658974358974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'[Results_Power9.xlsx]Figure 5'!$B$6</c:f>
              <c:strCache>
                <c:ptCount val="1"/>
                <c:pt idx="0">
                  <c:v>Decision tree</c:v>
                </c:pt>
              </c:strCache>
            </c:strRef>
          </c:tx>
          <c:spPr>
            <a:pattFill prst="wdDnDiag">
              <a:fgClr>
                <a:schemeClr val="accent1"/>
              </a:fgClr>
              <a:bgClr>
                <a:schemeClr val="bg1"/>
              </a:bgClr>
            </a:pattFill>
            <a:ln w="19050">
              <a:solidFill>
                <a:schemeClr val="accent1"/>
              </a:solidFill>
            </a:ln>
            <a:effectLst/>
          </c:spPr>
          <c:invertIfNegative val="0"/>
          <c:dLbls>
            <c:dLbl>
              <c:idx val="12"/>
              <c:layout>
                <c:manualLayout>
                  <c:x val="-7.8395061728396501E-3"/>
                  <c:y val="5.42735042735037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9D1-4E00-9F52-9443D62F00A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'[Results_Power9.xlsx]Figure 5'!$C$5:$O$5</c:f>
              <c:strCache>
                <c:ptCount val="13"/>
                <c:pt idx="0">
                  <c:v>atax</c:v>
                </c:pt>
                <c:pt idx="1">
                  <c:v>bfs</c:v>
                </c:pt>
                <c:pt idx="2">
                  <c:v>bp</c:v>
                </c:pt>
                <c:pt idx="3">
                  <c:v>chol</c:v>
                </c:pt>
                <c:pt idx="4">
                  <c:v>gemv</c:v>
                </c:pt>
                <c:pt idx="5">
                  <c:v>gesu</c:v>
                </c:pt>
                <c:pt idx="6">
                  <c:v>gram</c:v>
                </c:pt>
                <c:pt idx="7">
                  <c:v>kme</c:v>
                </c:pt>
                <c:pt idx="8">
                  <c:v>lu</c:v>
                </c:pt>
                <c:pt idx="9">
                  <c:v>mvt</c:v>
                </c:pt>
                <c:pt idx="10">
                  <c:v>syrk</c:v>
                </c:pt>
                <c:pt idx="11">
                  <c:v>trmm</c:v>
                </c:pt>
                <c:pt idx="12">
                  <c:v>gmean</c:v>
                </c:pt>
              </c:strCache>
            </c:strRef>
          </c:cat>
          <c:val>
            <c:numRef>
              <c:f>'[Results_Power9.xlsx]Figure 5'!$C$6:$O$6</c:f>
              <c:numCache>
                <c:formatCode>General</c:formatCode>
                <c:ptCount val="13"/>
                <c:pt idx="0">
                  <c:v>16.5</c:v>
                </c:pt>
                <c:pt idx="1">
                  <c:v>60</c:v>
                </c:pt>
                <c:pt idx="2">
                  <c:v>37.65</c:v>
                </c:pt>
                <c:pt idx="3">
                  <c:v>10.92</c:v>
                </c:pt>
                <c:pt idx="4">
                  <c:v>32.5</c:v>
                </c:pt>
                <c:pt idx="5">
                  <c:v>41</c:v>
                </c:pt>
                <c:pt idx="6">
                  <c:v>19.2</c:v>
                </c:pt>
                <c:pt idx="7">
                  <c:v>14.74</c:v>
                </c:pt>
                <c:pt idx="8">
                  <c:v>23.16</c:v>
                </c:pt>
                <c:pt idx="9">
                  <c:v>32</c:v>
                </c:pt>
                <c:pt idx="10">
                  <c:v>25</c:v>
                </c:pt>
                <c:pt idx="11">
                  <c:v>13.14</c:v>
                </c:pt>
                <c:pt idx="12">
                  <c:v>27.150833333333299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D1-4E00-9F52-9443D62F00A6}"/>
            </c:ext>
          </c:extLst>
        </c:ser>
        <c:ser>
          <c:idx val="1"/>
          <c:order val="1"/>
          <c:tx>
            <c:strRef>
              <c:f>'[Results_Power9.xlsx]Figure 5'!$B$7</c:f>
              <c:strCache>
                <c:ptCount val="1"/>
                <c:pt idx="0">
                  <c:v>ANN</c:v>
                </c:pt>
              </c:strCache>
            </c:strRef>
          </c:tx>
          <c:spPr>
            <a:pattFill prst="smGrid">
              <a:fgClr>
                <a:srgbClr val="C00000"/>
              </a:fgClr>
              <a:bgClr>
                <a:schemeClr val="bg1"/>
              </a:bgClr>
            </a:pattFill>
            <a:ln w="19050">
              <a:solidFill>
                <a:srgbClr val="C00000"/>
              </a:solidFill>
            </a:ln>
            <a:effectLst/>
          </c:spPr>
          <c:invertIfNegative val="0"/>
          <c:dLbls>
            <c:dLbl>
              <c:idx val="12"/>
              <c:layout>
                <c:manualLayout>
                  <c:x val="3.9197530864197531E-3"/>
                  <c:y val="-3.9348290598290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9D1-4E00-9F52-9443D62F00A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'[Results_Power9.xlsx]Figure 5'!$C$5:$O$5</c:f>
              <c:strCache>
                <c:ptCount val="13"/>
                <c:pt idx="0">
                  <c:v>atax</c:v>
                </c:pt>
                <c:pt idx="1">
                  <c:v>bfs</c:v>
                </c:pt>
                <c:pt idx="2">
                  <c:v>bp</c:v>
                </c:pt>
                <c:pt idx="3">
                  <c:v>chol</c:v>
                </c:pt>
                <c:pt idx="4">
                  <c:v>gemv</c:v>
                </c:pt>
                <c:pt idx="5">
                  <c:v>gesu</c:v>
                </c:pt>
                <c:pt idx="6">
                  <c:v>gram</c:v>
                </c:pt>
                <c:pt idx="7">
                  <c:v>kme</c:v>
                </c:pt>
                <c:pt idx="8">
                  <c:v>lu</c:v>
                </c:pt>
                <c:pt idx="9">
                  <c:v>mvt</c:v>
                </c:pt>
                <c:pt idx="10">
                  <c:v>syrk</c:v>
                </c:pt>
                <c:pt idx="11">
                  <c:v>trmm</c:v>
                </c:pt>
                <c:pt idx="12">
                  <c:v>gmean</c:v>
                </c:pt>
              </c:strCache>
            </c:strRef>
          </c:cat>
          <c:val>
            <c:numRef>
              <c:f>'[Results_Power9.xlsx]Figure 5'!$C$7:$O$7</c:f>
              <c:numCache>
                <c:formatCode>General</c:formatCode>
                <c:ptCount val="13"/>
                <c:pt idx="0">
                  <c:v>13.44</c:v>
                </c:pt>
                <c:pt idx="1">
                  <c:v>26</c:v>
                </c:pt>
                <c:pt idx="2">
                  <c:v>21</c:v>
                </c:pt>
                <c:pt idx="3">
                  <c:v>12</c:v>
                </c:pt>
                <c:pt idx="4">
                  <c:v>11.29</c:v>
                </c:pt>
                <c:pt idx="5">
                  <c:v>19.78</c:v>
                </c:pt>
                <c:pt idx="6">
                  <c:v>9.9700000000000006</c:v>
                </c:pt>
                <c:pt idx="7">
                  <c:v>8.83</c:v>
                </c:pt>
                <c:pt idx="8">
                  <c:v>10.050000000000001</c:v>
                </c:pt>
                <c:pt idx="9">
                  <c:v>22.24</c:v>
                </c:pt>
                <c:pt idx="10">
                  <c:v>11.27</c:v>
                </c:pt>
                <c:pt idx="11">
                  <c:v>11</c:v>
                </c:pt>
                <c:pt idx="12">
                  <c:v>14.7391666666666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9D1-4E00-9F52-9443D62F00A6}"/>
            </c:ext>
          </c:extLst>
        </c:ser>
        <c:ser>
          <c:idx val="2"/>
          <c:order val="2"/>
          <c:tx>
            <c:strRef>
              <c:f>'[Results_Power9.xlsx]Figure 5'!$B$8</c:f>
              <c:strCache>
                <c:ptCount val="1"/>
                <c:pt idx="0">
                  <c:v>NAPEL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rgbClr val="002060"/>
              </a:solidFill>
            </a:ln>
            <a:effectLst/>
          </c:spPr>
          <c:invertIfNegative val="0"/>
          <c:dLbls>
            <c:dLbl>
              <c:idx val="12"/>
              <c:layout>
                <c:manualLayout>
                  <c:x val="1.959876543209733E-3"/>
                  <c:y val="8.819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9D1-4E00-9F52-9443D62F00A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'[Results_Power9.xlsx]Figure 5'!$C$5:$O$5</c:f>
              <c:strCache>
                <c:ptCount val="13"/>
                <c:pt idx="0">
                  <c:v>atax</c:v>
                </c:pt>
                <c:pt idx="1">
                  <c:v>bfs</c:v>
                </c:pt>
                <c:pt idx="2">
                  <c:v>bp</c:v>
                </c:pt>
                <c:pt idx="3">
                  <c:v>chol</c:v>
                </c:pt>
                <c:pt idx="4">
                  <c:v>gemv</c:v>
                </c:pt>
                <c:pt idx="5">
                  <c:v>gesu</c:v>
                </c:pt>
                <c:pt idx="6">
                  <c:v>gram</c:v>
                </c:pt>
                <c:pt idx="7">
                  <c:v>kme</c:v>
                </c:pt>
                <c:pt idx="8">
                  <c:v>lu</c:v>
                </c:pt>
                <c:pt idx="9">
                  <c:v>mvt</c:v>
                </c:pt>
                <c:pt idx="10">
                  <c:v>syrk</c:v>
                </c:pt>
                <c:pt idx="11">
                  <c:v>trmm</c:v>
                </c:pt>
                <c:pt idx="12">
                  <c:v>gmean</c:v>
                </c:pt>
              </c:strCache>
            </c:strRef>
          </c:cat>
          <c:val>
            <c:numRef>
              <c:f>'[Results_Power9.xlsx]Figure 5'!$C$8:$O$8</c:f>
              <c:numCache>
                <c:formatCode>General</c:formatCode>
                <c:ptCount val="13"/>
                <c:pt idx="0">
                  <c:v>5.86</c:v>
                </c:pt>
                <c:pt idx="1">
                  <c:v>19</c:v>
                </c:pt>
                <c:pt idx="2">
                  <c:v>14</c:v>
                </c:pt>
                <c:pt idx="3">
                  <c:v>5</c:v>
                </c:pt>
                <c:pt idx="4">
                  <c:v>9.2799999999999994</c:v>
                </c:pt>
                <c:pt idx="5">
                  <c:v>6.6</c:v>
                </c:pt>
                <c:pt idx="6">
                  <c:v>5.68</c:v>
                </c:pt>
                <c:pt idx="7">
                  <c:v>12.36</c:v>
                </c:pt>
                <c:pt idx="8">
                  <c:v>5.67</c:v>
                </c:pt>
                <c:pt idx="9">
                  <c:v>4.63</c:v>
                </c:pt>
                <c:pt idx="10">
                  <c:v>6.23</c:v>
                </c:pt>
                <c:pt idx="11">
                  <c:v>8.0500000000000007</c:v>
                </c:pt>
                <c:pt idx="12">
                  <c:v>8.5299999999999994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9D1-4E00-9F52-9443D62F00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2725103"/>
        <c:axId val="182726783"/>
      </c:barChart>
      <c:catAx>
        <c:axId val="18272510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726783"/>
        <c:crosses val="autoZero"/>
        <c:auto val="1"/>
        <c:lblAlgn val="ctr"/>
        <c:lblOffset val="100"/>
        <c:noMultiLvlLbl val="0"/>
      </c:catAx>
      <c:valAx>
        <c:axId val="1827267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Mean Relative Error</a:t>
                </a:r>
                <a:r>
                  <a:rPr lang="en-US" baseline="0"/>
                  <a:t> (%)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5.0760959469832875E-2"/>
              <c:y val="6.826240484725312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725103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69299876543209882"/>
          <c:y val="9.8884126984126991E-2"/>
          <c:w val="0.20196543209876544"/>
          <c:h val="0.26863576388888888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4971" cy="49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51" tIns="45926" rIns="91851" bIns="4592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3333" y="0"/>
            <a:ext cx="2954971" cy="49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51" tIns="45926" rIns="91851" bIns="4592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95500" y="744538"/>
            <a:ext cx="2630488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672" y="4710745"/>
            <a:ext cx="5456559" cy="4463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51" tIns="45926" rIns="91851" bIns="459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Click to edit Master text styles</a:t>
            </a:r>
          </a:p>
          <a:p>
            <a:pPr lvl="1"/>
            <a:r>
              <a:rPr lang="nl-NL" noProof="0"/>
              <a:t>Second level</a:t>
            </a:r>
          </a:p>
          <a:p>
            <a:pPr lvl="2"/>
            <a:r>
              <a:rPr lang="nl-NL" noProof="0"/>
              <a:t>Third level</a:t>
            </a:r>
          </a:p>
          <a:p>
            <a:pPr lvl="3"/>
            <a:r>
              <a:rPr lang="nl-NL" noProof="0"/>
              <a:t>Fourth level</a:t>
            </a:r>
          </a:p>
          <a:p>
            <a:pPr lvl="4"/>
            <a:r>
              <a:rPr lang="nl-NL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1490"/>
            <a:ext cx="2954971" cy="49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51" tIns="45926" rIns="91851" bIns="4592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3333" y="9421490"/>
            <a:ext cx="2954971" cy="49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51" tIns="45926" rIns="91851" bIns="4592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BE83E1A-D783-4697-A8AF-9664B45944A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E83E1A-D783-4697-A8AF-9664B45944AF}" type="slidenum">
              <a:rPr lang="nl-NL" smtClean="0"/>
              <a:pPr>
                <a:defRPr/>
              </a:pPr>
              <a:t>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6195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>
            <a:extLst>
              <a:ext uri="{FF2B5EF4-FFF2-40B4-BE49-F238E27FC236}">
                <a16:creationId xmlns:a16="http://schemas.microsoft.com/office/drawing/2014/main" id="{5FEA5BF0-5552-48E9-BB89-B0597F38D5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30096" b="30046"/>
          <a:stretch/>
        </p:blipFill>
        <p:spPr>
          <a:xfrm>
            <a:off x="7162094" y="289832"/>
            <a:ext cx="6602058" cy="147886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 bwMode="auto">
          <a:xfrm>
            <a:off x="0" y="1862931"/>
            <a:ext cx="21386800" cy="3319174"/>
          </a:xfrm>
          <a:prstGeom prst="rect">
            <a:avLst/>
          </a:prstGeom>
          <a:solidFill>
            <a:srgbClr val="C8191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2949575">
              <a:defRPr/>
            </a:pPr>
            <a:endParaRPr lang="en-US" dirty="0"/>
          </a:p>
        </p:txBody>
      </p:sp>
      <p:grpSp>
        <p:nvGrpSpPr>
          <p:cNvPr id="1027" name="Group 44"/>
          <p:cNvGrpSpPr>
            <a:grpSpLocks/>
          </p:cNvGrpSpPr>
          <p:nvPr/>
        </p:nvGrpSpPr>
        <p:grpSpPr bwMode="auto">
          <a:xfrm>
            <a:off x="-34175" y="110331"/>
            <a:ext cx="7889109" cy="1939601"/>
            <a:chOff x="11717338" y="360363"/>
            <a:chExt cx="8572500" cy="2338387"/>
          </a:xfrm>
        </p:grpSpPr>
        <p:sp>
          <p:nvSpPr>
            <p:cNvPr id="1029" name="AutoShape 5"/>
            <p:cNvSpPr>
              <a:spLocks noChangeAspect="1" noChangeArrowheads="1" noTextEdit="1"/>
            </p:cNvSpPr>
            <p:nvPr userDrawn="1"/>
          </p:nvSpPr>
          <p:spPr bwMode="auto">
            <a:xfrm>
              <a:off x="11717338" y="360363"/>
              <a:ext cx="8572500" cy="2338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31" name="Rectangle 7"/>
            <p:cNvSpPr>
              <a:spLocks noChangeArrowheads="1"/>
            </p:cNvSpPr>
            <p:nvPr userDrawn="1"/>
          </p:nvSpPr>
          <p:spPr bwMode="auto">
            <a:xfrm>
              <a:off x="11717338" y="360363"/>
              <a:ext cx="8572500" cy="2338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32" name="Freeform 8"/>
            <p:cNvSpPr>
              <a:spLocks/>
            </p:cNvSpPr>
            <p:nvPr userDrawn="1"/>
          </p:nvSpPr>
          <p:spPr bwMode="auto">
            <a:xfrm>
              <a:off x="16394113" y="847725"/>
              <a:ext cx="203200" cy="292100"/>
            </a:xfrm>
            <a:custGeom>
              <a:avLst/>
              <a:gdLst/>
              <a:ahLst/>
              <a:cxnLst>
                <a:cxn ang="0">
                  <a:pos x="0" y="184"/>
                </a:cxn>
                <a:cxn ang="0">
                  <a:pos x="0" y="0"/>
                </a:cxn>
                <a:cxn ang="0">
                  <a:pos x="124" y="0"/>
                </a:cxn>
                <a:cxn ang="0">
                  <a:pos x="124" y="38"/>
                </a:cxn>
                <a:cxn ang="0">
                  <a:pos x="43" y="38"/>
                </a:cxn>
                <a:cxn ang="0">
                  <a:pos x="43" y="72"/>
                </a:cxn>
                <a:cxn ang="0">
                  <a:pos x="119" y="72"/>
                </a:cxn>
                <a:cxn ang="0">
                  <a:pos x="119" y="108"/>
                </a:cxn>
                <a:cxn ang="0">
                  <a:pos x="43" y="108"/>
                </a:cxn>
                <a:cxn ang="0">
                  <a:pos x="43" y="146"/>
                </a:cxn>
                <a:cxn ang="0">
                  <a:pos x="128" y="146"/>
                </a:cxn>
                <a:cxn ang="0">
                  <a:pos x="128" y="184"/>
                </a:cxn>
                <a:cxn ang="0">
                  <a:pos x="0" y="184"/>
                </a:cxn>
              </a:cxnLst>
              <a:rect l="0" t="0" r="r" b="b"/>
              <a:pathLst>
                <a:path w="128" h="184">
                  <a:moveTo>
                    <a:pt x="0" y="184"/>
                  </a:moveTo>
                  <a:lnTo>
                    <a:pt x="0" y="0"/>
                  </a:lnTo>
                  <a:lnTo>
                    <a:pt x="124" y="0"/>
                  </a:lnTo>
                  <a:lnTo>
                    <a:pt x="124" y="38"/>
                  </a:lnTo>
                  <a:lnTo>
                    <a:pt x="43" y="38"/>
                  </a:lnTo>
                  <a:lnTo>
                    <a:pt x="43" y="72"/>
                  </a:lnTo>
                  <a:lnTo>
                    <a:pt x="119" y="72"/>
                  </a:lnTo>
                  <a:lnTo>
                    <a:pt x="119" y="108"/>
                  </a:lnTo>
                  <a:lnTo>
                    <a:pt x="43" y="108"/>
                  </a:lnTo>
                  <a:lnTo>
                    <a:pt x="43" y="146"/>
                  </a:lnTo>
                  <a:lnTo>
                    <a:pt x="128" y="146"/>
                  </a:lnTo>
                  <a:lnTo>
                    <a:pt x="128" y="184"/>
                  </a:lnTo>
                  <a:lnTo>
                    <a:pt x="0" y="184"/>
                  </a:lnTo>
                  <a:close/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33" name="Rectangle 9"/>
            <p:cNvSpPr>
              <a:spLocks noChangeArrowheads="1"/>
            </p:cNvSpPr>
            <p:nvPr userDrawn="1"/>
          </p:nvSpPr>
          <p:spPr bwMode="auto">
            <a:xfrm>
              <a:off x="16654463" y="847725"/>
              <a:ext cx="71437" cy="292100"/>
            </a:xfrm>
            <a:prstGeom prst="rect">
              <a:avLst/>
            </a:prstGeom>
            <a:solidFill>
              <a:srgbClr val="C8191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34" name="Freeform 10"/>
            <p:cNvSpPr>
              <a:spLocks/>
            </p:cNvSpPr>
            <p:nvPr userDrawn="1"/>
          </p:nvSpPr>
          <p:spPr bwMode="auto">
            <a:xfrm>
              <a:off x="16794163" y="847725"/>
              <a:ext cx="265112" cy="292100"/>
            </a:xfrm>
            <a:custGeom>
              <a:avLst/>
              <a:gdLst/>
              <a:ahLst/>
              <a:cxnLst>
                <a:cxn ang="0">
                  <a:pos x="116" y="184"/>
                </a:cxn>
                <a:cxn ang="0">
                  <a:pos x="42" y="64"/>
                </a:cxn>
                <a:cxn ang="0">
                  <a:pos x="42" y="64"/>
                </a:cxn>
                <a:cxn ang="0">
                  <a:pos x="43" y="184"/>
                </a:cxn>
                <a:cxn ang="0">
                  <a:pos x="0" y="184"/>
                </a:cxn>
                <a:cxn ang="0">
                  <a:pos x="0" y="0"/>
                </a:cxn>
                <a:cxn ang="0">
                  <a:pos x="50" y="0"/>
                </a:cxn>
                <a:cxn ang="0">
                  <a:pos x="124" y="120"/>
                </a:cxn>
                <a:cxn ang="0">
                  <a:pos x="125" y="120"/>
                </a:cxn>
                <a:cxn ang="0">
                  <a:pos x="124" y="0"/>
                </a:cxn>
                <a:cxn ang="0">
                  <a:pos x="167" y="0"/>
                </a:cxn>
                <a:cxn ang="0">
                  <a:pos x="167" y="184"/>
                </a:cxn>
                <a:cxn ang="0">
                  <a:pos x="116" y="184"/>
                </a:cxn>
              </a:cxnLst>
              <a:rect l="0" t="0" r="r" b="b"/>
              <a:pathLst>
                <a:path w="167" h="184">
                  <a:moveTo>
                    <a:pt x="116" y="184"/>
                  </a:moveTo>
                  <a:lnTo>
                    <a:pt x="42" y="64"/>
                  </a:lnTo>
                  <a:lnTo>
                    <a:pt x="42" y="64"/>
                  </a:lnTo>
                  <a:lnTo>
                    <a:pt x="43" y="184"/>
                  </a:lnTo>
                  <a:lnTo>
                    <a:pt x="0" y="184"/>
                  </a:lnTo>
                  <a:lnTo>
                    <a:pt x="0" y="0"/>
                  </a:lnTo>
                  <a:lnTo>
                    <a:pt x="50" y="0"/>
                  </a:lnTo>
                  <a:lnTo>
                    <a:pt x="124" y="120"/>
                  </a:lnTo>
                  <a:lnTo>
                    <a:pt x="125" y="120"/>
                  </a:lnTo>
                  <a:lnTo>
                    <a:pt x="124" y="0"/>
                  </a:lnTo>
                  <a:lnTo>
                    <a:pt x="167" y="0"/>
                  </a:lnTo>
                  <a:lnTo>
                    <a:pt x="167" y="184"/>
                  </a:lnTo>
                  <a:lnTo>
                    <a:pt x="116" y="184"/>
                  </a:lnTo>
                  <a:close/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35" name="Freeform 11"/>
            <p:cNvSpPr>
              <a:spLocks noEditPoints="1"/>
            </p:cNvSpPr>
            <p:nvPr userDrawn="1"/>
          </p:nvSpPr>
          <p:spPr bwMode="auto">
            <a:xfrm>
              <a:off x="17127538" y="847725"/>
              <a:ext cx="271462" cy="292100"/>
            </a:xfrm>
            <a:custGeom>
              <a:avLst/>
              <a:gdLst/>
              <a:ahLst/>
              <a:cxnLst>
                <a:cxn ang="0">
                  <a:pos x="952" y="506"/>
                </a:cxn>
                <a:cxn ang="0">
                  <a:pos x="902" y="737"/>
                </a:cxn>
                <a:cxn ang="0">
                  <a:pos x="771" y="897"/>
                </a:cxn>
                <a:cxn ang="0">
                  <a:pos x="587" y="989"/>
                </a:cxn>
                <a:cxn ang="0">
                  <a:pos x="380" y="1019"/>
                </a:cxn>
                <a:cxn ang="0">
                  <a:pos x="0" y="1019"/>
                </a:cxn>
                <a:cxn ang="0">
                  <a:pos x="0" y="0"/>
                </a:cxn>
                <a:cxn ang="0">
                  <a:pos x="368" y="0"/>
                </a:cxn>
                <a:cxn ang="0">
                  <a:pos x="582" y="25"/>
                </a:cxn>
                <a:cxn ang="0">
                  <a:pos x="769" y="109"/>
                </a:cxn>
                <a:cxn ang="0">
                  <a:pos x="901" y="265"/>
                </a:cxn>
                <a:cxn ang="0">
                  <a:pos x="952" y="506"/>
                </a:cxn>
                <a:cxn ang="0">
                  <a:pos x="695" y="506"/>
                </a:cxn>
                <a:cxn ang="0">
                  <a:pos x="667" y="363"/>
                </a:cxn>
                <a:cxn ang="0">
                  <a:pos x="592" y="273"/>
                </a:cxn>
                <a:cxn ang="0">
                  <a:pos x="486" y="225"/>
                </a:cxn>
                <a:cxn ang="0">
                  <a:pos x="363" y="210"/>
                </a:cxn>
                <a:cxn ang="0">
                  <a:pos x="240" y="210"/>
                </a:cxn>
                <a:cxn ang="0">
                  <a:pos x="240" y="806"/>
                </a:cxn>
                <a:cxn ang="0">
                  <a:pos x="357" y="806"/>
                </a:cxn>
                <a:cxn ang="0">
                  <a:pos x="484" y="791"/>
                </a:cxn>
                <a:cxn ang="0">
                  <a:pos x="592" y="741"/>
                </a:cxn>
                <a:cxn ang="0">
                  <a:pos x="667" y="649"/>
                </a:cxn>
                <a:cxn ang="0">
                  <a:pos x="695" y="506"/>
                </a:cxn>
              </a:cxnLst>
              <a:rect l="0" t="0" r="r" b="b"/>
              <a:pathLst>
                <a:path w="952" h="1019">
                  <a:moveTo>
                    <a:pt x="952" y="506"/>
                  </a:moveTo>
                  <a:cubicBezTo>
                    <a:pt x="952" y="596"/>
                    <a:pt x="935" y="673"/>
                    <a:pt x="902" y="737"/>
                  </a:cubicBezTo>
                  <a:cubicBezTo>
                    <a:pt x="869" y="802"/>
                    <a:pt x="825" y="855"/>
                    <a:pt x="771" y="897"/>
                  </a:cubicBezTo>
                  <a:cubicBezTo>
                    <a:pt x="717" y="939"/>
                    <a:pt x="655" y="969"/>
                    <a:pt x="587" y="989"/>
                  </a:cubicBezTo>
                  <a:cubicBezTo>
                    <a:pt x="519" y="1009"/>
                    <a:pt x="450" y="1019"/>
                    <a:pt x="380" y="1019"/>
                  </a:cubicBezTo>
                  <a:cubicBezTo>
                    <a:pt x="0" y="1019"/>
                    <a:pt x="0" y="1019"/>
                    <a:pt x="0" y="101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68" y="0"/>
                    <a:pt x="368" y="0"/>
                    <a:pt x="368" y="0"/>
                  </a:cubicBezTo>
                  <a:cubicBezTo>
                    <a:pt x="440" y="0"/>
                    <a:pt x="511" y="9"/>
                    <a:pt x="582" y="25"/>
                  </a:cubicBezTo>
                  <a:cubicBezTo>
                    <a:pt x="652" y="42"/>
                    <a:pt x="714" y="70"/>
                    <a:pt x="769" y="109"/>
                  </a:cubicBezTo>
                  <a:cubicBezTo>
                    <a:pt x="823" y="148"/>
                    <a:pt x="868" y="200"/>
                    <a:pt x="901" y="265"/>
                  </a:cubicBezTo>
                  <a:cubicBezTo>
                    <a:pt x="935" y="330"/>
                    <a:pt x="952" y="411"/>
                    <a:pt x="952" y="506"/>
                  </a:cubicBezTo>
                  <a:moveTo>
                    <a:pt x="695" y="506"/>
                  </a:moveTo>
                  <a:cubicBezTo>
                    <a:pt x="695" y="449"/>
                    <a:pt x="686" y="401"/>
                    <a:pt x="667" y="363"/>
                  </a:cubicBezTo>
                  <a:cubicBezTo>
                    <a:pt x="649" y="326"/>
                    <a:pt x="624" y="295"/>
                    <a:pt x="592" y="273"/>
                  </a:cubicBezTo>
                  <a:cubicBezTo>
                    <a:pt x="561" y="250"/>
                    <a:pt x="526" y="234"/>
                    <a:pt x="486" y="225"/>
                  </a:cubicBezTo>
                  <a:cubicBezTo>
                    <a:pt x="446" y="215"/>
                    <a:pt x="405" y="210"/>
                    <a:pt x="363" y="210"/>
                  </a:cubicBezTo>
                  <a:cubicBezTo>
                    <a:pt x="240" y="210"/>
                    <a:pt x="240" y="210"/>
                    <a:pt x="240" y="210"/>
                  </a:cubicBezTo>
                  <a:cubicBezTo>
                    <a:pt x="240" y="806"/>
                    <a:pt x="240" y="806"/>
                    <a:pt x="240" y="806"/>
                  </a:cubicBezTo>
                  <a:cubicBezTo>
                    <a:pt x="357" y="806"/>
                    <a:pt x="357" y="806"/>
                    <a:pt x="357" y="806"/>
                  </a:cubicBezTo>
                  <a:cubicBezTo>
                    <a:pt x="401" y="806"/>
                    <a:pt x="444" y="801"/>
                    <a:pt x="484" y="791"/>
                  </a:cubicBezTo>
                  <a:cubicBezTo>
                    <a:pt x="525" y="781"/>
                    <a:pt x="561" y="764"/>
                    <a:pt x="592" y="741"/>
                  </a:cubicBezTo>
                  <a:cubicBezTo>
                    <a:pt x="624" y="718"/>
                    <a:pt x="649" y="687"/>
                    <a:pt x="667" y="649"/>
                  </a:cubicBezTo>
                  <a:cubicBezTo>
                    <a:pt x="686" y="611"/>
                    <a:pt x="695" y="563"/>
                    <a:pt x="695" y="506"/>
                  </a:cubicBezTo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36" name="Freeform 12"/>
            <p:cNvSpPr>
              <a:spLocks/>
            </p:cNvSpPr>
            <p:nvPr userDrawn="1"/>
          </p:nvSpPr>
          <p:spPr bwMode="auto">
            <a:xfrm>
              <a:off x="17452975" y="847725"/>
              <a:ext cx="254000" cy="292100"/>
            </a:xfrm>
            <a:custGeom>
              <a:avLst/>
              <a:gdLst/>
              <a:ahLst/>
              <a:cxnLst>
                <a:cxn ang="0">
                  <a:pos x="116" y="184"/>
                </a:cxn>
                <a:cxn ang="0">
                  <a:pos x="116" y="107"/>
                </a:cxn>
                <a:cxn ang="0">
                  <a:pos x="44" y="107"/>
                </a:cxn>
                <a:cxn ang="0">
                  <a:pos x="44" y="184"/>
                </a:cxn>
                <a:cxn ang="0">
                  <a:pos x="0" y="184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70"/>
                </a:cxn>
                <a:cxn ang="0">
                  <a:pos x="116" y="70"/>
                </a:cxn>
                <a:cxn ang="0">
                  <a:pos x="116" y="0"/>
                </a:cxn>
                <a:cxn ang="0">
                  <a:pos x="160" y="0"/>
                </a:cxn>
                <a:cxn ang="0">
                  <a:pos x="160" y="184"/>
                </a:cxn>
                <a:cxn ang="0">
                  <a:pos x="116" y="184"/>
                </a:cxn>
              </a:cxnLst>
              <a:rect l="0" t="0" r="r" b="b"/>
              <a:pathLst>
                <a:path w="160" h="184">
                  <a:moveTo>
                    <a:pt x="116" y="184"/>
                  </a:moveTo>
                  <a:lnTo>
                    <a:pt x="116" y="107"/>
                  </a:lnTo>
                  <a:lnTo>
                    <a:pt x="44" y="107"/>
                  </a:lnTo>
                  <a:lnTo>
                    <a:pt x="44" y="184"/>
                  </a:lnTo>
                  <a:lnTo>
                    <a:pt x="0" y="184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70"/>
                  </a:lnTo>
                  <a:lnTo>
                    <a:pt x="116" y="70"/>
                  </a:lnTo>
                  <a:lnTo>
                    <a:pt x="116" y="0"/>
                  </a:lnTo>
                  <a:lnTo>
                    <a:pt x="160" y="0"/>
                  </a:lnTo>
                  <a:lnTo>
                    <a:pt x="160" y="184"/>
                  </a:lnTo>
                  <a:lnTo>
                    <a:pt x="116" y="184"/>
                  </a:lnTo>
                  <a:close/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37" name="Freeform 13"/>
            <p:cNvSpPr>
              <a:spLocks noEditPoints="1"/>
            </p:cNvSpPr>
            <p:nvPr userDrawn="1"/>
          </p:nvSpPr>
          <p:spPr bwMode="auto">
            <a:xfrm>
              <a:off x="17760950" y="839788"/>
              <a:ext cx="317500" cy="307975"/>
            </a:xfrm>
            <a:custGeom>
              <a:avLst/>
              <a:gdLst/>
              <a:ahLst/>
              <a:cxnLst>
                <a:cxn ang="0">
                  <a:pos x="1110" y="532"/>
                </a:cxn>
                <a:cxn ang="0">
                  <a:pos x="1068" y="753"/>
                </a:cxn>
                <a:cxn ang="0">
                  <a:pos x="953" y="924"/>
                </a:cxn>
                <a:cxn ang="0">
                  <a:pos x="776" y="1034"/>
                </a:cxn>
                <a:cxn ang="0">
                  <a:pos x="554" y="1073"/>
                </a:cxn>
                <a:cxn ang="0">
                  <a:pos x="333" y="1034"/>
                </a:cxn>
                <a:cxn ang="0">
                  <a:pos x="158" y="924"/>
                </a:cxn>
                <a:cxn ang="0">
                  <a:pos x="42" y="753"/>
                </a:cxn>
                <a:cxn ang="0">
                  <a:pos x="0" y="532"/>
                </a:cxn>
                <a:cxn ang="0">
                  <a:pos x="42" y="311"/>
                </a:cxn>
                <a:cxn ang="0">
                  <a:pos x="158" y="144"/>
                </a:cxn>
                <a:cxn ang="0">
                  <a:pos x="333" y="37"/>
                </a:cxn>
                <a:cxn ang="0">
                  <a:pos x="554" y="0"/>
                </a:cxn>
                <a:cxn ang="0">
                  <a:pos x="776" y="37"/>
                </a:cxn>
                <a:cxn ang="0">
                  <a:pos x="953" y="144"/>
                </a:cxn>
                <a:cxn ang="0">
                  <a:pos x="1068" y="311"/>
                </a:cxn>
                <a:cxn ang="0">
                  <a:pos x="1110" y="532"/>
                </a:cxn>
                <a:cxn ang="0">
                  <a:pos x="847" y="532"/>
                </a:cxn>
                <a:cxn ang="0">
                  <a:pos x="825" y="408"/>
                </a:cxn>
                <a:cxn ang="0">
                  <a:pos x="765" y="310"/>
                </a:cxn>
                <a:cxn ang="0">
                  <a:pos x="673" y="245"/>
                </a:cxn>
                <a:cxn ang="0">
                  <a:pos x="554" y="221"/>
                </a:cxn>
                <a:cxn ang="0">
                  <a:pos x="436" y="245"/>
                </a:cxn>
                <a:cxn ang="0">
                  <a:pos x="344" y="310"/>
                </a:cxn>
                <a:cxn ang="0">
                  <a:pos x="284" y="408"/>
                </a:cxn>
                <a:cxn ang="0">
                  <a:pos x="263" y="532"/>
                </a:cxn>
                <a:cxn ang="0">
                  <a:pos x="285" y="659"/>
                </a:cxn>
                <a:cxn ang="0">
                  <a:pos x="345" y="759"/>
                </a:cxn>
                <a:cxn ang="0">
                  <a:pos x="436" y="825"/>
                </a:cxn>
                <a:cxn ang="0">
                  <a:pos x="554" y="848"/>
                </a:cxn>
                <a:cxn ang="0">
                  <a:pos x="672" y="825"/>
                </a:cxn>
                <a:cxn ang="0">
                  <a:pos x="765" y="759"/>
                </a:cxn>
                <a:cxn ang="0">
                  <a:pos x="825" y="659"/>
                </a:cxn>
                <a:cxn ang="0">
                  <a:pos x="847" y="532"/>
                </a:cxn>
              </a:cxnLst>
              <a:rect l="0" t="0" r="r" b="b"/>
              <a:pathLst>
                <a:path w="1110" h="1073">
                  <a:moveTo>
                    <a:pt x="1110" y="532"/>
                  </a:moveTo>
                  <a:cubicBezTo>
                    <a:pt x="1110" y="613"/>
                    <a:pt x="1096" y="686"/>
                    <a:pt x="1068" y="753"/>
                  </a:cubicBezTo>
                  <a:cubicBezTo>
                    <a:pt x="1040" y="819"/>
                    <a:pt x="1002" y="877"/>
                    <a:pt x="953" y="924"/>
                  </a:cubicBezTo>
                  <a:cubicBezTo>
                    <a:pt x="903" y="972"/>
                    <a:pt x="844" y="1008"/>
                    <a:pt x="776" y="1034"/>
                  </a:cubicBezTo>
                  <a:cubicBezTo>
                    <a:pt x="708" y="1060"/>
                    <a:pt x="634" y="1073"/>
                    <a:pt x="554" y="1073"/>
                  </a:cubicBezTo>
                  <a:cubicBezTo>
                    <a:pt x="475" y="1073"/>
                    <a:pt x="401" y="1060"/>
                    <a:pt x="333" y="1034"/>
                  </a:cubicBezTo>
                  <a:cubicBezTo>
                    <a:pt x="266" y="1008"/>
                    <a:pt x="207" y="972"/>
                    <a:pt x="158" y="924"/>
                  </a:cubicBezTo>
                  <a:cubicBezTo>
                    <a:pt x="108" y="877"/>
                    <a:pt x="69" y="819"/>
                    <a:pt x="42" y="753"/>
                  </a:cubicBezTo>
                  <a:cubicBezTo>
                    <a:pt x="14" y="686"/>
                    <a:pt x="0" y="613"/>
                    <a:pt x="0" y="532"/>
                  </a:cubicBezTo>
                  <a:cubicBezTo>
                    <a:pt x="0" y="451"/>
                    <a:pt x="14" y="377"/>
                    <a:pt x="42" y="311"/>
                  </a:cubicBezTo>
                  <a:cubicBezTo>
                    <a:pt x="69" y="246"/>
                    <a:pt x="108" y="190"/>
                    <a:pt x="158" y="144"/>
                  </a:cubicBezTo>
                  <a:cubicBezTo>
                    <a:pt x="207" y="98"/>
                    <a:pt x="266" y="62"/>
                    <a:pt x="333" y="37"/>
                  </a:cubicBezTo>
                  <a:cubicBezTo>
                    <a:pt x="401" y="12"/>
                    <a:pt x="475" y="0"/>
                    <a:pt x="554" y="0"/>
                  </a:cubicBezTo>
                  <a:cubicBezTo>
                    <a:pt x="634" y="0"/>
                    <a:pt x="708" y="12"/>
                    <a:pt x="776" y="37"/>
                  </a:cubicBezTo>
                  <a:cubicBezTo>
                    <a:pt x="844" y="62"/>
                    <a:pt x="903" y="98"/>
                    <a:pt x="953" y="144"/>
                  </a:cubicBezTo>
                  <a:cubicBezTo>
                    <a:pt x="1002" y="190"/>
                    <a:pt x="1040" y="246"/>
                    <a:pt x="1068" y="311"/>
                  </a:cubicBezTo>
                  <a:cubicBezTo>
                    <a:pt x="1096" y="377"/>
                    <a:pt x="1110" y="451"/>
                    <a:pt x="1110" y="532"/>
                  </a:cubicBezTo>
                  <a:moveTo>
                    <a:pt x="847" y="532"/>
                  </a:moveTo>
                  <a:cubicBezTo>
                    <a:pt x="847" y="488"/>
                    <a:pt x="839" y="447"/>
                    <a:pt x="825" y="408"/>
                  </a:cubicBezTo>
                  <a:cubicBezTo>
                    <a:pt x="811" y="370"/>
                    <a:pt x="791" y="337"/>
                    <a:pt x="765" y="310"/>
                  </a:cubicBezTo>
                  <a:cubicBezTo>
                    <a:pt x="740" y="283"/>
                    <a:pt x="709" y="261"/>
                    <a:pt x="673" y="245"/>
                  </a:cubicBezTo>
                  <a:cubicBezTo>
                    <a:pt x="637" y="229"/>
                    <a:pt x="598" y="221"/>
                    <a:pt x="554" y="221"/>
                  </a:cubicBezTo>
                  <a:cubicBezTo>
                    <a:pt x="511" y="221"/>
                    <a:pt x="472" y="229"/>
                    <a:pt x="436" y="245"/>
                  </a:cubicBezTo>
                  <a:cubicBezTo>
                    <a:pt x="401" y="261"/>
                    <a:pt x="370" y="283"/>
                    <a:pt x="344" y="310"/>
                  </a:cubicBezTo>
                  <a:cubicBezTo>
                    <a:pt x="318" y="337"/>
                    <a:pt x="298" y="370"/>
                    <a:pt x="284" y="408"/>
                  </a:cubicBezTo>
                  <a:cubicBezTo>
                    <a:pt x="270" y="447"/>
                    <a:pt x="263" y="488"/>
                    <a:pt x="263" y="532"/>
                  </a:cubicBezTo>
                  <a:cubicBezTo>
                    <a:pt x="263" y="578"/>
                    <a:pt x="271" y="620"/>
                    <a:pt x="285" y="659"/>
                  </a:cubicBezTo>
                  <a:cubicBezTo>
                    <a:pt x="299" y="698"/>
                    <a:pt x="319" y="732"/>
                    <a:pt x="345" y="759"/>
                  </a:cubicBezTo>
                  <a:cubicBezTo>
                    <a:pt x="370" y="787"/>
                    <a:pt x="401" y="809"/>
                    <a:pt x="436" y="825"/>
                  </a:cubicBezTo>
                  <a:cubicBezTo>
                    <a:pt x="472" y="841"/>
                    <a:pt x="511" y="848"/>
                    <a:pt x="554" y="848"/>
                  </a:cubicBezTo>
                  <a:cubicBezTo>
                    <a:pt x="598" y="848"/>
                    <a:pt x="637" y="841"/>
                    <a:pt x="672" y="825"/>
                  </a:cubicBezTo>
                  <a:cubicBezTo>
                    <a:pt x="708" y="809"/>
                    <a:pt x="739" y="787"/>
                    <a:pt x="765" y="759"/>
                  </a:cubicBezTo>
                  <a:cubicBezTo>
                    <a:pt x="790" y="732"/>
                    <a:pt x="811" y="698"/>
                    <a:pt x="825" y="659"/>
                  </a:cubicBezTo>
                  <a:cubicBezTo>
                    <a:pt x="839" y="620"/>
                    <a:pt x="847" y="578"/>
                    <a:pt x="847" y="532"/>
                  </a:cubicBezTo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38" name="Freeform 14"/>
            <p:cNvSpPr>
              <a:spLocks/>
            </p:cNvSpPr>
            <p:nvPr userDrawn="1"/>
          </p:nvSpPr>
          <p:spPr bwMode="auto">
            <a:xfrm>
              <a:off x="18086388" y="847725"/>
              <a:ext cx="293687" cy="292100"/>
            </a:xfrm>
            <a:custGeom>
              <a:avLst/>
              <a:gdLst/>
              <a:ahLst/>
              <a:cxnLst>
                <a:cxn ang="0">
                  <a:pos x="114" y="184"/>
                </a:cxn>
                <a:cxn ang="0">
                  <a:pos x="69" y="184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92" y="131"/>
                </a:cxn>
                <a:cxn ang="0">
                  <a:pos x="93" y="131"/>
                </a:cxn>
                <a:cxn ang="0">
                  <a:pos x="136" y="0"/>
                </a:cxn>
                <a:cxn ang="0">
                  <a:pos x="185" y="0"/>
                </a:cxn>
                <a:cxn ang="0">
                  <a:pos x="114" y="184"/>
                </a:cxn>
              </a:cxnLst>
              <a:rect l="0" t="0" r="r" b="b"/>
              <a:pathLst>
                <a:path w="185" h="184">
                  <a:moveTo>
                    <a:pt x="114" y="184"/>
                  </a:moveTo>
                  <a:lnTo>
                    <a:pt x="69" y="184"/>
                  </a:lnTo>
                  <a:lnTo>
                    <a:pt x="0" y="0"/>
                  </a:lnTo>
                  <a:lnTo>
                    <a:pt x="49" y="0"/>
                  </a:lnTo>
                  <a:lnTo>
                    <a:pt x="92" y="131"/>
                  </a:lnTo>
                  <a:lnTo>
                    <a:pt x="93" y="131"/>
                  </a:lnTo>
                  <a:lnTo>
                    <a:pt x="136" y="0"/>
                  </a:lnTo>
                  <a:lnTo>
                    <a:pt x="185" y="0"/>
                  </a:lnTo>
                  <a:lnTo>
                    <a:pt x="114" y="184"/>
                  </a:lnTo>
                  <a:close/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39" name="Freeform 15"/>
            <p:cNvSpPr>
              <a:spLocks/>
            </p:cNvSpPr>
            <p:nvPr userDrawn="1"/>
          </p:nvSpPr>
          <p:spPr bwMode="auto">
            <a:xfrm>
              <a:off x="18413413" y="847725"/>
              <a:ext cx="203200" cy="292100"/>
            </a:xfrm>
            <a:custGeom>
              <a:avLst/>
              <a:gdLst/>
              <a:ahLst/>
              <a:cxnLst>
                <a:cxn ang="0">
                  <a:pos x="0" y="184"/>
                </a:cxn>
                <a:cxn ang="0">
                  <a:pos x="0" y="0"/>
                </a:cxn>
                <a:cxn ang="0">
                  <a:pos x="123" y="0"/>
                </a:cxn>
                <a:cxn ang="0">
                  <a:pos x="123" y="38"/>
                </a:cxn>
                <a:cxn ang="0">
                  <a:pos x="43" y="38"/>
                </a:cxn>
                <a:cxn ang="0">
                  <a:pos x="43" y="72"/>
                </a:cxn>
                <a:cxn ang="0">
                  <a:pos x="119" y="72"/>
                </a:cxn>
                <a:cxn ang="0">
                  <a:pos x="119" y="108"/>
                </a:cxn>
                <a:cxn ang="0">
                  <a:pos x="43" y="108"/>
                </a:cxn>
                <a:cxn ang="0">
                  <a:pos x="43" y="146"/>
                </a:cxn>
                <a:cxn ang="0">
                  <a:pos x="128" y="146"/>
                </a:cxn>
                <a:cxn ang="0">
                  <a:pos x="128" y="184"/>
                </a:cxn>
                <a:cxn ang="0">
                  <a:pos x="0" y="184"/>
                </a:cxn>
              </a:cxnLst>
              <a:rect l="0" t="0" r="r" b="b"/>
              <a:pathLst>
                <a:path w="128" h="184">
                  <a:moveTo>
                    <a:pt x="0" y="184"/>
                  </a:moveTo>
                  <a:lnTo>
                    <a:pt x="0" y="0"/>
                  </a:lnTo>
                  <a:lnTo>
                    <a:pt x="123" y="0"/>
                  </a:lnTo>
                  <a:lnTo>
                    <a:pt x="123" y="38"/>
                  </a:lnTo>
                  <a:lnTo>
                    <a:pt x="43" y="38"/>
                  </a:lnTo>
                  <a:lnTo>
                    <a:pt x="43" y="72"/>
                  </a:lnTo>
                  <a:lnTo>
                    <a:pt x="119" y="72"/>
                  </a:lnTo>
                  <a:lnTo>
                    <a:pt x="119" y="108"/>
                  </a:lnTo>
                  <a:lnTo>
                    <a:pt x="43" y="108"/>
                  </a:lnTo>
                  <a:lnTo>
                    <a:pt x="43" y="146"/>
                  </a:lnTo>
                  <a:lnTo>
                    <a:pt x="128" y="146"/>
                  </a:lnTo>
                  <a:lnTo>
                    <a:pt x="128" y="184"/>
                  </a:lnTo>
                  <a:lnTo>
                    <a:pt x="0" y="184"/>
                  </a:lnTo>
                  <a:close/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40" name="Freeform 16"/>
            <p:cNvSpPr>
              <a:spLocks/>
            </p:cNvSpPr>
            <p:nvPr userDrawn="1"/>
          </p:nvSpPr>
          <p:spPr bwMode="auto">
            <a:xfrm>
              <a:off x="18673763" y="847725"/>
              <a:ext cx="265112" cy="292100"/>
            </a:xfrm>
            <a:custGeom>
              <a:avLst/>
              <a:gdLst/>
              <a:ahLst/>
              <a:cxnLst>
                <a:cxn ang="0">
                  <a:pos x="117" y="184"/>
                </a:cxn>
                <a:cxn ang="0">
                  <a:pos x="43" y="64"/>
                </a:cxn>
                <a:cxn ang="0">
                  <a:pos x="42" y="64"/>
                </a:cxn>
                <a:cxn ang="0">
                  <a:pos x="43" y="184"/>
                </a:cxn>
                <a:cxn ang="0">
                  <a:pos x="0" y="184"/>
                </a:cxn>
                <a:cxn ang="0">
                  <a:pos x="0" y="0"/>
                </a:cxn>
                <a:cxn ang="0">
                  <a:pos x="51" y="0"/>
                </a:cxn>
                <a:cxn ang="0">
                  <a:pos x="124" y="120"/>
                </a:cxn>
                <a:cxn ang="0">
                  <a:pos x="125" y="120"/>
                </a:cxn>
                <a:cxn ang="0">
                  <a:pos x="124" y="0"/>
                </a:cxn>
                <a:cxn ang="0">
                  <a:pos x="167" y="0"/>
                </a:cxn>
                <a:cxn ang="0">
                  <a:pos x="167" y="184"/>
                </a:cxn>
                <a:cxn ang="0">
                  <a:pos x="117" y="184"/>
                </a:cxn>
              </a:cxnLst>
              <a:rect l="0" t="0" r="r" b="b"/>
              <a:pathLst>
                <a:path w="167" h="184">
                  <a:moveTo>
                    <a:pt x="117" y="184"/>
                  </a:moveTo>
                  <a:lnTo>
                    <a:pt x="43" y="64"/>
                  </a:lnTo>
                  <a:lnTo>
                    <a:pt x="42" y="64"/>
                  </a:lnTo>
                  <a:lnTo>
                    <a:pt x="43" y="184"/>
                  </a:lnTo>
                  <a:lnTo>
                    <a:pt x="0" y="184"/>
                  </a:lnTo>
                  <a:lnTo>
                    <a:pt x="0" y="0"/>
                  </a:lnTo>
                  <a:lnTo>
                    <a:pt x="51" y="0"/>
                  </a:lnTo>
                  <a:lnTo>
                    <a:pt x="124" y="120"/>
                  </a:lnTo>
                  <a:lnTo>
                    <a:pt x="125" y="120"/>
                  </a:lnTo>
                  <a:lnTo>
                    <a:pt x="124" y="0"/>
                  </a:lnTo>
                  <a:lnTo>
                    <a:pt x="167" y="0"/>
                  </a:lnTo>
                  <a:lnTo>
                    <a:pt x="167" y="184"/>
                  </a:lnTo>
                  <a:lnTo>
                    <a:pt x="117" y="184"/>
                  </a:lnTo>
                  <a:close/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41" name="Freeform 17"/>
            <p:cNvSpPr>
              <a:spLocks/>
            </p:cNvSpPr>
            <p:nvPr userDrawn="1"/>
          </p:nvSpPr>
          <p:spPr bwMode="auto">
            <a:xfrm>
              <a:off x="16394113" y="1822450"/>
              <a:ext cx="234950" cy="292100"/>
            </a:xfrm>
            <a:custGeom>
              <a:avLst/>
              <a:gdLst/>
              <a:ahLst/>
              <a:cxnLst>
                <a:cxn ang="0">
                  <a:pos x="96" y="38"/>
                </a:cxn>
                <a:cxn ang="0">
                  <a:pos x="96" y="184"/>
                </a:cxn>
                <a:cxn ang="0">
                  <a:pos x="52" y="184"/>
                </a:cxn>
                <a:cxn ang="0">
                  <a:pos x="52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148" y="0"/>
                </a:cxn>
                <a:cxn ang="0">
                  <a:pos x="148" y="38"/>
                </a:cxn>
                <a:cxn ang="0">
                  <a:pos x="96" y="38"/>
                </a:cxn>
              </a:cxnLst>
              <a:rect l="0" t="0" r="r" b="b"/>
              <a:pathLst>
                <a:path w="148" h="184">
                  <a:moveTo>
                    <a:pt x="96" y="38"/>
                  </a:moveTo>
                  <a:lnTo>
                    <a:pt x="96" y="184"/>
                  </a:lnTo>
                  <a:lnTo>
                    <a:pt x="52" y="184"/>
                  </a:lnTo>
                  <a:lnTo>
                    <a:pt x="52" y="38"/>
                  </a:lnTo>
                  <a:lnTo>
                    <a:pt x="0" y="38"/>
                  </a:lnTo>
                  <a:lnTo>
                    <a:pt x="0" y="0"/>
                  </a:lnTo>
                  <a:lnTo>
                    <a:pt x="148" y="0"/>
                  </a:lnTo>
                  <a:lnTo>
                    <a:pt x="148" y="38"/>
                  </a:lnTo>
                  <a:lnTo>
                    <a:pt x="96" y="38"/>
                  </a:lnTo>
                  <a:close/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42" name="Freeform 18"/>
            <p:cNvSpPr>
              <a:spLocks/>
            </p:cNvSpPr>
            <p:nvPr userDrawn="1"/>
          </p:nvSpPr>
          <p:spPr bwMode="auto">
            <a:xfrm>
              <a:off x="16667163" y="1822450"/>
              <a:ext cx="203200" cy="292100"/>
            </a:xfrm>
            <a:custGeom>
              <a:avLst/>
              <a:gdLst/>
              <a:ahLst/>
              <a:cxnLst>
                <a:cxn ang="0">
                  <a:pos x="0" y="184"/>
                </a:cxn>
                <a:cxn ang="0">
                  <a:pos x="0" y="0"/>
                </a:cxn>
                <a:cxn ang="0">
                  <a:pos x="124" y="0"/>
                </a:cxn>
                <a:cxn ang="0">
                  <a:pos x="124" y="37"/>
                </a:cxn>
                <a:cxn ang="0">
                  <a:pos x="43" y="37"/>
                </a:cxn>
                <a:cxn ang="0">
                  <a:pos x="43" y="72"/>
                </a:cxn>
                <a:cxn ang="0">
                  <a:pos x="119" y="72"/>
                </a:cxn>
                <a:cxn ang="0">
                  <a:pos x="119" y="108"/>
                </a:cxn>
                <a:cxn ang="0">
                  <a:pos x="43" y="108"/>
                </a:cxn>
                <a:cxn ang="0">
                  <a:pos x="43" y="146"/>
                </a:cxn>
                <a:cxn ang="0">
                  <a:pos x="128" y="146"/>
                </a:cxn>
                <a:cxn ang="0">
                  <a:pos x="128" y="184"/>
                </a:cxn>
                <a:cxn ang="0">
                  <a:pos x="0" y="184"/>
                </a:cxn>
              </a:cxnLst>
              <a:rect l="0" t="0" r="r" b="b"/>
              <a:pathLst>
                <a:path w="128" h="184">
                  <a:moveTo>
                    <a:pt x="0" y="184"/>
                  </a:moveTo>
                  <a:lnTo>
                    <a:pt x="0" y="0"/>
                  </a:lnTo>
                  <a:lnTo>
                    <a:pt x="124" y="0"/>
                  </a:lnTo>
                  <a:lnTo>
                    <a:pt x="124" y="37"/>
                  </a:lnTo>
                  <a:lnTo>
                    <a:pt x="43" y="37"/>
                  </a:lnTo>
                  <a:lnTo>
                    <a:pt x="43" y="72"/>
                  </a:lnTo>
                  <a:lnTo>
                    <a:pt x="119" y="72"/>
                  </a:lnTo>
                  <a:lnTo>
                    <a:pt x="119" y="108"/>
                  </a:lnTo>
                  <a:lnTo>
                    <a:pt x="43" y="108"/>
                  </a:lnTo>
                  <a:lnTo>
                    <a:pt x="43" y="146"/>
                  </a:lnTo>
                  <a:lnTo>
                    <a:pt x="128" y="146"/>
                  </a:lnTo>
                  <a:lnTo>
                    <a:pt x="128" y="184"/>
                  </a:lnTo>
                  <a:lnTo>
                    <a:pt x="0" y="184"/>
                  </a:lnTo>
                  <a:close/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43" name="Freeform 19"/>
            <p:cNvSpPr>
              <a:spLocks/>
            </p:cNvSpPr>
            <p:nvPr userDrawn="1"/>
          </p:nvSpPr>
          <p:spPr bwMode="auto">
            <a:xfrm>
              <a:off x="16908463" y="1814513"/>
              <a:ext cx="271462" cy="307975"/>
            </a:xfrm>
            <a:custGeom>
              <a:avLst/>
              <a:gdLst/>
              <a:ahLst/>
              <a:cxnLst>
                <a:cxn ang="0">
                  <a:pos x="778" y="1027"/>
                </a:cxn>
                <a:cxn ang="0">
                  <a:pos x="549" y="1073"/>
                </a:cxn>
                <a:cxn ang="0">
                  <a:pos x="331" y="1034"/>
                </a:cxn>
                <a:cxn ang="0">
                  <a:pos x="157" y="924"/>
                </a:cxn>
                <a:cxn ang="0">
                  <a:pos x="42" y="753"/>
                </a:cxn>
                <a:cxn ang="0">
                  <a:pos x="0" y="535"/>
                </a:cxn>
                <a:cxn ang="0">
                  <a:pos x="43" y="313"/>
                </a:cxn>
                <a:cxn ang="0">
                  <a:pos x="160" y="144"/>
                </a:cxn>
                <a:cxn ang="0">
                  <a:pos x="336" y="37"/>
                </a:cxn>
                <a:cxn ang="0">
                  <a:pos x="553" y="0"/>
                </a:cxn>
                <a:cxn ang="0">
                  <a:pos x="766" y="38"/>
                </a:cxn>
                <a:cxn ang="0">
                  <a:pos x="935" y="149"/>
                </a:cxn>
                <a:cxn ang="0">
                  <a:pos x="768" y="316"/>
                </a:cxn>
                <a:cxn ang="0">
                  <a:pos x="677" y="245"/>
                </a:cxn>
                <a:cxn ang="0">
                  <a:pos x="562" y="222"/>
                </a:cxn>
                <a:cxn ang="0">
                  <a:pos x="443" y="246"/>
                </a:cxn>
                <a:cxn ang="0">
                  <a:pos x="350" y="312"/>
                </a:cxn>
                <a:cxn ang="0">
                  <a:pos x="290" y="410"/>
                </a:cxn>
                <a:cxn ang="0">
                  <a:pos x="268" y="535"/>
                </a:cxn>
                <a:cxn ang="0">
                  <a:pos x="290" y="661"/>
                </a:cxn>
                <a:cxn ang="0">
                  <a:pos x="350" y="760"/>
                </a:cxn>
                <a:cxn ang="0">
                  <a:pos x="441" y="824"/>
                </a:cxn>
                <a:cxn ang="0">
                  <a:pos x="558" y="847"/>
                </a:cxn>
                <a:cxn ang="0">
                  <a:pos x="686" y="818"/>
                </a:cxn>
                <a:cxn ang="0">
                  <a:pos x="774" y="743"/>
                </a:cxn>
                <a:cxn ang="0">
                  <a:pos x="945" y="904"/>
                </a:cxn>
                <a:cxn ang="0">
                  <a:pos x="778" y="1027"/>
                </a:cxn>
              </a:cxnLst>
              <a:rect l="0" t="0" r="r" b="b"/>
              <a:pathLst>
                <a:path w="945" h="1073">
                  <a:moveTo>
                    <a:pt x="778" y="1027"/>
                  </a:moveTo>
                  <a:cubicBezTo>
                    <a:pt x="712" y="1057"/>
                    <a:pt x="635" y="1073"/>
                    <a:pt x="549" y="1073"/>
                  </a:cubicBezTo>
                  <a:cubicBezTo>
                    <a:pt x="470" y="1073"/>
                    <a:pt x="397" y="1060"/>
                    <a:pt x="331" y="1034"/>
                  </a:cubicBezTo>
                  <a:cubicBezTo>
                    <a:pt x="264" y="1008"/>
                    <a:pt x="206" y="971"/>
                    <a:pt x="157" y="924"/>
                  </a:cubicBezTo>
                  <a:cubicBezTo>
                    <a:pt x="108" y="876"/>
                    <a:pt x="70" y="819"/>
                    <a:pt x="42" y="753"/>
                  </a:cubicBezTo>
                  <a:cubicBezTo>
                    <a:pt x="14" y="687"/>
                    <a:pt x="0" y="614"/>
                    <a:pt x="0" y="535"/>
                  </a:cubicBezTo>
                  <a:cubicBezTo>
                    <a:pt x="0" y="453"/>
                    <a:pt x="14" y="379"/>
                    <a:pt x="43" y="313"/>
                  </a:cubicBezTo>
                  <a:cubicBezTo>
                    <a:pt x="71" y="247"/>
                    <a:pt x="110" y="191"/>
                    <a:pt x="160" y="144"/>
                  </a:cubicBezTo>
                  <a:cubicBezTo>
                    <a:pt x="210" y="98"/>
                    <a:pt x="269" y="62"/>
                    <a:pt x="336" y="37"/>
                  </a:cubicBezTo>
                  <a:cubicBezTo>
                    <a:pt x="403" y="12"/>
                    <a:pt x="475" y="0"/>
                    <a:pt x="553" y="0"/>
                  </a:cubicBezTo>
                  <a:cubicBezTo>
                    <a:pt x="625" y="0"/>
                    <a:pt x="696" y="12"/>
                    <a:pt x="766" y="38"/>
                  </a:cubicBezTo>
                  <a:cubicBezTo>
                    <a:pt x="835" y="63"/>
                    <a:pt x="892" y="100"/>
                    <a:pt x="935" y="149"/>
                  </a:cubicBezTo>
                  <a:cubicBezTo>
                    <a:pt x="768" y="316"/>
                    <a:pt x="768" y="316"/>
                    <a:pt x="768" y="316"/>
                  </a:cubicBezTo>
                  <a:cubicBezTo>
                    <a:pt x="745" y="284"/>
                    <a:pt x="715" y="261"/>
                    <a:pt x="677" y="245"/>
                  </a:cubicBezTo>
                  <a:cubicBezTo>
                    <a:pt x="640" y="230"/>
                    <a:pt x="601" y="222"/>
                    <a:pt x="562" y="222"/>
                  </a:cubicBezTo>
                  <a:cubicBezTo>
                    <a:pt x="519" y="222"/>
                    <a:pt x="479" y="230"/>
                    <a:pt x="443" y="246"/>
                  </a:cubicBezTo>
                  <a:cubicBezTo>
                    <a:pt x="407" y="262"/>
                    <a:pt x="376" y="284"/>
                    <a:pt x="350" y="312"/>
                  </a:cubicBezTo>
                  <a:cubicBezTo>
                    <a:pt x="324" y="340"/>
                    <a:pt x="304" y="372"/>
                    <a:pt x="290" y="410"/>
                  </a:cubicBezTo>
                  <a:cubicBezTo>
                    <a:pt x="275" y="448"/>
                    <a:pt x="268" y="490"/>
                    <a:pt x="268" y="535"/>
                  </a:cubicBezTo>
                  <a:cubicBezTo>
                    <a:pt x="268" y="581"/>
                    <a:pt x="275" y="623"/>
                    <a:pt x="290" y="661"/>
                  </a:cubicBezTo>
                  <a:cubicBezTo>
                    <a:pt x="304" y="700"/>
                    <a:pt x="324" y="732"/>
                    <a:pt x="350" y="760"/>
                  </a:cubicBezTo>
                  <a:cubicBezTo>
                    <a:pt x="375" y="787"/>
                    <a:pt x="405" y="808"/>
                    <a:pt x="441" y="824"/>
                  </a:cubicBezTo>
                  <a:cubicBezTo>
                    <a:pt x="477" y="839"/>
                    <a:pt x="515" y="847"/>
                    <a:pt x="558" y="847"/>
                  </a:cubicBezTo>
                  <a:cubicBezTo>
                    <a:pt x="607" y="847"/>
                    <a:pt x="649" y="837"/>
                    <a:pt x="686" y="818"/>
                  </a:cubicBezTo>
                  <a:cubicBezTo>
                    <a:pt x="722" y="799"/>
                    <a:pt x="752" y="774"/>
                    <a:pt x="774" y="743"/>
                  </a:cubicBezTo>
                  <a:cubicBezTo>
                    <a:pt x="945" y="904"/>
                    <a:pt x="945" y="904"/>
                    <a:pt x="945" y="904"/>
                  </a:cubicBezTo>
                  <a:cubicBezTo>
                    <a:pt x="900" y="956"/>
                    <a:pt x="844" y="997"/>
                    <a:pt x="778" y="1027"/>
                  </a:cubicBezTo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44" name="Freeform 20"/>
            <p:cNvSpPr>
              <a:spLocks/>
            </p:cNvSpPr>
            <p:nvPr userDrawn="1"/>
          </p:nvSpPr>
          <p:spPr bwMode="auto">
            <a:xfrm>
              <a:off x="17216438" y="1822450"/>
              <a:ext cx="255587" cy="292100"/>
            </a:xfrm>
            <a:custGeom>
              <a:avLst/>
              <a:gdLst/>
              <a:ahLst/>
              <a:cxnLst>
                <a:cxn ang="0">
                  <a:pos x="116" y="184"/>
                </a:cxn>
                <a:cxn ang="0">
                  <a:pos x="116" y="107"/>
                </a:cxn>
                <a:cxn ang="0">
                  <a:pos x="45" y="107"/>
                </a:cxn>
                <a:cxn ang="0">
                  <a:pos x="45" y="184"/>
                </a:cxn>
                <a:cxn ang="0">
                  <a:pos x="0" y="184"/>
                </a:cxn>
                <a:cxn ang="0">
                  <a:pos x="0" y="0"/>
                </a:cxn>
                <a:cxn ang="0">
                  <a:pos x="45" y="0"/>
                </a:cxn>
                <a:cxn ang="0">
                  <a:pos x="45" y="70"/>
                </a:cxn>
                <a:cxn ang="0">
                  <a:pos x="116" y="70"/>
                </a:cxn>
                <a:cxn ang="0">
                  <a:pos x="116" y="0"/>
                </a:cxn>
                <a:cxn ang="0">
                  <a:pos x="161" y="0"/>
                </a:cxn>
                <a:cxn ang="0">
                  <a:pos x="161" y="184"/>
                </a:cxn>
                <a:cxn ang="0">
                  <a:pos x="116" y="184"/>
                </a:cxn>
              </a:cxnLst>
              <a:rect l="0" t="0" r="r" b="b"/>
              <a:pathLst>
                <a:path w="161" h="184">
                  <a:moveTo>
                    <a:pt x="116" y="184"/>
                  </a:moveTo>
                  <a:lnTo>
                    <a:pt x="116" y="107"/>
                  </a:lnTo>
                  <a:lnTo>
                    <a:pt x="45" y="107"/>
                  </a:lnTo>
                  <a:lnTo>
                    <a:pt x="45" y="184"/>
                  </a:lnTo>
                  <a:lnTo>
                    <a:pt x="0" y="184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5" y="70"/>
                  </a:lnTo>
                  <a:lnTo>
                    <a:pt x="116" y="70"/>
                  </a:lnTo>
                  <a:lnTo>
                    <a:pt x="116" y="0"/>
                  </a:lnTo>
                  <a:lnTo>
                    <a:pt x="161" y="0"/>
                  </a:lnTo>
                  <a:lnTo>
                    <a:pt x="161" y="184"/>
                  </a:lnTo>
                  <a:lnTo>
                    <a:pt x="116" y="184"/>
                  </a:lnTo>
                  <a:close/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45" name="Freeform 21"/>
            <p:cNvSpPr>
              <a:spLocks/>
            </p:cNvSpPr>
            <p:nvPr userDrawn="1"/>
          </p:nvSpPr>
          <p:spPr bwMode="auto">
            <a:xfrm>
              <a:off x="17538700" y="1822450"/>
              <a:ext cx="266700" cy="292100"/>
            </a:xfrm>
            <a:custGeom>
              <a:avLst/>
              <a:gdLst/>
              <a:ahLst/>
              <a:cxnLst>
                <a:cxn ang="0">
                  <a:pos x="117" y="184"/>
                </a:cxn>
                <a:cxn ang="0">
                  <a:pos x="43" y="64"/>
                </a:cxn>
                <a:cxn ang="0">
                  <a:pos x="43" y="64"/>
                </a:cxn>
                <a:cxn ang="0">
                  <a:pos x="44" y="184"/>
                </a:cxn>
                <a:cxn ang="0">
                  <a:pos x="0" y="184"/>
                </a:cxn>
                <a:cxn ang="0">
                  <a:pos x="0" y="0"/>
                </a:cxn>
                <a:cxn ang="0">
                  <a:pos x="51" y="0"/>
                </a:cxn>
                <a:cxn ang="0">
                  <a:pos x="125" y="120"/>
                </a:cxn>
                <a:cxn ang="0">
                  <a:pos x="126" y="120"/>
                </a:cxn>
                <a:cxn ang="0">
                  <a:pos x="125" y="0"/>
                </a:cxn>
                <a:cxn ang="0">
                  <a:pos x="168" y="0"/>
                </a:cxn>
                <a:cxn ang="0">
                  <a:pos x="168" y="184"/>
                </a:cxn>
                <a:cxn ang="0">
                  <a:pos x="117" y="184"/>
                </a:cxn>
              </a:cxnLst>
              <a:rect l="0" t="0" r="r" b="b"/>
              <a:pathLst>
                <a:path w="168" h="184">
                  <a:moveTo>
                    <a:pt x="117" y="184"/>
                  </a:moveTo>
                  <a:lnTo>
                    <a:pt x="43" y="64"/>
                  </a:lnTo>
                  <a:lnTo>
                    <a:pt x="43" y="64"/>
                  </a:lnTo>
                  <a:lnTo>
                    <a:pt x="44" y="184"/>
                  </a:lnTo>
                  <a:lnTo>
                    <a:pt x="0" y="184"/>
                  </a:lnTo>
                  <a:lnTo>
                    <a:pt x="0" y="0"/>
                  </a:lnTo>
                  <a:lnTo>
                    <a:pt x="51" y="0"/>
                  </a:lnTo>
                  <a:lnTo>
                    <a:pt x="125" y="120"/>
                  </a:lnTo>
                  <a:lnTo>
                    <a:pt x="126" y="120"/>
                  </a:lnTo>
                  <a:lnTo>
                    <a:pt x="125" y="0"/>
                  </a:lnTo>
                  <a:lnTo>
                    <a:pt x="168" y="0"/>
                  </a:lnTo>
                  <a:lnTo>
                    <a:pt x="168" y="184"/>
                  </a:lnTo>
                  <a:lnTo>
                    <a:pt x="117" y="184"/>
                  </a:lnTo>
                  <a:close/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46" name="Freeform 22"/>
            <p:cNvSpPr>
              <a:spLocks noEditPoints="1"/>
            </p:cNvSpPr>
            <p:nvPr userDrawn="1"/>
          </p:nvSpPr>
          <p:spPr bwMode="auto">
            <a:xfrm>
              <a:off x="17859375" y="1814513"/>
              <a:ext cx="317500" cy="307975"/>
            </a:xfrm>
            <a:custGeom>
              <a:avLst/>
              <a:gdLst/>
              <a:ahLst/>
              <a:cxnLst>
                <a:cxn ang="0">
                  <a:pos x="1110" y="532"/>
                </a:cxn>
                <a:cxn ang="0">
                  <a:pos x="1068" y="753"/>
                </a:cxn>
                <a:cxn ang="0">
                  <a:pos x="953" y="924"/>
                </a:cxn>
                <a:cxn ang="0">
                  <a:pos x="776" y="1034"/>
                </a:cxn>
                <a:cxn ang="0">
                  <a:pos x="554" y="1073"/>
                </a:cxn>
                <a:cxn ang="0">
                  <a:pos x="333" y="1034"/>
                </a:cxn>
                <a:cxn ang="0">
                  <a:pos x="158" y="924"/>
                </a:cxn>
                <a:cxn ang="0">
                  <a:pos x="42" y="753"/>
                </a:cxn>
                <a:cxn ang="0">
                  <a:pos x="0" y="532"/>
                </a:cxn>
                <a:cxn ang="0">
                  <a:pos x="42" y="311"/>
                </a:cxn>
                <a:cxn ang="0">
                  <a:pos x="158" y="143"/>
                </a:cxn>
                <a:cxn ang="0">
                  <a:pos x="333" y="37"/>
                </a:cxn>
                <a:cxn ang="0">
                  <a:pos x="554" y="0"/>
                </a:cxn>
                <a:cxn ang="0">
                  <a:pos x="776" y="37"/>
                </a:cxn>
                <a:cxn ang="0">
                  <a:pos x="953" y="143"/>
                </a:cxn>
                <a:cxn ang="0">
                  <a:pos x="1068" y="311"/>
                </a:cxn>
                <a:cxn ang="0">
                  <a:pos x="1110" y="532"/>
                </a:cxn>
                <a:cxn ang="0">
                  <a:pos x="847" y="532"/>
                </a:cxn>
                <a:cxn ang="0">
                  <a:pos x="825" y="408"/>
                </a:cxn>
                <a:cxn ang="0">
                  <a:pos x="765" y="310"/>
                </a:cxn>
                <a:cxn ang="0">
                  <a:pos x="673" y="245"/>
                </a:cxn>
                <a:cxn ang="0">
                  <a:pos x="554" y="221"/>
                </a:cxn>
                <a:cxn ang="0">
                  <a:pos x="436" y="245"/>
                </a:cxn>
                <a:cxn ang="0">
                  <a:pos x="344" y="310"/>
                </a:cxn>
                <a:cxn ang="0">
                  <a:pos x="284" y="408"/>
                </a:cxn>
                <a:cxn ang="0">
                  <a:pos x="264" y="532"/>
                </a:cxn>
                <a:cxn ang="0">
                  <a:pos x="285" y="659"/>
                </a:cxn>
                <a:cxn ang="0">
                  <a:pos x="345" y="759"/>
                </a:cxn>
                <a:cxn ang="0">
                  <a:pos x="436" y="824"/>
                </a:cxn>
                <a:cxn ang="0">
                  <a:pos x="554" y="848"/>
                </a:cxn>
                <a:cxn ang="0">
                  <a:pos x="672" y="824"/>
                </a:cxn>
                <a:cxn ang="0">
                  <a:pos x="765" y="759"/>
                </a:cxn>
                <a:cxn ang="0">
                  <a:pos x="825" y="659"/>
                </a:cxn>
                <a:cxn ang="0">
                  <a:pos x="847" y="532"/>
                </a:cxn>
              </a:cxnLst>
              <a:rect l="0" t="0" r="r" b="b"/>
              <a:pathLst>
                <a:path w="1110" h="1073">
                  <a:moveTo>
                    <a:pt x="1110" y="532"/>
                  </a:moveTo>
                  <a:cubicBezTo>
                    <a:pt x="1110" y="612"/>
                    <a:pt x="1096" y="686"/>
                    <a:pt x="1068" y="753"/>
                  </a:cubicBezTo>
                  <a:cubicBezTo>
                    <a:pt x="1040" y="819"/>
                    <a:pt x="1002" y="876"/>
                    <a:pt x="953" y="924"/>
                  </a:cubicBezTo>
                  <a:cubicBezTo>
                    <a:pt x="903" y="971"/>
                    <a:pt x="844" y="1008"/>
                    <a:pt x="776" y="1034"/>
                  </a:cubicBezTo>
                  <a:cubicBezTo>
                    <a:pt x="708" y="1060"/>
                    <a:pt x="634" y="1073"/>
                    <a:pt x="554" y="1073"/>
                  </a:cubicBezTo>
                  <a:cubicBezTo>
                    <a:pt x="475" y="1073"/>
                    <a:pt x="401" y="1060"/>
                    <a:pt x="333" y="1034"/>
                  </a:cubicBezTo>
                  <a:cubicBezTo>
                    <a:pt x="266" y="1008"/>
                    <a:pt x="207" y="971"/>
                    <a:pt x="158" y="924"/>
                  </a:cubicBezTo>
                  <a:cubicBezTo>
                    <a:pt x="108" y="876"/>
                    <a:pt x="70" y="819"/>
                    <a:pt x="42" y="753"/>
                  </a:cubicBezTo>
                  <a:cubicBezTo>
                    <a:pt x="14" y="686"/>
                    <a:pt x="0" y="612"/>
                    <a:pt x="0" y="532"/>
                  </a:cubicBezTo>
                  <a:cubicBezTo>
                    <a:pt x="0" y="450"/>
                    <a:pt x="14" y="377"/>
                    <a:pt x="42" y="311"/>
                  </a:cubicBezTo>
                  <a:cubicBezTo>
                    <a:pt x="70" y="245"/>
                    <a:pt x="108" y="190"/>
                    <a:pt x="158" y="143"/>
                  </a:cubicBezTo>
                  <a:cubicBezTo>
                    <a:pt x="207" y="97"/>
                    <a:pt x="266" y="62"/>
                    <a:pt x="333" y="37"/>
                  </a:cubicBezTo>
                  <a:cubicBezTo>
                    <a:pt x="401" y="12"/>
                    <a:pt x="475" y="0"/>
                    <a:pt x="554" y="0"/>
                  </a:cubicBezTo>
                  <a:cubicBezTo>
                    <a:pt x="634" y="0"/>
                    <a:pt x="708" y="12"/>
                    <a:pt x="776" y="37"/>
                  </a:cubicBezTo>
                  <a:cubicBezTo>
                    <a:pt x="844" y="62"/>
                    <a:pt x="903" y="97"/>
                    <a:pt x="953" y="143"/>
                  </a:cubicBezTo>
                  <a:cubicBezTo>
                    <a:pt x="1002" y="190"/>
                    <a:pt x="1040" y="245"/>
                    <a:pt x="1068" y="311"/>
                  </a:cubicBezTo>
                  <a:cubicBezTo>
                    <a:pt x="1096" y="377"/>
                    <a:pt x="1110" y="450"/>
                    <a:pt x="1110" y="532"/>
                  </a:cubicBezTo>
                  <a:moveTo>
                    <a:pt x="847" y="532"/>
                  </a:moveTo>
                  <a:cubicBezTo>
                    <a:pt x="847" y="488"/>
                    <a:pt x="839" y="446"/>
                    <a:pt x="825" y="408"/>
                  </a:cubicBezTo>
                  <a:cubicBezTo>
                    <a:pt x="811" y="370"/>
                    <a:pt x="791" y="337"/>
                    <a:pt x="765" y="310"/>
                  </a:cubicBezTo>
                  <a:cubicBezTo>
                    <a:pt x="740" y="282"/>
                    <a:pt x="709" y="261"/>
                    <a:pt x="673" y="245"/>
                  </a:cubicBezTo>
                  <a:cubicBezTo>
                    <a:pt x="637" y="229"/>
                    <a:pt x="598" y="221"/>
                    <a:pt x="554" y="221"/>
                  </a:cubicBezTo>
                  <a:cubicBezTo>
                    <a:pt x="511" y="221"/>
                    <a:pt x="472" y="229"/>
                    <a:pt x="436" y="245"/>
                  </a:cubicBezTo>
                  <a:cubicBezTo>
                    <a:pt x="401" y="261"/>
                    <a:pt x="370" y="282"/>
                    <a:pt x="344" y="310"/>
                  </a:cubicBezTo>
                  <a:cubicBezTo>
                    <a:pt x="318" y="337"/>
                    <a:pt x="298" y="370"/>
                    <a:pt x="284" y="408"/>
                  </a:cubicBezTo>
                  <a:cubicBezTo>
                    <a:pt x="270" y="446"/>
                    <a:pt x="264" y="488"/>
                    <a:pt x="264" y="532"/>
                  </a:cubicBezTo>
                  <a:cubicBezTo>
                    <a:pt x="264" y="578"/>
                    <a:pt x="271" y="620"/>
                    <a:pt x="285" y="659"/>
                  </a:cubicBezTo>
                  <a:cubicBezTo>
                    <a:pt x="299" y="698"/>
                    <a:pt x="319" y="731"/>
                    <a:pt x="345" y="759"/>
                  </a:cubicBezTo>
                  <a:cubicBezTo>
                    <a:pt x="370" y="787"/>
                    <a:pt x="401" y="809"/>
                    <a:pt x="436" y="824"/>
                  </a:cubicBezTo>
                  <a:cubicBezTo>
                    <a:pt x="472" y="840"/>
                    <a:pt x="511" y="848"/>
                    <a:pt x="554" y="848"/>
                  </a:cubicBezTo>
                  <a:cubicBezTo>
                    <a:pt x="598" y="848"/>
                    <a:pt x="637" y="840"/>
                    <a:pt x="672" y="824"/>
                  </a:cubicBezTo>
                  <a:cubicBezTo>
                    <a:pt x="708" y="809"/>
                    <a:pt x="739" y="787"/>
                    <a:pt x="765" y="759"/>
                  </a:cubicBezTo>
                  <a:cubicBezTo>
                    <a:pt x="790" y="731"/>
                    <a:pt x="811" y="698"/>
                    <a:pt x="825" y="659"/>
                  </a:cubicBezTo>
                  <a:cubicBezTo>
                    <a:pt x="839" y="620"/>
                    <a:pt x="847" y="578"/>
                    <a:pt x="847" y="532"/>
                  </a:cubicBezTo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47" name="Freeform 23"/>
            <p:cNvSpPr>
              <a:spLocks/>
            </p:cNvSpPr>
            <p:nvPr userDrawn="1"/>
          </p:nvSpPr>
          <p:spPr bwMode="auto">
            <a:xfrm>
              <a:off x="18229263" y="1822450"/>
              <a:ext cx="184150" cy="292100"/>
            </a:xfrm>
            <a:custGeom>
              <a:avLst/>
              <a:gdLst/>
              <a:ahLst/>
              <a:cxnLst>
                <a:cxn ang="0">
                  <a:pos x="0" y="184"/>
                </a:cxn>
                <a:cxn ang="0">
                  <a:pos x="0" y="0"/>
                </a:cxn>
                <a:cxn ang="0">
                  <a:pos x="45" y="0"/>
                </a:cxn>
                <a:cxn ang="0">
                  <a:pos x="45" y="145"/>
                </a:cxn>
                <a:cxn ang="0">
                  <a:pos x="116" y="145"/>
                </a:cxn>
                <a:cxn ang="0">
                  <a:pos x="116" y="184"/>
                </a:cxn>
                <a:cxn ang="0">
                  <a:pos x="0" y="184"/>
                </a:cxn>
              </a:cxnLst>
              <a:rect l="0" t="0" r="r" b="b"/>
              <a:pathLst>
                <a:path w="116" h="184">
                  <a:moveTo>
                    <a:pt x="0" y="184"/>
                  </a:moveTo>
                  <a:lnTo>
                    <a:pt x="0" y="0"/>
                  </a:lnTo>
                  <a:lnTo>
                    <a:pt x="45" y="0"/>
                  </a:lnTo>
                  <a:lnTo>
                    <a:pt x="45" y="145"/>
                  </a:lnTo>
                  <a:lnTo>
                    <a:pt x="116" y="145"/>
                  </a:lnTo>
                  <a:lnTo>
                    <a:pt x="116" y="184"/>
                  </a:lnTo>
                  <a:lnTo>
                    <a:pt x="0" y="184"/>
                  </a:lnTo>
                  <a:close/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48" name="Freeform 24"/>
            <p:cNvSpPr>
              <a:spLocks noEditPoints="1"/>
            </p:cNvSpPr>
            <p:nvPr userDrawn="1"/>
          </p:nvSpPr>
          <p:spPr bwMode="auto">
            <a:xfrm>
              <a:off x="18434050" y="1814513"/>
              <a:ext cx="319088" cy="307975"/>
            </a:xfrm>
            <a:custGeom>
              <a:avLst/>
              <a:gdLst/>
              <a:ahLst/>
              <a:cxnLst>
                <a:cxn ang="0">
                  <a:pos x="1110" y="532"/>
                </a:cxn>
                <a:cxn ang="0">
                  <a:pos x="1068" y="753"/>
                </a:cxn>
                <a:cxn ang="0">
                  <a:pos x="953" y="924"/>
                </a:cxn>
                <a:cxn ang="0">
                  <a:pos x="776" y="1034"/>
                </a:cxn>
                <a:cxn ang="0">
                  <a:pos x="554" y="1073"/>
                </a:cxn>
                <a:cxn ang="0">
                  <a:pos x="333" y="1034"/>
                </a:cxn>
                <a:cxn ang="0">
                  <a:pos x="158" y="924"/>
                </a:cxn>
                <a:cxn ang="0">
                  <a:pos x="42" y="753"/>
                </a:cxn>
                <a:cxn ang="0">
                  <a:pos x="0" y="532"/>
                </a:cxn>
                <a:cxn ang="0">
                  <a:pos x="42" y="311"/>
                </a:cxn>
                <a:cxn ang="0">
                  <a:pos x="158" y="143"/>
                </a:cxn>
                <a:cxn ang="0">
                  <a:pos x="333" y="37"/>
                </a:cxn>
                <a:cxn ang="0">
                  <a:pos x="554" y="0"/>
                </a:cxn>
                <a:cxn ang="0">
                  <a:pos x="776" y="37"/>
                </a:cxn>
                <a:cxn ang="0">
                  <a:pos x="953" y="143"/>
                </a:cxn>
                <a:cxn ang="0">
                  <a:pos x="1068" y="311"/>
                </a:cxn>
                <a:cxn ang="0">
                  <a:pos x="1110" y="532"/>
                </a:cxn>
                <a:cxn ang="0">
                  <a:pos x="847" y="532"/>
                </a:cxn>
                <a:cxn ang="0">
                  <a:pos x="825" y="408"/>
                </a:cxn>
                <a:cxn ang="0">
                  <a:pos x="765" y="310"/>
                </a:cxn>
                <a:cxn ang="0">
                  <a:pos x="673" y="245"/>
                </a:cxn>
                <a:cxn ang="0">
                  <a:pos x="554" y="221"/>
                </a:cxn>
                <a:cxn ang="0">
                  <a:pos x="436" y="245"/>
                </a:cxn>
                <a:cxn ang="0">
                  <a:pos x="344" y="310"/>
                </a:cxn>
                <a:cxn ang="0">
                  <a:pos x="284" y="408"/>
                </a:cxn>
                <a:cxn ang="0">
                  <a:pos x="263" y="532"/>
                </a:cxn>
                <a:cxn ang="0">
                  <a:pos x="285" y="659"/>
                </a:cxn>
                <a:cxn ang="0">
                  <a:pos x="345" y="759"/>
                </a:cxn>
                <a:cxn ang="0">
                  <a:pos x="436" y="824"/>
                </a:cxn>
                <a:cxn ang="0">
                  <a:pos x="554" y="848"/>
                </a:cxn>
                <a:cxn ang="0">
                  <a:pos x="672" y="824"/>
                </a:cxn>
                <a:cxn ang="0">
                  <a:pos x="764" y="759"/>
                </a:cxn>
                <a:cxn ang="0">
                  <a:pos x="825" y="659"/>
                </a:cxn>
                <a:cxn ang="0">
                  <a:pos x="847" y="532"/>
                </a:cxn>
              </a:cxnLst>
              <a:rect l="0" t="0" r="r" b="b"/>
              <a:pathLst>
                <a:path w="1110" h="1073">
                  <a:moveTo>
                    <a:pt x="1110" y="532"/>
                  </a:moveTo>
                  <a:cubicBezTo>
                    <a:pt x="1110" y="612"/>
                    <a:pt x="1096" y="686"/>
                    <a:pt x="1068" y="753"/>
                  </a:cubicBezTo>
                  <a:cubicBezTo>
                    <a:pt x="1040" y="819"/>
                    <a:pt x="1002" y="876"/>
                    <a:pt x="953" y="924"/>
                  </a:cubicBezTo>
                  <a:cubicBezTo>
                    <a:pt x="903" y="971"/>
                    <a:pt x="844" y="1008"/>
                    <a:pt x="776" y="1034"/>
                  </a:cubicBezTo>
                  <a:cubicBezTo>
                    <a:pt x="708" y="1060"/>
                    <a:pt x="634" y="1073"/>
                    <a:pt x="554" y="1073"/>
                  </a:cubicBezTo>
                  <a:cubicBezTo>
                    <a:pt x="475" y="1073"/>
                    <a:pt x="401" y="1060"/>
                    <a:pt x="333" y="1034"/>
                  </a:cubicBezTo>
                  <a:cubicBezTo>
                    <a:pt x="266" y="1008"/>
                    <a:pt x="207" y="971"/>
                    <a:pt x="158" y="924"/>
                  </a:cubicBezTo>
                  <a:cubicBezTo>
                    <a:pt x="108" y="876"/>
                    <a:pt x="69" y="819"/>
                    <a:pt x="42" y="753"/>
                  </a:cubicBezTo>
                  <a:cubicBezTo>
                    <a:pt x="14" y="686"/>
                    <a:pt x="0" y="612"/>
                    <a:pt x="0" y="532"/>
                  </a:cubicBezTo>
                  <a:cubicBezTo>
                    <a:pt x="0" y="450"/>
                    <a:pt x="14" y="377"/>
                    <a:pt x="42" y="311"/>
                  </a:cubicBezTo>
                  <a:cubicBezTo>
                    <a:pt x="69" y="245"/>
                    <a:pt x="108" y="190"/>
                    <a:pt x="158" y="143"/>
                  </a:cubicBezTo>
                  <a:cubicBezTo>
                    <a:pt x="207" y="97"/>
                    <a:pt x="266" y="62"/>
                    <a:pt x="333" y="37"/>
                  </a:cubicBezTo>
                  <a:cubicBezTo>
                    <a:pt x="401" y="12"/>
                    <a:pt x="475" y="0"/>
                    <a:pt x="554" y="0"/>
                  </a:cubicBezTo>
                  <a:cubicBezTo>
                    <a:pt x="634" y="0"/>
                    <a:pt x="708" y="12"/>
                    <a:pt x="776" y="37"/>
                  </a:cubicBezTo>
                  <a:cubicBezTo>
                    <a:pt x="844" y="62"/>
                    <a:pt x="903" y="97"/>
                    <a:pt x="953" y="143"/>
                  </a:cubicBezTo>
                  <a:cubicBezTo>
                    <a:pt x="1002" y="190"/>
                    <a:pt x="1040" y="245"/>
                    <a:pt x="1068" y="311"/>
                  </a:cubicBezTo>
                  <a:cubicBezTo>
                    <a:pt x="1096" y="377"/>
                    <a:pt x="1110" y="450"/>
                    <a:pt x="1110" y="532"/>
                  </a:cubicBezTo>
                  <a:moveTo>
                    <a:pt x="847" y="532"/>
                  </a:moveTo>
                  <a:cubicBezTo>
                    <a:pt x="847" y="488"/>
                    <a:pt x="839" y="446"/>
                    <a:pt x="825" y="408"/>
                  </a:cubicBezTo>
                  <a:cubicBezTo>
                    <a:pt x="811" y="370"/>
                    <a:pt x="791" y="337"/>
                    <a:pt x="765" y="310"/>
                  </a:cubicBezTo>
                  <a:cubicBezTo>
                    <a:pt x="740" y="282"/>
                    <a:pt x="709" y="261"/>
                    <a:pt x="673" y="245"/>
                  </a:cubicBezTo>
                  <a:cubicBezTo>
                    <a:pt x="637" y="229"/>
                    <a:pt x="598" y="221"/>
                    <a:pt x="554" y="221"/>
                  </a:cubicBezTo>
                  <a:cubicBezTo>
                    <a:pt x="511" y="221"/>
                    <a:pt x="472" y="229"/>
                    <a:pt x="436" y="245"/>
                  </a:cubicBezTo>
                  <a:cubicBezTo>
                    <a:pt x="401" y="261"/>
                    <a:pt x="370" y="282"/>
                    <a:pt x="344" y="310"/>
                  </a:cubicBezTo>
                  <a:cubicBezTo>
                    <a:pt x="318" y="337"/>
                    <a:pt x="298" y="370"/>
                    <a:pt x="284" y="408"/>
                  </a:cubicBezTo>
                  <a:cubicBezTo>
                    <a:pt x="270" y="446"/>
                    <a:pt x="263" y="488"/>
                    <a:pt x="263" y="532"/>
                  </a:cubicBezTo>
                  <a:cubicBezTo>
                    <a:pt x="263" y="578"/>
                    <a:pt x="271" y="620"/>
                    <a:pt x="285" y="659"/>
                  </a:cubicBezTo>
                  <a:cubicBezTo>
                    <a:pt x="299" y="698"/>
                    <a:pt x="319" y="731"/>
                    <a:pt x="345" y="759"/>
                  </a:cubicBezTo>
                  <a:cubicBezTo>
                    <a:pt x="370" y="787"/>
                    <a:pt x="401" y="809"/>
                    <a:pt x="436" y="824"/>
                  </a:cubicBezTo>
                  <a:cubicBezTo>
                    <a:pt x="472" y="840"/>
                    <a:pt x="511" y="848"/>
                    <a:pt x="554" y="848"/>
                  </a:cubicBezTo>
                  <a:cubicBezTo>
                    <a:pt x="598" y="848"/>
                    <a:pt x="637" y="840"/>
                    <a:pt x="672" y="824"/>
                  </a:cubicBezTo>
                  <a:cubicBezTo>
                    <a:pt x="708" y="809"/>
                    <a:pt x="739" y="787"/>
                    <a:pt x="764" y="759"/>
                  </a:cubicBezTo>
                  <a:cubicBezTo>
                    <a:pt x="790" y="731"/>
                    <a:pt x="811" y="698"/>
                    <a:pt x="825" y="659"/>
                  </a:cubicBezTo>
                  <a:cubicBezTo>
                    <a:pt x="839" y="620"/>
                    <a:pt x="847" y="578"/>
                    <a:pt x="847" y="532"/>
                  </a:cubicBezTo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49" name="Freeform 25"/>
            <p:cNvSpPr>
              <a:spLocks/>
            </p:cNvSpPr>
            <p:nvPr userDrawn="1"/>
          </p:nvSpPr>
          <p:spPr bwMode="auto">
            <a:xfrm>
              <a:off x="18791238" y="1814513"/>
              <a:ext cx="273050" cy="306387"/>
            </a:xfrm>
            <a:custGeom>
              <a:avLst/>
              <a:gdLst/>
              <a:ahLst/>
              <a:cxnLst>
                <a:cxn ang="0">
                  <a:pos x="778" y="1047"/>
                </a:cxn>
                <a:cxn ang="0">
                  <a:pos x="560" y="1071"/>
                </a:cxn>
                <a:cxn ang="0">
                  <a:pos x="334" y="1032"/>
                </a:cxn>
                <a:cxn ang="0">
                  <a:pos x="157" y="923"/>
                </a:cxn>
                <a:cxn ang="0">
                  <a:pos x="41" y="754"/>
                </a:cxn>
                <a:cxn ang="0">
                  <a:pos x="0" y="535"/>
                </a:cxn>
                <a:cxn ang="0">
                  <a:pos x="42" y="313"/>
                </a:cxn>
                <a:cxn ang="0">
                  <a:pos x="159" y="144"/>
                </a:cxn>
                <a:cxn ang="0">
                  <a:pos x="335" y="37"/>
                </a:cxn>
                <a:cxn ang="0">
                  <a:pos x="553" y="0"/>
                </a:cxn>
                <a:cxn ang="0">
                  <a:pos x="777" y="36"/>
                </a:cxn>
                <a:cxn ang="0">
                  <a:pos x="946" y="135"/>
                </a:cxn>
                <a:cxn ang="0">
                  <a:pos x="790" y="312"/>
                </a:cxn>
                <a:cxn ang="0">
                  <a:pos x="695" y="243"/>
                </a:cxn>
                <a:cxn ang="0">
                  <a:pos x="561" y="217"/>
                </a:cxn>
                <a:cxn ang="0">
                  <a:pos x="442" y="241"/>
                </a:cxn>
                <a:cxn ang="0">
                  <a:pos x="347" y="307"/>
                </a:cxn>
                <a:cxn ang="0">
                  <a:pos x="284" y="407"/>
                </a:cxn>
                <a:cxn ang="0">
                  <a:pos x="262" y="535"/>
                </a:cxn>
                <a:cxn ang="0">
                  <a:pos x="282" y="664"/>
                </a:cxn>
                <a:cxn ang="0">
                  <a:pos x="342" y="765"/>
                </a:cxn>
                <a:cxn ang="0">
                  <a:pos x="440" y="832"/>
                </a:cxn>
                <a:cxn ang="0">
                  <a:pos x="573" y="855"/>
                </a:cxn>
                <a:cxn ang="0">
                  <a:pos x="655" y="849"/>
                </a:cxn>
                <a:cxn ang="0">
                  <a:pos x="727" y="828"/>
                </a:cxn>
                <a:cxn ang="0">
                  <a:pos x="727" y="643"/>
                </a:cxn>
                <a:cxn ang="0">
                  <a:pos x="532" y="643"/>
                </a:cxn>
                <a:cxn ang="0">
                  <a:pos x="532" y="444"/>
                </a:cxn>
                <a:cxn ang="0">
                  <a:pos x="953" y="444"/>
                </a:cxn>
                <a:cxn ang="0">
                  <a:pos x="953" y="983"/>
                </a:cxn>
                <a:cxn ang="0">
                  <a:pos x="778" y="1047"/>
                </a:cxn>
              </a:cxnLst>
              <a:rect l="0" t="0" r="r" b="b"/>
              <a:pathLst>
                <a:path w="953" h="1071">
                  <a:moveTo>
                    <a:pt x="778" y="1047"/>
                  </a:moveTo>
                  <a:cubicBezTo>
                    <a:pt x="711" y="1063"/>
                    <a:pt x="638" y="1071"/>
                    <a:pt x="560" y="1071"/>
                  </a:cubicBezTo>
                  <a:cubicBezTo>
                    <a:pt x="478" y="1071"/>
                    <a:pt x="403" y="1058"/>
                    <a:pt x="334" y="1032"/>
                  </a:cubicBezTo>
                  <a:cubicBezTo>
                    <a:pt x="266" y="1006"/>
                    <a:pt x="207" y="970"/>
                    <a:pt x="157" y="923"/>
                  </a:cubicBezTo>
                  <a:cubicBezTo>
                    <a:pt x="108" y="876"/>
                    <a:pt x="69" y="820"/>
                    <a:pt x="41" y="754"/>
                  </a:cubicBezTo>
                  <a:cubicBezTo>
                    <a:pt x="13" y="688"/>
                    <a:pt x="0" y="615"/>
                    <a:pt x="0" y="535"/>
                  </a:cubicBezTo>
                  <a:cubicBezTo>
                    <a:pt x="0" y="453"/>
                    <a:pt x="14" y="379"/>
                    <a:pt x="42" y="313"/>
                  </a:cubicBezTo>
                  <a:cubicBezTo>
                    <a:pt x="70" y="247"/>
                    <a:pt x="110" y="191"/>
                    <a:pt x="159" y="144"/>
                  </a:cubicBezTo>
                  <a:cubicBezTo>
                    <a:pt x="209" y="98"/>
                    <a:pt x="268" y="62"/>
                    <a:pt x="335" y="37"/>
                  </a:cubicBezTo>
                  <a:cubicBezTo>
                    <a:pt x="402" y="12"/>
                    <a:pt x="475" y="0"/>
                    <a:pt x="553" y="0"/>
                  </a:cubicBezTo>
                  <a:cubicBezTo>
                    <a:pt x="633" y="0"/>
                    <a:pt x="708" y="12"/>
                    <a:pt x="777" y="36"/>
                  </a:cubicBezTo>
                  <a:cubicBezTo>
                    <a:pt x="846" y="61"/>
                    <a:pt x="902" y="94"/>
                    <a:pt x="946" y="135"/>
                  </a:cubicBezTo>
                  <a:cubicBezTo>
                    <a:pt x="790" y="312"/>
                    <a:pt x="790" y="312"/>
                    <a:pt x="790" y="312"/>
                  </a:cubicBezTo>
                  <a:cubicBezTo>
                    <a:pt x="766" y="284"/>
                    <a:pt x="734" y="261"/>
                    <a:pt x="695" y="243"/>
                  </a:cubicBezTo>
                  <a:cubicBezTo>
                    <a:pt x="656" y="226"/>
                    <a:pt x="611" y="217"/>
                    <a:pt x="561" y="217"/>
                  </a:cubicBezTo>
                  <a:cubicBezTo>
                    <a:pt x="518" y="217"/>
                    <a:pt x="478" y="225"/>
                    <a:pt x="442" y="241"/>
                  </a:cubicBezTo>
                  <a:cubicBezTo>
                    <a:pt x="405" y="256"/>
                    <a:pt x="373" y="278"/>
                    <a:pt x="347" y="307"/>
                  </a:cubicBezTo>
                  <a:cubicBezTo>
                    <a:pt x="320" y="335"/>
                    <a:pt x="299" y="369"/>
                    <a:pt x="284" y="407"/>
                  </a:cubicBezTo>
                  <a:cubicBezTo>
                    <a:pt x="269" y="446"/>
                    <a:pt x="262" y="489"/>
                    <a:pt x="262" y="535"/>
                  </a:cubicBezTo>
                  <a:cubicBezTo>
                    <a:pt x="262" y="582"/>
                    <a:pt x="268" y="625"/>
                    <a:pt x="282" y="664"/>
                  </a:cubicBezTo>
                  <a:cubicBezTo>
                    <a:pt x="295" y="703"/>
                    <a:pt x="315" y="737"/>
                    <a:pt x="342" y="765"/>
                  </a:cubicBezTo>
                  <a:cubicBezTo>
                    <a:pt x="368" y="794"/>
                    <a:pt x="401" y="816"/>
                    <a:pt x="440" y="832"/>
                  </a:cubicBezTo>
                  <a:cubicBezTo>
                    <a:pt x="478" y="847"/>
                    <a:pt x="523" y="855"/>
                    <a:pt x="573" y="855"/>
                  </a:cubicBezTo>
                  <a:cubicBezTo>
                    <a:pt x="601" y="855"/>
                    <a:pt x="629" y="853"/>
                    <a:pt x="655" y="849"/>
                  </a:cubicBezTo>
                  <a:cubicBezTo>
                    <a:pt x="681" y="845"/>
                    <a:pt x="705" y="838"/>
                    <a:pt x="727" y="828"/>
                  </a:cubicBezTo>
                  <a:cubicBezTo>
                    <a:pt x="727" y="643"/>
                    <a:pt x="727" y="643"/>
                    <a:pt x="727" y="643"/>
                  </a:cubicBezTo>
                  <a:cubicBezTo>
                    <a:pt x="532" y="643"/>
                    <a:pt x="532" y="643"/>
                    <a:pt x="532" y="643"/>
                  </a:cubicBezTo>
                  <a:cubicBezTo>
                    <a:pt x="532" y="444"/>
                    <a:pt x="532" y="444"/>
                    <a:pt x="532" y="444"/>
                  </a:cubicBezTo>
                  <a:cubicBezTo>
                    <a:pt x="953" y="444"/>
                    <a:pt x="953" y="444"/>
                    <a:pt x="953" y="444"/>
                  </a:cubicBezTo>
                  <a:cubicBezTo>
                    <a:pt x="953" y="983"/>
                    <a:pt x="953" y="983"/>
                    <a:pt x="953" y="983"/>
                  </a:cubicBezTo>
                  <a:cubicBezTo>
                    <a:pt x="903" y="1009"/>
                    <a:pt x="845" y="1030"/>
                    <a:pt x="778" y="1047"/>
                  </a:cubicBezTo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50" name="Freeform 26"/>
            <p:cNvSpPr>
              <a:spLocks/>
            </p:cNvSpPr>
            <p:nvPr userDrawn="1"/>
          </p:nvSpPr>
          <p:spPr bwMode="auto">
            <a:xfrm>
              <a:off x="19086513" y="1822450"/>
              <a:ext cx="292100" cy="292100"/>
            </a:xfrm>
            <a:custGeom>
              <a:avLst/>
              <a:gdLst/>
              <a:ahLst/>
              <a:cxnLst>
                <a:cxn ang="0">
                  <a:pos x="113" y="106"/>
                </a:cxn>
                <a:cxn ang="0">
                  <a:pos x="113" y="184"/>
                </a:cxn>
                <a:cxn ang="0">
                  <a:pos x="69" y="184"/>
                </a:cxn>
                <a:cxn ang="0">
                  <a:pos x="69" y="106"/>
                </a:cxn>
                <a:cxn ang="0">
                  <a:pos x="0" y="0"/>
                </a:cxn>
                <a:cxn ang="0">
                  <a:pos x="54" y="0"/>
                </a:cxn>
                <a:cxn ang="0">
                  <a:pos x="93" y="68"/>
                </a:cxn>
                <a:cxn ang="0">
                  <a:pos x="132" y="0"/>
                </a:cxn>
                <a:cxn ang="0">
                  <a:pos x="184" y="0"/>
                </a:cxn>
                <a:cxn ang="0">
                  <a:pos x="113" y="106"/>
                </a:cxn>
              </a:cxnLst>
              <a:rect l="0" t="0" r="r" b="b"/>
              <a:pathLst>
                <a:path w="184" h="184">
                  <a:moveTo>
                    <a:pt x="113" y="106"/>
                  </a:moveTo>
                  <a:lnTo>
                    <a:pt x="113" y="184"/>
                  </a:lnTo>
                  <a:lnTo>
                    <a:pt x="69" y="184"/>
                  </a:lnTo>
                  <a:lnTo>
                    <a:pt x="69" y="106"/>
                  </a:lnTo>
                  <a:lnTo>
                    <a:pt x="0" y="0"/>
                  </a:lnTo>
                  <a:lnTo>
                    <a:pt x="54" y="0"/>
                  </a:lnTo>
                  <a:lnTo>
                    <a:pt x="93" y="68"/>
                  </a:lnTo>
                  <a:lnTo>
                    <a:pt x="132" y="0"/>
                  </a:lnTo>
                  <a:lnTo>
                    <a:pt x="184" y="0"/>
                  </a:lnTo>
                  <a:lnTo>
                    <a:pt x="113" y="106"/>
                  </a:lnTo>
                  <a:close/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51" name="Freeform 27"/>
            <p:cNvSpPr>
              <a:spLocks/>
            </p:cNvSpPr>
            <p:nvPr userDrawn="1"/>
          </p:nvSpPr>
          <p:spPr bwMode="auto">
            <a:xfrm>
              <a:off x="16394113" y="1335088"/>
              <a:ext cx="250825" cy="300037"/>
            </a:xfrm>
            <a:custGeom>
              <a:avLst/>
              <a:gdLst/>
              <a:ahLst/>
              <a:cxnLst>
                <a:cxn ang="0">
                  <a:pos x="843" y="802"/>
                </a:cxn>
                <a:cxn ang="0">
                  <a:pos x="755" y="931"/>
                </a:cxn>
                <a:cxn ang="0">
                  <a:pos x="616" y="1015"/>
                </a:cxn>
                <a:cxn ang="0">
                  <a:pos x="435" y="1046"/>
                </a:cxn>
                <a:cxn ang="0">
                  <a:pos x="254" y="1015"/>
                </a:cxn>
                <a:cxn ang="0">
                  <a:pos x="117" y="931"/>
                </a:cxn>
                <a:cxn ang="0">
                  <a:pos x="30" y="802"/>
                </a:cxn>
                <a:cxn ang="0">
                  <a:pos x="0" y="634"/>
                </a:cxn>
                <a:cxn ang="0">
                  <a:pos x="0" y="0"/>
                </a:cxn>
                <a:cxn ang="0">
                  <a:pos x="245" y="0"/>
                </a:cxn>
                <a:cxn ang="0">
                  <a:pos x="245" y="614"/>
                </a:cxn>
                <a:cxn ang="0">
                  <a:pos x="256" y="693"/>
                </a:cxn>
                <a:cxn ang="0">
                  <a:pos x="289" y="760"/>
                </a:cxn>
                <a:cxn ang="0">
                  <a:pos x="348" y="807"/>
                </a:cxn>
                <a:cxn ang="0">
                  <a:pos x="436" y="824"/>
                </a:cxn>
                <a:cxn ang="0">
                  <a:pos x="525" y="807"/>
                </a:cxn>
                <a:cxn ang="0">
                  <a:pos x="585" y="760"/>
                </a:cxn>
                <a:cxn ang="0">
                  <a:pos x="618" y="693"/>
                </a:cxn>
                <a:cxn ang="0">
                  <a:pos x="628" y="614"/>
                </a:cxn>
                <a:cxn ang="0">
                  <a:pos x="628" y="0"/>
                </a:cxn>
                <a:cxn ang="0">
                  <a:pos x="874" y="0"/>
                </a:cxn>
                <a:cxn ang="0">
                  <a:pos x="874" y="634"/>
                </a:cxn>
                <a:cxn ang="0">
                  <a:pos x="843" y="802"/>
                </a:cxn>
              </a:cxnLst>
              <a:rect l="0" t="0" r="r" b="b"/>
              <a:pathLst>
                <a:path w="874" h="1046">
                  <a:moveTo>
                    <a:pt x="843" y="802"/>
                  </a:moveTo>
                  <a:cubicBezTo>
                    <a:pt x="823" y="852"/>
                    <a:pt x="793" y="895"/>
                    <a:pt x="755" y="931"/>
                  </a:cubicBezTo>
                  <a:cubicBezTo>
                    <a:pt x="716" y="967"/>
                    <a:pt x="670" y="995"/>
                    <a:pt x="616" y="1015"/>
                  </a:cubicBezTo>
                  <a:cubicBezTo>
                    <a:pt x="561" y="1036"/>
                    <a:pt x="501" y="1046"/>
                    <a:pt x="435" y="1046"/>
                  </a:cubicBezTo>
                  <a:cubicBezTo>
                    <a:pt x="368" y="1046"/>
                    <a:pt x="307" y="1036"/>
                    <a:pt x="254" y="1015"/>
                  </a:cubicBezTo>
                  <a:cubicBezTo>
                    <a:pt x="200" y="995"/>
                    <a:pt x="154" y="967"/>
                    <a:pt x="117" y="931"/>
                  </a:cubicBezTo>
                  <a:cubicBezTo>
                    <a:pt x="79" y="895"/>
                    <a:pt x="51" y="852"/>
                    <a:pt x="30" y="802"/>
                  </a:cubicBezTo>
                  <a:cubicBezTo>
                    <a:pt x="10" y="752"/>
                    <a:pt x="0" y="696"/>
                    <a:pt x="0" y="63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45" y="0"/>
                    <a:pt x="245" y="0"/>
                    <a:pt x="245" y="0"/>
                  </a:cubicBezTo>
                  <a:cubicBezTo>
                    <a:pt x="245" y="614"/>
                    <a:pt x="245" y="614"/>
                    <a:pt x="245" y="614"/>
                  </a:cubicBezTo>
                  <a:cubicBezTo>
                    <a:pt x="245" y="642"/>
                    <a:pt x="249" y="668"/>
                    <a:pt x="256" y="693"/>
                  </a:cubicBezTo>
                  <a:cubicBezTo>
                    <a:pt x="263" y="718"/>
                    <a:pt x="274" y="741"/>
                    <a:pt x="289" y="760"/>
                  </a:cubicBezTo>
                  <a:cubicBezTo>
                    <a:pt x="304" y="780"/>
                    <a:pt x="323" y="795"/>
                    <a:pt x="348" y="807"/>
                  </a:cubicBezTo>
                  <a:cubicBezTo>
                    <a:pt x="372" y="818"/>
                    <a:pt x="402" y="824"/>
                    <a:pt x="436" y="824"/>
                  </a:cubicBezTo>
                  <a:cubicBezTo>
                    <a:pt x="471" y="824"/>
                    <a:pt x="501" y="818"/>
                    <a:pt x="525" y="807"/>
                  </a:cubicBezTo>
                  <a:cubicBezTo>
                    <a:pt x="549" y="795"/>
                    <a:pt x="569" y="780"/>
                    <a:pt x="585" y="760"/>
                  </a:cubicBezTo>
                  <a:cubicBezTo>
                    <a:pt x="600" y="741"/>
                    <a:pt x="611" y="718"/>
                    <a:pt x="618" y="693"/>
                  </a:cubicBezTo>
                  <a:cubicBezTo>
                    <a:pt x="624" y="668"/>
                    <a:pt x="628" y="642"/>
                    <a:pt x="628" y="614"/>
                  </a:cubicBezTo>
                  <a:cubicBezTo>
                    <a:pt x="628" y="0"/>
                    <a:pt x="628" y="0"/>
                    <a:pt x="628" y="0"/>
                  </a:cubicBezTo>
                  <a:cubicBezTo>
                    <a:pt x="874" y="0"/>
                    <a:pt x="874" y="0"/>
                    <a:pt x="874" y="0"/>
                  </a:cubicBezTo>
                  <a:cubicBezTo>
                    <a:pt x="874" y="634"/>
                    <a:pt x="874" y="634"/>
                    <a:pt x="874" y="634"/>
                  </a:cubicBezTo>
                  <a:cubicBezTo>
                    <a:pt x="874" y="696"/>
                    <a:pt x="864" y="752"/>
                    <a:pt x="843" y="802"/>
                  </a:cubicBezTo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52" name="Freeform 28"/>
            <p:cNvSpPr>
              <a:spLocks/>
            </p:cNvSpPr>
            <p:nvPr userDrawn="1"/>
          </p:nvSpPr>
          <p:spPr bwMode="auto">
            <a:xfrm>
              <a:off x="16710025" y="1335088"/>
              <a:ext cx="265113" cy="292100"/>
            </a:xfrm>
            <a:custGeom>
              <a:avLst/>
              <a:gdLst/>
              <a:ahLst/>
              <a:cxnLst>
                <a:cxn ang="0">
                  <a:pos x="117" y="184"/>
                </a:cxn>
                <a:cxn ang="0">
                  <a:pos x="43" y="64"/>
                </a:cxn>
                <a:cxn ang="0">
                  <a:pos x="42" y="64"/>
                </a:cxn>
                <a:cxn ang="0">
                  <a:pos x="43" y="184"/>
                </a:cxn>
                <a:cxn ang="0">
                  <a:pos x="0" y="184"/>
                </a:cxn>
                <a:cxn ang="0">
                  <a:pos x="0" y="0"/>
                </a:cxn>
                <a:cxn ang="0">
                  <a:pos x="51" y="0"/>
                </a:cxn>
                <a:cxn ang="0">
                  <a:pos x="124" y="120"/>
                </a:cxn>
                <a:cxn ang="0">
                  <a:pos x="125" y="120"/>
                </a:cxn>
                <a:cxn ang="0">
                  <a:pos x="124" y="0"/>
                </a:cxn>
                <a:cxn ang="0">
                  <a:pos x="167" y="0"/>
                </a:cxn>
                <a:cxn ang="0">
                  <a:pos x="167" y="184"/>
                </a:cxn>
                <a:cxn ang="0">
                  <a:pos x="117" y="184"/>
                </a:cxn>
              </a:cxnLst>
              <a:rect l="0" t="0" r="r" b="b"/>
              <a:pathLst>
                <a:path w="167" h="184">
                  <a:moveTo>
                    <a:pt x="117" y="184"/>
                  </a:moveTo>
                  <a:lnTo>
                    <a:pt x="43" y="64"/>
                  </a:lnTo>
                  <a:lnTo>
                    <a:pt x="42" y="64"/>
                  </a:lnTo>
                  <a:lnTo>
                    <a:pt x="43" y="184"/>
                  </a:lnTo>
                  <a:lnTo>
                    <a:pt x="0" y="184"/>
                  </a:lnTo>
                  <a:lnTo>
                    <a:pt x="0" y="0"/>
                  </a:lnTo>
                  <a:lnTo>
                    <a:pt x="51" y="0"/>
                  </a:lnTo>
                  <a:lnTo>
                    <a:pt x="124" y="120"/>
                  </a:lnTo>
                  <a:lnTo>
                    <a:pt x="125" y="120"/>
                  </a:lnTo>
                  <a:lnTo>
                    <a:pt x="124" y="0"/>
                  </a:lnTo>
                  <a:lnTo>
                    <a:pt x="167" y="0"/>
                  </a:lnTo>
                  <a:lnTo>
                    <a:pt x="167" y="184"/>
                  </a:lnTo>
                  <a:lnTo>
                    <a:pt x="117" y="184"/>
                  </a:lnTo>
                  <a:close/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53" name="Rectangle 29"/>
            <p:cNvSpPr>
              <a:spLocks noChangeArrowheads="1"/>
            </p:cNvSpPr>
            <p:nvPr userDrawn="1"/>
          </p:nvSpPr>
          <p:spPr bwMode="auto">
            <a:xfrm>
              <a:off x="17043400" y="1335088"/>
              <a:ext cx="71438" cy="292100"/>
            </a:xfrm>
            <a:prstGeom prst="rect">
              <a:avLst/>
            </a:prstGeom>
            <a:solidFill>
              <a:srgbClr val="C8191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54" name="Freeform 30"/>
            <p:cNvSpPr>
              <a:spLocks/>
            </p:cNvSpPr>
            <p:nvPr userDrawn="1"/>
          </p:nvSpPr>
          <p:spPr bwMode="auto">
            <a:xfrm>
              <a:off x="17148175" y="1335088"/>
              <a:ext cx="293688" cy="292100"/>
            </a:xfrm>
            <a:custGeom>
              <a:avLst/>
              <a:gdLst/>
              <a:ahLst/>
              <a:cxnLst>
                <a:cxn ang="0">
                  <a:pos x="114" y="184"/>
                </a:cxn>
                <a:cxn ang="0">
                  <a:pos x="69" y="184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92" y="130"/>
                </a:cxn>
                <a:cxn ang="0">
                  <a:pos x="93" y="130"/>
                </a:cxn>
                <a:cxn ang="0">
                  <a:pos x="136" y="0"/>
                </a:cxn>
                <a:cxn ang="0">
                  <a:pos x="185" y="0"/>
                </a:cxn>
                <a:cxn ang="0">
                  <a:pos x="114" y="184"/>
                </a:cxn>
              </a:cxnLst>
              <a:rect l="0" t="0" r="r" b="b"/>
              <a:pathLst>
                <a:path w="185" h="184">
                  <a:moveTo>
                    <a:pt x="114" y="184"/>
                  </a:moveTo>
                  <a:lnTo>
                    <a:pt x="69" y="184"/>
                  </a:lnTo>
                  <a:lnTo>
                    <a:pt x="0" y="0"/>
                  </a:lnTo>
                  <a:lnTo>
                    <a:pt x="49" y="0"/>
                  </a:lnTo>
                  <a:lnTo>
                    <a:pt x="92" y="130"/>
                  </a:lnTo>
                  <a:lnTo>
                    <a:pt x="93" y="130"/>
                  </a:lnTo>
                  <a:lnTo>
                    <a:pt x="136" y="0"/>
                  </a:lnTo>
                  <a:lnTo>
                    <a:pt x="185" y="0"/>
                  </a:lnTo>
                  <a:lnTo>
                    <a:pt x="114" y="184"/>
                  </a:lnTo>
                  <a:close/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55" name="Freeform 31"/>
            <p:cNvSpPr>
              <a:spLocks/>
            </p:cNvSpPr>
            <p:nvPr userDrawn="1"/>
          </p:nvSpPr>
          <p:spPr bwMode="auto">
            <a:xfrm>
              <a:off x="17475200" y="1335088"/>
              <a:ext cx="203200" cy="292100"/>
            </a:xfrm>
            <a:custGeom>
              <a:avLst/>
              <a:gdLst/>
              <a:ahLst/>
              <a:cxnLst>
                <a:cxn ang="0">
                  <a:pos x="0" y="184"/>
                </a:cxn>
                <a:cxn ang="0">
                  <a:pos x="0" y="0"/>
                </a:cxn>
                <a:cxn ang="0">
                  <a:pos x="123" y="0"/>
                </a:cxn>
                <a:cxn ang="0">
                  <a:pos x="123" y="37"/>
                </a:cxn>
                <a:cxn ang="0">
                  <a:pos x="43" y="37"/>
                </a:cxn>
                <a:cxn ang="0">
                  <a:pos x="43" y="72"/>
                </a:cxn>
                <a:cxn ang="0">
                  <a:pos x="119" y="72"/>
                </a:cxn>
                <a:cxn ang="0">
                  <a:pos x="119" y="108"/>
                </a:cxn>
                <a:cxn ang="0">
                  <a:pos x="43" y="108"/>
                </a:cxn>
                <a:cxn ang="0">
                  <a:pos x="43" y="146"/>
                </a:cxn>
                <a:cxn ang="0">
                  <a:pos x="128" y="146"/>
                </a:cxn>
                <a:cxn ang="0">
                  <a:pos x="128" y="184"/>
                </a:cxn>
                <a:cxn ang="0">
                  <a:pos x="0" y="184"/>
                </a:cxn>
              </a:cxnLst>
              <a:rect l="0" t="0" r="r" b="b"/>
              <a:pathLst>
                <a:path w="128" h="184">
                  <a:moveTo>
                    <a:pt x="0" y="184"/>
                  </a:moveTo>
                  <a:lnTo>
                    <a:pt x="0" y="0"/>
                  </a:lnTo>
                  <a:lnTo>
                    <a:pt x="123" y="0"/>
                  </a:lnTo>
                  <a:lnTo>
                    <a:pt x="123" y="37"/>
                  </a:lnTo>
                  <a:lnTo>
                    <a:pt x="43" y="37"/>
                  </a:lnTo>
                  <a:lnTo>
                    <a:pt x="43" y="72"/>
                  </a:lnTo>
                  <a:lnTo>
                    <a:pt x="119" y="72"/>
                  </a:lnTo>
                  <a:lnTo>
                    <a:pt x="119" y="108"/>
                  </a:lnTo>
                  <a:lnTo>
                    <a:pt x="43" y="108"/>
                  </a:lnTo>
                  <a:lnTo>
                    <a:pt x="43" y="146"/>
                  </a:lnTo>
                  <a:lnTo>
                    <a:pt x="128" y="146"/>
                  </a:lnTo>
                  <a:lnTo>
                    <a:pt x="128" y="184"/>
                  </a:lnTo>
                  <a:lnTo>
                    <a:pt x="0" y="184"/>
                  </a:lnTo>
                  <a:close/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56" name="Freeform 32"/>
            <p:cNvSpPr>
              <a:spLocks noEditPoints="1"/>
            </p:cNvSpPr>
            <p:nvPr userDrawn="1"/>
          </p:nvSpPr>
          <p:spPr bwMode="auto">
            <a:xfrm>
              <a:off x="17735550" y="1335088"/>
              <a:ext cx="238125" cy="292100"/>
            </a:xfrm>
            <a:custGeom>
              <a:avLst/>
              <a:gdLst/>
              <a:ahLst/>
              <a:cxnLst>
                <a:cxn ang="0">
                  <a:pos x="546" y="1018"/>
                </a:cxn>
                <a:cxn ang="0">
                  <a:pos x="325" y="614"/>
                </a:cxn>
                <a:cxn ang="0">
                  <a:pos x="241" y="614"/>
                </a:cxn>
                <a:cxn ang="0">
                  <a:pos x="241" y="1018"/>
                </a:cxn>
                <a:cxn ang="0">
                  <a:pos x="0" y="1018"/>
                </a:cxn>
                <a:cxn ang="0">
                  <a:pos x="0" y="0"/>
                </a:cxn>
                <a:cxn ang="0">
                  <a:pos x="389" y="0"/>
                </a:cxn>
                <a:cxn ang="0">
                  <a:pos x="533" y="15"/>
                </a:cxn>
                <a:cxn ang="0">
                  <a:pos x="658" y="66"/>
                </a:cxn>
                <a:cxn ang="0">
                  <a:pos x="746" y="161"/>
                </a:cxn>
                <a:cxn ang="0">
                  <a:pos x="780" y="308"/>
                </a:cxn>
                <a:cxn ang="0">
                  <a:pos x="723" y="482"/>
                </a:cxn>
                <a:cxn ang="0">
                  <a:pos x="568" y="583"/>
                </a:cxn>
                <a:cxn ang="0">
                  <a:pos x="834" y="1018"/>
                </a:cxn>
                <a:cxn ang="0">
                  <a:pos x="546" y="1018"/>
                </a:cxn>
                <a:cxn ang="0">
                  <a:pos x="536" y="312"/>
                </a:cxn>
                <a:cxn ang="0">
                  <a:pos x="521" y="254"/>
                </a:cxn>
                <a:cxn ang="0">
                  <a:pos x="482" y="219"/>
                </a:cxn>
                <a:cxn ang="0">
                  <a:pos x="428" y="203"/>
                </a:cxn>
                <a:cxn ang="0">
                  <a:pos x="371" y="199"/>
                </a:cxn>
                <a:cxn ang="0">
                  <a:pos x="239" y="199"/>
                </a:cxn>
                <a:cxn ang="0">
                  <a:pos x="239" y="436"/>
                </a:cxn>
                <a:cxn ang="0">
                  <a:pos x="357" y="436"/>
                </a:cxn>
                <a:cxn ang="0">
                  <a:pos x="419" y="431"/>
                </a:cxn>
                <a:cxn ang="0">
                  <a:pos x="477" y="413"/>
                </a:cxn>
                <a:cxn ang="0">
                  <a:pos x="520" y="375"/>
                </a:cxn>
                <a:cxn ang="0">
                  <a:pos x="536" y="312"/>
                </a:cxn>
              </a:cxnLst>
              <a:rect l="0" t="0" r="r" b="b"/>
              <a:pathLst>
                <a:path w="834" h="1018">
                  <a:moveTo>
                    <a:pt x="546" y="1018"/>
                  </a:moveTo>
                  <a:cubicBezTo>
                    <a:pt x="325" y="614"/>
                    <a:pt x="325" y="614"/>
                    <a:pt x="325" y="614"/>
                  </a:cubicBezTo>
                  <a:cubicBezTo>
                    <a:pt x="241" y="614"/>
                    <a:pt x="241" y="614"/>
                    <a:pt x="241" y="614"/>
                  </a:cubicBezTo>
                  <a:cubicBezTo>
                    <a:pt x="241" y="1018"/>
                    <a:pt x="241" y="1018"/>
                    <a:pt x="241" y="1018"/>
                  </a:cubicBezTo>
                  <a:cubicBezTo>
                    <a:pt x="0" y="1018"/>
                    <a:pt x="0" y="1018"/>
                    <a:pt x="0" y="10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438" y="0"/>
                    <a:pt x="486" y="5"/>
                    <a:pt x="533" y="15"/>
                  </a:cubicBezTo>
                  <a:cubicBezTo>
                    <a:pt x="579" y="25"/>
                    <a:pt x="621" y="42"/>
                    <a:pt x="658" y="66"/>
                  </a:cubicBezTo>
                  <a:cubicBezTo>
                    <a:pt x="695" y="90"/>
                    <a:pt x="724" y="122"/>
                    <a:pt x="746" y="161"/>
                  </a:cubicBezTo>
                  <a:cubicBezTo>
                    <a:pt x="768" y="200"/>
                    <a:pt x="780" y="249"/>
                    <a:pt x="780" y="308"/>
                  </a:cubicBezTo>
                  <a:cubicBezTo>
                    <a:pt x="780" y="377"/>
                    <a:pt x="761" y="435"/>
                    <a:pt x="723" y="482"/>
                  </a:cubicBezTo>
                  <a:cubicBezTo>
                    <a:pt x="686" y="529"/>
                    <a:pt x="634" y="562"/>
                    <a:pt x="568" y="583"/>
                  </a:cubicBezTo>
                  <a:cubicBezTo>
                    <a:pt x="834" y="1018"/>
                    <a:pt x="834" y="1018"/>
                    <a:pt x="834" y="1018"/>
                  </a:cubicBezTo>
                  <a:lnTo>
                    <a:pt x="546" y="1018"/>
                  </a:lnTo>
                  <a:close/>
                  <a:moveTo>
                    <a:pt x="536" y="312"/>
                  </a:moveTo>
                  <a:cubicBezTo>
                    <a:pt x="536" y="288"/>
                    <a:pt x="531" y="269"/>
                    <a:pt x="521" y="254"/>
                  </a:cubicBezTo>
                  <a:cubicBezTo>
                    <a:pt x="511" y="239"/>
                    <a:pt x="498" y="227"/>
                    <a:pt x="482" y="219"/>
                  </a:cubicBezTo>
                  <a:cubicBezTo>
                    <a:pt x="466" y="211"/>
                    <a:pt x="448" y="206"/>
                    <a:pt x="428" y="203"/>
                  </a:cubicBezTo>
                  <a:cubicBezTo>
                    <a:pt x="409" y="200"/>
                    <a:pt x="389" y="199"/>
                    <a:pt x="371" y="199"/>
                  </a:cubicBezTo>
                  <a:cubicBezTo>
                    <a:pt x="239" y="199"/>
                    <a:pt x="239" y="199"/>
                    <a:pt x="239" y="199"/>
                  </a:cubicBezTo>
                  <a:cubicBezTo>
                    <a:pt x="239" y="436"/>
                    <a:pt x="239" y="436"/>
                    <a:pt x="239" y="436"/>
                  </a:cubicBezTo>
                  <a:cubicBezTo>
                    <a:pt x="357" y="436"/>
                    <a:pt x="357" y="436"/>
                    <a:pt x="357" y="436"/>
                  </a:cubicBezTo>
                  <a:cubicBezTo>
                    <a:pt x="377" y="436"/>
                    <a:pt x="398" y="434"/>
                    <a:pt x="419" y="431"/>
                  </a:cubicBezTo>
                  <a:cubicBezTo>
                    <a:pt x="440" y="427"/>
                    <a:pt x="459" y="422"/>
                    <a:pt x="477" y="413"/>
                  </a:cubicBezTo>
                  <a:cubicBezTo>
                    <a:pt x="494" y="404"/>
                    <a:pt x="508" y="392"/>
                    <a:pt x="520" y="375"/>
                  </a:cubicBezTo>
                  <a:cubicBezTo>
                    <a:pt x="531" y="359"/>
                    <a:pt x="536" y="338"/>
                    <a:pt x="536" y="312"/>
                  </a:cubicBezTo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57" name="Freeform 33"/>
            <p:cNvSpPr>
              <a:spLocks/>
            </p:cNvSpPr>
            <p:nvPr userDrawn="1"/>
          </p:nvSpPr>
          <p:spPr bwMode="auto">
            <a:xfrm>
              <a:off x="17992725" y="1327150"/>
              <a:ext cx="223838" cy="307975"/>
            </a:xfrm>
            <a:custGeom>
              <a:avLst/>
              <a:gdLst/>
              <a:ahLst/>
              <a:cxnLst>
                <a:cxn ang="0">
                  <a:pos x="623" y="291"/>
                </a:cxn>
                <a:cxn ang="0">
                  <a:pos x="540" y="227"/>
                </a:cxn>
                <a:cxn ang="0">
                  <a:pos x="441" y="203"/>
                </a:cxn>
                <a:cxn ang="0">
                  <a:pos x="392" y="207"/>
                </a:cxn>
                <a:cxn ang="0">
                  <a:pos x="346" y="224"/>
                </a:cxn>
                <a:cxn ang="0">
                  <a:pos x="312" y="255"/>
                </a:cxn>
                <a:cxn ang="0">
                  <a:pos x="299" y="305"/>
                </a:cxn>
                <a:cxn ang="0">
                  <a:pos x="309" y="348"/>
                </a:cxn>
                <a:cxn ang="0">
                  <a:pos x="341" y="378"/>
                </a:cxn>
                <a:cxn ang="0">
                  <a:pos x="391" y="402"/>
                </a:cxn>
                <a:cxn ang="0">
                  <a:pos x="455" y="424"/>
                </a:cxn>
                <a:cxn ang="0">
                  <a:pos x="564" y="463"/>
                </a:cxn>
                <a:cxn ang="0">
                  <a:pos x="666" y="518"/>
                </a:cxn>
                <a:cxn ang="0">
                  <a:pos x="742" y="603"/>
                </a:cxn>
                <a:cxn ang="0">
                  <a:pos x="772" y="731"/>
                </a:cxn>
                <a:cxn ang="0">
                  <a:pos x="740" y="883"/>
                </a:cxn>
                <a:cxn ang="0">
                  <a:pos x="653" y="988"/>
                </a:cxn>
                <a:cxn ang="0">
                  <a:pos x="527" y="1050"/>
                </a:cxn>
                <a:cxn ang="0">
                  <a:pos x="382" y="1070"/>
                </a:cxn>
                <a:cxn ang="0">
                  <a:pos x="170" y="1032"/>
                </a:cxn>
                <a:cxn ang="0">
                  <a:pos x="0" y="923"/>
                </a:cxn>
                <a:cxn ang="0">
                  <a:pos x="162" y="760"/>
                </a:cxn>
                <a:cxn ang="0">
                  <a:pos x="260" y="837"/>
                </a:cxn>
                <a:cxn ang="0">
                  <a:pos x="382" y="868"/>
                </a:cxn>
                <a:cxn ang="0">
                  <a:pos x="435" y="862"/>
                </a:cxn>
                <a:cxn ang="0">
                  <a:pos x="481" y="843"/>
                </a:cxn>
                <a:cxn ang="0">
                  <a:pos x="512" y="808"/>
                </a:cxn>
                <a:cxn ang="0">
                  <a:pos x="523" y="757"/>
                </a:cxn>
                <a:cxn ang="0">
                  <a:pos x="509" y="708"/>
                </a:cxn>
                <a:cxn ang="0">
                  <a:pos x="468" y="671"/>
                </a:cxn>
                <a:cxn ang="0">
                  <a:pos x="402" y="641"/>
                </a:cxn>
                <a:cxn ang="0">
                  <a:pos x="311" y="611"/>
                </a:cxn>
                <a:cxn ang="0">
                  <a:pos x="216" y="574"/>
                </a:cxn>
                <a:cxn ang="0">
                  <a:pos x="132" y="519"/>
                </a:cxn>
                <a:cxn ang="0">
                  <a:pos x="73" y="437"/>
                </a:cxn>
                <a:cxn ang="0">
                  <a:pos x="51" y="319"/>
                </a:cxn>
                <a:cxn ang="0">
                  <a:pos x="86" y="174"/>
                </a:cxn>
                <a:cxn ang="0">
                  <a:pos x="176" y="75"/>
                </a:cxn>
                <a:cxn ang="0">
                  <a:pos x="303" y="18"/>
                </a:cxn>
                <a:cxn ang="0">
                  <a:pos x="446" y="0"/>
                </a:cxn>
                <a:cxn ang="0">
                  <a:pos x="622" y="32"/>
                </a:cxn>
                <a:cxn ang="0">
                  <a:pos x="780" y="125"/>
                </a:cxn>
                <a:cxn ang="0">
                  <a:pos x="623" y="291"/>
                </a:cxn>
              </a:cxnLst>
              <a:rect l="0" t="0" r="r" b="b"/>
              <a:pathLst>
                <a:path w="780" h="1070">
                  <a:moveTo>
                    <a:pt x="623" y="291"/>
                  </a:moveTo>
                  <a:cubicBezTo>
                    <a:pt x="602" y="264"/>
                    <a:pt x="574" y="243"/>
                    <a:pt x="540" y="227"/>
                  </a:cubicBezTo>
                  <a:cubicBezTo>
                    <a:pt x="506" y="211"/>
                    <a:pt x="473" y="203"/>
                    <a:pt x="441" y="203"/>
                  </a:cubicBezTo>
                  <a:cubicBezTo>
                    <a:pt x="425" y="203"/>
                    <a:pt x="408" y="204"/>
                    <a:pt x="392" y="207"/>
                  </a:cubicBezTo>
                  <a:cubicBezTo>
                    <a:pt x="375" y="210"/>
                    <a:pt x="359" y="216"/>
                    <a:pt x="346" y="224"/>
                  </a:cubicBezTo>
                  <a:cubicBezTo>
                    <a:pt x="333" y="232"/>
                    <a:pt x="321" y="243"/>
                    <a:pt x="312" y="255"/>
                  </a:cubicBezTo>
                  <a:cubicBezTo>
                    <a:pt x="303" y="268"/>
                    <a:pt x="299" y="285"/>
                    <a:pt x="299" y="305"/>
                  </a:cubicBezTo>
                  <a:cubicBezTo>
                    <a:pt x="299" y="322"/>
                    <a:pt x="302" y="337"/>
                    <a:pt x="309" y="348"/>
                  </a:cubicBezTo>
                  <a:cubicBezTo>
                    <a:pt x="317" y="360"/>
                    <a:pt x="327" y="370"/>
                    <a:pt x="341" y="378"/>
                  </a:cubicBezTo>
                  <a:cubicBezTo>
                    <a:pt x="355" y="387"/>
                    <a:pt x="371" y="395"/>
                    <a:pt x="391" y="402"/>
                  </a:cubicBezTo>
                  <a:cubicBezTo>
                    <a:pt x="410" y="409"/>
                    <a:pt x="431" y="417"/>
                    <a:pt x="455" y="424"/>
                  </a:cubicBezTo>
                  <a:cubicBezTo>
                    <a:pt x="490" y="436"/>
                    <a:pt x="526" y="449"/>
                    <a:pt x="564" y="463"/>
                  </a:cubicBezTo>
                  <a:cubicBezTo>
                    <a:pt x="601" y="477"/>
                    <a:pt x="635" y="495"/>
                    <a:pt x="666" y="518"/>
                  </a:cubicBezTo>
                  <a:cubicBezTo>
                    <a:pt x="696" y="541"/>
                    <a:pt x="722" y="569"/>
                    <a:pt x="742" y="603"/>
                  </a:cubicBezTo>
                  <a:cubicBezTo>
                    <a:pt x="762" y="638"/>
                    <a:pt x="772" y="680"/>
                    <a:pt x="772" y="731"/>
                  </a:cubicBezTo>
                  <a:cubicBezTo>
                    <a:pt x="772" y="789"/>
                    <a:pt x="761" y="840"/>
                    <a:pt x="740" y="883"/>
                  </a:cubicBezTo>
                  <a:cubicBezTo>
                    <a:pt x="718" y="925"/>
                    <a:pt x="689" y="960"/>
                    <a:pt x="653" y="988"/>
                  </a:cubicBezTo>
                  <a:cubicBezTo>
                    <a:pt x="616" y="1016"/>
                    <a:pt x="575" y="1037"/>
                    <a:pt x="527" y="1050"/>
                  </a:cubicBezTo>
                  <a:cubicBezTo>
                    <a:pt x="480" y="1064"/>
                    <a:pt x="432" y="1070"/>
                    <a:pt x="382" y="1070"/>
                  </a:cubicBezTo>
                  <a:cubicBezTo>
                    <a:pt x="309" y="1070"/>
                    <a:pt x="239" y="1057"/>
                    <a:pt x="170" y="1032"/>
                  </a:cubicBezTo>
                  <a:cubicBezTo>
                    <a:pt x="102" y="1007"/>
                    <a:pt x="46" y="971"/>
                    <a:pt x="0" y="923"/>
                  </a:cubicBezTo>
                  <a:cubicBezTo>
                    <a:pt x="162" y="760"/>
                    <a:pt x="162" y="760"/>
                    <a:pt x="162" y="760"/>
                  </a:cubicBezTo>
                  <a:cubicBezTo>
                    <a:pt x="187" y="790"/>
                    <a:pt x="220" y="816"/>
                    <a:pt x="260" y="837"/>
                  </a:cubicBezTo>
                  <a:cubicBezTo>
                    <a:pt x="301" y="857"/>
                    <a:pt x="342" y="868"/>
                    <a:pt x="382" y="868"/>
                  </a:cubicBezTo>
                  <a:cubicBezTo>
                    <a:pt x="400" y="868"/>
                    <a:pt x="418" y="866"/>
                    <a:pt x="435" y="862"/>
                  </a:cubicBezTo>
                  <a:cubicBezTo>
                    <a:pt x="453" y="858"/>
                    <a:pt x="468" y="852"/>
                    <a:pt x="481" y="843"/>
                  </a:cubicBezTo>
                  <a:cubicBezTo>
                    <a:pt x="494" y="834"/>
                    <a:pt x="504" y="823"/>
                    <a:pt x="512" y="808"/>
                  </a:cubicBezTo>
                  <a:cubicBezTo>
                    <a:pt x="519" y="794"/>
                    <a:pt x="523" y="777"/>
                    <a:pt x="523" y="757"/>
                  </a:cubicBezTo>
                  <a:cubicBezTo>
                    <a:pt x="523" y="737"/>
                    <a:pt x="518" y="721"/>
                    <a:pt x="509" y="708"/>
                  </a:cubicBezTo>
                  <a:cubicBezTo>
                    <a:pt x="499" y="694"/>
                    <a:pt x="486" y="682"/>
                    <a:pt x="468" y="671"/>
                  </a:cubicBezTo>
                  <a:cubicBezTo>
                    <a:pt x="450" y="660"/>
                    <a:pt x="428" y="650"/>
                    <a:pt x="402" y="641"/>
                  </a:cubicBezTo>
                  <a:cubicBezTo>
                    <a:pt x="375" y="632"/>
                    <a:pt x="345" y="622"/>
                    <a:pt x="311" y="611"/>
                  </a:cubicBezTo>
                  <a:cubicBezTo>
                    <a:pt x="279" y="601"/>
                    <a:pt x="247" y="588"/>
                    <a:pt x="216" y="574"/>
                  </a:cubicBezTo>
                  <a:cubicBezTo>
                    <a:pt x="185" y="560"/>
                    <a:pt x="157" y="541"/>
                    <a:pt x="132" y="519"/>
                  </a:cubicBezTo>
                  <a:cubicBezTo>
                    <a:pt x="108" y="496"/>
                    <a:pt x="88" y="469"/>
                    <a:pt x="73" y="437"/>
                  </a:cubicBezTo>
                  <a:cubicBezTo>
                    <a:pt x="58" y="405"/>
                    <a:pt x="51" y="365"/>
                    <a:pt x="51" y="319"/>
                  </a:cubicBezTo>
                  <a:cubicBezTo>
                    <a:pt x="51" y="263"/>
                    <a:pt x="62" y="214"/>
                    <a:pt x="86" y="174"/>
                  </a:cubicBezTo>
                  <a:cubicBezTo>
                    <a:pt x="108" y="134"/>
                    <a:pt x="139" y="101"/>
                    <a:pt x="176" y="75"/>
                  </a:cubicBezTo>
                  <a:cubicBezTo>
                    <a:pt x="214" y="49"/>
                    <a:pt x="256" y="30"/>
                    <a:pt x="303" y="18"/>
                  </a:cubicBezTo>
                  <a:cubicBezTo>
                    <a:pt x="350" y="6"/>
                    <a:pt x="397" y="0"/>
                    <a:pt x="446" y="0"/>
                  </a:cubicBezTo>
                  <a:cubicBezTo>
                    <a:pt x="503" y="0"/>
                    <a:pt x="562" y="11"/>
                    <a:pt x="622" y="32"/>
                  </a:cubicBezTo>
                  <a:cubicBezTo>
                    <a:pt x="682" y="53"/>
                    <a:pt x="734" y="84"/>
                    <a:pt x="780" y="125"/>
                  </a:cubicBezTo>
                  <a:lnTo>
                    <a:pt x="623" y="291"/>
                  </a:lnTo>
                  <a:close/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58" name="Rectangle 34"/>
            <p:cNvSpPr>
              <a:spLocks noChangeArrowheads="1"/>
            </p:cNvSpPr>
            <p:nvPr userDrawn="1"/>
          </p:nvSpPr>
          <p:spPr bwMode="auto">
            <a:xfrm>
              <a:off x="18267363" y="1335088"/>
              <a:ext cx="71437" cy="292100"/>
            </a:xfrm>
            <a:prstGeom prst="rect">
              <a:avLst/>
            </a:prstGeom>
            <a:solidFill>
              <a:srgbClr val="C8191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59" name="Freeform 35"/>
            <p:cNvSpPr>
              <a:spLocks/>
            </p:cNvSpPr>
            <p:nvPr userDrawn="1"/>
          </p:nvSpPr>
          <p:spPr bwMode="auto">
            <a:xfrm>
              <a:off x="18376900" y="1335088"/>
              <a:ext cx="234950" cy="292100"/>
            </a:xfrm>
            <a:custGeom>
              <a:avLst/>
              <a:gdLst/>
              <a:ahLst/>
              <a:cxnLst>
                <a:cxn ang="0">
                  <a:pos x="96" y="38"/>
                </a:cxn>
                <a:cxn ang="0">
                  <a:pos x="96" y="184"/>
                </a:cxn>
                <a:cxn ang="0">
                  <a:pos x="52" y="184"/>
                </a:cxn>
                <a:cxn ang="0">
                  <a:pos x="52" y="38"/>
                </a:cxn>
                <a:cxn ang="0">
                  <a:pos x="0" y="38"/>
                </a:cxn>
                <a:cxn ang="0">
                  <a:pos x="0" y="0"/>
                </a:cxn>
                <a:cxn ang="0">
                  <a:pos x="148" y="0"/>
                </a:cxn>
                <a:cxn ang="0">
                  <a:pos x="148" y="38"/>
                </a:cxn>
                <a:cxn ang="0">
                  <a:pos x="96" y="38"/>
                </a:cxn>
              </a:cxnLst>
              <a:rect l="0" t="0" r="r" b="b"/>
              <a:pathLst>
                <a:path w="148" h="184">
                  <a:moveTo>
                    <a:pt x="96" y="38"/>
                  </a:moveTo>
                  <a:lnTo>
                    <a:pt x="96" y="184"/>
                  </a:lnTo>
                  <a:lnTo>
                    <a:pt x="52" y="184"/>
                  </a:lnTo>
                  <a:lnTo>
                    <a:pt x="52" y="38"/>
                  </a:lnTo>
                  <a:lnTo>
                    <a:pt x="0" y="38"/>
                  </a:lnTo>
                  <a:lnTo>
                    <a:pt x="0" y="0"/>
                  </a:lnTo>
                  <a:lnTo>
                    <a:pt x="148" y="0"/>
                  </a:lnTo>
                  <a:lnTo>
                    <a:pt x="148" y="38"/>
                  </a:lnTo>
                  <a:lnTo>
                    <a:pt x="96" y="38"/>
                  </a:lnTo>
                  <a:close/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0" name="Freeform 36"/>
            <p:cNvSpPr>
              <a:spLocks/>
            </p:cNvSpPr>
            <p:nvPr userDrawn="1"/>
          </p:nvSpPr>
          <p:spPr bwMode="auto">
            <a:xfrm>
              <a:off x="18630900" y="1335088"/>
              <a:ext cx="293688" cy="292100"/>
            </a:xfrm>
            <a:custGeom>
              <a:avLst/>
              <a:gdLst/>
              <a:ahLst/>
              <a:cxnLst>
                <a:cxn ang="0">
                  <a:pos x="114" y="106"/>
                </a:cxn>
                <a:cxn ang="0">
                  <a:pos x="114" y="184"/>
                </a:cxn>
                <a:cxn ang="0">
                  <a:pos x="69" y="184"/>
                </a:cxn>
                <a:cxn ang="0">
                  <a:pos x="69" y="106"/>
                </a:cxn>
                <a:cxn ang="0">
                  <a:pos x="0" y="0"/>
                </a:cxn>
                <a:cxn ang="0">
                  <a:pos x="54" y="0"/>
                </a:cxn>
                <a:cxn ang="0">
                  <a:pos x="93" y="68"/>
                </a:cxn>
                <a:cxn ang="0">
                  <a:pos x="133" y="0"/>
                </a:cxn>
                <a:cxn ang="0">
                  <a:pos x="185" y="0"/>
                </a:cxn>
                <a:cxn ang="0">
                  <a:pos x="114" y="106"/>
                </a:cxn>
              </a:cxnLst>
              <a:rect l="0" t="0" r="r" b="b"/>
              <a:pathLst>
                <a:path w="185" h="184">
                  <a:moveTo>
                    <a:pt x="114" y="106"/>
                  </a:moveTo>
                  <a:lnTo>
                    <a:pt x="114" y="184"/>
                  </a:lnTo>
                  <a:lnTo>
                    <a:pt x="69" y="184"/>
                  </a:lnTo>
                  <a:lnTo>
                    <a:pt x="69" y="106"/>
                  </a:lnTo>
                  <a:lnTo>
                    <a:pt x="0" y="0"/>
                  </a:lnTo>
                  <a:lnTo>
                    <a:pt x="54" y="0"/>
                  </a:lnTo>
                  <a:lnTo>
                    <a:pt x="93" y="68"/>
                  </a:lnTo>
                  <a:lnTo>
                    <a:pt x="133" y="0"/>
                  </a:lnTo>
                  <a:lnTo>
                    <a:pt x="185" y="0"/>
                  </a:lnTo>
                  <a:lnTo>
                    <a:pt x="114" y="106"/>
                  </a:lnTo>
                  <a:close/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1" name="Freeform 37"/>
            <p:cNvSpPr>
              <a:spLocks noEditPoints="1"/>
            </p:cNvSpPr>
            <p:nvPr userDrawn="1"/>
          </p:nvSpPr>
          <p:spPr bwMode="auto">
            <a:xfrm>
              <a:off x="19051588" y="1327150"/>
              <a:ext cx="317500" cy="307975"/>
            </a:xfrm>
            <a:custGeom>
              <a:avLst/>
              <a:gdLst/>
              <a:ahLst/>
              <a:cxnLst>
                <a:cxn ang="0">
                  <a:pos x="1110" y="532"/>
                </a:cxn>
                <a:cxn ang="0">
                  <a:pos x="1068" y="753"/>
                </a:cxn>
                <a:cxn ang="0">
                  <a:pos x="952" y="924"/>
                </a:cxn>
                <a:cxn ang="0">
                  <a:pos x="776" y="1034"/>
                </a:cxn>
                <a:cxn ang="0">
                  <a:pos x="554" y="1073"/>
                </a:cxn>
                <a:cxn ang="0">
                  <a:pos x="333" y="1034"/>
                </a:cxn>
                <a:cxn ang="0">
                  <a:pos x="157" y="924"/>
                </a:cxn>
                <a:cxn ang="0">
                  <a:pos x="42" y="753"/>
                </a:cxn>
                <a:cxn ang="0">
                  <a:pos x="0" y="532"/>
                </a:cxn>
                <a:cxn ang="0">
                  <a:pos x="42" y="311"/>
                </a:cxn>
                <a:cxn ang="0">
                  <a:pos x="157" y="143"/>
                </a:cxn>
                <a:cxn ang="0">
                  <a:pos x="333" y="37"/>
                </a:cxn>
                <a:cxn ang="0">
                  <a:pos x="554" y="0"/>
                </a:cxn>
                <a:cxn ang="0">
                  <a:pos x="776" y="37"/>
                </a:cxn>
                <a:cxn ang="0">
                  <a:pos x="952" y="143"/>
                </a:cxn>
                <a:cxn ang="0">
                  <a:pos x="1068" y="311"/>
                </a:cxn>
                <a:cxn ang="0">
                  <a:pos x="1110" y="532"/>
                </a:cxn>
                <a:cxn ang="0">
                  <a:pos x="846" y="532"/>
                </a:cxn>
                <a:cxn ang="0">
                  <a:pos x="825" y="408"/>
                </a:cxn>
                <a:cxn ang="0">
                  <a:pos x="765" y="310"/>
                </a:cxn>
                <a:cxn ang="0">
                  <a:pos x="673" y="245"/>
                </a:cxn>
                <a:cxn ang="0">
                  <a:pos x="554" y="221"/>
                </a:cxn>
                <a:cxn ang="0">
                  <a:pos x="436" y="245"/>
                </a:cxn>
                <a:cxn ang="0">
                  <a:pos x="344" y="310"/>
                </a:cxn>
                <a:cxn ang="0">
                  <a:pos x="284" y="408"/>
                </a:cxn>
                <a:cxn ang="0">
                  <a:pos x="263" y="532"/>
                </a:cxn>
                <a:cxn ang="0">
                  <a:pos x="285" y="659"/>
                </a:cxn>
                <a:cxn ang="0">
                  <a:pos x="345" y="759"/>
                </a:cxn>
                <a:cxn ang="0">
                  <a:pos x="436" y="825"/>
                </a:cxn>
                <a:cxn ang="0">
                  <a:pos x="554" y="848"/>
                </a:cxn>
                <a:cxn ang="0">
                  <a:pos x="672" y="825"/>
                </a:cxn>
                <a:cxn ang="0">
                  <a:pos x="764" y="759"/>
                </a:cxn>
                <a:cxn ang="0">
                  <a:pos x="825" y="659"/>
                </a:cxn>
                <a:cxn ang="0">
                  <a:pos x="846" y="532"/>
                </a:cxn>
              </a:cxnLst>
              <a:rect l="0" t="0" r="r" b="b"/>
              <a:pathLst>
                <a:path w="1110" h="1073">
                  <a:moveTo>
                    <a:pt x="1110" y="532"/>
                  </a:moveTo>
                  <a:cubicBezTo>
                    <a:pt x="1110" y="612"/>
                    <a:pt x="1096" y="686"/>
                    <a:pt x="1068" y="753"/>
                  </a:cubicBezTo>
                  <a:cubicBezTo>
                    <a:pt x="1040" y="819"/>
                    <a:pt x="1002" y="876"/>
                    <a:pt x="952" y="924"/>
                  </a:cubicBezTo>
                  <a:cubicBezTo>
                    <a:pt x="903" y="971"/>
                    <a:pt x="844" y="1008"/>
                    <a:pt x="776" y="1034"/>
                  </a:cubicBezTo>
                  <a:cubicBezTo>
                    <a:pt x="708" y="1060"/>
                    <a:pt x="634" y="1073"/>
                    <a:pt x="554" y="1073"/>
                  </a:cubicBezTo>
                  <a:cubicBezTo>
                    <a:pt x="474" y="1073"/>
                    <a:pt x="401" y="1060"/>
                    <a:pt x="333" y="1034"/>
                  </a:cubicBezTo>
                  <a:cubicBezTo>
                    <a:pt x="265" y="1008"/>
                    <a:pt x="207" y="971"/>
                    <a:pt x="157" y="924"/>
                  </a:cubicBezTo>
                  <a:cubicBezTo>
                    <a:pt x="108" y="876"/>
                    <a:pt x="69" y="819"/>
                    <a:pt x="42" y="753"/>
                  </a:cubicBezTo>
                  <a:cubicBezTo>
                    <a:pt x="14" y="686"/>
                    <a:pt x="0" y="612"/>
                    <a:pt x="0" y="532"/>
                  </a:cubicBezTo>
                  <a:cubicBezTo>
                    <a:pt x="0" y="450"/>
                    <a:pt x="14" y="377"/>
                    <a:pt x="42" y="311"/>
                  </a:cubicBezTo>
                  <a:cubicBezTo>
                    <a:pt x="69" y="245"/>
                    <a:pt x="108" y="190"/>
                    <a:pt x="157" y="143"/>
                  </a:cubicBezTo>
                  <a:cubicBezTo>
                    <a:pt x="207" y="97"/>
                    <a:pt x="265" y="62"/>
                    <a:pt x="333" y="37"/>
                  </a:cubicBezTo>
                  <a:cubicBezTo>
                    <a:pt x="401" y="12"/>
                    <a:pt x="474" y="0"/>
                    <a:pt x="554" y="0"/>
                  </a:cubicBezTo>
                  <a:cubicBezTo>
                    <a:pt x="634" y="0"/>
                    <a:pt x="708" y="12"/>
                    <a:pt x="776" y="37"/>
                  </a:cubicBezTo>
                  <a:cubicBezTo>
                    <a:pt x="844" y="62"/>
                    <a:pt x="903" y="97"/>
                    <a:pt x="952" y="143"/>
                  </a:cubicBezTo>
                  <a:cubicBezTo>
                    <a:pt x="1002" y="190"/>
                    <a:pt x="1040" y="245"/>
                    <a:pt x="1068" y="311"/>
                  </a:cubicBezTo>
                  <a:cubicBezTo>
                    <a:pt x="1096" y="377"/>
                    <a:pt x="1110" y="450"/>
                    <a:pt x="1110" y="532"/>
                  </a:cubicBezTo>
                  <a:moveTo>
                    <a:pt x="846" y="532"/>
                  </a:moveTo>
                  <a:cubicBezTo>
                    <a:pt x="846" y="488"/>
                    <a:pt x="839" y="446"/>
                    <a:pt x="825" y="408"/>
                  </a:cubicBezTo>
                  <a:cubicBezTo>
                    <a:pt x="811" y="370"/>
                    <a:pt x="790" y="337"/>
                    <a:pt x="765" y="310"/>
                  </a:cubicBezTo>
                  <a:cubicBezTo>
                    <a:pt x="740" y="282"/>
                    <a:pt x="709" y="261"/>
                    <a:pt x="673" y="245"/>
                  </a:cubicBezTo>
                  <a:cubicBezTo>
                    <a:pt x="637" y="229"/>
                    <a:pt x="597" y="221"/>
                    <a:pt x="554" y="221"/>
                  </a:cubicBezTo>
                  <a:cubicBezTo>
                    <a:pt x="511" y="221"/>
                    <a:pt x="472" y="229"/>
                    <a:pt x="436" y="245"/>
                  </a:cubicBezTo>
                  <a:cubicBezTo>
                    <a:pt x="401" y="261"/>
                    <a:pt x="370" y="282"/>
                    <a:pt x="344" y="310"/>
                  </a:cubicBezTo>
                  <a:cubicBezTo>
                    <a:pt x="318" y="337"/>
                    <a:pt x="298" y="370"/>
                    <a:pt x="284" y="408"/>
                  </a:cubicBezTo>
                  <a:cubicBezTo>
                    <a:pt x="270" y="446"/>
                    <a:pt x="263" y="488"/>
                    <a:pt x="263" y="532"/>
                  </a:cubicBezTo>
                  <a:cubicBezTo>
                    <a:pt x="263" y="578"/>
                    <a:pt x="270" y="620"/>
                    <a:pt x="285" y="659"/>
                  </a:cubicBezTo>
                  <a:cubicBezTo>
                    <a:pt x="299" y="698"/>
                    <a:pt x="319" y="731"/>
                    <a:pt x="345" y="759"/>
                  </a:cubicBezTo>
                  <a:cubicBezTo>
                    <a:pt x="370" y="787"/>
                    <a:pt x="401" y="809"/>
                    <a:pt x="436" y="825"/>
                  </a:cubicBezTo>
                  <a:cubicBezTo>
                    <a:pt x="472" y="840"/>
                    <a:pt x="511" y="848"/>
                    <a:pt x="554" y="848"/>
                  </a:cubicBezTo>
                  <a:cubicBezTo>
                    <a:pt x="597" y="848"/>
                    <a:pt x="637" y="840"/>
                    <a:pt x="672" y="825"/>
                  </a:cubicBezTo>
                  <a:cubicBezTo>
                    <a:pt x="708" y="809"/>
                    <a:pt x="739" y="787"/>
                    <a:pt x="764" y="759"/>
                  </a:cubicBezTo>
                  <a:cubicBezTo>
                    <a:pt x="790" y="731"/>
                    <a:pt x="811" y="698"/>
                    <a:pt x="825" y="659"/>
                  </a:cubicBezTo>
                  <a:cubicBezTo>
                    <a:pt x="839" y="620"/>
                    <a:pt x="846" y="578"/>
                    <a:pt x="846" y="532"/>
                  </a:cubicBezTo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2" name="Freeform 38"/>
            <p:cNvSpPr>
              <a:spLocks/>
            </p:cNvSpPr>
            <p:nvPr userDrawn="1"/>
          </p:nvSpPr>
          <p:spPr bwMode="auto">
            <a:xfrm>
              <a:off x="19423063" y="1335088"/>
              <a:ext cx="192087" cy="292100"/>
            </a:xfrm>
            <a:custGeom>
              <a:avLst/>
              <a:gdLst/>
              <a:ahLst/>
              <a:cxnLst>
                <a:cxn ang="0">
                  <a:pos x="44" y="38"/>
                </a:cxn>
                <a:cxn ang="0">
                  <a:pos x="44" y="76"/>
                </a:cxn>
                <a:cxn ang="0">
                  <a:pos x="115" y="76"/>
                </a:cxn>
                <a:cxn ang="0">
                  <a:pos x="115" y="113"/>
                </a:cxn>
                <a:cxn ang="0">
                  <a:pos x="44" y="113"/>
                </a:cxn>
                <a:cxn ang="0">
                  <a:pos x="44" y="184"/>
                </a:cxn>
                <a:cxn ang="0">
                  <a:pos x="0" y="184"/>
                </a:cxn>
                <a:cxn ang="0">
                  <a:pos x="0" y="0"/>
                </a:cxn>
                <a:cxn ang="0">
                  <a:pos x="121" y="0"/>
                </a:cxn>
                <a:cxn ang="0">
                  <a:pos x="121" y="38"/>
                </a:cxn>
                <a:cxn ang="0">
                  <a:pos x="44" y="38"/>
                </a:cxn>
              </a:cxnLst>
              <a:rect l="0" t="0" r="r" b="b"/>
              <a:pathLst>
                <a:path w="121" h="184">
                  <a:moveTo>
                    <a:pt x="44" y="38"/>
                  </a:moveTo>
                  <a:lnTo>
                    <a:pt x="44" y="76"/>
                  </a:lnTo>
                  <a:lnTo>
                    <a:pt x="115" y="76"/>
                  </a:lnTo>
                  <a:lnTo>
                    <a:pt x="115" y="113"/>
                  </a:lnTo>
                  <a:lnTo>
                    <a:pt x="44" y="113"/>
                  </a:lnTo>
                  <a:lnTo>
                    <a:pt x="44" y="184"/>
                  </a:lnTo>
                  <a:lnTo>
                    <a:pt x="0" y="184"/>
                  </a:lnTo>
                  <a:lnTo>
                    <a:pt x="0" y="0"/>
                  </a:lnTo>
                  <a:lnTo>
                    <a:pt x="121" y="0"/>
                  </a:lnTo>
                  <a:lnTo>
                    <a:pt x="121" y="38"/>
                  </a:lnTo>
                  <a:lnTo>
                    <a:pt x="44" y="38"/>
                  </a:lnTo>
                  <a:close/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3" name="Freeform 39"/>
            <p:cNvSpPr>
              <a:spLocks/>
            </p:cNvSpPr>
            <p:nvPr userDrawn="1"/>
          </p:nvSpPr>
          <p:spPr bwMode="auto">
            <a:xfrm>
              <a:off x="12106275" y="847725"/>
              <a:ext cx="1049338" cy="1266825"/>
            </a:xfrm>
            <a:custGeom>
              <a:avLst/>
              <a:gdLst/>
              <a:ahLst/>
              <a:cxnLst>
                <a:cxn ang="0">
                  <a:pos x="429" y="164"/>
                </a:cxn>
                <a:cxn ang="0">
                  <a:pos x="429" y="798"/>
                </a:cxn>
                <a:cxn ang="0">
                  <a:pos x="232" y="798"/>
                </a:cxn>
                <a:cxn ang="0">
                  <a:pos x="232" y="164"/>
                </a:cxn>
                <a:cxn ang="0">
                  <a:pos x="0" y="164"/>
                </a:cxn>
                <a:cxn ang="0">
                  <a:pos x="0" y="0"/>
                </a:cxn>
                <a:cxn ang="0">
                  <a:pos x="661" y="0"/>
                </a:cxn>
                <a:cxn ang="0">
                  <a:pos x="661" y="164"/>
                </a:cxn>
                <a:cxn ang="0">
                  <a:pos x="429" y="164"/>
                </a:cxn>
              </a:cxnLst>
              <a:rect l="0" t="0" r="r" b="b"/>
              <a:pathLst>
                <a:path w="661" h="798">
                  <a:moveTo>
                    <a:pt x="429" y="164"/>
                  </a:moveTo>
                  <a:lnTo>
                    <a:pt x="429" y="798"/>
                  </a:lnTo>
                  <a:lnTo>
                    <a:pt x="232" y="798"/>
                  </a:lnTo>
                  <a:lnTo>
                    <a:pt x="232" y="164"/>
                  </a:lnTo>
                  <a:lnTo>
                    <a:pt x="0" y="164"/>
                  </a:lnTo>
                  <a:lnTo>
                    <a:pt x="0" y="0"/>
                  </a:lnTo>
                  <a:lnTo>
                    <a:pt x="661" y="0"/>
                  </a:lnTo>
                  <a:lnTo>
                    <a:pt x="661" y="164"/>
                  </a:lnTo>
                  <a:lnTo>
                    <a:pt x="429" y="164"/>
                  </a:lnTo>
                  <a:close/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4" name="Freeform 40"/>
            <p:cNvSpPr>
              <a:spLocks/>
            </p:cNvSpPr>
            <p:nvPr userDrawn="1"/>
          </p:nvSpPr>
          <p:spPr bwMode="auto">
            <a:xfrm>
              <a:off x="13276263" y="847725"/>
              <a:ext cx="1112837" cy="1300163"/>
            </a:xfrm>
            <a:custGeom>
              <a:avLst/>
              <a:gdLst/>
              <a:ahLst/>
              <a:cxnLst>
                <a:cxn ang="0">
                  <a:pos x="3753" y="3482"/>
                </a:cxn>
                <a:cxn ang="0">
                  <a:pos x="3359" y="4044"/>
                </a:cxn>
                <a:cxn ang="0">
                  <a:pos x="2740" y="4409"/>
                </a:cxn>
                <a:cxn ang="0">
                  <a:pos x="1936" y="4540"/>
                </a:cxn>
                <a:cxn ang="0">
                  <a:pos x="1128" y="4409"/>
                </a:cxn>
                <a:cxn ang="0">
                  <a:pos x="519" y="4044"/>
                </a:cxn>
                <a:cxn ang="0">
                  <a:pos x="135" y="3482"/>
                </a:cxn>
                <a:cxn ang="0">
                  <a:pos x="0" y="2754"/>
                </a:cxn>
                <a:cxn ang="0">
                  <a:pos x="0" y="0"/>
                </a:cxn>
                <a:cxn ang="0">
                  <a:pos x="1090" y="0"/>
                </a:cxn>
                <a:cxn ang="0">
                  <a:pos x="1090" y="2667"/>
                </a:cxn>
                <a:cxn ang="0">
                  <a:pos x="1138" y="3010"/>
                </a:cxn>
                <a:cxn ang="0">
                  <a:pos x="1285" y="3301"/>
                </a:cxn>
                <a:cxn ang="0">
                  <a:pos x="1548" y="3504"/>
                </a:cxn>
                <a:cxn ang="0">
                  <a:pos x="1942" y="3579"/>
                </a:cxn>
                <a:cxn ang="0">
                  <a:pos x="2336" y="3504"/>
                </a:cxn>
                <a:cxn ang="0">
                  <a:pos x="2602" y="3301"/>
                </a:cxn>
                <a:cxn ang="0">
                  <a:pos x="2750" y="3010"/>
                </a:cxn>
                <a:cxn ang="0">
                  <a:pos x="2795" y="2667"/>
                </a:cxn>
                <a:cxn ang="0">
                  <a:pos x="2795" y="0"/>
                </a:cxn>
                <a:cxn ang="0">
                  <a:pos x="3890" y="0"/>
                </a:cxn>
                <a:cxn ang="0">
                  <a:pos x="3890" y="2754"/>
                </a:cxn>
                <a:cxn ang="0">
                  <a:pos x="3753" y="3482"/>
                </a:cxn>
              </a:cxnLst>
              <a:rect l="0" t="0" r="r" b="b"/>
              <a:pathLst>
                <a:path w="3890" h="4540">
                  <a:moveTo>
                    <a:pt x="3753" y="3482"/>
                  </a:moveTo>
                  <a:cubicBezTo>
                    <a:pt x="3661" y="3700"/>
                    <a:pt x="3529" y="3888"/>
                    <a:pt x="3359" y="4044"/>
                  </a:cubicBezTo>
                  <a:cubicBezTo>
                    <a:pt x="3188" y="4200"/>
                    <a:pt x="2982" y="4322"/>
                    <a:pt x="2740" y="4409"/>
                  </a:cubicBezTo>
                  <a:cubicBezTo>
                    <a:pt x="2499" y="4497"/>
                    <a:pt x="2231" y="4540"/>
                    <a:pt x="1936" y="4540"/>
                  </a:cubicBezTo>
                  <a:cubicBezTo>
                    <a:pt x="1637" y="4540"/>
                    <a:pt x="1368" y="4497"/>
                    <a:pt x="1128" y="4409"/>
                  </a:cubicBezTo>
                  <a:cubicBezTo>
                    <a:pt x="889" y="4322"/>
                    <a:pt x="686" y="4200"/>
                    <a:pt x="519" y="4044"/>
                  </a:cubicBezTo>
                  <a:cubicBezTo>
                    <a:pt x="353" y="3888"/>
                    <a:pt x="225" y="3700"/>
                    <a:pt x="135" y="3482"/>
                  </a:cubicBezTo>
                  <a:cubicBezTo>
                    <a:pt x="45" y="3263"/>
                    <a:pt x="0" y="3021"/>
                    <a:pt x="0" y="275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90" y="0"/>
                    <a:pt x="1090" y="0"/>
                    <a:pt x="1090" y="0"/>
                  </a:cubicBezTo>
                  <a:cubicBezTo>
                    <a:pt x="1090" y="2667"/>
                    <a:pt x="1090" y="2667"/>
                    <a:pt x="1090" y="2667"/>
                  </a:cubicBezTo>
                  <a:cubicBezTo>
                    <a:pt x="1090" y="2788"/>
                    <a:pt x="1106" y="2902"/>
                    <a:pt x="1138" y="3010"/>
                  </a:cubicBezTo>
                  <a:cubicBezTo>
                    <a:pt x="1170" y="3119"/>
                    <a:pt x="1219" y="3215"/>
                    <a:pt x="1285" y="3301"/>
                  </a:cubicBezTo>
                  <a:cubicBezTo>
                    <a:pt x="1351" y="3386"/>
                    <a:pt x="1439" y="3454"/>
                    <a:pt x="1548" y="3504"/>
                  </a:cubicBezTo>
                  <a:cubicBezTo>
                    <a:pt x="1657" y="3554"/>
                    <a:pt x="1788" y="3579"/>
                    <a:pt x="1942" y="3579"/>
                  </a:cubicBezTo>
                  <a:cubicBezTo>
                    <a:pt x="2096" y="3579"/>
                    <a:pt x="2227" y="3554"/>
                    <a:pt x="2336" y="3504"/>
                  </a:cubicBezTo>
                  <a:cubicBezTo>
                    <a:pt x="2445" y="3454"/>
                    <a:pt x="2534" y="3386"/>
                    <a:pt x="2602" y="3301"/>
                  </a:cubicBezTo>
                  <a:cubicBezTo>
                    <a:pt x="2671" y="3215"/>
                    <a:pt x="2720" y="3119"/>
                    <a:pt x="2750" y="3010"/>
                  </a:cubicBezTo>
                  <a:cubicBezTo>
                    <a:pt x="2780" y="2902"/>
                    <a:pt x="2795" y="2788"/>
                    <a:pt x="2795" y="2667"/>
                  </a:cubicBezTo>
                  <a:cubicBezTo>
                    <a:pt x="2795" y="0"/>
                    <a:pt x="2795" y="0"/>
                    <a:pt x="2795" y="0"/>
                  </a:cubicBezTo>
                  <a:cubicBezTo>
                    <a:pt x="3890" y="0"/>
                    <a:pt x="3890" y="0"/>
                    <a:pt x="3890" y="0"/>
                  </a:cubicBezTo>
                  <a:cubicBezTo>
                    <a:pt x="3890" y="2754"/>
                    <a:pt x="3890" y="2754"/>
                    <a:pt x="3890" y="2754"/>
                  </a:cubicBezTo>
                  <a:cubicBezTo>
                    <a:pt x="3890" y="3021"/>
                    <a:pt x="3845" y="3263"/>
                    <a:pt x="3753" y="3482"/>
                  </a:cubicBezTo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 dirty="0"/>
            </a:p>
          </p:txBody>
        </p:sp>
        <p:sp>
          <p:nvSpPr>
            <p:cNvPr id="1065" name="Freeform 41"/>
            <p:cNvSpPr>
              <a:spLocks/>
            </p:cNvSpPr>
            <p:nvPr userDrawn="1"/>
          </p:nvSpPr>
          <p:spPr bwMode="auto">
            <a:xfrm>
              <a:off x="14357350" y="750888"/>
              <a:ext cx="863600" cy="1557337"/>
            </a:xfrm>
            <a:custGeom>
              <a:avLst/>
              <a:gdLst/>
              <a:ahLst/>
              <a:cxnLst>
                <a:cxn ang="0">
                  <a:pos x="143" y="981"/>
                </a:cxn>
                <a:cxn ang="0">
                  <a:pos x="544" y="0"/>
                </a:cxn>
                <a:cxn ang="0">
                  <a:pos x="401" y="0"/>
                </a:cxn>
                <a:cxn ang="0">
                  <a:pos x="0" y="981"/>
                </a:cxn>
                <a:cxn ang="0">
                  <a:pos x="143" y="981"/>
                </a:cxn>
              </a:cxnLst>
              <a:rect l="0" t="0" r="r" b="b"/>
              <a:pathLst>
                <a:path w="544" h="981">
                  <a:moveTo>
                    <a:pt x="143" y="981"/>
                  </a:moveTo>
                  <a:lnTo>
                    <a:pt x="544" y="0"/>
                  </a:lnTo>
                  <a:lnTo>
                    <a:pt x="401" y="0"/>
                  </a:lnTo>
                  <a:lnTo>
                    <a:pt x="0" y="981"/>
                  </a:lnTo>
                  <a:lnTo>
                    <a:pt x="143" y="981"/>
                  </a:lnTo>
                  <a:close/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 dirty="0"/>
            </a:p>
          </p:txBody>
        </p:sp>
        <p:sp>
          <p:nvSpPr>
            <p:cNvPr id="1066" name="Freeform 42"/>
            <p:cNvSpPr>
              <a:spLocks noEditPoints="1"/>
            </p:cNvSpPr>
            <p:nvPr userDrawn="1"/>
          </p:nvSpPr>
          <p:spPr bwMode="auto">
            <a:xfrm>
              <a:off x="15055850" y="1200150"/>
              <a:ext cx="947738" cy="947738"/>
            </a:xfrm>
            <a:custGeom>
              <a:avLst/>
              <a:gdLst/>
              <a:ahLst/>
              <a:cxnLst>
                <a:cxn ang="0">
                  <a:pos x="1656" y="0"/>
                </a:cxn>
                <a:cxn ang="0">
                  <a:pos x="0" y="1655"/>
                </a:cxn>
                <a:cxn ang="0">
                  <a:pos x="1656" y="3311"/>
                </a:cxn>
                <a:cxn ang="0">
                  <a:pos x="3166" y="2592"/>
                </a:cxn>
                <a:cxn ang="0">
                  <a:pos x="2415" y="2286"/>
                </a:cxn>
                <a:cxn ang="0">
                  <a:pos x="1656" y="2595"/>
                </a:cxn>
                <a:cxn ang="0">
                  <a:pos x="759" y="1936"/>
                </a:cxn>
                <a:cxn ang="0">
                  <a:pos x="3287" y="1936"/>
                </a:cxn>
                <a:cxn ang="0">
                  <a:pos x="3311" y="1655"/>
                </a:cxn>
                <a:cxn ang="0">
                  <a:pos x="1656" y="0"/>
                </a:cxn>
                <a:cxn ang="0">
                  <a:pos x="1656" y="717"/>
                </a:cxn>
                <a:cxn ang="0">
                  <a:pos x="2525" y="1299"/>
                </a:cxn>
                <a:cxn ang="0">
                  <a:pos x="787" y="1299"/>
                </a:cxn>
                <a:cxn ang="0">
                  <a:pos x="1656" y="717"/>
                </a:cxn>
              </a:cxnLst>
              <a:rect l="0" t="0" r="r" b="b"/>
              <a:pathLst>
                <a:path w="3311" h="3311">
                  <a:moveTo>
                    <a:pt x="1656" y="0"/>
                  </a:moveTo>
                  <a:cubicBezTo>
                    <a:pt x="741" y="0"/>
                    <a:pt x="0" y="741"/>
                    <a:pt x="0" y="1655"/>
                  </a:cubicBezTo>
                  <a:cubicBezTo>
                    <a:pt x="0" y="2570"/>
                    <a:pt x="741" y="3311"/>
                    <a:pt x="1656" y="3311"/>
                  </a:cubicBezTo>
                  <a:cubicBezTo>
                    <a:pt x="2242" y="3311"/>
                    <a:pt x="2842" y="3054"/>
                    <a:pt x="3166" y="2592"/>
                  </a:cubicBezTo>
                  <a:cubicBezTo>
                    <a:pt x="2415" y="2286"/>
                    <a:pt x="2415" y="2286"/>
                    <a:pt x="2415" y="2286"/>
                  </a:cubicBezTo>
                  <a:cubicBezTo>
                    <a:pt x="2215" y="2507"/>
                    <a:pt x="1941" y="2595"/>
                    <a:pt x="1656" y="2595"/>
                  </a:cubicBezTo>
                  <a:cubicBezTo>
                    <a:pt x="1235" y="2595"/>
                    <a:pt x="879" y="2318"/>
                    <a:pt x="759" y="1936"/>
                  </a:cubicBezTo>
                  <a:cubicBezTo>
                    <a:pt x="3287" y="1936"/>
                    <a:pt x="3287" y="1936"/>
                    <a:pt x="3287" y="1936"/>
                  </a:cubicBezTo>
                  <a:cubicBezTo>
                    <a:pt x="3303" y="1845"/>
                    <a:pt x="3311" y="1751"/>
                    <a:pt x="3311" y="1655"/>
                  </a:cubicBezTo>
                  <a:cubicBezTo>
                    <a:pt x="3311" y="741"/>
                    <a:pt x="2570" y="0"/>
                    <a:pt x="1656" y="0"/>
                  </a:cubicBezTo>
                  <a:moveTo>
                    <a:pt x="1656" y="717"/>
                  </a:moveTo>
                  <a:cubicBezTo>
                    <a:pt x="2048" y="717"/>
                    <a:pt x="2384" y="957"/>
                    <a:pt x="2525" y="1299"/>
                  </a:cubicBezTo>
                  <a:cubicBezTo>
                    <a:pt x="787" y="1299"/>
                    <a:pt x="787" y="1299"/>
                    <a:pt x="787" y="1299"/>
                  </a:cubicBezTo>
                  <a:cubicBezTo>
                    <a:pt x="927" y="957"/>
                    <a:pt x="1263" y="717"/>
                    <a:pt x="1656" y="717"/>
                  </a:cubicBezTo>
                </a:path>
              </a:pathLst>
            </a:custGeom>
            <a:solidFill>
              <a:srgbClr val="C81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pic>
        <p:nvPicPr>
          <p:cNvPr id="43" name="Picture 42">
            <a:extLst>
              <a:ext uri="{FF2B5EF4-FFF2-40B4-BE49-F238E27FC236}">
                <a16:creationId xmlns:a16="http://schemas.microsoft.com/office/drawing/2014/main" id="{D0FF25CC-8AC5-48CE-A490-A649E62608C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639312" y="552071"/>
            <a:ext cx="7431088" cy="10511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2949575" rtl="0" eaLnBrk="1" fontAlgn="base" hangingPunct="1">
        <a:spcBef>
          <a:spcPct val="0"/>
        </a:spcBef>
        <a:spcAft>
          <a:spcPct val="0"/>
        </a:spcAft>
        <a:defRPr sz="104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defTabSz="2949575" rtl="0" eaLnBrk="1" fontAlgn="base" hangingPunct="1">
        <a:spcBef>
          <a:spcPct val="0"/>
        </a:spcBef>
        <a:spcAft>
          <a:spcPct val="0"/>
        </a:spcAft>
        <a:defRPr sz="10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l" defTabSz="2949575" rtl="0" eaLnBrk="1" fontAlgn="base" hangingPunct="1">
        <a:spcBef>
          <a:spcPct val="0"/>
        </a:spcBef>
        <a:spcAft>
          <a:spcPct val="0"/>
        </a:spcAft>
        <a:defRPr sz="10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l" defTabSz="2949575" rtl="0" eaLnBrk="1" fontAlgn="base" hangingPunct="1">
        <a:spcBef>
          <a:spcPct val="0"/>
        </a:spcBef>
        <a:spcAft>
          <a:spcPct val="0"/>
        </a:spcAft>
        <a:defRPr sz="10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l" defTabSz="2949575" rtl="0" eaLnBrk="1" fontAlgn="base" hangingPunct="1">
        <a:spcBef>
          <a:spcPct val="0"/>
        </a:spcBef>
        <a:spcAft>
          <a:spcPct val="0"/>
        </a:spcAft>
        <a:defRPr sz="10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defTabSz="2949575" rtl="0" eaLnBrk="1" fontAlgn="base" hangingPunct="1">
        <a:spcBef>
          <a:spcPct val="0"/>
        </a:spcBef>
        <a:spcAft>
          <a:spcPct val="0"/>
        </a:spcAft>
        <a:defRPr sz="10400" b="1">
          <a:solidFill>
            <a:schemeClr val="tx2"/>
          </a:solidFill>
          <a:latin typeface="Arial" charset="0"/>
        </a:defRPr>
      </a:lvl6pPr>
      <a:lvl7pPr marL="914400" algn="l" defTabSz="2949575" rtl="0" eaLnBrk="1" fontAlgn="base" hangingPunct="1">
        <a:spcBef>
          <a:spcPct val="0"/>
        </a:spcBef>
        <a:spcAft>
          <a:spcPct val="0"/>
        </a:spcAft>
        <a:defRPr sz="10400" b="1">
          <a:solidFill>
            <a:schemeClr val="tx2"/>
          </a:solidFill>
          <a:latin typeface="Arial" charset="0"/>
        </a:defRPr>
      </a:lvl7pPr>
      <a:lvl8pPr marL="1371600" algn="l" defTabSz="2949575" rtl="0" eaLnBrk="1" fontAlgn="base" hangingPunct="1">
        <a:spcBef>
          <a:spcPct val="0"/>
        </a:spcBef>
        <a:spcAft>
          <a:spcPct val="0"/>
        </a:spcAft>
        <a:defRPr sz="10400" b="1">
          <a:solidFill>
            <a:schemeClr val="tx2"/>
          </a:solidFill>
          <a:latin typeface="Arial" charset="0"/>
        </a:defRPr>
      </a:lvl8pPr>
      <a:lvl9pPr marL="1828800" algn="l" defTabSz="2949575" rtl="0" eaLnBrk="1" fontAlgn="base" hangingPunct="1">
        <a:spcBef>
          <a:spcPct val="0"/>
        </a:spcBef>
        <a:spcAft>
          <a:spcPct val="0"/>
        </a:spcAft>
        <a:defRPr sz="10400" b="1">
          <a:solidFill>
            <a:schemeClr val="tx2"/>
          </a:solidFill>
          <a:latin typeface="Arial" charset="0"/>
        </a:defRPr>
      </a:lvl9pPr>
    </p:titleStyle>
    <p:bodyStyle>
      <a:lvl1pPr marL="866775" indent="-866775" algn="l" defTabSz="2949575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78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1727200" indent="-857250" algn="l" defTabSz="2949575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7100" b="1">
          <a:solidFill>
            <a:schemeClr val="tx1"/>
          </a:solidFill>
          <a:latin typeface="+mn-lt"/>
          <a:ea typeface="ＭＳ Ｐゴシック" charset="-128"/>
        </a:defRPr>
      </a:lvl2pPr>
      <a:lvl3pPr marL="2627313" indent="-896938" algn="l" defTabSz="2949575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7100" b="1">
          <a:solidFill>
            <a:schemeClr val="tx1"/>
          </a:solidFill>
          <a:latin typeface="+mn-lt"/>
          <a:ea typeface="ＭＳ Ｐゴシック" charset="-128"/>
        </a:defRPr>
      </a:lvl3pPr>
      <a:lvl4pPr marL="3454400" indent="-820738" algn="l" defTabSz="2949575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7100" b="1">
          <a:solidFill>
            <a:schemeClr val="tx1"/>
          </a:solidFill>
          <a:latin typeface="+mn-lt"/>
          <a:ea typeface="ＭＳ Ｐゴシック" charset="-128"/>
        </a:defRPr>
      </a:lvl4pPr>
      <a:lvl5pPr marL="4352925" indent="-895350" algn="l" defTabSz="2949575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7100" b="1">
          <a:solidFill>
            <a:schemeClr val="tx1"/>
          </a:solidFill>
          <a:latin typeface="+mn-lt"/>
          <a:ea typeface="ＭＳ Ｐゴシック" charset="-128"/>
        </a:defRPr>
      </a:lvl5pPr>
      <a:lvl6pPr marL="4810125" indent="-895350" algn="l" defTabSz="2949575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7100" b="1">
          <a:solidFill>
            <a:schemeClr val="tx1"/>
          </a:solidFill>
          <a:latin typeface="+mn-lt"/>
        </a:defRPr>
      </a:lvl6pPr>
      <a:lvl7pPr marL="5267325" indent="-895350" algn="l" defTabSz="2949575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7100" b="1">
          <a:solidFill>
            <a:schemeClr val="tx1"/>
          </a:solidFill>
          <a:latin typeface="+mn-lt"/>
        </a:defRPr>
      </a:lvl7pPr>
      <a:lvl8pPr marL="5724525" indent="-895350" algn="l" defTabSz="2949575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7100" b="1">
          <a:solidFill>
            <a:schemeClr val="tx1"/>
          </a:solidFill>
          <a:latin typeface="+mn-lt"/>
        </a:defRPr>
      </a:lvl8pPr>
      <a:lvl9pPr marL="6181725" indent="-895350" algn="l" defTabSz="2949575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71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svg"/><Relationship Id="rId3" Type="http://schemas.openxmlformats.org/officeDocument/2006/relationships/chart" Target="../charts/chart1.xml"/><Relationship Id="rId7" Type="http://schemas.openxmlformats.org/officeDocument/2006/relationships/image" Target="../media/image3.jpe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4.xml"/><Relationship Id="rId11" Type="http://schemas.openxmlformats.org/officeDocument/2006/relationships/image" Target="../media/image7.svg"/><Relationship Id="rId5" Type="http://schemas.openxmlformats.org/officeDocument/2006/relationships/chart" Target="../charts/chart3.xml"/><Relationship Id="rId10" Type="http://schemas.openxmlformats.org/officeDocument/2006/relationships/image" Target="../media/image6.png"/><Relationship Id="rId4" Type="http://schemas.openxmlformats.org/officeDocument/2006/relationships/chart" Target="../charts/chart2.xml"/><Relationship Id="rId9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60">
            <a:extLst>
              <a:ext uri="{FF2B5EF4-FFF2-40B4-BE49-F238E27FC236}">
                <a16:creationId xmlns:a16="http://schemas.microsoft.com/office/drawing/2014/main" id="{CBB2C61C-3E21-41D7-BF88-DF306A2DC87C}"/>
              </a:ext>
            </a:extLst>
          </p:cNvPr>
          <p:cNvGrpSpPr/>
          <p:nvPr/>
        </p:nvGrpSpPr>
        <p:grpSpPr>
          <a:xfrm>
            <a:off x="17312837" y="9406731"/>
            <a:ext cx="4112589" cy="2749375"/>
            <a:chOff x="0" y="-55014"/>
            <a:chExt cx="3958999" cy="2160000"/>
          </a:xfrm>
        </p:grpSpPr>
        <p:graphicFrame>
          <p:nvGraphicFramePr>
            <p:cNvPr id="62" name="Chart 61">
              <a:extLst>
                <a:ext uri="{FF2B5EF4-FFF2-40B4-BE49-F238E27FC236}">
                  <a16:creationId xmlns:a16="http://schemas.microsoft.com/office/drawing/2014/main" id="{5AD6436E-2E63-47BB-A1AA-233DE50DD5E5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745985279"/>
                </p:ext>
              </p:extLst>
            </p:nvPr>
          </p:nvGraphicFramePr>
          <p:xfrm>
            <a:off x="0" y="-55014"/>
            <a:ext cx="3783693" cy="216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63" name="TextBox 1">
              <a:extLst>
                <a:ext uri="{FF2B5EF4-FFF2-40B4-BE49-F238E27FC236}">
                  <a16:creationId xmlns:a16="http://schemas.microsoft.com/office/drawing/2014/main" id="{3B40DACF-B532-4032-A36F-96F74070E2E2}"/>
                </a:ext>
              </a:extLst>
            </p:cNvPr>
            <p:cNvSpPr txBox="1"/>
            <p:nvPr/>
          </p:nvSpPr>
          <p:spPr>
            <a:xfrm>
              <a:off x="1446893" y="218623"/>
              <a:ext cx="1371600" cy="968983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ysClr val="windowText" lastClr="000000"/>
              </a:solidFill>
            </a:ln>
            <a:effectLst/>
          </p:spPr>
          <p:txBody>
            <a:bodyPr wrap="square" rtlCol="0" anchor="t"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256 DoE configurations for 12 evaluated applications</a:t>
              </a:r>
            </a:p>
          </p:txBody>
        </p:sp>
        <p:sp>
          <p:nvSpPr>
            <p:cNvPr id="65" name="TextBox 5">
              <a:extLst>
                <a:ext uri="{FF2B5EF4-FFF2-40B4-BE49-F238E27FC236}">
                  <a16:creationId xmlns:a16="http://schemas.microsoft.com/office/drawing/2014/main" id="{5837D270-8921-4450-B7B9-923A30A954C2}"/>
                </a:ext>
              </a:extLst>
            </p:cNvPr>
            <p:cNvSpPr txBox="1"/>
            <p:nvPr/>
          </p:nvSpPr>
          <p:spPr>
            <a:xfrm>
              <a:off x="3540423" y="1702919"/>
              <a:ext cx="418576" cy="28020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256</a:t>
              </a:r>
            </a:p>
          </p:txBody>
        </p:sp>
        <p:sp>
          <p:nvSpPr>
            <p:cNvPr id="64" name="TextBox 4">
              <a:extLst>
                <a:ext uri="{FF2B5EF4-FFF2-40B4-BE49-F238E27FC236}">
                  <a16:creationId xmlns:a16="http://schemas.microsoft.com/office/drawing/2014/main" id="{F23C5462-0D1B-4C2B-BB34-6C5AB93C7955}"/>
                </a:ext>
              </a:extLst>
            </p:cNvPr>
            <p:cNvSpPr txBox="1"/>
            <p:nvPr/>
          </p:nvSpPr>
          <p:spPr>
            <a:xfrm>
              <a:off x="1036550" y="1702919"/>
              <a:ext cx="253384" cy="2176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27" name="Text Box 5">
            <a:extLst>
              <a:ext uri="{FF2B5EF4-FFF2-40B4-BE49-F238E27FC236}">
                <a16:creationId xmlns:a16="http://schemas.microsoft.com/office/drawing/2014/main" id="{7D8DF8DC-5C20-4A62-B188-9C041AA4F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" y="1939131"/>
            <a:ext cx="21107400" cy="3675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2949575">
              <a:lnSpc>
                <a:spcPts val="6800"/>
              </a:lnSpc>
            </a:pPr>
            <a:r>
              <a:rPr lang="en-US" sz="6600" b="1" dirty="0">
                <a:ln>
                  <a:solidFill>
                    <a:schemeClr val="tx2"/>
                  </a:solidFill>
                </a:ln>
                <a:solidFill>
                  <a:schemeClr val="tx2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NAPEL: Near-Memory Computing Application Performance Prediction via Ensemble Learning</a:t>
            </a:r>
          </a:p>
          <a:p>
            <a:pPr defTabSz="2949575">
              <a:lnSpc>
                <a:spcPts val="6800"/>
              </a:lnSpc>
            </a:pPr>
            <a:r>
              <a:rPr lang="en-US" sz="2800" b="1" u="sng" dirty="0">
                <a:solidFill>
                  <a:schemeClr val="tx2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Gagandeep Singh</a:t>
            </a:r>
            <a:r>
              <a:rPr lang="en-US" sz="2800" dirty="0">
                <a:solidFill>
                  <a:schemeClr val="tx2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, Juan Gomez-Luna, Giovanni </a:t>
            </a:r>
            <a:r>
              <a:rPr lang="en-US" sz="2800" dirty="0" err="1">
                <a:solidFill>
                  <a:schemeClr val="tx2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Mariani</a:t>
            </a:r>
            <a:r>
              <a:rPr lang="en-US" sz="2800" dirty="0">
                <a:solidFill>
                  <a:schemeClr val="tx2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, Geraldo F. Oliveira, </a:t>
            </a:r>
          </a:p>
          <a:p>
            <a:r>
              <a:rPr lang="en-US" sz="2800" dirty="0">
                <a:solidFill>
                  <a:schemeClr val="tx2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Stefano Corda, Sander Stuijk, Onur Mutlu, Henk Corporaal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7D843D5-62DF-4064-ADA3-860BD8ADA6A4}"/>
              </a:ext>
            </a:extLst>
          </p:cNvPr>
          <p:cNvGrpSpPr/>
          <p:nvPr/>
        </p:nvGrpSpPr>
        <p:grpSpPr>
          <a:xfrm>
            <a:off x="10687226" y="25009268"/>
            <a:ext cx="10189249" cy="3217919"/>
            <a:chOff x="0" y="32692"/>
            <a:chExt cx="5040000" cy="1800000"/>
          </a:xfrm>
        </p:grpSpPr>
        <p:graphicFrame>
          <p:nvGraphicFramePr>
            <p:cNvPr id="42" name="Chart 41">
              <a:extLst>
                <a:ext uri="{FF2B5EF4-FFF2-40B4-BE49-F238E27FC236}">
                  <a16:creationId xmlns:a16="http://schemas.microsoft.com/office/drawing/2014/main" id="{93CEFCB8-A7C3-4968-A8F8-F09E161D069E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43403403"/>
                </p:ext>
              </p:extLst>
            </p:nvPr>
          </p:nvGraphicFramePr>
          <p:xfrm>
            <a:off x="0" y="32692"/>
            <a:ext cx="5040000" cy="180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27A4FD07-425F-49E0-8CDA-07CB5448125A}"/>
                </a:ext>
              </a:extLst>
            </p:cNvPr>
            <p:cNvCxnSpPr/>
            <p:nvPr/>
          </p:nvCxnSpPr>
          <p:spPr>
            <a:xfrm>
              <a:off x="590550" y="971550"/>
              <a:ext cx="4338000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dash"/>
              <a:miter lim="800000"/>
            </a:ln>
            <a:effectLst/>
          </p:spPr>
        </p:cxnSp>
      </p:grpSp>
      <p:sp>
        <p:nvSpPr>
          <p:cNvPr id="44" name="Text Box 9">
            <a:extLst>
              <a:ext uri="{FF2B5EF4-FFF2-40B4-BE49-F238E27FC236}">
                <a16:creationId xmlns:a16="http://schemas.microsoft.com/office/drawing/2014/main" id="{5ABC8164-8DD4-426D-A8B5-A4225584C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117" y="5450505"/>
            <a:ext cx="10498253" cy="24792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2949575">
              <a:lnSpc>
                <a:spcPts val="4400"/>
              </a:lnSpc>
              <a:defRPr/>
            </a:pPr>
            <a:r>
              <a:rPr lang="nl-NL" sz="4400" b="1" dirty="0">
                <a:solidFill>
                  <a:srgbClr val="002A7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Motivation</a:t>
            </a:r>
          </a:p>
          <a:p>
            <a:pPr marL="571500" indent="-571500" defTabSz="2949575">
              <a:lnSpc>
                <a:spcPts val="3800"/>
              </a:lnSpc>
              <a:buFont typeface="Arial" panose="020B0604020202020204" pitchFamily="34" charset="0"/>
              <a:buChar char="•"/>
              <a:defRPr/>
            </a:pPr>
            <a:r>
              <a:rPr lang="nl-NL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Exorbitant amount of data</a:t>
            </a:r>
          </a:p>
          <a:p>
            <a:pPr marL="571500" indent="-571500" defTabSz="2949575">
              <a:lnSpc>
                <a:spcPts val="3800"/>
              </a:lnSpc>
              <a:buFont typeface="Arial" panose="020B0604020202020204" pitchFamily="34" charset="0"/>
              <a:buChar char="•"/>
              <a:defRPr/>
            </a:pPr>
            <a:r>
              <a:rPr lang="nl-NL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high cost of energy for data movement</a:t>
            </a:r>
          </a:p>
          <a:p>
            <a:pPr marL="571500" indent="-571500" defTabSz="2949575">
              <a:lnSpc>
                <a:spcPts val="3800"/>
              </a:lnSpc>
              <a:buFont typeface="Arial" panose="020B0604020202020204" pitchFamily="34" charset="0"/>
              <a:buChar char="•"/>
              <a:defRPr/>
            </a:pPr>
            <a:r>
              <a:rPr lang="nl-NL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paradigm shift towards processing close to the data i.e., near-memory computing (NMC)</a:t>
            </a:r>
          </a:p>
          <a:p>
            <a:pPr marL="571500" indent="-571500" defTabSz="2949575">
              <a:lnSpc>
                <a:spcPts val="38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However in early design-stage, simulation are extremely slow, imposing long run-time</a:t>
            </a:r>
            <a:endParaRPr lang="nl-NL" sz="24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4400" b="1" dirty="0">
              <a:solidFill>
                <a:srgbClr val="00246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3500"/>
              </a:lnSpc>
              <a:defRPr/>
            </a:pPr>
            <a:r>
              <a:rPr lang="nl-NL" sz="4400" b="1" dirty="0">
                <a:solidFill>
                  <a:srgbClr val="002A7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NAPEL: Performance Prediction</a:t>
            </a:r>
          </a:p>
          <a:p>
            <a:pPr defTabSz="2949575">
              <a:lnSpc>
                <a:spcPts val="4400"/>
              </a:lnSpc>
              <a:defRPr/>
            </a:pPr>
            <a:r>
              <a:rPr lang="nl-NL" sz="4400" b="1" dirty="0">
                <a:solidFill>
                  <a:srgbClr val="002A7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via Ensemble Machine Learning</a:t>
            </a:r>
          </a:p>
          <a:p>
            <a:pPr marL="571500" indent="-571500" defTabSz="2949575">
              <a:lnSpc>
                <a:spcPts val="38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Fast and accurate performance and energy prediction for a previously-unseen application 	</a:t>
            </a:r>
          </a:p>
          <a:p>
            <a:pPr marL="571500" indent="-571500" defTabSz="2949575">
              <a:lnSpc>
                <a:spcPts val="3800"/>
              </a:lnSpc>
              <a:buFont typeface="Arial" panose="020B0604020202020204" pitchFamily="34" charset="0"/>
              <a:buChar char="•"/>
              <a:defRPr/>
            </a:pPr>
            <a:r>
              <a:rPr lang="nl-NL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Microarchitecture-independent characterization with architectural simulation responses to train an ensemble algorithm</a:t>
            </a:r>
          </a:p>
          <a:p>
            <a:pPr marL="571500" indent="-571500" defTabSz="2949575">
              <a:lnSpc>
                <a:spcPts val="3800"/>
              </a:lnSpc>
              <a:buFont typeface="Arial" panose="020B0604020202020204" pitchFamily="34" charset="0"/>
              <a:buChar char="•"/>
              <a:defRPr/>
            </a:pPr>
            <a:r>
              <a:rPr lang="nl-NL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Intelligent statistical techniques to extract meaningful data with  minimum experimental runs</a:t>
            </a:r>
          </a:p>
          <a:p>
            <a:pPr marL="571500" indent="-571500" defTabSz="2949575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 defTabSz="2949575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endParaRPr lang="nl-NL" sz="2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 defTabSz="2949575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endParaRPr lang="nl-NL" sz="24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 defTabSz="2949575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endParaRPr lang="nl-NL" sz="5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 defTabSz="2949575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endParaRPr lang="nl-NL" sz="5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5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7000"/>
              </a:lnSpc>
              <a:defRPr/>
            </a:pPr>
            <a:r>
              <a:rPr lang="nl-NL" sz="4000" b="1" dirty="0">
                <a:solidFill>
                  <a:srgbClr val="002A7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Phase 1: </a:t>
            </a:r>
            <a:r>
              <a:rPr lang="nl-NL" sz="4400" b="1" dirty="0">
                <a:solidFill>
                  <a:srgbClr val="002A7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LLVM Kernel Analysis</a:t>
            </a:r>
          </a:p>
          <a:p>
            <a:pPr marL="342900" indent="-342900" defTabSz="2949575">
              <a:lnSpc>
                <a:spcPts val="3800"/>
              </a:lnSpc>
              <a:buFont typeface="Arial" panose="020B0604020202020204" pitchFamily="34" charset="0"/>
              <a:buChar char="•"/>
              <a:defRPr/>
            </a:pPr>
            <a:r>
              <a:rPr lang="nl-NL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Microarchitecture-independent kernel analysis to generate an application profile independent of the NMC architecture</a:t>
            </a:r>
          </a:p>
          <a:p>
            <a:pPr defTabSz="2949575">
              <a:lnSpc>
                <a:spcPts val="4400"/>
              </a:lnSpc>
              <a:defRPr/>
            </a:pPr>
            <a:endParaRPr lang="nl-NL" sz="24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24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24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24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24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24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24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2500"/>
              </a:lnSpc>
              <a:defRPr/>
            </a:pPr>
            <a:endParaRPr lang="nl-NL" sz="5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2000"/>
              </a:lnSpc>
              <a:defRPr/>
            </a:pPr>
            <a:endParaRPr lang="nl-NL" sz="4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000"/>
              </a:lnSpc>
              <a:defRPr/>
            </a:pPr>
            <a:r>
              <a:rPr lang="nl-NL" sz="4000" b="1" dirty="0">
                <a:solidFill>
                  <a:srgbClr val="002A7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Phase 2: </a:t>
            </a:r>
            <a:r>
              <a:rPr lang="nl-NL" sz="4400" b="1" dirty="0">
                <a:solidFill>
                  <a:srgbClr val="002A7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Central Composite Design</a:t>
            </a:r>
          </a:p>
          <a:p>
            <a:pPr marL="571500" indent="-571500" defTabSz="2949575">
              <a:lnSpc>
                <a:spcPts val="3800"/>
              </a:lnSpc>
              <a:buFont typeface="Arial" panose="020B0604020202020204" pitchFamily="34" charset="0"/>
              <a:buChar char="•"/>
              <a:defRPr/>
            </a:pPr>
            <a:r>
              <a:rPr lang="nl-NL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Design of experiment techniques</a:t>
            </a:r>
            <a:r>
              <a:rPr lang="en-US" sz="2400" baseline="30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</a:t>
            </a:r>
            <a:r>
              <a:rPr lang="nl-NL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are used to reduce the number of experiments to train NAPEL </a:t>
            </a:r>
          </a:p>
          <a:p>
            <a:pPr marL="571500" indent="-571500" defTabSz="2949575">
              <a:lnSpc>
                <a:spcPts val="3800"/>
              </a:lnSpc>
              <a:buFont typeface="Arial" panose="020B0604020202020204" pitchFamily="34" charset="0"/>
              <a:buChar char="•"/>
              <a:defRPr/>
            </a:pPr>
            <a:r>
              <a:rPr lang="nl-NL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Central composite design (CCD) is applied                         	                  to minimize the uncertainty of a nonlinear                                        polynomial model that accounts for                                                parameter interactions</a:t>
            </a:r>
          </a:p>
          <a:p>
            <a:pPr marL="571500" indent="-571500" defTabSz="2949575">
              <a:lnSpc>
                <a:spcPts val="3800"/>
              </a:lnSpc>
              <a:buFont typeface="Arial" panose="020B0604020202020204" pitchFamily="34" charset="0"/>
              <a:buChar char="•"/>
              <a:defRPr/>
            </a:pPr>
            <a:r>
              <a:rPr lang="nl-NL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CCD, each input parameter can have                                            five levels: </a:t>
            </a:r>
            <a:r>
              <a:rPr lang="nl-NL" sz="2400" i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min, low, central, high, maximum</a:t>
            </a:r>
          </a:p>
          <a:p>
            <a:pPr defTabSz="2949575">
              <a:lnSpc>
                <a:spcPts val="4400"/>
              </a:lnSpc>
              <a:defRPr/>
            </a:pPr>
            <a:endParaRPr lang="nl-NL" sz="4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3500"/>
              </a:lnSpc>
              <a:defRPr/>
            </a:pPr>
            <a:r>
              <a:rPr lang="nl-NL" sz="4000" b="1" dirty="0">
                <a:solidFill>
                  <a:srgbClr val="002A7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Phase 3: </a:t>
            </a:r>
            <a:r>
              <a:rPr lang="nl-NL" sz="4400" b="1" dirty="0">
                <a:solidFill>
                  <a:srgbClr val="002A7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Ensemble Machine Learning</a:t>
            </a:r>
          </a:p>
          <a:p>
            <a:pPr marL="571500" indent="-571500" defTabSz="2949575">
              <a:lnSpc>
                <a:spcPts val="3800"/>
              </a:lnSpc>
              <a:buFont typeface="Arial" panose="020B0604020202020204" pitchFamily="34" charset="0"/>
              <a:buChar char="•"/>
              <a:defRPr/>
            </a:pPr>
            <a:r>
              <a:rPr lang="nl-NL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employ random forest  (RF) as  our ML algorithm, which embeds procedures to screen input features</a:t>
            </a:r>
          </a:p>
          <a:p>
            <a:pPr marL="571500" indent="-571500" defTabSz="2949575">
              <a:lnSpc>
                <a:spcPts val="3800"/>
              </a:lnSpc>
              <a:buFont typeface="Arial" panose="020B0604020202020204" pitchFamily="34" charset="0"/>
              <a:buChar char="•"/>
              <a:defRPr/>
            </a:pPr>
            <a:r>
              <a:rPr lang="nl-NL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hyper-parameters tuning to optimize the accuracy of ML algorithm</a:t>
            </a:r>
          </a:p>
          <a:p>
            <a:pPr defTabSz="2949575">
              <a:lnSpc>
                <a:spcPts val="4400"/>
              </a:lnSpc>
              <a:defRPr/>
            </a:pPr>
            <a:endParaRPr lang="nl-NL" sz="32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2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defTabSz="2949575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endParaRPr lang="nl-NL" sz="2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defTabSz="2949575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endParaRPr lang="nl-NL" sz="2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defTabSz="2949575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endParaRPr lang="nl-NL" sz="2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2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44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44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2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defTabSz="2949575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endParaRPr lang="nl-NL" sz="2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defTabSz="2949575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endParaRPr lang="nl-NL" sz="2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defTabSz="2949575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endParaRPr lang="nl-NL" sz="2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 defTabSz="2949575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endParaRPr lang="nl-NL" sz="2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44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defTabSz="2949575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endParaRPr lang="nl-NL" sz="2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24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 defTabSz="2949575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endParaRPr lang="nl-NL" sz="44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Text Box 9">
            <a:extLst>
              <a:ext uri="{FF2B5EF4-FFF2-40B4-BE49-F238E27FC236}">
                <a16:creationId xmlns:a16="http://schemas.microsoft.com/office/drawing/2014/main" id="{5B6A2846-0066-42AE-8E99-236A07EE8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12184" y="5450505"/>
            <a:ext cx="10287474" cy="24792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2949575">
              <a:lnSpc>
                <a:spcPts val="4400"/>
              </a:lnSpc>
              <a:defRPr/>
            </a:pPr>
            <a:r>
              <a:rPr lang="nl-NL" sz="4400" b="1" dirty="0">
                <a:solidFill>
                  <a:srgbClr val="002A7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NAPEL Prediction</a:t>
            </a:r>
          </a:p>
          <a:p>
            <a:pPr marL="342900" indent="-342900" defTabSz="2949575">
              <a:lnSpc>
                <a:spcPts val="38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Cross-platform prediction of a completely unseen application by only using micro-architectural independent application features</a:t>
            </a:r>
          </a:p>
          <a:p>
            <a:pPr defTabSz="2949575">
              <a:lnSpc>
                <a:spcPts val="4400"/>
              </a:lnSpc>
              <a:defRPr/>
            </a:pPr>
            <a:endParaRPr lang="nl-NL" sz="2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24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24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24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 defTabSz="2949575">
              <a:lnSpc>
                <a:spcPts val="3800"/>
              </a:lnSpc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 defTabSz="2949575">
              <a:lnSpc>
                <a:spcPts val="38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220x faster, on average, than our                                                           NMC simulator (min. 33x, max. 1039x)</a:t>
            </a:r>
          </a:p>
          <a:p>
            <a:pPr defTabSz="2949575">
              <a:lnSpc>
                <a:spcPts val="4400"/>
              </a:lnSpc>
              <a:defRPr/>
            </a:pPr>
            <a:endParaRPr lang="nl-NL" sz="2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r>
              <a:rPr lang="nl-NL" sz="4400" b="1" dirty="0">
                <a:solidFill>
                  <a:srgbClr val="002A7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NMC Architecture</a:t>
            </a:r>
          </a:p>
          <a:p>
            <a:pPr defTabSz="2949575">
              <a:lnSpc>
                <a:spcPts val="4400"/>
              </a:lnSpc>
              <a:defRPr/>
            </a:pPr>
            <a:r>
              <a:rPr lang="nl-NL" sz="4400" b="1" dirty="0">
                <a:solidFill>
                  <a:srgbClr val="00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 defTabSz="2949575">
              <a:lnSpc>
                <a:spcPts val="4400"/>
              </a:lnSpc>
              <a:defRPr/>
            </a:pPr>
            <a:endParaRPr lang="nl-NL" sz="44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r>
              <a:rPr lang="nl-NL" sz="4400" b="1" dirty="0">
                <a:solidFill>
                  <a:srgbClr val="00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</a:p>
          <a:p>
            <a:pPr defTabSz="2949575">
              <a:lnSpc>
                <a:spcPts val="4400"/>
              </a:lnSpc>
              <a:defRPr/>
            </a:pPr>
            <a:r>
              <a:rPr lang="nl-NL" sz="4400" b="1" dirty="0">
                <a:solidFill>
                  <a:srgbClr val="00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 defTabSz="2949575">
              <a:lnSpc>
                <a:spcPts val="4400"/>
              </a:lnSpc>
              <a:defRPr/>
            </a:pPr>
            <a:endParaRPr lang="nl-NL" sz="5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5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4400" b="1" dirty="0">
              <a:solidFill>
                <a:srgbClr val="0132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2000"/>
              </a:lnSpc>
              <a:defRPr/>
            </a:pPr>
            <a:endParaRPr lang="nl-NL" sz="4400" b="1" dirty="0">
              <a:solidFill>
                <a:srgbClr val="002A7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2000"/>
              </a:lnSpc>
              <a:defRPr/>
            </a:pPr>
            <a:r>
              <a:rPr lang="nl-NL" sz="4400" b="1" dirty="0">
                <a:solidFill>
                  <a:srgbClr val="002A7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Evaluation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MRE of 8.5% and 11.6% for performance and energy prediction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NAPEL is 1.7x (1.4x) and 3.2x (3.5x) better in terms of performance (energy) estimation than ANN and decision tree</a:t>
            </a:r>
          </a:p>
          <a:p>
            <a:pPr marL="571500" indent="-571500" defTabSz="2949575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endParaRPr lang="nl-NL" sz="72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4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en-US" sz="2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 defTabSz="2949575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endParaRPr lang="nl-NL" sz="44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44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44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44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 defTabSz="2949575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endParaRPr lang="nl-NL" sz="4400" b="1" dirty="0">
              <a:solidFill>
                <a:srgbClr val="0132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5200"/>
              </a:lnSpc>
              <a:defRPr/>
            </a:pPr>
            <a:r>
              <a:rPr lang="nl-NL" sz="4400" b="1" dirty="0">
                <a:solidFill>
                  <a:srgbClr val="002A7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NMC Suitability Analysis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NAPEL provides an accurate prediction of NMC suitability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MRE between 1.3% to 26.3% (average 14.1) for EDP prediction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Workloads with EDP&lt;1, are not suitable for NMC and can leverage the host cache hierarchy</a:t>
            </a:r>
          </a:p>
          <a:p>
            <a:pPr defTabSz="2949575">
              <a:lnSpc>
                <a:spcPts val="4400"/>
              </a:lnSpc>
              <a:defRPr/>
            </a:pPr>
            <a:r>
              <a:rPr lang="nl-NL" sz="4400" b="1" dirty="0">
                <a:solidFill>
                  <a:srgbClr val="00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</a:p>
          <a:p>
            <a:pPr defTabSz="2949575">
              <a:lnSpc>
                <a:spcPts val="4400"/>
              </a:lnSpc>
              <a:defRPr/>
            </a:pPr>
            <a:endParaRPr lang="nl-NL" sz="44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44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44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44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000"/>
              </a:lnSpc>
              <a:defRPr/>
            </a:pPr>
            <a:r>
              <a:rPr lang="nl-NL" sz="4400" b="1" dirty="0">
                <a:solidFill>
                  <a:srgbClr val="002A7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References</a:t>
            </a:r>
          </a:p>
          <a:p>
            <a:pPr defTabSz="2949575">
              <a:lnSpc>
                <a:spcPts val="4400"/>
              </a:lnSpc>
              <a:defRPr/>
            </a:pPr>
            <a:r>
              <a:rPr lang="en-US" sz="2400" baseline="30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nl-NL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 C. Montgomery, Design and anlysis of experiments, (2017)</a:t>
            </a:r>
          </a:p>
          <a:p>
            <a:pPr defTabSz="2949575">
              <a:lnSpc>
                <a:spcPts val="4400"/>
              </a:lnSpc>
              <a:defRPr/>
            </a:pPr>
            <a:r>
              <a:rPr lang="en-US" sz="2400" baseline="30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https://github.com/CMU-SAFARI/</a:t>
            </a:r>
            <a:r>
              <a:rPr lang="en-US" sz="240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ramulator-pim</a:t>
            </a: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</a:p>
          <a:p>
            <a:pPr defTabSz="2949575">
              <a:lnSpc>
                <a:spcPts val="4400"/>
              </a:lnSpc>
              <a:defRPr/>
            </a:pPr>
            <a:endParaRPr lang="nl-NL" sz="2400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44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44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44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r>
              <a:rPr lang="nl-NL" sz="4400" b="1" dirty="0">
                <a:solidFill>
                  <a:srgbClr val="00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</a:p>
          <a:p>
            <a:pPr defTabSz="2949575">
              <a:lnSpc>
                <a:spcPts val="4400"/>
              </a:lnSpc>
              <a:defRPr/>
            </a:pPr>
            <a:endParaRPr lang="nl-NL" sz="44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44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44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44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2949575">
              <a:lnSpc>
                <a:spcPts val="4400"/>
              </a:lnSpc>
              <a:defRPr/>
            </a:pPr>
            <a:endParaRPr lang="nl-NL" sz="44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6069642-70A0-47DD-A581-5458CDB39A76}"/>
              </a:ext>
            </a:extLst>
          </p:cNvPr>
          <p:cNvGrpSpPr/>
          <p:nvPr/>
        </p:nvGrpSpPr>
        <p:grpSpPr>
          <a:xfrm>
            <a:off x="10621392" y="17822031"/>
            <a:ext cx="10287473" cy="4501722"/>
            <a:chOff x="0" y="0"/>
            <a:chExt cx="6480000" cy="4543450"/>
          </a:xfrm>
        </p:grpSpPr>
        <p:graphicFrame>
          <p:nvGraphicFramePr>
            <p:cNvPr id="54" name="Chart 53">
              <a:extLst>
                <a:ext uri="{FF2B5EF4-FFF2-40B4-BE49-F238E27FC236}">
                  <a16:creationId xmlns:a16="http://schemas.microsoft.com/office/drawing/2014/main" id="{AC397A5D-352F-433B-94A1-F22294EFC261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27494558"/>
                </p:ext>
              </p:extLst>
            </p:nvPr>
          </p:nvGraphicFramePr>
          <p:xfrm>
            <a:off x="0" y="2203450"/>
            <a:ext cx="6480000" cy="234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58" name="Chart 57">
              <a:extLst>
                <a:ext uri="{FF2B5EF4-FFF2-40B4-BE49-F238E27FC236}">
                  <a16:creationId xmlns:a16="http://schemas.microsoft.com/office/drawing/2014/main" id="{615E8F2D-FB08-4BA9-9553-3199ACAD4745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200839773"/>
                </p:ext>
              </p:extLst>
            </p:nvPr>
          </p:nvGraphicFramePr>
          <p:xfrm>
            <a:off x="0" y="0"/>
            <a:ext cx="6480000" cy="234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59" name="TextBox 4">
              <a:extLst>
                <a:ext uri="{FF2B5EF4-FFF2-40B4-BE49-F238E27FC236}">
                  <a16:creationId xmlns:a16="http://schemas.microsoft.com/office/drawing/2014/main" id="{04F1B09D-EF9A-4831-B4F0-991CFB4E5732}"/>
                </a:ext>
              </a:extLst>
            </p:cNvPr>
            <p:cNvSpPr txBox="1"/>
            <p:nvPr/>
          </p:nvSpPr>
          <p:spPr>
            <a:xfrm>
              <a:off x="1346200" y="209550"/>
              <a:ext cx="2482283" cy="342786"/>
            </a:xfrm>
            <a:prstGeom prst="rect">
              <a:avLst/>
            </a:prstGeom>
            <a:solidFill>
              <a:sysClr val="window" lastClr="FFFFFF"/>
            </a:solidFill>
            <a:ln>
              <a:noFill/>
            </a:ln>
            <a:effectLst/>
          </p:spPr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(a) Performance prediction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949A1D9F-1A67-4BBB-8481-22C026331A55}"/>
                </a:ext>
              </a:extLst>
            </p:cNvPr>
            <p:cNvSpPr txBox="1"/>
            <p:nvPr/>
          </p:nvSpPr>
          <p:spPr>
            <a:xfrm>
              <a:off x="1295400" y="2406650"/>
              <a:ext cx="1970861" cy="342786"/>
            </a:xfrm>
            <a:prstGeom prst="rect">
              <a:avLst/>
            </a:prstGeom>
            <a:solidFill>
              <a:sysClr val="window" lastClr="FFFFFF"/>
            </a:solidFill>
            <a:ln>
              <a:noFill/>
            </a:ln>
            <a:effectLst/>
          </p:spPr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(b) Energy prediction</a:t>
              </a:r>
            </a:p>
          </p:txBody>
        </p:sp>
      </p:grpSp>
      <p:sp>
        <p:nvSpPr>
          <p:cNvPr id="68" name="CustomShape 3">
            <a:extLst>
              <a:ext uri="{FF2B5EF4-FFF2-40B4-BE49-F238E27FC236}">
                <a16:creationId xmlns:a16="http://schemas.microsoft.com/office/drawing/2014/main" id="{0BB0315E-7F36-448B-AEC5-C13A993EB42F}"/>
              </a:ext>
            </a:extLst>
          </p:cNvPr>
          <p:cNvSpPr/>
          <p:nvPr/>
        </p:nvSpPr>
        <p:spPr>
          <a:xfrm>
            <a:off x="17120899" y="3920707"/>
            <a:ext cx="4265689" cy="1072846"/>
          </a:xfrm>
          <a:prstGeom prst="rect">
            <a:avLst/>
          </a:prstGeom>
          <a:solidFill>
            <a:srgbClr val="C81919"/>
          </a:solidFill>
          <a:ln w="9360">
            <a:noFill/>
          </a:ln>
          <a:effectLst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b="1" i="0" u="none" strike="noStrike" kern="1200" cap="none" spc="-1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Funded by the Horizon 2020 Framework </a:t>
            </a:r>
            <a:r>
              <a:rPr kumimoji="0" lang="en-US" b="1" i="0" u="none" strike="noStrike" kern="1200" cap="none" spc="-1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Programme</a:t>
            </a:r>
            <a:r>
              <a:rPr lang="en-US" b="1" spc="-1" dirty="0">
                <a:solidFill>
                  <a:prstClr val="white"/>
                </a:solidFill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of the European Union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-1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MSCA-ITN-EID  </a:t>
            </a:r>
            <a:endParaRPr kumimoji="0" lang="en-US" b="0" i="0" u="none" strike="noStrike" kern="1200" cap="none" spc="-1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1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-1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  <p:graphicFrame>
        <p:nvGraphicFramePr>
          <p:cNvPr id="69" name="Table 68">
            <a:extLst>
              <a:ext uri="{FF2B5EF4-FFF2-40B4-BE49-F238E27FC236}">
                <a16:creationId xmlns:a16="http://schemas.microsoft.com/office/drawing/2014/main" id="{8C27E7F5-A666-46C8-AD55-4DE0FF45AC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419436"/>
              </p:ext>
            </p:extLst>
          </p:nvPr>
        </p:nvGraphicFramePr>
        <p:xfrm>
          <a:off x="320402" y="18779422"/>
          <a:ext cx="10296798" cy="3507105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377244">
                  <a:extLst>
                    <a:ext uri="{9D8B030D-6E8A-4147-A177-3AD203B41FA5}">
                      <a16:colId xmlns:a16="http://schemas.microsoft.com/office/drawing/2014/main" val="1339803960"/>
                    </a:ext>
                  </a:extLst>
                </a:gridCol>
                <a:gridCol w="7919554">
                  <a:extLst>
                    <a:ext uri="{9D8B030D-6E8A-4147-A177-3AD203B41FA5}">
                      <a16:colId xmlns:a16="http://schemas.microsoft.com/office/drawing/2014/main" val="3499446280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</a:rPr>
                        <a:t>Application Feature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</a:rPr>
                        <a:t>Description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669614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Instruction Mix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fraction of instruction types (integer, floating point, memory, etc.)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467811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ILP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Instruction-level parallelism on an ideal machine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362499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Data/Instruction reuse distance</a:t>
                      </a:r>
                    </a:p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a given distance δ, probability of reusing one data element/instruction (in a certain memory location) before accessing δ other unique data elements/instructions (in different memory locations)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7999084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Memory traffic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Percentage of memory reads/writes that need to access the main memory, assuming a cache of size equal to the maximum reuse distance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1879248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Register traffic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average number of registers per instruction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450098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Memory footprint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memory size used by the application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5263555"/>
                  </a:ext>
                </a:extLst>
              </a:tr>
            </a:tbl>
          </a:graphicData>
        </a:graphic>
      </p:graphicFrame>
      <p:sp>
        <p:nvSpPr>
          <p:cNvPr id="70" name="TextBox 69">
            <a:extLst>
              <a:ext uri="{FF2B5EF4-FFF2-40B4-BE49-F238E27FC236}">
                <a16:creationId xmlns:a16="http://schemas.microsoft.com/office/drawing/2014/main" id="{C3EEEC19-A6DA-4A9F-8742-26FF4D80DC33}"/>
              </a:ext>
            </a:extLst>
          </p:cNvPr>
          <p:cNvSpPr txBox="1"/>
          <p:nvPr/>
        </p:nvSpPr>
        <p:spPr>
          <a:xfrm>
            <a:off x="11236980" y="15050884"/>
            <a:ext cx="186140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IBM POWER9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7C47925-E029-4475-8C64-A8D75C1AA1D4}"/>
              </a:ext>
            </a:extLst>
          </p:cNvPr>
          <p:cNvSpPr txBox="1"/>
          <p:nvPr/>
        </p:nvSpPr>
        <p:spPr>
          <a:xfrm>
            <a:off x="13809205" y="15049723"/>
            <a:ext cx="214077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Ramulator-PIM</a:t>
            </a:r>
            <a:r>
              <a:rPr lang="en-US" sz="2200" baseline="30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en-US" sz="22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D44501B3-FDFF-4BA3-9582-5742AA2DAB65}"/>
              </a:ext>
            </a:extLst>
          </p:cNvPr>
          <p:cNvGrpSpPr/>
          <p:nvPr/>
        </p:nvGrpSpPr>
        <p:grpSpPr>
          <a:xfrm>
            <a:off x="7743968" y="24010337"/>
            <a:ext cx="2377934" cy="2336502"/>
            <a:chOff x="2242143" y="3236152"/>
            <a:chExt cx="1666734" cy="1706961"/>
          </a:xfrm>
        </p:grpSpPr>
        <p:grpSp>
          <p:nvGrpSpPr>
            <p:cNvPr id="147" name="Gruppo 5">
              <a:extLst>
                <a:ext uri="{FF2B5EF4-FFF2-40B4-BE49-F238E27FC236}">
                  <a16:creationId xmlns:a16="http://schemas.microsoft.com/office/drawing/2014/main" id="{CC58C2ED-C966-4914-8DB9-5A07153153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83768" y="3454632"/>
              <a:ext cx="1189042" cy="1250954"/>
              <a:chOff x="6318623" y="3663985"/>
              <a:chExt cx="2087242" cy="1855193"/>
            </a:xfrm>
          </p:grpSpPr>
          <p:sp>
            <p:nvSpPr>
              <p:cNvPr id="158" name="Rettangolo 7">
                <a:extLst>
                  <a:ext uri="{FF2B5EF4-FFF2-40B4-BE49-F238E27FC236}">
                    <a16:creationId xmlns:a16="http://schemas.microsoft.com/office/drawing/2014/main" id="{93F9305A-01F4-44DE-960B-62D39B1FC711}"/>
                  </a:ext>
                </a:extLst>
              </p:cNvPr>
              <p:cNvSpPr/>
              <p:nvPr/>
            </p:nvSpPr>
            <p:spPr>
              <a:xfrm>
                <a:off x="6391077" y="3748740"/>
                <a:ext cx="1928399" cy="1713934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/>
              </a:p>
            </p:txBody>
          </p:sp>
          <p:sp>
            <p:nvSpPr>
              <p:cNvPr id="159" name="Ovale 13">
                <a:extLst>
                  <a:ext uri="{FF2B5EF4-FFF2-40B4-BE49-F238E27FC236}">
                    <a16:creationId xmlns:a16="http://schemas.microsoft.com/office/drawing/2014/main" id="{82654521-41D6-4458-A5AC-D173F8C37A62}"/>
                  </a:ext>
                </a:extLst>
              </p:cNvPr>
              <p:cNvSpPr/>
              <p:nvPr/>
            </p:nvSpPr>
            <p:spPr>
              <a:xfrm>
                <a:off x="6318623" y="3689882"/>
                <a:ext cx="142123" cy="141258"/>
              </a:xfrm>
              <a:prstGeom prst="ellipse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/>
              </a:p>
            </p:txBody>
          </p:sp>
          <p:sp>
            <p:nvSpPr>
              <p:cNvPr id="160" name="Ovale 15">
                <a:extLst>
                  <a:ext uri="{FF2B5EF4-FFF2-40B4-BE49-F238E27FC236}">
                    <a16:creationId xmlns:a16="http://schemas.microsoft.com/office/drawing/2014/main" id="{7F05F902-E97C-4F7E-845B-E7E0E97F39AF}"/>
                  </a:ext>
                </a:extLst>
              </p:cNvPr>
              <p:cNvSpPr/>
              <p:nvPr/>
            </p:nvSpPr>
            <p:spPr>
              <a:xfrm>
                <a:off x="8238663" y="3663985"/>
                <a:ext cx="142121" cy="143612"/>
              </a:xfrm>
              <a:prstGeom prst="ellipse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/>
              </a:p>
            </p:txBody>
          </p:sp>
          <p:sp>
            <p:nvSpPr>
              <p:cNvPr id="161" name="Ovale 16">
                <a:extLst>
                  <a:ext uri="{FF2B5EF4-FFF2-40B4-BE49-F238E27FC236}">
                    <a16:creationId xmlns:a16="http://schemas.microsoft.com/office/drawing/2014/main" id="{8053DA8C-C7CB-4D0F-A00C-0C6FDDB5230B}"/>
                  </a:ext>
                </a:extLst>
              </p:cNvPr>
              <p:cNvSpPr/>
              <p:nvPr/>
            </p:nvSpPr>
            <p:spPr>
              <a:xfrm>
                <a:off x="8263742" y="5375565"/>
                <a:ext cx="142123" cy="143613"/>
              </a:xfrm>
              <a:prstGeom prst="ellipse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/>
              </a:p>
            </p:txBody>
          </p:sp>
          <p:sp>
            <p:nvSpPr>
              <p:cNvPr id="162" name="Ovale 19">
                <a:extLst>
                  <a:ext uri="{FF2B5EF4-FFF2-40B4-BE49-F238E27FC236}">
                    <a16:creationId xmlns:a16="http://schemas.microsoft.com/office/drawing/2014/main" id="{8EE6C57C-067E-475C-B9B4-A39346EEF4CA}"/>
                  </a:ext>
                </a:extLst>
              </p:cNvPr>
              <p:cNvSpPr/>
              <p:nvPr/>
            </p:nvSpPr>
            <p:spPr>
              <a:xfrm>
                <a:off x="6318623" y="5356730"/>
                <a:ext cx="142123" cy="143613"/>
              </a:xfrm>
              <a:prstGeom prst="ellipse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/>
              </a:p>
            </p:txBody>
          </p:sp>
        </p:grpSp>
        <p:grpSp>
          <p:nvGrpSpPr>
            <p:cNvPr id="148" name="Group 147">
              <a:extLst>
                <a:ext uri="{FF2B5EF4-FFF2-40B4-BE49-F238E27FC236}">
                  <a16:creationId xmlns:a16="http://schemas.microsoft.com/office/drawing/2014/main" id="{F36933D9-54BE-4997-BC13-91FF6EC8FEA5}"/>
                </a:ext>
              </a:extLst>
            </p:cNvPr>
            <p:cNvGrpSpPr/>
            <p:nvPr/>
          </p:nvGrpSpPr>
          <p:grpSpPr>
            <a:xfrm>
              <a:off x="2242143" y="3236152"/>
              <a:ext cx="1666734" cy="1706961"/>
              <a:chOff x="2242143" y="3236152"/>
              <a:chExt cx="1666734" cy="1706961"/>
            </a:xfrm>
          </p:grpSpPr>
          <p:grpSp>
            <p:nvGrpSpPr>
              <p:cNvPr id="149" name="Group 148">
                <a:extLst>
                  <a:ext uri="{FF2B5EF4-FFF2-40B4-BE49-F238E27FC236}">
                    <a16:creationId xmlns:a16="http://schemas.microsoft.com/office/drawing/2014/main" id="{C77703E3-C5B9-45A9-9D1A-6C1D23A330F1}"/>
                  </a:ext>
                </a:extLst>
              </p:cNvPr>
              <p:cNvGrpSpPr/>
              <p:nvPr/>
            </p:nvGrpSpPr>
            <p:grpSpPr>
              <a:xfrm>
                <a:off x="2283418" y="3284571"/>
                <a:ext cx="1584978" cy="1610124"/>
                <a:chOff x="2283418" y="3284571"/>
                <a:chExt cx="1584978" cy="1610124"/>
              </a:xfrm>
            </p:grpSpPr>
            <p:sp>
              <p:nvSpPr>
                <p:cNvPr id="157" name="Oval 156">
                  <a:extLst>
                    <a:ext uri="{FF2B5EF4-FFF2-40B4-BE49-F238E27FC236}">
                      <a16:creationId xmlns:a16="http://schemas.microsoft.com/office/drawing/2014/main" id="{50E452A1-7B2C-415C-B311-E0AFDBFC6154}"/>
                    </a:ext>
                  </a:extLst>
                </p:cNvPr>
                <p:cNvSpPr/>
                <p:nvPr/>
              </p:nvSpPr>
              <p:spPr>
                <a:xfrm>
                  <a:off x="2283418" y="3284571"/>
                  <a:ext cx="1584978" cy="1610124"/>
                </a:xfrm>
                <a:prstGeom prst="ellipse">
                  <a:avLst/>
                </a:prstGeom>
                <a:noFill/>
                <a:ln w="12700">
                  <a:solidFill>
                    <a:schemeClr val="tx2">
                      <a:lumMod val="50000"/>
                    </a:schemeClr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55" name="Connettore 1 36">
                  <a:extLst>
                    <a:ext uri="{FF2B5EF4-FFF2-40B4-BE49-F238E27FC236}">
                      <a16:creationId xmlns:a16="http://schemas.microsoft.com/office/drawing/2014/main" id="{005C5137-6E63-42D6-B429-78F4BB08D72E}"/>
                    </a:ext>
                  </a:extLst>
                </p:cNvPr>
                <p:cNvCxnSpPr>
                  <a:stCxn id="157" idx="6"/>
                  <a:endCxn id="157" idx="2"/>
                </p:cNvCxnSpPr>
                <p:nvPr/>
              </p:nvCxnSpPr>
              <p:spPr bwMode="auto">
                <a:xfrm flipH="1">
                  <a:off x="2283418" y="4089633"/>
                  <a:ext cx="1584978" cy="0"/>
                </a:xfrm>
                <a:prstGeom prst="line">
                  <a:avLst/>
                </a:prstGeom>
                <a:ln w="12700">
                  <a:solidFill>
                    <a:schemeClr val="tx2">
                      <a:lumMod val="50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Connettore 1 35">
                  <a:extLst>
                    <a:ext uri="{FF2B5EF4-FFF2-40B4-BE49-F238E27FC236}">
                      <a16:creationId xmlns:a16="http://schemas.microsoft.com/office/drawing/2014/main" id="{4E6F0C92-39ED-4CF8-B7B1-D9BFDABAE084}"/>
                    </a:ext>
                  </a:extLst>
                </p:cNvPr>
                <p:cNvCxnSpPr>
                  <a:stCxn id="157" idx="0"/>
                  <a:endCxn id="157" idx="4"/>
                </p:cNvCxnSpPr>
                <p:nvPr/>
              </p:nvCxnSpPr>
              <p:spPr bwMode="auto">
                <a:xfrm>
                  <a:off x="3075907" y="3284571"/>
                  <a:ext cx="0" cy="1610124"/>
                </a:xfrm>
                <a:prstGeom prst="line">
                  <a:avLst/>
                </a:prstGeom>
                <a:ln w="12700">
                  <a:solidFill>
                    <a:schemeClr val="tx2">
                      <a:lumMod val="50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3" name="Ovale 42">
                <a:extLst>
                  <a:ext uri="{FF2B5EF4-FFF2-40B4-BE49-F238E27FC236}">
                    <a16:creationId xmlns:a16="http://schemas.microsoft.com/office/drawing/2014/main" id="{F7398914-EEFB-45E4-BC86-437D339871D8}"/>
                  </a:ext>
                </a:extLst>
              </p:cNvPr>
              <p:cNvSpPr/>
              <p:nvPr/>
            </p:nvSpPr>
            <p:spPr bwMode="auto">
              <a:xfrm>
                <a:off x="3033836" y="4846276"/>
                <a:ext cx="80963" cy="96837"/>
              </a:xfrm>
              <a:prstGeom prst="ellipse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/>
              </a:p>
            </p:txBody>
          </p:sp>
          <p:sp>
            <p:nvSpPr>
              <p:cNvPr id="150" name="Ovale 43">
                <a:extLst>
                  <a:ext uri="{FF2B5EF4-FFF2-40B4-BE49-F238E27FC236}">
                    <a16:creationId xmlns:a16="http://schemas.microsoft.com/office/drawing/2014/main" id="{79178EA0-23DB-4064-AF46-EF9C4B905902}"/>
                  </a:ext>
                </a:extLst>
              </p:cNvPr>
              <p:cNvSpPr/>
              <p:nvPr/>
            </p:nvSpPr>
            <p:spPr bwMode="auto">
              <a:xfrm>
                <a:off x="2242143" y="4045197"/>
                <a:ext cx="82550" cy="96838"/>
              </a:xfrm>
              <a:prstGeom prst="ellipse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/>
              </a:p>
            </p:txBody>
          </p:sp>
          <p:sp>
            <p:nvSpPr>
              <p:cNvPr id="151" name="Ovale 38">
                <a:extLst>
                  <a:ext uri="{FF2B5EF4-FFF2-40B4-BE49-F238E27FC236}">
                    <a16:creationId xmlns:a16="http://schemas.microsoft.com/office/drawing/2014/main" id="{9D1D63C2-0523-492B-82A3-E1F5E2C8BB45}"/>
                  </a:ext>
                </a:extLst>
              </p:cNvPr>
              <p:cNvSpPr/>
              <p:nvPr/>
            </p:nvSpPr>
            <p:spPr bwMode="auto">
              <a:xfrm>
                <a:off x="3033837" y="4045197"/>
                <a:ext cx="80963" cy="96837"/>
              </a:xfrm>
              <a:prstGeom prst="ellipse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/>
              </a:p>
            </p:txBody>
          </p:sp>
          <p:sp>
            <p:nvSpPr>
              <p:cNvPr id="152" name="Ovale 39">
                <a:extLst>
                  <a:ext uri="{FF2B5EF4-FFF2-40B4-BE49-F238E27FC236}">
                    <a16:creationId xmlns:a16="http://schemas.microsoft.com/office/drawing/2014/main" id="{A6C5E583-E023-4902-AB30-BB565A5408B7}"/>
                  </a:ext>
                </a:extLst>
              </p:cNvPr>
              <p:cNvSpPr/>
              <p:nvPr/>
            </p:nvSpPr>
            <p:spPr bwMode="auto">
              <a:xfrm>
                <a:off x="3033838" y="3236152"/>
                <a:ext cx="80963" cy="96838"/>
              </a:xfrm>
              <a:prstGeom prst="ellipse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/>
              </a:p>
            </p:txBody>
          </p:sp>
          <p:sp>
            <p:nvSpPr>
              <p:cNvPr id="154" name="Ovale 44">
                <a:extLst>
                  <a:ext uri="{FF2B5EF4-FFF2-40B4-BE49-F238E27FC236}">
                    <a16:creationId xmlns:a16="http://schemas.microsoft.com/office/drawing/2014/main" id="{EB6D2C24-6E87-4022-8CED-DDDD018DA706}"/>
                  </a:ext>
                </a:extLst>
              </p:cNvPr>
              <p:cNvSpPr/>
              <p:nvPr/>
            </p:nvSpPr>
            <p:spPr bwMode="auto">
              <a:xfrm>
                <a:off x="3827915" y="4041214"/>
                <a:ext cx="80962" cy="96838"/>
              </a:xfrm>
              <a:prstGeom prst="ellipse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t-IT"/>
              </a:p>
            </p:txBody>
          </p:sp>
        </p:grp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2F5CFC80-CA73-4669-B377-05782DEBE8F1}"/>
              </a:ext>
            </a:extLst>
          </p:cNvPr>
          <p:cNvGrpSpPr/>
          <p:nvPr/>
        </p:nvGrpSpPr>
        <p:grpSpPr>
          <a:xfrm>
            <a:off x="7621334" y="23718599"/>
            <a:ext cx="2767266" cy="2771407"/>
            <a:chOff x="322899" y="276432"/>
            <a:chExt cx="1901712" cy="1872750"/>
          </a:xfrm>
        </p:grpSpPr>
        <p:cxnSp>
          <p:nvCxnSpPr>
            <p:cNvPr id="164" name="Straight Arrow Connector 163">
              <a:extLst>
                <a:ext uri="{FF2B5EF4-FFF2-40B4-BE49-F238E27FC236}">
                  <a16:creationId xmlns:a16="http://schemas.microsoft.com/office/drawing/2014/main" id="{8AC07475-2A5C-48A0-875D-2D6651E39945}"/>
                </a:ext>
              </a:extLst>
            </p:cNvPr>
            <p:cNvCxnSpPr/>
            <p:nvPr/>
          </p:nvCxnSpPr>
          <p:spPr>
            <a:xfrm flipV="1">
              <a:off x="323528" y="381000"/>
              <a:ext cx="7600" cy="1751856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CF2B1799-E486-4C37-9F17-9449EA16FBCC}"/>
                </a:ext>
              </a:extLst>
            </p:cNvPr>
            <p:cNvSpPr txBox="1"/>
            <p:nvPr/>
          </p:nvSpPr>
          <p:spPr>
            <a:xfrm>
              <a:off x="322899" y="276432"/>
              <a:ext cx="197409" cy="23344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600" i="1" dirty="0">
                  <a:solidFill>
                    <a:srgbClr val="000000"/>
                  </a:solidFill>
                </a:rPr>
                <a:t>y</a:t>
              </a:r>
            </a:p>
          </p:txBody>
        </p:sp>
        <p:cxnSp>
          <p:nvCxnSpPr>
            <p:cNvPr id="166" name="Straight Arrow Connector 165">
              <a:extLst>
                <a:ext uri="{FF2B5EF4-FFF2-40B4-BE49-F238E27FC236}">
                  <a16:creationId xmlns:a16="http://schemas.microsoft.com/office/drawing/2014/main" id="{C8501989-4971-49CE-A2FC-1C1DFAF8C8B9}"/>
                </a:ext>
              </a:extLst>
            </p:cNvPr>
            <p:cNvCxnSpPr/>
            <p:nvPr/>
          </p:nvCxnSpPr>
          <p:spPr>
            <a:xfrm>
              <a:off x="323528" y="2132858"/>
              <a:ext cx="1822535" cy="16324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D8BBAFC8-D7C9-4870-AD13-E2C7FD1A3ED9}"/>
                </a:ext>
              </a:extLst>
            </p:cNvPr>
            <p:cNvSpPr txBox="1"/>
            <p:nvPr/>
          </p:nvSpPr>
          <p:spPr>
            <a:xfrm>
              <a:off x="2027202" y="1901390"/>
              <a:ext cx="197409" cy="23344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600" i="1" dirty="0">
                  <a:solidFill>
                    <a:srgbClr val="000000"/>
                  </a:solidFill>
                </a:rPr>
                <a:t>x</a:t>
              </a:r>
            </a:p>
          </p:txBody>
        </p:sp>
      </p:grp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7AE6214E-29F2-4143-B245-A2D40CD6A563}"/>
              </a:ext>
            </a:extLst>
          </p:cNvPr>
          <p:cNvCxnSpPr>
            <a:cxnSpLocks/>
          </p:cNvCxnSpPr>
          <p:nvPr/>
        </p:nvCxnSpPr>
        <p:spPr>
          <a:xfrm>
            <a:off x="7531102" y="24084995"/>
            <a:ext cx="18288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8885C0DA-5F20-46B4-8626-E2D497047FE7}"/>
              </a:ext>
            </a:extLst>
          </p:cNvPr>
          <p:cNvCxnSpPr>
            <a:cxnSpLocks/>
          </p:cNvCxnSpPr>
          <p:nvPr/>
        </p:nvCxnSpPr>
        <p:spPr>
          <a:xfrm>
            <a:off x="7835902" y="26370995"/>
            <a:ext cx="0" cy="18288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7E0BE215-329D-47C3-B732-EB6BDB2962AB}"/>
              </a:ext>
            </a:extLst>
          </p:cNvPr>
          <p:cNvCxnSpPr>
            <a:cxnSpLocks/>
          </p:cNvCxnSpPr>
          <p:nvPr/>
        </p:nvCxnSpPr>
        <p:spPr>
          <a:xfrm>
            <a:off x="8140702" y="26370995"/>
            <a:ext cx="0" cy="18288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9D94190C-2E6F-4D14-81F7-A0530A0C2265}"/>
              </a:ext>
            </a:extLst>
          </p:cNvPr>
          <p:cNvCxnSpPr>
            <a:cxnSpLocks/>
          </p:cNvCxnSpPr>
          <p:nvPr/>
        </p:nvCxnSpPr>
        <p:spPr>
          <a:xfrm>
            <a:off x="8924430" y="26370995"/>
            <a:ext cx="0" cy="18288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E8851E32-3DDF-40A7-9EA9-51E159AC24E0}"/>
              </a:ext>
            </a:extLst>
          </p:cNvPr>
          <p:cNvCxnSpPr>
            <a:cxnSpLocks/>
          </p:cNvCxnSpPr>
          <p:nvPr/>
        </p:nvCxnSpPr>
        <p:spPr>
          <a:xfrm>
            <a:off x="9740902" y="26370995"/>
            <a:ext cx="0" cy="18288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D225B410-407F-4EFC-B51B-C41636795004}"/>
              </a:ext>
            </a:extLst>
          </p:cNvPr>
          <p:cNvCxnSpPr>
            <a:cxnSpLocks/>
          </p:cNvCxnSpPr>
          <p:nvPr/>
        </p:nvCxnSpPr>
        <p:spPr>
          <a:xfrm>
            <a:off x="7531102" y="24389795"/>
            <a:ext cx="18288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7138C339-22D7-4B34-82EC-E6486CC93A47}"/>
              </a:ext>
            </a:extLst>
          </p:cNvPr>
          <p:cNvCxnSpPr>
            <a:cxnSpLocks/>
          </p:cNvCxnSpPr>
          <p:nvPr/>
        </p:nvCxnSpPr>
        <p:spPr>
          <a:xfrm>
            <a:off x="7529894" y="25178249"/>
            <a:ext cx="18288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2A6BA4C9-5E3F-4E45-A223-29A0655A2A7C}"/>
              </a:ext>
            </a:extLst>
          </p:cNvPr>
          <p:cNvCxnSpPr>
            <a:cxnSpLocks/>
          </p:cNvCxnSpPr>
          <p:nvPr/>
        </p:nvCxnSpPr>
        <p:spPr>
          <a:xfrm>
            <a:off x="7531102" y="25989995"/>
            <a:ext cx="18288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5233A084-5DBB-4CD5-89B6-ED38B61A0732}"/>
              </a:ext>
            </a:extLst>
          </p:cNvPr>
          <p:cNvCxnSpPr>
            <a:cxnSpLocks/>
          </p:cNvCxnSpPr>
          <p:nvPr/>
        </p:nvCxnSpPr>
        <p:spPr>
          <a:xfrm>
            <a:off x="7531102" y="26294795"/>
            <a:ext cx="18288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87F4EDF8-3714-4711-A1B3-4C2075E0A82C}"/>
              </a:ext>
            </a:extLst>
          </p:cNvPr>
          <p:cNvCxnSpPr>
            <a:cxnSpLocks/>
          </p:cNvCxnSpPr>
          <p:nvPr/>
        </p:nvCxnSpPr>
        <p:spPr>
          <a:xfrm>
            <a:off x="10045702" y="26370995"/>
            <a:ext cx="0" cy="18288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Box 182">
            <a:extLst>
              <a:ext uri="{FF2B5EF4-FFF2-40B4-BE49-F238E27FC236}">
                <a16:creationId xmlns:a16="http://schemas.microsoft.com/office/drawing/2014/main" id="{9686BCBD-2C0E-4C13-B5F6-F7B50A4F66DA}"/>
              </a:ext>
            </a:extLst>
          </p:cNvPr>
          <p:cNvSpPr txBox="1"/>
          <p:nvPr/>
        </p:nvSpPr>
        <p:spPr>
          <a:xfrm>
            <a:off x="7602030" y="26474024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000000"/>
                </a:solidFill>
              </a:rPr>
              <a:t>Min</a:t>
            </a:r>
            <a:endParaRPr lang="en-US" sz="1600" i="1" dirty="0">
              <a:solidFill>
                <a:srgbClr val="000000"/>
              </a:solidFill>
            </a:endParaRP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AF74F2A-135B-4781-B710-6D2A44A4A146}"/>
              </a:ext>
            </a:extLst>
          </p:cNvPr>
          <p:cNvSpPr txBox="1"/>
          <p:nvPr/>
        </p:nvSpPr>
        <p:spPr>
          <a:xfrm>
            <a:off x="7937774" y="26474024"/>
            <a:ext cx="4651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000000"/>
                </a:solidFill>
              </a:rPr>
              <a:t>Low</a:t>
            </a:r>
            <a:endParaRPr lang="en-US" sz="1600" i="1" dirty="0">
              <a:solidFill>
                <a:srgbClr val="000000"/>
              </a:solidFill>
            </a:endParaRP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E314A4E5-4612-4245-8BB6-7536D1BC2D1C}"/>
              </a:ext>
            </a:extLst>
          </p:cNvPr>
          <p:cNvSpPr txBox="1"/>
          <p:nvPr/>
        </p:nvSpPr>
        <p:spPr>
          <a:xfrm>
            <a:off x="8592038" y="26474024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000000"/>
                </a:solidFill>
              </a:rPr>
              <a:t>Central</a:t>
            </a:r>
            <a:endParaRPr lang="en-US" sz="1600" i="1" dirty="0">
              <a:solidFill>
                <a:srgbClr val="000000"/>
              </a:solidFill>
            </a:endParaRP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C72C8650-650D-48D2-B6D8-BB87CBF09E17}"/>
              </a:ext>
            </a:extLst>
          </p:cNvPr>
          <p:cNvSpPr txBox="1"/>
          <p:nvPr/>
        </p:nvSpPr>
        <p:spPr>
          <a:xfrm>
            <a:off x="9440143" y="26474024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000000"/>
                </a:solidFill>
              </a:rPr>
              <a:t>High</a:t>
            </a:r>
            <a:endParaRPr lang="en-US" sz="1600" i="1" dirty="0">
              <a:solidFill>
                <a:srgbClr val="000000"/>
              </a:solidFill>
            </a:endParaRP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744AC4F0-724E-475E-93F1-4E475ACF7E74}"/>
              </a:ext>
            </a:extLst>
          </p:cNvPr>
          <p:cNvSpPr txBox="1"/>
          <p:nvPr/>
        </p:nvSpPr>
        <p:spPr>
          <a:xfrm>
            <a:off x="9812731" y="26474024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000000"/>
                </a:solidFill>
              </a:rPr>
              <a:t>Max</a:t>
            </a:r>
            <a:endParaRPr lang="en-US" sz="1600" i="1" dirty="0">
              <a:solidFill>
                <a:srgbClr val="000000"/>
              </a:solidFill>
            </a:endParaRP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8C290D9F-C4E0-457F-B7FD-37F7B6F613EA}"/>
              </a:ext>
            </a:extLst>
          </p:cNvPr>
          <p:cNvSpPr txBox="1"/>
          <p:nvPr/>
        </p:nvSpPr>
        <p:spPr>
          <a:xfrm>
            <a:off x="7094222" y="26161825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000000"/>
                </a:solidFill>
              </a:rPr>
              <a:t>Min</a:t>
            </a:r>
            <a:endParaRPr lang="en-US" sz="1600" i="1" dirty="0">
              <a:solidFill>
                <a:srgbClr val="000000"/>
              </a:solidFill>
            </a:endParaRP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392A3F31-48B1-4723-B2FB-CFE684976F07}"/>
              </a:ext>
            </a:extLst>
          </p:cNvPr>
          <p:cNvSpPr txBox="1"/>
          <p:nvPr/>
        </p:nvSpPr>
        <p:spPr>
          <a:xfrm>
            <a:off x="7094222" y="25837595"/>
            <a:ext cx="4651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000000"/>
                </a:solidFill>
              </a:rPr>
              <a:t>Low</a:t>
            </a:r>
            <a:endParaRPr lang="en-US" sz="1600" i="1" dirty="0">
              <a:solidFill>
                <a:srgbClr val="000000"/>
              </a:solidFill>
            </a:endParaRP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4B8AA4A7-3432-4F94-B6BC-D7408D29BFA7}"/>
              </a:ext>
            </a:extLst>
          </p:cNvPr>
          <p:cNvSpPr txBox="1"/>
          <p:nvPr/>
        </p:nvSpPr>
        <p:spPr>
          <a:xfrm>
            <a:off x="6911342" y="25027196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000000"/>
                </a:solidFill>
              </a:rPr>
              <a:t>Central</a:t>
            </a:r>
            <a:endParaRPr lang="en-US" sz="1600" i="1" dirty="0">
              <a:solidFill>
                <a:srgbClr val="000000"/>
              </a:solidFill>
            </a:endParaRP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08F36E2E-8EEC-422C-84D2-60027B3237D7}"/>
              </a:ext>
            </a:extLst>
          </p:cNvPr>
          <p:cNvSpPr txBox="1"/>
          <p:nvPr/>
        </p:nvSpPr>
        <p:spPr>
          <a:xfrm>
            <a:off x="7094222" y="24237395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000000"/>
                </a:solidFill>
              </a:rPr>
              <a:t>High</a:t>
            </a:r>
            <a:endParaRPr lang="en-US" sz="1600" i="1" dirty="0">
              <a:solidFill>
                <a:srgbClr val="000000"/>
              </a:solidFill>
            </a:endParaRP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F3110041-DDDF-4EDB-9DA3-68B9E7670B82}"/>
              </a:ext>
            </a:extLst>
          </p:cNvPr>
          <p:cNvSpPr txBox="1"/>
          <p:nvPr/>
        </p:nvSpPr>
        <p:spPr>
          <a:xfrm>
            <a:off x="7094222" y="23932595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000000"/>
                </a:solidFill>
              </a:rPr>
              <a:t>Max</a:t>
            </a:r>
            <a:endParaRPr lang="en-US" sz="1600" i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https://europa.eu/european-union/sites/europaeu/files/docs/body/flag_yellow_high.jpg">
            <a:extLst>
              <a:ext uri="{FF2B5EF4-FFF2-40B4-BE49-F238E27FC236}">
                <a16:creationId xmlns:a16="http://schemas.microsoft.com/office/drawing/2014/main" id="{7A5EA433-67C4-4493-8981-C81CDEC2C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1745" y="3995111"/>
            <a:ext cx="1385492" cy="92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A59B3BF3-2E51-417E-A9B3-29F8EAA01EE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322592" y="12156106"/>
            <a:ext cx="7485200" cy="2893617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20A09B15-7C69-45D9-A635-9FA7D754BBF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1036447" y="7133662"/>
            <a:ext cx="10169326" cy="2335441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89213EB9-87B4-443F-AB4C-A76424E1678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16236" y="13490888"/>
            <a:ext cx="10764299" cy="289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165090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 A1 scarlet in-line">
  <a:themeElements>
    <a:clrScheme name="poster cyan A1 1">
      <a:dk1>
        <a:srgbClr val="101073"/>
      </a:dk1>
      <a:lt1>
        <a:srgbClr val="0066CC"/>
      </a:lt1>
      <a:dk2>
        <a:srgbClr val="FFFFFF"/>
      </a:dk2>
      <a:lt2>
        <a:srgbClr val="FF9A00"/>
      </a:lt2>
      <a:accent1>
        <a:srgbClr val="00AEEF"/>
      </a:accent1>
      <a:accent2>
        <a:srgbClr val="D6004A"/>
      </a:accent2>
      <a:accent3>
        <a:srgbClr val="AAB8E2"/>
      </a:accent3>
      <a:accent4>
        <a:srgbClr val="0C0C61"/>
      </a:accent4>
      <a:accent5>
        <a:srgbClr val="AAD3F6"/>
      </a:accent5>
      <a:accent6>
        <a:srgbClr val="C20042"/>
      </a:accent6>
      <a:hlink>
        <a:srgbClr val="AD20AD"/>
      </a:hlink>
      <a:folHlink>
        <a:srgbClr val="7FC241"/>
      </a:folHlink>
    </a:clrScheme>
    <a:fontScheme name="poster cyan A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495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5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495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5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ster cyan A1 1">
        <a:dk1>
          <a:srgbClr val="101073"/>
        </a:dk1>
        <a:lt1>
          <a:srgbClr val="0066CC"/>
        </a:lt1>
        <a:dk2>
          <a:srgbClr val="FFFFFF"/>
        </a:dk2>
        <a:lt2>
          <a:srgbClr val="FF9A00"/>
        </a:lt2>
        <a:accent1>
          <a:srgbClr val="00AEEF"/>
        </a:accent1>
        <a:accent2>
          <a:srgbClr val="D6004A"/>
        </a:accent2>
        <a:accent3>
          <a:srgbClr val="AAB8E2"/>
        </a:accent3>
        <a:accent4>
          <a:srgbClr val="0C0C61"/>
        </a:accent4>
        <a:accent5>
          <a:srgbClr val="AAD3F6"/>
        </a:accent5>
        <a:accent6>
          <a:srgbClr val="C20042"/>
        </a:accent6>
        <a:hlink>
          <a:srgbClr val="AD20AD"/>
        </a:hlink>
        <a:folHlink>
          <a:srgbClr val="7FC24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Poster A1 scarlet in-line_final (1)</Template>
  <TotalTime>1592</TotalTime>
  <Words>318</Words>
  <Application>Microsoft Office PowerPoint</Application>
  <PresentationFormat>Custom</PresentationFormat>
  <Paragraphs>152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Garamond</vt:lpstr>
      <vt:lpstr>Tahoma</vt:lpstr>
      <vt:lpstr>Poster A1 scarlet in-line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Gagandeep Singh</dc:creator>
  <cp:lastModifiedBy>Singh, G.</cp:lastModifiedBy>
  <cp:revision>117</cp:revision>
  <cp:lastPrinted>2019-05-23T12:26:08Z</cp:lastPrinted>
  <dcterms:created xsi:type="dcterms:W3CDTF">2018-11-04T10:25:31Z</dcterms:created>
  <dcterms:modified xsi:type="dcterms:W3CDTF">2019-05-29T21:14:17Z</dcterms:modified>
</cp:coreProperties>
</file>