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290" r:id="rId4"/>
    <p:sldId id="302" r:id="rId5"/>
    <p:sldId id="264" r:id="rId6"/>
    <p:sldId id="303" r:id="rId7"/>
    <p:sldId id="266" r:id="rId8"/>
    <p:sldId id="289" r:id="rId9"/>
    <p:sldId id="304" r:id="rId10"/>
    <p:sldId id="305" r:id="rId11"/>
    <p:sldId id="273" r:id="rId12"/>
    <p:sldId id="274" r:id="rId13"/>
    <p:sldId id="262" r:id="rId14"/>
    <p:sldId id="277" r:id="rId15"/>
    <p:sldId id="278" r:id="rId16"/>
    <p:sldId id="282" r:id="rId17"/>
    <p:sldId id="279" r:id="rId18"/>
    <p:sldId id="300" r:id="rId19"/>
    <p:sldId id="392" r:id="rId20"/>
    <p:sldId id="387" r:id="rId21"/>
    <p:sldId id="394" r:id="rId22"/>
    <p:sldId id="259" r:id="rId23"/>
    <p:sldId id="301" r:id="rId24"/>
    <p:sldId id="3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C9BD5"/>
    <a:srgbClr val="9E0000"/>
    <a:srgbClr val="002060"/>
    <a:srgbClr val="00B050"/>
    <a:srgbClr val="42682A"/>
    <a:srgbClr val="FFC100"/>
    <a:srgbClr val="ED7E30"/>
    <a:srgbClr val="A5A5A5"/>
    <a:srgbClr val="31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4" autoAdjust="0"/>
    <p:restoredTop sz="46104" autoAdjust="0"/>
  </p:normalViewPr>
  <p:slideViewPr>
    <p:cSldViewPr snapToGrid="0" showGuides="1">
      <p:cViewPr varScale="1">
        <p:scale>
          <a:sx n="36" d="100"/>
          <a:sy n="36" d="100"/>
        </p:scale>
        <p:origin x="2326" y="38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330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3858024691358"/>
          <c:y val="6.8262301587301594E-2"/>
          <c:w val="0.86130277777777775"/>
          <c:h val="0.64765897435897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'[Results_Power9.xlsx]Figure 5'!$B$12</c:f>
              <c:strCache>
                <c:ptCount val="1"/>
                <c:pt idx="0">
                  <c:v>Decision tree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-7.8395061728396501E-3"/>
                  <c:y val="5.427350427350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ED-46F7-A84F-6D95D18F71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5'!$C$12:$O$12</c:f>
              <c:numCache>
                <c:formatCode>General</c:formatCode>
                <c:ptCount val="13"/>
                <c:pt idx="0">
                  <c:v>18</c:v>
                </c:pt>
                <c:pt idx="1">
                  <c:v>49</c:v>
                </c:pt>
                <c:pt idx="2">
                  <c:v>64.400000000000006</c:v>
                </c:pt>
                <c:pt idx="3">
                  <c:v>17.5</c:v>
                </c:pt>
                <c:pt idx="4">
                  <c:v>27</c:v>
                </c:pt>
                <c:pt idx="5">
                  <c:v>54.5</c:v>
                </c:pt>
                <c:pt idx="6">
                  <c:v>45</c:v>
                </c:pt>
                <c:pt idx="7">
                  <c:v>79</c:v>
                </c:pt>
                <c:pt idx="8">
                  <c:v>19.5</c:v>
                </c:pt>
                <c:pt idx="9">
                  <c:v>89</c:v>
                </c:pt>
                <c:pt idx="10">
                  <c:v>12</c:v>
                </c:pt>
                <c:pt idx="11">
                  <c:v>10</c:v>
                </c:pt>
                <c:pt idx="12">
                  <c:v>40.408333333333303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D-46F7-A84F-6D95D18F714F}"/>
            </c:ext>
          </c:extLst>
        </c:ser>
        <c:ser>
          <c:idx val="1"/>
          <c:order val="1"/>
          <c:tx>
            <c:strRef>
              <c:f>'[Results_Power9.xlsx]Figure 5'!$B$13</c:f>
              <c:strCache>
                <c:ptCount val="1"/>
                <c:pt idx="0">
                  <c:v>ANN</c:v>
                </c:pt>
              </c:strCache>
            </c:strRef>
          </c:tx>
          <c:spPr>
            <a:pattFill prst="smGrid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rgbClr val="C0000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3.9197530864197531E-3"/>
                  <c:y val="-7.191239316239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ED-46F7-A84F-6D95D18F71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5'!$C$13:$O$13</c:f>
              <c:numCache>
                <c:formatCode>General</c:formatCode>
                <c:ptCount val="13"/>
                <c:pt idx="0">
                  <c:v>19</c:v>
                </c:pt>
                <c:pt idx="1">
                  <c:v>22</c:v>
                </c:pt>
                <c:pt idx="2">
                  <c:v>24</c:v>
                </c:pt>
                <c:pt idx="3">
                  <c:v>13.52</c:v>
                </c:pt>
                <c:pt idx="4">
                  <c:v>15.5</c:v>
                </c:pt>
                <c:pt idx="5">
                  <c:v>27.15</c:v>
                </c:pt>
                <c:pt idx="6">
                  <c:v>15.47</c:v>
                </c:pt>
                <c:pt idx="7">
                  <c:v>26</c:v>
                </c:pt>
                <c:pt idx="8">
                  <c:v>6</c:v>
                </c:pt>
                <c:pt idx="9">
                  <c:v>15.2</c:v>
                </c:pt>
                <c:pt idx="10">
                  <c:v>6.18</c:v>
                </c:pt>
                <c:pt idx="11">
                  <c:v>6.05</c:v>
                </c:pt>
                <c:pt idx="12">
                  <c:v>16.3391666666666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D-46F7-A84F-6D95D18F714F}"/>
            </c:ext>
          </c:extLst>
        </c:ser>
        <c:ser>
          <c:idx val="2"/>
          <c:order val="2"/>
          <c:tx>
            <c:strRef>
              <c:f>'[Results_Power9.xlsx]Figure 5'!$B$14</c:f>
              <c:strCache>
                <c:ptCount val="1"/>
                <c:pt idx="0">
                  <c:v>NAPEL</c:v>
                </c:pt>
              </c:strCache>
            </c:strRef>
          </c:tx>
          <c:spPr>
            <a:solidFill>
              <a:srgbClr val="002060"/>
            </a:solidFill>
            <a:ln w="9525">
              <a:solidFill>
                <a:srgbClr val="00206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3.9197530864197531E-3"/>
                  <c:y val="3.052905982905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ED-46F7-A84F-6D95D18F71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5'!$C$14:$O$14</c:f>
              <c:numCache>
                <c:formatCode>General</c:formatCode>
                <c:ptCount val="13"/>
                <c:pt idx="0">
                  <c:v>10.1</c:v>
                </c:pt>
                <c:pt idx="1">
                  <c:v>15</c:v>
                </c:pt>
                <c:pt idx="2">
                  <c:v>17</c:v>
                </c:pt>
                <c:pt idx="3">
                  <c:v>5</c:v>
                </c:pt>
                <c:pt idx="4">
                  <c:v>17</c:v>
                </c:pt>
                <c:pt idx="5">
                  <c:v>12</c:v>
                </c:pt>
                <c:pt idx="6">
                  <c:v>15</c:v>
                </c:pt>
                <c:pt idx="7">
                  <c:v>14.5</c:v>
                </c:pt>
                <c:pt idx="8">
                  <c:v>12</c:v>
                </c:pt>
                <c:pt idx="9">
                  <c:v>8.1</c:v>
                </c:pt>
                <c:pt idx="10">
                  <c:v>3.62</c:v>
                </c:pt>
                <c:pt idx="11">
                  <c:v>10.1</c:v>
                </c:pt>
                <c:pt idx="12">
                  <c:v>11.6183333333333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ED-46F7-A84F-6D95D18F7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725103"/>
        <c:axId val="182726783"/>
      </c:barChart>
      <c:catAx>
        <c:axId val="182725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6783"/>
        <c:crosses val="autoZero"/>
        <c:auto val="1"/>
        <c:lblAlgn val="ctr"/>
        <c:lblOffset val="100"/>
        <c:noMultiLvlLbl val="0"/>
      </c:catAx>
      <c:valAx>
        <c:axId val="18272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Mean Relative Error</a:t>
                </a:r>
                <a:r>
                  <a:rPr lang="en-US" sz="2000" b="1" baseline="0"/>
                  <a:t> (%)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1.4952447058579767E-2"/>
              <c:y val="9.86689723755515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510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3858024691358"/>
          <c:y val="6.8262301587301594E-2"/>
          <c:w val="0.86130277777777775"/>
          <c:h val="0.64765897435897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'[Results_Power9.xlsx]Figure 5'!$B$6</c:f>
              <c:strCache>
                <c:ptCount val="1"/>
                <c:pt idx="0">
                  <c:v>Decision tree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-7.8395061728396501E-3"/>
                  <c:y val="5.427350427350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1D-4B2D-BC6B-A5B144A71A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5'!$C$6:$O$6</c:f>
              <c:numCache>
                <c:formatCode>General</c:formatCode>
                <c:ptCount val="13"/>
                <c:pt idx="0">
                  <c:v>16.5</c:v>
                </c:pt>
                <c:pt idx="1">
                  <c:v>60</c:v>
                </c:pt>
                <c:pt idx="2">
                  <c:v>37.65</c:v>
                </c:pt>
                <c:pt idx="3">
                  <c:v>10.92</c:v>
                </c:pt>
                <c:pt idx="4">
                  <c:v>32.5</c:v>
                </c:pt>
                <c:pt idx="5">
                  <c:v>41</c:v>
                </c:pt>
                <c:pt idx="6">
                  <c:v>19.2</c:v>
                </c:pt>
                <c:pt idx="7">
                  <c:v>14.74</c:v>
                </c:pt>
                <c:pt idx="8">
                  <c:v>23.16</c:v>
                </c:pt>
                <c:pt idx="9">
                  <c:v>32</c:v>
                </c:pt>
                <c:pt idx="10">
                  <c:v>25</c:v>
                </c:pt>
                <c:pt idx="11">
                  <c:v>13.14</c:v>
                </c:pt>
                <c:pt idx="12">
                  <c:v>27.150833333333299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D-4B2D-BC6B-A5B144A71A5F}"/>
            </c:ext>
          </c:extLst>
        </c:ser>
        <c:ser>
          <c:idx val="1"/>
          <c:order val="1"/>
          <c:tx>
            <c:strRef>
              <c:f>'[Results_Power9.xlsx]Figure 5'!$B$7</c:f>
              <c:strCache>
                <c:ptCount val="1"/>
                <c:pt idx="0">
                  <c:v>ANN</c:v>
                </c:pt>
              </c:strCache>
            </c:strRef>
          </c:tx>
          <c:spPr>
            <a:pattFill prst="smGrid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rgbClr val="C0000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3.9197530864197531E-3"/>
                  <c:y val="-3.9348290598290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1D-4B2D-BC6B-A5B144A71A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5'!$C$7:$O$7</c:f>
              <c:numCache>
                <c:formatCode>General</c:formatCode>
                <c:ptCount val="13"/>
                <c:pt idx="0">
                  <c:v>13.44</c:v>
                </c:pt>
                <c:pt idx="1">
                  <c:v>26</c:v>
                </c:pt>
                <c:pt idx="2">
                  <c:v>21</c:v>
                </c:pt>
                <c:pt idx="3">
                  <c:v>12</c:v>
                </c:pt>
                <c:pt idx="4">
                  <c:v>11.29</c:v>
                </c:pt>
                <c:pt idx="5">
                  <c:v>19.78</c:v>
                </c:pt>
                <c:pt idx="6">
                  <c:v>9.9700000000000006</c:v>
                </c:pt>
                <c:pt idx="7">
                  <c:v>8.83</c:v>
                </c:pt>
                <c:pt idx="8">
                  <c:v>10.050000000000001</c:v>
                </c:pt>
                <c:pt idx="9">
                  <c:v>22.24</c:v>
                </c:pt>
                <c:pt idx="10">
                  <c:v>11.27</c:v>
                </c:pt>
                <c:pt idx="11">
                  <c:v>11</c:v>
                </c:pt>
                <c:pt idx="12">
                  <c:v>14.7391666666666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D-4B2D-BC6B-A5B144A71A5F}"/>
            </c:ext>
          </c:extLst>
        </c:ser>
        <c:ser>
          <c:idx val="2"/>
          <c:order val="2"/>
          <c:tx>
            <c:strRef>
              <c:f>'[Results_Power9.xlsx]Figure 5'!$B$8</c:f>
              <c:strCache>
                <c:ptCount val="1"/>
                <c:pt idx="0">
                  <c:v>NAPEL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1.959876543209733E-3"/>
                  <c:y val="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1D-4B2D-BC6B-A5B144A71A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5'!$C$8:$O$8</c:f>
              <c:numCache>
                <c:formatCode>General</c:formatCode>
                <c:ptCount val="13"/>
                <c:pt idx="0">
                  <c:v>5.86</c:v>
                </c:pt>
                <c:pt idx="1">
                  <c:v>19</c:v>
                </c:pt>
                <c:pt idx="2">
                  <c:v>14</c:v>
                </c:pt>
                <c:pt idx="3">
                  <c:v>5</c:v>
                </c:pt>
                <c:pt idx="4">
                  <c:v>9.2799999999999994</c:v>
                </c:pt>
                <c:pt idx="5">
                  <c:v>6.6</c:v>
                </c:pt>
                <c:pt idx="6">
                  <c:v>5.68</c:v>
                </c:pt>
                <c:pt idx="7">
                  <c:v>12.36</c:v>
                </c:pt>
                <c:pt idx="8">
                  <c:v>5.67</c:v>
                </c:pt>
                <c:pt idx="9">
                  <c:v>4.63</c:v>
                </c:pt>
                <c:pt idx="10">
                  <c:v>6.23</c:v>
                </c:pt>
                <c:pt idx="11">
                  <c:v>8.0500000000000007</c:v>
                </c:pt>
                <c:pt idx="12">
                  <c:v>8.5299999999999994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1D-4B2D-BC6B-A5B144A71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725103"/>
        <c:axId val="182726783"/>
      </c:barChart>
      <c:catAx>
        <c:axId val="182725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6783"/>
        <c:crosses val="autoZero"/>
        <c:auto val="1"/>
        <c:lblAlgn val="ctr"/>
        <c:lblOffset val="100"/>
        <c:noMultiLvlLbl val="0"/>
      </c:catAx>
      <c:valAx>
        <c:axId val="18272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Mean Relative Error</a:t>
                </a:r>
                <a:r>
                  <a:rPr lang="en-US" sz="2000" b="1" baseline="0" dirty="0"/>
                  <a:t> (%)</a:t>
                </a:r>
                <a:endParaRPr 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510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9188375249186962"/>
          <c:y val="7.8900639472309464E-2"/>
          <c:w val="0.20196543209876544"/>
          <c:h val="0.3585615964149269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3858024691358"/>
          <c:y val="6.8262301587301594E-2"/>
          <c:w val="0.86130277777777775"/>
          <c:h val="0.64765897435897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'[Results_Power9.xlsx]Figure 5'!$B$12</c:f>
              <c:strCache>
                <c:ptCount val="1"/>
                <c:pt idx="0">
                  <c:v>Decision tree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-7.8395061728396501E-3"/>
                  <c:y val="5.427350427350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ED-46F7-A84F-6D95D18F71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5'!$C$12:$O$12</c:f>
              <c:numCache>
                <c:formatCode>General</c:formatCode>
                <c:ptCount val="13"/>
                <c:pt idx="0">
                  <c:v>18</c:v>
                </c:pt>
                <c:pt idx="1">
                  <c:v>49</c:v>
                </c:pt>
                <c:pt idx="2">
                  <c:v>64.400000000000006</c:v>
                </c:pt>
                <c:pt idx="3">
                  <c:v>17.5</c:v>
                </c:pt>
                <c:pt idx="4">
                  <c:v>27</c:v>
                </c:pt>
                <c:pt idx="5">
                  <c:v>54.5</c:v>
                </c:pt>
                <c:pt idx="6">
                  <c:v>45</c:v>
                </c:pt>
                <c:pt idx="7">
                  <c:v>79</c:v>
                </c:pt>
                <c:pt idx="8">
                  <c:v>19.5</c:v>
                </c:pt>
                <c:pt idx="9">
                  <c:v>89</c:v>
                </c:pt>
                <c:pt idx="10">
                  <c:v>12</c:v>
                </c:pt>
                <c:pt idx="11">
                  <c:v>10</c:v>
                </c:pt>
                <c:pt idx="12">
                  <c:v>40.408333333333303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D-46F7-A84F-6D95D18F714F}"/>
            </c:ext>
          </c:extLst>
        </c:ser>
        <c:ser>
          <c:idx val="1"/>
          <c:order val="1"/>
          <c:tx>
            <c:strRef>
              <c:f>'[Results_Power9.xlsx]Figure 5'!$B$13</c:f>
              <c:strCache>
                <c:ptCount val="1"/>
                <c:pt idx="0">
                  <c:v>ANN</c:v>
                </c:pt>
              </c:strCache>
            </c:strRef>
          </c:tx>
          <c:spPr>
            <a:pattFill prst="smGrid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rgbClr val="C0000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3.9197530864197531E-3"/>
                  <c:y val="-7.191239316239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ED-46F7-A84F-6D95D18F71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5'!$C$13:$O$13</c:f>
              <c:numCache>
                <c:formatCode>General</c:formatCode>
                <c:ptCount val="13"/>
                <c:pt idx="0">
                  <c:v>19</c:v>
                </c:pt>
                <c:pt idx="1">
                  <c:v>22</c:v>
                </c:pt>
                <c:pt idx="2">
                  <c:v>24</c:v>
                </c:pt>
                <c:pt idx="3">
                  <c:v>13.52</c:v>
                </c:pt>
                <c:pt idx="4">
                  <c:v>15.5</c:v>
                </c:pt>
                <c:pt idx="5">
                  <c:v>27.15</c:v>
                </c:pt>
                <c:pt idx="6">
                  <c:v>15.47</c:v>
                </c:pt>
                <c:pt idx="7">
                  <c:v>26</c:v>
                </c:pt>
                <c:pt idx="8">
                  <c:v>6</c:v>
                </c:pt>
                <c:pt idx="9">
                  <c:v>15.2</c:v>
                </c:pt>
                <c:pt idx="10">
                  <c:v>6.18</c:v>
                </c:pt>
                <c:pt idx="11">
                  <c:v>6.05</c:v>
                </c:pt>
                <c:pt idx="12">
                  <c:v>16.3391666666666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D-46F7-A84F-6D95D18F714F}"/>
            </c:ext>
          </c:extLst>
        </c:ser>
        <c:ser>
          <c:idx val="2"/>
          <c:order val="2"/>
          <c:tx>
            <c:strRef>
              <c:f>'[Results_Power9.xlsx]Figure 5'!$B$14</c:f>
              <c:strCache>
                <c:ptCount val="1"/>
                <c:pt idx="0">
                  <c:v>NAPEL</c:v>
                </c:pt>
              </c:strCache>
            </c:strRef>
          </c:tx>
          <c:spPr>
            <a:solidFill>
              <a:srgbClr val="002060"/>
            </a:solidFill>
            <a:ln w="9525">
              <a:solidFill>
                <a:srgbClr val="00206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3.9197530864197531E-3"/>
                  <c:y val="3.052905982905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ED-46F7-A84F-6D95D18F71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5'!$C$14:$O$14</c:f>
              <c:numCache>
                <c:formatCode>General</c:formatCode>
                <c:ptCount val="13"/>
                <c:pt idx="0">
                  <c:v>10.1</c:v>
                </c:pt>
                <c:pt idx="1">
                  <c:v>15</c:v>
                </c:pt>
                <c:pt idx="2">
                  <c:v>17</c:v>
                </c:pt>
                <c:pt idx="3">
                  <c:v>5</c:v>
                </c:pt>
                <c:pt idx="4">
                  <c:v>17</c:v>
                </c:pt>
                <c:pt idx="5">
                  <c:v>12</c:v>
                </c:pt>
                <c:pt idx="6">
                  <c:v>15</c:v>
                </c:pt>
                <c:pt idx="7">
                  <c:v>14.5</c:v>
                </c:pt>
                <c:pt idx="8">
                  <c:v>12</c:v>
                </c:pt>
                <c:pt idx="9">
                  <c:v>8.1</c:v>
                </c:pt>
                <c:pt idx="10">
                  <c:v>3.62</c:v>
                </c:pt>
                <c:pt idx="11">
                  <c:v>10.1</c:v>
                </c:pt>
                <c:pt idx="12">
                  <c:v>11.6183333333333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ED-46F7-A84F-6D95D18F7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725103"/>
        <c:axId val="182726783"/>
      </c:barChart>
      <c:catAx>
        <c:axId val="182725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6783"/>
        <c:crosses val="autoZero"/>
        <c:auto val="1"/>
        <c:lblAlgn val="ctr"/>
        <c:lblOffset val="100"/>
        <c:noMultiLvlLbl val="0"/>
      </c:catAx>
      <c:valAx>
        <c:axId val="18272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Mean Relative Error</a:t>
                </a:r>
                <a:r>
                  <a:rPr lang="en-US" sz="2000" b="1" baseline="0"/>
                  <a:t> (%)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1.4952447058579767E-2"/>
              <c:y val="9.86689723755515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510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3858024691358"/>
          <c:y val="6.8262301587301594E-2"/>
          <c:w val="0.86130277777777775"/>
          <c:h val="0.64765897435897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'[Results_Power9.xlsx]Figure 5'!$B$6</c:f>
              <c:strCache>
                <c:ptCount val="1"/>
                <c:pt idx="0">
                  <c:v>Decision tree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-7.8395061728396501E-3"/>
                  <c:y val="5.427350427350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1D-4B2D-BC6B-A5B144A71A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5'!$C$6:$O$6</c:f>
              <c:numCache>
                <c:formatCode>General</c:formatCode>
                <c:ptCount val="13"/>
                <c:pt idx="0">
                  <c:v>16.5</c:v>
                </c:pt>
                <c:pt idx="1">
                  <c:v>60</c:v>
                </c:pt>
                <c:pt idx="2">
                  <c:v>37.65</c:v>
                </c:pt>
                <c:pt idx="3">
                  <c:v>10.92</c:v>
                </c:pt>
                <c:pt idx="4">
                  <c:v>32.5</c:v>
                </c:pt>
                <c:pt idx="5">
                  <c:v>41</c:v>
                </c:pt>
                <c:pt idx="6">
                  <c:v>19.2</c:v>
                </c:pt>
                <c:pt idx="7">
                  <c:v>14.74</c:v>
                </c:pt>
                <c:pt idx="8">
                  <c:v>23.16</c:v>
                </c:pt>
                <c:pt idx="9">
                  <c:v>32</c:v>
                </c:pt>
                <c:pt idx="10">
                  <c:v>25</c:v>
                </c:pt>
                <c:pt idx="11">
                  <c:v>13.14</c:v>
                </c:pt>
                <c:pt idx="12">
                  <c:v>27.150833333333299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D-4B2D-BC6B-A5B144A71A5F}"/>
            </c:ext>
          </c:extLst>
        </c:ser>
        <c:ser>
          <c:idx val="1"/>
          <c:order val="1"/>
          <c:tx>
            <c:strRef>
              <c:f>'[Results_Power9.xlsx]Figure 5'!$B$7</c:f>
              <c:strCache>
                <c:ptCount val="1"/>
                <c:pt idx="0">
                  <c:v>ANN</c:v>
                </c:pt>
              </c:strCache>
            </c:strRef>
          </c:tx>
          <c:spPr>
            <a:pattFill prst="smGrid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rgbClr val="C0000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3.9197530864197531E-3"/>
                  <c:y val="-3.9348290598290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1D-4B2D-BC6B-A5B144A71A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5'!$C$7:$O$7</c:f>
              <c:numCache>
                <c:formatCode>General</c:formatCode>
                <c:ptCount val="13"/>
                <c:pt idx="0">
                  <c:v>13.44</c:v>
                </c:pt>
                <c:pt idx="1">
                  <c:v>26</c:v>
                </c:pt>
                <c:pt idx="2">
                  <c:v>21</c:v>
                </c:pt>
                <c:pt idx="3">
                  <c:v>12</c:v>
                </c:pt>
                <c:pt idx="4">
                  <c:v>11.29</c:v>
                </c:pt>
                <c:pt idx="5">
                  <c:v>19.78</c:v>
                </c:pt>
                <c:pt idx="6">
                  <c:v>9.9700000000000006</c:v>
                </c:pt>
                <c:pt idx="7">
                  <c:v>8.83</c:v>
                </c:pt>
                <c:pt idx="8">
                  <c:v>10.050000000000001</c:v>
                </c:pt>
                <c:pt idx="9">
                  <c:v>22.24</c:v>
                </c:pt>
                <c:pt idx="10">
                  <c:v>11.27</c:v>
                </c:pt>
                <c:pt idx="11">
                  <c:v>11</c:v>
                </c:pt>
                <c:pt idx="12">
                  <c:v>14.7391666666666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D-4B2D-BC6B-A5B144A71A5F}"/>
            </c:ext>
          </c:extLst>
        </c:ser>
        <c:ser>
          <c:idx val="2"/>
          <c:order val="2"/>
          <c:tx>
            <c:strRef>
              <c:f>'[Results_Power9.xlsx]Figure 5'!$B$8</c:f>
              <c:strCache>
                <c:ptCount val="1"/>
                <c:pt idx="0">
                  <c:v>NAPEL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1.959876543209733E-3"/>
                  <c:y val="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1D-4B2D-BC6B-A5B144A71A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'[Results_Power9.xlsx]Figure 5'!$C$5:$O$5</c:f>
              <c:strCache>
                <c:ptCount val="13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  <c:pt idx="12">
                  <c:v>gmean</c:v>
                </c:pt>
              </c:strCache>
            </c:strRef>
          </c:cat>
          <c:val>
            <c:numRef>
              <c:f>'[Results_Power9.xlsx]Figure 5'!$C$8:$O$8</c:f>
              <c:numCache>
                <c:formatCode>General</c:formatCode>
                <c:ptCount val="13"/>
                <c:pt idx="0">
                  <c:v>5.86</c:v>
                </c:pt>
                <c:pt idx="1">
                  <c:v>19</c:v>
                </c:pt>
                <c:pt idx="2">
                  <c:v>14</c:v>
                </c:pt>
                <c:pt idx="3">
                  <c:v>5</c:v>
                </c:pt>
                <c:pt idx="4">
                  <c:v>9.2799999999999994</c:v>
                </c:pt>
                <c:pt idx="5">
                  <c:v>6.6</c:v>
                </c:pt>
                <c:pt idx="6">
                  <c:v>5.68</c:v>
                </c:pt>
                <c:pt idx="7">
                  <c:v>12.36</c:v>
                </c:pt>
                <c:pt idx="8">
                  <c:v>5.67</c:v>
                </c:pt>
                <c:pt idx="9">
                  <c:v>4.63</c:v>
                </c:pt>
                <c:pt idx="10">
                  <c:v>6.23</c:v>
                </c:pt>
                <c:pt idx="11">
                  <c:v>8.0500000000000007</c:v>
                </c:pt>
                <c:pt idx="12">
                  <c:v>8.5299999999999994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1D-4B2D-BC6B-A5B144A71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725103"/>
        <c:axId val="182726783"/>
      </c:barChart>
      <c:catAx>
        <c:axId val="182725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6783"/>
        <c:crosses val="autoZero"/>
        <c:auto val="1"/>
        <c:lblAlgn val="ctr"/>
        <c:lblOffset val="100"/>
        <c:noMultiLvlLbl val="0"/>
      </c:catAx>
      <c:valAx>
        <c:axId val="18272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Mean Relative Error</a:t>
                </a:r>
                <a:r>
                  <a:rPr lang="en-US" sz="2000" b="1" baseline="0" dirty="0"/>
                  <a:t> (%)</a:t>
                </a:r>
                <a:endParaRPr lang="en-US" sz="20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510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9188375249186962"/>
          <c:y val="7.8900639472309464E-2"/>
          <c:w val="0.20196543209876544"/>
          <c:h val="0.3585615964149269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'[speedup (1).xlsx]Sheet1'!$A$2:$A$215</c:f>
              <c:numCache>
                <c:formatCode>General</c:formatCode>
                <c:ptCount val="214"/>
                <c:pt idx="0">
                  <c:v>32.645247791877672</c:v>
                </c:pt>
                <c:pt idx="1">
                  <c:v>33.145247791877672</c:v>
                </c:pt>
                <c:pt idx="2">
                  <c:v>34.93014831316151</c:v>
                </c:pt>
                <c:pt idx="3">
                  <c:v>35.22252354782875</c:v>
                </c:pt>
                <c:pt idx="4">
                  <c:v>35.43014831316151</c:v>
                </c:pt>
                <c:pt idx="5">
                  <c:v>35.72252354782875</c:v>
                </c:pt>
                <c:pt idx="6">
                  <c:v>37.796347305120271</c:v>
                </c:pt>
                <c:pt idx="7">
                  <c:v>38.296347305120271</c:v>
                </c:pt>
                <c:pt idx="8">
                  <c:v>39.577089145540981</c:v>
                </c:pt>
                <c:pt idx="9">
                  <c:v>40.077089145540981</c:v>
                </c:pt>
                <c:pt idx="10">
                  <c:v>40.098198009866387</c:v>
                </c:pt>
                <c:pt idx="11">
                  <c:v>40.598198009866387</c:v>
                </c:pt>
                <c:pt idx="12">
                  <c:v>42.19759868180428</c:v>
                </c:pt>
                <c:pt idx="13">
                  <c:v>42.69759868180428</c:v>
                </c:pt>
                <c:pt idx="14">
                  <c:v>49.693411546501608</c:v>
                </c:pt>
                <c:pt idx="15">
                  <c:v>50.193411546501608</c:v>
                </c:pt>
                <c:pt idx="16">
                  <c:v>54.211827342822886</c:v>
                </c:pt>
                <c:pt idx="17">
                  <c:v>55.5946843320962</c:v>
                </c:pt>
                <c:pt idx="18">
                  <c:v>55.644684332096197</c:v>
                </c:pt>
                <c:pt idx="19">
                  <c:v>56.0946843320962</c:v>
                </c:pt>
                <c:pt idx="20">
                  <c:v>58.816153542098363</c:v>
                </c:pt>
                <c:pt idx="21">
                  <c:v>59.316153542098363</c:v>
                </c:pt>
                <c:pt idx="22">
                  <c:v>68.752652276400255</c:v>
                </c:pt>
                <c:pt idx="23">
                  <c:v>69.252652276400255</c:v>
                </c:pt>
                <c:pt idx="24">
                  <c:v>69.447165933538969</c:v>
                </c:pt>
                <c:pt idx="25">
                  <c:v>70.962303213920976</c:v>
                </c:pt>
                <c:pt idx="26">
                  <c:v>71.462303213920976</c:v>
                </c:pt>
                <c:pt idx="27">
                  <c:v>74.406748513705168</c:v>
                </c:pt>
                <c:pt idx="28">
                  <c:v>74.906748513705168</c:v>
                </c:pt>
                <c:pt idx="29">
                  <c:v>76.321272886352574</c:v>
                </c:pt>
                <c:pt idx="30">
                  <c:v>76.821272886352574</c:v>
                </c:pt>
                <c:pt idx="31">
                  <c:v>78.149457492261575</c:v>
                </c:pt>
                <c:pt idx="32">
                  <c:v>78.649457492261575</c:v>
                </c:pt>
                <c:pt idx="33">
                  <c:v>80.956590400267473</c:v>
                </c:pt>
                <c:pt idx="34">
                  <c:v>81.456590400267473</c:v>
                </c:pt>
                <c:pt idx="35">
                  <c:v>86.264219144720784</c:v>
                </c:pt>
                <c:pt idx="36">
                  <c:v>86.75960249449848</c:v>
                </c:pt>
                <c:pt idx="37">
                  <c:v>86.764219144720784</c:v>
                </c:pt>
                <c:pt idx="38">
                  <c:v>87.25960249449848</c:v>
                </c:pt>
                <c:pt idx="39">
                  <c:v>97.868777463517674</c:v>
                </c:pt>
                <c:pt idx="40">
                  <c:v>98.368777463517674</c:v>
                </c:pt>
                <c:pt idx="41">
                  <c:v>98.5</c:v>
                </c:pt>
                <c:pt idx="42">
                  <c:v>99.878597570058233</c:v>
                </c:pt>
                <c:pt idx="43">
                  <c:v>100.37859757005823</c:v>
                </c:pt>
                <c:pt idx="44">
                  <c:v>100.74829298185065</c:v>
                </c:pt>
                <c:pt idx="45">
                  <c:v>101.24829298185065</c:v>
                </c:pt>
                <c:pt idx="46">
                  <c:v>108.02587794261167</c:v>
                </c:pt>
                <c:pt idx="47">
                  <c:v>108.52587794261167</c:v>
                </c:pt>
                <c:pt idx="48">
                  <c:v>111.41194545945017</c:v>
                </c:pt>
                <c:pt idx="49">
                  <c:v>111.91194545945017</c:v>
                </c:pt>
                <c:pt idx="50">
                  <c:v>114.01893182409145</c:v>
                </c:pt>
                <c:pt idx="51">
                  <c:v>116.24384020171458</c:v>
                </c:pt>
                <c:pt idx="52">
                  <c:v>116.74384020171458</c:v>
                </c:pt>
                <c:pt idx="53">
                  <c:v>120.9200937208561</c:v>
                </c:pt>
                <c:pt idx="54">
                  <c:v>121.4200937208561</c:v>
                </c:pt>
                <c:pt idx="55">
                  <c:v>121.55688986357389</c:v>
                </c:pt>
                <c:pt idx="56">
                  <c:v>122.05688986357389</c:v>
                </c:pt>
                <c:pt idx="57">
                  <c:v>129.46326711340205</c:v>
                </c:pt>
                <c:pt idx="58">
                  <c:v>129.96326711340205</c:v>
                </c:pt>
                <c:pt idx="59">
                  <c:v>130.62614563639346</c:v>
                </c:pt>
                <c:pt idx="60">
                  <c:v>131.12614563639346</c:v>
                </c:pt>
                <c:pt idx="61">
                  <c:v>139.60512719722396</c:v>
                </c:pt>
                <c:pt idx="62">
                  <c:v>140.10512719722396</c:v>
                </c:pt>
                <c:pt idx="63">
                  <c:v>143.18928307053255</c:v>
                </c:pt>
                <c:pt idx="64">
                  <c:v>143.18929537980341</c:v>
                </c:pt>
                <c:pt idx="65">
                  <c:v>143.18930934994873</c:v>
                </c:pt>
                <c:pt idx="66">
                  <c:v>143.18930934994873</c:v>
                </c:pt>
                <c:pt idx="67">
                  <c:v>143.18930934994873</c:v>
                </c:pt>
                <c:pt idx="68">
                  <c:v>143.18931468209047</c:v>
                </c:pt>
                <c:pt idx="69">
                  <c:v>143.18931468209047</c:v>
                </c:pt>
                <c:pt idx="70">
                  <c:v>143.18934434845926</c:v>
                </c:pt>
                <c:pt idx="71">
                  <c:v>143.18934434845926</c:v>
                </c:pt>
                <c:pt idx="72">
                  <c:v>143.18934434845926</c:v>
                </c:pt>
                <c:pt idx="73">
                  <c:v>143.68929237745343</c:v>
                </c:pt>
                <c:pt idx="74">
                  <c:v>143.68929237745343</c:v>
                </c:pt>
                <c:pt idx="75">
                  <c:v>143.68929537980341</c:v>
                </c:pt>
                <c:pt idx="76">
                  <c:v>143.68929537980341</c:v>
                </c:pt>
                <c:pt idx="77">
                  <c:v>143.68930934994873</c:v>
                </c:pt>
                <c:pt idx="78">
                  <c:v>143.68931468209047</c:v>
                </c:pt>
                <c:pt idx="79">
                  <c:v>143.68931468209047</c:v>
                </c:pt>
                <c:pt idx="80">
                  <c:v>143.68934434845926</c:v>
                </c:pt>
                <c:pt idx="81">
                  <c:v>155.80000000000001</c:v>
                </c:pt>
                <c:pt idx="82">
                  <c:v>155.88465502829905</c:v>
                </c:pt>
                <c:pt idx="83">
                  <c:v>155.88465502829905</c:v>
                </c:pt>
                <c:pt idx="84">
                  <c:v>155.88465502829905</c:v>
                </c:pt>
                <c:pt idx="85">
                  <c:v>155.88465502829905</c:v>
                </c:pt>
                <c:pt idx="86">
                  <c:v>155.88465502829905</c:v>
                </c:pt>
                <c:pt idx="87">
                  <c:v>155.88465502829905</c:v>
                </c:pt>
                <c:pt idx="88">
                  <c:v>155.88465502829905</c:v>
                </c:pt>
                <c:pt idx="89">
                  <c:v>155.88465502829905</c:v>
                </c:pt>
                <c:pt idx="90">
                  <c:v>156.38465502829905</c:v>
                </c:pt>
                <c:pt idx="91">
                  <c:v>156.38465502829905</c:v>
                </c:pt>
                <c:pt idx="92">
                  <c:v>156.38465502829905</c:v>
                </c:pt>
                <c:pt idx="93">
                  <c:v>157.54003587869414</c:v>
                </c:pt>
                <c:pt idx="94">
                  <c:v>158.04003587869414</c:v>
                </c:pt>
                <c:pt idx="95">
                  <c:v>161.20704595427802</c:v>
                </c:pt>
                <c:pt idx="96">
                  <c:v>161.70704595427802</c:v>
                </c:pt>
                <c:pt idx="97">
                  <c:v>166.5</c:v>
                </c:pt>
                <c:pt idx="98">
                  <c:v>168.8</c:v>
                </c:pt>
                <c:pt idx="99">
                  <c:v>179.85281634832825</c:v>
                </c:pt>
                <c:pt idx="100">
                  <c:v>180.35281634832825</c:v>
                </c:pt>
                <c:pt idx="101">
                  <c:v>183.75442628352357</c:v>
                </c:pt>
                <c:pt idx="102">
                  <c:v>184.25442628352357</c:v>
                </c:pt>
                <c:pt idx="103">
                  <c:v>186.45421480334343</c:v>
                </c:pt>
                <c:pt idx="104">
                  <c:v>186.45421480334343</c:v>
                </c:pt>
                <c:pt idx="105">
                  <c:v>189.9487122574468</c:v>
                </c:pt>
                <c:pt idx="106">
                  <c:v>189.9487122574468</c:v>
                </c:pt>
                <c:pt idx="107">
                  <c:v>189.9487122574468</c:v>
                </c:pt>
                <c:pt idx="108">
                  <c:v>190.4487122574468</c:v>
                </c:pt>
                <c:pt idx="109">
                  <c:v>193.8</c:v>
                </c:pt>
                <c:pt idx="110">
                  <c:v>197.80780127995723</c:v>
                </c:pt>
                <c:pt idx="111">
                  <c:v>198.30780127995723</c:v>
                </c:pt>
                <c:pt idx="112">
                  <c:v>200.74241782175326</c:v>
                </c:pt>
                <c:pt idx="113">
                  <c:v>200.81460242406646</c:v>
                </c:pt>
                <c:pt idx="114">
                  <c:v>201.24241782175326</c:v>
                </c:pt>
                <c:pt idx="115">
                  <c:v>201.31460242406646</c:v>
                </c:pt>
                <c:pt idx="116">
                  <c:v>201.86957049171011</c:v>
                </c:pt>
                <c:pt idx="117">
                  <c:v>202.17635614694535</c:v>
                </c:pt>
                <c:pt idx="118">
                  <c:v>202.36957049171011</c:v>
                </c:pt>
                <c:pt idx="119">
                  <c:v>202.67635614694535</c:v>
                </c:pt>
                <c:pt idx="120">
                  <c:v>203.46421462921219</c:v>
                </c:pt>
                <c:pt idx="121">
                  <c:v>203.96421462921219</c:v>
                </c:pt>
                <c:pt idx="122">
                  <c:v>208.45039537718395</c:v>
                </c:pt>
                <c:pt idx="123">
                  <c:v>208.95039537718395</c:v>
                </c:pt>
                <c:pt idx="124">
                  <c:v>220.8</c:v>
                </c:pt>
                <c:pt idx="125">
                  <c:v>224.37042118936171</c:v>
                </c:pt>
                <c:pt idx="126">
                  <c:v>224.37042118936171</c:v>
                </c:pt>
                <c:pt idx="127">
                  <c:v>224.37042118936171</c:v>
                </c:pt>
                <c:pt idx="128">
                  <c:v>224.87042118936171</c:v>
                </c:pt>
                <c:pt idx="129">
                  <c:v>233.56820545049183</c:v>
                </c:pt>
                <c:pt idx="130">
                  <c:v>234.06820545049183</c:v>
                </c:pt>
                <c:pt idx="131">
                  <c:v>235.5115857842444</c:v>
                </c:pt>
                <c:pt idx="132">
                  <c:v>236.0115857842444</c:v>
                </c:pt>
                <c:pt idx="133">
                  <c:v>239.25819596790302</c:v>
                </c:pt>
                <c:pt idx="134">
                  <c:v>239.40850666834763</c:v>
                </c:pt>
                <c:pt idx="135">
                  <c:v>239.75819596790302</c:v>
                </c:pt>
                <c:pt idx="136">
                  <c:v>239.90850666834763</c:v>
                </c:pt>
                <c:pt idx="137">
                  <c:v>248.2</c:v>
                </c:pt>
                <c:pt idx="138">
                  <c:v>250.51444159272469</c:v>
                </c:pt>
                <c:pt idx="139">
                  <c:v>250.55</c:v>
                </c:pt>
                <c:pt idx="140">
                  <c:v>250.55</c:v>
                </c:pt>
                <c:pt idx="141">
                  <c:v>250.8</c:v>
                </c:pt>
                <c:pt idx="142">
                  <c:v>251.01444159272469</c:v>
                </c:pt>
                <c:pt idx="143">
                  <c:v>251.11895581134095</c:v>
                </c:pt>
                <c:pt idx="144">
                  <c:v>251.61895581134095</c:v>
                </c:pt>
                <c:pt idx="145">
                  <c:v>253.9</c:v>
                </c:pt>
                <c:pt idx="146">
                  <c:v>258.18999209114753</c:v>
                </c:pt>
                <c:pt idx="147">
                  <c:v>258.68999209114753</c:v>
                </c:pt>
                <c:pt idx="148">
                  <c:v>259.29185801212083</c:v>
                </c:pt>
                <c:pt idx="149">
                  <c:v>259.39942002027828</c:v>
                </c:pt>
                <c:pt idx="150">
                  <c:v>259.79185801212083</c:v>
                </c:pt>
                <c:pt idx="151">
                  <c:v>259.89942002027828</c:v>
                </c:pt>
                <c:pt idx="152">
                  <c:v>266.64611772895864</c:v>
                </c:pt>
                <c:pt idx="153">
                  <c:v>267.14611772895864</c:v>
                </c:pt>
                <c:pt idx="154">
                  <c:v>271.08922386950826</c:v>
                </c:pt>
                <c:pt idx="155">
                  <c:v>271.58922386950826</c:v>
                </c:pt>
                <c:pt idx="156">
                  <c:v>271.77189400046962</c:v>
                </c:pt>
                <c:pt idx="157">
                  <c:v>272.27189400046962</c:v>
                </c:pt>
                <c:pt idx="158">
                  <c:v>274.6973570599385</c:v>
                </c:pt>
                <c:pt idx="159">
                  <c:v>275.05425153803282</c:v>
                </c:pt>
                <c:pt idx="160">
                  <c:v>275.1973570599385</c:v>
                </c:pt>
                <c:pt idx="161">
                  <c:v>275.55425153803282</c:v>
                </c:pt>
                <c:pt idx="162">
                  <c:v>276.40205242688523</c:v>
                </c:pt>
                <c:pt idx="163">
                  <c:v>276.90205242688523</c:v>
                </c:pt>
                <c:pt idx="164">
                  <c:v>278.59889215335238</c:v>
                </c:pt>
                <c:pt idx="165">
                  <c:v>279.09889215335238</c:v>
                </c:pt>
                <c:pt idx="166">
                  <c:v>282.89999999999998</c:v>
                </c:pt>
                <c:pt idx="167">
                  <c:v>283.23931383737704</c:v>
                </c:pt>
                <c:pt idx="168">
                  <c:v>283.73931383737704</c:v>
                </c:pt>
                <c:pt idx="169">
                  <c:v>287.13175453461776</c:v>
                </c:pt>
                <c:pt idx="170">
                  <c:v>287.27963923038516</c:v>
                </c:pt>
                <c:pt idx="171">
                  <c:v>287.63175453461776</c:v>
                </c:pt>
                <c:pt idx="172">
                  <c:v>287.77963923038516</c:v>
                </c:pt>
                <c:pt idx="173">
                  <c:v>288.8</c:v>
                </c:pt>
                <c:pt idx="174">
                  <c:v>298.8</c:v>
                </c:pt>
                <c:pt idx="175">
                  <c:v>299.5</c:v>
                </c:pt>
                <c:pt idx="176">
                  <c:v>307.45496199421228</c:v>
                </c:pt>
                <c:pt idx="177">
                  <c:v>307.95496199421228</c:v>
                </c:pt>
                <c:pt idx="178">
                  <c:v>320.50935494536077</c:v>
                </c:pt>
                <c:pt idx="179">
                  <c:v>321.00935494536077</c:v>
                </c:pt>
                <c:pt idx="180">
                  <c:v>329.78948302636655</c:v>
                </c:pt>
                <c:pt idx="181">
                  <c:v>330.28948302636655</c:v>
                </c:pt>
                <c:pt idx="182">
                  <c:v>330.85611319415978</c:v>
                </c:pt>
                <c:pt idx="183">
                  <c:v>331.35611319415978</c:v>
                </c:pt>
                <c:pt idx="184">
                  <c:v>342.22031315620541</c:v>
                </c:pt>
                <c:pt idx="185">
                  <c:v>342.72031315620541</c:v>
                </c:pt>
                <c:pt idx="186">
                  <c:v>358.82892599829228</c:v>
                </c:pt>
                <c:pt idx="187">
                  <c:v>359.32892599829228</c:v>
                </c:pt>
                <c:pt idx="188">
                  <c:v>363.80828575928729</c:v>
                </c:pt>
                <c:pt idx="189">
                  <c:v>364.30828575928729</c:v>
                </c:pt>
                <c:pt idx="190">
                  <c:v>370.19797529862177</c:v>
                </c:pt>
                <c:pt idx="191">
                  <c:v>370.69797529862177</c:v>
                </c:pt>
                <c:pt idx="192">
                  <c:v>398.5</c:v>
                </c:pt>
                <c:pt idx="193">
                  <c:v>406.21131329770458</c:v>
                </c:pt>
                <c:pt idx="194">
                  <c:v>406.71131329770458</c:v>
                </c:pt>
                <c:pt idx="195">
                  <c:v>420.69366143928573</c:v>
                </c:pt>
                <c:pt idx="196">
                  <c:v>421.19366143928573</c:v>
                </c:pt>
                <c:pt idx="197">
                  <c:v>472.36446700954679</c:v>
                </c:pt>
                <c:pt idx="198">
                  <c:v>472.86446700954679</c:v>
                </c:pt>
                <c:pt idx="199">
                  <c:v>500.46501301563291</c:v>
                </c:pt>
                <c:pt idx="200">
                  <c:v>500.96501301563291</c:v>
                </c:pt>
                <c:pt idx="201">
                  <c:v>547.23272188896101</c:v>
                </c:pt>
                <c:pt idx="202">
                  <c:v>547.73272188896101</c:v>
                </c:pt>
                <c:pt idx="203">
                  <c:v>556.9</c:v>
                </c:pt>
                <c:pt idx="204">
                  <c:v>577.59900298073387</c:v>
                </c:pt>
                <c:pt idx="205">
                  <c:v>578.09900298073387</c:v>
                </c:pt>
                <c:pt idx="206">
                  <c:v>650.20000000000005</c:v>
                </c:pt>
                <c:pt idx="207">
                  <c:v>658.8</c:v>
                </c:pt>
                <c:pt idx="208">
                  <c:v>778.17937174403664</c:v>
                </c:pt>
                <c:pt idx="209">
                  <c:v>778.67937174403664</c:v>
                </c:pt>
                <c:pt idx="210">
                  <c:v>782.5</c:v>
                </c:pt>
                <c:pt idx="211">
                  <c:v>972.8</c:v>
                </c:pt>
                <c:pt idx="212">
                  <c:v>1038.5906108643369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C2-4A06-B9A0-85D1B0EBA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4579328"/>
        <c:axId val="614570144"/>
      </c:lineChart>
      <c:catAx>
        <c:axId val="61457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DoE configurations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70144"/>
        <c:crosses val="autoZero"/>
        <c:auto val="1"/>
        <c:lblAlgn val="ctr"/>
        <c:lblOffset val="100"/>
        <c:tickMarkSkip val="10"/>
        <c:noMultiLvlLbl val="0"/>
      </c:catAx>
      <c:valAx>
        <c:axId val="6145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NAPEL's Prediction Speedup over Ramulator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79328"/>
        <c:crosses val="autoZero"/>
        <c:crossBetween val="between"/>
        <c:majorUnit val="2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'[speedup (1).xlsx]Sheet1'!$A$2:$A$215</c:f>
              <c:numCache>
                <c:formatCode>General</c:formatCode>
                <c:ptCount val="214"/>
                <c:pt idx="0">
                  <c:v>32.645247791877672</c:v>
                </c:pt>
                <c:pt idx="1">
                  <c:v>33.145247791877672</c:v>
                </c:pt>
                <c:pt idx="2">
                  <c:v>34.93014831316151</c:v>
                </c:pt>
                <c:pt idx="3">
                  <c:v>35.22252354782875</c:v>
                </c:pt>
                <c:pt idx="4">
                  <c:v>35.43014831316151</c:v>
                </c:pt>
                <c:pt idx="5">
                  <c:v>35.72252354782875</c:v>
                </c:pt>
                <c:pt idx="6">
                  <c:v>37.796347305120271</c:v>
                </c:pt>
                <c:pt idx="7">
                  <c:v>38.296347305120271</c:v>
                </c:pt>
                <c:pt idx="8">
                  <c:v>39.577089145540981</c:v>
                </c:pt>
                <c:pt idx="9">
                  <c:v>40.077089145540981</c:v>
                </c:pt>
                <c:pt idx="10">
                  <c:v>40.098198009866387</c:v>
                </c:pt>
                <c:pt idx="11">
                  <c:v>40.598198009866387</c:v>
                </c:pt>
                <c:pt idx="12">
                  <c:v>42.19759868180428</c:v>
                </c:pt>
                <c:pt idx="13">
                  <c:v>42.69759868180428</c:v>
                </c:pt>
                <c:pt idx="14">
                  <c:v>49.693411546501608</c:v>
                </c:pt>
                <c:pt idx="15">
                  <c:v>50.193411546501608</c:v>
                </c:pt>
                <c:pt idx="16">
                  <c:v>54.211827342822886</c:v>
                </c:pt>
                <c:pt idx="17">
                  <c:v>55.5946843320962</c:v>
                </c:pt>
                <c:pt idx="18">
                  <c:v>55.644684332096197</c:v>
                </c:pt>
                <c:pt idx="19">
                  <c:v>56.0946843320962</c:v>
                </c:pt>
                <c:pt idx="20">
                  <c:v>58.816153542098363</c:v>
                </c:pt>
                <c:pt idx="21">
                  <c:v>59.316153542098363</c:v>
                </c:pt>
                <c:pt idx="22">
                  <c:v>68.752652276400255</c:v>
                </c:pt>
                <c:pt idx="23">
                  <c:v>69.252652276400255</c:v>
                </c:pt>
                <c:pt idx="24">
                  <c:v>69.447165933538969</c:v>
                </c:pt>
                <c:pt idx="25">
                  <c:v>70.962303213920976</c:v>
                </c:pt>
                <c:pt idx="26">
                  <c:v>71.462303213920976</c:v>
                </c:pt>
                <c:pt idx="27">
                  <c:v>74.406748513705168</c:v>
                </c:pt>
                <c:pt idx="28">
                  <c:v>74.906748513705168</c:v>
                </c:pt>
                <c:pt idx="29">
                  <c:v>76.321272886352574</c:v>
                </c:pt>
                <c:pt idx="30">
                  <c:v>76.821272886352574</c:v>
                </c:pt>
                <c:pt idx="31">
                  <c:v>78.149457492261575</c:v>
                </c:pt>
                <c:pt idx="32">
                  <c:v>78.649457492261575</c:v>
                </c:pt>
                <c:pt idx="33">
                  <c:v>80.956590400267473</c:v>
                </c:pt>
                <c:pt idx="34">
                  <c:v>81.456590400267473</c:v>
                </c:pt>
                <c:pt idx="35">
                  <c:v>86.264219144720784</c:v>
                </c:pt>
                <c:pt idx="36">
                  <c:v>86.75960249449848</c:v>
                </c:pt>
                <c:pt idx="37">
                  <c:v>86.764219144720784</c:v>
                </c:pt>
                <c:pt idx="38">
                  <c:v>87.25960249449848</c:v>
                </c:pt>
                <c:pt idx="39">
                  <c:v>97.868777463517674</c:v>
                </c:pt>
                <c:pt idx="40">
                  <c:v>98.368777463517674</c:v>
                </c:pt>
                <c:pt idx="41">
                  <c:v>98.5</c:v>
                </c:pt>
                <c:pt idx="42">
                  <c:v>99.878597570058233</c:v>
                </c:pt>
                <c:pt idx="43">
                  <c:v>100.37859757005823</c:v>
                </c:pt>
                <c:pt idx="44">
                  <c:v>100.74829298185065</c:v>
                </c:pt>
                <c:pt idx="45">
                  <c:v>101.24829298185065</c:v>
                </c:pt>
                <c:pt idx="46">
                  <c:v>108.02587794261167</c:v>
                </c:pt>
                <c:pt idx="47">
                  <c:v>108.52587794261167</c:v>
                </c:pt>
                <c:pt idx="48">
                  <c:v>111.41194545945017</c:v>
                </c:pt>
                <c:pt idx="49">
                  <c:v>111.91194545945017</c:v>
                </c:pt>
                <c:pt idx="50">
                  <c:v>114.01893182409145</c:v>
                </c:pt>
                <c:pt idx="51">
                  <c:v>116.24384020171458</c:v>
                </c:pt>
                <c:pt idx="52">
                  <c:v>116.74384020171458</c:v>
                </c:pt>
                <c:pt idx="53">
                  <c:v>120.9200937208561</c:v>
                </c:pt>
                <c:pt idx="54">
                  <c:v>121.4200937208561</c:v>
                </c:pt>
                <c:pt idx="55">
                  <c:v>121.55688986357389</c:v>
                </c:pt>
                <c:pt idx="56">
                  <c:v>122.05688986357389</c:v>
                </c:pt>
                <c:pt idx="57">
                  <c:v>129.46326711340205</c:v>
                </c:pt>
                <c:pt idx="58">
                  <c:v>129.96326711340205</c:v>
                </c:pt>
                <c:pt idx="59">
                  <c:v>130.62614563639346</c:v>
                </c:pt>
                <c:pt idx="60">
                  <c:v>131.12614563639346</c:v>
                </c:pt>
                <c:pt idx="61">
                  <c:v>139.60512719722396</c:v>
                </c:pt>
                <c:pt idx="62">
                  <c:v>140.10512719722396</c:v>
                </c:pt>
                <c:pt idx="63">
                  <c:v>143.18928307053255</c:v>
                </c:pt>
                <c:pt idx="64">
                  <c:v>143.18929537980341</c:v>
                </c:pt>
                <c:pt idx="65">
                  <c:v>143.18930934994873</c:v>
                </c:pt>
                <c:pt idx="66">
                  <c:v>143.18930934994873</c:v>
                </c:pt>
                <c:pt idx="67">
                  <c:v>143.18930934994873</c:v>
                </c:pt>
                <c:pt idx="68">
                  <c:v>143.18931468209047</c:v>
                </c:pt>
                <c:pt idx="69">
                  <c:v>143.18931468209047</c:v>
                </c:pt>
                <c:pt idx="70">
                  <c:v>143.18934434845926</c:v>
                </c:pt>
                <c:pt idx="71">
                  <c:v>143.18934434845926</c:v>
                </c:pt>
                <c:pt idx="72">
                  <c:v>143.18934434845926</c:v>
                </c:pt>
                <c:pt idx="73">
                  <c:v>143.68929237745343</c:v>
                </c:pt>
                <c:pt idx="74">
                  <c:v>143.68929237745343</c:v>
                </c:pt>
                <c:pt idx="75">
                  <c:v>143.68929537980341</c:v>
                </c:pt>
                <c:pt idx="76">
                  <c:v>143.68929537980341</c:v>
                </c:pt>
                <c:pt idx="77">
                  <c:v>143.68930934994873</c:v>
                </c:pt>
                <c:pt idx="78">
                  <c:v>143.68931468209047</c:v>
                </c:pt>
                <c:pt idx="79">
                  <c:v>143.68931468209047</c:v>
                </c:pt>
                <c:pt idx="80">
                  <c:v>143.68934434845926</c:v>
                </c:pt>
                <c:pt idx="81">
                  <c:v>155.80000000000001</c:v>
                </c:pt>
                <c:pt idx="82">
                  <c:v>155.88465502829905</c:v>
                </c:pt>
                <c:pt idx="83">
                  <c:v>155.88465502829905</c:v>
                </c:pt>
                <c:pt idx="84">
                  <c:v>155.88465502829905</c:v>
                </c:pt>
                <c:pt idx="85">
                  <c:v>155.88465502829905</c:v>
                </c:pt>
                <c:pt idx="86">
                  <c:v>155.88465502829905</c:v>
                </c:pt>
                <c:pt idx="87">
                  <c:v>155.88465502829905</c:v>
                </c:pt>
                <c:pt idx="88">
                  <c:v>155.88465502829905</c:v>
                </c:pt>
                <c:pt idx="89">
                  <c:v>155.88465502829905</c:v>
                </c:pt>
                <c:pt idx="90">
                  <c:v>156.38465502829905</c:v>
                </c:pt>
                <c:pt idx="91">
                  <c:v>156.38465502829905</c:v>
                </c:pt>
                <c:pt idx="92">
                  <c:v>156.38465502829905</c:v>
                </c:pt>
                <c:pt idx="93">
                  <c:v>157.54003587869414</c:v>
                </c:pt>
                <c:pt idx="94">
                  <c:v>158.04003587869414</c:v>
                </c:pt>
                <c:pt idx="95">
                  <c:v>161.20704595427802</c:v>
                </c:pt>
                <c:pt idx="96">
                  <c:v>161.70704595427802</c:v>
                </c:pt>
                <c:pt idx="97">
                  <c:v>166.5</c:v>
                </c:pt>
                <c:pt idx="98">
                  <c:v>168.8</c:v>
                </c:pt>
                <c:pt idx="99">
                  <c:v>179.85281634832825</c:v>
                </c:pt>
                <c:pt idx="100">
                  <c:v>180.35281634832825</c:v>
                </c:pt>
                <c:pt idx="101">
                  <c:v>183.75442628352357</c:v>
                </c:pt>
                <c:pt idx="102">
                  <c:v>184.25442628352357</c:v>
                </c:pt>
                <c:pt idx="103">
                  <c:v>186.45421480334343</c:v>
                </c:pt>
                <c:pt idx="104">
                  <c:v>186.45421480334343</c:v>
                </c:pt>
                <c:pt idx="105">
                  <c:v>189.9487122574468</c:v>
                </c:pt>
                <c:pt idx="106">
                  <c:v>189.9487122574468</c:v>
                </c:pt>
                <c:pt idx="107">
                  <c:v>189.9487122574468</c:v>
                </c:pt>
                <c:pt idx="108">
                  <c:v>190.4487122574468</c:v>
                </c:pt>
                <c:pt idx="109">
                  <c:v>193.8</c:v>
                </c:pt>
                <c:pt idx="110">
                  <c:v>197.80780127995723</c:v>
                </c:pt>
                <c:pt idx="111">
                  <c:v>198.30780127995723</c:v>
                </c:pt>
                <c:pt idx="112">
                  <c:v>200.74241782175326</c:v>
                </c:pt>
                <c:pt idx="113">
                  <c:v>200.81460242406646</c:v>
                </c:pt>
                <c:pt idx="114">
                  <c:v>201.24241782175326</c:v>
                </c:pt>
                <c:pt idx="115">
                  <c:v>201.31460242406646</c:v>
                </c:pt>
                <c:pt idx="116">
                  <c:v>201.86957049171011</c:v>
                </c:pt>
                <c:pt idx="117">
                  <c:v>202.17635614694535</c:v>
                </c:pt>
                <c:pt idx="118">
                  <c:v>202.36957049171011</c:v>
                </c:pt>
                <c:pt idx="119">
                  <c:v>202.67635614694535</c:v>
                </c:pt>
                <c:pt idx="120">
                  <c:v>203.46421462921219</c:v>
                </c:pt>
                <c:pt idx="121">
                  <c:v>203.96421462921219</c:v>
                </c:pt>
                <c:pt idx="122">
                  <c:v>208.45039537718395</c:v>
                </c:pt>
                <c:pt idx="123">
                  <c:v>208.95039537718395</c:v>
                </c:pt>
                <c:pt idx="124">
                  <c:v>220.8</c:v>
                </c:pt>
                <c:pt idx="125">
                  <c:v>224.37042118936171</c:v>
                </c:pt>
                <c:pt idx="126">
                  <c:v>224.37042118936171</c:v>
                </c:pt>
                <c:pt idx="127">
                  <c:v>224.37042118936171</c:v>
                </c:pt>
                <c:pt idx="128">
                  <c:v>224.87042118936171</c:v>
                </c:pt>
                <c:pt idx="129">
                  <c:v>233.56820545049183</c:v>
                </c:pt>
                <c:pt idx="130">
                  <c:v>234.06820545049183</c:v>
                </c:pt>
                <c:pt idx="131">
                  <c:v>235.5115857842444</c:v>
                </c:pt>
                <c:pt idx="132">
                  <c:v>236.0115857842444</c:v>
                </c:pt>
                <c:pt idx="133">
                  <c:v>239.25819596790302</c:v>
                </c:pt>
                <c:pt idx="134">
                  <c:v>239.40850666834763</c:v>
                </c:pt>
                <c:pt idx="135">
                  <c:v>239.75819596790302</c:v>
                </c:pt>
                <c:pt idx="136">
                  <c:v>239.90850666834763</c:v>
                </c:pt>
                <c:pt idx="137">
                  <c:v>248.2</c:v>
                </c:pt>
                <c:pt idx="138">
                  <c:v>250.51444159272469</c:v>
                </c:pt>
                <c:pt idx="139">
                  <c:v>250.55</c:v>
                </c:pt>
                <c:pt idx="140">
                  <c:v>250.55</c:v>
                </c:pt>
                <c:pt idx="141">
                  <c:v>250.8</c:v>
                </c:pt>
                <c:pt idx="142">
                  <c:v>251.01444159272469</c:v>
                </c:pt>
                <c:pt idx="143">
                  <c:v>251.11895581134095</c:v>
                </c:pt>
                <c:pt idx="144">
                  <c:v>251.61895581134095</c:v>
                </c:pt>
                <c:pt idx="145">
                  <c:v>253.9</c:v>
                </c:pt>
                <c:pt idx="146">
                  <c:v>258.18999209114753</c:v>
                </c:pt>
                <c:pt idx="147">
                  <c:v>258.68999209114753</c:v>
                </c:pt>
                <c:pt idx="148">
                  <c:v>259.29185801212083</c:v>
                </c:pt>
                <c:pt idx="149">
                  <c:v>259.39942002027828</c:v>
                </c:pt>
                <c:pt idx="150">
                  <c:v>259.79185801212083</c:v>
                </c:pt>
                <c:pt idx="151">
                  <c:v>259.89942002027828</c:v>
                </c:pt>
                <c:pt idx="152">
                  <c:v>266.64611772895864</c:v>
                </c:pt>
                <c:pt idx="153">
                  <c:v>267.14611772895864</c:v>
                </c:pt>
                <c:pt idx="154">
                  <c:v>271.08922386950826</c:v>
                </c:pt>
                <c:pt idx="155">
                  <c:v>271.58922386950826</c:v>
                </c:pt>
                <c:pt idx="156">
                  <c:v>271.77189400046962</c:v>
                </c:pt>
                <c:pt idx="157">
                  <c:v>272.27189400046962</c:v>
                </c:pt>
                <c:pt idx="158">
                  <c:v>274.6973570599385</c:v>
                </c:pt>
                <c:pt idx="159">
                  <c:v>275.05425153803282</c:v>
                </c:pt>
                <c:pt idx="160">
                  <c:v>275.1973570599385</c:v>
                </c:pt>
                <c:pt idx="161">
                  <c:v>275.55425153803282</c:v>
                </c:pt>
                <c:pt idx="162">
                  <c:v>276.40205242688523</c:v>
                </c:pt>
                <c:pt idx="163">
                  <c:v>276.90205242688523</c:v>
                </c:pt>
                <c:pt idx="164">
                  <c:v>278.59889215335238</c:v>
                </c:pt>
                <c:pt idx="165">
                  <c:v>279.09889215335238</c:v>
                </c:pt>
                <c:pt idx="166">
                  <c:v>282.89999999999998</c:v>
                </c:pt>
                <c:pt idx="167">
                  <c:v>283.23931383737704</c:v>
                </c:pt>
                <c:pt idx="168">
                  <c:v>283.73931383737704</c:v>
                </c:pt>
                <c:pt idx="169">
                  <c:v>287.13175453461776</c:v>
                </c:pt>
                <c:pt idx="170">
                  <c:v>287.27963923038516</c:v>
                </c:pt>
                <c:pt idx="171">
                  <c:v>287.63175453461776</c:v>
                </c:pt>
                <c:pt idx="172">
                  <c:v>287.77963923038516</c:v>
                </c:pt>
                <c:pt idx="173">
                  <c:v>288.8</c:v>
                </c:pt>
                <c:pt idx="174">
                  <c:v>298.8</c:v>
                </c:pt>
                <c:pt idx="175">
                  <c:v>299.5</c:v>
                </c:pt>
                <c:pt idx="176">
                  <c:v>307.45496199421228</c:v>
                </c:pt>
                <c:pt idx="177">
                  <c:v>307.95496199421228</c:v>
                </c:pt>
                <c:pt idx="178">
                  <c:v>320.50935494536077</c:v>
                </c:pt>
                <c:pt idx="179">
                  <c:v>321.00935494536077</c:v>
                </c:pt>
                <c:pt idx="180">
                  <c:v>329.78948302636655</c:v>
                </c:pt>
                <c:pt idx="181">
                  <c:v>330.28948302636655</c:v>
                </c:pt>
                <c:pt idx="182">
                  <c:v>330.85611319415978</c:v>
                </c:pt>
                <c:pt idx="183">
                  <c:v>331.35611319415978</c:v>
                </c:pt>
                <c:pt idx="184">
                  <c:v>342.22031315620541</c:v>
                </c:pt>
                <c:pt idx="185">
                  <c:v>342.72031315620541</c:v>
                </c:pt>
                <c:pt idx="186">
                  <c:v>358.82892599829228</c:v>
                </c:pt>
                <c:pt idx="187">
                  <c:v>359.32892599829228</c:v>
                </c:pt>
                <c:pt idx="188">
                  <c:v>363.80828575928729</c:v>
                </c:pt>
                <c:pt idx="189">
                  <c:v>364.30828575928729</c:v>
                </c:pt>
                <c:pt idx="190">
                  <c:v>370.19797529862177</c:v>
                </c:pt>
                <c:pt idx="191">
                  <c:v>370.69797529862177</c:v>
                </c:pt>
                <c:pt idx="192">
                  <c:v>398.5</c:v>
                </c:pt>
                <c:pt idx="193">
                  <c:v>406.21131329770458</c:v>
                </c:pt>
                <c:pt idx="194">
                  <c:v>406.71131329770458</c:v>
                </c:pt>
                <c:pt idx="195">
                  <c:v>420.69366143928573</c:v>
                </c:pt>
                <c:pt idx="196">
                  <c:v>421.19366143928573</c:v>
                </c:pt>
                <c:pt idx="197">
                  <c:v>472.36446700954679</c:v>
                </c:pt>
                <c:pt idx="198">
                  <c:v>472.86446700954679</c:v>
                </c:pt>
                <c:pt idx="199">
                  <c:v>500.46501301563291</c:v>
                </c:pt>
                <c:pt idx="200">
                  <c:v>500.96501301563291</c:v>
                </c:pt>
                <c:pt idx="201">
                  <c:v>547.23272188896101</c:v>
                </c:pt>
                <c:pt idx="202">
                  <c:v>547.73272188896101</c:v>
                </c:pt>
                <c:pt idx="203">
                  <c:v>556.9</c:v>
                </c:pt>
                <c:pt idx="204">
                  <c:v>577.59900298073387</c:v>
                </c:pt>
                <c:pt idx="205">
                  <c:v>578.09900298073387</c:v>
                </c:pt>
                <c:pt idx="206">
                  <c:v>650.20000000000005</c:v>
                </c:pt>
                <c:pt idx="207">
                  <c:v>658.8</c:v>
                </c:pt>
                <c:pt idx="208">
                  <c:v>778.17937174403664</c:v>
                </c:pt>
                <c:pt idx="209">
                  <c:v>778.67937174403664</c:v>
                </c:pt>
                <c:pt idx="210">
                  <c:v>782.5</c:v>
                </c:pt>
                <c:pt idx="211">
                  <c:v>972.8</c:v>
                </c:pt>
                <c:pt idx="212">
                  <c:v>1038.5906108643369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C2-4A06-B9A0-85D1B0EBA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4579328"/>
        <c:axId val="614570144"/>
      </c:lineChart>
      <c:catAx>
        <c:axId val="61457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DoE configurations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70144"/>
        <c:crosses val="autoZero"/>
        <c:auto val="1"/>
        <c:lblAlgn val="ctr"/>
        <c:lblOffset val="100"/>
        <c:tickMarkSkip val="10"/>
        <c:noMultiLvlLbl val="0"/>
      </c:catAx>
      <c:valAx>
        <c:axId val="6145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NAPEL's Prediction Speedup over Ramulator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579328"/>
        <c:crosses val="autoZero"/>
        <c:crossBetween val="between"/>
        <c:majorUnit val="2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3858024691358"/>
          <c:y val="6.8262301587301594E-2"/>
          <c:w val="0.86130277777777775"/>
          <c:h val="0.58321712962962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'[resutlsDump (1).xlsx]Figure 7'!$B$4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-7.8395061728396501E-3"/>
                  <c:y val="5.427350427350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C2-4612-8C35-43A9D011084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'[resutlsDump (1).xlsx]Figure 7'!$C$3:$N$3</c:f>
              <c:strCache>
                <c:ptCount val="12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</c:strCache>
            </c:strRef>
          </c:cat>
          <c:val>
            <c:numRef>
              <c:f>'[resutlsDump (1).xlsx]Figure 7'!$C$4:$N$4</c:f>
              <c:numCache>
                <c:formatCode>General</c:formatCode>
                <c:ptCount val="12"/>
                <c:pt idx="0">
                  <c:v>1.2824787959999999</c:v>
                </c:pt>
                <c:pt idx="1">
                  <c:v>4.5336214379999999</c:v>
                </c:pt>
                <c:pt idx="2">
                  <c:v>5.1643590670000004</c:v>
                </c:pt>
                <c:pt idx="3">
                  <c:v>4.985116369</c:v>
                </c:pt>
                <c:pt idx="4">
                  <c:v>0.61146216249999996</c:v>
                </c:pt>
                <c:pt idx="5">
                  <c:v>0.2095012788</c:v>
                </c:pt>
                <c:pt idx="6">
                  <c:v>2.502260138</c:v>
                </c:pt>
                <c:pt idx="7">
                  <c:v>2.193285779</c:v>
                </c:pt>
                <c:pt idx="8">
                  <c:v>0.66968865509999997</c:v>
                </c:pt>
                <c:pt idx="9">
                  <c:v>0.16452383549999999</c:v>
                </c:pt>
                <c:pt idx="10">
                  <c:v>8.3060398999999993E-2</c:v>
                </c:pt>
                <c:pt idx="11">
                  <c:v>2.903909906E-2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2-4612-8C35-43A9D0110848}"/>
            </c:ext>
          </c:extLst>
        </c:ser>
        <c:ser>
          <c:idx val="1"/>
          <c:order val="1"/>
          <c:tx>
            <c:strRef>
              <c:f>'[resutlsDump (1).xlsx]Figure 7'!$B$5</c:f>
              <c:strCache>
                <c:ptCount val="1"/>
                <c:pt idx="0">
                  <c:v>NAPEL</c:v>
                </c:pt>
              </c:strCache>
            </c:strRef>
          </c:tx>
          <c:spPr>
            <a:solidFill>
              <a:srgbClr val="002060"/>
            </a:solidFill>
            <a:ln w="19050">
              <a:solidFill>
                <a:srgbClr val="002060"/>
              </a:solidFill>
            </a:ln>
            <a:effectLst/>
          </c:spPr>
          <c:invertIfNegative val="0"/>
          <c:dLbls>
            <c:dLbl>
              <c:idx val="12"/>
              <c:layout>
                <c:manualLayout>
                  <c:x val="3.9197530864197531E-3"/>
                  <c:y val="-3.9348290598290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C2-4612-8C35-43A9D011084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'[resutlsDump (1).xlsx]Figure 7'!$C$3:$N$3</c:f>
              <c:strCache>
                <c:ptCount val="12"/>
                <c:pt idx="0">
                  <c:v>atax</c:v>
                </c:pt>
                <c:pt idx="1">
                  <c:v>bfs</c:v>
                </c:pt>
                <c:pt idx="2">
                  <c:v>bp</c:v>
                </c:pt>
                <c:pt idx="3">
                  <c:v>chol</c:v>
                </c:pt>
                <c:pt idx="4">
                  <c:v>gemv</c:v>
                </c:pt>
                <c:pt idx="5">
                  <c:v>gesu</c:v>
                </c:pt>
                <c:pt idx="6">
                  <c:v>gram</c:v>
                </c:pt>
                <c:pt idx="7">
                  <c:v>kme</c:v>
                </c:pt>
                <c:pt idx="8">
                  <c:v>lu</c:v>
                </c:pt>
                <c:pt idx="9">
                  <c:v>mvt</c:v>
                </c:pt>
                <c:pt idx="10">
                  <c:v>syrk</c:v>
                </c:pt>
                <c:pt idx="11">
                  <c:v>trmm</c:v>
                </c:pt>
              </c:strCache>
            </c:strRef>
          </c:cat>
          <c:val>
            <c:numRef>
              <c:f>'[resutlsDump (1).xlsx]Figure 7'!$C$5:$N$5</c:f>
              <c:numCache>
                <c:formatCode>General</c:formatCode>
                <c:ptCount val="12"/>
                <c:pt idx="0">
                  <c:v>1.515361704</c:v>
                </c:pt>
                <c:pt idx="1">
                  <c:v>4.5900794149999999</c:v>
                </c:pt>
                <c:pt idx="2">
                  <c:v>3.8068399429999999</c:v>
                </c:pt>
                <c:pt idx="3">
                  <c:v>4.5216475000000003</c:v>
                </c:pt>
                <c:pt idx="4">
                  <c:v>0.4865540156</c:v>
                </c:pt>
                <c:pt idx="5">
                  <c:v>0.24708684480000001</c:v>
                </c:pt>
                <c:pt idx="6">
                  <c:v>2.0589310950000002</c:v>
                </c:pt>
                <c:pt idx="7">
                  <c:v>1.704817934</c:v>
                </c:pt>
                <c:pt idx="8">
                  <c:v>0.6338771326</c:v>
                </c:pt>
                <c:pt idx="9">
                  <c:v>0.17110278910000001</c:v>
                </c:pt>
                <c:pt idx="10">
                  <c:v>9.1905854029999998E-2</c:v>
                </c:pt>
                <c:pt idx="11">
                  <c:v>2.4410183719999999E-2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C2-4612-8C35-43A9D0110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725103"/>
        <c:axId val="182726783"/>
      </c:barChart>
      <c:catAx>
        <c:axId val="182725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6783"/>
        <c:crosses val="autoZero"/>
        <c:auto val="1"/>
        <c:lblAlgn val="ctr"/>
        <c:lblOffset val="100"/>
        <c:noMultiLvlLbl val="0"/>
      </c:catAx>
      <c:valAx>
        <c:axId val="18272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EDP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25103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7111388463779884"/>
          <c:y val="0.12203900408125684"/>
          <c:w val="0.17285734126984126"/>
          <c:h val="0.1745515807541182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8F8926-63C4-4B77-810F-7D1D196C70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B1B04-8C6D-411A-BDD1-09E9A440F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2F30A-725E-465D-85AF-0B009644DA1A}" type="datetimeFigureOut">
              <a:rPr lang="en-US" smtClean="0"/>
              <a:t>06-Jun-19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8754D-734E-4CDC-9211-272E6E709E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7B588-497C-442F-98BD-6484F699FE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4F42-8451-4B5D-92ED-08A35FFB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0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17AD0-DE05-4501-AA3E-578034F5D4AB}" type="datetimeFigureOut">
              <a:rPr lang="en-US" smtClean="0"/>
              <a:t>06-Jun-19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F7F3-9543-40DF-A656-8B6347E0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8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6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6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9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6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43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4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9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2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42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0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1F7F3-9543-40DF-A656-8B6347E0E9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9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55E5-B32B-4F74-A6C1-BD86227D2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46030-B5FC-47C1-9A50-58753845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71A1-6155-42A8-B341-F4E9768C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FBC5-BAD9-4C71-B652-32F5A50944A8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8E9FB-6109-469D-98AF-9FD9E26E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12C7-9630-4D64-AA9F-3D2136A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9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6DE-EBEE-4359-B24C-722EFF55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627EB-9F96-4EA7-A054-75AE0A18C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F8C3D-A8A0-4D32-AA1F-9EACD855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CB57-08B3-462C-8EAF-424650996A05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5388-6200-43F5-94B6-69BC0BAB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0CEEF-2877-4617-BA26-ADF79D27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7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12DAE-C698-427A-9381-4FFF89E10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20FC8-AA1D-45C8-A249-671EE213F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FC71B-A47B-4E99-AC7F-4C7B2890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C8F4-2E62-4C4B-A321-E6F78435AD1B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F2B56-7D26-4C25-8845-23FE1063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92AA-9A69-4D3A-8645-3E774BF2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2345-B885-4CE4-A7A9-BEBC44E9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51" y="86648"/>
            <a:ext cx="11716789" cy="1325563"/>
          </a:xfrm>
        </p:spPr>
        <p:txBody>
          <a:bodyPr/>
          <a:lstStyle>
            <a:lvl1pPr>
              <a:defRPr b="1">
                <a:solidFill>
                  <a:srgbClr val="264478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772DA-5081-48F1-81DB-6E5E34A0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51" y="1512916"/>
            <a:ext cx="11716789" cy="5345083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AB7E1-A7A2-4C39-A9E3-2D1E248D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3506"/>
            <a:ext cx="2743200" cy="365125"/>
          </a:xfrm>
        </p:spPr>
        <p:txBody>
          <a:bodyPr/>
          <a:lstStyle/>
          <a:p>
            <a:fld id="{A1789EBF-3A54-40B4-A563-F9B19FBDE0DA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C47C3-9BBD-4A34-8536-E1F89748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0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B55B-C111-48E8-AF65-ECEDE511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023" y="649350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3B5F978-99DD-4B09-979A-AB31C135CA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31F5-F9D4-436F-9D28-BEA55F63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F3E9-F0FA-4F25-9933-CE221D48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12824-23C1-474E-9D7E-D5D61F92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5DE9-B26E-4148-95D4-AB94C6EC52D9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A4B7F-AD55-4B55-A693-5E24BF1B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3661-C7E6-4C44-B7C3-ACB4A646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A5FB-1039-4A5B-809F-502056FD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11E0-23C1-46B0-AC26-3FC0F062F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544AB-F356-497F-9D0C-4BD98DF7B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FC193-B5F7-4A87-B2AA-D96A86C4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B74B-FFEB-44B7-9436-8268236AB34A}" type="datetime1">
              <a:rPr lang="en-US" smtClean="0"/>
              <a:t>06-Jun-19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2396-276C-4A96-B67D-3B5FFD64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843F0-96AF-4418-964C-33BBA535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BAFE-8DC6-4CC6-A2AF-02CD39DA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0515D-B43D-46F6-A33F-CF857E48F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D834E-0BA2-4CD4-B173-B41E4753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13C59-FEE6-4D42-8A2F-AE010BFDE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DFE4A-9B5B-43F4-BB8D-DC7E2A9AD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F3540-2081-4A40-84E0-A2579789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7CC5-756B-4DF1-AD1A-625F916AAA93}" type="datetime1">
              <a:rPr lang="en-US" smtClean="0"/>
              <a:t>06-Jun-19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DF1A9B-BAE9-4804-8DA7-DF286D1A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135DB-12B0-40E5-A531-02E87D2F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F53A-5F56-43E7-BBA1-E0873BCE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43535-A96C-4179-8E0C-84E24136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348-9A16-403A-9A3E-9215FD49EBC0}" type="datetime1">
              <a:rPr lang="en-US" smtClean="0"/>
              <a:t>06-Jun-19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0327C-D84B-4C0F-A608-775B9F29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73282-6D02-4EEC-9314-92983930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2127B-FDBC-4761-86B3-2F6CE21C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8BDE-0630-427F-B2CA-1FD96F63AD7F}" type="datetime1">
              <a:rPr lang="en-US" smtClean="0"/>
              <a:t>06-Jun-19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FB697-0E5E-48E6-BFD5-D72518A1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A3E0-D09D-4A11-BC86-24F77E51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44A5-DD73-486D-A37C-8A0571CB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4E805-BB75-4C4D-9D4A-45965517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D4829-263C-46EF-BC73-02C804E9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CF844-3E5D-416F-8C24-24607AFF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E5D6-851B-45BC-A925-7B4E79668A8F}" type="datetime1">
              <a:rPr lang="en-US" smtClean="0"/>
              <a:t>06-Jun-19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56F0E-ADE5-4D11-802C-0DFE31C9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34A0A-1BC0-477C-86E3-4FADD365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1EA3-C5F5-40A2-96F6-80AA7755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9E2F6-2C00-47C1-8FF5-1552AB0F5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356D6-C7F6-4C4E-B5FF-B875F6B11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B9D7E-4CC8-4EBF-A153-E372194D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712-E746-47FD-9772-BB667BA206C0}" type="datetime1">
              <a:rPr lang="en-US" smtClean="0"/>
              <a:t>06-Jun-19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82A02-098F-4942-9B9D-4ED5E32A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B8DF9-685B-4458-86D1-6CCA9A2A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2BD2F-934B-46CB-9729-ED32505A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489E-215D-4CD1-81F0-2A86BF0A9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A91E-5037-4571-899E-2F2858756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FB36-A488-449C-9DFC-5B4B3D44ED6B}" type="datetime1">
              <a:rPr lang="en-US" smtClean="0"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9431D-C731-4A08-888C-B43ED56B9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12C9-9ADF-4B61-A92F-90F544B9A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F978-99DD-4B09-979A-AB31C135CA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27AA-2CAE-476D-87F3-35AAC633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6" y="-21480"/>
            <a:ext cx="12194493" cy="3450480"/>
          </a:xfrm>
          <a:solidFill>
            <a:srgbClr val="002060"/>
          </a:solidFill>
        </p:spPr>
        <p:txBody>
          <a:bodyPr anchor="ctr" anchorCtr="0">
            <a:noAutofit/>
          </a:bodyPr>
          <a:lstStyle/>
          <a:p>
            <a:b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NAPEL: Near-Memory Computing Application Performance Prediction </a:t>
            </a:r>
            <a:b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via Ensemble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BB020-61E1-4E3D-85C1-67A914D35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05" y="3602038"/>
            <a:ext cx="12194493" cy="16557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9E0000"/>
                </a:solidFill>
                <a:latin typeface="Garamond" panose="02020404030301010803" pitchFamily="18" charset="0"/>
              </a:rPr>
              <a:t>Gagandeep Singh</a:t>
            </a:r>
            <a:r>
              <a:rPr lang="en-US" sz="2800" dirty="0">
                <a:latin typeface="Garamond" panose="02020404030301010803" pitchFamily="18" charset="0"/>
              </a:rPr>
              <a:t>, Juan Gomez-Luna, Giovanni </a:t>
            </a:r>
            <a:r>
              <a:rPr lang="en-US" sz="2800" dirty="0" err="1">
                <a:latin typeface="Garamond" panose="02020404030301010803" pitchFamily="18" charset="0"/>
              </a:rPr>
              <a:t>Mariani</a:t>
            </a:r>
            <a:r>
              <a:rPr lang="en-US" sz="2800" dirty="0">
                <a:latin typeface="Garamond" panose="02020404030301010803" pitchFamily="18" charset="0"/>
              </a:rPr>
              <a:t>, Geraldo F. Oliveira,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Stefano Corda, Sander Stuijk, Onur Mutlu, Henk Corporaal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B005EF26-EE97-4144-BAEA-479660B7B979}"/>
              </a:ext>
            </a:extLst>
          </p:cNvPr>
          <p:cNvGrpSpPr>
            <a:grpSpLocks/>
          </p:cNvGrpSpPr>
          <p:nvPr/>
        </p:nvGrpSpPr>
        <p:grpSpPr bwMode="auto">
          <a:xfrm>
            <a:off x="-2493" y="5837747"/>
            <a:ext cx="3835766" cy="1020254"/>
            <a:chOff x="11717338" y="360363"/>
            <a:chExt cx="8572500" cy="2338387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25127E66-AD3F-4ABF-8A6C-B5A3D9EDE3B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37856D-52B7-4ECE-85BC-42E38DB35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85E788-24A0-43A6-918D-1747D1F2B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77B97B-8707-4B9E-B654-3F848E7468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4463" y="847725"/>
              <a:ext cx="71437" cy="292100"/>
            </a:xfrm>
            <a:prstGeom prst="rect">
              <a:avLst/>
            </a:prstGeom>
            <a:solidFill>
              <a:srgbClr val="C8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2087B05-8AFA-4466-B032-DA5153A1E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94163" y="847725"/>
              <a:ext cx="265112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6" y="184"/>
                </a:cxn>
              </a:cxnLst>
              <a:rect l="0" t="0" r="r" b="b"/>
              <a:pathLst>
                <a:path w="167" h="184">
                  <a:moveTo>
                    <a:pt x="116" y="184"/>
                  </a:moveTo>
                  <a:lnTo>
                    <a:pt x="42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906A66C-49D8-4E86-BD2D-97A3E4DDE6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127538" y="847725"/>
              <a:ext cx="271462" cy="292100"/>
            </a:xfrm>
            <a:custGeom>
              <a:avLst/>
              <a:gdLst/>
              <a:ahLst/>
              <a:cxnLst>
                <a:cxn ang="0">
                  <a:pos x="952" y="506"/>
                </a:cxn>
                <a:cxn ang="0">
                  <a:pos x="902" y="737"/>
                </a:cxn>
                <a:cxn ang="0">
                  <a:pos x="771" y="897"/>
                </a:cxn>
                <a:cxn ang="0">
                  <a:pos x="587" y="989"/>
                </a:cxn>
                <a:cxn ang="0">
                  <a:pos x="380" y="1019"/>
                </a:cxn>
                <a:cxn ang="0">
                  <a:pos x="0" y="1019"/>
                </a:cxn>
                <a:cxn ang="0">
                  <a:pos x="0" y="0"/>
                </a:cxn>
                <a:cxn ang="0">
                  <a:pos x="368" y="0"/>
                </a:cxn>
                <a:cxn ang="0">
                  <a:pos x="582" y="25"/>
                </a:cxn>
                <a:cxn ang="0">
                  <a:pos x="769" y="109"/>
                </a:cxn>
                <a:cxn ang="0">
                  <a:pos x="901" y="265"/>
                </a:cxn>
                <a:cxn ang="0">
                  <a:pos x="952" y="506"/>
                </a:cxn>
                <a:cxn ang="0">
                  <a:pos x="695" y="506"/>
                </a:cxn>
                <a:cxn ang="0">
                  <a:pos x="667" y="363"/>
                </a:cxn>
                <a:cxn ang="0">
                  <a:pos x="592" y="273"/>
                </a:cxn>
                <a:cxn ang="0">
                  <a:pos x="486" y="225"/>
                </a:cxn>
                <a:cxn ang="0">
                  <a:pos x="363" y="210"/>
                </a:cxn>
                <a:cxn ang="0">
                  <a:pos x="240" y="210"/>
                </a:cxn>
                <a:cxn ang="0">
                  <a:pos x="240" y="806"/>
                </a:cxn>
                <a:cxn ang="0">
                  <a:pos x="357" y="806"/>
                </a:cxn>
                <a:cxn ang="0">
                  <a:pos x="484" y="791"/>
                </a:cxn>
                <a:cxn ang="0">
                  <a:pos x="592" y="741"/>
                </a:cxn>
                <a:cxn ang="0">
                  <a:pos x="667" y="649"/>
                </a:cxn>
                <a:cxn ang="0">
                  <a:pos x="695" y="506"/>
                </a:cxn>
              </a:cxnLst>
              <a:rect l="0" t="0" r="r" b="b"/>
              <a:pathLst>
                <a:path w="952" h="1019">
                  <a:moveTo>
                    <a:pt x="952" y="506"/>
                  </a:moveTo>
                  <a:cubicBezTo>
                    <a:pt x="952" y="596"/>
                    <a:pt x="935" y="673"/>
                    <a:pt x="902" y="737"/>
                  </a:cubicBezTo>
                  <a:cubicBezTo>
                    <a:pt x="869" y="802"/>
                    <a:pt x="825" y="855"/>
                    <a:pt x="771" y="897"/>
                  </a:cubicBezTo>
                  <a:cubicBezTo>
                    <a:pt x="717" y="939"/>
                    <a:pt x="655" y="969"/>
                    <a:pt x="587" y="989"/>
                  </a:cubicBezTo>
                  <a:cubicBezTo>
                    <a:pt x="519" y="1009"/>
                    <a:pt x="450" y="1019"/>
                    <a:pt x="380" y="1019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440" y="0"/>
                    <a:pt x="511" y="9"/>
                    <a:pt x="582" y="25"/>
                  </a:cubicBezTo>
                  <a:cubicBezTo>
                    <a:pt x="652" y="42"/>
                    <a:pt x="714" y="70"/>
                    <a:pt x="769" y="109"/>
                  </a:cubicBezTo>
                  <a:cubicBezTo>
                    <a:pt x="823" y="148"/>
                    <a:pt x="868" y="200"/>
                    <a:pt x="901" y="265"/>
                  </a:cubicBezTo>
                  <a:cubicBezTo>
                    <a:pt x="935" y="330"/>
                    <a:pt x="952" y="411"/>
                    <a:pt x="952" y="506"/>
                  </a:cubicBezTo>
                  <a:moveTo>
                    <a:pt x="695" y="506"/>
                  </a:moveTo>
                  <a:cubicBezTo>
                    <a:pt x="695" y="449"/>
                    <a:pt x="686" y="401"/>
                    <a:pt x="667" y="363"/>
                  </a:cubicBezTo>
                  <a:cubicBezTo>
                    <a:pt x="649" y="326"/>
                    <a:pt x="624" y="295"/>
                    <a:pt x="592" y="273"/>
                  </a:cubicBezTo>
                  <a:cubicBezTo>
                    <a:pt x="561" y="250"/>
                    <a:pt x="526" y="234"/>
                    <a:pt x="486" y="225"/>
                  </a:cubicBezTo>
                  <a:cubicBezTo>
                    <a:pt x="446" y="215"/>
                    <a:pt x="405" y="210"/>
                    <a:pt x="363" y="210"/>
                  </a:cubicBezTo>
                  <a:cubicBezTo>
                    <a:pt x="240" y="210"/>
                    <a:pt x="240" y="210"/>
                    <a:pt x="240" y="210"/>
                  </a:cubicBezTo>
                  <a:cubicBezTo>
                    <a:pt x="240" y="806"/>
                    <a:pt x="240" y="806"/>
                    <a:pt x="240" y="806"/>
                  </a:cubicBezTo>
                  <a:cubicBezTo>
                    <a:pt x="357" y="806"/>
                    <a:pt x="357" y="806"/>
                    <a:pt x="357" y="806"/>
                  </a:cubicBezTo>
                  <a:cubicBezTo>
                    <a:pt x="401" y="806"/>
                    <a:pt x="444" y="801"/>
                    <a:pt x="484" y="791"/>
                  </a:cubicBezTo>
                  <a:cubicBezTo>
                    <a:pt x="525" y="781"/>
                    <a:pt x="561" y="764"/>
                    <a:pt x="592" y="741"/>
                  </a:cubicBezTo>
                  <a:cubicBezTo>
                    <a:pt x="624" y="718"/>
                    <a:pt x="649" y="687"/>
                    <a:pt x="667" y="649"/>
                  </a:cubicBezTo>
                  <a:cubicBezTo>
                    <a:pt x="686" y="611"/>
                    <a:pt x="695" y="563"/>
                    <a:pt x="695" y="506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53C36A-61DB-4171-A373-7542DAD8A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52975" y="847725"/>
              <a:ext cx="254000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4" y="107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0" y="0"/>
                </a:cxn>
                <a:cxn ang="0">
                  <a:pos x="160" y="184"/>
                </a:cxn>
                <a:cxn ang="0">
                  <a:pos x="116" y="184"/>
                </a:cxn>
              </a:cxnLst>
              <a:rect l="0" t="0" r="r" b="b"/>
              <a:pathLst>
                <a:path w="160" h="184">
                  <a:moveTo>
                    <a:pt x="116" y="184"/>
                  </a:moveTo>
                  <a:lnTo>
                    <a:pt x="116" y="107"/>
                  </a:lnTo>
                  <a:lnTo>
                    <a:pt x="44" y="107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0" y="0"/>
                  </a:lnTo>
                  <a:lnTo>
                    <a:pt x="160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F8DC399-26C7-4A2B-B421-2F77C683F5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60950" y="839788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4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4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3"/>
                    <a:pt x="1096" y="686"/>
                    <a:pt x="1068" y="753"/>
                  </a:cubicBezTo>
                  <a:cubicBezTo>
                    <a:pt x="1040" y="819"/>
                    <a:pt x="1002" y="877"/>
                    <a:pt x="953" y="924"/>
                  </a:cubicBezTo>
                  <a:cubicBezTo>
                    <a:pt x="903" y="972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2"/>
                    <a:pt x="158" y="924"/>
                  </a:cubicBezTo>
                  <a:cubicBezTo>
                    <a:pt x="108" y="877"/>
                    <a:pt x="69" y="819"/>
                    <a:pt x="42" y="753"/>
                  </a:cubicBezTo>
                  <a:cubicBezTo>
                    <a:pt x="14" y="686"/>
                    <a:pt x="0" y="613"/>
                    <a:pt x="0" y="532"/>
                  </a:cubicBezTo>
                  <a:cubicBezTo>
                    <a:pt x="0" y="451"/>
                    <a:pt x="14" y="377"/>
                    <a:pt x="42" y="311"/>
                  </a:cubicBezTo>
                  <a:cubicBezTo>
                    <a:pt x="69" y="246"/>
                    <a:pt x="108" y="190"/>
                    <a:pt x="158" y="144"/>
                  </a:cubicBezTo>
                  <a:cubicBezTo>
                    <a:pt x="207" y="98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8"/>
                    <a:pt x="953" y="144"/>
                  </a:cubicBezTo>
                  <a:cubicBezTo>
                    <a:pt x="1002" y="190"/>
                    <a:pt x="1040" y="246"/>
                    <a:pt x="1068" y="311"/>
                  </a:cubicBezTo>
                  <a:cubicBezTo>
                    <a:pt x="1096" y="377"/>
                    <a:pt x="1110" y="451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7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3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3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7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2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1"/>
                    <a:pt x="511" y="848"/>
                    <a:pt x="554" y="848"/>
                  </a:cubicBezTo>
                  <a:cubicBezTo>
                    <a:pt x="598" y="848"/>
                    <a:pt x="637" y="841"/>
                    <a:pt x="672" y="825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2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35050B0-C5C0-4CD6-B28D-9321F80C5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86388" y="847725"/>
              <a:ext cx="293687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1"/>
                </a:cxn>
                <a:cxn ang="0">
                  <a:pos x="93" y="131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1"/>
                  </a:lnTo>
                  <a:lnTo>
                    <a:pt x="93" y="131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03154F1-926A-4E50-B1CE-D64F1D1A2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134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6D5702B-5316-4AC5-B037-D95BE04DB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73763" y="847725"/>
              <a:ext cx="265112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81F437-9185-4769-98FB-3191F1661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822450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B29BFC-C7CD-4229-B99B-A72BB0D366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7163" y="1822450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B58F3FC-DFD1-4008-BED4-D57DB765E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08463" y="1814513"/>
              <a:ext cx="271462" cy="307975"/>
            </a:xfrm>
            <a:custGeom>
              <a:avLst/>
              <a:gdLst/>
              <a:ahLst/>
              <a:cxnLst>
                <a:cxn ang="0">
                  <a:pos x="778" y="1027"/>
                </a:cxn>
                <a:cxn ang="0">
                  <a:pos x="549" y="1073"/>
                </a:cxn>
                <a:cxn ang="0">
                  <a:pos x="331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5"/>
                </a:cxn>
                <a:cxn ang="0">
                  <a:pos x="43" y="313"/>
                </a:cxn>
                <a:cxn ang="0">
                  <a:pos x="160" y="144"/>
                </a:cxn>
                <a:cxn ang="0">
                  <a:pos x="336" y="37"/>
                </a:cxn>
                <a:cxn ang="0">
                  <a:pos x="553" y="0"/>
                </a:cxn>
                <a:cxn ang="0">
                  <a:pos x="766" y="38"/>
                </a:cxn>
                <a:cxn ang="0">
                  <a:pos x="935" y="149"/>
                </a:cxn>
                <a:cxn ang="0">
                  <a:pos x="768" y="316"/>
                </a:cxn>
                <a:cxn ang="0">
                  <a:pos x="677" y="245"/>
                </a:cxn>
                <a:cxn ang="0">
                  <a:pos x="562" y="222"/>
                </a:cxn>
                <a:cxn ang="0">
                  <a:pos x="443" y="246"/>
                </a:cxn>
                <a:cxn ang="0">
                  <a:pos x="350" y="312"/>
                </a:cxn>
                <a:cxn ang="0">
                  <a:pos x="290" y="410"/>
                </a:cxn>
                <a:cxn ang="0">
                  <a:pos x="268" y="535"/>
                </a:cxn>
                <a:cxn ang="0">
                  <a:pos x="290" y="661"/>
                </a:cxn>
                <a:cxn ang="0">
                  <a:pos x="350" y="760"/>
                </a:cxn>
                <a:cxn ang="0">
                  <a:pos x="441" y="824"/>
                </a:cxn>
                <a:cxn ang="0">
                  <a:pos x="558" y="847"/>
                </a:cxn>
                <a:cxn ang="0">
                  <a:pos x="686" y="818"/>
                </a:cxn>
                <a:cxn ang="0">
                  <a:pos x="774" y="743"/>
                </a:cxn>
                <a:cxn ang="0">
                  <a:pos x="945" y="904"/>
                </a:cxn>
                <a:cxn ang="0">
                  <a:pos x="778" y="1027"/>
                </a:cxn>
              </a:cxnLst>
              <a:rect l="0" t="0" r="r" b="b"/>
              <a:pathLst>
                <a:path w="945" h="1073">
                  <a:moveTo>
                    <a:pt x="778" y="1027"/>
                  </a:moveTo>
                  <a:cubicBezTo>
                    <a:pt x="712" y="1057"/>
                    <a:pt x="635" y="1073"/>
                    <a:pt x="549" y="1073"/>
                  </a:cubicBezTo>
                  <a:cubicBezTo>
                    <a:pt x="470" y="1073"/>
                    <a:pt x="397" y="1060"/>
                    <a:pt x="331" y="1034"/>
                  </a:cubicBezTo>
                  <a:cubicBezTo>
                    <a:pt x="264" y="1008"/>
                    <a:pt x="206" y="971"/>
                    <a:pt x="157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7"/>
                    <a:pt x="0" y="614"/>
                    <a:pt x="0" y="535"/>
                  </a:cubicBezTo>
                  <a:cubicBezTo>
                    <a:pt x="0" y="453"/>
                    <a:pt x="14" y="379"/>
                    <a:pt x="43" y="313"/>
                  </a:cubicBezTo>
                  <a:cubicBezTo>
                    <a:pt x="71" y="247"/>
                    <a:pt x="110" y="191"/>
                    <a:pt x="160" y="144"/>
                  </a:cubicBezTo>
                  <a:cubicBezTo>
                    <a:pt x="210" y="98"/>
                    <a:pt x="269" y="62"/>
                    <a:pt x="336" y="37"/>
                  </a:cubicBezTo>
                  <a:cubicBezTo>
                    <a:pt x="403" y="12"/>
                    <a:pt x="475" y="0"/>
                    <a:pt x="553" y="0"/>
                  </a:cubicBezTo>
                  <a:cubicBezTo>
                    <a:pt x="625" y="0"/>
                    <a:pt x="696" y="12"/>
                    <a:pt x="766" y="38"/>
                  </a:cubicBezTo>
                  <a:cubicBezTo>
                    <a:pt x="835" y="63"/>
                    <a:pt x="892" y="100"/>
                    <a:pt x="935" y="149"/>
                  </a:cubicBezTo>
                  <a:cubicBezTo>
                    <a:pt x="768" y="316"/>
                    <a:pt x="768" y="316"/>
                    <a:pt x="768" y="316"/>
                  </a:cubicBezTo>
                  <a:cubicBezTo>
                    <a:pt x="745" y="284"/>
                    <a:pt x="715" y="261"/>
                    <a:pt x="677" y="245"/>
                  </a:cubicBezTo>
                  <a:cubicBezTo>
                    <a:pt x="640" y="230"/>
                    <a:pt x="601" y="222"/>
                    <a:pt x="562" y="222"/>
                  </a:cubicBezTo>
                  <a:cubicBezTo>
                    <a:pt x="519" y="222"/>
                    <a:pt x="479" y="230"/>
                    <a:pt x="443" y="246"/>
                  </a:cubicBezTo>
                  <a:cubicBezTo>
                    <a:pt x="407" y="262"/>
                    <a:pt x="376" y="284"/>
                    <a:pt x="350" y="312"/>
                  </a:cubicBezTo>
                  <a:cubicBezTo>
                    <a:pt x="324" y="340"/>
                    <a:pt x="304" y="372"/>
                    <a:pt x="290" y="410"/>
                  </a:cubicBezTo>
                  <a:cubicBezTo>
                    <a:pt x="275" y="448"/>
                    <a:pt x="268" y="490"/>
                    <a:pt x="268" y="535"/>
                  </a:cubicBezTo>
                  <a:cubicBezTo>
                    <a:pt x="268" y="581"/>
                    <a:pt x="275" y="623"/>
                    <a:pt x="290" y="661"/>
                  </a:cubicBezTo>
                  <a:cubicBezTo>
                    <a:pt x="304" y="700"/>
                    <a:pt x="324" y="732"/>
                    <a:pt x="350" y="760"/>
                  </a:cubicBezTo>
                  <a:cubicBezTo>
                    <a:pt x="375" y="787"/>
                    <a:pt x="405" y="808"/>
                    <a:pt x="441" y="824"/>
                  </a:cubicBezTo>
                  <a:cubicBezTo>
                    <a:pt x="477" y="839"/>
                    <a:pt x="515" y="847"/>
                    <a:pt x="558" y="847"/>
                  </a:cubicBezTo>
                  <a:cubicBezTo>
                    <a:pt x="607" y="847"/>
                    <a:pt x="649" y="837"/>
                    <a:pt x="686" y="818"/>
                  </a:cubicBezTo>
                  <a:cubicBezTo>
                    <a:pt x="722" y="799"/>
                    <a:pt x="752" y="774"/>
                    <a:pt x="774" y="743"/>
                  </a:cubicBezTo>
                  <a:cubicBezTo>
                    <a:pt x="945" y="904"/>
                    <a:pt x="945" y="904"/>
                    <a:pt x="945" y="904"/>
                  </a:cubicBezTo>
                  <a:cubicBezTo>
                    <a:pt x="900" y="956"/>
                    <a:pt x="844" y="997"/>
                    <a:pt x="778" y="1027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75B9DCD-F545-4756-973F-1B4E434363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16438" y="1822450"/>
              <a:ext cx="255587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5" y="107"/>
                </a:cxn>
                <a:cxn ang="0">
                  <a:pos x="45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1" y="0"/>
                </a:cxn>
                <a:cxn ang="0">
                  <a:pos x="161" y="184"/>
                </a:cxn>
                <a:cxn ang="0">
                  <a:pos x="116" y="184"/>
                </a:cxn>
              </a:cxnLst>
              <a:rect l="0" t="0" r="r" b="b"/>
              <a:pathLst>
                <a:path w="161" h="184">
                  <a:moveTo>
                    <a:pt x="116" y="184"/>
                  </a:moveTo>
                  <a:lnTo>
                    <a:pt x="116" y="107"/>
                  </a:lnTo>
                  <a:lnTo>
                    <a:pt x="45" y="107"/>
                  </a:lnTo>
                  <a:lnTo>
                    <a:pt x="45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1" y="0"/>
                  </a:lnTo>
                  <a:lnTo>
                    <a:pt x="161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BA7DA6C-8A32-4F52-A854-70AF79DDF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38700" y="1822450"/>
              <a:ext cx="266700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3" y="64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5" y="120"/>
                </a:cxn>
                <a:cxn ang="0">
                  <a:pos x="126" y="120"/>
                </a:cxn>
                <a:cxn ang="0">
                  <a:pos x="125" y="0"/>
                </a:cxn>
                <a:cxn ang="0">
                  <a:pos x="168" y="0"/>
                </a:cxn>
                <a:cxn ang="0">
                  <a:pos x="168" y="184"/>
                </a:cxn>
                <a:cxn ang="0">
                  <a:pos x="117" y="184"/>
                </a:cxn>
              </a:cxnLst>
              <a:rect l="0" t="0" r="r" b="b"/>
              <a:pathLst>
                <a:path w="168" h="184">
                  <a:moveTo>
                    <a:pt x="117" y="184"/>
                  </a:moveTo>
                  <a:lnTo>
                    <a:pt x="43" y="64"/>
                  </a:lnTo>
                  <a:lnTo>
                    <a:pt x="43" y="64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5" y="120"/>
                  </a:lnTo>
                  <a:lnTo>
                    <a:pt x="126" y="120"/>
                  </a:lnTo>
                  <a:lnTo>
                    <a:pt x="125" y="0"/>
                  </a:lnTo>
                  <a:lnTo>
                    <a:pt x="168" y="0"/>
                  </a:lnTo>
                  <a:lnTo>
                    <a:pt x="168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3645760-74B0-4DAC-B274-D4F6D05CF3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859375" y="1814513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4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70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4" y="488"/>
                    <a:pt x="264" y="532"/>
                  </a:cubicBezTo>
                  <a:cubicBezTo>
                    <a:pt x="264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9EE314C-2F35-4110-BEA2-734BF6DDE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29263" y="1822450"/>
              <a:ext cx="18415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145"/>
                </a:cxn>
                <a:cxn ang="0">
                  <a:pos x="116" y="145"/>
                </a:cxn>
                <a:cxn ang="0">
                  <a:pos x="116" y="184"/>
                </a:cxn>
                <a:cxn ang="0">
                  <a:pos x="0" y="184"/>
                </a:cxn>
              </a:cxnLst>
              <a:rect l="0" t="0" r="r" b="b"/>
              <a:pathLst>
                <a:path w="116" h="184">
                  <a:moveTo>
                    <a:pt x="0" y="184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145"/>
                  </a:lnTo>
                  <a:lnTo>
                    <a:pt x="116" y="145"/>
                  </a:lnTo>
                  <a:lnTo>
                    <a:pt x="116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B1EC43B-91D3-4F10-88D9-3A5453431D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34050" y="1814513"/>
              <a:ext cx="319088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95A90D8-0B0C-40DE-B644-1A0B2046AC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91238" y="1814513"/>
              <a:ext cx="273050" cy="306387"/>
            </a:xfrm>
            <a:custGeom>
              <a:avLst/>
              <a:gdLst/>
              <a:ahLst/>
              <a:cxnLst>
                <a:cxn ang="0">
                  <a:pos x="778" y="1047"/>
                </a:cxn>
                <a:cxn ang="0">
                  <a:pos x="560" y="1071"/>
                </a:cxn>
                <a:cxn ang="0">
                  <a:pos x="334" y="1032"/>
                </a:cxn>
                <a:cxn ang="0">
                  <a:pos x="157" y="923"/>
                </a:cxn>
                <a:cxn ang="0">
                  <a:pos x="41" y="754"/>
                </a:cxn>
                <a:cxn ang="0">
                  <a:pos x="0" y="535"/>
                </a:cxn>
                <a:cxn ang="0">
                  <a:pos x="42" y="313"/>
                </a:cxn>
                <a:cxn ang="0">
                  <a:pos x="159" y="144"/>
                </a:cxn>
                <a:cxn ang="0">
                  <a:pos x="335" y="37"/>
                </a:cxn>
                <a:cxn ang="0">
                  <a:pos x="553" y="0"/>
                </a:cxn>
                <a:cxn ang="0">
                  <a:pos x="777" y="36"/>
                </a:cxn>
                <a:cxn ang="0">
                  <a:pos x="946" y="135"/>
                </a:cxn>
                <a:cxn ang="0">
                  <a:pos x="790" y="312"/>
                </a:cxn>
                <a:cxn ang="0">
                  <a:pos x="695" y="243"/>
                </a:cxn>
                <a:cxn ang="0">
                  <a:pos x="561" y="217"/>
                </a:cxn>
                <a:cxn ang="0">
                  <a:pos x="442" y="241"/>
                </a:cxn>
                <a:cxn ang="0">
                  <a:pos x="347" y="307"/>
                </a:cxn>
                <a:cxn ang="0">
                  <a:pos x="284" y="407"/>
                </a:cxn>
                <a:cxn ang="0">
                  <a:pos x="262" y="535"/>
                </a:cxn>
                <a:cxn ang="0">
                  <a:pos x="282" y="664"/>
                </a:cxn>
                <a:cxn ang="0">
                  <a:pos x="342" y="765"/>
                </a:cxn>
                <a:cxn ang="0">
                  <a:pos x="440" y="832"/>
                </a:cxn>
                <a:cxn ang="0">
                  <a:pos x="573" y="855"/>
                </a:cxn>
                <a:cxn ang="0">
                  <a:pos x="655" y="849"/>
                </a:cxn>
                <a:cxn ang="0">
                  <a:pos x="727" y="828"/>
                </a:cxn>
                <a:cxn ang="0">
                  <a:pos x="727" y="643"/>
                </a:cxn>
                <a:cxn ang="0">
                  <a:pos x="532" y="643"/>
                </a:cxn>
                <a:cxn ang="0">
                  <a:pos x="532" y="444"/>
                </a:cxn>
                <a:cxn ang="0">
                  <a:pos x="953" y="444"/>
                </a:cxn>
                <a:cxn ang="0">
                  <a:pos x="953" y="983"/>
                </a:cxn>
                <a:cxn ang="0">
                  <a:pos x="778" y="1047"/>
                </a:cxn>
              </a:cxnLst>
              <a:rect l="0" t="0" r="r" b="b"/>
              <a:pathLst>
                <a:path w="953" h="1071">
                  <a:moveTo>
                    <a:pt x="778" y="1047"/>
                  </a:moveTo>
                  <a:cubicBezTo>
                    <a:pt x="711" y="1063"/>
                    <a:pt x="638" y="1071"/>
                    <a:pt x="560" y="1071"/>
                  </a:cubicBezTo>
                  <a:cubicBezTo>
                    <a:pt x="478" y="1071"/>
                    <a:pt x="403" y="1058"/>
                    <a:pt x="334" y="1032"/>
                  </a:cubicBezTo>
                  <a:cubicBezTo>
                    <a:pt x="266" y="1006"/>
                    <a:pt x="207" y="970"/>
                    <a:pt x="157" y="923"/>
                  </a:cubicBezTo>
                  <a:cubicBezTo>
                    <a:pt x="108" y="876"/>
                    <a:pt x="69" y="820"/>
                    <a:pt x="41" y="754"/>
                  </a:cubicBezTo>
                  <a:cubicBezTo>
                    <a:pt x="13" y="688"/>
                    <a:pt x="0" y="615"/>
                    <a:pt x="0" y="535"/>
                  </a:cubicBezTo>
                  <a:cubicBezTo>
                    <a:pt x="0" y="453"/>
                    <a:pt x="14" y="379"/>
                    <a:pt x="42" y="313"/>
                  </a:cubicBezTo>
                  <a:cubicBezTo>
                    <a:pt x="70" y="247"/>
                    <a:pt x="110" y="191"/>
                    <a:pt x="159" y="144"/>
                  </a:cubicBezTo>
                  <a:cubicBezTo>
                    <a:pt x="209" y="98"/>
                    <a:pt x="268" y="62"/>
                    <a:pt x="335" y="37"/>
                  </a:cubicBezTo>
                  <a:cubicBezTo>
                    <a:pt x="402" y="12"/>
                    <a:pt x="475" y="0"/>
                    <a:pt x="553" y="0"/>
                  </a:cubicBezTo>
                  <a:cubicBezTo>
                    <a:pt x="633" y="0"/>
                    <a:pt x="708" y="12"/>
                    <a:pt x="777" y="36"/>
                  </a:cubicBezTo>
                  <a:cubicBezTo>
                    <a:pt x="846" y="61"/>
                    <a:pt x="902" y="94"/>
                    <a:pt x="946" y="135"/>
                  </a:cubicBezTo>
                  <a:cubicBezTo>
                    <a:pt x="790" y="312"/>
                    <a:pt x="790" y="312"/>
                    <a:pt x="790" y="312"/>
                  </a:cubicBezTo>
                  <a:cubicBezTo>
                    <a:pt x="766" y="284"/>
                    <a:pt x="734" y="261"/>
                    <a:pt x="695" y="243"/>
                  </a:cubicBezTo>
                  <a:cubicBezTo>
                    <a:pt x="656" y="226"/>
                    <a:pt x="611" y="217"/>
                    <a:pt x="561" y="217"/>
                  </a:cubicBezTo>
                  <a:cubicBezTo>
                    <a:pt x="518" y="217"/>
                    <a:pt x="478" y="225"/>
                    <a:pt x="442" y="241"/>
                  </a:cubicBezTo>
                  <a:cubicBezTo>
                    <a:pt x="405" y="256"/>
                    <a:pt x="373" y="278"/>
                    <a:pt x="347" y="307"/>
                  </a:cubicBezTo>
                  <a:cubicBezTo>
                    <a:pt x="320" y="335"/>
                    <a:pt x="299" y="369"/>
                    <a:pt x="284" y="407"/>
                  </a:cubicBezTo>
                  <a:cubicBezTo>
                    <a:pt x="269" y="446"/>
                    <a:pt x="262" y="489"/>
                    <a:pt x="262" y="535"/>
                  </a:cubicBezTo>
                  <a:cubicBezTo>
                    <a:pt x="262" y="582"/>
                    <a:pt x="268" y="625"/>
                    <a:pt x="282" y="664"/>
                  </a:cubicBezTo>
                  <a:cubicBezTo>
                    <a:pt x="295" y="703"/>
                    <a:pt x="315" y="737"/>
                    <a:pt x="342" y="765"/>
                  </a:cubicBezTo>
                  <a:cubicBezTo>
                    <a:pt x="368" y="794"/>
                    <a:pt x="401" y="816"/>
                    <a:pt x="440" y="832"/>
                  </a:cubicBezTo>
                  <a:cubicBezTo>
                    <a:pt x="478" y="847"/>
                    <a:pt x="523" y="855"/>
                    <a:pt x="573" y="855"/>
                  </a:cubicBezTo>
                  <a:cubicBezTo>
                    <a:pt x="601" y="855"/>
                    <a:pt x="629" y="853"/>
                    <a:pt x="655" y="849"/>
                  </a:cubicBezTo>
                  <a:cubicBezTo>
                    <a:pt x="681" y="845"/>
                    <a:pt x="705" y="838"/>
                    <a:pt x="727" y="828"/>
                  </a:cubicBezTo>
                  <a:cubicBezTo>
                    <a:pt x="727" y="643"/>
                    <a:pt x="727" y="643"/>
                    <a:pt x="727" y="643"/>
                  </a:cubicBezTo>
                  <a:cubicBezTo>
                    <a:pt x="532" y="643"/>
                    <a:pt x="532" y="643"/>
                    <a:pt x="532" y="643"/>
                  </a:cubicBezTo>
                  <a:cubicBezTo>
                    <a:pt x="532" y="444"/>
                    <a:pt x="532" y="444"/>
                    <a:pt x="532" y="444"/>
                  </a:cubicBezTo>
                  <a:cubicBezTo>
                    <a:pt x="953" y="444"/>
                    <a:pt x="953" y="444"/>
                    <a:pt x="953" y="444"/>
                  </a:cubicBezTo>
                  <a:cubicBezTo>
                    <a:pt x="953" y="983"/>
                    <a:pt x="953" y="983"/>
                    <a:pt x="953" y="983"/>
                  </a:cubicBezTo>
                  <a:cubicBezTo>
                    <a:pt x="903" y="1009"/>
                    <a:pt x="845" y="1030"/>
                    <a:pt x="778" y="1047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EFA9DBE-36EB-41C7-ADB2-D22316198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86513" y="1822450"/>
              <a:ext cx="292100" cy="292100"/>
            </a:xfrm>
            <a:custGeom>
              <a:avLst/>
              <a:gdLst/>
              <a:ahLst/>
              <a:cxnLst>
                <a:cxn ang="0">
                  <a:pos x="113" y="106"/>
                </a:cxn>
                <a:cxn ang="0">
                  <a:pos x="113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2" y="0"/>
                </a:cxn>
                <a:cxn ang="0">
                  <a:pos x="184" y="0"/>
                </a:cxn>
                <a:cxn ang="0">
                  <a:pos x="113" y="106"/>
                </a:cxn>
              </a:cxnLst>
              <a:rect l="0" t="0" r="r" b="b"/>
              <a:pathLst>
                <a:path w="184" h="184">
                  <a:moveTo>
                    <a:pt x="113" y="106"/>
                  </a:moveTo>
                  <a:lnTo>
                    <a:pt x="113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2" y="0"/>
                  </a:lnTo>
                  <a:lnTo>
                    <a:pt x="184" y="0"/>
                  </a:lnTo>
                  <a:lnTo>
                    <a:pt x="113" y="106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3A9F949-7500-435C-94C7-E1E0A70BA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335088"/>
              <a:ext cx="250825" cy="300037"/>
            </a:xfrm>
            <a:custGeom>
              <a:avLst/>
              <a:gdLst/>
              <a:ahLst/>
              <a:cxnLst>
                <a:cxn ang="0">
                  <a:pos x="843" y="802"/>
                </a:cxn>
                <a:cxn ang="0">
                  <a:pos x="755" y="931"/>
                </a:cxn>
                <a:cxn ang="0">
                  <a:pos x="616" y="1015"/>
                </a:cxn>
                <a:cxn ang="0">
                  <a:pos x="435" y="1046"/>
                </a:cxn>
                <a:cxn ang="0">
                  <a:pos x="254" y="1015"/>
                </a:cxn>
                <a:cxn ang="0">
                  <a:pos x="117" y="931"/>
                </a:cxn>
                <a:cxn ang="0">
                  <a:pos x="30" y="802"/>
                </a:cxn>
                <a:cxn ang="0">
                  <a:pos x="0" y="634"/>
                </a:cxn>
                <a:cxn ang="0">
                  <a:pos x="0" y="0"/>
                </a:cxn>
                <a:cxn ang="0">
                  <a:pos x="245" y="0"/>
                </a:cxn>
                <a:cxn ang="0">
                  <a:pos x="245" y="614"/>
                </a:cxn>
                <a:cxn ang="0">
                  <a:pos x="256" y="693"/>
                </a:cxn>
                <a:cxn ang="0">
                  <a:pos x="289" y="760"/>
                </a:cxn>
                <a:cxn ang="0">
                  <a:pos x="348" y="807"/>
                </a:cxn>
                <a:cxn ang="0">
                  <a:pos x="436" y="824"/>
                </a:cxn>
                <a:cxn ang="0">
                  <a:pos x="525" y="807"/>
                </a:cxn>
                <a:cxn ang="0">
                  <a:pos x="585" y="760"/>
                </a:cxn>
                <a:cxn ang="0">
                  <a:pos x="618" y="693"/>
                </a:cxn>
                <a:cxn ang="0">
                  <a:pos x="628" y="614"/>
                </a:cxn>
                <a:cxn ang="0">
                  <a:pos x="628" y="0"/>
                </a:cxn>
                <a:cxn ang="0">
                  <a:pos x="874" y="0"/>
                </a:cxn>
                <a:cxn ang="0">
                  <a:pos x="874" y="634"/>
                </a:cxn>
                <a:cxn ang="0">
                  <a:pos x="843" y="802"/>
                </a:cxn>
              </a:cxnLst>
              <a:rect l="0" t="0" r="r" b="b"/>
              <a:pathLst>
                <a:path w="874" h="1046">
                  <a:moveTo>
                    <a:pt x="843" y="802"/>
                  </a:moveTo>
                  <a:cubicBezTo>
                    <a:pt x="823" y="852"/>
                    <a:pt x="793" y="895"/>
                    <a:pt x="755" y="931"/>
                  </a:cubicBezTo>
                  <a:cubicBezTo>
                    <a:pt x="716" y="967"/>
                    <a:pt x="670" y="995"/>
                    <a:pt x="616" y="1015"/>
                  </a:cubicBezTo>
                  <a:cubicBezTo>
                    <a:pt x="561" y="1036"/>
                    <a:pt x="501" y="1046"/>
                    <a:pt x="435" y="1046"/>
                  </a:cubicBezTo>
                  <a:cubicBezTo>
                    <a:pt x="368" y="1046"/>
                    <a:pt x="307" y="1036"/>
                    <a:pt x="254" y="1015"/>
                  </a:cubicBezTo>
                  <a:cubicBezTo>
                    <a:pt x="200" y="995"/>
                    <a:pt x="154" y="967"/>
                    <a:pt x="117" y="931"/>
                  </a:cubicBezTo>
                  <a:cubicBezTo>
                    <a:pt x="79" y="895"/>
                    <a:pt x="51" y="852"/>
                    <a:pt x="30" y="802"/>
                  </a:cubicBezTo>
                  <a:cubicBezTo>
                    <a:pt x="10" y="752"/>
                    <a:pt x="0" y="696"/>
                    <a:pt x="0" y="6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42"/>
                    <a:pt x="249" y="668"/>
                    <a:pt x="256" y="693"/>
                  </a:cubicBezTo>
                  <a:cubicBezTo>
                    <a:pt x="263" y="718"/>
                    <a:pt x="274" y="741"/>
                    <a:pt x="289" y="760"/>
                  </a:cubicBezTo>
                  <a:cubicBezTo>
                    <a:pt x="304" y="780"/>
                    <a:pt x="323" y="795"/>
                    <a:pt x="348" y="807"/>
                  </a:cubicBezTo>
                  <a:cubicBezTo>
                    <a:pt x="372" y="818"/>
                    <a:pt x="402" y="824"/>
                    <a:pt x="436" y="824"/>
                  </a:cubicBezTo>
                  <a:cubicBezTo>
                    <a:pt x="471" y="824"/>
                    <a:pt x="501" y="818"/>
                    <a:pt x="525" y="807"/>
                  </a:cubicBezTo>
                  <a:cubicBezTo>
                    <a:pt x="549" y="795"/>
                    <a:pt x="569" y="780"/>
                    <a:pt x="585" y="760"/>
                  </a:cubicBezTo>
                  <a:cubicBezTo>
                    <a:pt x="600" y="741"/>
                    <a:pt x="611" y="718"/>
                    <a:pt x="618" y="693"/>
                  </a:cubicBezTo>
                  <a:cubicBezTo>
                    <a:pt x="624" y="668"/>
                    <a:pt x="628" y="642"/>
                    <a:pt x="628" y="614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634"/>
                    <a:pt x="874" y="634"/>
                    <a:pt x="874" y="634"/>
                  </a:cubicBezTo>
                  <a:cubicBezTo>
                    <a:pt x="874" y="696"/>
                    <a:pt x="864" y="752"/>
                    <a:pt x="843" y="80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8ABA78-B982-4146-9F61-7F03322C3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10025" y="1335088"/>
              <a:ext cx="265113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C79BD6-D5F7-47AF-8E92-424DA0B2D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3400" y="1335088"/>
              <a:ext cx="71438" cy="292100"/>
            </a:xfrm>
            <a:prstGeom prst="rect">
              <a:avLst/>
            </a:prstGeom>
            <a:solidFill>
              <a:srgbClr val="C8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47F2F9-B1F3-4359-AFE1-A22318ED0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48175" y="1335088"/>
              <a:ext cx="293688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0"/>
                </a:cxn>
                <a:cxn ang="0">
                  <a:pos x="93" y="130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0"/>
                  </a:lnTo>
                  <a:lnTo>
                    <a:pt x="93" y="130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B9E607-4E2D-4710-B203-E6991F1B7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75200" y="1335088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A003FF1-B79E-452A-8BF4-4CA959350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5550" y="1335088"/>
              <a:ext cx="238125" cy="292100"/>
            </a:xfrm>
            <a:custGeom>
              <a:avLst/>
              <a:gdLst/>
              <a:ahLst/>
              <a:cxnLst>
                <a:cxn ang="0">
                  <a:pos x="546" y="1018"/>
                </a:cxn>
                <a:cxn ang="0">
                  <a:pos x="325" y="614"/>
                </a:cxn>
                <a:cxn ang="0">
                  <a:pos x="241" y="614"/>
                </a:cxn>
                <a:cxn ang="0">
                  <a:pos x="241" y="1018"/>
                </a:cxn>
                <a:cxn ang="0">
                  <a:pos x="0" y="1018"/>
                </a:cxn>
                <a:cxn ang="0">
                  <a:pos x="0" y="0"/>
                </a:cxn>
                <a:cxn ang="0">
                  <a:pos x="389" y="0"/>
                </a:cxn>
                <a:cxn ang="0">
                  <a:pos x="533" y="15"/>
                </a:cxn>
                <a:cxn ang="0">
                  <a:pos x="658" y="66"/>
                </a:cxn>
                <a:cxn ang="0">
                  <a:pos x="746" y="161"/>
                </a:cxn>
                <a:cxn ang="0">
                  <a:pos x="780" y="308"/>
                </a:cxn>
                <a:cxn ang="0">
                  <a:pos x="723" y="482"/>
                </a:cxn>
                <a:cxn ang="0">
                  <a:pos x="568" y="583"/>
                </a:cxn>
                <a:cxn ang="0">
                  <a:pos x="834" y="1018"/>
                </a:cxn>
                <a:cxn ang="0">
                  <a:pos x="546" y="1018"/>
                </a:cxn>
                <a:cxn ang="0">
                  <a:pos x="536" y="312"/>
                </a:cxn>
                <a:cxn ang="0">
                  <a:pos x="521" y="254"/>
                </a:cxn>
                <a:cxn ang="0">
                  <a:pos x="482" y="219"/>
                </a:cxn>
                <a:cxn ang="0">
                  <a:pos x="428" y="203"/>
                </a:cxn>
                <a:cxn ang="0">
                  <a:pos x="371" y="199"/>
                </a:cxn>
                <a:cxn ang="0">
                  <a:pos x="239" y="199"/>
                </a:cxn>
                <a:cxn ang="0">
                  <a:pos x="239" y="436"/>
                </a:cxn>
                <a:cxn ang="0">
                  <a:pos x="357" y="436"/>
                </a:cxn>
                <a:cxn ang="0">
                  <a:pos x="419" y="431"/>
                </a:cxn>
                <a:cxn ang="0">
                  <a:pos x="477" y="413"/>
                </a:cxn>
                <a:cxn ang="0">
                  <a:pos x="520" y="375"/>
                </a:cxn>
                <a:cxn ang="0">
                  <a:pos x="536" y="312"/>
                </a:cxn>
              </a:cxnLst>
              <a:rect l="0" t="0" r="r" b="b"/>
              <a:pathLst>
                <a:path w="834" h="1018">
                  <a:moveTo>
                    <a:pt x="546" y="1018"/>
                  </a:moveTo>
                  <a:cubicBezTo>
                    <a:pt x="325" y="614"/>
                    <a:pt x="325" y="614"/>
                    <a:pt x="325" y="614"/>
                  </a:cubicBezTo>
                  <a:cubicBezTo>
                    <a:pt x="241" y="614"/>
                    <a:pt x="241" y="614"/>
                    <a:pt x="241" y="614"/>
                  </a:cubicBezTo>
                  <a:cubicBezTo>
                    <a:pt x="241" y="1018"/>
                    <a:pt x="241" y="1018"/>
                    <a:pt x="241" y="1018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38" y="0"/>
                    <a:pt x="486" y="5"/>
                    <a:pt x="533" y="15"/>
                  </a:cubicBezTo>
                  <a:cubicBezTo>
                    <a:pt x="579" y="25"/>
                    <a:pt x="621" y="42"/>
                    <a:pt x="658" y="66"/>
                  </a:cubicBezTo>
                  <a:cubicBezTo>
                    <a:pt x="695" y="90"/>
                    <a:pt x="724" y="122"/>
                    <a:pt x="746" y="161"/>
                  </a:cubicBezTo>
                  <a:cubicBezTo>
                    <a:pt x="768" y="200"/>
                    <a:pt x="780" y="249"/>
                    <a:pt x="780" y="308"/>
                  </a:cubicBezTo>
                  <a:cubicBezTo>
                    <a:pt x="780" y="377"/>
                    <a:pt x="761" y="435"/>
                    <a:pt x="723" y="482"/>
                  </a:cubicBezTo>
                  <a:cubicBezTo>
                    <a:pt x="686" y="529"/>
                    <a:pt x="634" y="562"/>
                    <a:pt x="568" y="583"/>
                  </a:cubicBezTo>
                  <a:cubicBezTo>
                    <a:pt x="834" y="1018"/>
                    <a:pt x="834" y="1018"/>
                    <a:pt x="834" y="1018"/>
                  </a:cubicBezTo>
                  <a:lnTo>
                    <a:pt x="546" y="1018"/>
                  </a:lnTo>
                  <a:close/>
                  <a:moveTo>
                    <a:pt x="536" y="312"/>
                  </a:moveTo>
                  <a:cubicBezTo>
                    <a:pt x="536" y="288"/>
                    <a:pt x="531" y="269"/>
                    <a:pt x="521" y="254"/>
                  </a:cubicBezTo>
                  <a:cubicBezTo>
                    <a:pt x="511" y="239"/>
                    <a:pt x="498" y="227"/>
                    <a:pt x="482" y="219"/>
                  </a:cubicBezTo>
                  <a:cubicBezTo>
                    <a:pt x="466" y="211"/>
                    <a:pt x="448" y="206"/>
                    <a:pt x="428" y="203"/>
                  </a:cubicBezTo>
                  <a:cubicBezTo>
                    <a:pt x="409" y="200"/>
                    <a:pt x="389" y="199"/>
                    <a:pt x="371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9" y="436"/>
                    <a:pt x="239" y="436"/>
                    <a:pt x="239" y="436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77" y="436"/>
                    <a:pt x="398" y="434"/>
                    <a:pt x="419" y="431"/>
                  </a:cubicBezTo>
                  <a:cubicBezTo>
                    <a:pt x="440" y="427"/>
                    <a:pt x="459" y="422"/>
                    <a:pt x="477" y="413"/>
                  </a:cubicBezTo>
                  <a:cubicBezTo>
                    <a:pt x="494" y="404"/>
                    <a:pt x="508" y="392"/>
                    <a:pt x="520" y="375"/>
                  </a:cubicBezTo>
                  <a:cubicBezTo>
                    <a:pt x="531" y="359"/>
                    <a:pt x="536" y="338"/>
                    <a:pt x="536" y="31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8176C69-5F99-4EAD-B564-8F4401F92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92725" y="1327150"/>
              <a:ext cx="223838" cy="307975"/>
            </a:xfrm>
            <a:custGeom>
              <a:avLst/>
              <a:gdLst/>
              <a:ahLst/>
              <a:cxnLst>
                <a:cxn ang="0">
                  <a:pos x="623" y="291"/>
                </a:cxn>
                <a:cxn ang="0">
                  <a:pos x="540" y="227"/>
                </a:cxn>
                <a:cxn ang="0">
                  <a:pos x="441" y="203"/>
                </a:cxn>
                <a:cxn ang="0">
                  <a:pos x="392" y="207"/>
                </a:cxn>
                <a:cxn ang="0">
                  <a:pos x="346" y="224"/>
                </a:cxn>
                <a:cxn ang="0">
                  <a:pos x="312" y="255"/>
                </a:cxn>
                <a:cxn ang="0">
                  <a:pos x="299" y="305"/>
                </a:cxn>
                <a:cxn ang="0">
                  <a:pos x="309" y="348"/>
                </a:cxn>
                <a:cxn ang="0">
                  <a:pos x="341" y="378"/>
                </a:cxn>
                <a:cxn ang="0">
                  <a:pos x="391" y="402"/>
                </a:cxn>
                <a:cxn ang="0">
                  <a:pos x="455" y="424"/>
                </a:cxn>
                <a:cxn ang="0">
                  <a:pos x="564" y="463"/>
                </a:cxn>
                <a:cxn ang="0">
                  <a:pos x="666" y="518"/>
                </a:cxn>
                <a:cxn ang="0">
                  <a:pos x="742" y="603"/>
                </a:cxn>
                <a:cxn ang="0">
                  <a:pos x="772" y="731"/>
                </a:cxn>
                <a:cxn ang="0">
                  <a:pos x="740" y="883"/>
                </a:cxn>
                <a:cxn ang="0">
                  <a:pos x="653" y="988"/>
                </a:cxn>
                <a:cxn ang="0">
                  <a:pos x="527" y="1050"/>
                </a:cxn>
                <a:cxn ang="0">
                  <a:pos x="382" y="1070"/>
                </a:cxn>
                <a:cxn ang="0">
                  <a:pos x="170" y="1032"/>
                </a:cxn>
                <a:cxn ang="0">
                  <a:pos x="0" y="923"/>
                </a:cxn>
                <a:cxn ang="0">
                  <a:pos x="162" y="760"/>
                </a:cxn>
                <a:cxn ang="0">
                  <a:pos x="260" y="837"/>
                </a:cxn>
                <a:cxn ang="0">
                  <a:pos x="382" y="868"/>
                </a:cxn>
                <a:cxn ang="0">
                  <a:pos x="435" y="862"/>
                </a:cxn>
                <a:cxn ang="0">
                  <a:pos x="481" y="843"/>
                </a:cxn>
                <a:cxn ang="0">
                  <a:pos x="512" y="808"/>
                </a:cxn>
                <a:cxn ang="0">
                  <a:pos x="523" y="757"/>
                </a:cxn>
                <a:cxn ang="0">
                  <a:pos x="509" y="708"/>
                </a:cxn>
                <a:cxn ang="0">
                  <a:pos x="468" y="671"/>
                </a:cxn>
                <a:cxn ang="0">
                  <a:pos x="402" y="641"/>
                </a:cxn>
                <a:cxn ang="0">
                  <a:pos x="311" y="611"/>
                </a:cxn>
                <a:cxn ang="0">
                  <a:pos x="216" y="574"/>
                </a:cxn>
                <a:cxn ang="0">
                  <a:pos x="132" y="519"/>
                </a:cxn>
                <a:cxn ang="0">
                  <a:pos x="73" y="437"/>
                </a:cxn>
                <a:cxn ang="0">
                  <a:pos x="51" y="319"/>
                </a:cxn>
                <a:cxn ang="0">
                  <a:pos x="86" y="174"/>
                </a:cxn>
                <a:cxn ang="0">
                  <a:pos x="176" y="75"/>
                </a:cxn>
                <a:cxn ang="0">
                  <a:pos x="303" y="18"/>
                </a:cxn>
                <a:cxn ang="0">
                  <a:pos x="446" y="0"/>
                </a:cxn>
                <a:cxn ang="0">
                  <a:pos x="622" y="32"/>
                </a:cxn>
                <a:cxn ang="0">
                  <a:pos x="780" y="125"/>
                </a:cxn>
                <a:cxn ang="0">
                  <a:pos x="623" y="291"/>
                </a:cxn>
              </a:cxnLst>
              <a:rect l="0" t="0" r="r" b="b"/>
              <a:pathLst>
                <a:path w="780" h="1070">
                  <a:moveTo>
                    <a:pt x="623" y="291"/>
                  </a:moveTo>
                  <a:cubicBezTo>
                    <a:pt x="602" y="264"/>
                    <a:pt x="574" y="243"/>
                    <a:pt x="540" y="227"/>
                  </a:cubicBezTo>
                  <a:cubicBezTo>
                    <a:pt x="506" y="211"/>
                    <a:pt x="473" y="203"/>
                    <a:pt x="441" y="203"/>
                  </a:cubicBezTo>
                  <a:cubicBezTo>
                    <a:pt x="425" y="203"/>
                    <a:pt x="408" y="204"/>
                    <a:pt x="392" y="207"/>
                  </a:cubicBezTo>
                  <a:cubicBezTo>
                    <a:pt x="375" y="210"/>
                    <a:pt x="359" y="216"/>
                    <a:pt x="346" y="224"/>
                  </a:cubicBezTo>
                  <a:cubicBezTo>
                    <a:pt x="333" y="232"/>
                    <a:pt x="321" y="243"/>
                    <a:pt x="312" y="255"/>
                  </a:cubicBezTo>
                  <a:cubicBezTo>
                    <a:pt x="303" y="268"/>
                    <a:pt x="299" y="285"/>
                    <a:pt x="299" y="305"/>
                  </a:cubicBezTo>
                  <a:cubicBezTo>
                    <a:pt x="299" y="322"/>
                    <a:pt x="302" y="337"/>
                    <a:pt x="309" y="348"/>
                  </a:cubicBezTo>
                  <a:cubicBezTo>
                    <a:pt x="317" y="360"/>
                    <a:pt x="327" y="370"/>
                    <a:pt x="341" y="378"/>
                  </a:cubicBezTo>
                  <a:cubicBezTo>
                    <a:pt x="355" y="387"/>
                    <a:pt x="371" y="395"/>
                    <a:pt x="391" y="402"/>
                  </a:cubicBezTo>
                  <a:cubicBezTo>
                    <a:pt x="410" y="409"/>
                    <a:pt x="431" y="417"/>
                    <a:pt x="455" y="424"/>
                  </a:cubicBezTo>
                  <a:cubicBezTo>
                    <a:pt x="490" y="436"/>
                    <a:pt x="526" y="449"/>
                    <a:pt x="564" y="463"/>
                  </a:cubicBezTo>
                  <a:cubicBezTo>
                    <a:pt x="601" y="477"/>
                    <a:pt x="635" y="495"/>
                    <a:pt x="666" y="518"/>
                  </a:cubicBezTo>
                  <a:cubicBezTo>
                    <a:pt x="696" y="541"/>
                    <a:pt x="722" y="569"/>
                    <a:pt x="742" y="603"/>
                  </a:cubicBezTo>
                  <a:cubicBezTo>
                    <a:pt x="762" y="638"/>
                    <a:pt x="772" y="680"/>
                    <a:pt x="772" y="731"/>
                  </a:cubicBezTo>
                  <a:cubicBezTo>
                    <a:pt x="772" y="789"/>
                    <a:pt x="761" y="840"/>
                    <a:pt x="740" y="883"/>
                  </a:cubicBezTo>
                  <a:cubicBezTo>
                    <a:pt x="718" y="925"/>
                    <a:pt x="689" y="960"/>
                    <a:pt x="653" y="988"/>
                  </a:cubicBezTo>
                  <a:cubicBezTo>
                    <a:pt x="616" y="1016"/>
                    <a:pt x="575" y="1037"/>
                    <a:pt x="527" y="1050"/>
                  </a:cubicBezTo>
                  <a:cubicBezTo>
                    <a:pt x="480" y="1064"/>
                    <a:pt x="432" y="1070"/>
                    <a:pt x="382" y="1070"/>
                  </a:cubicBezTo>
                  <a:cubicBezTo>
                    <a:pt x="309" y="1070"/>
                    <a:pt x="239" y="1057"/>
                    <a:pt x="170" y="1032"/>
                  </a:cubicBezTo>
                  <a:cubicBezTo>
                    <a:pt x="102" y="1007"/>
                    <a:pt x="46" y="971"/>
                    <a:pt x="0" y="923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87" y="790"/>
                    <a:pt x="220" y="816"/>
                    <a:pt x="260" y="837"/>
                  </a:cubicBezTo>
                  <a:cubicBezTo>
                    <a:pt x="301" y="857"/>
                    <a:pt x="342" y="868"/>
                    <a:pt x="382" y="868"/>
                  </a:cubicBezTo>
                  <a:cubicBezTo>
                    <a:pt x="400" y="868"/>
                    <a:pt x="418" y="866"/>
                    <a:pt x="435" y="862"/>
                  </a:cubicBezTo>
                  <a:cubicBezTo>
                    <a:pt x="453" y="858"/>
                    <a:pt x="468" y="852"/>
                    <a:pt x="481" y="843"/>
                  </a:cubicBezTo>
                  <a:cubicBezTo>
                    <a:pt x="494" y="834"/>
                    <a:pt x="504" y="823"/>
                    <a:pt x="512" y="808"/>
                  </a:cubicBezTo>
                  <a:cubicBezTo>
                    <a:pt x="519" y="794"/>
                    <a:pt x="523" y="777"/>
                    <a:pt x="523" y="757"/>
                  </a:cubicBezTo>
                  <a:cubicBezTo>
                    <a:pt x="523" y="737"/>
                    <a:pt x="518" y="721"/>
                    <a:pt x="509" y="708"/>
                  </a:cubicBezTo>
                  <a:cubicBezTo>
                    <a:pt x="499" y="694"/>
                    <a:pt x="486" y="682"/>
                    <a:pt x="468" y="671"/>
                  </a:cubicBezTo>
                  <a:cubicBezTo>
                    <a:pt x="450" y="660"/>
                    <a:pt x="428" y="650"/>
                    <a:pt x="402" y="641"/>
                  </a:cubicBezTo>
                  <a:cubicBezTo>
                    <a:pt x="375" y="632"/>
                    <a:pt x="345" y="622"/>
                    <a:pt x="311" y="611"/>
                  </a:cubicBezTo>
                  <a:cubicBezTo>
                    <a:pt x="279" y="601"/>
                    <a:pt x="247" y="588"/>
                    <a:pt x="216" y="574"/>
                  </a:cubicBezTo>
                  <a:cubicBezTo>
                    <a:pt x="185" y="560"/>
                    <a:pt x="157" y="541"/>
                    <a:pt x="132" y="519"/>
                  </a:cubicBezTo>
                  <a:cubicBezTo>
                    <a:pt x="108" y="496"/>
                    <a:pt x="88" y="469"/>
                    <a:pt x="73" y="437"/>
                  </a:cubicBezTo>
                  <a:cubicBezTo>
                    <a:pt x="58" y="405"/>
                    <a:pt x="51" y="365"/>
                    <a:pt x="51" y="319"/>
                  </a:cubicBezTo>
                  <a:cubicBezTo>
                    <a:pt x="51" y="263"/>
                    <a:pt x="62" y="214"/>
                    <a:pt x="86" y="174"/>
                  </a:cubicBezTo>
                  <a:cubicBezTo>
                    <a:pt x="108" y="134"/>
                    <a:pt x="139" y="101"/>
                    <a:pt x="176" y="75"/>
                  </a:cubicBezTo>
                  <a:cubicBezTo>
                    <a:pt x="214" y="49"/>
                    <a:pt x="256" y="30"/>
                    <a:pt x="303" y="18"/>
                  </a:cubicBezTo>
                  <a:cubicBezTo>
                    <a:pt x="350" y="6"/>
                    <a:pt x="397" y="0"/>
                    <a:pt x="446" y="0"/>
                  </a:cubicBezTo>
                  <a:cubicBezTo>
                    <a:pt x="503" y="0"/>
                    <a:pt x="562" y="11"/>
                    <a:pt x="622" y="32"/>
                  </a:cubicBezTo>
                  <a:cubicBezTo>
                    <a:pt x="682" y="53"/>
                    <a:pt x="734" y="84"/>
                    <a:pt x="780" y="125"/>
                  </a:cubicBezTo>
                  <a:lnTo>
                    <a:pt x="623" y="291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470574-96F0-4C33-BEBB-AAE9B9A12C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67363" y="1335088"/>
              <a:ext cx="71437" cy="292100"/>
            </a:xfrm>
            <a:prstGeom prst="rect">
              <a:avLst/>
            </a:prstGeom>
            <a:solidFill>
              <a:srgbClr val="C8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7E9705-B870-4344-A956-AFE264019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76900" y="1335088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96DA32E-FAAA-4637-AD67-BA794A79B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0900" y="1335088"/>
              <a:ext cx="293688" cy="292100"/>
            </a:xfrm>
            <a:custGeom>
              <a:avLst/>
              <a:gdLst/>
              <a:ahLst/>
              <a:cxnLst>
                <a:cxn ang="0">
                  <a:pos x="114" y="106"/>
                </a:cxn>
                <a:cxn ang="0">
                  <a:pos x="114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3" y="0"/>
                </a:cxn>
                <a:cxn ang="0">
                  <a:pos x="185" y="0"/>
                </a:cxn>
                <a:cxn ang="0">
                  <a:pos x="114" y="106"/>
                </a:cxn>
              </a:cxnLst>
              <a:rect l="0" t="0" r="r" b="b"/>
              <a:pathLst>
                <a:path w="185" h="184">
                  <a:moveTo>
                    <a:pt x="114" y="106"/>
                  </a:moveTo>
                  <a:lnTo>
                    <a:pt x="114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3" y="0"/>
                  </a:lnTo>
                  <a:lnTo>
                    <a:pt x="185" y="0"/>
                  </a:lnTo>
                  <a:lnTo>
                    <a:pt x="114" y="106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C7341D3-82BF-4C23-B504-8BA9B12C2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051588" y="1327150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2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7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2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6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6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2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4" y="1073"/>
                    <a:pt x="401" y="1060"/>
                    <a:pt x="333" y="1034"/>
                  </a:cubicBezTo>
                  <a:cubicBezTo>
                    <a:pt x="265" y="1008"/>
                    <a:pt x="207" y="971"/>
                    <a:pt x="157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7" y="143"/>
                  </a:cubicBezTo>
                  <a:cubicBezTo>
                    <a:pt x="207" y="97"/>
                    <a:pt x="265" y="62"/>
                    <a:pt x="333" y="37"/>
                  </a:cubicBezTo>
                  <a:cubicBezTo>
                    <a:pt x="401" y="12"/>
                    <a:pt x="474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2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6" y="532"/>
                  </a:moveTo>
                  <a:cubicBezTo>
                    <a:pt x="846" y="488"/>
                    <a:pt x="839" y="446"/>
                    <a:pt x="825" y="408"/>
                  </a:cubicBezTo>
                  <a:cubicBezTo>
                    <a:pt x="811" y="370"/>
                    <a:pt x="790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7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0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7" y="848"/>
                    <a:pt x="637" y="840"/>
                    <a:pt x="672" y="825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6" y="578"/>
                    <a:pt x="846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9EB4818-6C8E-48AF-B297-2E5848B5F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23063" y="1335088"/>
              <a:ext cx="192087" cy="29210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76"/>
                </a:cxn>
                <a:cxn ang="0">
                  <a:pos x="115" y="76"/>
                </a:cxn>
                <a:cxn ang="0">
                  <a:pos x="115" y="113"/>
                </a:cxn>
                <a:cxn ang="0">
                  <a:pos x="44" y="113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121" y="0"/>
                </a:cxn>
                <a:cxn ang="0">
                  <a:pos x="121" y="38"/>
                </a:cxn>
                <a:cxn ang="0">
                  <a:pos x="44" y="38"/>
                </a:cxn>
              </a:cxnLst>
              <a:rect l="0" t="0" r="r" b="b"/>
              <a:pathLst>
                <a:path w="121" h="184">
                  <a:moveTo>
                    <a:pt x="44" y="38"/>
                  </a:moveTo>
                  <a:lnTo>
                    <a:pt x="44" y="76"/>
                  </a:lnTo>
                  <a:lnTo>
                    <a:pt x="115" y="76"/>
                  </a:lnTo>
                  <a:lnTo>
                    <a:pt x="115" y="113"/>
                  </a:lnTo>
                  <a:lnTo>
                    <a:pt x="44" y="113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2FD98F9-D603-4DB2-B460-BE1DBED43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6275" y="847725"/>
              <a:ext cx="1049338" cy="1266825"/>
            </a:xfrm>
            <a:custGeom>
              <a:avLst/>
              <a:gdLst/>
              <a:ahLst/>
              <a:cxnLst>
                <a:cxn ang="0">
                  <a:pos x="429" y="164"/>
                </a:cxn>
                <a:cxn ang="0">
                  <a:pos x="429" y="798"/>
                </a:cxn>
                <a:cxn ang="0">
                  <a:pos x="232" y="798"/>
                </a:cxn>
                <a:cxn ang="0">
                  <a:pos x="232" y="164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61" y="0"/>
                </a:cxn>
                <a:cxn ang="0">
                  <a:pos x="661" y="164"/>
                </a:cxn>
                <a:cxn ang="0">
                  <a:pos x="429" y="164"/>
                </a:cxn>
              </a:cxnLst>
              <a:rect l="0" t="0" r="r" b="b"/>
              <a:pathLst>
                <a:path w="661" h="798">
                  <a:moveTo>
                    <a:pt x="429" y="164"/>
                  </a:moveTo>
                  <a:lnTo>
                    <a:pt x="429" y="798"/>
                  </a:lnTo>
                  <a:lnTo>
                    <a:pt x="232" y="798"/>
                  </a:lnTo>
                  <a:lnTo>
                    <a:pt x="23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61" y="164"/>
                  </a:lnTo>
                  <a:lnTo>
                    <a:pt x="429" y="16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7F7582A-BE23-45CA-AF93-B0A0AB515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6263" y="847725"/>
              <a:ext cx="1112837" cy="1300163"/>
            </a:xfrm>
            <a:custGeom>
              <a:avLst/>
              <a:gdLst/>
              <a:ahLst/>
              <a:cxnLst>
                <a:cxn ang="0">
                  <a:pos x="3753" y="3482"/>
                </a:cxn>
                <a:cxn ang="0">
                  <a:pos x="3359" y="4044"/>
                </a:cxn>
                <a:cxn ang="0">
                  <a:pos x="2740" y="4409"/>
                </a:cxn>
                <a:cxn ang="0">
                  <a:pos x="1936" y="4540"/>
                </a:cxn>
                <a:cxn ang="0">
                  <a:pos x="1128" y="4409"/>
                </a:cxn>
                <a:cxn ang="0">
                  <a:pos x="519" y="4044"/>
                </a:cxn>
                <a:cxn ang="0">
                  <a:pos x="135" y="3482"/>
                </a:cxn>
                <a:cxn ang="0">
                  <a:pos x="0" y="2754"/>
                </a:cxn>
                <a:cxn ang="0">
                  <a:pos x="0" y="0"/>
                </a:cxn>
                <a:cxn ang="0">
                  <a:pos x="1090" y="0"/>
                </a:cxn>
                <a:cxn ang="0">
                  <a:pos x="1090" y="2667"/>
                </a:cxn>
                <a:cxn ang="0">
                  <a:pos x="1138" y="3010"/>
                </a:cxn>
                <a:cxn ang="0">
                  <a:pos x="1285" y="3301"/>
                </a:cxn>
                <a:cxn ang="0">
                  <a:pos x="1548" y="3504"/>
                </a:cxn>
                <a:cxn ang="0">
                  <a:pos x="1942" y="3579"/>
                </a:cxn>
                <a:cxn ang="0">
                  <a:pos x="2336" y="3504"/>
                </a:cxn>
                <a:cxn ang="0">
                  <a:pos x="2602" y="3301"/>
                </a:cxn>
                <a:cxn ang="0">
                  <a:pos x="2750" y="3010"/>
                </a:cxn>
                <a:cxn ang="0">
                  <a:pos x="2795" y="2667"/>
                </a:cxn>
                <a:cxn ang="0">
                  <a:pos x="2795" y="0"/>
                </a:cxn>
                <a:cxn ang="0">
                  <a:pos x="3890" y="0"/>
                </a:cxn>
                <a:cxn ang="0">
                  <a:pos x="3890" y="2754"/>
                </a:cxn>
                <a:cxn ang="0">
                  <a:pos x="3753" y="3482"/>
                </a:cxn>
              </a:cxnLst>
              <a:rect l="0" t="0" r="r" b="b"/>
              <a:pathLst>
                <a:path w="3890" h="4540">
                  <a:moveTo>
                    <a:pt x="3753" y="3482"/>
                  </a:moveTo>
                  <a:cubicBezTo>
                    <a:pt x="3661" y="3700"/>
                    <a:pt x="3529" y="3888"/>
                    <a:pt x="3359" y="4044"/>
                  </a:cubicBezTo>
                  <a:cubicBezTo>
                    <a:pt x="3188" y="4200"/>
                    <a:pt x="2982" y="4322"/>
                    <a:pt x="2740" y="4409"/>
                  </a:cubicBezTo>
                  <a:cubicBezTo>
                    <a:pt x="2499" y="4497"/>
                    <a:pt x="2231" y="4540"/>
                    <a:pt x="1936" y="4540"/>
                  </a:cubicBezTo>
                  <a:cubicBezTo>
                    <a:pt x="1637" y="4540"/>
                    <a:pt x="1368" y="4497"/>
                    <a:pt x="1128" y="4409"/>
                  </a:cubicBezTo>
                  <a:cubicBezTo>
                    <a:pt x="889" y="4322"/>
                    <a:pt x="686" y="4200"/>
                    <a:pt x="519" y="4044"/>
                  </a:cubicBezTo>
                  <a:cubicBezTo>
                    <a:pt x="353" y="3888"/>
                    <a:pt x="225" y="3700"/>
                    <a:pt x="135" y="3482"/>
                  </a:cubicBezTo>
                  <a:cubicBezTo>
                    <a:pt x="45" y="3263"/>
                    <a:pt x="0" y="3021"/>
                    <a:pt x="0" y="27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090" y="2667"/>
                    <a:pt x="1090" y="2667"/>
                    <a:pt x="1090" y="2667"/>
                  </a:cubicBezTo>
                  <a:cubicBezTo>
                    <a:pt x="1090" y="2788"/>
                    <a:pt x="1106" y="2902"/>
                    <a:pt x="1138" y="3010"/>
                  </a:cubicBezTo>
                  <a:cubicBezTo>
                    <a:pt x="1170" y="3119"/>
                    <a:pt x="1219" y="3215"/>
                    <a:pt x="1285" y="3301"/>
                  </a:cubicBezTo>
                  <a:cubicBezTo>
                    <a:pt x="1351" y="3386"/>
                    <a:pt x="1439" y="3454"/>
                    <a:pt x="1548" y="3504"/>
                  </a:cubicBezTo>
                  <a:cubicBezTo>
                    <a:pt x="1657" y="3554"/>
                    <a:pt x="1788" y="3579"/>
                    <a:pt x="1942" y="3579"/>
                  </a:cubicBezTo>
                  <a:cubicBezTo>
                    <a:pt x="2096" y="3579"/>
                    <a:pt x="2227" y="3554"/>
                    <a:pt x="2336" y="3504"/>
                  </a:cubicBezTo>
                  <a:cubicBezTo>
                    <a:pt x="2445" y="3454"/>
                    <a:pt x="2534" y="3386"/>
                    <a:pt x="2602" y="3301"/>
                  </a:cubicBezTo>
                  <a:cubicBezTo>
                    <a:pt x="2671" y="3215"/>
                    <a:pt x="2720" y="3119"/>
                    <a:pt x="2750" y="3010"/>
                  </a:cubicBezTo>
                  <a:cubicBezTo>
                    <a:pt x="2780" y="2902"/>
                    <a:pt x="2795" y="2788"/>
                    <a:pt x="2795" y="2667"/>
                  </a:cubicBezTo>
                  <a:cubicBezTo>
                    <a:pt x="2795" y="0"/>
                    <a:pt x="2795" y="0"/>
                    <a:pt x="2795" y="0"/>
                  </a:cubicBezTo>
                  <a:cubicBezTo>
                    <a:pt x="3890" y="0"/>
                    <a:pt x="3890" y="0"/>
                    <a:pt x="3890" y="0"/>
                  </a:cubicBezTo>
                  <a:cubicBezTo>
                    <a:pt x="3890" y="2754"/>
                    <a:pt x="3890" y="2754"/>
                    <a:pt x="3890" y="2754"/>
                  </a:cubicBezTo>
                  <a:cubicBezTo>
                    <a:pt x="3890" y="3021"/>
                    <a:pt x="3845" y="3263"/>
                    <a:pt x="3753" y="348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4B7E290-AD34-4AC5-8F6A-750E84CF0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57350" y="750888"/>
              <a:ext cx="863600" cy="1557337"/>
            </a:xfrm>
            <a:custGeom>
              <a:avLst/>
              <a:gdLst/>
              <a:ahLst/>
              <a:cxnLst>
                <a:cxn ang="0">
                  <a:pos x="143" y="981"/>
                </a:cxn>
                <a:cxn ang="0">
                  <a:pos x="544" y="0"/>
                </a:cxn>
                <a:cxn ang="0">
                  <a:pos x="401" y="0"/>
                </a:cxn>
                <a:cxn ang="0">
                  <a:pos x="0" y="981"/>
                </a:cxn>
                <a:cxn ang="0">
                  <a:pos x="143" y="981"/>
                </a:cxn>
              </a:cxnLst>
              <a:rect l="0" t="0" r="r" b="b"/>
              <a:pathLst>
                <a:path w="544" h="981">
                  <a:moveTo>
                    <a:pt x="143" y="981"/>
                  </a:moveTo>
                  <a:lnTo>
                    <a:pt x="544" y="0"/>
                  </a:lnTo>
                  <a:lnTo>
                    <a:pt x="401" y="0"/>
                  </a:lnTo>
                  <a:lnTo>
                    <a:pt x="0" y="981"/>
                  </a:lnTo>
                  <a:lnTo>
                    <a:pt x="143" y="981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1DBC35B-4442-48B4-9064-1F359B617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5850" y="1200150"/>
              <a:ext cx="947738" cy="947738"/>
            </a:xfrm>
            <a:custGeom>
              <a:avLst/>
              <a:gdLst/>
              <a:ahLst/>
              <a:cxnLst>
                <a:cxn ang="0">
                  <a:pos x="1656" y="0"/>
                </a:cxn>
                <a:cxn ang="0">
                  <a:pos x="0" y="1655"/>
                </a:cxn>
                <a:cxn ang="0">
                  <a:pos x="1656" y="3311"/>
                </a:cxn>
                <a:cxn ang="0">
                  <a:pos x="3166" y="2592"/>
                </a:cxn>
                <a:cxn ang="0">
                  <a:pos x="2415" y="2286"/>
                </a:cxn>
                <a:cxn ang="0">
                  <a:pos x="1656" y="2595"/>
                </a:cxn>
                <a:cxn ang="0">
                  <a:pos x="759" y="1936"/>
                </a:cxn>
                <a:cxn ang="0">
                  <a:pos x="3287" y="1936"/>
                </a:cxn>
                <a:cxn ang="0">
                  <a:pos x="3311" y="1655"/>
                </a:cxn>
                <a:cxn ang="0">
                  <a:pos x="1656" y="0"/>
                </a:cxn>
                <a:cxn ang="0">
                  <a:pos x="1656" y="717"/>
                </a:cxn>
                <a:cxn ang="0">
                  <a:pos x="2525" y="1299"/>
                </a:cxn>
                <a:cxn ang="0">
                  <a:pos x="787" y="1299"/>
                </a:cxn>
                <a:cxn ang="0">
                  <a:pos x="1656" y="717"/>
                </a:cxn>
              </a:cxnLst>
              <a:rect l="0" t="0" r="r" b="b"/>
              <a:pathLst>
                <a:path w="3311" h="3311">
                  <a:moveTo>
                    <a:pt x="1656" y="0"/>
                  </a:moveTo>
                  <a:cubicBezTo>
                    <a:pt x="741" y="0"/>
                    <a:pt x="0" y="741"/>
                    <a:pt x="0" y="1655"/>
                  </a:cubicBezTo>
                  <a:cubicBezTo>
                    <a:pt x="0" y="2570"/>
                    <a:pt x="741" y="3311"/>
                    <a:pt x="1656" y="3311"/>
                  </a:cubicBezTo>
                  <a:cubicBezTo>
                    <a:pt x="2242" y="3311"/>
                    <a:pt x="2842" y="3054"/>
                    <a:pt x="3166" y="2592"/>
                  </a:cubicBezTo>
                  <a:cubicBezTo>
                    <a:pt x="2415" y="2286"/>
                    <a:pt x="2415" y="2286"/>
                    <a:pt x="2415" y="2286"/>
                  </a:cubicBezTo>
                  <a:cubicBezTo>
                    <a:pt x="2215" y="2507"/>
                    <a:pt x="1941" y="2595"/>
                    <a:pt x="1656" y="2595"/>
                  </a:cubicBezTo>
                  <a:cubicBezTo>
                    <a:pt x="1235" y="2595"/>
                    <a:pt x="879" y="2318"/>
                    <a:pt x="759" y="1936"/>
                  </a:cubicBezTo>
                  <a:cubicBezTo>
                    <a:pt x="3287" y="1936"/>
                    <a:pt x="3287" y="1936"/>
                    <a:pt x="3287" y="1936"/>
                  </a:cubicBezTo>
                  <a:cubicBezTo>
                    <a:pt x="3303" y="1845"/>
                    <a:pt x="3311" y="1751"/>
                    <a:pt x="3311" y="1655"/>
                  </a:cubicBezTo>
                  <a:cubicBezTo>
                    <a:pt x="3311" y="741"/>
                    <a:pt x="2570" y="0"/>
                    <a:pt x="1656" y="0"/>
                  </a:cubicBezTo>
                  <a:moveTo>
                    <a:pt x="1656" y="717"/>
                  </a:moveTo>
                  <a:cubicBezTo>
                    <a:pt x="2048" y="717"/>
                    <a:pt x="2384" y="957"/>
                    <a:pt x="2525" y="1299"/>
                  </a:cubicBezTo>
                  <a:cubicBezTo>
                    <a:pt x="787" y="1299"/>
                    <a:pt x="787" y="1299"/>
                    <a:pt x="787" y="1299"/>
                  </a:cubicBezTo>
                  <a:cubicBezTo>
                    <a:pt x="927" y="957"/>
                    <a:pt x="1263" y="717"/>
                    <a:pt x="1656" y="717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10661E9-7F2C-4BEB-A5D9-E15FDB6B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45" y="6014042"/>
            <a:ext cx="4254776" cy="6018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F96F54-096F-4B93-AAAE-61D96B1F5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96" b="30046"/>
          <a:stretch/>
        </p:blipFill>
        <p:spPr>
          <a:xfrm>
            <a:off x="4612014" y="6006879"/>
            <a:ext cx="2962857" cy="6636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349C121-2451-4B2E-A5BF-27D9B8251F18}"/>
              </a:ext>
            </a:extLst>
          </p:cNvPr>
          <p:cNvSpPr txBox="1"/>
          <p:nvPr/>
        </p:nvSpPr>
        <p:spPr>
          <a:xfrm>
            <a:off x="14557829" y="-148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9EA625-0236-4F8F-881D-E449B6693EC8}"/>
              </a:ext>
            </a:extLst>
          </p:cNvPr>
          <p:cNvSpPr txBox="1"/>
          <p:nvPr/>
        </p:nvSpPr>
        <p:spPr>
          <a:xfrm>
            <a:off x="3270333" y="4784507"/>
            <a:ext cx="5646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56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Design Automation Conference (DAC), Las Vegas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-June-2019</a:t>
            </a:r>
          </a:p>
        </p:txBody>
      </p:sp>
      <p:sp>
        <p:nvSpPr>
          <p:cNvPr id="51" name="CustomShape 3">
            <a:extLst>
              <a:ext uri="{FF2B5EF4-FFF2-40B4-BE49-F238E27FC236}">
                <a16:creationId xmlns:a16="http://schemas.microsoft.com/office/drawing/2014/main" id="{8DEA83FE-E755-4166-B1CE-CC8CA306ACE6}"/>
              </a:ext>
            </a:extLst>
          </p:cNvPr>
          <p:cNvSpPr/>
          <p:nvPr/>
        </p:nvSpPr>
        <p:spPr>
          <a:xfrm>
            <a:off x="9184652" y="0"/>
            <a:ext cx="3006036" cy="713376"/>
          </a:xfrm>
          <a:prstGeom prst="rect">
            <a:avLst/>
          </a:prstGeom>
          <a:solidFill>
            <a:srgbClr val="002060"/>
          </a:solidFill>
          <a:ln w="9360"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Funded by the Horizon 2020 Framework </a:t>
            </a:r>
            <a:r>
              <a:rPr kumimoji="0" lang="en-US" sz="12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200" b="1" spc="-1" dirty="0">
                <a:solidFill>
                  <a:prstClr val="white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of the European Union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MSCA-ITN-EID  </a:t>
            </a:r>
            <a:endParaRPr kumimoji="0" lang="en-US" sz="12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52" name="Picture 2" descr="https://europa.eu/european-union/sites/europaeu/files/docs/body/flag_yellow_high.jpg">
            <a:extLst>
              <a:ext uri="{FF2B5EF4-FFF2-40B4-BE49-F238E27FC236}">
                <a16:creationId xmlns:a16="http://schemas.microsoft.com/office/drawing/2014/main" id="{17CCE757-708C-4823-9937-161495D9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70" y="54354"/>
            <a:ext cx="883453" cy="5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1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D803-F84A-4E88-A34E-AD5CDEAB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Simulators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90DE-944A-44F8-A2E5-46248212B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Simulation for: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Design space exploration (DSE)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Workload suitability analysis</a:t>
            </a:r>
          </a:p>
          <a:p>
            <a:r>
              <a:rPr lang="en-US" dirty="0">
                <a:solidFill>
                  <a:schemeClr val="bg2"/>
                </a:solidFill>
              </a:rPr>
              <a:t>NMC Simulators: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Sinuca</a:t>
            </a:r>
            <a:r>
              <a:rPr lang="en-US" dirty="0">
                <a:solidFill>
                  <a:schemeClr val="bg2"/>
                </a:solidFill>
              </a:rPr>
              <a:t>, 2015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HMC-SIM, 2016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CasHMC</a:t>
            </a:r>
            <a:r>
              <a:rPr lang="en-US" dirty="0">
                <a:solidFill>
                  <a:schemeClr val="bg2"/>
                </a:solidFill>
              </a:rPr>
              <a:t>, 2016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Smart Memory Cube (SMC), 2016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CLAPPS, 2017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Gem5+HMC, 2017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Ramulator-PIM</a:t>
            </a:r>
            <a:r>
              <a:rPr lang="en-US" sz="2400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D268-4D4D-4138-B666-5569303F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5A3EC-1969-4DC2-8B67-AC6574F2C85B}"/>
              </a:ext>
            </a:extLst>
          </p:cNvPr>
          <p:cNvSpPr/>
          <p:nvPr/>
        </p:nvSpPr>
        <p:spPr>
          <a:xfrm>
            <a:off x="0" y="2464044"/>
            <a:ext cx="12192000" cy="19299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Idea: Leverage ML with statistical techniques for quick NMC performance/energy prediction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AE96B-FDED-499C-9DA2-5F8A2915F087}"/>
              </a:ext>
            </a:extLst>
          </p:cNvPr>
          <p:cNvSpPr txBox="1"/>
          <p:nvPr/>
        </p:nvSpPr>
        <p:spPr>
          <a:xfrm>
            <a:off x="2319580" y="6457889"/>
            <a:ext cx="733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chemeClr val="bg2"/>
                </a:solidFill>
              </a:rPr>
              <a:t>1</a:t>
            </a:r>
            <a:r>
              <a:rPr lang="en-US" sz="2000" b="1" dirty="0">
                <a:solidFill>
                  <a:schemeClr val="bg2"/>
                </a:solidFill>
              </a:rPr>
              <a:t>Ramulator-PIM: https://github.com/CMU-SAFARI/ramulator-pim/</a:t>
            </a:r>
          </a:p>
        </p:txBody>
      </p:sp>
    </p:spTree>
    <p:extLst>
      <p:ext uri="{BB962C8B-B14F-4D97-AF65-F5344CB8AC3E}">
        <p14:creationId xmlns:p14="http://schemas.microsoft.com/office/powerpoint/2010/main" val="12153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29C3-8E7A-4132-B564-F3A2A431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NAPEL: 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Near-Memory Computing Application Performance Prediction via Ensemble Learning</a:t>
            </a:r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EE6C070-19BF-4C44-8288-32DCE6AEF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3504"/>
            <a:ext cx="10515600" cy="34955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37FC9-FD08-4D67-A30D-DA3C6308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7B193-E950-AA49-9C37-97899370DDE4}"/>
              </a:ext>
            </a:extLst>
          </p:cNvPr>
          <p:cNvSpPr txBox="1"/>
          <p:nvPr/>
        </p:nvSpPr>
        <p:spPr>
          <a:xfrm>
            <a:off x="995680" y="1899920"/>
            <a:ext cx="3710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NAPEL Model Training</a:t>
            </a:r>
          </a:p>
        </p:txBody>
      </p:sp>
    </p:spTree>
    <p:extLst>
      <p:ext uri="{BB962C8B-B14F-4D97-AF65-F5344CB8AC3E}">
        <p14:creationId xmlns:p14="http://schemas.microsoft.com/office/powerpoint/2010/main" val="404110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60BE-7367-4DF5-8907-49BCA1C2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LLVM Analyzer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3EB757F-C7D3-4505-8C65-F77105C1C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3504"/>
            <a:ext cx="10515600" cy="34955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7492B-5FD6-47C3-A270-98E91A05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8051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FF2D-F76D-4B44-A7D9-98877F6A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Microarchitecture Simulation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F6636E2-2801-4318-BE05-4B68C140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3504"/>
            <a:ext cx="10515600" cy="34955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F4D0C-1C10-47E7-AAEF-646BDF1C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5" name="Picture 4" descr="ccd2.pdf - Google Chrome">
            <a:extLst>
              <a:ext uri="{FF2B5EF4-FFF2-40B4-BE49-F238E27FC236}">
                <a16:creationId xmlns:a16="http://schemas.microsoft.com/office/drawing/2014/main" id="{A9F893D8-6F63-48BB-A347-71BB543B28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3973" r="29082" b="20787"/>
          <a:stretch/>
        </p:blipFill>
        <p:spPr>
          <a:xfrm>
            <a:off x="185338" y="4609028"/>
            <a:ext cx="2323011" cy="1981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0546B-E48D-4D2A-ABBE-82B09E35AEA9}"/>
              </a:ext>
            </a:extLst>
          </p:cNvPr>
          <p:cNvSpPr txBox="1"/>
          <p:nvPr/>
        </p:nvSpPr>
        <p:spPr>
          <a:xfrm>
            <a:off x="2555475" y="5749084"/>
            <a:ext cx="841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Central composite design of experiments technique </a:t>
            </a:r>
            <a:r>
              <a:rPr lang="en-US" dirty="0"/>
              <a:t>to </a:t>
            </a:r>
            <a:r>
              <a:rPr lang="en-US" dirty="0">
                <a:solidFill>
                  <a:srgbClr val="00B050"/>
                </a:solidFill>
              </a:rPr>
              <a:t>minimize the number of experiments </a:t>
            </a:r>
            <a:r>
              <a:rPr lang="en-US" dirty="0"/>
              <a:t>while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82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E841-FBEA-4477-81A7-3FB147A6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Ensemble ML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D8FF1-FD90-4D35-B11A-DACBD43C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8B723-F7BE-46B0-A14E-0F8D9F7F9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3504"/>
            <a:ext cx="10515600" cy="3495581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816563-DFB9-4904-AC1F-3B5288497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889926"/>
              </p:ext>
            </p:extLst>
          </p:nvPr>
        </p:nvGraphicFramePr>
        <p:xfrm>
          <a:off x="4233257" y="1584270"/>
          <a:ext cx="1777964" cy="22154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7964">
                  <a:extLst>
                    <a:ext uri="{9D8B030D-6E8A-4147-A177-3AD203B41FA5}">
                      <a16:colId xmlns:a16="http://schemas.microsoft.com/office/drawing/2014/main" val="714641642"/>
                    </a:ext>
                  </a:extLst>
                </a:gridCol>
              </a:tblGrid>
              <a:tr h="345736">
                <a:tc>
                  <a:txBody>
                    <a:bodyPr/>
                    <a:lstStyle/>
                    <a:p>
                      <a:r>
                        <a:rPr lang="en-US" sz="1400" dirty="0"/>
                        <a:t>Application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31643"/>
                  </a:ext>
                </a:extLst>
              </a:tr>
              <a:tr h="258205">
                <a:tc>
                  <a:txBody>
                    <a:bodyPr/>
                    <a:lstStyle/>
                    <a:p>
                      <a:r>
                        <a:rPr lang="en-US" sz="1400" dirty="0"/>
                        <a:t>Instruction 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31009"/>
                  </a:ext>
                </a:extLst>
              </a:tr>
              <a:tr h="258205">
                <a:tc>
                  <a:txBody>
                    <a:bodyPr/>
                    <a:lstStyle/>
                    <a:p>
                      <a:r>
                        <a:rPr lang="en-US" sz="1400" dirty="0"/>
                        <a:t>ILP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618900"/>
                  </a:ext>
                </a:extLst>
              </a:tr>
              <a:tr h="258205">
                <a:tc>
                  <a:txBody>
                    <a:bodyPr/>
                    <a:lstStyle/>
                    <a:p>
                      <a:r>
                        <a:rPr lang="en-US" sz="1400" dirty="0"/>
                        <a:t>Reuse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3740"/>
                  </a:ext>
                </a:extLst>
              </a:tr>
              <a:tr h="258205">
                <a:tc>
                  <a:txBody>
                    <a:bodyPr/>
                    <a:lstStyle/>
                    <a:p>
                      <a:r>
                        <a:rPr lang="en-US" sz="1400" dirty="0"/>
                        <a:t>Memory traffic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94442"/>
                  </a:ext>
                </a:extLst>
              </a:tr>
              <a:tr h="258205">
                <a:tc>
                  <a:txBody>
                    <a:bodyPr/>
                    <a:lstStyle/>
                    <a:p>
                      <a:r>
                        <a:rPr lang="en-US" sz="1400" dirty="0"/>
                        <a:t>Register traffic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17395"/>
                  </a:ext>
                </a:extLst>
              </a:tr>
              <a:tr h="345736">
                <a:tc>
                  <a:txBody>
                    <a:bodyPr/>
                    <a:lstStyle/>
                    <a:p>
                      <a:r>
                        <a:rPr lang="en-US" sz="1400" dirty="0"/>
                        <a:t>Memory footprint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523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718395-AD87-4B7F-B499-2FA3ED7F1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41068"/>
              </p:ext>
            </p:extLst>
          </p:nvPr>
        </p:nvGraphicFramePr>
        <p:xfrm>
          <a:off x="4233257" y="4054530"/>
          <a:ext cx="1777964" cy="2438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77964">
                  <a:extLst>
                    <a:ext uri="{9D8B030D-6E8A-4147-A177-3AD203B41FA5}">
                      <a16:colId xmlns:a16="http://schemas.microsoft.com/office/drawing/2014/main" val="2973935852"/>
                    </a:ext>
                  </a:extLst>
                </a:gridCol>
              </a:tblGrid>
              <a:tr h="211119">
                <a:tc>
                  <a:txBody>
                    <a:bodyPr/>
                    <a:lstStyle/>
                    <a:p>
                      <a:r>
                        <a:rPr lang="en-US" sz="1400" dirty="0"/>
                        <a:t>Architecture Features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99934"/>
                  </a:ext>
                </a:extLst>
              </a:tr>
              <a:tr h="211119"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Core type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06252"/>
                  </a:ext>
                </a:extLst>
              </a:tr>
              <a:tr h="211119"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#PEs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37132"/>
                  </a:ext>
                </a:extLst>
              </a:tr>
              <a:tr h="211119"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Core frequency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92326"/>
                  </a:ext>
                </a:extLst>
              </a:tr>
              <a:tr h="211119"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Cache line size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39081"/>
                  </a:ext>
                </a:extLst>
              </a:tr>
              <a:tr h="211119"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DRAM layers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458747"/>
                  </a:ext>
                </a:extLst>
              </a:tr>
              <a:tr h="211119"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Cache access fraction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855995"/>
                  </a:ext>
                </a:extLst>
              </a:tr>
              <a:tr h="211119"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DRAM access fraction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2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97A9-8849-430D-90F1-A046BB8B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NAPEL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201A3-9683-4B07-9AE5-3EF76AE5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563C27-31A7-4D1A-B512-427051FBF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51" y="1825625"/>
            <a:ext cx="8490098" cy="4351338"/>
          </a:xfrm>
        </p:spPr>
      </p:pic>
    </p:spTree>
    <p:extLst>
      <p:ext uri="{BB962C8B-B14F-4D97-AF65-F5344CB8AC3E}">
        <p14:creationId xmlns:p14="http://schemas.microsoft.com/office/powerpoint/2010/main" val="29568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D0C7-6C43-42A2-94FB-C0772116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NAPEL Prediction</a:t>
            </a:r>
          </a:p>
        </p:txBody>
      </p:sp>
      <p:pic>
        <p:nvPicPr>
          <p:cNvPr id="6" name="Content Placeholder 5" descr="A display in a store&#10;&#10;Description automatically generated">
            <a:extLst>
              <a:ext uri="{FF2B5EF4-FFF2-40B4-BE49-F238E27FC236}">
                <a16:creationId xmlns:a16="http://schemas.microsoft.com/office/drawing/2014/main" id="{44DD3A72-616A-4B79-9674-34F4BA8C3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51" y="1825625"/>
            <a:ext cx="8490098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C9AB4-F843-44FE-8D47-7B434623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1679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BFD2-7BD5-4A8E-8909-1EF5F8C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A6EF-811F-4E45-957F-E7E906751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System</a:t>
            </a:r>
          </a:p>
          <a:p>
            <a:pPr lvl="1"/>
            <a:r>
              <a:rPr lang="en-US" b="1" dirty="0"/>
              <a:t>IBM POWER9</a:t>
            </a:r>
          </a:p>
          <a:p>
            <a:pPr lvl="1"/>
            <a:r>
              <a:rPr lang="en-US" dirty="0"/>
              <a:t>Power: AMESTER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NMC Subsystem</a:t>
            </a:r>
          </a:p>
          <a:p>
            <a:pPr lvl="1"/>
            <a:r>
              <a:rPr lang="en-US" b="1" dirty="0"/>
              <a:t>Ramulator-PIM</a:t>
            </a:r>
            <a:r>
              <a:rPr lang="en-US" b="1" baseline="30000" dirty="0"/>
              <a:t>1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Workloads</a:t>
            </a:r>
          </a:p>
          <a:p>
            <a:pPr lvl="1"/>
            <a:r>
              <a:rPr lang="en-US" b="1" dirty="0" err="1"/>
              <a:t>PolyBench</a:t>
            </a:r>
            <a:r>
              <a:rPr lang="en-US" dirty="0"/>
              <a:t> and </a:t>
            </a:r>
            <a:r>
              <a:rPr lang="en-US" b="1" dirty="0" err="1"/>
              <a:t>Rodinia</a:t>
            </a:r>
            <a:endParaRPr lang="en-US" b="1" dirty="0"/>
          </a:p>
          <a:p>
            <a:pPr lvl="1"/>
            <a:r>
              <a:rPr lang="en-US" dirty="0"/>
              <a:t>Heterogeneous workloads such as image processing, machine learning, graph processing etc.</a:t>
            </a:r>
          </a:p>
          <a:p>
            <a:r>
              <a:rPr lang="en-US" dirty="0"/>
              <a:t>Accuracy in terms of mean relative error (MRE)</a:t>
            </a:r>
          </a:p>
        </p:txBody>
      </p:sp>
      <p:pic>
        <p:nvPicPr>
          <p:cNvPr id="4" name="Picture 3" descr="systemNMC53.pdf - Adobe Acrobat Reader DC">
            <a:extLst>
              <a:ext uri="{FF2B5EF4-FFF2-40B4-BE49-F238E27FC236}">
                <a16:creationId xmlns:a16="http://schemas.microsoft.com/office/drawing/2014/main" id="{E055F5C4-9578-4413-9F8E-F5300712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25267" r="12549" b="14699"/>
          <a:stretch/>
        </p:blipFill>
        <p:spPr>
          <a:xfrm>
            <a:off x="4278709" y="1584931"/>
            <a:ext cx="7376648" cy="28024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FED5-144F-4779-BED3-6C7549E5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A4198-42E5-4EB0-BD5F-6D3523987648}"/>
              </a:ext>
            </a:extLst>
          </p:cNvPr>
          <p:cNvSpPr txBox="1"/>
          <p:nvPr/>
        </p:nvSpPr>
        <p:spPr>
          <a:xfrm>
            <a:off x="3295478" y="6385181"/>
            <a:ext cx="560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chemeClr val="accent1"/>
                </a:solidFill>
              </a:rPr>
              <a:t>1</a:t>
            </a:r>
            <a:r>
              <a:rPr lang="en-US" sz="2000" b="1" dirty="0">
                <a:solidFill>
                  <a:schemeClr val="accent1"/>
                </a:solidFill>
              </a:rPr>
              <a:t>https://github.com/CMU-SAFARI/</a:t>
            </a:r>
            <a:r>
              <a:rPr lang="en-US" sz="2000" b="1" dirty="0" err="1">
                <a:solidFill>
                  <a:schemeClr val="accent1"/>
                </a:solidFill>
              </a:rPr>
              <a:t>ramulator-pim</a:t>
            </a:r>
            <a:r>
              <a:rPr lang="en-US" sz="2000" b="1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620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6E0A-A8D2-4F73-8218-CEFD8E4B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NAPEL Accuracy: Performance and </a:t>
            </a:r>
            <a:br>
              <a:rPr lang="en-US" dirty="0"/>
            </a:br>
            <a:r>
              <a:rPr lang="en-US" dirty="0"/>
              <a:t>Energy Estimates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5B4F9-D440-446E-A978-DCC8C9A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93845-C58A-734A-812A-0D7347CE3D70}"/>
              </a:ext>
            </a:extLst>
          </p:cNvPr>
          <p:cNvGrpSpPr/>
          <p:nvPr/>
        </p:nvGrpSpPr>
        <p:grpSpPr>
          <a:xfrm>
            <a:off x="335024" y="1558241"/>
            <a:ext cx="11390042" cy="4935848"/>
            <a:chOff x="0" y="0"/>
            <a:chExt cx="6480000" cy="454345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D8C1A11-C9FF-3245-86BB-085806C0ABE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203450"/>
            <a:ext cx="6480000" cy="23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2AE87B7D-E8F6-B847-AAB4-DB2BAB848537}"/>
                </a:ext>
              </a:extLst>
            </p:cNvPr>
            <p:cNvGraphicFramePr/>
            <p:nvPr/>
          </p:nvGraphicFramePr>
          <p:xfrm>
            <a:off x="0" y="0"/>
            <a:ext cx="6480000" cy="23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8799391-133E-4844-BCAD-A11CEDA479BB}"/>
                </a:ext>
              </a:extLst>
            </p:cNvPr>
            <p:cNvSpPr txBox="1"/>
            <p:nvPr/>
          </p:nvSpPr>
          <p:spPr>
            <a:xfrm>
              <a:off x="1366654" y="209550"/>
              <a:ext cx="2057457" cy="42496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(a) Performance</a:t>
              </a:r>
              <a:r>
                <a:rPr lang="en-US" sz="2400" b="1" baseline="0" dirty="0"/>
                <a:t> prediction</a:t>
              </a:r>
              <a:endParaRPr lang="en-US" sz="24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A57408-18FB-2F40-843A-7E657EC8D974}"/>
                </a:ext>
              </a:extLst>
            </p:cNvPr>
            <p:cNvSpPr txBox="1"/>
            <p:nvPr/>
          </p:nvSpPr>
          <p:spPr>
            <a:xfrm>
              <a:off x="1295400" y="2406650"/>
              <a:ext cx="1624961" cy="42496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(b) Energy</a:t>
              </a:r>
              <a:r>
                <a:rPr lang="en-US" sz="2400" b="1" baseline="0" dirty="0"/>
                <a:t> prediction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287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6E0A-A8D2-4F73-8218-CEFD8E4B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NAPEL Accuracy: Performance and </a:t>
            </a:r>
            <a:br>
              <a:rPr lang="en-US" dirty="0"/>
            </a:br>
            <a:r>
              <a:rPr lang="en-US" dirty="0"/>
              <a:t>Energy Estimates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5B4F9-D440-446E-A978-DCC8C9A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93845-C58A-734A-812A-0D7347CE3D70}"/>
              </a:ext>
            </a:extLst>
          </p:cNvPr>
          <p:cNvGrpSpPr/>
          <p:nvPr/>
        </p:nvGrpSpPr>
        <p:grpSpPr>
          <a:xfrm>
            <a:off x="335024" y="1558241"/>
            <a:ext cx="11390042" cy="4935848"/>
            <a:chOff x="0" y="0"/>
            <a:chExt cx="6480000" cy="454345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D8C1A11-C9FF-3245-86BB-085806C0ABE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203450"/>
            <a:ext cx="6480000" cy="23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2AE87B7D-E8F6-B847-AAB4-DB2BAB848537}"/>
                </a:ext>
              </a:extLst>
            </p:cNvPr>
            <p:cNvGraphicFramePr/>
            <p:nvPr/>
          </p:nvGraphicFramePr>
          <p:xfrm>
            <a:off x="0" y="0"/>
            <a:ext cx="6480000" cy="23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8799391-133E-4844-BCAD-A11CEDA479BB}"/>
                </a:ext>
              </a:extLst>
            </p:cNvPr>
            <p:cNvSpPr txBox="1"/>
            <p:nvPr/>
          </p:nvSpPr>
          <p:spPr>
            <a:xfrm>
              <a:off x="1366654" y="209550"/>
              <a:ext cx="2057457" cy="42496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(a) Performance</a:t>
              </a:r>
              <a:r>
                <a:rPr lang="en-US" sz="2400" b="1" baseline="0" dirty="0"/>
                <a:t> prediction</a:t>
              </a:r>
              <a:endParaRPr lang="en-US" sz="24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A57408-18FB-2F40-843A-7E657EC8D974}"/>
                </a:ext>
              </a:extLst>
            </p:cNvPr>
            <p:cNvSpPr txBox="1"/>
            <p:nvPr/>
          </p:nvSpPr>
          <p:spPr>
            <a:xfrm>
              <a:off x="1295400" y="2406650"/>
              <a:ext cx="1624961" cy="42496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(b) Energy</a:t>
              </a:r>
              <a:r>
                <a:rPr lang="en-US" sz="2400" b="1" baseline="0" dirty="0"/>
                <a:t> prediction</a:t>
              </a:r>
              <a:endParaRPr lang="en-US" sz="2400" b="1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DB9ADA-AB54-4C90-B75E-15DACAC653C7}"/>
              </a:ext>
            </a:extLst>
          </p:cNvPr>
          <p:cNvSpPr/>
          <p:nvPr/>
        </p:nvSpPr>
        <p:spPr>
          <a:xfrm>
            <a:off x="0" y="2522802"/>
            <a:ext cx="12191999" cy="16287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00" b="1" dirty="0">
                <a:solidFill>
                  <a:schemeClr val="bg1"/>
                </a:solidFill>
              </a:rPr>
              <a:t>MRE of 8.5% and 11.6% for performance and energy </a:t>
            </a:r>
          </a:p>
        </p:txBody>
      </p:sp>
    </p:spTree>
    <p:extLst>
      <p:ext uri="{BB962C8B-B14F-4D97-AF65-F5344CB8AC3E}">
        <p14:creationId xmlns:p14="http://schemas.microsoft.com/office/powerpoint/2010/main" val="20002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24D-9DCE-40B0-A31C-A9061841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305F-F302-4CF3-90BD-D9B99A58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51" y="1412211"/>
            <a:ext cx="11716789" cy="54457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Motivation: </a:t>
            </a:r>
            <a:r>
              <a:rPr lang="en-US" dirty="0"/>
              <a:t>A promising paradigm to alleviate </a:t>
            </a:r>
            <a:r>
              <a:rPr lang="en-US" dirty="0">
                <a:solidFill>
                  <a:srgbClr val="9E0000"/>
                </a:solidFill>
              </a:rPr>
              <a:t>data movement bottleneck </a:t>
            </a:r>
            <a:r>
              <a:rPr lang="en-US" dirty="0"/>
              <a:t>is </a:t>
            </a:r>
            <a:r>
              <a:rPr lang="en-US" i="1" dirty="0">
                <a:solidFill>
                  <a:srgbClr val="00B050"/>
                </a:solidFill>
              </a:rPr>
              <a:t>near-memory computing (NMC)</a:t>
            </a:r>
            <a:r>
              <a:rPr lang="en-US" dirty="0"/>
              <a:t>, which consists of placing compute units close to the memory subsystem</a:t>
            </a:r>
          </a:p>
          <a:p>
            <a:pPr algn="just"/>
            <a:r>
              <a:rPr lang="en-US" b="1" dirty="0">
                <a:solidFill>
                  <a:srgbClr val="9E0000"/>
                </a:solidFill>
              </a:rPr>
              <a:t>Problem: </a:t>
            </a:r>
            <a:r>
              <a:rPr lang="en-US" dirty="0">
                <a:solidFill>
                  <a:srgbClr val="9E0000"/>
                </a:solidFill>
              </a:rPr>
              <a:t>Simulation times are extremely slow, imposing long run-time especially in the early-stage design space exploration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Goal: </a:t>
            </a:r>
            <a:r>
              <a:rPr lang="en-US" dirty="0">
                <a:solidFill>
                  <a:srgbClr val="0070C0"/>
                </a:solidFill>
              </a:rPr>
              <a:t>A quick high-level performance and energy estimation framework for NMC architectures</a:t>
            </a:r>
          </a:p>
          <a:p>
            <a:pPr algn="just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Our contribution: NAPEL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Fast and accurate performance and energy prediction for previously-unseen applications using ensemble learning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 intelligent statistical techniques and micro-architecture-independent application features to minimize experimental runs</a:t>
            </a:r>
          </a:p>
          <a:p>
            <a:pPr algn="just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Evaluation</a:t>
            </a:r>
          </a:p>
          <a:p>
            <a:pPr lvl="1" algn="just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NAPEL is, on average, 220x faster than state-of-the-art NMC simulator</a:t>
            </a:r>
          </a:p>
          <a:p>
            <a:pPr lvl="1" algn="just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Error rates (average) of 8.5% and 11.5% for performance and energy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28E44-0721-4989-8D4E-22332ECD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9EEB7-A7AD-4FB7-A650-F06674EC1FB7}"/>
              </a:ext>
            </a:extLst>
          </p:cNvPr>
          <p:cNvSpPr txBox="1"/>
          <p:nvPr/>
        </p:nvSpPr>
        <p:spPr>
          <a:xfrm>
            <a:off x="1538616" y="6451515"/>
            <a:ext cx="933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72C4"/>
                </a:solidFill>
              </a:rPr>
              <a:t>We open source </a:t>
            </a:r>
            <a:r>
              <a:rPr lang="en-US" sz="2000" b="1" dirty="0" err="1">
                <a:solidFill>
                  <a:srgbClr val="4472C4"/>
                </a:solidFill>
              </a:rPr>
              <a:t>Ramulator</a:t>
            </a:r>
            <a:r>
              <a:rPr lang="en-US" sz="2000" b="1" dirty="0">
                <a:solidFill>
                  <a:srgbClr val="4472C4"/>
                </a:solidFill>
              </a:rPr>
              <a:t>-PIM: https://github.com/CMU-SAFARI/ramulator-pim/</a:t>
            </a:r>
          </a:p>
        </p:txBody>
      </p:sp>
    </p:spTree>
    <p:extLst>
      <p:ext uri="{BB962C8B-B14F-4D97-AF65-F5344CB8AC3E}">
        <p14:creationId xmlns:p14="http://schemas.microsoft.com/office/powerpoint/2010/main" val="28208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0571-A3ED-4018-899A-3FB1652E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Evaluation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23946E-0398-414F-82DB-84E90607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55D6D-CFFF-47AF-A0C4-E88CD8D9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AE5367-1C16-4210-B991-F596D4AE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9" y="2209800"/>
            <a:ext cx="6146556" cy="31510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BAB41C-A3BA-417C-83AF-31FD0C01B602}"/>
              </a:ext>
            </a:extLst>
          </p:cNvPr>
          <p:cNvGrpSpPr/>
          <p:nvPr/>
        </p:nvGrpSpPr>
        <p:grpSpPr>
          <a:xfrm>
            <a:off x="6225540" y="1866900"/>
            <a:ext cx="5791741" cy="3833256"/>
            <a:chOff x="0" y="-55014"/>
            <a:chExt cx="3967772" cy="216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80685244-1446-42F4-AC88-BD0F02C263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1777650"/>
                </p:ext>
              </p:extLst>
            </p:nvPr>
          </p:nvGraphicFramePr>
          <p:xfrm>
            <a:off x="0" y="-55014"/>
            <a:ext cx="3783693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00562100-870F-4D4B-8D80-90D56E0AACE1}"/>
                </a:ext>
              </a:extLst>
            </p:cNvPr>
            <p:cNvSpPr txBox="1"/>
            <p:nvPr/>
          </p:nvSpPr>
          <p:spPr>
            <a:xfrm>
              <a:off x="1446893" y="218623"/>
              <a:ext cx="1371600" cy="968983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 DoE configurations for 12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evaluated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applications</a:t>
              </a: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98F56B34-267D-44F1-B2CB-069B276BBD78}"/>
                </a:ext>
              </a:extLst>
            </p:cNvPr>
            <p:cNvSpPr txBox="1"/>
            <p:nvPr/>
          </p:nvSpPr>
          <p:spPr>
            <a:xfrm>
              <a:off x="3574405" y="1780436"/>
              <a:ext cx="393367" cy="2254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57FAD842-EE98-4351-9D53-A2747999E8ED}"/>
                </a:ext>
              </a:extLst>
            </p:cNvPr>
            <p:cNvSpPr txBox="1"/>
            <p:nvPr/>
          </p:nvSpPr>
          <p:spPr>
            <a:xfrm>
              <a:off x="875643" y="1780436"/>
              <a:ext cx="215463" cy="2254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58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0571-A3ED-4018-899A-3FB1652E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Evaluation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23946E-0398-414F-82DB-84E90607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55D6D-CFFF-47AF-A0C4-E88CD8D9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AE5367-1C16-4210-B991-F596D4AE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9" y="2209800"/>
            <a:ext cx="6146556" cy="31510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BAB41C-A3BA-417C-83AF-31FD0C01B602}"/>
              </a:ext>
            </a:extLst>
          </p:cNvPr>
          <p:cNvGrpSpPr/>
          <p:nvPr/>
        </p:nvGrpSpPr>
        <p:grpSpPr>
          <a:xfrm>
            <a:off x="6225540" y="1866900"/>
            <a:ext cx="5791741" cy="3833256"/>
            <a:chOff x="0" y="-55014"/>
            <a:chExt cx="3967772" cy="216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80685244-1446-42F4-AC88-BD0F02C263BB}"/>
                </a:ext>
              </a:extLst>
            </p:cNvPr>
            <p:cNvGraphicFramePr/>
            <p:nvPr/>
          </p:nvGraphicFramePr>
          <p:xfrm>
            <a:off x="0" y="-55014"/>
            <a:ext cx="3783693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00562100-870F-4D4B-8D80-90D56E0AACE1}"/>
                </a:ext>
              </a:extLst>
            </p:cNvPr>
            <p:cNvSpPr txBox="1"/>
            <p:nvPr/>
          </p:nvSpPr>
          <p:spPr>
            <a:xfrm>
              <a:off x="1446893" y="218623"/>
              <a:ext cx="1371600" cy="968983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 DoE configurations for 12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evaluated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applications</a:t>
              </a: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98F56B34-267D-44F1-B2CB-069B276BBD78}"/>
                </a:ext>
              </a:extLst>
            </p:cNvPr>
            <p:cNvSpPr txBox="1"/>
            <p:nvPr/>
          </p:nvSpPr>
          <p:spPr>
            <a:xfrm>
              <a:off x="3574405" y="1780436"/>
              <a:ext cx="393367" cy="2254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57FAD842-EE98-4351-9D53-A2747999E8ED}"/>
                </a:ext>
              </a:extLst>
            </p:cNvPr>
            <p:cNvSpPr txBox="1"/>
            <p:nvPr/>
          </p:nvSpPr>
          <p:spPr>
            <a:xfrm>
              <a:off x="875643" y="1780436"/>
              <a:ext cx="215463" cy="2254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E7184F-5AEB-4C22-B36A-AE2EDD83E4F6}"/>
              </a:ext>
            </a:extLst>
          </p:cNvPr>
          <p:cNvSpPr/>
          <p:nvPr/>
        </p:nvSpPr>
        <p:spPr>
          <a:xfrm>
            <a:off x="0" y="2522802"/>
            <a:ext cx="12192000" cy="16287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solidFill>
                  <a:schemeClr val="bg1"/>
                </a:solidFill>
              </a:rPr>
              <a:t>220x (up to 1039x) faster than NMC simulator </a:t>
            </a:r>
          </a:p>
        </p:txBody>
      </p:sp>
    </p:spTree>
    <p:extLst>
      <p:ext uri="{BB962C8B-B14F-4D97-AF65-F5344CB8AC3E}">
        <p14:creationId xmlns:p14="http://schemas.microsoft.com/office/powerpoint/2010/main" val="5642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980C2D-77A6-B049-B5A5-D700C93C393C}"/>
              </a:ext>
            </a:extLst>
          </p:cNvPr>
          <p:cNvGrpSpPr/>
          <p:nvPr/>
        </p:nvGrpSpPr>
        <p:grpSpPr>
          <a:xfrm>
            <a:off x="4663440" y="1706880"/>
            <a:ext cx="7307674" cy="4046035"/>
            <a:chOff x="0" y="0"/>
            <a:chExt cx="5040000" cy="18000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3DCA04C4-360C-474C-88C9-B24C4E5840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3130988"/>
                </p:ext>
              </p:extLst>
            </p:nvPr>
          </p:nvGraphicFramePr>
          <p:xfrm>
            <a:off x="0" y="0"/>
            <a:ext cx="504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86D883-0DF7-7444-9E63-5EF0B6ED0E7E}"/>
                </a:ext>
              </a:extLst>
            </p:cNvPr>
            <p:cNvCxnSpPr/>
            <p:nvPr/>
          </p:nvCxnSpPr>
          <p:spPr>
            <a:xfrm>
              <a:off x="590550" y="971550"/>
              <a:ext cx="433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BB12A2-90B8-485A-984B-E358DA90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NMC Suitability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308FAB-630E-4462-9D03-218E5B503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52" y="1512917"/>
            <a:ext cx="4758266" cy="48472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Assess the potential of offloading a workload to NMC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NAPEL provides accurate prediction of NMC suitability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MRE between 1.3% to 26.3% (average 14.1%)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27256B-4461-41FD-A38C-337000F3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947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24D-9DCE-40B0-A31C-A9061841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305F-F302-4CF3-90BD-D9B99A58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51" y="1412211"/>
            <a:ext cx="11716789" cy="54457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Motivation: </a:t>
            </a:r>
            <a:r>
              <a:rPr lang="en-US" dirty="0"/>
              <a:t>A promising paradigm to alleviate </a:t>
            </a:r>
            <a:r>
              <a:rPr lang="en-US" dirty="0">
                <a:solidFill>
                  <a:srgbClr val="9E0000"/>
                </a:solidFill>
              </a:rPr>
              <a:t>data movement bottleneck </a:t>
            </a:r>
            <a:r>
              <a:rPr lang="en-US" dirty="0"/>
              <a:t>is </a:t>
            </a:r>
            <a:r>
              <a:rPr lang="en-US" i="1" dirty="0">
                <a:solidFill>
                  <a:srgbClr val="00B050"/>
                </a:solidFill>
              </a:rPr>
              <a:t>near-memory computing (NMC)</a:t>
            </a:r>
            <a:r>
              <a:rPr lang="en-US" dirty="0"/>
              <a:t>, which consists of placing compute units close to the memory subsystem</a:t>
            </a:r>
          </a:p>
          <a:p>
            <a:pPr algn="just"/>
            <a:r>
              <a:rPr lang="en-US" b="1" dirty="0">
                <a:solidFill>
                  <a:srgbClr val="9E0000"/>
                </a:solidFill>
              </a:rPr>
              <a:t>Problem: </a:t>
            </a:r>
            <a:r>
              <a:rPr lang="en-US" dirty="0">
                <a:solidFill>
                  <a:srgbClr val="9E0000"/>
                </a:solidFill>
              </a:rPr>
              <a:t>Simulation times are extremely slow, imposing long run-time especially in the early-stage design space exploration</a:t>
            </a: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Goal: </a:t>
            </a:r>
            <a:r>
              <a:rPr lang="en-US" dirty="0">
                <a:solidFill>
                  <a:srgbClr val="0070C0"/>
                </a:solidFill>
              </a:rPr>
              <a:t>A quick high-level performance and energy estimation framework for NMC architectures</a:t>
            </a:r>
          </a:p>
          <a:p>
            <a:pPr algn="just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Our contribution: NAPEL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Fast and accurate performance and energy prediction for previously-unseen applications using ensemble learning</a:t>
            </a:r>
          </a:p>
          <a:p>
            <a:pPr lvl="1" algn="just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 intelligent statistical techniques and micro-architecture-independent application features to minimize experimental runs</a:t>
            </a:r>
          </a:p>
          <a:p>
            <a:pPr algn="just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Evaluation</a:t>
            </a:r>
          </a:p>
          <a:p>
            <a:pPr lvl="1" algn="just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NAPEL is, on average, 220x faster than state-of-the-art NMC simulator</a:t>
            </a:r>
          </a:p>
          <a:p>
            <a:pPr lvl="1" algn="just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Error rates (average) of 8.5% and 11.5% for performance and energy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28E44-0721-4989-8D4E-22332ECD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F96E8-978F-47F1-B8DF-19FE6D3BB958}"/>
              </a:ext>
            </a:extLst>
          </p:cNvPr>
          <p:cNvSpPr txBox="1"/>
          <p:nvPr/>
        </p:nvSpPr>
        <p:spPr>
          <a:xfrm>
            <a:off x="1538616" y="6451515"/>
            <a:ext cx="933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472C4"/>
                </a:solidFill>
              </a:rPr>
              <a:t>We open source </a:t>
            </a:r>
            <a:r>
              <a:rPr lang="en-US" sz="2000" b="1" dirty="0" err="1">
                <a:solidFill>
                  <a:srgbClr val="4472C4"/>
                </a:solidFill>
              </a:rPr>
              <a:t>Ramulator</a:t>
            </a:r>
            <a:r>
              <a:rPr lang="en-US" sz="2000" b="1" dirty="0">
                <a:solidFill>
                  <a:srgbClr val="4472C4"/>
                </a:solidFill>
              </a:rPr>
              <a:t>-PIM: https://github.com/CMU-SAFARI/ramulator-pim/</a:t>
            </a:r>
          </a:p>
        </p:txBody>
      </p:sp>
    </p:spTree>
    <p:extLst>
      <p:ext uri="{BB962C8B-B14F-4D97-AF65-F5344CB8AC3E}">
        <p14:creationId xmlns:p14="http://schemas.microsoft.com/office/powerpoint/2010/main" val="31736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27AA-2CAE-476D-87F3-35AAC633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6" y="-21480"/>
            <a:ext cx="12194493" cy="3450480"/>
          </a:xfrm>
          <a:solidFill>
            <a:srgbClr val="002060"/>
          </a:solidFill>
        </p:spPr>
        <p:txBody>
          <a:bodyPr anchor="ctr" anchorCtr="0">
            <a:noAutofit/>
          </a:bodyPr>
          <a:lstStyle/>
          <a:p>
            <a:b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NAPEL: Near-Memory Computing Application Performance Prediction </a:t>
            </a:r>
            <a:b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via Ensemble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BB020-61E1-4E3D-85C1-67A914D35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05" y="3602038"/>
            <a:ext cx="12194493" cy="16557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9E0000"/>
                </a:solidFill>
                <a:latin typeface="Garamond" panose="02020404030301010803" pitchFamily="18" charset="0"/>
              </a:rPr>
              <a:t>Gagandeep Singh</a:t>
            </a:r>
            <a:r>
              <a:rPr lang="en-US" sz="2800" dirty="0">
                <a:latin typeface="Garamond" panose="02020404030301010803" pitchFamily="18" charset="0"/>
              </a:rPr>
              <a:t>, Juan Gomez-Luna, Giovanni </a:t>
            </a:r>
            <a:r>
              <a:rPr lang="en-US" sz="2800" dirty="0" err="1">
                <a:latin typeface="Garamond" panose="02020404030301010803" pitchFamily="18" charset="0"/>
              </a:rPr>
              <a:t>Mariani</a:t>
            </a:r>
            <a:r>
              <a:rPr lang="en-US" sz="2800" dirty="0">
                <a:latin typeface="Garamond" panose="02020404030301010803" pitchFamily="18" charset="0"/>
              </a:rPr>
              <a:t>, Geraldo F. Oliveira,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Stefano Corda, Sander Stuijk, Onur Mutlu, Henk Corporaal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B005EF26-EE97-4144-BAEA-479660B7B979}"/>
              </a:ext>
            </a:extLst>
          </p:cNvPr>
          <p:cNvGrpSpPr>
            <a:grpSpLocks/>
          </p:cNvGrpSpPr>
          <p:nvPr/>
        </p:nvGrpSpPr>
        <p:grpSpPr bwMode="auto">
          <a:xfrm>
            <a:off x="-2493" y="5837747"/>
            <a:ext cx="3835766" cy="1020254"/>
            <a:chOff x="11717338" y="360363"/>
            <a:chExt cx="8572500" cy="2338387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25127E66-AD3F-4ABF-8A6C-B5A3D9EDE3B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37856D-52B7-4ECE-85BC-42E38DB351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17338" y="360363"/>
              <a:ext cx="8572500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85E788-24A0-43A6-918D-1747D1F2B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77B97B-8707-4B9E-B654-3F848E7468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54463" y="847725"/>
              <a:ext cx="71437" cy="292100"/>
            </a:xfrm>
            <a:prstGeom prst="rect">
              <a:avLst/>
            </a:prstGeom>
            <a:solidFill>
              <a:srgbClr val="C8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2087B05-8AFA-4466-B032-DA5153A1E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94163" y="847725"/>
              <a:ext cx="265112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6" y="184"/>
                </a:cxn>
              </a:cxnLst>
              <a:rect l="0" t="0" r="r" b="b"/>
              <a:pathLst>
                <a:path w="167" h="184">
                  <a:moveTo>
                    <a:pt x="116" y="184"/>
                  </a:moveTo>
                  <a:lnTo>
                    <a:pt x="42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906A66C-49D8-4E86-BD2D-97A3E4DDE6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127538" y="847725"/>
              <a:ext cx="271462" cy="292100"/>
            </a:xfrm>
            <a:custGeom>
              <a:avLst/>
              <a:gdLst/>
              <a:ahLst/>
              <a:cxnLst>
                <a:cxn ang="0">
                  <a:pos x="952" y="506"/>
                </a:cxn>
                <a:cxn ang="0">
                  <a:pos x="902" y="737"/>
                </a:cxn>
                <a:cxn ang="0">
                  <a:pos x="771" y="897"/>
                </a:cxn>
                <a:cxn ang="0">
                  <a:pos x="587" y="989"/>
                </a:cxn>
                <a:cxn ang="0">
                  <a:pos x="380" y="1019"/>
                </a:cxn>
                <a:cxn ang="0">
                  <a:pos x="0" y="1019"/>
                </a:cxn>
                <a:cxn ang="0">
                  <a:pos x="0" y="0"/>
                </a:cxn>
                <a:cxn ang="0">
                  <a:pos x="368" y="0"/>
                </a:cxn>
                <a:cxn ang="0">
                  <a:pos x="582" y="25"/>
                </a:cxn>
                <a:cxn ang="0">
                  <a:pos x="769" y="109"/>
                </a:cxn>
                <a:cxn ang="0">
                  <a:pos x="901" y="265"/>
                </a:cxn>
                <a:cxn ang="0">
                  <a:pos x="952" y="506"/>
                </a:cxn>
                <a:cxn ang="0">
                  <a:pos x="695" y="506"/>
                </a:cxn>
                <a:cxn ang="0">
                  <a:pos x="667" y="363"/>
                </a:cxn>
                <a:cxn ang="0">
                  <a:pos x="592" y="273"/>
                </a:cxn>
                <a:cxn ang="0">
                  <a:pos x="486" y="225"/>
                </a:cxn>
                <a:cxn ang="0">
                  <a:pos x="363" y="210"/>
                </a:cxn>
                <a:cxn ang="0">
                  <a:pos x="240" y="210"/>
                </a:cxn>
                <a:cxn ang="0">
                  <a:pos x="240" y="806"/>
                </a:cxn>
                <a:cxn ang="0">
                  <a:pos x="357" y="806"/>
                </a:cxn>
                <a:cxn ang="0">
                  <a:pos x="484" y="791"/>
                </a:cxn>
                <a:cxn ang="0">
                  <a:pos x="592" y="741"/>
                </a:cxn>
                <a:cxn ang="0">
                  <a:pos x="667" y="649"/>
                </a:cxn>
                <a:cxn ang="0">
                  <a:pos x="695" y="506"/>
                </a:cxn>
              </a:cxnLst>
              <a:rect l="0" t="0" r="r" b="b"/>
              <a:pathLst>
                <a:path w="952" h="1019">
                  <a:moveTo>
                    <a:pt x="952" y="506"/>
                  </a:moveTo>
                  <a:cubicBezTo>
                    <a:pt x="952" y="596"/>
                    <a:pt x="935" y="673"/>
                    <a:pt x="902" y="737"/>
                  </a:cubicBezTo>
                  <a:cubicBezTo>
                    <a:pt x="869" y="802"/>
                    <a:pt x="825" y="855"/>
                    <a:pt x="771" y="897"/>
                  </a:cubicBezTo>
                  <a:cubicBezTo>
                    <a:pt x="717" y="939"/>
                    <a:pt x="655" y="969"/>
                    <a:pt x="587" y="989"/>
                  </a:cubicBezTo>
                  <a:cubicBezTo>
                    <a:pt x="519" y="1009"/>
                    <a:pt x="450" y="1019"/>
                    <a:pt x="380" y="1019"/>
                  </a:cubicBezTo>
                  <a:cubicBezTo>
                    <a:pt x="0" y="1019"/>
                    <a:pt x="0" y="1019"/>
                    <a:pt x="0" y="1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440" y="0"/>
                    <a:pt x="511" y="9"/>
                    <a:pt x="582" y="25"/>
                  </a:cubicBezTo>
                  <a:cubicBezTo>
                    <a:pt x="652" y="42"/>
                    <a:pt x="714" y="70"/>
                    <a:pt x="769" y="109"/>
                  </a:cubicBezTo>
                  <a:cubicBezTo>
                    <a:pt x="823" y="148"/>
                    <a:pt x="868" y="200"/>
                    <a:pt x="901" y="265"/>
                  </a:cubicBezTo>
                  <a:cubicBezTo>
                    <a:pt x="935" y="330"/>
                    <a:pt x="952" y="411"/>
                    <a:pt x="952" y="506"/>
                  </a:cubicBezTo>
                  <a:moveTo>
                    <a:pt x="695" y="506"/>
                  </a:moveTo>
                  <a:cubicBezTo>
                    <a:pt x="695" y="449"/>
                    <a:pt x="686" y="401"/>
                    <a:pt x="667" y="363"/>
                  </a:cubicBezTo>
                  <a:cubicBezTo>
                    <a:pt x="649" y="326"/>
                    <a:pt x="624" y="295"/>
                    <a:pt x="592" y="273"/>
                  </a:cubicBezTo>
                  <a:cubicBezTo>
                    <a:pt x="561" y="250"/>
                    <a:pt x="526" y="234"/>
                    <a:pt x="486" y="225"/>
                  </a:cubicBezTo>
                  <a:cubicBezTo>
                    <a:pt x="446" y="215"/>
                    <a:pt x="405" y="210"/>
                    <a:pt x="363" y="210"/>
                  </a:cubicBezTo>
                  <a:cubicBezTo>
                    <a:pt x="240" y="210"/>
                    <a:pt x="240" y="210"/>
                    <a:pt x="240" y="210"/>
                  </a:cubicBezTo>
                  <a:cubicBezTo>
                    <a:pt x="240" y="806"/>
                    <a:pt x="240" y="806"/>
                    <a:pt x="240" y="806"/>
                  </a:cubicBezTo>
                  <a:cubicBezTo>
                    <a:pt x="357" y="806"/>
                    <a:pt x="357" y="806"/>
                    <a:pt x="357" y="806"/>
                  </a:cubicBezTo>
                  <a:cubicBezTo>
                    <a:pt x="401" y="806"/>
                    <a:pt x="444" y="801"/>
                    <a:pt x="484" y="791"/>
                  </a:cubicBezTo>
                  <a:cubicBezTo>
                    <a:pt x="525" y="781"/>
                    <a:pt x="561" y="764"/>
                    <a:pt x="592" y="741"/>
                  </a:cubicBezTo>
                  <a:cubicBezTo>
                    <a:pt x="624" y="718"/>
                    <a:pt x="649" y="687"/>
                    <a:pt x="667" y="649"/>
                  </a:cubicBezTo>
                  <a:cubicBezTo>
                    <a:pt x="686" y="611"/>
                    <a:pt x="695" y="563"/>
                    <a:pt x="695" y="506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53C36A-61DB-4171-A373-7542DAD8A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52975" y="847725"/>
              <a:ext cx="254000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4" y="107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0" y="0"/>
                </a:cxn>
                <a:cxn ang="0">
                  <a:pos x="160" y="184"/>
                </a:cxn>
                <a:cxn ang="0">
                  <a:pos x="116" y="184"/>
                </a:cxn>
              </a:cxnLst>
              <a:rect l="0" t="0" r="r" b="b"/>
              <a:pathLst>
                <a:path w="160" h="184">
                  <a:moveTo>
                    <a:pt x="116" y="184"/>
                  </a:moveTo>
                  <a:lnTo>
                    <a:pt x="116" y="107"/>
                  </a:lnTo>
                  <a:lnTo>
                    <a:pt x="44" y="107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0" y="0"/>
                  </a:lnTo>
                  <a:lnTo>
                    <a:pt x="160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F8DC399-26C7-4A2B-B421-2F77C683F5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60950" y="839788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4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4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3"/>
                    <a:pt x="1096" y="686"/>
                    <a:pt x="1068" y="753"/>
                  </a:cubicBezTo>
                  <a:cubicBezTo>
                    <a:pt x="1040" y="819"/>
                    <a:pt x="1002" y="877"/>
                    <a:pt x="953" y="924"/>
                  </a:cubicBezTo>
                  <a:cubicBezTo>
                    <a:pt x="903" y="972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2"/>
                    <a:pt x="158" y="924"/>
                  </a:cubicBezTo>
                  <a:cubicBezTo>
                    <a:pt x="108" y="877"/>
                    <a:pt x="69" y="819"/>
                    <a:pt x="42" y="753"/>
                  </a:cubicBezTo>
                  <a:cubicBezTo>
                    <a:pt x="14" y="686"/>
                    <a:pt x="0" y="613"/>
                    <a:pt x="0" y="532"/>
                  </a:cubicBezTo>
                  <a:cubicBezTo>
                    <a:pt x="0" y="451"/>
                    <a:pt x="14" y="377"/>
                    <a:pt x="42" y="311"/>
                  </a:cubicBezTo>
                  <a:cubicBezTo>
                    <a:pt x="69" y="246"/>
                    <a:pt x="108" y="190"/>
                    <a:pt x="158" y="144"/>
                  </a:cubicBezTo>
                  <a:cubicBezTo>
                    <a:pt x="207" y="98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8"/>
                    <a:pt x="953" y="144"/>
                  </a:cubicBezTo>
                  <a:cubicBezTo>
                    <a:pt x="1002" y="190"/>
                    <a:pt x="1040" y="246"/>
                    <a:pt x="1068" y="311"/>
                  </a:cubicBezTo>
                  <a:cubicBezTo>
                    <a:pt x="1096" y="377"/>
                    <a:pt x="1110" y="451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7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3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3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7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2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1"/>
                    <a:pt x="511" y="848"/>
                    <a:pt x="554" y="848"/>
                  </a:cubicBezTo>
                  <a:cubicBezTo>
                    <a:pt x="598" y="848"/>
                    <a:pt x="637" y="841"/>
                    <a:pt x="672" y="825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2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35050B0-C5C0-4CD6-B28D-9321F80C5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86388" y="847725"/>
              <a:ext cx="293687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1"/>
                </a:cxn>
                <a:cxn ang="0">
                  <a:pos x="93" y="131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1"/>
                  </a:lnTo>
                  <a:lnTo>
                    <a:pt x="93" y="131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03154F1-926A-4E50-B1CE-D64F1D1A2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413413" y="847725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8"/>
                </a:cxn>
                <a:cxn ang="0">
                  <a:pos x="43" y="38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8"/>
                  </a:lnTo>
                  <a:lnTo>
                    <a:pt x="43" y="38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6D5702B-5316-4AC5-B037-D95BE04DB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73763" y="847725"/>
              <a:ext cx="265112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81F437-9185-4769-98FB-3191F1661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822450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B29BFC-C7CD-4229-B99B-A72BB0D366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7163" y="1822450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B58F3FC-DFD1-4008-BED4-D57DB765E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08463" y="1814513"/>
              <a:ext cx="271462" cy="307975"/>
            </a:xfrm>
            <a:custGeom>
              <a:avLst/>
              <a:gdLst/>
              <a:ahLst/>
              <a:cxnLst>
                <a:cxn ang="0">
                  <a:pos x="778" y="1027"/>
                </a:cxn>
                <a:cxn ang="0">
                  <a:pos x="549" y="1073"/>
                </a:cxn>
                <a:cxn ang="0">
                  <a:pos x="331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5"/>
                </a:cxn>
                <a:cxn ang="0">
                  <a:pos x="43" y="313"/>
                </a:cxn>
                <a:cxn ang="0">
                  <a:pos x="160" y="144"/>
                </a:cxn>
                <a:cxn ang="0">
                  <a:pos x="336" y="37"/>
                </a:cxn>
                <a:cxn ang="0">
                  <a:pos x="553" y="0"/>
                </a:cxn>
                <a:cxn ang="0">
                  <a:pos x="766" y="38"/>
                </a:cxn>
                <a:cxn ang="0">
                  <a:pos x="935" y="149"/>
                </a:cxn>
                <a:cxn ang="0">
                  <a:pos x="768" y="316"/>
                </a:cxn>
                <a:cxn ang="0">
                  <a:pos x="677" y="245"/>
                </a:cxn>
                <a:cxn ang="0">
                  <a:pos x="562" y="222"/>
                </a:cxn>
                <a:cxn ang="0">
                  <a:pos x="443" y="246"/>
                </a:cxn>
                <a:cxn ang="0">
                  <a:pos x="350" y="312"/>
                </a:cxn>
                <a:cxn ang="0">
                  <a:pos x="290" y="410"/>
                </a:cxn>
                <a:cxn ang="0">
                  <a:pos x="268" y="535"/>
                </a:cxn>
                <a:cxn ang="0">
                  <a:pos x="290" y="661"/>
                </a:cxn>
                <a:cxn ang="0">
                  <a:pos x="350" y="760"/>
                </a:cxn>
                <a:cxn ang="0">
                  <a:pos x="441" y="824"/>
                </a:cxn>
                <a:cxn ang="0">
                  <a:pos x="558" y="847"/>
                </a:cxn>
                <a:cxn ang="0">
                  <a:pos x="686" y="818"/>
                </a:cxn>
                <a:cxn ang="0">
                  <a:pos x="774" y="743"/>
                </a:cxn>
                <a:cxn ang="0">
                  <a:pos x="945" y="904"/>
                </a:cxn>
                <a:cxn ang="0">
                  <a:pos x="778" y="1027"/>
                </a:cxn>
              </a:cxnLst>
              <a:rect l="0" t="0" r="r" b="b"/>
              <a:pathLst>
                <a:path w="945" h="1073">
                  <a:moveTo>
                    <a:pt x="778" y="1027"/>
                  </a:moveTo>
                  <a:cubicBezTo>
                    <a:pt x="712" y="1057"/>
                    <a:pt x="635" y="1073"/>
                    <a:pt x="549" y="1073"/>
                  </a:cubicBezTo>
                  <a:cubicBezTo>
                    <a:pt x="470" y="1073"/>
                    <a:pt x="397" y="1060"/>
                    <a:pt x="331" y="1034"/>
                  </a:cubicBezTo>
                  <a:cubicBezTo>
                    <a:pt x="264" y="1008"/>
                    <a:pt x="206" y="971"/>
                    <a:pt x="157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7"/>
                    <a:pt x="0" y="614"/>
                    <a:pt x="0" y="535"/>
                  </a:cubicBezTo>
                  <a:cubicBezTo>
                    <a:pt x="0" y="453"/>
                    <a:pt x="14" y="379"/>
                    <a:pt x="43" y="313"/>
                  </a:cubicBezTo>
                  <a:cubicBezTo>
                    <a:pt x="71" y="247"/>
                    <a:pt x="110" y="191"/>
                    <a:pt x="160" y="144"/>
                  </a:cubicBezTo>
                  <a:cubicBezTo>
                    <a:pt x="210" y="98"/>
                    <a:pt x="269" y="62"/>
                    <a:pt x="336" y="37"/>
                  </a:cubicBezTo>
                  <a:cubicBezTo>
                    <a:pt x="403" y="12"/>
                    <a:pt x="475" y="0"/>
                    <a:pt x="553" y="0"/>
                  </a:cubicBezTo>
                  <a:cubicBezTo>
                    <a:pt x="625" y="0"/>
                    <a:pt x="696" y="12"/>
                    <a:pt x="766" y="38"/>
                  </a:cubicBezTo>
                  <a:cubicBezTo>
                    <a:pt x="835" y="63"/>
                    <a:pt x="892" y="100"/>
                    <a:pt x="935" y="149"/>
                  </a:cubicBezTo>
                  <a:cubicBezTo>
                    <a:pt x="768" y="316"/>
                    <a:pt x="768" y="316"/>
                    <a:pt x="768" y="316"/>
                  </a:cubicBezTo>
                  <a:cubicBezTo>
                    <a:pt x="745" y="284"/>
                    <a:pt x="715" y="261"/>
                    <a:pt x="677" y="245"/>
                  </a:cubicBezTo>
                  <a:cubicBezTo>
                    <a:pt x="640" y="230"/>
                    <a:pt x="601" y="222"/>
                    <a:pt x="562" y="222"/>
                  </a:cubicBezTo>
                  <a:cubicBezTo>
                    <a:pt x="519" y="222"/>
                    <a:pt x="479" y="230"/>
                    <a:pt x="443" y="246"/>
                  </a:cubicBezTo>
                  <a:cubicBezTo>
                    <a:pt x="407" y="262"/>
                    <a:pt x="376" y="284"/>
                    <a:pt x="350" y="312"/>
                  </a:cubicBezTo>
                  <a:cubicBezTo>
                    <a:pt x="324" y="340"/>
                    <a:pt x="304" y="372"/>
                    <a:pt x="290" y="410"/>
                  </a:cubicBezTo>
                  <a:cubicBezTo>
                    <a:pt x="275" y="448"/>
                    <a:pt x="268" y="490"/>
                    <a:pt x="268" y="535"/>
                  </a:cubicBezTo>
                  <a:cubicBezTo>
                    <a:pt x="268" y="581"/>
                    <a:pt x="275" y="623"/>
                    <a:pt x="290" y="661"/>
                  </a:cubicBezTo>
                  <a:cubicBezTo>
                    <a:pt x="304" y="700"/>
                    <a:pt x="324" y="732"/>
                    <a:pt x="350" y="760"/>
                  </a:cubicBezTo>
                  <a:cubicBezTo>
                    <a:pt x="375" y="787"/>
                    <a:pt x="405" y="808"/>
                    <a:pt x="441" y="824"/>
                  </a:cubicBezTo>
                  <a:cubicBezTo>
                    <a:pt x="477" y="839"/>
                    <a:pt x="515" y="847"/>
                    <a:pt x="558" y="847"/>
                  </a:cubicBezTo>
                  <a:cubicBezTo>
                    <a:pt x="607" y="847"/>
                    <a:pt x="649" y="837"/>
                    <a:pt x="686" y="818"/>
                  </a:cubicBezTo>
                  <a:cubicBezTo>
                    <a:pt x="722" y="799"/>
                    <a:pt x="752" y="774"/>
                    <a:pt x="774" y="743"/>
                  </a:cubicBezTo>
                  <a:cubicBezTo>
                    <a:pt x="945" y="904"/>
                    <a:pt x="945" y="904"/>
                    <a:pt x="945" y="904"/>
                  </a:cubicBezTo>
                  <a:cubicBezTo>
                    <a:pt x="900" y="956"/>
                    <a:pt x="844" y="997"/>
                    <a:pt x="778" y="1027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75B9DCD-F545-4756-973F-1B4E434363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16438" y="1822450"/>
              <a:ext cx="255587" cy="292100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116" y="107"/>
                </a:cxn>
                <a:cxn ang="0">
                  <a:pos x="45" y="107"/>
                </a:cxn>
                <a:cxn ang="0">
                  <a:pos x="45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70"/>
                </a:cxn>
                <a:cxn ang="0">
                  <a:pos x="116" y="70"/>
                </a:cxn>
                <a:cxn ang="0">
                  <a:pos x="116" y="0"/>
                </a:cxn>
                <a:cxn ang="0">
                  <a:pos x="161" y="0"/>
                </a:cxn>
                <a:cxn ang="0">
                  <a:pos x="161" y="184"/>
                </a:cxn>
                <a:cxn ang="0">
                  <a:pos x="116" y="184"/>
                </a:cxn>
              </a:cxnLst>
              <a:rect l="0" t="0" r="r" b="b"/>
              <a:pathLst>
                <a:path w="161" h="184">
                  <a:moveTo>
                    <a:pt x="116" y="184"/>
                  </a:moveTo>
                  <a:lnTo>
                    <a:pt x="116" y="107"/>
                  </a:lnTo>
                  <a:lnTo>
                    <a:pt x="45" y="107"/>
                  </a:lnTo>
                  <a:lnTo>
                    <a:pt x="45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70"/>
                  </a:lnTo>
                  <a:lnTo>
                    <a:pt x="116" y="70"/>
                  </a:lnTo>
                  <a:lnTo>
                    <a:pt x="116" y="0"/>
                  </a:lnTo>
                  <a:lnTo>
                    <a:pt x="161" y="0"/>
                  </a:lnTo>
                  <a:lnTo>
                    <a:pt x="161" y="184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BA7DA6C-8A32-4F52-A854-70AF79DDF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538700" y="1822450"/>
              <a:ext cx="266700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3" y="64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5" y="120"/>
                </a:cxn>
                <a:cxn ang="0">
                  <a:pos x="126" y="120"/>
                </a:cxn>
                <a:cxn ang="0">
                  <a:pos x="125" y="0"/>
                </a:cxn>
                <a:cxn ang="0">
                  <a:pos x="168" y="0"/>
                </a:cxn>
                <a:cxn ang="0">
                  <a:pos x="168" y="184"/>
                </a:cxn>
                <a:cxn ang="0">
                  <a:pos x="117" y="184"/>
                </a:cxn>
              </a:cxnLst>
              <a:rect l="0" t="0" r="r" b="b"/>
              <a:pathLst>
                <a:path w="168" h="184">
                  <a:moveTo>
                    <a:pt x="117" y="184"/>
                  </a:moveTo>
                  <a:lnTo>
                    <a:pt x="43" y="64"/>
                  </a:lnTo>
                  <a:lnTo>
                    <a:pt x="43" y="64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5" y="120"/>
                  </a:lnTo>
                  <a:lnTo>
                    <a:pt x="126" y="120"/>
                  </a:lnTo>
                  <a:lnTo>
                    <a:pt x="125" y="0"/>
                  </a:lnTo>
                  <a:lnTo>
                    <a:pt x="168" y="0"/>
                  </a:lnTo>
                  <a:lnTo>
                    <a:pt x="168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3645760-74B0-4DAC-B274-D4F6D05CF3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859375" y="1814513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4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5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70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70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4" y="488"/>
                    <a:pt x="264" y="532"/>
                  </a:cubicBezTo>
                  <a:cubicBezTo>
                    <a:pt x="264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5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9EE314C-2F35-4110-BEA2-734BF6DDE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29263" y="1822450"/>
              <a:ext cx="18415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145"/>
                </a:cxn>
                <a:cxn ang="0">
                  <a:pos x="116" y="145"/>
                </a:cxn>
                <a:cxn ang="0">
                  <a:pos x="116" y="184"/>
                </a:cxn>
                <a:cxn ang="0">
                  <a:pos x="0" y="184"/>
                </a:cxn>
              </a:cxnLst>
              <a:rect l="0" t="0" r="r" b="b"/>
              <a:pathLst>
                <a:path w="116" h="184">
                  <a:moveTo>
                    <a:pt x="0" y="184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145"/>
                  </a:lnTo>
                  <a:lnTo>
                    <a:pt x="116" y="145"/>
                  </a:lnTo>
                  <a:lnTo>
                    <a:pt x="116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B1EC43B-91D3-4F10-88D9-3A5453431D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34050" y="1814513"/>
              <a:ext cx="319088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3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8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8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3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7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4"/>
                </a:cxn>
                <a:cxn ang="0">
                  <a:pos x="554" y="848"/>
                </a:cxn>
                <a:cxn ang="0">
                  <a:pos x="672" y="824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7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3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5" y="1073"/>
                    <a:pt x="401" y="1060"/>
                    <a:pt x="333" y="1034"/>
                  </a:cubicBezTo>
                  <a:cubicBezTo>
                    <a:pt x="266" y="1008"/>
                    <a:pt x="207" y="971"/>
                    <a:pt x="158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8" y="143"/>
                  </a:cubicBezTo>
                  <a:cubicBezTo>
                    <a:pt x="207" y="97"/>
                    <a:pt x="266" y="62"/>
                    <a:pt x="333" y="37"/>
                  </a:cubicBezTo>
                  <a:cubicBezTo>
                    <a:pt x="401" y="12"/>
                    <a:pt x="475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3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7" y="532"/>
                  </a:moveTo>
                  <a:cubicBezTo>
                    <a:pt x="847" y="488"/>
                    <a:pt x="839" y="446"/>
                    <a:pt x="825" y="408"/>
                  </a:cubicBezTo>
                  <a:cubicBezTo>
                    <a:pt x="811" y="370"/>
                    <a:pt x="791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8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1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4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8" y="848"/>
                    <a:pt x="637" y="840"/>
                    <a:pt x="672" y="824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7" y="578"/>
                    <a:pt x="847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95A90D8-0B0C-40DE-B644-1A0B2046AC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91238" y="1814513"/>
              <a:ext cx="273050" cy="306387"/>
            </a:xfrm>
            <a:custGeom>
              <a:avLst/>
              <a:gdLst/>
              <a:ahLst/>
              <a:cxnLst>
                <a:cxn ang="0">
                  <a:pos x="778" y="1047"/>
                </a:cxn>
                <a:cxn ang="0">
                  <a:pos x="560" y="1071"/>
                </a:cxn>
                <a:cxn ang="0">
                  <a:pos x="334" y="1032"/>
                </a:cxn>
                <a:cxn ang="0">
                  <a:pos x="157" y="923"/>
                </a:cxn>
                <a:cxn ang="0">
                  <a:pos x="41" y="754"/>
                </a:cxn>
                <a:cxn ang="0">
                  <a:pos x="0" y="535"/>
                </a:cxn>
                <a:cxn ang="0">
                  <a:pos x="42" y="313"/>
                </a:cxn>
                <a:cxn ang="0">
                  <a:pos x="159" y="144"/>
                </a:cxn>
                <a:cxn ang="0">
                  <a:pos x="335" y="37"/>
                </a:cxn>
                <a:cxn ang="0">
                  <a:pos x="553" y="0"/>
                </a:cxn>
                <a:cxn ang="0">
                  <a:pos x="777" y="36"/>
                </a:cxn>
                <a:cxn ang="0">
                  <a:pos x="946" y="135"/>
                </a:cxn>
                <a:cxn ang="0">
                  <a:pos x="790" y="312"/>
                </a:cxn>
                <a:cxn ang="0">
                  <a:pos x="695" y="243"/>
                </a:cxn>
                <a:cxn ang="0">
                  <a:pos x="561" y="217"/>
                </a:cxn>
                <a:cxn ang="0">
                  <a:pos x="442" y="241"/>
                </a:cxn>
                <a:cxn ang="0">
                  <a:pos x="347" y="307"/>
                </a:cxn>
                <a:cxn ang="0">
                  <a:pos x="284" y="407"/>
                </a:cxn>
                <a:cxn ang="0">
                  <a:pos x="262" y="535"/>
                </a:cxn>
                <a:cxn ang="0">
                  <a:pos x="282" y="664"/>
                </a:cxn>
                <a:cxn ang="0">
                  <a:pos x="342" y="765"/>
                </a:cxn>
                <a:cxn ang="0">
                  <a:pos x="440" y="832"/>
                </a:cxn>
                <a:cxn ang="0">
                  <a:pos x="573" y="855"/>
                </a:cxn>
                <a:cxn ang="0">
                  <a:pos x="655" y="849"/>
                </a:cxn>
                <a:cxn ang="0">
                  <a:pos x="727" y="828"/>
                </a:cxn>
                <a:cxn ang="0">
                  <a:pos x="727" y="643"/>
                </a:cxn>
                <a:cxn ang="0">
                  <a:pos x="532" y="643"/>
                </a:cxn>
                <a:cxn ang="0">
                  <a:pos x="532" y="444"/>
                </a:cxn>
                <a:cxn ang="0">
                  <a:pos x="953" y="444"/>
                </a:cxn>
                <a:cxn ang="0">
                  <a:pos x="953" y="983"/>
                </a:cxn>
                <a:cxn ang="0">
                  <a:pos x="778" y="1047"/>
                </a:cxn>
              </a:cxnLst>
              <a:rect l="0" t="0" r="r" b="b"/>
              <a:pathLst>
                <a:path w="953" h="1071">
                  <a:moveTo>
                    <a:pt x="778" y="1047"/>
                  </a:moveTo>
                  <a:cubicBezTo>
                    <a:pt x="711" y="1063"/>
                    <a:pt x="638" y="1071"/>
                    <a:pt x="560" y="1071"/>
                  </a:cubicBezTo>
                  <a:cubicBezTo>
                    <a:pt x="478" y="1071"/>
                    <a:pt x="403" y="1058"/>
                    <a:pt x="334" y="1032"/>
                  </a:cubicBezTo>
                  <a:cubicBezTo>
                    <a:pt x="266" y="1006"/>
                    <a:pt x="207" y="970"/>
                    <a:pt x="157" y="923"/>
                  </a:cubicBezTo>
                  <a:cubicBezTo>
                    <a:pt x="108" y="876"/>
                    <a:pt x="69" y="820"/>
                    <a:pt x="41" y="754"/>
                  </a:cubicBezTo>
                  <a:cubicBezTo>
                    <a:pt x="13" y="688"/>
                    <a:pt x="0" y="615"/>
                    <a:pt x="0" y="535"/>
                  </a:cubicBezTo>
                  <a:cubicBezTo>
                    <a:pt x="0" y="453"/>
                    <a:pt x="14" y="379"/>
                    <a:pt x="42" y="313"/>
                  </a:cubicBezTo>
                  <a:cubicBezTo>
                    <a:pt x="70" y="247"/>
                    <a:pt x="110" y="191"/>
                    <a:pt x="159" y="144"/>
                  </a:cubicBezTo>
                  <a:cubicBezTo>
                    <a:pt x="209" y="98"/>
                    <a:pt x="268" y="62"/>
                    <a:pt x="335" y="37"/>
                  </a:cubicBezTo>
                  <a:cubicBezTo>
                    <a:pt x="402" y="12"/>
                    <a:pt x="475" y="0"/>
                    <a:pt x="553" y="0"/>
                  </a:cubicBezTo>
                  <a:cubicBezTo>
                    <a:pt x="633" y="0"/>
                    <a:pt x="708" y="12"/>
                    <a:pt x="777" y="36"/>
                  </a:cubicBezTo>
                  <a:cubicBezTo>
                    <a:pt x="846" y="61"/>
                    <a:pt x="902" y="94"/>
                    <a:pt x="946" y="135"/>
                  </a:cubicBezTo>
                  <a:cubicBezTo>
                    <a:pt x="790" y="312"/>
                    <a:pt x="790" y="312"/>
                    <a:pt x="790" y="312"/>
                  </a:cubicBezTo>
                  <a:cubicBezTo>
                    <a:pt x="766" y="284"/>
                    <a:pt x="734" y="261"/>
                    <a:pt x="695" y="243"/>
                  </a:cubicBezTo>
                  <a:cubicBezTo>
                    <a:pt x="656" y="226"/>
                    <a:pt x="611" y="217"/>
                    <a:pt x="561" y="217"/>
                  </a:cubicBezTo>
                  <a:cubicBezTo>
                    <a:pt x="518" y="217"/>
                    <a:pt x="478" y="225"/>
                    <a:pt x="442" y="241"/>
                  </a:cubicBezTo>
                  <a:cubicBezTo>
                    <a:pt x="405" y="256"/>
                    <a:pt x="373" y="278"/>
                    <a:pt x="347" y="307"/>
                  </a:cubicBezTo>
                  <a:cubicBezTo>
                    <a:pt x="320" y="335"/>
                    <a:pt x="299" y="369"/>
                    <a:pt x="284" y="407"/>
                  </a:cubicBezTo>
                  <a:cubicBezTo>
                    <a:pt x="269" y="446"/>
                    <a:pt x="262" y="489"/>
                    <a:pt x="262" y="535"/>
                  </a:cubicBezTo>
                  <a:cubicBezTo>
                    <a:pt x="262" y="582"/>
                    <a:pt x="268" y="625"/>
                    <a:pt x="282" y="664"/>
                  </a:cubicBezTo>
                  <a:cubicBezTo>
                    <a:pt x="295" y="703"/>
                    <a:pt x="315" y="737"/>
                    <a:pt x="342" y="765"/>
                  </a:cubicBezTo>
                  <a:cubicBezTo>
                    <a:pt x="368" y="794"/>
                    <a:pt x="401" y="816"/>
                    <a:pt x="440" y="832"/>
                  </a:cubicBezTo>
                  <a:cubicBezTo>
                    <a:pt x="478" y="847"/>
                    <a:pt x="523" y="855"/>
                    <a:pt x="573" y="855"/>
                  </a:cubicBezTo>
                  <a:cubicBezTo>
                    <a:pt x="601" y="855"/>
                    <a:pt x="629" y="853"/>
                    <a:pt x="655" y="849"/>
                  </a:cubicBezTo>
                  <a:cubicBezTo>
                    <a:pt x="681" y="845"/>
                    <a:pt x="705" y="838"/>
                    <a:pt x="727" y="828"/>
                  </a:cubicBezTo>
                  <a:cubicBezTo>
                    <a:pt x="727" y="643"/>
                    <a:pt x="727" y="643"/>
                    <a:pt x="727" y="643"/>
                  </a:cubicBezTo>
                  <a:cubicBezTo>
                    <a:pt x="532" y="643"/>
                    <a:pt x="532" y="643"/>
                    <a:pt x="532" y="643"/>
                  </a:cubicBezTo>
                  <a:cubicBezTo>
                    <a:pt x="532" y="444"/>
                    <a:pt x="532" y="444"/>
                    <a:pt x="532" y="444"/>
                  </a:cubicBezTo>
                  <a:cubicBezTo>
                    <a:pt x="953" y="444"/>
                    <a:pt x="953" y="444"/>
                    <a:pt x="953" y="444"/>
                  </a:cubicBezTo>
                  <a:cubicBezTo>
                    <a:pt x="953" y="983"/>
                    <a:pt x="953" y="983"/>
                    <a:pt x="953" y="983"/>
                  </a:cubicBezTo>
                  <a:cubicBezTo>
                    <a:pt x="903" y="1009"/>
                    <a:pt x="845" y="1030"/>
                    <a:pt x="778" y="1047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EFA9DBE-36EB-41C7-ADB2-D22316198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86513" y="1822450"/>
              <a:ext cx="292100" cy="292100"/>
            </a:xfrm>
            <a:custGeom>
              <a:avLst/>
              <a:gdLst/>
              <a:ahLst/>
              <a:cxnLst>
                <a:cxn ang="0">
                  <a:pos x="113" y="106"/>
                </a:cxn>
                <a:cxn ang="0">
                  <a:pos x="113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2" y="0"/>
                </a:cxn>
                <a:cxn ang="0">
                  <a:pos x="184" y="0"/>
                </a:cxn>
                <a:cxn ang="0">
                  <a:pos x="113" y="106"/>
                </a:cxn>
              </a:cxnLst>
              <a:rect l="0" t="0" r="r" b="b"/>
              <a:pathLst>
                <a:path w="184" h="184">
                  <a:moveTo>
                    <a:pt x="113" y="106"/>
                  </a:moveTo>
                  <a:lnTo>
                    <a:pt x="113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2" y="0"/>
                  </a:lnTo>
                  <a:lnTo>
                    <a:pt x="184" y="0"/>
                  </a:lnTo>
                  <a:lnTo>
                    <a:pt x="113" y="106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3A9F949-7500-435C-94C7-E1E0A70BA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94113" y="1335088"/>
              <a:ext cx="250825" cy="300037"/>
            </a:xfrm>
            <a:custGeom>
              <a:avLst/>
              <a:gdLst/>
              <a:ahLst/>
              <a:cxnLst>
                <a:cxn ang="0">
                  <a:pos x="843" y="802"/>
                </a:cxn>
                <a:cxn ang="0">
                  <a:pos x="755" y="931"/>
                </a:cxn>
                <a:cxn ang="0">
                  <a:pos x="616" y="1015"/>
                </a:cxn>
                <a:cxn ang="0">
                  <a:pos x="435" y="1046"/>
                </a:cxn>
                <a:cxn ang="0">
                  <a:pos x="254" y="1015"/>
                </a:cxn>
                <a:cxn ang="0">
                  <a:pos x="117" y="931"/>
                </a:cxn>
                <a:cxn ang="0">
                  <a:pos x="30" y="802"/>
                </a:cxn>
                <a:cxn ang="0">
                  <a:pos x="0" y="634"/>
                </a:cxn>
                <a:cxn ang="0">
                  <a:pos x="0" y="0"/>
                </a:cxn>
                <a:cxn ang="0">
                  <a:pos x="245" y="0"/>
                </a:cxn>
                <a:cxn ang="0">
                  <a:pos x="245" y="614"/>
                </a:cxn>
                <a:cxn ang="0">
                  <a:pos x="256" y="693"/>
                </a:cxn>
                <a:cxn ang="0">
                  <a:pos x="289" y="760"/>
                </a:cxn>
                <a:cxn ang="0">
                  <a:pos x="348" y="807"/>
                </a:cxn>
                <a:cxn ang="0">
                  <a:pos x="436" y="824"/>
                </a:cxn>
                <a:cxn ang="0">
                  <a:pos x="525" y="807"/>
                </a:cxn>
                <a:cxn ang="0">
                  <a:pos x="585" y="760"/>
                </a:cxn>
                <a:cxn ang="0">
                  <a:pos x="618" y="693"/>
                </a:cxn>
                <a:cxn ang="0">
                  <a:pos x="628" y="614"/>
                </a:cxn>
                <a:cxn ang="0">
                  <a:pos x="628" y="0"/>
                </a:cxn>
                <a:cxn ang="0">
                  <a:pos x="874" y="0"/>
                </a:cxn>
                <a:cxn ang="0">
                  <a:pos x="874" y="634"/>
                </a:cxn>
                <a:cxn ang="0">
                  <a:pos x="843" y="802"/>
                </a:cxn>
              </a:cxnLst>
              <a:rect l="0" t="0" r="r" b="b"/>
              <a:pathLst>
                <a:path w="874" h="1046">
                  <a:moveTo>
                    <a:pt x="843" y="802"/>
                  </a:moveTo>
                  <a:cubicBezTo>
                    <a:pt x="823" y="852"/>
                    <a:pt x="793" y="895"/>
                    <a:pt x="755" y="931"/>
                  </a:cubicBezTo>
                  <a:cubicBezTo>
                    <a:pt x="716" y="967"/>
                    <a:pt x="670" y="995"/>
                    <a:pt x="616" y="1015"/>
                  </a:cubicBezTo>
                  <a:cubicBezTo>
                    <a:pt x="561" y="1036"/>
                    <a:pt x="501" y="1046"/>
                    <a:pt x="435" y="1046"/>
                  </a:cubicBezTo>
                  <a:cubicBezTo>
                    <a:pt x="368" y="1046"/>
                    <a:pt x="307" y="1036"/>
                    <a:pt x="254" y="1015"/>
                  </a:cubicBezTo>
                  <a:cubicBezTo>
                    <a:pt x="200" y="995"/>
                    <a:pt x="154" y="967"/>
                    <a:pt x="117" y="931"/>
                  </a:cubicBezTo>
                  <a:cubicBezTo>
                    <a:pt x="79" y="895"/>
                    <a:pt x="51" y="852"/>
                    <a:pt x="30" y="802"/>
                  </a:cubicBezTo>
                  <a:cubicBezTo>
                    <a:pt x="10" y="752"/>
                    <a:pt x="0" y="696"/>
                    <a:pt x="0" y="6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42"/>
                    <a:pt x="249" y="668"/>
                    <a:pt x="256" y="693"/>
                  </a:cubicBezTo>
                  <a:cubicBezTo>
                    <a:pt x="263" y="718"/>
                    <a:pt x="274" y="741"/>
                    <a:pt x="289" y="760"/>
                  </a:cubicBezTo>
                  <a:cubicBezTo>
                    <a:pt x="304" y="780"/>
                    <a:pt x="323" y="795"/>
                    <a:pt x="348" y="807"/>
                  </a:cubicBezTo>
                  <a:cubicBezTo>
                    <a:pt x="372" y="818"/>
                    <a:pt x="402" y="824"/>
                    <a:pt x="436" y="824"/>
                  </a:cubicBezTo>
                  <a:cubicBezTo>
                    <a:pt x="471" y="824"/>
                    <a:pt x="501" y="818"/>
                    <a:pt x="525" y="807"/>
                  </a:cubicBezTo>
                  <a:cubicBezTo>
                    <a:pt x="549" y="795"/>
                    <a:pt x="569" y="780"/>
                    <a:pt x="585" y="760"/>
                  </a:cubicBezTo>
                  <a:cubicBezTo>
                    <a:pt x="600" y="741"/>
                    <a:pt x="611" y="718"/>
                    <a:pt x="618" y="693"/>
                  </a:cubicBezTo>
                  <a:cubicBezTo>
                    <a:pt x="624" y="668"/>
                    <a:pt x="628" y="642"/>
                    <a:pt x="628" y="614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634"/>
                    <a:pt x="874" y="634"/>
                    <a:pt x="874" y="634"/>
                  </a:cubicBezTo>
                  <a:cubicBezTo>
                    <a:pt x="874" y="696"/>
                    <a:pt x="864" y="752"/>
                    <a:pt x="843" y="80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8ABA78-B982-4146-9F61-7F03322C3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10025" y="1335088"/>
              <a:ext cx="265113" cy="292100"/>
            </a:xfrm>
            <a:custGeom>
              <a:avLst/>
              <a:gdLst/>
              <a:ahLst/>
              <a:cxnLst>
                <a:cxn ang="0">
                  <a:pos x="117" y="184"/>
                </a:cxn>
                <a:cxn ang="0">
                  <a:pos x="43" y="64"/>
                </a:cxn>
                <a:cxn ang="0">
                  <a:pos x="42" y="64"/>
                </a:cxn>
                <a:cxn ang="0">
                  <a:pos x="43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51" y="0"/>
                </a:cxn>
                <a:cxn ang="0">
                  <a:pos x="124" y="120"/>
                </a:cxn>
                <a:cxn ang="0">
                  <a:pos x="125" y="120"/>
                </a:cxn>
                <a:cxn ang="0">
                  <a:pos x="124" y="0"/>
                </a:cxn>
                <a:cxn ang="0">
                  <a:pos x="167" y="0"/>
                </a:cxn>
                <a:cxn ang="0">
                  <a:pos x="167" y="184"/>
                </a:cxn>
                <a:cxn ang="0">
                  <a:pos x="117" y="184"/>
                </a:cxn>
              </a:cxnLst>
              <a:rect l="0" t="0" r="r" b="b"/>
              <a:pathLst>
                <a:path w="167" h="184">
                  <a:moveTo>
                    <a:pt x="117" y="184"/>
                  </a:moveTo>
                  <a:lnTo>
                    <a:pt x="43" y="64"/>
                  </a:lnTo>
                  <a:lnTo>
                    <a:pt x="42" y="64"/>
                  </a:lnTo>
                  <a:lnTo>
                    <a:pt x="43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4" y="0"/>
                  </a:lnTo>
                  <a:lnTo>
                    <a:pt x="167" y="0"/>
                  </a:lnTo>
                  <a:lnTo>
                    <a:pt x="167" y="184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C79BD6-D5F7-47AF-8E92-424DA0B2D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043400" y="1335088"/>
              <a:ext cx="71438" cy="292100"/>
            </a:xfrm>
            <a:prstGeom prst="rect">
              <a:avLst/>
            </a:prstGeom>
            <a:solidFill>
              <a:srgbClr val="C8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47F2F9-B1F3-4359-AFE1-A22318ED0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48175" y="1335088"/>
              <a:ext cx="293688" cy="292100"/>
            </a:xfrm>
            <a:custGeom>
              <a:avLst/>
              <a:gdLst/>
              <a:ahLst/>
              <a:cxnLst>
                <a:cxn ang="0">
                  <a:pos x="114" y="184"/>
                </a:cxn>
                <a:cxn ang="0">
                  <a:pos x="69" y="184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92" y="130"/>
                </a:cxn>
                <a:cxn ang="0">
                  <a:pos x="93" y="130"/>
                </a:cxn>
                <a:cxn ang="0">
                  <a:pos x="136" y="0"/>
                </a:cxn>
                <a:cxn ang="0">
                  <a:pos x="185" y="0"/>
                </a:cxn>
                <a:cxn ang="0">
                  <a:pos x="114" y="184"/>
                </a:cxn>
              </a:cxnLst>
              <a:rect l="0" t="0" r="r" b="b"/>
              <a:pathLst>
                <a:path w="185" h="184">
                  <a:moveTo>
                    <a:pt x="114" y="184"/>
                  </a:moveTo>
                  <a:lnTo>
                    <a:pt x="69" y="18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92" y="130"/>
                  </a:lnTo>
                  <a:lnTo>
                    <a:pt x="93" y="130"/>
                  </a:lnTo>
                  <a:lnTo>
                    <a:pt x="136" y="0"/>
                  </a:lnTo>
                  <a:lnTo>
                    <a:pt x="185" y="0"/>
                  </a:lnTo>
                  <a:lnTo>
                    <a:pt x="114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B9E607-4E2D-4710-B203-E6991F1B73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75200" y="1335088"/>
              <a:ext cx="203200" cy="2921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0"/>
                </a:cxn>
                <a:cxn ang="0">
                  <a:pos x="123" y="0"/>
                </a:cxn>
                <a:cxn ang="0">
                  <a:pos x="123" y="37"/>
                </a:cxn>
                <a:cxn ang="0">
                  <a:pos x="43" y="37"/>
                </a:cxn>
                <a:cxn ang="0">
                  <a:pos x="43" y="72"/>
                </a:cxn>
                <a:cxn ang="0">
                  <a:pos x="119" y="72"/>
                </a:cxn>
                <a:cxn ang="0">
                  <a:pos x="119" y="108"/>
                </a:cxn>
                <a:cxn ang="0">
                  <a:pos x="43" y="108"/>
                </a:cxn>
                <a:cxn ang="0">
                  <a:pos x="43" y="146"/>
                </a:cxn>
                <a:cxn ang="0">
                  <a:pos x="128" y="146"/>
                </a:cxn>
                <a:cxn ang="0">
                  <a:pos x="128" y="184"/>
                </a:cxn>
                <a:cxn ang="0">
                  <a:pos x="0" y="184"/>
                </a:cxn>
              </a:cxnLst>
              <a:rect l="0" t="0" r="r" b="b"/>
              <a:pathLst>
                <a:path w="128" h="184">
                  <a:moveTo>
                    <a:pt x="0" y="184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37"/>
                  </a:lnTo>
                  <a:lnTo>
                    <a:pt x="43" y="37"/>
                  </a:lnTo>
                  <a:lnTo>
                    <a:pt x="43" y="72"/>
                  </a:lnTo>
                  <a:lnTo>
                    <a:pt x="119" y="72"/>
                  </a:lnTo>
                  <a:lnTo>
                    <a:pt x="119" y="108"/>
                  </a:lnTo>
                  <a:lnTo>
                    <a:pt x="43" y="108"/>
                  </a:lnTo>
                  <a:lnTo>
                    <a:pt x="43" y="146"/>
                  </a:lnTo>
                  <a:lnTo>
                    <a:pt x="128" y="146"/>
                  </a:lnTo>
                  <a:lnTo>
                    <a:pt x="128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A003FF1-B79E-452A-8BF4-4CA959350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5550" y="1335088"/>
              <a:ext cx="238125" cy="292100"/>
            </a:xfrm>
            <a:custGeom>
              <a:avLst/>
              <a:gdLst/>
              <a:ahLst/>
              <a:cxnLst>
                <a:cxn ang="0">
                  <a:pos x="546" y="1018"/>
                </a:cxn>
                <a:cxn ang="0">
                  <a:pos x="325" y="614"/>
                </a:cxn>
                <a:cxn ang="0">
                  <a:pos x="241" y="614"/>
                </a:cxn>
                <a:cxn ang="0">
                  <a:pos x="241" y="1018"/>
                </a:cxn>
                <a:cxn ang="0">
                  <a:pos x="0" y="1018"/>
                </a:cxn>
                <a:cxn ang="0">
                  <a:pos x="0" y="0"/>
                </a:cxn>
                <a:cxn ang="0">
                  <a:pos x="389" y="0"/>
                </a:cxn>
                <a:cxn ang="0">
                  <a:pos x="533" y="15"/>
                </a:cxn>
                <a:cxn ang="0">
                  <a:pos x="658" y="66"/>
                </a:cxn>
                <a:cxn ang="0">
                  <a:pos x="746" y="161"/>
                </a:cxn>
                <a:cxn ang="0">
                  <a:pos x="780" y="308"/>
                </a:cxn>
                <a:cxn ang="0">
                  <a:pos x="723" y="482"/>
                </a:cxn>
                <a:cxn ang="0">
                  <a:pos x="568" y="583"/>
                </a:cxn>
                <a:cxn ang="0">
                  <a:pos x="834" y="1018"/>
                </a:cxn>
                <a:cxn ang="0">
                  <a:pos x="546" y="1018"/>
                </a:cxn>
                <a:cxn ang="0">
                  <a:pos x="536" y="312"/>
                </a:cxn>
                <a:cxn ang="0">
                  <a:pos x="521" y="254"/>
                </a:cxn>
                <a:cxn ang="0">
                  <a:pos x="482" y="219"/>
                </a:cxn>
                <a:cxn ang="0">
                  <a:pos x="428" y="203"/>
                </a:cxn>
                <a:cxn ang="0">
                  <a:pos x="371" y="199"/>
                </a:cxn>
                <a:cxn ang="0">
                  <a:pos x="239" y="199"/>
                </a:cxn>
                <a:cxn ang="0">
                  <a:pos x="239" y="436"/>
                </a:cxn>
                <a:cxn ang="0">
                  <a:pos x="357" y="436"/>
                </a:cxn>
                <a:cxn ang="0">
                  <a:pos x="419" y="431"/>
                </a:cxn>
                <a:cxn ang="0">
                  <a:pos x="477" y="413"/>
                </a:cxn>
                <a:cxn ang="0">
                  <a:pos x="520" y="375"/>
                </a:cxn>
                <a:cxn ang="0">
                  <a:pos x="536" y="312"/>
                </a:cxn>
              </a:cxnLst>
              <a:rect l="0" t="0" r="r" b="b"/>
              <a:pathLst>
                <a:path w="834" h="1018">
                  <a:moveTo>
                    <a:pt x="546" y="1018"/>
                  </a:moveTo>
                  <a:cubicBezTo>
                    <a:pt x="325" y="614"/>
                    <a:pt x="325" y="614"/>
                    <a:pt x="325" y="614"/>
                  </a:cubicBezTo>
                  <a:cubicBezTo>
                    <a:pt x="241" y="614"/>
                    <a:pt x="241" y="614"/>
                    <a:pt x="241" y="614"/>
                  </a:cubicBezTo>
                  <a:cubicBezTo>
                    <a:pt x="241" y="1018"/>
                    <a:pt x="241" y="1018"/>
                    <a:pt x="241" y="1018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38" y="0"/>
                    <a:pt x="486" y="5"/>
                    <a:pt x="533" y="15"/>
                  </a:cubicBezTo>
                  <a:cubicBezTo>
                    <a:pt x="579" y="25"/>
                    <a:pt x="621" y="42"/>
                    <a:pt x="658" y="66"/>
                  </a:cubicBezTo>
                  <a:cubicBezTo>
                    <a:pt x="695" y="90"/>
                    <a:pt x="724" y="122"/>
                    <a:pt x="746" y="161"/>
                  </a:cubicBezTo>
                  <a:cubicBezTo>
                    <a:pt x="768" y="200"/>
                    <a:pt x="780" y="249"/>
                    <a:pt x="780" y="308"/>
                  </a:cubicBezTo>
                  <a:cubicBezTo>
                    <a:pt x="780" y="377"/>
                    <a:pt x="761" y="435"/>
                    <a:pt x="723" y="482"/>
                  </a:cubicBezTo>
                  <a:cubicBezTo>
                    <a:pt x="686" y="529"/>
                    <a:pt x="634" y="562"/>
                    <a:pt x="568" y="583"/>
                  </a:cubicBezTo>
                  <a:cubicBezTo>
                    <a:pt x="834" y="1018"/>
                    <a:pt x="834" y="1018"/>
                    <a:pt x="834" y="1018"/>
                  </a:cubicBezTo>
                  <a:lnTo>
                    <a:pt x="546" y="1018"/>
                  </a:lnTo>
                  <a:close/>
                  <a:moveTo>
                    <a:pt x="536" y="312"/>
                  </a:moveTo>
                  <a:cubicBezTo>
                    <a:pt x="536" y="288"/>
                    <a:pt x="531" y="269"/>
                    <a:pt x="521" y="254"/>
                  </a:cubicBezTo>
                  <a:cubicBezTo>
                    <a:pt x="511" y="239"/>
                    <a:pt x="498" y="227"/>
                    <a:pt x="482" y="219"/>
                  </a:cubicBezTo>
                  <a:cubicBezTo>
                    <a:pt x="466" y="211"/>
                    <a:pt x="448" y="206"/>
                    <a:pt x="428" y="203"/>
                  </a:cubicBezTo>
                  <a:cubicBezTo>
                    <a:pt x="409" y="200"/>
                    <a:pt x="389" y="199"/>
                    <a:pt x="371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9" y="436"/>
                    <a:pt x="239" y="436"/>
                    <a:pt x="239" y="436"/>
                  </a:cubicBezTo>
                  <a:cubicBezTo>
                    <a:pt x="357" y="436"/>
                    <a:pt x="357" y="436"/>
                    <a:pt x="357" y="436"/>
                  </a:cubicBezTo>
                  <a:cubicBezTo>
                    <a:pt x="377" y="436"/>
                    <a:pt x="398" y="434"/>
                    <a:pt x="419" y="431"/>
                  </a:cubicBezTo>
                  <a:cubicBezTo>
                    <a:pt x="440" y="427"/>
                    <a:pt x="459" y="422"/>
                    <a:pt x="477" y="413"/>
                  </a:cubicBezTo>
                  <a:cubicBezTo>
                    <a:pt x="494" y="404"/>
                    <a:pt x="508" y="392"/>
                    <a:pt x="520" y="375"/>
                  </a:cubicBezTo>
                  <a:cubicBezTo>
                    <a:pt x="531" y="359"/>
                    <a:pt x="536" y="338"/>
                    <a:pt x="536" y="31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8176C69-5F99-4EAD-B564-8F4401F92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92725" y="1327150"/>
              <a:ext cx="223838" cy="307975"/>
            </a:xfrm>
            <a:custGeom>
              <a:avLst/>
              <a:gdLst/>
              <a:ahLst/>
              <a:cxnLst>
                <a:cxn ang="0">
                  <a:pos x="623" y="291"/>
                </a:cxn>
                <a:cxn ang="0">
                  <a:pos x="540" y="227"/>
                </a:cxn>
                <a:cxn ang="0">
                  <a:pos x="441" y="203"/>
                </a:cxn>
                <a:cxn ang="0">
                  <a:pos x="392" y="207"/>
                </a:cxn>
                <a:cxn ang="0">
                  <a:pos x="346" y="224"/>
                </a:cxn>
                <a:cxn ang="0">
                  <a:pos x="312" y="255"/>
                </a:cxn>
                <a:cxn ang="0">
                  <a:pos x="299" y="305"/>
                </a:cxn>
                <a:cxn ang="0">
                  <a:pos x="309" y="348"/>
                </a:cxn>
                <a:cxn ang="0">
                  <a:pos x="341" y="378"/>
                </a:cxn>
                <a:cxn ang="0">
                  <a:pos x="391" y="402"/>
                </a:cxn>
                <a:cxn ang="0">
                  <a:pos x="455" y="424"/>
                </a:cxn>
                <a:cxn ang="0">
                  <a:pos x="564" y="463"/>
                </a:cxn>
                <a:cxn ang="0">
                  <a:pos x="666" y="518"/>
                </a:cxn>
                <a:cxn ang="0">
                  <a:pos x="742" y="603"/>
                </a:cxn>
                <a:cxn ang="0">
                  <a:pos x="772" y="731"/>
                </a:cxn>
                <a:cxn ang="0">
                  <a:pos x="740" y="883"/>
                </a:cxn>
                <a:cxn ang="0">
                  <a:pos x="653" y="988"/>
                </a:cxn>
                <a:cxn ang="0">
                  <a:pos x="527" y="1050"/>
                </a:cxn>
                <a:cxn ang="0">
                  <a:pos x="382" y="1070"/>
                </a:cxn>
                <a:cxn ang="0">
                  <a:pos x="170" y="1032"/>
                </a:cxn>
                <a:cxn ang="0">
                  <a:pos x="0" y="923"/>
                </a:cxn>
                <a:cxn ang="0">
                  <a:pos x="162" y="760"/>
                </a:cxn>
                <a:cxn ang="0">
                  <a:pos x="260" y="837"/>
                </a:cxn>
                <a:cxn ang="0">
                  <a:pos x="382" y="868"/>
                </a:cxn>
                <a:cxn ang="0">
                  <a:pos x="435" y="862"/>
                </a:cxn>
                <a:cxn ang="0">
                  <a:pos x="481" y="843"/>
                </a:cxn>
                <a:cxn ang="0">
                  <a:pos x="512" y="808"/>
                </a:cxn>
                <a:cxn ang="0">
                  <a:pos x="523" y="757"/>
                </a:cxn>
                <a:cxn ang="0">
                  <a:pos x="509" y="708"/>
                </a:cxn>
                <a:cxn ang="0">
                  <a:pos x="468" y="671"/>
                </a:cxn>
                <a:cxn ang="0">
                  <a:pos x="402" y="641"/>
                </a:cxn>
                <a:cxn ang="0">
                  <a:pos x="311" y="611"/>
                </a:cxn>
                <a:cxn ang="0">
                  <a:pos x="216" y="574"/>
                </a:cxn>
                <a:cxn ang="0">
                  <a:pos x="132" y="519"/>
                </a:cxn>
                <a:cxn ang="0">
                  <a:pos x="73" y="437"/>
                </a:cxn>
                <a:cxn ang="0">
                  <a:pos x="51" y="319"/>
                </a:cxn>
                <a:cxn ang="0">
                  <a:pos x="86" y="174"/>
                </a:cxn>
                <a:cxn ang="0">
                  <a:pos x="176" y="75"/>
                </a:cxn>
                <a:cxn ang="0">
                  <a:pos x="303" y="18"/>
                </a:cxn>
                <a:cxn ang="0">
                  <a:pos x="446" y="0"/>
                </a:cxn>
                <a:cxn ang="0">
                  <a:pos x="622" y="32"/>
                </a:cxn>
                <a:cxn ang="0">
                  <a:pos x="780" y="125"/>
                </a:cxn>
                <a:cxn ang="0">
                  <a:pos x="623" y="291"/>
                </a:cxn>
              </a:cxnLst>
              <a:rect l="0" t="0" r="r" b="b"/>
              <a:pathLst>
                <a:path w="780" h="1070">
                  <a:moveTo>
                    <a:pt x="623" y="291"/>
                  </a:moveTo>
                  <a:cubicBezTo>
                    <a:pt x="602" y="264"/>
                    <a:pt x="574" y="243"/>
                    <a:pt x="540" y="227"/>
                  </a:cubicBezTo>
                  <a:cubicBezTo>
                    <a:pt x="506" y="211"/>
                    <a:pt x="473" y="203"/>
                    <a:pt x="441" y="203"/>
                  </a:cubicBezTo>
                  <a:cubicBezTo>
                    <a:pt x="425" y="203"/>
                    <a:pt x="408" y="204"/>
                    <a:pt x="392" y="207"/>
                  </a:cubicBezTo>
                  <a:cubicBezTo>
                    <a:pt x="375" y="210"/>
                    <a:pt x="359" y="216"/>
                    <a:pt x="346" y="224"/>
                  </a:cubicBezTo>
                  <a:cubicBezTo>
                    <a:pt x="333" y="232"/>
                    <a:pt x="321" y="243"/>
                    <a:pt x="312" y="255"/>
                  </a:cubicBezTo>
                  <a:cubicBezTo>
                    <a:pt x="303" y="268"/>
                    <a:pt x="299" y="285"/>
                    <a:pt x="299" y="305"/>
                  </a:cubicBezTo>
                  <a:cubicBezTo>
                    <a:pt x="299" y="322"/>
                    <a:pt x="302" y="337"/>
                    <a:pt x="309" y="348"/>
                  </a:cubicBezTo>
                  <a:cubicBezTo>
                    <a:pt x="317" y="360"/>
                    <a:pt x="327" y="370"/>
                    <a:pt x="341" y="378"/>
                  </a:cubicBezTo>
                  <a:cubicBezTo>
                    <a:pt x="355" y="387"/>
                    <a:pt x="371" y="395"/>
                    <a:pt x="391" y="402"/>
                  </a:cubicBezTo>
                  <a:cubicBezTo>
                    <a:pt x="410" y="409"/>
                    <a:pt x="431" y="417"/>
                    <a:pt x="455" y="424"/>
                  </a:cubicBezTo>
                  <a:cubicBezTo>
                    <a:pt x="490" y="436"/>
                    <a:pt x="526" y="449"/>
                    <a:pt x="564" y="463"/>
                  </a:cubicBezTo>
                  <a:cubicBezTo>
                    <a:pt x="601" y="477"/>
                    <a:pt x="635" y="495"/>
                    <a:pt x="666" y="518"/>
                  </a:cubicBezTo>
                  <a:cubicBezTo>
                    <a:pt x="696" y="541"/>
                    <a:pt x="722" y="569"/>
                    <a:pt x="742" y="603"/>
                  </a:cubicBezTo>
                  <a:cubicBezTo>
                    <a:pt x="762" y="638"/>
                    <a:pt x="772" y="680"/>
                    <a:pt x="772" y="731"/>
                  </a:cubicBezTo>
                  <a:cubicBezTo>
                    <a:pt x="772" y="789"/>
                    <a:pt x="761" y="840"/>
                    <a:pt x="740" y="883"/>
                  </a:cubicBezTo>
                  <a:cubicBezTo>
                    <a:pt x="718" y="925"/>
                    <a:pt x="689" y="960"/>
                    <a:pt x="653" y="988"/>
                  </a:cubicBezTo>
                  <a:cubicBezTo>
                    <a:pt x="616" y="1016"/>
                    <a:pt x="575" y="1037"/>
                    <a:pt x="527" y="1050"/>
                  </a:cubicBezTo>
                  <a:cubicBezTo>
                    <a:pt x="480" y="1064"/>
                    <a:pt x="432" y="1070"/>
                    <a:pt x="382" y="1070"/>
                  </a:cubicBezTo>
                  <a:cubicBezTo>
                    <a:pt x="309" y="1070"/>
                    <a:pt x="239" y="1057"/>
                    <a:pt x="170" y="1032"/>
                  </a:cubicBezTo>
                  <a:cubicBezTo>
                    <a:pt x="102" y="1007"/>
                    <a:pt x="46" y="971"/>
                    <a:pt x="0" y="923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87" y="790"/>
                    <a:pt x="220" y="816"/>
                    <a:pt x="260" y="837"/>
                  </a:cubicBezTo>
                  <a:cubicBezTo>
                    <a:pt x="301" y="857"/>
                    <a:pt x="342" y="868"/>
                    <a:pt x="382" y="868"/>
                  </a:cubicBezTo>
                  <a:cubicBezTo>
                    <a:pt x="400" y="868"/>
                    <a:pt x="418" y="866"/>
                    <a:pt x="435" y="862"/>
                  </a:cubicBezTo>
                  <a:cubicBezTo>
                    <a:pt x="453" y="858"/>
                    <a:pt x="468" y="852"/>
                    <a:pt x="481" y="843"/>
                  </a:cubicBezTo>
                  <a:cubicBezTo>
                    <a:pt x="494" y="834"/>
                    <a:pt x="504" y="823"/>
                    <a:pt x="512" y="808"/>
                  </a:cubicBezTo>
                  <a:cubicBezTo>
                    <a:pt x="519" y="794"/>
                    <a:pt x="523" y="777"/>
                    <a:pt x="523" y="757"/>
                  </a:cubicBezTo>
                  <a:cubicBezTo>
                    <a:pt x="523" y="737"/>
                    <a:pt x="518" y="721"/>
                    <a:pt x="509" y="708"/>
                  </a:cubicBezTo>
                  <a:cubicBezTo>
                    <a:pt x="499" y="694"/>
                    <a:pt x="486" y="682"/>
                    <a:pt x="468" y="671"/>
                  </a:cubicBezTo>
                  <a:cubicBezTo>
                    <a:pt x="450" y="660"/>
                    <a:pt x="428" y="650"/>
                    <a:pt x="402" y="641"/>
                  </a:cubicBezTo>
                  <a:cubicBezTo>
                    <a:pt x="375" y="632"/>
                    <a:pt x="345" y="622"/>
                    <a:pt x="311" y="611"/>
                  </a:cubicBezTo>
                  <a:cubicBezTo>
                    <a:pt x="279" y="601"/>
                    <a:pt x="247" y="588"/>
                    <a:pt x="216" y="574"/>
                  </a:cubicBezTo>
                  <a:cubicBezTo>
                    <a:pt x="185" y="560"/>
                    <a:pt x="157" y="541"/>
                    <a:pt x="132" y="519"/>
                  </a:cubicBezTo>
                  <a:cubicBezTo>
                    <a:pt x="108" y="496"/>
                    <a:pt x="88" y="469"/>
                    <a:pt x="73" y="437"/>
                  </a:cubicBezTo>
                  <a:cubicBezTo>
                    <a:pt x="58" y="405"/>
                    <a:pt x="51" y="365"/>
                    <a:pt x="51" y="319"/>
                  </a:cubicBezTo>
                  <a:cubicBezTo>
                    <a:pt x="51" y="263"/>
                    <a:pt x="62" y="214"/>
                    <a:pt x="86" y="174"/>
                  </a:cubicBezTo>
                  <a:cubicBezTo>
                    <a:pt x="108" y="134"/>
                    <a:pt x="139" y="101"/>
                    <a:pt x="176" y="75"/>
                  </a:cubicBezTo>
                  <a:cubicBezTo>
                    <a:pt x="214" y="49"/>
                    <a:pt x="256" y="30"/>
                    <a:pt x="303" y="18"/>
                  </a:cubicBezTo>
                  <a:cubicBezTo>
                    <a:pt x="350" y="6"/>
                    <a:pt x="397" y="0"/>
                    <a:pt x="446" y="0"/>
                  </a:cubicBezTo>
                  <a:cubicBezTo>
                    <a:pt x="503" y="0"/>
                    <a:pt x="562" y="11"/>
                    <a:pt x="622" y="32"/>
                  </a:cubicBezTo>
                  <a:cubicBezTo>
                    <a:pt x="682" y="53"/>
                    <a:pt x="734" y="84"/>
                    <a:pt x="780" y="125"/>
                  </a:cubicBezTo>
                  <a:lnTo>
                    <a:pt x="623" y="291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470574-96F0-4C33-BEBB-AAE9B9A12C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67363" y="1335088"/>
              <a:ext cx="71437" cy="292100"/>
            </a:xfrm>
            <a:prstGeom prst="rect">
              <a:avLst/>
            </a:prstGeom>
            <a:solidFill>
              <a:srgbClr val="C8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7E9705-B870-4344-A956-AFE264019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76900" y="1335088"/>
              <a:ext cx="234950" cy="292100"/>
            </a:xfrm>
            <a:custGeom>
              <a:avLst/>
              <a:gdLst/>
              <a:ahLst/>
              <a:cxnLst>
                <a:cxn ang="0">
                  <a:pos x="96" y="38"/>
                </a:cxn>
                <a:cxn ang="0">
                  <a:pos x="96" y="184"/>
                </a:cxn>
                <a:cxn ang="0">
                  <a:pos x="52" y="184"/>
                </a:cxn>
                <a:cxn ang="0">
                  <a:pos x="52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48" y="38"/>
                </a:cxn>
                <a:cxn ang="0">
                  <a:pos x="96" y="38"/>
                </a:cxn>
              </a:cxnLst>
              <a:rect l="0" t="0" r="r" b="b"/>
              <a:pathLst>
                <a:path w="148" h="184">
                  <a:moveTo>
                    <a:pt x="96" y="38"/>
                  </a:moveTo>
                  <a:lnTo>
                    <a:pt x="96" y="184"/>
                  </a:lnTo>
                  <a:lnTo>
                    <a:pt x="52" y="184"/>
                  </a:lnTo>
                  <a:lnTo>
                    <a:pt x="52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96DA32E-FAAA-4637-AD67-BA794A79B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0900" y="1335088"/>
              <a:ext cx="293688" cy="292100"/>
            </a:xfrm>
            <a:custGeom>
              <a:avLst/>
              <a:gdLst/>
              <a:ahLst/>
              <a:cxnLst>
                <a:cxn ang="0">
                  <a:pos x="114" y="106"/>
                </a:cxn>
                <a:cxn ang="0">
                  <a:pos x="114" y="184"/>
                </a:cxn>
                <a:cxn ang="0">
                  <a:pos x="69" y="184"/>
                </a:cxn>
                <a:cxn ang="0">
                  <a:pos x="69" y="106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93" y="68"/>
                </a:cxn>
                <a:cxn ang="0">
                  <a:pos x="133" y="0"/>
                </a:cxn>
                <a:cxn ang="0">
                  <a:pos x="185" y="0"/>
                </a:cxn>
                <a:cxn ang="0">
                  <a:pos x="114" y="106"/>
                </a:cxn>
              </a:cxnLst>
              <a:rect l="0" t="0" r="r" b="b"/>
              <a:pathLst>
                <a:path w="185" h="184">
                  <a:moveTo>
                    <a:pt x="114" y="106"/>
                  </a:moveTo>
                  <a:lnTo>
                    <a:pt x="114" y="184"/>
                  </a:lnTo>
                  <a:lnTo>
                    <a:pt x="69" y="184"/>
                  </a:lnTo>
                  <a:lnTo>
                    <a:pt x="69" y="10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93" y="68"/>
                  </a:lnTo>
                  <a:lnTo>
                    <a:pt x="133" y="0"/>
                  </a:lnTo>
                  <a:lnTo>
                    <a:pt x="185" y="0"/>
                  </a:lnTo>
                  <a:lnTo>
                    <a:pt x="114" y="106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C7341D3-82BF-4C23-B504-8BA9B12C2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051588" y="1327150"/>
              <a:ext cx="317500" cy="307975"/>
            </a:xfrm>
            <a:custGeom>
              <a:avLst/>
              <a:gdLst/>
              <a:ahLst/>
              <a:cxnLst>
                <a:cxn ang="0">
                  <a:pos x="1110" y="532"/>
                </a:cxn>
                <a:cxn ang="0">
                  <a:pos x="1068" y="753"/>
                </a:cxn>
                <a:cxn ang="0">
                  <a:pos x="952" y="924"/>
                </a:cxn>
                <a:cxn ang="0">
                  <a:pos x="776" y="1034"/>
                </a:cxn>
                <a:cxn ang="0">
                  <a:pos x="554" y="1073"/>
                </a:cxn>
                <a:cxn ang="0">
                  <a:pos x="333" y="1034"/>
                </a:cxn>
                <a:cxn ang="0">
                  <a:pos x="157" y="924"/>
                </a:cxn>
                <a:cxn ang="0">
                  <a:pos x="42" y="753"/>
                </a:cxn>
                <a:cxn ang="0">
                  <a:pos x="0" y="532"/>
                </a:cxn>
                <a:cxn ang="0">
                  <a:pos x="42" y="311"/>
                </a:cxn>
                <a:cxn ang="0">
                  <a:pos x="157" y="143"/>
                </a:cxn>
                <a:cxn ang="0">
                  <a:pos x="333" y="37"/>
                </a:cxn>
                <a:cxn ang="0">
                  <a:pos x="554" y="0"/>
                </a:cxn>
                <a:cxn ang="0">
                  <a:pos x="776" y="37"/>
                </a:cxn>
                <a:cxn ang="0">
                  <a:pos x="952" y="143"/>
                </a:cxn>
                <a:cxn ang="0">
                  <a:pos x="1068" y="311"/>
                </a:cxn>
                <a:cxn ang="0">
                  <a:pos x="1110" y="532"/>
                </a:cxn>
                <a:cxn ang="0">
                  <a:pos x="846" y="532"/>
                </a:cxn>
                <a:cxn ang="0">
                  <a:pos x="825" y="408"/>
                </a:cxn>
                <a:cxn ang="0">
                  <a:pos x="765" y="310"/>
                </a:cxn>
                <a:cxn ang="0">
                  <a:pos x="673" y="245"/>
                </a:cxn>
                <a:cxn ang="0">
                  <a:pos x="554" y="221"/>
                </a:cxn>
                <a:cxn ang="0">
                  <a:pos x="436" y="245"/>
                </a:cxn>
                <a:cxn ang="0">
                  <a:pos x="344" y="310"/>
                </a:cxn>
                <a:cxn ang="0">
                  <a:pos x="284" y="408"/>
                </a:cxn>
                <a:cxn ang="0">
                  <a:pos x="263" y="532"/>
                </a:cxn>
                <a:cxn ang="0">
                  <a:pos x="285" y="659"/>
                </a:cxn>
                <a:cxn ang="0">
                  <a:pos x="345" y="759"/>
                </a:cxn>
                <a:cxn ang="0">
                  <a:pos x="436" y="825"/>
                </a:cxn>
                <a:cxn ang="0">
                  <a:pos x="554" y="848"/>
                </a:cxn>
                <a:cxn ang="0">
                  <a:pos x="672" y="825"/>
                </a:cxn>
                <a:cxn ang="0">
                  <a:pos x="764" y="759"/>
                </a:cxn>
                <a:cxn ang="0">
                  <a:pos x="825" y="659"/>
                </a:cxn>
                <a:cxn ang="0">
                  <a:pos x="846" y="532"/>
                </a:cxn>
              </a:cxnLst>
              <a:rect l="0" t="0" r="r" b="b"/>
              <a:pathLst>
                <a:path w="1110" h="1073">
                  <a:moveTo>
                    <a:pt x="1110" y="532"/>
                  </a:moveTo>
                  <a:cubicBezTo>
                    <a:pt x="1110" y="612"/>
                    <a:pt x="1096" y="686"/>
                    <a:pt x="1068" y="753"/>
                  </a:cubicBezTo>
                  <a:cubicBezTo>
                    <a:pt x="1040" y="819"/>
                    <a:pt x="1002" y="876"/>
                    <a:pt x="952" y="924"/>
                  </a:cubicBezTo>
                  <a:cubicBezTo>
                    <a:pt x="903" y="971"/>
                    <a:pt x="844" y="1008"/>
                    <a:pt x="776" y="1034"/>
                  </a:cubicBezTo>
                  <a:cubicBezTo>
                    <a:pt x="708" y="1060"/>
                    <a:pt x="634" y="1073"/>
                    <a:pt x="554" y="1073"/>
                  </a:cubicBezTo>
                  <a:cubicBezTo>
                    <a:pt x="474" y="1073"/>
                    <a:pt x="401" y="1060"/>
                    <a:pt x="333" y="1034"/>
                  </a:cubicBezTo>
                  <a:cubicBezTo>
                    <a:pt x="265" y="1008"/>
                    <a:pt x="207" y="971"/>
                    <a:pt x="157" y="924"/>
                  </a:cubicBezTo>
                  <a:cubicBezTo>
                    <a:pt x="108" y="876"/>
                    <a:pt x="69" y="819"/>
                    <a:pt x="42" y="753"/>
                  </a:cubicBezTo>
                  <a:cubicBezTo>
                    <a:pt x="14" y="686"/>
                    <a:pt x="0" y="612"/>
                    <a:pt x="0" y="532"/>
                  </a:cubicBezTo>
                  <a:cubicBezTo>
                    <a:pt x="0" y="450"/>
                    <a:pt x="14" y="377"/>
                    <a:pt x="42" y="311"/>
                  </a:cubicBezTo>
                  <a:cubicBezTo>
                    <a:pt x="69" y="245"/>
                    <a:pt x="108" y="190"/>
                    <a:pt x="157" y="143"/>
                  </a:cubicBezTo>
                  <a:cubicBezTo>
                    <a:pt x="207" y="97"/>
                    <a:pt x="265" y="62"/>
                    <a:pt x="333" y="37"/>
                  </a:cubicBezTo>
                  <a:cubicBezTo>
                    <a:pt x="401" y="12"/>
                    <a:pt x="474" y="0"/>
                    <a:pt x="554" y="0"/>
                  </a:cubicBezTo>
                  <a:cubicBezTo>
                    <a:pt x="634" y="0"/>
                    <a:pt x="708" y="12"/>
                    <a:pt x="776" y="37"/>
                  </a:cubicBezTo>
                  <a:cubicBezTo>
                    <a:pt x="844" y="62"/>
                    <a:pt x="903" y="97"/>
                    <a:pt x="952" y="143"/>
                  </a:cubicBezTo>
                  <a:cubicBezTo>
                    <a:pt x="1002" y="190"/>
                    <a:pt x="1040" y="245"/>
                    <a:pt x="1068" y="311"/>
                  </a:cubicBezTo>
                  <a:cubicBezTo>
                    <a:pt x="1096" y="377"/>
                    <a:pt x="1110" y="450"/>
                    <a:pt x="1110" y="532"/>
                  </a:cubicBezTo>
                  <a:moveTo>
                    <a:pt x="846" y="532"/>
                  </a:moveTo>
                  <a:cubicBezTo>
                    <a:pt x="846" y="488"/>
                    <a:pt x="839" y="446"/>
                    <a:pt x="825" y="408"/>
                  </a:cubicBezTo>
                  <a:cubicBezTo>
                    <a:pt x="811" y="370"/>
                    <a:pt x="790" y="337"/>
                    <a:pt x="765" y="310"/>
                  </a:cubicBezTo>
                  <a:cubicBezTo>
                    <a:pt x="740" y="282"/>
                    <a:pt x="709" y="261"/>
                    <a:pt x="673" y="245"/>
                  </a:cubicBezTo>
                  <a:cubicBezTo>
                    <a:pt x="637" y="229"/>
                    <a:pt x="597" y="221"/>
                    <a:pt x="554" y="221"/>
                  </a:cubicBezTo>
                  <a:cubicBezTo>
                    <a:pt x="511" y="221"/>
                    <a:pt x="472" y="229"/>
                    <a:pt x="436" y="245"/>
                  </a:cubicBezTo>
                  <a:cubicBezTo>
                    <a:pt x="401" y="261"/>
                    <a:pt x="370" y="282"/>
                    <a:pt x="344" y="310"/>
                  </a:cubicBezTo>
                  <a:cubicBezTo>
                    <a:pt x="318" y="337"/>
                    <a:pt x="298" y="370"/>
                    <a:pt x="284" y="408"/>
                  </a:cubicBezTo>
                  <a:cubicBezTo>
                    <a:pt x="270" y="446"/>
                    <a:pt x="263" y="488"/>
                    <a:pt x="263" y="532"/>
                  </a:cubicBezTo>
                  <a:cubicBezTo>
                    <a:pt x="263" y="578"/>
                    <a:pt x="270" y="620"/>
                    <a:pt x="285" y="659"/>
                  </a:cubicBezTo>
                  <a:cubicBezTo>
                    <a:pt x="299" y="698"/>
                    <a:pt x="319" y="731"/>
                    <a:pt x="345" y="759"/>
                  </a:cubicBezTo>
                  <a:cubicBezTo>
                    <a:pt x="370" y="787"/>
                    <a:pt x="401" y="809"/>
                    <a:pt x="436" y="825"/>
                  </a:cubicBezTo>
                  <a:cubicBezTo>
                    <a:pt x="472" y="840"/>
                    <a:pt x="511" y="848"/>
                    <a:pt x="554" y="848"/>
                  </a:cubicBezTo>
                  <a:cubicBezTo>
                    <a:pt x="597" y="848"/>
                    <a:pt x="637" y="840"/>
                    <a:pt x="672" y="825"/>
                  </a:cubicBezTo>
                  <a:cubicBezTo>
                    <a:pt x="708" y="809"/>
                    <a:pt x="739" y="787"/>
                    <a:pt x="764" y="759"/>
                  </a:cubicBezTo>
                  <a:cubicBezTo>
                    <a:pt x="790" y="731"/>
                    <a:pt x="811" y="698"/>
                    <a:pt x="825" y="659"/>
                  </a:cubicBezTo>
                  <a:cubicBezTo>
                    <a:pt x="839" y="620"/>
                    <a:pt x="846" y="578"/>
                    <a:pt x="846" y="53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9EB4818-6C8E-48AF-B297-2E5848B5F3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23063" y="1335088"/>
              <a:ext cx="192087" cy="29210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76"/>
                </a:cxn>
                <a:cxn ang="0">
                  <a:pos x="115" y="76"/>
                </a:cxn>
                <a:cxn ang="0">
                  <a:pos x="115" y="113"/>
                </a:cxn>
                <a:cxn ang="0">
                  <a:pos x="44" y="113"/>
                </a:cxn>
                <a:cxn ang="0">
                  <a:pos x="44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121" y="0"/>
                </a:cxn>
                <a:cxn ang="0">
                  <a:pos x="121" y="38"/>
                </a:cxn>
                <a:cxn ang="0">
                  <a:pos x="44" y="38"/>
                </a:cxn>
              </a:cxnLst>
              <a:rect l="0" t="0" r="r" b="b"/>
              <a:pathLst>
                <a:path w="121" h="184">
                  <a:moveTo>
                    <a:pt x="44" y="38"/>
                  </a:moveTo>
                  <a:lnTo>
                    <a:pt x="44" y="76"/>
                  </a:lnTo>
                  <a:lnTo>
                    <a:pt x="115" y="76"/>
                  </a:lnTo>
                  <a:lnTo>
                    <a:pt x="115" y="113"/>
                  </a:lnTo>
                  <a:lnTo>
                    <a:pt x="44" y="113"/>
                  </a:lnTo>
                  <a:lnTo>
                    <a:pt x="44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2FD98F9-D603-4DB2-B460-BE1DBED43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06275" y="847725"/>
              <a:ext cx="1049338" cy="1266825"/>
            </a:xfrm>
            <a:custGeom>
              <a:avLst/>
              <a:gdLst/>
              <a:ahLst/>
              <a:cxnLst>
                <a:cxn ang="0">
                  <a:pos x="429" y="164"/>
                </a:cxn>
                <a:cxn ang="0">
                  <a:pos x="429" y="798"/>
                </a:cxn>
                <a:cxn ang="0">
                  <a:pos x="232" y="798"/>
                </a:cxn>
                <a:cxn ang="0">
                  <a:pos x="232" y="164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61" y="0"/>
                </a:cxn>
                <a:cxn ang="0">
                  <a:pos x="661" y="164"/>
                </a:cxn>
                <a:cxn ang="0">
                  <a:pos x="429" y="164"/>
                </a:cxn>
              </a:cxnLst>
              <a:rect l="0" t="0" r="r" b="b"/>
              <a:pathLst>
                <a:path w="661" h="798">
                  <a:moveTo>
                    <a:pt x="429" y="164"/>
                  </a:moveTo>
                  <a:lnTo>
                    <a:pt x="429" y="798"/>
                  </a:lnTo>
                  <a:lnTo>
                    <a:pt x="232" y="798"/>
                  </a:lnTo>
                  <a:lnTo>
                    <a:pt x="23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61" y="164"/>
                  </a:lnTo>
                  <a:lnTo>
                    <a:pt x="429" y="164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7F7582A-BE23-45CA-AF93-B0A0AB515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76263" y="847725"/>
              <a:ext cx="1112837" cy="1300163"/>
            </a:xfrm>
            <a:custGeom>
              <a:avLst/>
              <a:gdLst/>
              <a:ahLst/>
              <a:cxnLst>
                <a:cxn ang="0">
                  <a:pos x="3753" y="3482"/>
                </a:cxn>
                <a:cxn ang="0">
                  <a:pos x="3359" y="4044"/>
                </a:cxn>
                <a:cxn ang="0">
                  <a:pos x="2740" y="4409"/>
                </a:cxn>
                <a:cxn ang="0">
                  <a:pos x="1936" y="4540"/>
                </a:cxn>
                <a:cxn ang="0">
                  <a:pos x="1128" y="4409"/>
                </a:cxn>
                <a:cxn ang="0">
                  <a:pos x="519" y="4044"/>
                </a:cxn>
                <a:cxn ang="0">
                  <a:pos x="135" y="3482"/>
                </a:cxn>
                <a:cxn ang="0">
                  <a:pos x="0" y="2754"/>
                </a:cxn>
                <a:cxn ang="0">
                  <a:pos x="0" y="0"/>
                </a:cxn>
                <a:cxn ang="0">
                  <a:pos x="1090" y="0"/>
                </a:cxn>
                <a:cxn ang="0">
                  <a:pos x="1090" y="2667"/>
                </a:cxn>
                <a:cxn ang="0">
                  <a:pos x="1138" y="3010"/>
                </a:cxn>
                <a:cxn ang="0">
                  <a:pos x="1285" y="3301"/>
                </a:cxn>
                <a:cxn ang="0">
                  <a:pos x="1548" y="3504"/>
                </a:cxn>
                <a:cxn ang="0">
                  <a:pos x="1942" y="3579"/>
                </a:cxn>
                <a:cxn ang="0">
                  <a:pos x="2336" y="3504"/>
                </a:cxn>
                <a:cxn ang="0">
                  <a:pos x="2602" y="3301"/>
                </a:cxn>
                <a:cxn ang="0">
                  <a:pos x="2750" y="3010"/>
                </a:cxn>
                <a:cxn ang="0">
                  <a:pos x="2795" y="2667"/>
                </a:cxn>
                <a:cxn ang="0">
                  <a:pos x="2795" y="0"/>
                </a:cxn>
                <a:cxn ang="0">
                  <a:pos x="3890" y="0"/>
                </a:cxn>
                <a:cxn ang="0">
                  <a:pos x="3890" y="2754"/>
                </a:cxn>
                <a:cxn ang="0">
                  <a:pos x="3753" y="3482"/>
                </a:cxn>
              </a:cxnLst>
              <a:rect l="0" t="0" r="r" b="b"/>
              <a:pathLst>
                <a:path w="3890" h="4540">
                  <a:moveTo>
                    <a:pt x="3753" y="3482"/>
                  </a:moveTo>
                  <a:cubicBezTo>
                    <a:pt x="3661" y="3700"/>
                    <a:pt x="3529" y="3888"/>
                    <a:pt x="3359" y="4044"/>
                  </a:cubicBezTo>
                  <a:cubicBezTo>
                    <a:pt x="3188" y="4200"/>
                    <a:pt x="2982" y="4322"/>
                    <a:pt x="2740" y="4409"/>
                  </a:cubicBezTo>
                  <a:cubicBezTo>
                    <a:pt x="2499" y="4497"/>
                    <a:pt x="2231" y="4540"/>
                    <a:pt x="1936" y="4540"/>
                  </a:cubicBezTo>
                  <a:cubicBezTo>
                    <a:pt x="1637" y="4540"/>
                    <a:pt x="1368" y="4497"/>
                    <a:pt x="1128" y="4409"/>
                  </a:cubicBezTo>
                  <a:cubicBezTo>
                    <a:pt x="889" y="4322"/>
                    <a:pt x="686" y="4200"/>
                    <a:pt x="519" y="4044"/>
                  </a:cubicBezTo>
                  <a:cubicBezTo>
                    <a:pt x="353" y="3888"/>
                    <a:pt x="225" y="3700"/>
                    <a:pt x="135" y="3482"/>
                  </a:cubicBezTo>
                  <a:cubicBezTo>
                    <a:pt x="45" y="3263"/>
                    <a:pt x="0" y="3021"/>
                    <a:pt x="0" y="27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090" y="2667"/>
                    <a:pt x="1090" y="2667"/>
                    <a:pt x="1090" y="2667"/>
                  </a:cubicBezTo>
                  <a:cubicBezTo>
                    <a:pt x="1090" y="2788"/>
                    <a:pt x="1106" y="2902"/>
                    <a:pt x="1138" y="3010"/>
                  </a:cubicBezTo>
                  <a:cubicBezTo>
                    <a:pt x="1170" y="3119"/>
                    <a:pt x="1219" y="3215"/>
                    <a:pt x="1285" y="3301"/>
                  </a:cubicBezTo>
                  <a:cubicBezTo>
                    <a:pt x="1351" y="3386"/>
                    <a:pt x="1439" y="3454"/>
                    <a:pt x="1548" y="3504"/>
                  </a:cubicBezTo>
                  <a:cubicBezTo>
                    <a:pt x="1657" y="3554"/>
                    <a:pt x="1788" y="3579"/>
                    <a:pt x="1942" y="3579"/>
                  </a:cubicBezTo>
                  <a:cubicBezTo>
                    <a:pt x="2096" y="3579"/>
                    <a:pt x="2227" y="3554"/>
                    <a:pt x="2336" y="3504"/>
                  </a:cubicBezTo>
                  <a:cubicBezTo>
                    <a:pt x="2445" y="3454"/>
                    <a:pt x="2534" y="3386"/>
                    <a:pt x="2602" y="3301"/>
                  </a:cubicBezTo>
                  <a:cubicBezTo>
                    <a:pt x="2671" y="3215"/>
                    <a:pt x="2720" y="3119"/>
                    <a:pt x="2750" y="3010"/>
                  </a:cubicBezTo>
                  <a:cubicBezTo>
                    <a:pt x="2780" y="2902"/>
                    <a:pt x="2795" y="2788"/>
                    <a:pt x="2795" y="2667"/>
                  </a:cubicBezTo>
                  <a:cubicBezTo>
                    <a:pt x="2795" y="0"/>
                    <a:pt x="2795" y="0"/>
                    <a:pt x="2795" y="0"/>
                  </a:cubicBezTo>
                  <a:cubicBezTo>
                    <a:pt x="3890" y="0"/>
                    <a:pt x="3890" y="0"/>
                    <a:pt x="3890" y="0"/>
                  </a:cubicBezTo>
                  <a:cubicBezTo>
                    <a:pt x="3890" y="2754"/>
                    <a:pt x="3890" y="2754"/>
                    <a:pt x="3890" y="2754"/>
                  </a:cubicBezTo>
                  <a:cubicBezTo>
                    <a:pt x="3890" y="3021"/>
                    <a:pt x="3845" y="3263"/>
                    <a:pt x="3753" y="3482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4B7E290-AD34-4AC5-8F6A-750E84CF0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57350" y="750888"/>
              <a:ext cx="863600" cy="1557337"/>
            </a:xfrm>
            <a:custGeom>
              <a:avLst/>
              <a:gdLst/>
              <a:ahLst/>
              <a:cxnLst>
                <a:cxn ang="0">
                  <a:pos x="143" y="981"/>
                </a:cxn>
                <a:cxn ang="0">
                  <a:pos x="544" y="0"/>
                </a:cxn>
                <a:cxn ang="0">
                  <a:pos x="401" y="0"/>
                </a:cxn>
                <a:cxn ang="0">
                  <a:pos x="0" y="981"/>
                </a:cxn>
                <a:cxn ang="0">
                  <a:pos x="143" y="981"/>
                </a:cxn>
              </a:cxnLst>
              <a:rect l="0" t="0" r="r" b="b"/>
              <a:pathLst>
                <a:path w="544" h="981">
                  <a:moveTo>
                    <a:pt x="143" y="981"/>
                  </a:moveTo>
                  <a:lnTo>
                    <a:pt x="544" y="0"/>
                  </a:lnTo>
                  <a:lnTo>
                    <a:pt x="401" y="0"/>
                  </a:lnTo>
                  <a:lnTo>
                    <a:pt x="0" y="981"/>
                  </a:lnTo>
                  <a:lnTo>
                    <a:pt x="143" y="981"/>
                  </a:lnTo>
                  <a:close/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1DBC35B-4442-48B4-9064-1F359B617E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5850" y="1200150"/>
              <a:ext cx="947738" cy="947738"/>
            </a:xfrm>
            <a:custGeom>
              <a:avLst/>
              <a:gdLst/>
              <a:ahLst/>
              <a:cxnLst>
                <a:cxn ang="0">
                  <a:pos x="1656" y="0"/>
                </a:cxn>
                <a:cxn ang="0">
                  <a:pos x="0" y="1655"/>
                </a:cxn>
                <a:cxn ang="0">
                  <a:pos x="1656" y="3311"/>
                </a:cxn>
                <a:cxn ang="0">
                  <a:pos x="3166" y="2592"/>
                </a:cxn>
                <a:cxn ang="0">
                  <a:pos x="2415" y="2286"/>
                </a:cxn>
                <a:cxn ang="0">
                  <a:pos x="1656" y="2595"/>
                </a:cxn>
                <a:cxn ang="0">
                  <a:pos x="759" y="1936"/>
                </a:cxn>
                <a:cxn ang="0">
                  <a:pos x="3287" y="1936"/>
                </a:cxn>
                <a:cxn ang="0">
                  <a:pos x="3311" y="1655"/>
                </a:cxn>
                <a:cxn ang="0">
                  <a:pos x="1656" y="0"/>
                </a:cxn>
                <a:cxn ang="0">
                  <a:pos x="1656" y="717"/>
                </a:cxn>
                <a:cxn ang="0">
                  <a:pos x="2525" y="1299"/>
                </a:cxn>
                <a:cxn ang="0">
                  <a:pos x="787" y="1299"/>
                </a:cxn>
                <a:cxn ang="0">
                  <a:pos x="1656" y="717"/>
                </a:cxn>
              </a:cxnLst>
              <a:rect l="0" t="0" r="r" b="b"/>
              <a:pathLst>
                <a:path w="3311" h="3311">
                  <a:moveTo>
                    <a:pt x="1656" y="0"/>
                  </a:moveTo>
                  <a:cubicBezTo>
                    <a:pt x="741" y="0"/>
                    <a:pt x="0" y="741"/>
                    <a:pt x="0" y="1655"/>
                  </a:cubicBezTo>
                  <a:cubicBezTo>
                    <a:pt x="0" y="2570"/>
                    <a:pt x="741" y="3311"/>
                    <a:pt x="1656" y="3311"/>
                  </a:cubicBezTo>
                  <a:cubicBezTo>
                    <a:pt x="2242" y="3311"/>
                    <a:pt x="2842" y="3054"/>
                    <a:pt x="3166" y="2592"/>
                  </a:cubicBezTo>
                  <a:cubicBezTo>
                    <a:pt x="2415" y="2286"/>
                    <a:pt x="2415" y="2286"/>
                    <a:pt x="2415" y="2286"/>
                  </a:cubicBezTo>
                  <a:cubicBezTo>
                    <a:pt x="2215" y="2507"/>
                    <a:pt x="1941" y="2595"/>
                    <a:pt x="1656" y="2595"/>
                  </a:cubicBezTo>
                  <a:cubicBezTo>
                    <a:pt x="1235" y="2595"/>
                    <a:pt x="879" y="2318"/>
                    <a:pt x="759" y="1936"/>
                  </a:cubicBezTo>
                  <a:cubicBezTo>
                    <a:pt x="3287" y="1936"/>
                    <a:pt x="3287" y="1936"/>
                    <a:pt x="3287" y="1936"/>
                  </a:cubicBezTo>
                  <a:cubicBezTo>
                    <a:pt x="3303" y="1845"/>
                    <a:pt x="3311" y="1751"/>
                    <a:pt x="3311" y="1655"/>
                  </a:cubicBezTo>
                  <a:cubicBezTo>
                    <a:pt x="3311" y="741"/>
                    <a:pt x="2570" y="0"/>
                    <a:pt x="1656" y="0"/>
                  </a:cubicBezTo>
                  <a:moveTo>
                    <a:pt x="1656" y="717"/>
                  </a:moveTo>
                  <a:cubicBezTo>
                    <a:pt x="2048" y="717"/>
                    <a:pt x="2384" y="957"/>
                    <a:pt x="2525" y="1299"/>
                  </a:cubicBezTo>
                  <a:cubicBezTo>
                    <a:pt x="787" y="1299"/>
                    <a:pt x="787" y="1299"/>
                    <a:pt x="787" y="1299"/>
                  </a:cubicBezTo>
                  <a:cubicBezTo>
                    <a:pt x="927" y="957"/>
                    <a:pt x="1263" y="717"/>
                    <a:pt x="1656" y="717"/>
                  </a:cubicBezTo>
                </a:path>
              </a:pathLst>
            </a:custGeom>
            <a:solidFill>
              <a:srgbClr val="C8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10661E9-7F2C-4BEB-A5D9-E15FDB6B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45" y="6014042"/>
            <a:ext cx="4254776" cy="6018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F96F54-096F-4B93-AAAE-61D96B1F5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96" b="30046"/>
          <a:stretch/>
        </p:blipFill>
        <p:spPr>
          <a:xfrm>
            <a:off x="4612014" y="6006879"/>
            <a:ext cx="2962857" cy="6636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349C121-2451-4B2E-A5BF-27D9B8251F18}"/>
              </a:ext>
            </a:extLst>
          </p:cNvPr>
          <p:cNvSpPr txBox="1"/>
          <p:nvPr/>
        </p:nvSpPr>
        <p:spPr>
          <a:xfrm>
            <a:off x="14557829" y="-148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9EA625-0236-4F8F-881D-E449B6693EC8}"/>
              </a:ext>
            </a:extLst>
          </p:cNvPr>
          <p:cNvSpPr txBox="1"/>
          <p:nvPr/>
        </p:nvSpPr>
        <p:spPr>
          <a:xfrm>
            <a:off x="3270333" y="4784507"/>
            <a:ext cx="5646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56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Design Automation Conference (DAC), Las Vegas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aseline="30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-June-2019</a:t>
            </a:r>
          </a:p>
        </p:txBody>
      </p:sp>
      <p:sp>
        <p:nvSpPr>
          <p:cNvPr id="51" name="CustomShape 3">
            <a:extLst>
              <a:ext uri="{FF2B5EF4-FFF2-40B4-BE49-F238E27FC236}">
                <a16:creationId xmlns:a16="http://schemas.microsoft.com/office/drawing/2014/main" id="{8DEA83FE-E755-4166-B1CE-CC8CA306ACE6}"/>
              </a:ext>
            </a:extLst>
          </p:cNvPr>
          <p:cNvSpPr/>
          <p:nvPr/>
        </p:nvSpPr>
        <p:spPr>
          <a:xfrm>
            <a:off x="9184652" y="0"/>
            <a:ext cx="3006036" cy="713376"/>
          </a:xfrm>
          <a:prstGeom prst="rect">
            <a:avLst/>
          </a:prstGeom>
          <a:solidFill>
            <a:srgbClr val="002060"/>
          </a:solidFill>
          <a:ln w="9360"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Funded by the Horizon 2020 Framework </a:t>
            </a:r>
            <a:r>
              <a:rPr kumimoji="0" lang="en-US" sz="12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200" b="1" spc="-1" dirty="0">
                <a:solidFill>
                  <a:prstClr val="white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of the European Union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MSCA-ITN-EID  </a:t>
            </a:r>
            <a:endParaRPr kumimoji="0" lang="en-US" sz="12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52" name="Picture 2" descr="https://europa.eu/european-union/sites/europaeu/files/docs/body/flag_yellow_high.jpg">
            <a:extLst>
              <a:ext uri="{FF2B5EF4-FFF2-40B4-BE49-F238E27FC236}">
                <a16:creationId xmlns:a16="http://schemas.microsoft.com/office/drawing/2014/main" id="{17CCE757-708C-4823-9937-161495D9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70" y="54354"/>
            <a:ext cx="883453" cy="5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8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5EE660-156C-427A-9BD4-71B9AA444846}"/>
              </a:ext>
            </a:extLst>
          </p:cNvPr>
          <p:cNvSpPr/>
          <p:nvPr/>
        </p:nvSpPr>
        <p:spPr>
          <a:xfrm>
            <a:off x="0" y="0"/>
            <a:ext cx="12192000" cy="6302759"/>
          </a:xfrm>
          <a:prstGeom prst="rect">
            <a:avLst/>
          </a:prstGeom>
          <a:solidFill>
            <a:srgbClr val="313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24ADB-BF61-4FB9-B2E0-CFF24340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123B6-C665-4F7F-AADB-C86ECD2A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2E2D0F-4854-4D7F-A262-99D96A9B978B}"/>
              </a:ext>
            </a:extLst>
          </p:cNvPr>
          <p:cNvSpPr/>
          <p:nvPr/>
        </p:nvSpPr>
        <p:spPr>
          <a:xfrm>
            <a:off x="7979425" y="2200943"/>
            <a:ext cx="1995464" cy="1900871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google logo white">
            <a:extLst>
              <a:ext uri="{FF2B5EF4-FFF2-40B4-BE49-F238E27FC236}">
                <a16:creationId xmlns:a16="http://schemas.microsoft.com/office/drawing/2014/main" id="{B0D71808-DE09-4158-997E-3FACD22A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12" y="2965060"/>
            <a:ext cx="1301090" cy="5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BDA267-4783-4CE5-81BC-0FC09462D339}"/>
              </a:ext>
            </a:extLst>
          </p:cNvPr>
          <p:cNvSpPr txBox="1"/>
          <p:nvPr/>
        </p:nvSpPr>
        <p:spPr>
          <a:xfrm>
            <a:off x="8170863" y="2330896"/>
            <a:ext cx="1612587" cy="155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searches on</a:t>
            </a:r>
          </a:p>
          <a:p>
            <a:pPr algn="ctr">
              <a:lnSpc>
                <a:spcPct val="250000"/>
              </a:lnSpc>
            </a:pPr>
            <a:r>
              <a:rPr lang="en-US" sz="24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98PB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347311-0496-48FE-9CBC-A6CB23DF0F31}"/>
              </a:ext>
            </a:extLst>
          </p:cNvPr>
          <p:cNvSpPr/>
          <p:nvPr/>
        </p:nvSpPr>
        <p:spPr>
          <a:xfrm>
            <a:off x="4561211" y="1004736"/>
            <a:ext cx="2611582" cy="2578154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AB27C-7636-4A71-BC9A-59868452F91D}"/>
              </a:ext>
            </a:extLst>
          </p:cNvPr>
          <p:cNvSpPr txBox="1"/>
          <p:nvPr/>
        </p:nvSpPr>
        <p:spPr>
          <a:xfrm>
            <a:off x="5026759" y="1412211"/>
            <a:ext cx="1748420" cy="176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uploads on</a:t>
            </a:r>
          </a:p>
          <a:p>
            <a:pPr algn="ctr">
              <a:lnSpc>
                <a:spcPct val="250000"/>
              </a:lnSpc>
            </a:pPr>
            <a:r>
              <a:rPr lang="en-US" sz="28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180PB</a:t>
            </a:r>
          </a:p>
        </p:txBody>
      </p:sp>
      <p:pic>
        <p:nvPicPr>
          <p:cNvPr id="25" name="Content Placeholder 24" descr="A close up of a sign&#10;&#10;Description automatically generated">
            <a:extLst>
              <a:ext uri="{FF2B5EF4-FFF2-40B4-BE49-F238E27FC236}">
                <a16:creationId xmlns:a16="http://schemas.microsoft.com/office/drawing/2014/main" id="{9CFCF37E-594A-447F-843F-07B3B069E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11" y="1801471"/>
            <a:ext cx="2766447" cy="1040185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6BF18D7-C99C-4B66-A9D0-9CD008A4AD89}"/>
              </a:ext>
            </a:extLst>
          </p:cNvPr>
          <p:cNvSpPr/>
          <p:nvPr/>
        </p:nvSpPr>
        <p:spPr>
          <a:xfrm>
            <a:off x="8021002" y="4289759"/>
            <a:ext cx="942344" cy="822548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DBE07-6550-4116-BF0D-341BA14EA3DE}"/>
              </a:ext>
            </a:extLst>
          </p:cNvPr>
          <p:cNvSpPr txBox="1"/>
          <p:nvPr/>
        </p:nvSpPr>
        <p:spPr>
          <a:xfrm>
            <a:off x="7951757" y="4387446"/>
            <a:ext cx="1080833" cy="6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6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15PB</a:t>
            </a:r>
            <a:endParaRPr lang="en-US" sz="2400" dirty="0">
              <a:solidFill>
                <a:schemeClr val="bg1"/>
              </a:solidFill>
              <a:latin typeface="IBM Plex Serif Text" panose="02060503050406000203" pitchFamily="18" charset="0"/>
              <a:ea typeface="Arimo" panose="020B06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028" name="Picture 4" descr="https://sitejerk.com/images/youtube-transparent-png-8.png">
            <a:extLst>
              <a:ext uri="{FF2B5EF4-FFF2-40B4-BE49-F238E27FC236}">
                <a16:creationId xmlns:a16="http://schemas.microsoft.com/office/drawing/2014/main" id="{0FDE9697-D9FE-4F1A-96F3-D8F1AA59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71" y="4424963"/>
            <a:ext cx="663813" cy="2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734D176-76DF-4CB2-ACBC-2DE8026F1147}"/>
              </a:ext>
            </a:extLst>
          </p:cNvPr>
          <p:cNvSpPr/>
          <p:nvPr/>
        </p:nvSpPr>
        <p:spPr>
          <a:xfrm>
            <a:off x="9274068" y="4267177"/>
            <a:ext cx="942344" cy="822548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BDBC95-15B0-45F3-9F91-29A0E42AE1F3}"/>
              </a:ext>
            </a:extLst>
          </p:cNvPr>
          <p:cNvSpPr txBox="1"/>
          <p:nvPr/>
        </p:nvSpPr>
        <p:spPr>
          <a:xfrm>
            <a:off x="9204823" y="4483395"/>
            <a:ext cx="1080833" cy="6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6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15PB</a:t>
            </a:r>
            <a:endParaRPr lang="en-US" sz="2400" dirty="0">
              <a:solidFill>
                <a:schemeClr val="bg1"/>
              </a:solidFill>
              <a:latin typeface="IBM Plex Serif Text" panose="02060503050406000203" pitchFamily="18" charset="0"/>
              <a:ea typeface="Arimo" panose="020B06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030" name="Picture 6" descr="Image result for cern logo">
            <a:extLst>
              <a:ext uri="{FF2B5EF4-FFF2-40B4-BE49-F238E27FC236}">
                <a16:creationId xmlns:a16="http://schemas.microsoft.com/office/drawing/2014/main" id="{84592E0F-568F-4529-8BA5-A4A0EC50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90" y="4293594"/>
            <a:ext cx="529508" cy="5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B1324CE-1968-4382-86DC-08924351E2C4}"/>
              </a:ext>
            </a:extLst>
          </p:cNvPr>
          <p:cNvSpPr/>
          <p:nvPr/>
        </p:nvSpPr>
        <p:spPr>
          <a:xfrm>
            <a:off x="8766441" y="5232642"/>
            <a:ext cx="705542" cy="563674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623B5D-AA2B-42CB-8B6F-AA6DE9940FF4}"/>
              </a:ext>
            </a:extLst>
          </p:cNvPr>
          <p:cNvSpPr txBox="1"/>
          <p:nvPr/>
        </p:nvSpPr>
        <p:spPr>
          <a:xfrm>
            <a:off x="8578795" y="5263447"/>
            <a:ext cx="1080833" cy="54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4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3PB</a:t>
            </a:r>
            <a:endParaRPr lang="en-US" sz="2400" dirty="0">
              <a:solidFill>
                <a:schemeClr val="bg1"/>
              </a:solidFill>
              <a:latin typeface="IBM Plex Serif Text" panose="02060503050406000203" pitchFamily="18" charset="0"/>
              <a:ea typeface="Arimo" panose="020B06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032" name="Picture 8" descr="http://assets.stickpng.com/thumbs/584810bdcef1014c0b5e495a.png">
            <a:extLst>
              <a:ext uri="{FF2B5EF4-FFF2-40B4-BE49-F238E27FC236}">
                <a16:creationId xmlns:a16="http://schemas.microsoft.com/office/drawing/2014/main" id="{417A510D-4A5D-4B79-BDB0-5E4C83DE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43" y="5147586"/>
            <a:ext cx="676047" cy="6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stomShape 1">
            <a:extLst>
              <a:ext uri="{FF2B5EF4-FFF2-40B4-BE49-F238E27FC236}">
                <a16:creationId xmlns:a16="http://schemas.microsoft.com/office/drawing/2014/main" id="{AB4C89D4-4153-432D-B048-2D521BCE6C76}"/>
              </a:ext>
            </a:extLst>
          </p:cNvPr>
          <p:cNvSpPr/>
          <p:nvPr/>
        </p:nvSpPr>
        <p:spPr>
          <a:xfrm>
            <a:off x="947635" y="175392"/>
            <a:ext cx="3095449" cy="2862899"/>
          </a:xfrm>
          <a:prstGeom prst="ellipse">
            <a:avLst/>
          </a:prstGeom>
          <a:solidFill>
            <a:srgbClr val="C43396"/>
          </a:solidFill>
          <a:ln>
            <a:solidFill>
              <a:schemeClr val="tx1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FFFF"/>
                </a:solidFill>
                <a:latin typeface="Wide Latin"/>
              </a:rPr>
              <a:t>SKA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FFFF"/>
                </a:solidFill>
                <a:latin typeface="IBM Plex Serif Text" panose="02060503050406000203" pitchFamily="18" charset="0"/>
              </a:rPr>
              <a:t>300PB</a:t>
            </a:r>
            <a:endParaRPr lang="en-US" sz="3600" b="0" strike="noStrike" spc="-1" dirty="0">
              <a:latin typeface="IBM Plex Serif Text" panose="02060503050406000203" pitchFamily="18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A35CA1D5-627E-4438-B8C7-B8ED17D0FBC4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947635" y="3582890"/>
            <a:ext cx="2087640" cy="2084760"/>
          </a:xfrm>
          <a:prstGeom prst="rect">
            <a:avLst/>
          </a:prstGeom>
          <a:ln>
            <a:noFill/>
          </a:ln>
        </p:spPr>
      </p:pic>
      <p:sp>
        <p:nvSpPr>
          <p:cNvPr id="29" name="CustomShape 2">
            <a:extLst>
              <a:ext uri="{FF2B5EF4-FFF2-40B4-BE49-F238E27FC236}">
                <a16:creationId xmlns:a16="http://schemas.microsoft.com/office/drawing/2014/main" id="{79D68A09-8FCF-4A72-98BA-41AEEAA7F497}"/>
              </a:ext>
            </a:extLst>
          </p:cNvPr>
          <p:cNvSpPr/>
          <p:nvPr/>
        </p:nvSpPr>
        <p:spPr>
          <a:xfrm>
            <a:off x="3157666" y="6603050"/>
            <a:ext cx="7480080" cy="32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b="0" i="1" strike="noStrike" spc="-1" dirty="0">
                <a:solidFill>
                  <a:srgbClr val="000000"/>
                </a:solidFill>
                <a:latin typeface="Calibri"/>
              </a:rPr>
              <a:t>Michael Wise,  ASTRON, ”Science data Centre challenges”, DOME Symposium, 18 May, 2017 </a:t>
            </a:r>
            <a:endParaRPr lang="en-US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1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z="1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8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5" grpId="0"/>
      <p:bldP spid="12" grpId="0" animBg="1"/>
      <p:bldP spid="16" grpId="0"/>
      <p:bldP spid="17" grpId="0" animBg="1"/>
      <p:bldP spid="18" grpId="0"/>
      <p:bldP spid="21" grpId="0" animBg="1"/>
      <p:bldP spid="22" grpId="0"/>
      <p:bldP spid="26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5EE660-156C-427A-9BD4-71B9AA444846}"/>
              </a:ext>
            </a:extLst>
          </p:cNvPr>
          <p:cNvSpPr/>
          <p:nvPr/>
        </p:nvSpPr>
        <p:spPr>
          <a:xfrm>
            <a:off x="0" y="0"/>
            <a:ext cx="12192000" cy="6302759"/>
          </a:xfrm>
          <a:prstGeom prst="rect">
            <a:avLst/>
          </a:prstGeom>
          <a:solidFill>
            <a:srgbClr val="3133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24ADB-BF61-4FB9-B2E0-CFF24340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123B6-C665-4F7F-AADB-C86ECD2A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2E2D0F-4854-4D7F-A262-99D96A9B978B}"/>
              </a:ext>
            </a:extLst>
          </p:cNvPr>
          <p:cNvSpPr/>
          <p:nvPr/>
        </p:nvSpPr>
        <p:spPr>
          <a:xfrm>
            <a:off x="7979425" y="2200943"/>
            <a:ext cx="1995464" cy="1900871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google logo white">
            <a:extLst>
              <a:ext uri="{FF2B5EF4-FFF2-40B4-BE49-F238E27FC236}">
                <a16:creationId xmlns:a16="http://schemas.microsoft.com/office/drawing/2014/main" id="{B0D71808-DE09-4158-997E-3FACD22A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12" y="2965060"/>
            <a:ext cx="1301090" cy="5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BDA267-4783-4CE5-81BC-0FC09462D339}"/>
              </a:ext>
            </a:extLst>
          </p:cNvPr>
          <p:cNvSpPr txBox="1"/>
          <p:nvPr/>
        </p:nvSpPr>
        <p:spPr>
          <a:xfrm>
            <a:off x="8170863" y="2330896"/>
            <a:ext cx="1612587" cy="1555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searches on</a:t>
            </a:r>
          </a:p>
          <a:p>
            <a:pPr algn="ctr">
              <a:lnSpc>
                <a:spcPct val="250000"/>
              </a:lnSpc>
            </a:pPr>
            <a:r>
              <a:rPr lang="en-US" sz="24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98PB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347311-0496-48FE-9CBC-A6CB23DF0F31}"/>
              </a:ext>
            </a:extLst>
          </p:cNvPr>
          <p:cNvSpPr/>
          <p:nvPr/>
        </p:nvSpPr>
        <p:spPr>
          <a:xfrm>
            <a:off x="4561211" y="1004736"/>
            <a:ext cx="2611582" cy="2578154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AB27C-7636-4A71-BC9A-59868452F91D}"/>
              </a:ext>
            </a:extLst>
          </p:cNvPr>
          <p:cNvSpPr txBox="1"/>
          <p:nvPr/>
        </p:nvSpPr>
        <p:spPr>
          <a:xfrm>
            <a:off x="5026759" y="1412211"/>
            <a:ext cx="1748420" cy="176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uploads on</a:t>
            </a:r>
          </a:p>
          <a:p>
            <a:pPr algn="ctr">
              <a:lnSpc>
                <a:spcPct val="250000"/>
              </a:lnSpc>
            </a:pPr>
            <a:r>
              <a:rPr lang="en-US" sz="28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180PB</a:t>
            </a:r>
          </a:p>
        </p:txBody>
      </p:sp>
      <p:pic>
        <p:nvPicPr>
          <p:cNvPr id="25" name="Content Placeholder 24" descr="A close up of a sign&#10;&#10;Description automatically generated">
            <a:extLst>
              <a:ext uri="{FF2B5EF4-FFF2-40B4-BE49-F238E27FC236}">
                <a16:creationId xmlns:a16="http://schemas.microsoft.com/office/drawing/2014/main" id="{9CFCF37E-594A-447F-843F-07B3B069E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11" y="1801471"/>
            <a:ext cx="2766447" cy="1040185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6BF18D7-C99C-4B66-A9D0-9CD008A4AD89}"/>
              </a:ext>
            </a:extLst>
          </p:cNvPr>
          <p:cNvSpPr/>
          <p:nvPr/>
        </p:nvSpPr>
        <p:spPr>
          <a:xfrm>
            <a:off x="8021002" y="4289759"/>
            <a:ext cx="942344" cy="822548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DBE07-6550-4116-BF0D-341BA14EA3DE}"/>
              </a:ext>
            </a:extLst>
          </p:cNvPr>
          <p:cNvSpPr txBox="1"/>
          <p:nvPr/>
        </p:nvSpPr>
        <p:spPr>
          <a:xfrm>
            <a:off x="7951757" y="4387446"/>
            <a:ext cx="1080833" cy="6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6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15PB</a:t>
            </a:r>
            <a:endParaRPr lang="en-US" sz="2400" dirty="0">
              <a:solidFill>
                <a:schemeClr val="bg1"/>
              </a:solidFill>
              <a:latin typeface="IBM Plex Serif Text" panose="02060503050406000203" pitchFamily="18" charset="0"/>
              <a:ea typeface="Arimo" panose="020B06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028" name="Picture 4" descr="https://sitejerk.com/images/youtube-transparent-png-8.png">
            <a:extLst>
              <a:ext uri="{FF2B5EF4-FFF2-40B4-BE49-F238E27FC236}">
                <a16:creationId xmlns:a16="http://schemas.microsoft.com/office/drawing/2014/main" id="{0FDE9697-D9FE-4F1A-96F3-D8F1AA59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71" y="4424963"/>
            <a:ext cx="663813" cy="2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734D176-76DF-4CB2-ACBC-2DE8026F1147}"/>
              </a:ext>
            </a:extLst>
          </p:cNvPr>
          <p:cNvSpPr/>
          <p:nvPr/>
        </p:nvSpPr>
        <p:spPr>
          <a:xfrm>
            <a:off x="9274068" y="4267177"/>
            <a:ext cx="942344" cy="822548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BDBC95-15B0-45F3-9F91-29A0E42AE1F3}"/>
              </a:ext>
            </a:extLst>
          </p:cNvPr>
          <p:cNvSpPr txBox="1"/>
          <p:nvPr/>
        </p:nvSpPr>
        <p:spPr>
          <a:xfrm>
            <a:off x="9204823" y="4483395"/>
            <a:ext cx="1080833" cy="6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6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15PB</a:t>
            </a:r>
            <a:endParaRPr lang="en-US" sz="2400" dirty="0">
              <a:solidFill>
                <a:schemeClr val="bg1"/>
              </a:solidFill>
              <a:latin typeface="IBM Plex Serif Text" panose="02060503050406000203" pitchFamily="18" charset="0"/>
              <a:ea typeface="Arimo" panose="020B06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030" name="Picture 6" descr="Image result for cern logo">
            <a:extLst>
              <a:ext uri="{FF2B5EF4-FFF2-40B4-BE49-F238E27FC236}">
                <a16:creationId xmlns:a16="http://schemas.microsoft.com/office/drawing/2014/main" id="{84592E0F-568F-4529-8BA5-A4A0EC50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90" y="4293594"/>
            <a:ext cx="529508" cy="5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B1324CE-1968-4382-86DC-08924351E2C4}"/>
              </a:ext>
            </a:extLst>
          </p:cNvPr>
          <p:cNvSpPr/>
          <p:nvPr/>
        </p:nvSpPr>
        <p:spPr>
          <a:xfrm>
            <a:off x="8766441" y="5232642"/>
            <a:ext cx="705542" cy="563674"/>
          </a:xfrm>
          <a:prstGeom prst="ellipse">
            <a:avLst/>
          </a:prstGeom>
          <a:solidFill>
            <a:srgbClr val="C43396"/>
          </a:solidFill>
          <a:ln>
            <a:solidFill>
              <a:srgbClr val="C43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623B5D-AA2B-42CB-8B6F-AA6DE9940FF4}"/>
              </a:ext>
            </a:extLst>
          </p:cNvPr>
          <p:cNvSpPr txBox="1"/>
          <p:nvPr/>
        </p:nvSpPr>
        <p:spPr>
          <a:xfrm>
            <a:off x="8578795" y="5263447"/>
            <a:ext cx="1080833" cy="54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400" dirty="0">
                <a:solidFill>
                  <a:schemeClr val="bg1"/>
                </a:solidFill>
                <a:latin typeface="IBM Plex Serif Text" panose="02060503050406000203" pitchFamily="18" charset="0"/>
                <a:ea typeface="Arimo" panose="020B0604020202020204" pitchFamily="34" charset="0"/>
                <a:cs typeface="Courier New" panose="02070309020205020404" pitchFamily="49" charset="0"/>
              </a:rPr>
              <a:t>3PB</a:t>
            </a:r>
            <a:endParaRPr lang="en-US" sz="2400" dirty="0">
              <a:solidFill>
                <a:schemeClr val="bg1"/>
              </a:solidFill>
              <a:latin typeface="IBM Plex Serif Text" panose="02060503050406000203" pitchFamily="18" charset="0"/>
              <a:ea typeface="Arimo" panose="020B06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032" name="Picture 8" descr="http://assets.stickpng.com/thumbs/584810bdcef1014c0b5e495a.png">
            <a:extLst>
              <a:ext uri="{FF2B5EF4-FFF2-40B4-BE49-F238E27FC236}">
                <a16:creationId xmlns:a16="http://schemas.microsoft.com/office/drawing/2014/main" id="{417A510D-4A5D-4B79-BDB0-5E4C83DE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43" y="5147586"/>
            <a:ext cx="676047" cy="6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stomShape 1">
            <a:extLst>
              <a:ext uri="{FF2B5EF4-FFF2-40B4-BE49-F238E27FC236}">
                <a16:creationId xmlns:a16="http://schemas.microsoft.com/office/drawing/2014/main" id="{AB4C89D4-4153-432D-B048-2D521BCE6C76}"/>
              </a:ext>
            </a:extLst>
          </p:cNvPr>
          <p:cNvSpPr/>
          <p:nvPr/>
        </p:nvSpPr>
        <p:spPr>
          <a:xfrm>
            <a:off x="947635" y="175392"/>
            <a:ext cx="3095449" cy="2862899"/>
          </a:xfrm>
          <a:prstGeom prst="ellipse">
            <a:avLst/>
          </a:prstGeom>
          <a:solidFill>
            <a:srgbClr val="C43396"/>
          </a:solidFill>
          <a:ln>
            <a:solidFill>
              <a:schemeClr val="tx1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FFFF"/>
                </a:solidFill>
                <a:latin typeface="Wide Latin"/>
              </a:rPr>
              <a:t>SKA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FFFF"/>
                </a:solidFill>
                <a:latin typeface="IBM Plex Serif Text" panose="02060503050406000203" pitchFamily="18" charset="0"/>
              </a:rPr>
              <a:t>300PB</a:t>
            </a:r>
            <a:endParaRPr lang="en-US" sz="3600" b="0" strike="noStrike" spc="-1" dirty="0">
              <a:latin typeface="IBM Plex Serif Text" panose="02060503050406000203" pitchFamily="18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A35CA1D5-627E-4438-B8C7-B8ED17D0FBC4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947635" y="3582890"/>
            <a:ext cx="2087640" cy="2084760"/>
          </a:xfrm>
          <a:prstGeom prst="rect">
            <a:avLst/>
          </a:prstGeom>
          <a:ln>
            <a:noFill/>
          </a:ln>
        </p:spPr>
      </p:pic>
      <p:sp>
        <p:nvSpPr>
          <p:cNvPr id="29" name="CustomShape 2">
            <a:extLst>
              <a:ext uri="{FF2B5EF4-FFF2-40B4-BE49-F238E27FC236}">
                <a16:creationId xmlns:a16="http://schemas.microsoft.com/office/drawing/2014/main" id="{79D68A09-8FCF-4A72-98BA-41AEEAA7F497}"/>
              </a:ext>
            </a:extLst>
          </p:cNvPr>
          <p:cNvSpPr/>
          <p:nvPr/>
        </p:nvSpPr>
        <p:spPr>
          <a:xfrm>
            <a:off x="3157666" y="6603050"/>
            <a:ext cx="7480080" cy="32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b="0" i="1" strike="noStrike" spc="-1" dirty="0">
                <a:solidFill>
                  <a:srgbClr val="000000"/>
                </a:solidFill>
                <a:latin typeface="Calibri"/>
              </a:rPr>
              <a:t>Michael Wise,  ASTRON, ”Science data Centre challenges”, DOME Symposium, 18 May, 2017 </a:t>
            </a:r>
            <a:endParaRPr lang="en-US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1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z="1100" b="0" strike="noStrike" spc="-1" dirty="0">
              <a:latin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EFE35F-038B-49F9-826C-ACF46ED9988C}"/>
              </a:ext>
            </a:extLst>
          </p:cNvPr>
          <p:cNvSpPr/>
          <p:nvPr/>
        </p:nvSpPr>
        <p:spPr>
          <a:xfrm>
            <a:off x="0" y="2418013"/>
            <a:ext cx="12192000" cy="1929912"/>
          </a:xfrm>
          <a:prstGeom prst="rect">
            <a:avLst/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Massive amounts of data</a:t>
            </a:r>
          </a:p>
        </p:txBody>
      </p:sp>
    </p:spTree>
    <p:extLst>
      <p:ext uri="{BB962C8B-B14F-4D97-AF65-F5344CB8AC3E}">
        <p14:creationId xmlns:p14="http://schemas.microsoft.com/office/powerpoint/2010/main" val="27879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3"/>
          <p:cNvPicPr/>
          <p:nvPr/>
        </p:nvPicPr>
        <p:blipFill>
          <a:blip r:embed="rId3"/>
          <a:stretch/>
        </p:blipFill>
        <p:spPr>
          <a:xfrm>
            <a:off x="8688240" y="116640"/>
            <a:ext cx="2106720" cy="5400360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1FA8E3-69AF-4FE2-8C00-383C023E8CDB}"/>
              </a:ext>
            </a:extLst>
          </p:cNvPr>
          <p:cNvSpPr txBox="1"/>
          <p:nvPr/>
        </p:nvSpPr>
        <p:spPr>
          <a:xfrm>
            <a:off x="9048454" y="2711338"/>
            <a:ext cx="991929" cy="307777"/>
          </a:xfrm>
          <a:prstGeom prst="rect">
            <a:avLst/>
          </a:prstGeom>
          <a:solidFill>
            <a:srgbClr val="FFC1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DDR I/O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A3318-CED9-4D69-8EF0-38200F791912}"/>
              </a:ext>
            </a:extLst>
          </p:cNvPr>
          <p:cNvSpPr txBox="1"/>
          <p:nvPr/>
        </p:nvSpPr>
        <p:spPr>
          <a:xfrm>
            <a:off x="9067627" y="3935619"/>
            <a:ext cx="991929" cy="307777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DDR chip</a:t>
            </a:r>
          </a:p>
        </p:txBody>
      </p:sp>
      <p:sp>
        <p:nvSpPr>
          <p:cNvPr id="241" name="CustomShape 3"/>
          <p:cNvSpPr/>
          <p:nvPr/>
        </p:nvSpPr>
        <p:spPr>
          <a:xfrm>
            <a:off x="837418" y="6413079"/>
            <a:ext cx="10517163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i="1" spc="-1" dirty="0">
                <a:solidFill>
                  <a:srgbClr val="000000"/>
                </a:solidFill>
                <a:latin typeface="Calibri"/>
              </a:rPr>
              <a:t>*</a:t>
            </a:r>
            <a:r>
              <a:rPr lang="en-US" sz="1400" b="0" i="1" strike="noStrike" spc="-1" dirty="0">
                <a:solidFill>
                  <a:srgbClr val="000000"/>
                </a:solidFill>
                <a:latin typeface="Calibri"/>
              </a:rPr>
              <a:t> R. Nair et al., “Active memory cube: A processing-in memory architecture for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Calibri"/>
              </a:rPr>
              <a:t>exascale</a:t>
            </a:r>
            <a:r>
              <a:rPr lang="en-US" sz="1400" b="0" i="1" strike="noStrike" spc="-1" dirty="0">
                <a:solidFill>
                  <a:srgbClr val="000000"/>
                </a:solidFill>
                <a:latin typeface="Calibri"/>
              </a:rPr>
              <a:t> systems”,  IBM J. Research Develop., vol. 59, no. 2/3, 2015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8185207" y="5472117"/>
            <a:ext cx="367884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System-level power break down*</a:t>
            </a:r>
            <a:endParaRPr lang="en-US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CustomShape 6"/>
          <p:cNvSpPr/>
          <p:nvPr/>
        </p:nvSpPr>
        <p:spPr>
          <a:xfrm flipH="1" flipV="1">
            <a:off x="8039520" y="1267920"/>
            <a:ext cx="122364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5" name="CustomShape 7"/>
          <p:cNvSpPr/>
          <p:nvPr/>
        </p:nvSpPr>
        <p:spPr>
          <a:xfrm flipH="1" flipV="1">
            <a:off x="8039520" y="1354680"/>
            <a:ext cx="935640" cy="777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6" name="CustomShape 8"/>
          <p:cNvSpPr/>
          <p:nvPr/>
        </p:nvSpPr>
        <p:spPr>
          <a:xfrm flipH="1" flipV="1">
            <a:off x="7967520" y="1512720"/>
            <a:ext cx="1029240" cy="231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7" name="CustomShape 9"/>
          <p:cNvSpPr/>
          <p:nvPr/>
        </p:nvSpPr>
        <p:spPr>
          <a:xfrm>
            <a:off x="10140120" y="1714320"/>
            <a:ext cx="897120" cy="27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9" name="CustomShape 11"/>
          <p:cNvSpPr/>
          <p:nvPr/>
        </p:nvSpPr>
        <p:spPr>
          <a:xfrm flipV="1">
            <a:off x="10428120" y="2204280"/>
            <a:ext cx="609120" cy="22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0" name="CustomShape 12"/>
          <p:cNvSpPr/>
          <p:nvPr/>
        </p:nvSpPr>
        <p:spPr>
          <a:xfrm>
            <a:off x="10560600" y="1912320"/>
            <a:ext cx="169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E0000"/>
                </a:solidFill>
                <a:latin typeface="Calibri"/>
              </a:rPr>
              <a:t>Data Movement</a:t>
            </a:r>
            <a:endParaRPr lang="en-US" sz="1800" b="0" strike="noStrike" spc="-1" dirty="0">
              <a:solidFill>
                <a:srgbClr val="9E0000"/>
              </a:solidFill>
              <a:latin typeface="Arial"/>
            </a:endParaRPr>
          </a:p>
        </p:txBody>
      </p:sp>
      <p:sp>
        <p:nvSpPr>
          <p:cNvPr id="251" name="CustomShape 13"/>
          <p:cNvSpPr/>
          <p:nvPr/>
        </p:nvSpPr>
        <p:spPr>
          <a:xfrm>
            <a:off x="6705360" y="1135440"/>
            <a:ext cx="133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E0000"/>
                </a:solidFill>
                <a:latin typeface="Calibri"/>
              </a:rPr>
              <a:t>Data Access</a:t>
            </a:r>
            <a:endParaRPr lang="en-US" sz="1800" b="0" strike="noStrike" spc="-1" dirty="0">
              <a:solidFill>
                <a:srgbClr val="9E0000"/>
              </a:solidFill>
              <a:latin typeface="Arial"/>
            </a:endParaRPr>
          </a:p>
        </p:txBody>
      </p:sp>
      <p:sp>
        <p:nvSpPr>
          <p:cNvPr id="252" name="CustomShape 14"/>
          <p:cNvSpPr/>
          <p:nvPr/>
        </p:nvSpPr>
        <p:spPr>
          <a:xfrm>
            <a:off x="7472520" y="420840"/>
            <a:ext cx="1134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Processor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3" name="CustomShape 15"/>
          <p:cNvSpPr/>
          <p:nvPr/>
        </p:nvSpPr>
        <p:spPr>
          <a:xfrm>
            <a:off x="8526240" y="196200"/>
            <a:ext cx="305640" cy="926280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06C24-D0E9-41E8-AE72-8F8F9E6A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latin typeface="Garamond"/>
              </a:rPr>
              <a:t>Compute Centric Approach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C2124-865C-4050-8146-BD842D5A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Memory hierarchies take advantage of </a:t>
            </a:r>
            <a:r>
              <a:rPr lang="en-US" b="1" i="1" spc="-1" dirty="0">
                <a:solidFill>
                  <a:schemeClr val="accent6">
                    <a:lumMod val="75000"/>
                  </a:schemeClr>
                </a:solidFill>
              </a:rPr>
              <a:t>locality</a:t>
            </a:r>
            <a:endParaRPr lang="en-US" spc="-1" dirty="0">
              <a:latin typeface="Arial"/>
            </a:endParaRPr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Spatial locality </a:t>
            </a:r>
            <a:endParaRPr lang="en-US" spc="-1" dirty="0"/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Temporal locality</a:t>
            </a:r>
          </a:p>
          <a:p>
            <a:pPr marL="34326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Not suitable for all workloads</a:t>
            </a:r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Graph processing</a:t>
            </a:r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Neural networks</a:t>
            </a:r>
            <a:endParaRPr lang="en-US" spc="-1" dirty="0">
              <a:solidFill>
                <a:srgbClr val="313356"/>
              </a:solidFill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pc="-1" dirty="0">
                <a:solidFill>
                  <a:srgbClr val="9E0000"/>
                </a:solidFill>
              </a:rPr>
              <a:t>Data access </a:t>
            </a:r>
            <a:r>
              <a:rPr lang="en-US" spc="-1" dirty="0"/>
              <a:t>consumes a major part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pc="-1" dirty="0">
                <a:solidFill>
                  <a:srgbClr val="000000"/>
                </a:solidFill>
              </a:rPr>
              <a:t>Applications are increasingly </a:t>
            </a:r>
            <a:r>
              <a:rPr lang="en-US" spc="-1" dirty="0"/>
              <a:t>data hungry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pc="-1" dirty="0">
                <a:solidFill>
                  <a:srgbClr val="9E0000"/>
                </a:solidFill>
              </a:rPr>
              <a:t>Data movement </a:t>
            </a:r>
            <a:r>
              <a:rPr lang="en-US" spc="-1" dirty="0"/>
              <a:t>energy dominates compute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pc="-1" dirty="0">
                <a:solidFill>
                  <a:srgbClr val="000000"/>
                </a:solidFill>
              </a:rPr>
              <a:t>Especially true for </a:t>
            </a:r>
            <a:r>
              <a:rPr lang="en-US" spc="-1" dirty="0">
                <a:solidFill>
                  <a:srgbClr val="9E0000"/>
                </a:solidFill>
              </a:rPr>
              <a:t>off-chip movement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7E48C-5F1B-430C-BB9B-317E01BA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DDB492-0B1A-4D32-AE63-2C601E3BA44E}"/>
              </a:ext>
            </a:extLst>
          </p:cNvPr>
          <p:cNvSpPr txBox="1"/>
          <p:nvPr/>
        </p:nvSpPr>
        <p:spPr>
          <a:xfrm>
            <a:off x="8954107" y="755902"/>
            <a:ext cx="1100615" cy="307777"/>
          </a:xfrm>
          <a:prstGeom prst="rect">
            <a:avLst/>
          </a:prstGeom>
          <a:solidFill>
            <a:srgbClr val="42682A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Integer 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375B6-6B17-4B80-94AF-8402FEBEAFD6}"/>
              </a:ext>
            </a:extLst>
          </p:cNvPr>
          <p:cNvSpPr txBox="1"/>
          <p:nvPr/>
        </p:nvSpPr>
        <p:spPr>
          <a:xfrm>
            <a:off x="9263160" y="4960099"/>
            <a:ext cx="482510" cy="307777"/>
          </a:xfrm>
          <a:prstGeom prst="rect">
            <a:avLst/>
          </a:prstGeom>
          <a:solidFill>
            <a:srgbClr val="5C9BD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41" grpId="0"/>
      <p:bldP spid="242" grpId="0"/>
      <p:bldP spid="250" grpId="0"/>
      <p:bldP spid="251" grpId="0"/>
      <p:bldP spid="252" grpId="0"/>
      <p:bldP spid="2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3"/>
          <p:cNvPicPr/>
          <p:nvPr/>
        </p:nvPicPr>
        <p:blipFill>
          <a:blip r:embed="rId3"/>
          <a:stretch/>
        </p:blipFill>
        <p:spPr>
          <a:xfrm>
            <a:off x="8688240" y="116640"/>
            <a:ext cx="2106720" cy="5400360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1FA8E3-69AF-4FE2-8C00-383C023E8CDB}"/>
              </a:ext>
            </a:extLst>
          </p:cNvPr>
          <p:cNvSpPr txBox="1"/>
          <p:nvPr/>
        </p:nvSpPr>
        <p:spPr>
          <a:xfrm>
            <a:off x="9048454" y="2711338"/>
            <a:ext cx="991929" cy="307777"/>
          </a:xfrm>
          <a:prstGeom prst="rect">
            <a:avLst/>
          </a:prstGeom>
          <a:solidFill>
            <a:srgbClr val="FFC1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DDR I/O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A3318-CED9-4D69-8EF0-38200F791912}"/>
              </a:ext>
            </a:extLst>
          </p:cNvPr>
          <p:cNvSpPr txBox="1"/>
          <p:nvPr/>
        </p:nvSpPr>
        <p:spPr>
          <a:xfrm>
            <a:off x="9067627" y="3935619"/>
            <a:ext cx="991929" cy="307777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DDR chip</a:t>
            </a:r>
          </a:p>
        </p:txBody>
      </p:sp>
      <p:sp>
        <p:nvSpPr>
          <p:cNvPr id="242" name="CustomShape 4"/>
          <p:cNvSpPr/>
          <p:nvPr/>
        </p:nvSpPr>
        <p:spPr>
          <a:xfrm>
            <a:off x="8185207" y="5472117"/>
            <a:ext cx="367884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System-level power break down*</a:t>
            </a:r>
            <a:endParaRPr lang="en-US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CustomShape 6"/>
          <p:cNvSpPr/>
          <p:nvPr/>
        </p:nvSpPr>
        <p:spPr>
          <a:xfrm flipH="1" flipV="1">
            <a:off x="8039520" y="1267920"/>
            <a:ext cx="122364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5" name="CustomShape 7"/>
          <p:cNvSpPr/>
          <p:nvPr/>
        </p:nvSpPr>
        <p:spPr>
          <a:xfrm flipH="1" flipV="1">
            <a:off x="8039520" y="1354680"/>
            <a:ext cx="935640" cy="777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6" name="CustomShape 8"/>
          <p:cNvSpPr/>
          <p:nvPr/>
        </p:nvSpPr>
        <p:spPr>
          <a:xfrm flipH="1" flipV="1">
            <a:off x="7967520" y="1512720"/>
            <a:ext cx="1029240" cy="231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7" name="CustomShape 9"/>
          <p:cNvSpPr/>
          <p:nvPr/>
        </p:nvSpPr>
        <p:spPr>
          <a:xfrm>
            <a:off x="10140120" y="1714320"/>
            <a:ext cx="897120" cy="27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49" name="CustomShape 11"/>
          <p:cNvSpPr/>
          <p:nvPr/>
        </p:nvSpPr>
        <p:spPr>
          <a:xfrm flipV="1">
            <a:off x="10428120" y="2204280"/>
            <a:ext cx="609120" cy="22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0" name="CustomShape 12"/>
          <p:cNvSpPr/>
          <p:nvPr/>
        </p:nvSpPr>
        <p:spPr>
          <a:xfrm>
            <a:off x="10560600" y="1912320"/>
            <a:ext cx="169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E0000"/>
                </a:solidFill>
                <a:latin typeface="Calibri"/>
              </a:rPr>
              <a:t>Data Movement</a:t>
            </a:r>
            <a:endParaRPr lang="en-US" sz="1800" b="0" strike="noStrike" spc="-1" dirty="0">
              <a:solidFill>
                <a:srgbClr val="9E0000"/>
              </a:solidFill>
              <a:latin typeface="Arial"/>
            </a:endParaRPr>
          </a:p>
        </p:txBody>
      </p:sp>
      <p:sp>
        <p:nvSpPr>
          <p:cNvPr id="251" name="CustomShape 13"/>
          <p:cNvSpPr/>
          <p:nvPr/>
        </p:nvSpPr>
        <p:spPr>
          <a:xfrm>
            <a:off x="6705360" y="1135440"/>
            <a:ext cx="133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E0000"/>
                </a:solidFill>
                <a:latin typeface="Calibri"/>
              </a:rPr>
              <a:t>Data Access</a:t>
            </a:r>
            <a:endParaRPr lang="en-US" sz="1800" b="0" strike="noStrike" spc="-1" dirty="0">
              <a:solidFill>
                <a:srgbClr val="9E0000"/>
              </a:solidFill>
              <a:latin typeface="Arial"/>
            </a:endParaRPr>
          </a:p>
        </p:txBody>
      </p:sp>
      <p:sp>
        <p:nvSpPr>
          <p:cNvPr id="252" name="CustomShape 14"/>
          <p:cNvSpPr/>
          <p:nvPr/>
        </p:nvSpPr>
        <p:spPr>
          <a:xfrm>
            <a:off x="7472520" y="420840"/>
            <a:ext cx="1134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Processor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3" name="CustomShape 15"/>
          <p:cNvSpPr/>
          <p:nvPr/>
        </p:nvSpPr>
        <p:spPr>
          <a:xfrm>
            <a:off x="8526240" y="196200"/>
            <a:ext cx="305640" cy="926280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06C24-D0E9-41E8-AE72-8F8F9E6A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latin typeface="Garamond"/>
              </a:rPr>
              <a:t>Compute Centric Approach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C2124-865C-4050-8146-BD842D5A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Memory hierarchies take advantage of </a:t>
            </a:r>
            <a:r>
              <a:rPr lang="en-US" b="1" i="1" spc="-1" dirty="0">
                <a:solidFill>
                  <a:schemeClr val="accent6">
                    <a:lumMod val="75000"/>
                  </a:schemeClr>
                </a:solidFill>
              </a:rPr>
              <a:t>locality</a:t>
            </a:r>
            <a:endParaRPr lang="en-US" spc="-1" dirty="0">
              <a:latin typeface="Arial"/>
            </a:endParaRPr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Spatial locality </a:t>
            </a:r>
            <a:endParaRPr lang="en-US" spc="-1" dirty="0"/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Temporal locality</a:t>
            </a:r>
          </a:p>
          <a:p>
            <a:pPr marL="34326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Not suitable for all workloads</a:t>
            </a:r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Graph processing</a:t>
            </a:r>
          </a:p>
          <a:p>
            <a:pPr marL="800460" lvl="1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</a:rPr>
              <a:t>Neural networks</a:t>
            </a:r>
            <a:endParaRPr lang="en-US" spc="-1" dirty="0">
              <a:solidFill>
                <a:srgbClr val="313356"/>
              </a:solidFill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pc="-1" dirty="0">
                <a:solidFill>
                  <a:srgbClr val="9E0000"/>
                </a:solidFill>
              </a:rPr>
              <a:t>Data access </a:t>
            </a:r>
            <a:r>
              <a:rPr lang="en-US" spc="-1" dirty="0"/>
              <a:t>consumes a major part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pc="-1" dirty="0">
                <a:solidFill>
                  <a:srgbClr val="000000"/>
                </a:solidFill>
              </a:rPr>
              <a:t>Applications are increasingly </a:t>
            </a:r>
            <a:r>
              <a:rPr lang="en-US" spc="-1" dirty="0"/>
              <a:t>data hungry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pc="-1" dirty="0">
                <a:solidFill>
                  <a:srgbClr val="9E0000"/>
                </a:solidFill>
              </a:rPr>
              <a:t>Data movement </a:t>
            </a:r>
            <a:r>
              <a:rPr lang="en-US" spc="-1" dirty="0"/>
              <a:t>energy dominates compute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pc="-1" dirty="0">
                <a:solidFill>
                  <a:srgbClr val="000000"/>
                </a:solidFill>
              </a:rPr>
              <a:t>Especially true for </a:t>
            </a:r>
            <a:r>
              <a:rPr lang="en-US" spc="-1" dirty="0">
                <a:solidFill>
                  <a:srgbClr val="9E0000"/>
                </a:solidFill>
              </a:rPr>
              <a:t>off-chip movement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7E48C-5F1B-430C-BB9B-317E01BA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A0CBFC-E552-42E0-A0B3-1512EE2625A2}"/>
              </a:ext>
            </a:extLst>
          </p:cNvPr>
          <p:cNvSpPr/>
          <p:nvPr/>
        </p:nvSpPr>
        <p:spPr>
          <a:xfrm>
            <a:off x="0" y="2441100"/>
            <a:ext cx="12192000" cy="1929912"/>
          </a:xfrm>
          <a:prstGeom prst="rect">
            <a:avLst/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Data movement bottleneck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DDB492-0B1A-4D32-AE63-2C601E3BA44E}"/>
              </a:ext>
            </a:extLst>
          </p:cNvPr>
          <p:cNvSpPr txBox="1"/>
          <p:nvPr/>
        </p:nvSpPr>
        <p:spPr>
          <a:xfrm>
            <a:off x="8954107" y="755902"/>
            <a:ext cx="1100615" cy="307777"/>
          </a:xfrm>
          <a:prstGeom prst="rect">
            <a:avLst/>
          </a:prstGeom>
          <a:solidFill>
            <a:srgbClr val="42682A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Integer 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375B6-6B17-4B80-94AF-8402FEBEAFD6}"/>
              </a:ext>
            </a:extLst>
          </p:cNvPr>
          <p:cNvSpPr txBox="1"/>
          <p:nvPr/>
        </p:nvSpPr>
        <p:spPr>
          <a:xfrm>
            <a:off x="9263160" y="4960099"/>
            <a:ext cx="482510" cy="307777"/>
          </a:xfrm>
          <a:prstGeom prst="rect">
            <a:avLst/>
          </a:prstGeom>
          <a:solidFill>
            <a:srgbClr val="5C9BD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link</a:t>
            </a:r>
          </a:p>
        </p:txBody>
      </p:sp>
      <p:sp>
        <p:nvSpPr>
          <p:cNvPr id="23" name="CustomShape 3">
            <a:extLst>
              <a:ext uri="{FF2B5EF4-FFF2-40B4-BE49-F238E27FC236}">
                <a16:creationId xmlns:a16="http://schemas.microsoft.com/office/drawing/2014/main" id="{56B62CAC-B329-4789-AFA7-0EE9E99DCB5A}"/>
              </a:ext>
            </a:extLst>
          </p:cNvPr>
          <p:cNvSpPr/>
          <p:nvPr/>
        </p:nvSpPr>
        <p:spPr>
          <a:xfrm>
            <a:off x="837418" y="6413079"/>
            <a:ext cx="10517163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i="1" spc="-1" dirty="0">
                <a:solidFill>
                  <a:srgbClr val="000000"/>
                </a:solidFill>
                <a:latin typeface="Calibri"/>
              </a:rPr>
              <a:t>*</a:t>
            </a:r>
            <a:r>
              <a:rPr lang="en-US" sz="1400" b="0" i="1" strike="noStrike" spc="-1" dirty="0">
                <a:solidFill>
                  <a:srgbClr val="000000"/>
                </a:solidFill>
                <a:latin typeface="Calibri"/>
              </a:rPr>
              <a:t> R. Nair et al., “Active memory cube: A processing-in memory architecture for </a:t>
            </a:r>
            <a:r>
              <a:rPr lang="en-US" sz="1400" b="0" i="1" strike="noStrike" spc="-1" dirty="0" err="1">
                <a:solidFill>
                  <a:srgbClr val="000000"/>
                </a:solidFill>
                <a:latin typeface="Calibri"/>
              </a:rPr>
              <a:t>exascale</a:t>
            </a:r>
            <a:r>
              <a:rPr lang="en-US" sz="1400" b="0" i="1" strike="noStrike" spc="-1" dirty="0">
                <a:solidFill>
                  <a:srgbClr val="000000"/>
                </a:solidFill>
                <a:latin typeface="Calibri"/>
              </a:rPr>
              <a:t> systems”,  IBM J. Research Develop., vol. 59, no. 2/3, 2015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34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Line 1"/>
          <p:cNvSpPr/>
          <p:nvPr/>
        </p:nvSpPr>
        <p:spPr>
          <a:xfrm flipV="1">
            <a:off x="5001950" y="4438776"/>
            <a:ext cx="3179205" cy="2375312"/>
          </a:xfrm>
          <a:prstGeom prst="line">
            <a:avLst/>
          </a:prstGeom>
          <a:ln>
            <a:solidFill>
              <a:schemeClr val="tx1"/>
            </a:solidFill>
            <a:custDash>
              <a:ds d="4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Line 2"/>
          <p:cNvSpPr/>
          <p:nvPr/>
        </p:nvSpPr>
        <p:spPr>
          <a:xfrm>
            <a:off x="5001950" y="3270040"/>
            <a:ext cx="767770" cy="878959"/>
          </a:xfrm>
          <a:prstGeom prst="line">
            <a:avLst/>
          </a:prstGeom>
          <a:ln>
            <a:solidFill>
              <a:schemeClr val="tx1"/>
            </a:solidFill>
            <a:custDash>
              <a:ds d="4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2" name="Picture 13"/>
          <p:cNvPicPr/>
          <p:nvPr/>
        </p:nvPicPr>
        <p:blipFill>
          <a:blip r:embed="rId3"/>
          <a:stretch/>
        </p:blipFill>
        <p:spPr>
          <a:xfrm>
            <a:off x="106335" y="3210024"/>
            <a:ext cx="4968360" cy="3748680"/>
          </a:xfrm>
          <a:prstGeom prst="rect">
            <a:avLst/>
          </a:prstGeom>
          <a:ln>
            <a:noFill/>
          </a:ln>
        </p:spPr>
      </p:pic>
      <p:pic>
        <p:nvPicPr>
          <p:cNvPr id="355" name="Picture 7"/>
          <p:cNvPicPr/>
          <p:nvPr/>
        </p:nvPicPr>
        <p:blipFill>
          <a:blip r:embed="rId4"/>
          <a:stretch/>
        </p:blipFill>
        <p:spPr>
          <a:xfrm>
            <a:off x="2404192" y="5394579"/>
            <a:ext cx="2520000" cy="748080"/>
          </a:xfrm>
          <a:prstGeom prst="rect">
            <a:avLst/>
          </a:prstGeom>
          <a:ln>
            <a:noFill/>
          </a:ln>
        </p:spPr>
      </p:pic>
      <p:pic>
        <p:nvPicPr>
          <p:cNvPr id="356" name="Picture 11"/>
          <p:cNvPicPr/>
          <p:nvPr/>
        </p:nvPicPr>
        <p:blipFill>
          <a:blip r:embed="rId5"/>
          <a:stretch/>
        </p:blipFill>
        <p:spPr>
          <a:xfrm>
            <a:off x="5277240" y="2205000"/>
            <a:ext cx="6366960" cy="2952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E24827-0E98-47DF-A793-09A0AC45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latin typeface="Garamond"/>
              </a:rPr>
              <a:t>Paradigm Shift - NMC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D3E65-6902-423A-AF9D-1A489563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51" y="1512916"/>
            <a:ext cx="5507869" cy="5345083"/>
          </a:xfrm>
        </p:spPr>
        <p:txBody>
          <a:bodyPr/>
          <a:lstStyle/>
          <a:p>
            <a:r>
              <a:rPr lang="en-US" dirty="0"/>
              <a:t>Compute-centric to a data-centric approach</a:t>
            </a:r>
          </a:p>
          <a:p>
            <a:r>
              <a:rPr lang="en-US" dirty="0"/>
              <a:t>Biggest enabler – stacking technology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3478B-5C14-4E76-98E2-A2847F5E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D803-F84A-4E88-A34E-AD5CDEAB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Simulators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90DE-944A-44F8-A2E5-46248212B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for:</a:t>
            </a:r>
          </a:p>
          <a:p>
            <a:pPr lvl="1"/>
            <a:r>
              <a:rPr lang="en-US" dirty="0"/>
              <a:t>Design space exploration (DSE) </a:t>
            </a:r>
          </a:p>
          <a:p>
            <a:pPr lvl="1"/>
            <a:r>
              <a:rPr lang="en-US" dirty="0"/>
              <a:t>Workload suitability analysis</a:t>
            </a:r>
          </a:p>
          <a:p>
            <a:r>
              <a:rPr lang="en-US" dirty="0"/>
              <a:t>NMC Simulators:</a:t>
            </a:r>
          </a:p>
          <a:p>
            <a:pPr lvl="1"/>
            <a:r>
              <a:rPr lang="en-US" dirty="0" err="1"/>
              <a:t>Sinuca</a:t>
            </a:r>
            <a:r>
              <a:rPr lang="en-US" dirty="0"/>
              <a:t>, 2015</a:t>
            </a:r>
          </a:p>
          <a:p>
            <a:pPr lvl="1"/>
            <a:r>
              <a:rPr lang="en-US" dirty="0"/>
              <a:t>HMC-SIM, 2016</a:t>
            </a:r>
          </a:p>
          <a:p>
            <a:pPr lvl="1"/>
            <a:r>
              <a:rPr lang="en-US" dirty="0" err="1"/>
              <a:t>CasHMC</a:t>
            </a:r>
            <a:r>
              <a:rPr lang="en-US" dirty="0"/>
              <a:t>, 2016</a:t>
            </a:r>
          </a:p>
          <a:p>
            <a:pPr lvl="1"/>
            <a:r>
              <a:rPr lang="en-US" dirty="0"/>
              <a:t>Smart Memory Cube (SMC), 2016</a:t>
            </a:r>
          </a:p>
          <a:p>
            <a:pPr lvl="1"/>
            <a:r>
              <a:rPr lang="en-US" dirty="0"/>
              <a:t>CLAPPS, 2017</a:t>
            </a:r>
          </a:p>
          <a:p>
            <a:pPr lvl="1"/>
            <a:r>
              <a:rPr lang="en-US" dirty="0"/>
              <a:t>Gem5+HMC, 2017</a:t>
            </a:r>
          </a:p>
          <a:p>
            <a:pPr lvl="1"/>
            <a:r>
              <a:rPr lang="en-US" dirty="0"/>
              <a:t>Ramulator-PIM</a:t>
            </a:r>
            <a:r>
              <a:rPr lang="en-US" sz="2400" baseline="30000" dirty="0"/>
              <a:t>1</a:t>
            </a:r>
            <a:r>
              <a:rPr lang="en-US" dirty="0"/>
              <a:t>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D268-4D4D-4138-B666-5569303F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9C3C9-CCE6-4FD3-8CDB-F17FA5844659}"/>
              </a:ext>
            </a:extLst>
          </p:cNvPr>
          <p:cNvSpPr txBox="1"/>
          <p:nvPr/>
        </p:nvSpPr>
        <p:spPr>
          <a:xfrm>
            <a:off x="2319580" y="6457889"/>
            <a:ext cx="733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4472C4"/>
                </a:solidFill>
              </a:rPr>
              <a:t>1</a:t>
            </a:r>
            <a:r>
              <a:rPr lang="en-US" sz="2000" b="1" dirty="0">
                <a:solidFill>
                  <a:srgbClr val="4472C4"/>
                </a:solidFill>
              </a:rPr>
              <a:t>Ramulator-PIM: https://github.com/CMU-SAFARI/ramulator-pim/</a:t>
            </a:r>
          </a:p>
        </p:txBody>
      </p:sp>
    </p:spTree>
    <p:extLst>
      <p:ext uri="{BB962C8B-B14F-4D97-AF65-F5344CB8AC3E}">
        <p14:creationId xmlns:p14="http://schemas.microsoft.com/office/powerpoint/2010/main" val="4921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D803-F84A-4E88-A34E-AD5CDEAB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Simulators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90DE-944A-44F8-A2E5-46248212B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Simulation for: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Design space exploration (DSE)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Workload suitability analysis</a:t>
            </a:r>
          </a:p>
          <a:p>
            <a:r>
              <a:rPr lang="en-US" dirty="0">
                <a:solidFill>
                  <a:schemeClr val="bg2"/>
                </a:solidFill>
              </a:rPr>
              <a:t>NMC Simulators: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Sinuca</a:t>
            </a:r>
            <a:r>
              <a:rPr lang="en-US" dirty="0">
                <a:solidFill>
                  <a:schemeClr val="bg2"/>
                </a:solidFill>
              </a:rPr>
              <a:t>, 2015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HMC-SIM, 2016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CasHMC</a:t>
            </a:r>
            <a:r>
              <a:rPr lang="en-US" dirty="0">
                <a:solidFill>
                  <a:schemeClr val="bg2"/>
                </a:solidFill>
              </a:rPr>
              <a:t>, 2016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Smart Memory Cube (SMC), 2016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CLAPPS, 2017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Gem5+HMC, 2017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Ramulator-PIM</a:t>
            </a:r>
            <a:r>
              <a:rPr lang="en-US" sz="2400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D268-4D4D-4138-B666-5569303F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7477D-FE7A-4B57-82FE-425D9EE7CB50}"/>
              </a:ext>
            </a:extLst>
          </p:cNvPr>
          <p:cNvSpPr/>
          <p:nvPr/>
        </p:nvSpPr>
        <p:spPr>
          <a:xfrm>
            <a:off x="0" y="2464044"/>
            <a:ext cx="12192000" cy="1929912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Simulation of real workloads can be 10000x slower than native-execution!!!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F50D9-71C7-4299-8350-5E422F4DB5D6}"/>
              </a:ext>
            </a:extLst>
          </p:cNvPr>
          <p:cNvSpPr txBox="1"/>
          <p:nvPr/>
        </p:nvSpPr>
        <p:spPr>
          <a:xfrm>
            <a:off x="2319580" y="6457889"/>
            <a:ext cx="733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chemeClr val="bg2"/>
                </a:solidFill>
              </a:rPr>
              <a:t>1</a:t>
            </a:r>
            <a:r>
              <a:rPr lang="en-US" sz="2000" b="1" dirty="0">
                <a:solidFill>
                  <a:schemeClr val="bg2"/>
                </a:solidFill>
              </a:rPr>
              <a:t>Ramulator-PIM: https://github.com/CMU-SAFARI/ramulator-pim/</a:t>
            </a:r>
          </a:p>
        </p:txBody>
      </p:sp>
    </p:spTree>
    <p:extLst>
      <p:ext uri="{BB962C8B-B14F-4D97-AF65-F5344CB8AC3E}">
        <p14:creationId xmlns:p14="http://schemas.microsoft.com/office/powerpoint/2010/main" val="13498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4882</TotalTime>
  <Words>1157</Words>
  <Application>Microsoft Office PowerPoint</Application>
  <PresentationFormat>Widescreen</PresentationFormat>
  <Paragraphs>285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IBM Plex Serif Text</vt:lpstr>
      <vt:lpstr>Tahoma</vt:lpstr>
      <vt:lpstr>Wide Latin</vt:lpstr>
      <vt:lpstr>Office Theme</vt:lpstr>
      <vt:lpstr>  NAPEL: Near-Memory Computing Application Performance Prediction  via Ensemble Learning</vt:lpstr>
      <vt:lpstr>Executive Summary</vt:lpstr>
      <vt:lpstr>PowerPoint Presentation</vt:lpstr>
      <vt:lpstr>PowerPoint Presentation</vt:lpstr>
      <vt:lpstr>Compute Centric Approach </vt:lpstr>
      <vt:lpstr>Compute Centric Approach </vt:lpstr>
      <vt:lpstr>Paradigm Shift - NMC</vt:lpstr>
      <vt:lpstr>NMC Simulators</vt:lpstr>
      <vt:lpstr>NMC Simulators</vt:lpstr>
      <vt:lpstr>NMC Simulators</vt:lpstr>
      <vt:lpstr>NAPEL: Near-Memory Computing Application Performance Prediction via Ensemble Learning</vt:lpstr>
      <vt:lpstr>Phase 1: LLVM Analyzer</vt:lpstr>
      <vt:lpstr>Phase 2: Microarchitecture Simulation </vt:lpstr>
      <vt:lpstr>Phase 3: Ensemble ML Training</vt:lpstr>
      <vt:lpstr>NAPEL Framework</vt:lpstr>
      <vt:lpstr>NAPEL Prediction</vt:lpstr>
      <vt:lpstr>Experimental Setup</vt:lpstr>
      <vt:lpstr>NAPEL Accuracy: Performance and  Energy Estimates</vt:lpstr>
      <vt:lpstr>NAPEL Accuracy: Performance and  Energy Estimates</vt:lpstr>
      <vt:lpstr>Speed of Evaluation</vt:lpstr>
      <vt:lpstr>Speed of Evaluation</vt:lpstr>
      <vt:lpstr>Use Case: NMC Suitability Analysis</vt:lpstr>
      <vt:lpstr>Conclusion and Summary</vt:lpstr>
      <vt:lpstr>  NAPEL: Near-Memory Computing Application Performance Prediction  via Ensemble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G.</dc:creator>
  <cp:lastModifiedBy>Singh, G.</cp:lastModifiedBy>
  <cp:revision>172</cp:revision>
  <dcterms:created xsi:type="dcterms:W3CDTF">2019-04-27T14:07:06Z</dcterms:created>
  <dcterms:modified xsi:type="dcterms:W3CDTF">2019-06-06T17:54:59Z</dcterms:modified>
</cp:coreProperties>
</file>