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128181D-A0E9-4100-8579-F3B2C79E1E96}">
  <a:tblStyle styleId="{1128181D-A0E9-4100-8579-F3B2C79E1E9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9baf2d00f6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" name="Google Shape;35;g9baf2d00f6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" name="Google Shape;36;g9baf2d00f6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9b7bf9da3b_0_3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g9b7bf9da3b_0_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3" name="Google Shape;133;g9b7bf9da3b_0_3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9b7bf9da3b_0_4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g9b7bf9da3b_0_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5" name="Google Shape;145;g9b7bf9da3b_0_4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9b7bf9da3b_0_5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g9b7bf9da3b_0_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4" name="Google Shape;154;g9b7bf9da3b_0_5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9b7bf9da3b_0_6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g9b7bf9da3b_0_6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2" name="Google Shape;162;g9b7bf9da3b_0_6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9b7bf9da3b_0_7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g9b7bf9da3b_0_7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0" name="Google Shape;170;g9b7bf9da3b_0_7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9b7bf9da3b_0_8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g9b7bf9da3b_0_8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9" name="Google Shape;189;g9b7bf9da3b_0_8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a05e89435c_1_2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ga05e89435c_1_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4" name="Google Shape;204;ga05e89435c_1_2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a05e89435c_1_3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8" name="Google Shape;218;ga05e89435c_1_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9" name="Google Shape;219;ga05e89435c_1_3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a05e89435c_1_4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3" name="Google Shape;233;ga05e89435c_1_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4" name="Google Shape;234;ga05e89435c_1_4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a05e89435c_1_6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8" name="Google Shape;248;ga05e89435c_1_6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9" name="Google Shape;249;ga05e89435c_1_6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a05e89435c_0_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" name="Google Shape;48;ga05e89435c_0_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9" name="Google Shape;49;ga05e89435c_0_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a05e89435c_1_7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3" name="Google Shape;263;ga05e89435c_1_7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4" name="Google Shape;264;ga05e89435c_1_7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9b7bf9da3b_0_8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4" name="Google Shape;274;g9b7bf9da3b_0_8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5" name="Google Shape;275;g9b7bf9da3b_0_8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9b7bf9da3b_0_9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7" name="Google Shape;287;g9b7bf9da3b_0_9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8" name="Google Shape;288;g9b7bf9da3b_0_9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9b7bf9da3b_0_10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6" name="Google Shape;296;g9b7bf9da3b_0_10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7" name="Google Shape;297;g9b7bf9da3b_0_10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9e4ba788ab_0_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4" name="Google Shape;304;g9e4ba788ab_0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5" name="Google Shape;305;g9e4ba788ab_0_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9e4ba788ab_0_1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2" name="Google Shape;312;g9e4ba788ab_0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3" name="Google Shape;313;g9e4ba788ab_0_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9e4ba788ab_0_3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2" name="Google Shape;322;g9e4ba788ab_0_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3" name="Google Shape;323;g9e4ba788ab_0_3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9e4ba788ab_0_7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1" name="Google Shape;331;g9e4ba788ab_0_7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2" name="Google Shape;332;g9e4ba788ab_0_7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9e4ba788ab_0_8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2" name="Google Shape;342;g9e4ba788ab_0_8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3" name="Google Shape;343;g9e4ba788ab_0_8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9e4ba788ab_0_9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1" name="Google Shape;351;g9e4ba788ab_0_9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2" name="Google Shape;352;g9e4ba788ab_0_9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a05e89435c_0_2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" name="Google Shape;56;ga05e89435c_0_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7" name="Google Shape;57;ga05e89435c_0_2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9e4ba788ab_0_10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2" name="Google Shape;362;g9e4ba788ab_0_10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3" name="Google Shape;363;g9e4ba788ab_0_10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9e4ba788ab_0_1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1" name="Google Shape;371;g9e4ba788ab_0_1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2" name="Google Shape;372;g9e4ba788ab_0_11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9e4ba788ab_0_12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2" name="Google Shape;382;g9e4ba788ab_0_1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3" name="Google Shape;383;g9e4ba788ab_0_12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9e4ba788ab_0_13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1" name="Google Shape;391;g9e4ba788ab_0_1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2" name="Google Shape;392;g9e4ba788ab_0_13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9e4ba788ab_0_4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2" name="Google Shape;402;g9e4ba788ab_0_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3" name="Google Shape;403;g9e4ba788ab_0_4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9baf2d00f6_0_4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0" name="Google Shape;410;g9baf2d00f6_0_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1" name="Google Shape;411;g9baf2d00f6_0_4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9baf2d00f6_0_2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8" name="Google Shape;418;g9baf2d00f6_0_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9" name="Google Shape;419;g9baf2d00f6_0_2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5" name="Google Shape;65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3" name="Google Shape;73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a05e89435c_0_4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ga05e89435c_0_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0" name="Google Shape;90;ga05e89435c_0_4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2" name="Google Shape;102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9b7bf9da3b_0_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g9b7bf9da3b_0_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2" name="Google Shape;112;g9b7bf9da3b_0_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9b7bf9da3b_0_1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g9b7bf9da3b_0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3" name="Google Shape;123;g9b7bf9da3b_0_1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Trebuchet MS"/>
              <a:buNone/>
              <a:defRPr sz="4500"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TSA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-1"/>
            <a:ext cx="9144000" cy="825767"/>
          </a:xfrm>
          <a:prstGeom prst="rect">
            <a:avLst/>
          </a:prstGeom>
          <a:solidFill>
            <a:srgbClr val="2E75B5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155488" y="78848"/>
            <a:ext cx="8815517" cy="7538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rebuchet MS"/>
              <a:buNone/>
              <a:defRPr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155488" y="1021492"/>
            <a:ext cx="8815517" cy="53689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810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302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302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90289" y="6478488"/>
            <a:ext cx="1180720" cy="22714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3543300" y="640950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Logotipo, nombre de la empresa&#10;&#10;Descripción generada automáticamente" id="21" name="Google Shape;2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5499" y="6391907"/>
            <a:ext cx="1180699" cy="4003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type="title"/>
          </p:nvPr>
        </p:nvSpPr>
        <p:spPr>
          <a:xfrm>
            <a:off x="623888" y="170974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Trebuchet MS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623888" y="458947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2664" y="6462642"/>
            <a:ext cx="1345478" cy="258844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3543300" y="640950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>
            <a:off x="0" y="-1"/>
            <a:ext cx="9144000" cy="890327"/>
          </a:xfrm>
          <a:prstGeom prst="rect">
            <a:avLst/>
          </a:prstGeom>
          <a:solidFill>
            <a:srgbClr val="2E75B5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0" name="Google Shape;30;p6"/>
          <p:cNvSpPr txBox="1"/>
          <p:nvPr/>
        </p:nvSpPr>
        <p:spPr>
          <a:xfrm>
            <a:off x="155488" y="70610"/>
            <a:ext cx="8815517" cy="7538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rebuchet MS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Click to edit Master title style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" name="Google Shape;31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2664" y="6462642"/>
            <a:ext cx="1345478" cy="258844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3543300" y="640950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252663" y="365126"/>
            <a:ext cx="8638674" cy="7538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rebuchet MS"/>
              <a:buNone/>
              <a:defRPr b="0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252663" y="1335505"/>
            <a:ext cx="8638674" cy="48366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jp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Relationship Id="rId4" Type="http://schemas.openxmlformats.org/officeDocument/2006/relationships/image" Target="../media/image16.png"/><Relationship Id="rId5" Type="http://schemas.openxmlformats.org/officeDocument/2006/relationships/image" Target="../media/image14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6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6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5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5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8.jp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6.jpg"/><Relationship Id="rId5" Type="http://schemas.openxmlformats.org/officeDocument/2006/relationships/image" Target="../media/image11.png"/><Relationship Id="rId6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>
            <a:off x="0" y="4073235"/>
            <a:ext cx="9144000" cy="2784900"/>
          </a:xfrm>
          <a:prstGeom prst="rect">
            <a:avLst/>
          </a:prstGeom>
          <a:solidFill>
            <a:srgbClr val="BBD6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7"/>
          <p:cNvSpPr txBox="1"/>
          <p:nvPr>
            <p:ph type="ctrTitle"/>
          </p:nvPr>
        </p:nvSpPr>
        <p:spPr>
          <a:xfrm>
            <a:off x="266786" y="1920629"/>
            <a:ext cx="8610300" cy="20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10"/>
              <a:buFont typeface="Trebuchet MS"/>
              <a:buNone/>
            </a:pPr>
            <a:r>
              <a:rPr b="1" i="1" lang="en-US" sz="6000"/>
              <a:t>NATSA</a:t>
            </a:r>
            <a:br>
              <a:rPr b="1" lang="en-US" sz="6000"/>
            </a:br>
            <a:br>
              <a:rPr b="1" lang="en-US" sz="989"/>
            </a:br>
            <a:r>
              <a:rPr lang="en-US" sz="3600"/>
              <a:t>A Near-Data Processing Accelerator </a:t>
            </a:r>
            <a:br>
              <a:rPr lang="en-US" sz="3600"/>
            </a:br>
            <a:r>
              <a:rPr lang="en-US" sz="3600"/>
              <a:t>for Time Series Analysis</a:t>
            </a: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7"/>
          <p:cNvSpPr txBox="1"/>
          <p:nvPr>
            <p:ph idx="1" type="subTitle"/>
          </p:nvPr>
        </p:nvSpPr>
        <p:spPr>
          <a:xfrm>
            <a:off x="266786" y="4284951"/>
            <a:ext cx="8360100" cy="15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600" u="sng"/>
              <a:t>Ivan Fernandez</a:t>
            </a:r>
            <a:r>
              <a:rPr lang="en-US" sz="2600"/>
              <a:t>, Ricardo Quislant, Christina Giannoula,</a:t>
            </a:r>
            <a:endParaRPr sz="2600"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600"/>
              <a:t>Mohammed Alser, Juan Gomez-Luna, Eladio Gutierrez,</a:t>
            </a:r>
            <a:endParaRPr sz="2600"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600"/>
              <a:t>Oscar Plata, Onur Mutlu</a:t>
            </a:r>
            <a:endParaRPr sz="2600"/>
          </a:p>
        </p:txBody>
      </p:sp>
      <p:pic>
        <p:nvPicPr>
          <p:cNvPr descr="Image result for eth zurich (swiss federal institute of technology) logo" id="41" name="Google Shape;41;p7"/>
          <p:cNvPicPr preferRelativeResize="0"/>
          <p:nvPr/>
        </p:nvPicPr>
        <p:blipFill rotWithShape="1">
          <a:blip r:embed="rId3">
            <a:alphaModFix/>
          </a:blip>
          <a:srcRect b="18272" l="0" r="0" t="18279"/>
          <a:stretch/>
        </p:blipFill>
        <p:spPr>
          <a:xfrm>
            <a:off x="6810580" y="313600"/>
            <a:ext cx="2066633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13320" y="1108664"/>
            <a:ext cx="1871289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7"/>
          <p:cNvSpPr txBox="1"/>
          <p:nvPr/>
        </p:nvSpPr>
        <p:spPr>
          <a:xfrm>
            <a:off x="266785" y="5928186"/>
            <a:ext cx="8610300" cy="8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25"/>
              <a:buFont typeface="Trebuchet MS"/>
              <a:buNone/>
            </a:pPr>
            <a:r>
              <a:rPr b="1" i="1" lang="en-US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International Conference on Computer Design, ICCD 2020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25"/>
              <a:buFont typeface="Trebuchet MS"/>
              <a:buNone/>
            </a:pPr>
            <a:r>
              <a:rPr b="1" i="1" lang="en-US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Monday October 19, 11:50 am ET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25"/>
              <a:buFont typeface="Trebuchet MS"/>
              <a:buNone/>
            </a:pPr>
            <a:r>
              <a:rPr b="1" i="1" lang="en-US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Session 1A – Novel Architectures</a:t>
            </a:r>
            <a:endParaRPr b="1" i="1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tipo, nombre de la empresa&#10;&#10;Descripción generada automáticamente" id="44" name="Google Shape;44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6310" y="1032464"/>
            <a:ext cx="1691999" cy="5736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Texto&#10;&#10;Descripción generada automáticamente" id="45" name="Google Shape;45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71602" y="313600"/>
            <a:ext cx="1648800" cy="6120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6"/>
          <p:cNvSpPr txBox="1"/>
          <p:nvPr>
            <p:ph type="title"/>
          </p:nvPr>
        </p:nvSpPr>
        <p:spPr>
          <a:xfrm>
            <a:off x="155488" y="78848"/>
            <a:ext cx="9083700" cy="7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 sz="3600"/>
              <a:t>SCRIMP</a:t>
            </a:r>
            <a:endParaRPr/>
          </a:p>
        </p:txBody>
      </p:sp>
      <p:sp>
        <p:nvSpPr>
          <p:cNvPr id="136" name="Google Shape;136;p16"/>
          <p:cNvSpPr txBox="1"/>
          <p:nvPr/>
        </p:nvSpPr>
        <p:spPr>
          <a:xfrm>
            <a:off x="155500" y="1010800"/>
            <a:ext cx="8988600" cy="13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rebuchet MS"/>
              <a:buChar char="●"/>
            </a:pPr>
            <a:r>
              <a:rPr b="1" lang="en-US" sz="2800">
                <a:latin typeface="Trebuchet MS"/>
                <a:ea typeface="Trebuchet MS"/>
                <a:cs typeface="Trebuchet MS"/>
                <a:sym typeface="Trebuchet MS"/>
              </a:rPr>
              <a:t>SCRIMP</a:t>
            </a:r>
            <a:r>
              <a:rPr lang="en-US" sz="2800">
                <a:latin typeface="Trebuchet MS"/>
                <a:ea typeface="Trebuchet MS"/>
                <a:cs typeface="Trebuchet MS"/>
                <a:sym typeface="Trebuchet MS"/>
              </a:rPr>
              <a:t>: state-of-the-art CPU matrix profile implementation (also GPU and CPU-GPU available)</a:t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4064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rebuchet MS"/>
              <a:buChar char="●"/>
            </a:pPr>
            <a:r>
              <a:rPr lang="en-US" sz="2800">
                <a:latin typeface="Trebuchet MS"/>
                <a:ea typeface="Trebuchet MS"/>
                <a:cs typeface="Trebuchet MS"/>
                <a:sym typeface="Trebuchet MS"/>
              </a:rPr>
              <a:t>We </a:t>
            </a:r>
            <a:r>
              <a:rPr lang="en-US" sz="2800">
                <a:solidFill>
                  <a:srgbClr val="38761D"/>
                </a:solidFill>
                <a:latin typeface="Trebuchet MS"/>
                <a:ea typeface="Trebuchet MS"/>
                <a:cs typeface="Trebuchet MS"/>
                <a:sym typeface="Trebuchet MS"/>
              </a:rPr>
              <a:t>characterize SCRIMP</a:t>
            </a:r>
            <a:r>
              <a:rPr lang="en-US" sz="2800">
                <a:latin typeface="Trebuchet MS"/>
                <a:ea typeface="Trebuchet MS"/>
                <a:cs typeface="Trebuchet MS"/>
                <a:sym typeface="Trebuchet MS"/>
              </a:rPr>
              <a:t> using an </a:t>
            </a:r>
            <a:r>
              <a:rPr lang="en-US" sz="2800">
                <a:solidFill>
                  <a:srgbClr val="1155CC"/>
                </a:solidFill>
                <a:latin typeface="Trebuchet MS"/>
                <a:ea typeface="Trebuchet MS"/>
                <a:cs typeface="Trebuchet MS"/>
                <a:sym typeface="Trebuchet MS"/>
              </a:rPr>
              <a:t>Intel Xeon Phi KNL</a:t>
            </a:r>
            <a:endParaRPr sz="2800">
              <a:solidFill>
                <a:srgbClr val="1155C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7" name="Google Shape;137;p16"/>
          <p:cNvSpPr txBox="1"/>
          <p:nvPr>
            <p:ph idx="12" type="sldNum"/>
          </p:nvPr>
        </p:nvSpPr>
        <p:spPr>
          <a:xfrm>
            <a:off x="3543300" y="640950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8" name="Google Shape;13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8463" y="2254443"/>
            <a:ext cx="7207073" cy="2349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9763" y="4645000"/>
            <a:ext cx="7364475" cy="184477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6"/>
          <p:cNvSpPr/>
          <p:nvPr/>
        </p:nvSpPr>
        <p:spPr>
          <a:xfrm>
            <a:off x="92400" y="934250"/>
            <a:ext cx="8896200" cy="5923800"/>
          </a:xfrm>
          <a:prstGeom prst="rect">
            <a:avLst/>
          </a:prstGeom>
          <a:solidFill>
            <a:srgbClr val="FFFFFF">
              <a:alpha val="66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6"/>
          <p:cNvSpPr/>
          <p:nvPr/>
        </p:nvSpPr>
        <p:spPr>
          <a:xfrm>
            <a:off x="252664" y="2633948"/>
            <a:ext cx="8638800" cy="1925700"/>
          </a:xfrm>
          <a:prstGeom prst="rect">
            <a:avLst/>
          </a:prstGeom>
          <a:solidFill>
            <a:srgbClr val="BBD6EE"/>
          </a:solidFill>
          <a:ln cap="flat" cmpd="sng" w="57150">
            <a:solidFill>
              <a:srgbClr val="1E4E7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SCRIMP is </a:t>
            </a:r>
            <a:r>
              <a:rPr lang="en-US" sz="4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heavily</a:t>
            </a:r>
            <a:r>
              <a:rPr lang="en-US" sz="4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b="1" lang="en-US" sz="4000">
                <a:solidFill>
                  <a:srgbClr val="CC0000"/>
                </a:solidFill>
                <a:latin typeface="Trebuchet MS"/>
                <a:ea typeface="Trebuchet MS"/>
                <a:cs typeface="Trebuchet MS"/>
                <a:sym typeface="Trebuchet MS"/>
              </a:rPr>
              <a:t>bottlenecked</a:t>
            </a:r>
            <a:endParaRPr b="1" sz="4000">
              <a:solidFill>
                <a:srgbClr val="CC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-US" sz="4000">
                <a:latin typeface="Trebuchet MS"/>
                <a:ea typeface="Trebuchet MS"/>
                <a:cs typeface="Trebuchet MS"/>
                <a:sym typeface="Trebuchet MS"/>
              </a:rPr>
              <a:t>by data movement</a:t>
            </a:r>
            <a:endParaRPr b="1" sz="40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7"/>
          <p:cNvSpPr txBox="1"/>
          <p:nvPr>
            <p:ph type="title"/>
          </p:nvPr>
        </p:nvSpPr>
        <p:spPr>
          <a:xfrm>
            <a:off x="155488" y="78848"/>
            <a:ext cx="9083700" cy="7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 sz="3600"/>
              <a:t>Goal</a:t>
            </a:r>
            <a:endParaRPr/>
          </a:p>
        </p:txBody>
      </p:sp>
      <p:sp>
        <p:nvSpPr>
          <p:cNvPr id="148" name="Google Shape;148;p17"/>
          <p:cNvSpPr txBox="1"/>
          <p:nvPr>
            <p:ph idx="12" type="sldNum"/>
          </p:nvPr>
        </p:nvSpPr>
        <p:spPr>
          <a:xfrm>
            <a:off x="3543300" y="640950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9" name="Google Shape;149;p17"/>
          <p:cNvSpPr/>
          <p:nvPr/>
        </p:nvSpPr>
        <p:spPr>
          <a:xfrm>
            <a:off x="515950" y="1504900"/>
            <a:ext cx="7836300" cy="1821300"/>
          </a:xfrm>
          <a:prstGeom prst="rect">
            <a:avLst/>
          </a:prstGeom>
          <a:solidFill>
            <a:srgbClr val="F2F2F2"/>
          </a:solidFill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latin typeface="Calibri"/>
                <a:ea typeface="Calibri"/>
                <a:cs typeface="Calibri"/>
                <a:sym typeface="Calibri"/>
              </a:rPr>
              <a:t>Our goal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: 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Enabling </a:t>
            </a:r>
            <a:r>
              <a:rPr b="1" lang="en-US" sz="280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high-performance and energy-efficient time series analysis for a wide range of applications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by minimizing the overheads of data movement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7"/>
          <p:cNvSpPr/>
          <p:nvPr/>
        </p:nvSpPr>
        <p:spPr>
          <a:xfrm>
            <a:off x="515950" y="3888175"/>
            <a:ext cx="7836300" cy="1821300"/>
          </a:xfrm>
          <a:prstGeom prst="rect">
            <a:avLst/>
          </a:prstGeom>
          <a:solidFill>
            <a:srgbClr val="F2F2F2"/>
          </a:solidFill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latin typeface="Calibri"/>
                <a:ea typeface="Calibri"/>
                <a:cs typeface="Calibri"/>
                <a:sym typeface="Calibri"/>
              </a:rPr>
              <a:t>To this end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, we propose </a:t>
            </a:r>
            <a:r>
              <a:rPr b="1" i="1" lang="en-US" sz="2800">
                <a:latin typeface="Calibri"/>
                <a:ea typeface="Calibri"/>
                <a:cs typeface="Calibri"/>
                <a:sym typeface="Calibri"/>
              </a:rPr>
              <a:t>NATSA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, 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the first </a:t>
            </a:r>
            <a:r>
              <a:rPr lang="en-US" sz="2800" u="sng"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ear-data processing </a:t>
            </a:r>
            <a:r>
              <a:rPr lang="en-US" sz="2800" u="sng"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ccelerator for </a:t>
            </a:r>
            <a:r>
              <a:rPr lang="en-US" sz="2800" u="sng"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ime </a:t>
            </a:r>
            <a:r>
              <a:rPr lang="en-US" sz="2800" u="sng"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eries </a:t>
            </a:r>
            <a:r>
              <a:rPr lang="en-US" sz="2800" u="sng"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nalysis that </a:t>
            </a:r>
            <a:r>
              <a:rPr b="1" lang="en-US" sz="28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exploits 3D-stacked HBM memories and specialized processing logic</a:t>
            </a:r>
            <a:endParaRPr b="1" i="0" sz="2000" u="none" cap="none" strike="noStrike">
              <a:solidFill>
                <a:srgbClr val="1155CC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8"/>
          <p:cNvSpPr txBox="1"/>
          <p:nvPr>
            <p:ph type="title"/>
          </p:nvPr>
        </p:nvSpPr>
        <p:spPr>
          <a:xfrm>
            <a:off x="155488" y="78848"/>
            <a:ext cx="8815500" cy="7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rebuchet MS"/>
              <a:buNone/>
            </a:pPr>
            <a:r>
              <a:rPr lang="en-US"/>
              <a:t>Talk Outline</a:t>
            </a:r>
            <a:endParaRPr/>
          </a:p>
        </p:txBody>
      </p:sp>
      <p:sp>
        <p:nvSpPr>
          <p:cNvPr id="157" name="Google Shape;157;p18"/>
          <p:cNvSpPr txBox="1"/>
          <p:nvPr>
            <p:ph idx="1" type="body"/>
          </p:nvPr>
        </p:nvSpPr>
        <p:spPr>
          <a:xfrm>
            <a:off x="155488" y="832660"/>
            <a:ext cx="8883600" cy="51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>
                <a:solidFill>
                  <a:schemeClr val="accent3"/>
                </a:solidFill>
              </a:rPr>
              <a:t>Motivation</a:t>
            </a:r>
            <a:endParaRPr sz="3200">
              <a:solidFill>
                <a:schemeClr val="accent3"/>
              </a:solidFill>
            </a:endParaRPr>
          </a:p>
          <a:p>
            <a:pPr indent="0" lvl="0" marL="0" rtl="0" algn="l">
              <a:lnSpc>
                <a:spcPct val="250000"/>
              </a:lnSpc>
              <a:spcBef>
                <a:spcPts val="750"/>
              </a:spcBef>
              <a:spcAft>
                <a:spcPts val="0"/>
              </a:spcAft>
              <a:buClr>
                <a:srgbClr val="AEABAB"/>
              </a:buClr>
              <a:buSzPts val="3200"/>
              <a:buNone/>
            </a:pPr>
            <a:r>
              <a:rPr b="1" lang="en-US" sz="3200">
                <a:solidFill>
                  <a:srgbClr val="000000"/>
                </a:solidFill>
              </a:rPr>
              <a:t>NATSA Design</a:t>
            </a:r>
            <a:endParaRPr b="1" sz="32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250000"/>
              </a:lnSpc>
              <a:spcBef>
                <a:spcPts val="750"/>
              </a:spcBef>
              <a:spcAft>
                <a:spcPts val="0"/>
              </a:spcAft>
              <a:buClr>
                <a:srgbClr val="AEABAB"/>
              </a:buClr>
              <a:buSzPts val="3200"/>
              <a:buNone/>
            </a:pPr>
            <a:r>
              <a:rPr lang="en-US" sz="3200">
                <a:solidFill>
                  <a:srgbClr val="AEABAB"/>
                </a:solidFill>
              </a:rPr>
              <a:t>NATSA Evaluation</a:t>
            </a:r>
            <a:endParaRPr/>
          </a:p>
          <a:p>
            <a:pPr indent="0" lvl="0" marL="0" rtl="0" algn="l">
              <a:lnSpc>
                <a:spcPct val="250000"/>
              </a:lnSpc>
              <a:spcBef>
                <a:spcPts val="750"/>
              </a:spcBef>
              <a:spcAft>
                <a:spcPts val="0"/>
              </a:spcAft>
              <a:buClr>
                <a:srgbClr val="AEABAB"/>
              </a:buClr>
              <a:buSzPts val="3200"/>
              <a:buNone/>
            </a:pPr>
            <a:r>
              <a:rPr lang="en-US" sz="3200">
                <a:solidFill>
                  <a:srgbClr val="AEABAB"/>
                </a:solidFill>
              </a:rPr>
              <a:t>Conclusions</a:t>
            </a:r>
            <a:endParaRPr/>
          </a:p>
        </p:txBody>
      </p:sp>
      <p:sp>
        <p:nvSpPr>
          <p:cNvPr id="158" name="Google Shape;158;p18"/>
          <p:cNvSpPr txBox="1"/>
          <p:nvPr>
            <p:ph idx="12" type="sldNum"/>
          </p:nvPr>
        </p:nvSpPr>
        <p:spPr>
          <a:xfrm>
            <a:off x="3543300" y="640950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9"/>
          <p:cNvSpPr txBox="1"/>
          <p:nvPr>
            <p:ph type="title"/>
          </p:nvPr>
        </p:nvSpPr>
        <p:spPr>
          <a:xfrm>
            <a:off x="155488" y="78848"/>
            <a:ext cx="9083700" cy="7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 sz="3600"/>
              <a:t>NATSA Overview</a:t>
            </a:r>
            <a:endParaRPr/>
          </a:p>
        </p:txBody>
      </p:sp>
      <p:sp>
        <p:nvSpPr>
          <p:cNvPr id="165" name="Google Shape;165;p19"/>
          <p:cNvSpPr txBox="1"/>
          <p:nvPr/>
        </p:nvSpPr>
        <p:spPr>
          <a:xfrm>
            <a:off x="155500" y="1288675"/>
            <a:ext cx="8988600" cy="4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rebuchet MS"/>
              <a:buChar char="●"/>
            </a:pPr>
            <a:r>
              <a:rPr lang="en-US" sz="2800">
                <a:latin typeface="Trebuchet MS"/>
                <a:ea typeface="Trebuchet MS"/>
                <a:cs typeface="Trebuchet MS"/>
                <a:sym typeface="Trebuchet MS"/>
              </a:rPr>
              <a:t>NATSA</a:t>
            </a:r>
            <a:r>
              <a:rPr b="1" lang="en-US" sz="280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800">
                <a:latin typeface="Trebuchet MS"/>
                <a:ea typeface="Trebuchet MS"/>
                <a:cs typeface="Trebuchet MS"/>
                <a:sym typeface="Trebuchet MS"/>
              </a:rPr>
              <a:t>is </a:t>
            </a:r>
            <a:r>
              <a:rPr b="1" lang="en-US" sz="2800">
                <a:solidFill>
                  <a:srgbClr val="38761D"/>
                </a:solidFill>
                <a:latin typeface="Trebuchet MS"/>
                <a:ea typeface="Trebuchet MS"/>
                <a:cs typeface="Trebuchet MS"/>
                <a:sym typeface="Trebuchet MS"/>
              </a:rPr>
              <a:t>designed to</a:t>
            </a:r>
            <a:endParaRPr b="1" sz="2800">
              <a:solidFill>
                <a:srgbClr val="38761D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4064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rebuchet MS"/>
              <a:buChar char="○"/>
            </a:pPr>
            <a:r>
              <a:rPr b="1" lang="en-US" sz="2800">
                <a:solidFill>
                  <a:srgbClr val="38761D"/>
                </a:solidFill>
                <a:latin typeface="Trebuchet MS"/>
                <a:ea typeface="Trebuchet MS"/>
                <a:cs typeface="Trebuchet MS"/>
                <a:sym typeface="Trebuchet MS"/>
              </a:rPr>
              <a:t>Fully exploit the memory bandwidth</a:t>
            </a:r>
            <a:r>
              <a:rPr b="1" lang="en-US" sz="280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800">
                <a:latin typeface="Trebuchet MS"/>
                <a:ea typeface="Trebuchet MS"/>
                <a:cs typeface="Trebuchet MS"/>
                <a:sym typeface="Trebuchet MS"/>
              </a:rPr>
              <a:t>of HBM</a:t>
            </a:r>
            <a:r>
              <a:rPr b="1" lang="en-US" sz="280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b="1"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4064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rebuchet MS"/>
              <a:buChar char="○"/>
            </a:pPr>
            <a:r>
              <a:rPr lang="en-US" sz="2800">
                <a:latin typeface="Trebuchet MS"/>
                <a:ea typeface="Trebuchet MS"/>
                <a:cs typeface="Trebuchet MS"/>
                <a:sym typeface="Trebuchet MS"/>
              </a:rPr>
              <a:t>Employ the required amount of computing resources to</a:t>
            </a:r>
            <a:r>
              <a:rPr b="1" lang="en-US" sz="280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b="1" lang="en-US" sz="2800">
                <a:solidFill>
                  <a:srgbClr val="38761D"/>
                </a:solidFill>
                <a:latin typeface="Trebuchet MS"/>
                <a:ea typeface="Trebuchet MS"/>
                <a:cs typeface="Trebuchet MS"/>
                <a:sym typeface="Trebuchet MS"/>
              </a:rPr>
              <a:t>provide a balanced solution</a:t>
            </a:r>
            <a:endParaRPr b="1" sz="2800">
              <a:solidFill>
                <a:srgbClr val="38761D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4064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rebuchet MS"/>
              <a:buChar char="●"/>
            </a:pPr>
            <a:r>
              <a:rPr lang="en-US" sz="2800">
                <a:latin typeface="Trebuchet MS"/>
                <a:ea typeface="Trebuchet MS"/>
                <a:cs typeface="Trebuchet MS"/>
                <a:sym typeface="Trebuchet MS"/>
              </a:rPr>
              <a:t>NATSA </a:t>
            </a:r>
            <a:r>
              <a:rPr b="1" lang="en-US" sz="2800">
                <a:solidFill>
                  <a:srgbClr val="1155CC"/>
                </a:solidFill>
                <a:latin typeface="Trebuchet MS"/>
                <a:ea typeface="Trebuchet MS"/>
                <a:cs typeface="Trebuchet MS"/>
                <a:sym typeface="Trebuchet MS"/>
              </a:rPr>
              <a:t>consists of multiple processing units</a:t>
            </a:r>
            <a:r>
              <a:rPr lang="en-US" sz="2800">
                <a:latin typeface="Trebuchet MS"/>
                <a:ea typeface="Trebuchet MS"/>
                <a:cs typeface="Trebuchet MS"/>
                <a:sym typeface="Trebuchet MS"/>
              </a:rPr>
              <a:t> (PUs)</a:t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4064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rebuchet MS"/>
              <a:buChar char="○"/>
            </a:pPr>
            <a:r>
              <a:rPr lang="en-US" sz="2800">
                <a:latin typeface="Trebuchet MS"/>
                <a:ea typeface="Trebuchet MS"/>
                <a:cs typeface="Trebuchet MS"/>
                <a:sym typeface="Trebuchet MS"/>
              </a:rPr>
              <a:t>Each PU includes </a:t>
            </a:r>
            <a:r>
              <a:rPr b="1" lang="en-US" sz="2800">
                <a:solidFill>
                  <a:srgbClr val="1155CC"/>
                </a:solidFill>
                <a:latin typeface="Trebuchet MS"/>
                <a:ea typeface="Trebuchet MS"/>
                <a:cs typeface="Trebuchet MS"/>
                <a:sym typeface="Trebuchet MS"/>
              </a:rPr>
              <a:t>energy-efficient floating-point</a:t>
            </a:r>
            <a:r>
              <a:rPr lang="en-US" sz="2800">
                <a:latin typeface="Trebuchet MS"/>
                <a:ea typeface="Trebuchet MS"/>
                <a:cs typeface="Trebuchet MS"/>
                <a:sym typeface="Trebuchet MS"/>
              </a:rPr>
              <a:t> units and bitwise operators</a:t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4064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rebuchet MS"/>
              <a:buChar char="○"/>
            </a:pPr>
            <a:r>
              <a:rPr lang="en-US" sz="2800">
                <a:latin typeface="Trebuchet MS"/>
                <a:ea typeface="Trebuchet MS"/>
                <a:cs typeface="Trebuchet MS"/>
                <a:sym typeface="Trebuchet MS"/>
              </a:rPr>
              <a:t>PUs are designed to compute </a:t>
            </a:r>
            <a:r>
              <a:rPr b="1" lang="en-US" sz="2800">
                <a:solidFill>
                  <a:srgbClr val="1155CC"/>
                </a:solidFill>
                <a:latin typeface="Trebuchet MS"/>
                <a:ea typeface="Trebuchet MS"/>
                <a:cs typeface="Trebuchet MS"/>
                <a:sym typeface="Trebuchet MS"/>
              </a:rPr>
              <a:t>batches of diagonals</a:t>
            </a:r>
            <a:r>
              <a:rPr lang="en-US" sz="2800">
                <a:latin typeface="Trebuchet MS"/>
                <a:ea typeface="Trebuchet MS"/>
                <a:cs typeface="Trebuchet MS"/>
                <a:sym typeface="Trebuchet MS"/>
              </a:rPr>
              <a:t> of the distance matrix following a </a:t>
            </a:r>
            <a:r>
              <a:rPr b="1" lang="en-US" sz="2800">
                <a:solidFill>
                  <a:srgbClr val="1155CC"/>
                </a:solidFill>
                <a:latin typeface="Trebuchet MS"/>
                <a:ea typeface="Trebuchet MS"/>
                <a:cs typeface="Trebuchet MS"/>
                <a:sym typeface="Trebuchet MS"/>
              </a:rPr>
              <a:t>vectorized approach</a:t>
            </a:r>
            <a:endParaRPr b="1" sz="2800">
              <a:solidFill>
                <a:srgbClr val="1155C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6" name="Google Shape;166;p19"/>
          <p:cNvSpPr txBox="1"/>
          <p:nvPr>
            <p:ph idx="12" type="sldNum"/>
          </p:nvPr>
        </p:nvSpPr>
        <p:spPr>
          <a:xfrm>
            <a:off x="3543300" y="640950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9300" y="1137562"/>
            <a:ext cx="5582299" cy="5190009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0"/>
          <p:cNvSpPr txBox="1"/>
          <p:nvPr>
            <p:ph type="title"/>
          </p:nvPr>
        </p:nvSpPr>
        <p:spPr>
          <a:xfrm>
            <a:off x="155488" y="78848"/>
            <a:ext cx="9083700" cy="7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 sz="3600"/>
              <a:t>NATSA Integration</a:t>
            </a:r>
            <a:endParaRPr/>
          </a:p>
        </p:txBody>
      </p:sp>
      <p:sp>
        <p:nvSpPr>
          <p:cNvPr id="174" name="Google Shape;174;p20"/>
          <p:cNvSpPr txBox="1"/>
          <p:nvPr/>
        </p:nvSpPr>
        <p:spPr>
          <a:xfrm>
            <a:off x="155500" y="1010800"/>
            <a:ext cx="3101400" cy="16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rebuchet MS"/>
              <a:buChar char="●"/>
            </a:pPr>
            <a:r>
              <a:rPr lang="en-US" sz="2800">
                <a:latin typeface="Trebuchet MS"/>
                <a:ea typeface="Trebuchet MS"/>
                <a:cs typeface="Trebuchet MS"/>
                <a:sym typeface="Trebuchet MS"/>
              </a:rPr>
              <a:t>NATSA PUs consist of </a:t>
            </a:r>
            <a:r>
              <a:rPr b="1" lang="en-US" sz="2800">
                <a:latin typeface="Trebuchet MS"/>
                <a:ea typeface="Trebuchet MS"/>
                <a:cs typeface="Trebuchet MS"/>
                <a:sym typeface="Trebuchet MS"/>
              </a:rPr>
              <a:t>four hardware components</a:t>
            </a:r>
            <a:r>
              <a:rPr lang="en-US" sz="2800">
                <a:latin typeface="Trebuchet MS"/>
                <a:ea typeface="Trebuchet MS"/>
                <a:cs typeface="Trebuchet MS"/>
                <a:sym typeface="Trebuchet MS"/>
              </a:rPr>
              <a:t>:</a:t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38761D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5" name="Google Shape;175;p20"/>
          <p:cNvSpPr txBox="1"/>
          <p:nvPr>
            <p:ph idx="12" type="sldNum"/>
          </p:nvPr>
        </p:nvSpPr>
        <p:spPr>
          <a:xfrm>
            <a:off x="3543300" y="640950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6" name="Google Shape;17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09300" y="1137548"/>
            <a:ext cx="5582299" cy="5190029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0"/>
          <p:cNvSpPr/>
          <p:nvPr/>
        </p:nvSpPr>
        <p:spPr>
          <a:xfrm>
            <a:off x="3364500" y="2300325"/>
            <a:ext cx="5627100" cy="402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8" name="Google Shape;178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09300" y="1137550"/>
            <a:ext cx="5582299" cy="5190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09300" y="1137552"/>
            <a:ext cx="5582299" cy="5190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09300" y="1137550"/>
            <a:ext cx="5582275" cy="5190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409300" y="1137550"/>
            <a:ext cx="5582299" cy="5190035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0"/>
          <p:cNvSpPr txBox="1"/>
          <p:nvPr/>
        </p:nvSpPr>
        <p:spPr>
          <a:xfrm>
            <a:off x="206200" y="2633500"/>
            <a:ext cx="3000000" cy="8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400"/>
              <a:buFont typeface="Trebuchet MS"/>
              <a:buChar char="○"/>
            </a:pPr>
            <a:r>
              <a:rPr b="1" lang="en-US" sz="2400">
                <a:solidFill>
                  <a:srgbClr val="38761D"/>
                </a:solidFill>
                <a:latin typeface="Trebuchet MS"/>
                <a:ea typeface="Trebuchet MS"/>
                <a:cs typeface="Trebuchet MS"/>
                <a:sym typeface="Trebuchet MS"/>
              </a:rPr>
              <a:t>Dot Product Unit</a:t>
            </a:r>
            <a:endParaRPr/>
          </a:p>
        </p:txBody>
      </p:sp>
      <p:sp>
        <p:nvSpPr>
          <p:cNvPr id="183" name="Google Shape;183;p20"/>
          <p:cNvSpPr txBox="1"/>
          <p:nvPr/>
        </p:nvSpPr>
        <p:spPr>
          <a:xfrm>
            <a:off x="206200" y="3430850"/>
            <a:ext cx="3000000" cy="8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400"/>
              <a:buFont typeface="Trebuchet MS"/>
              <a:buChar char="○"/>
            </a:pPr>
            <a:r>
              <a:rPr b="1" lang="en-US" sz="2400">
                <a:solidFill>
                  <a:srgbClr val="38761D"/>
                </a:solidFill>
                <a:latin typeface="Trebuchet MS"/>
                <a:ea typeface="Trebuchet MS"/>
                <a:cs typeface="Trebuchet MS"/>
                <a:sym typeface="Trebuchet MS"/>
              </a:rPr>
              <a:t>Distance Compute Unit</a:t>
            </a:r>
            <a:endParaRPr/>
          </a:p>
        </p:txBody>
      </p:sp>
      <p:sp>
        <p:nvSpPr>
          <p:cNvPr id="184" name="Google Shape;184;p20"/>
          <p:cNvSpPr txBox="1"/>
          <p:nvPr/>
        </p:nvSpPr>
        <p:spPr>
          <a:xfrm>
            <a:off x="206200" y="4572200"/>
            <a:ext cx="3000000" cy="8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400"/>
              <a:buFont typeface="Trebuchet MS"/>
              <a:buChar char="○"/>
            </a:pPr>
            <a:r>
              <a:rPr b="1" lang="en-US" sz="2400">
                <a:solidFill>
                  <a:srgbClr val="38761D"/>
                </a:solidFill>
                <a:latin typeface="Trebuchet MS"/>
                <a:ea typeface="Trebuchet MS"/>
                <a:cs typeface="Trebuchet MS"/>
                <a:sym typeface="Trebuchet MS"/>
              </a:rPr>
              <a:t>Dot Product Update Unit</a:t>
            </a:r>
            <a:endParaRPr/>
          </a:p>
        </p:txBody>
      </p:sp>
      <p:sp>
        <p:nvSpPr>
          <p:cNvPr id="185" name="Google Shape;185;p20"/>
          <p:cNvSpPr txBox="1"/>
          <p:nvPr/>
        </p:nvSpPr>
        <p:spPr>
          <a:xfrm>
            <a:off x="206200" y="5397000"/>
            <a:ext cx="3000000" cy="8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400"/>
              <a:buFont typeface="Trebuchet MS"/>
              <a:buChar char="○"/>
            </a:pPr>
            <a:r>
              <a:rPr b="1" lang="en-US" sz="2400">
                <a:solidFill>
                  <a:srgbClr val="38761D"/>
                </a:solidFill>
                <a:latin typeface="Trebuchet MS"/>
                <a:ea typeface="Trebuchet MS"/>
                <a:cs typeface="Trebuchet MS"/>
                <a:sym typeface="Trebuchet MS"/>
              </a:rPr>
              <a:t>Profile</a:t>
            </a:r>
            <a:r>
              <a:rPr b="1" lang="en-US" sz="2400">
                <a:solidFill>
                  <a:srgbClr val="38761D"/>
                </a:solidFill>
                <a:latin typeface="Trebuchet MS"/>
                <a:ea typeface="Trebuchet MS"/>
                <a:cs typeface="Trebuchet MS"/>
                <a:sym typeface="Trebuchet MS"/>
              </a:rPr>
              <a:t> Update Unit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1"/>
          <p:cNvSpPr txBox="1"/>
          <p:nvPr>
            <p:ph type="title"/>
          </p:nvPr>
        </p:nvSpPr>
        <p:spPr>
          <a:xfrm>
            <a:off x="155488" y="78848"/>
            <a:ext cx="9083700" cy="7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 sz="3600"/>
              <a:t>NATSA PU Execution Flow</a:t>
            </a:r>
            <a:endParaRPr/>
          </a:p>
        </p:txBody>
      </p:sp>
      <p:sp>
        <p:nvSpPr>
          <p:cNvPr id="192" name="Google Shape;192;p21"/>
          <p:cNvSpPr txBox="1"/>
          <p:nvPr/>
        </p:nvSpPr>
        <p:spPr>
          <a:xfrm>
            <a:off x="155500" y="1010800"/>
            <a:ext cx="8988600" cy="18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rebuchet MS"/>
              <a:buChar char="●"/>
            </a:pPr>
            <a:r>
              <a:rPr lang="en-US" sz="2800">
                <a:latin typeface="Trebuchet MS"/>
                <a:ea typeface="Trebuchet MS"/>
                <a:cs typeface="Trebuchet MS"/>
                <a:sym typeface="Trebuchet MS"/>
              </a:rPr>
              <a:t>The </a:t>
            </a:r>
            <a:r>
              <a:rPr b="1" lang="en-US" sz="2800">
                <a:latin typeface="Trebuchet MS"/>
                <a:ea typeface="Trebuchet MS"/>
                <a:cs typeface="Trebuchet MS"/>
                <a:sym typeface="Trebuchet MS"/>
              </a:rPr>
              <a:t>execution flow</a:t>
            </a:r>
            <a:r>
              <a:rPr lang="en-US" sz="2800">
                <a:latin typeface="Trebuchet MS"/>
                <a:ea typeface="Trebuchet MS"/>
                <a:cs typeface="Trebuchet MS"/>
                <a:sym typeface="Trebuchet MS"/>
              </a:rPr>
              <a:t> through the hardware components of a PU includes the following steps:</a:t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3" name="Google Shape;193;p21"/>
          <p:cNvSpPr txBox="1"/>
          <p:nvPr>
            <p:ph idx="12" type="sldNum"/>
          </p:nvPr>
        </p:nvSpPr>
        <p:spPr>
          <a:xfrm>
            <a:off x="3543300" y="640950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4" name="Google Shape;194;p21"/>
          <p:cNvSpPr txBox="1"/>
          <p:nvPr/>
        </p:nvSpPr>
        <p:spPr>
          <a:xfrm>
            <a:off x="0" y="8366950"/>
            <a:ext cx="8988600" cy="11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latin typeface="Trebuchet MS"/>
                <a:ea typeface="Trebuchet MS"/>
                <a:cs typeface="Trebuchet MS"/>
                <a:sym typeface="Trebuchet MS"/>
              </a:rPr>
              <a:t>3</a:t>
            </a:r>
            <a:r>
              <a:rPr b="1" lang="en-US" sz="2800">
                <a:latin typeface="Trebuchet MS"/>
                <a:ea typeface="Trebuchet MS"/>
                <a:cs typeface="Trebuchet MS"/>
                <a:sym typeface="Trebuchet MS"/>
              </a:rPr>
              <a:t>) </a:t>
            </a:r>
            <a:r>
              <a:rPr lang="en-U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First</a:t>
            </a:r>
            <a:r>
              <a:rPr b="1" lang="en-U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b="1" lang="en-US" sz="2800">
                <a:solidFill>
                  <a:srgbClr val="1155CC"/>
                </a:solidFill>
                <a:latin typeface="Trebuchet MS"/>
                <a:ea typeface="Trebuchet MS"/>
                <a:cs typeface="Trebuchet MS"/>
                <a:sym typeface="Trebuchet MS"/>
              </a:rPr>
              <a:t>profile</a:t>
            </a:r>
            <a:r>
              <a:rPr b="1" lang="en-U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update</a:t>
            </a:r>
            <a:endParaRPr b="1"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5" name="Google Shape;195;p21"/>
          <p:cNvSpPr txBox="1"/>
          <p:nvPr/>
        </p:nvSpPr>
        <p:spPr>
          <a:xfrm>
            <a:off x="155500" y="9142800"/>
            <a:ext cx="8988600" cy="11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latin typeface="Trebuchet MS"/>
                <a:ea typeface="Trebuchet MS"/>
                <a:cs typeface="Trebuchet MS"/>
                <a:sym typeface="Trebuchet MS"/>
              </a:rPr>
              <a:t>4</a:t>
            </a:r>
            <a:r>
              <a:rPr b="1" lang="en-US" sz="2800">
                <a:latin typeface="Trebuchet MS"/>
                <a:ea typeface="Trebuchet MS"/>
                <a:cs typeface="Trebuchet MS"/>
                <a:sym typeface="Trebuchet MS"/>
              </a:rPr>
              <a:t>) </a:t>
            </a:r>
            <a:r>
              <a:rPr b="1" lang="en-US" sz="2800">
                <a:solidFill>
                  <a:srgbClr val="741B47"/>
                </a:solidFill>
                <a:latin typeface="Trebuchet MS"/>
                <a:ea typeface="Trebuchet MS"/>
                <a:cs typeface="Trebuchet MS"/>
                <a:sym typeface="Trebuchet MS"/>
              </a:rPr>
              <a:t>Dot product</a:t>
            </a:r>
            <a:r>
              <a:rPr b="1" lang="en-U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update</a:t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6" name="Google Shape;196;p21"/>
          <p:cNvSpPr txBox="1"/>
          <p:nvPr/>
        </p:nvSpPr>
        <p:spPr>
          <a:xfrm>
            <a:off x="0" y="10015400"/>
            <a:ext cx="8988600" cy="11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latin typeface="Trebuchet MS"/>
                <a:ea typeface="Trebuchet MS"/>
                <a:cs typeface="Trebuchet MS"/>
                <a:sym typeface="Trebuchet MS"/>
              </a:rPr>
              <a:t>5) </a:t>
            </a:r>
            <a:r>
              <a:rPr lang="en-U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Second and successive</a:t>
            </a:r>
            <a:r>
              <a:rPr b="1" lang="en-U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b="1" lang="en-US" sz="2800">
                <a:solidFill>
                  <a:srgbClr val="38761D"/>
                </a:solidFill>
                <a:latin typeface="Trebuchet MS"/>
                <a:ea typeface="Trebuchet MS"/>
                <a:cs typeface="Trebuchet MS"/>
                <a:sym typeface="Trebuchet MS"/>
              </a:rPr>
              <a:t>Euclidean distance</a:t>
            </a:r>
            <a:endParaRPr b="1" sz="2800">
              <a:solidFill>
                <a:srgbClr val="38761D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 computations</a:t>
            </a:r>
            <a:endParaRPr b="1"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7" name="Google Shape;197;p21"/>
          <p:cNvSpPr txBox="1"/>
          <p:nvPr/>
        </p:nvSpPr>
        <p:spPr>
          <a:xfrm>
            <a:off x="0" y="11435500"/>
            <a:ext cx="8988600" cy="11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latin typeface="Trebuchet MS"/>
                <a:ea typeface="Trebuchet MS"/>
                <a:cs typeface="Trebuchet MS"/>
                <a:sym typeface="Trebuchet MS"/>
              </a:rPr>
              <a:t>6) </a:t>
            </a:r>
            <a:r>
              <a:rPr lang="en-U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Second and successive</a:t>
            </a:r>
            <a:r>
              <a:rPr b="1" lang="en-U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b="1" lang="en-US" sz="2800">
                <a:solidFill>
                  <a:srgbClr val="1155CC"/>
                </a:solidFill>
                <a:latin typeface="Trebuchet MS"/>
                <a:ea typeface="Trebuchet MS"/>
                <a:cs typeface="Trebuchet MS"/>
                <a:sym typeface="Trebuchet MS"/>
              </a:rPr>
              <a:t>profile</a:t>
            </a:r>
            <a:r>
              <a:rPr b="1" lang="en-U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updates</a:t>
            </a:r>
            <a:endParaRPr b="1"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98" name="Google Shape;198;p21"/>
          <p:cNvPicPr preferRelativeResize="0"/>
          <p:nvPr/>
        </p:nvPicPr>
        <p:blipFill rotWithShape="1">
          <a:blip r:embed="rId3">
            <a:alphaModFix/>
          </a:blip>
          <a:srcRect b="2114" l="0" r="3993" t="0"/>
          <a:stretch/>
        </p:blipFill>
        <p:spPr>
          <a:xfrm>
            <a:off x="3138850" y="2085325"/>
            <a:ext cx="5578751" cy="3819107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1"/>
          <p:cNvSpPr txBox="1"/>
          <p:nvPr/>
        </p:nvSpPr>
        <p:spPr>
          <a:xfrm>
            <a:off x="318650" y="2429325"/>
            <a:ext cx="2863200" cy="28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latin typeface="Trebuchet MS"/>
                <a:ea typeface="Trebuchet MS"/>
                <a:cs typeface="Trebuchet MS"/>
                <a:sym typeface="Trebuchet MS"/>
              </a:rPr>
              <a:t>1) </a:t>
            </a:r>
            <a:r>
              <a:rPr b="1" lang="en-US" sz="2800">
                <a:solidFill>
                  <a:srgbClr val="741B47"/>
                </a:solidFill>
                <a:latin typeface="Trebuchet MS"/>
                <a:ea typeface="Trebuchet MS"/>
                <a:cs typeface="Trebuchet MS"/>
                <a:sym typeface="Trebuchet MS"/>
              </a:rPr>
              <a:t>Dot product</a:t>
            </a:r>
            <a:r>
              <a:rPr b="1" lang="en-US" sz="280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b="1"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latin typeface="Trebuchet MS"/>
                <a:ea typeface="Trebuchet MS"/>
                <a:cs typeface="Trebuchet MS"/>
                <a:sym typeface="Trebuchet MS"/>
              </a:rPr>
              <a:t>    computation </a:t>
            </a:r>
            <a:endParaRPr b="1"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Trebuchet MS"/>
                <a:ea typeface="Trebuchet MS"/>
                <a:cs typeface="Trebuchet MS"/>
                <a:sym typeface="Trebuchet MS"/>
              </a:rPr>
              <a:t>    </a:t>
            </a:r>
            <a:r>
              <a:rPr lang="en-US" sz="2800">
                <a:latin typeface="Trebuchet MS"/>
                <a:ea typeface="Trebuchet MS"/>
                <a:cs typeface="Trebuchet MS"/>
                <a:sym typeface="Trebuchet MS"/>
              </a:rPr>
              <a:t>of the first </a:t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Trebuchet MS"/>
                <a:ea typeface="Trebuchet MS"/>
                <a:cs typeface="Trebuchet MS"/>
                <a:sym typeface="Trebuchet MS"/>
              </a:rPr>
              <a:t>    element of </a:t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Trebuchet MS"/>
                <a:ea typeface="Trebuchet MS"/>
                <a:cs typeface="Trebuchet MS"/>
                <a:sym typeface="Trebuchet MS"/>
              </a:rPr>
              <a:t>    the diagonal</a:t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0" name="Google Shape;200;p21"/>
          <p:cNvSpPr/>
          <p:nvPr/>
        </p:nvSpPr>
        <p:spPr>
          <a:xfrm>
            <a:off x="3353750" y="2289575"/>
            <a:ext cx="2057400" cy="1601700"/>
          </a:xfrm>
          <a:prstGeom prst="rect">
            <a:avLst/>
          </a:prstGeom>
          <a:noFill/>
          <a:ln cap="flat" cmpd="sng" w="762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2"/>
          <p:cNvSpPr txBox="1"/>
          <p:nvPr>
            <p:ph type="title"/>
          </p:nvPr>
        </p:nvSpPr>
        <p:spPr>
          <a:xfrm>
            <a:off x="155488" y="78848"/>
            <a:ext cx="9083700" cy="7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 sz="3600"/>
              <a:t>NATSA PU Execution Flow</a:t>
            </a:r>
            <a:endParaRPr/>
          </a:p>
        </p:txBody>
      </p:sp>
      <p:sp>
        <p:nvSpPr>
          <p:cNvPr id="207" name="Google Shape;207;p22"/>
          <p:cNvSpPr txBox="1"/>
          <p:nvPr/>
        </p:nvSpPr>
        <p:spPr>
          <a:xfrm>
            <a:off x="155500" y="1010800"/>
            <a:ext cx="8988600" cy="18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rebuchet MS"/>
              <a:buChar char="●"/>
            </a:pPr>
            <a:r>
              <a:rPr lang="en-US" sz="2800">
                <a:latin typeface="Trebuchet MS"/>
                <a:ea typeface="Trebuchet MS"/>
                <a:cs typeface="Trebuchet MS"/>
                <a:sym typeface="Trebuchet MS"/>
              </a:rPr>
              <a:t>The </a:t>
            </a:r>
            <a:r>
              <a:rPr b="1" lang="en-US" sz="2800">
                <a:latin typeface="Trebuchet MS"/>
                <a:ea typeface="Trebuchet MS"/>
                <a:cs typeface="Trebuchet MS"/>
                <a:sym typeface="Trebuchet MS"/>
              </a:rPr>
              <a:t>execution flow</a:t>
            </a:r>
            <a:r>
              <a:rPr lang="en-US" sz="2800">
                <a:latin typeface="Trebuchet MS"/>
                <a:ea typeface="Trebuchet MS"/>
                <a:cs typeface="Trebuchet MS"/>
                <a:sym typeface="Trebuchet MS"/>
              </a:rPr>
              <a:t> through the hardware components of a PU includes the following steps:</a:t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8" name="Google Shape;208;p22"/>
          <p:cNvSpPr txBox="1"/>
          <p:nvPr>
            <p:ph idx="12" type="sldNum"/>
          </p:nvPr>
        </p:nvSpPr>
        <p:spPr>
          <a:xfrm>
            <a:off x="3543300" y="640950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9" name="Google Shape;209;p22"/>
          <p:cNvSpPr txBox="1"/>
          <p:nvPr/>
        </p:nvSpPr>
        <p:spPr>
          <a:xfrm>
            <a:off x="0" y="8366950"/>
            <a:ext cx="8988600" cy="11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latin typeface="Trebuchet MS"/>
                <a:ea typeface="Trebuchet MS"/>
                <a:cs typeface="Trebuchet MS"/>
                <a:sym typeface="Trebuchet MS"/>
              </a:rPr>
              <a:t>3) </a:t>
            </a:r>
            <a:r>
              <a:rPr lang="en-U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First</a:t>
            </a:r>
            <a:r>
              <a:rPr b="1" lang="en-U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b="1" lang="en-US" sz="2800">
                <a:solidFill>
                  <a:srgbClr val="1155CC"/>
                </a:solidFill>
                <a:latin typeface="Trebuchet MS"/>
                <a:ea typeface="Trebuchet MS"/>
                <a:cs typeface="Trebuchet MS"/>
                <a:sym typeface="Trebuchet MS"/>
              </a:rPr>
              <a:t>profile</a:t>
            </a:r>
            <a:r>
              <a:rPr b="1" lang="en-U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update</a:t>
            </a:r>
            <a:endParaRPr b="1"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0" name="Google Shape;210;p22"/>
          <p:cNvSpPr txBox="1"/>
          <p:nvPr/>
        </p:nvSpPr>
        <p:spPr>
          <a:xfrm>
            <a:off x="155500" y="9142800"/>
            <a:ext cx="8988600" cy="11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latin typeface="Trebuchet MS"/>
                <a:ea typeface="Trebuchet MS"/>
                <a:cs typeface="Trebuchet MS"/>
                <a:sym typeface="Trebuchet MS"/>
              </a:rPr>
              <a:t>4) </a:t>
            </a:r>
            <a:r>
              <a:rPr b="1" lang="en-US" sz="2800">
                <a:solidFill>
                  <a:srgbClr val="741B47"/>
                </a:solidFill>
                <a:latin typeface="Trebuchet MS"/>
                <a:ea typeface="Trebuchet MS"/>
                <a:cs typeface="Trebuchet MS"/>
                <a:sym typeface="Trebuchet MS"/>
              </a:rPr>
              <a:t>Dot product</a:t>
            </a:r>
            <a:r>
              <a:rPr b="1" lang="en-U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update</a:t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1" name="Google Shape;211;p22"/>
          <p:cNvSpPr txBox="1"/>
          <p:nvPr/>
        </p:nvSpPr>
        <p:spPr>
          <a:xfrm>
            <a:off x="0" y="10015400"/>
            <a:ext cx="8988600" cy="11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latin typeface="Trebuchet MS"/>
                <a:ea typeface="Trebuchet MS"/>
                <a:cs typeface="Trebuchet MS"/>
                <a:sym typeface="Trebuchet MS"/>
              </a:rPr>
              <a:t>5) </a:t>
            </a:r>
            <a:r>
              <a:rPr lang="en-U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Second and successive</a:t>
            </a:r>
            <a:r>
              <a:rPr b="1" lang="en-U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b="1" lang="en-US" sz="2800">
                <a:solidFill>
                  <a:srgbClr val="38761D"/>
                </a:solidFill>
                <a:latin typeface="Trebuchet MS"/>
                <a:ea typeface="Trebuchet MS"/>
                <a:cs typeface="Trebuchet MS"/>
                <a:sym typeface="Trebuchet MS"/>
              </a:rPr>
              <a:t>Euclidean distance</a:t>
            </a:r>
            <a:endParaRPr b="1" sz="2800">
              <a:solidFill>
                <a:srgbClr val="38761D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 computations</a:t>
            </a:r>
            <a:endParaRPr b="1"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2" name="Google Shape;212;p22"/>
          <p:cNvSpPr txBox="1"/>
          <p:nvPr/>
        </p:nvSpPr>
        <p:spPr>
          <a:xfrm>
            <a:off x="0" y="11435500"/>
            <a:ext cx="8988600" cy="11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latin typeface="Trebuchet MS"/>
                <a:ea typeface="Trebuchet MS"/>
                <a:cs typeface="Trebuchet MS"/>
                <a:sym typeface="Trebuchet MS"/>
              </a:rPr>
              <a:t>6) </a:t>
            </a:r>
            <a:r>
              <a:rPr lang="en-U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Second and successive</a:t>
            </a:r>
            <a:r>
              <a:rPr b="1" lang="en-U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b="1" lang="en-US" sz="2800">
                <a:solidFill>
                  <a:srgbClr val="1155CC"/>
                </a:solidFill>
                <a:latin typeface="Trebuchet MS"/>
                <a:ea typeface="Trebuchet MS"/>
                <a:cs typeface="Trebuchet MS"/>
                <a:sym typeface="Trebuchet MS"/>
              </a:rPr>
              <a:t>profile</a:t>
            </a:r>
            <a:r>
              <a:rPr b="1" lang="en-U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updates</a:t>
            </a:r>
            <a:endParaRPr b="1"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13" name="Google Shape;213;p22"/>
          <p:cNvPicPr preferRelativeResize="0"/>
          <p:nvPr/>
        </p:nvPicPr>
        <p:blipFill rotWithShape="1">
          <a:blip r:embed="rId3">
            <a:alphaModFix/>
          </a:blip>
          <a:srcRect b="2114" l="0" r="3993" t="0"/>
          <a:stretch/>
        </p:blipFill>
        <p:spPr>
          <a:xfrm>
            <a:off x="3138850" y="2085325"/>
            <a:ext cx="5578751" cy="3819107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2"/>
          <p:cNvSpPr txBox="1"/>
          <p:nvPr/>
        </p:nvSpPr>
        <p:spPr>
          <a:xfrm>
            <a:off x="318650" y="2429325"/>
            <a:ext cx="2863200" cy="28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latin typeface="Trebuchet MS"/>
                <a:ea typeface="Trebuchet MS"/>
                <a:cs typeface="Trebuchet MS"/>
                <a:sym typeface="Trebuchet MS"/>
              </a:rPr>
              <a:t>2</a:t>
            </a:r>
            <a:r>
              <a:rPr b="1" lang="en-US" sz="2800">
                <a:latin typeface="Trebuchet MS"/>
                <a:ea typeface="Trebuchet MS"/>
                <a:cs typeface="Trebuchet MS"/>
                <a:sym typeface="Trebuchet MS"/>
              </a:rPr>
              <a:t>) </a:t>
            </a:r>
            <a:r>
              <a:rPr b="1" lang="en-US" sz="2800">
                <a:solidFill>
                  <a:srgbClr val="38761D"/>
                </a:solidFill>
                <a:latin typeface="Trebuchet MS"/>
                <a:ea typeface="Trebuchet MS"/>
                <a:cs typeface="Trebuchet MS"/>
                <a:sym typeface="Trebuchet MS"/>
              </a:rPr>
              <a:t>Euclidean  </a:t>
            </a:r>
            <a:endParaRPr b="1" sz="2800">
              <a:solidFill>
                <a:srgbClr val="38761D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38761D"/>
                </a:solidFill>
                <a:latin typeface="Trebuchet MS"/>
                <a:ea typeface="Trebuchet MS"/>
                <a:cs typeface="Trebuchet MS"/>
                <a:sym typeface="Trebuchet MS"/>
              </a:rPr>
              <a:t>    distance</a:t>
            </a:r>
            <a:r>
              <a:rPr b="1" lang="en-U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b="1" sz="2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 computation </a:t>
            </a:r>
            <a:endParaRPr b="1" sz="2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 of the first </a:t>
            </a:r>
            <a:endParaRPr sz="2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 element of </a:t>
            </a:r>
            <a:endParaRPr sz="2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 the diagonal</a:t>
            </a:r>
            <a:endParaRPr b="1" sz="2800">
              <a:solidFill>
                <a:srgbClr val="741B47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5" name="Google Shape;215;p22"/>
          <p:cNvSpPr/>
          <p:nvPr/>
        </p:nvSpPr>
        <p:spPr>
          <a:xfrm>
            <a:off x="6363525" y="2289575"/>
            <a:ext cx="2057400" cy="1601700"/>
          </a:xfrm>
          <a:prstGeom prst="rect">
            <a:avLst/>
          </a:prstGeom>
          <a:noFill/>
          <a:ln cap="flat" cmpd="sng" w="762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3"/>
          <p:cNvSpPr txBox="1"/>
          <p:nvPr>
            <p:ph type="title"/>
          </p:nvPr>
        </p:nvSpPr>
        <p:spPr>
          <a:xfrm>
            <a:off x="155488" y="78848"/>
            <a:ext cx="9083700" cy="7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 sz="3600"/>
              <a:t>NATSA PU Execution Flow</a:t>
            </a:r>
            <a:endParaRPr/>
          </a:p>
        </p:txBody>
      </p:sp>
      <p:sp>
        <p:nvSpPr>
          <p:cNvPr id="222" name="Google Shape;222;p23"/>
          <p:cNvSpPr txBox="1"/>
          <p:nvPr/>
        </p:nvSpPr>
        <p:spPr>
          <a:xfrm>
            <a:off x="155500" y="1010800"/>
            <a:ext cx="8988600" cy="18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rebuchet MS"/>
              <a:buChar char="●"/>
            </a:pPr>
            <a:r>
              <a:rPr lang="en-US" sz="2800">
                <a:latin typeface="Trebuchet MS"/>
                <a:ea typeface="Trebuchet MS"/>
                <a:cs typeface="Trebuchet MS"/>
                <a:sym typeface="Trebuchet MS"/>
              </a:rPr>
              <a:t>The </a:t>
            </a:r>
            <a:r>
              <a:rPr b="1" lang="en-US" sz="2800">
                <a:latin typeface="Trebuchet MS"/>
                <a:ea typeface="Trebuchet MS"/>
                <a:cs typeface="Trebuchet MS"/>
                <a:sym typeface="Trebuchet MS"/>
              </a:rPr>
              <a:t>execution flow</a:t>
            </a:r>
            <a:r>
              <a:rPr lang="en-US" sz="2800">
                <a:latin typeface="Trebuchet MS"/>
                <a:ea typeface="Trebuchet MS"/>
                <a:cs typeface="Trebuchet MS"/>
                <a:sym typeface="Trebuchet MS"/>
              </a:rPr>
              <a:t> through the hardware components of a PU includes the following steps:</a:t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3" name="Google Shape;223;p23"/>
          <p:cNvSpPr txBox="1"/>
          <p:nvPr>
            <p:ph idx="12" type="sldNum"/>
          </p:nvPr>
        </p:nvSpPr>
        <p:spPr>
          <a:xfrm>
            <a:off x="3543300" y="640950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4" name="Google Shape;224;p23"/>
          <p:cNvSpPr txBox="1"/>
          <p:nvPr/>
        </p:nvSpPr>
        <p:spPr>
          <a:xfrm>
            <a:off x="0" y="8366950"/>
            <a:ext cx="8988600" cy="11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latin typeface="Trebuchet MS"/>
                <a:ea typeface="Trebuchet MS"/>
                <a:cs typeface="Trebuchet MS"/>
                <a:sym typeface="Trebuchet MS"/>
              </a:rPr>
              <a:t>3) </a:t>
            </a:r>
            <a:endParaRPr b="1"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5" name="Google Shape;225;p23"/>
          <p:cNvSpPr txBox="1"/>
          <p:nvPr/>
        </p:nvSpPr>
        <p:spPr>
          <a:xfrm>
            <a:off x="155500" y="9142800"/>
            <a:ext cx="8988600" cy="11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latin typeface="Trebuchet MS"/>
                <a:ea typeface="Trebuchet MS"/>
                <a:cs typeface="Trebuchet MS"/>
                <a:sym typeface="Trebuchet MS"/>
              </a:rPr>
              <a:t>4) </a:t>
            </a:r>
            <a:r>
              <a:rPr b="1" lang="en-US" sz="2800">
                <a:solidFill>
                  <a:srgbClr val="741B47"/>
                </a:solidFill>
                <a:latin typeface="Trebuchet MS"/>
                <a:ea typeface="Trebuchet MS"/>
                <a:cs typeface="Trebuchet MS"/>
                <a:sym typeface="Trebuchet MS"/>
              </a:rPr>
              <a:t>Dot product</a:t>
            </a:r>
            <a:r>
              <a:rPr b="1" lang="en-U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update</a:t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6" name="Google Shape;226;p23"/>
          <p:cNvSpPr txBox="1"/>
          <p:nvPr/>
        </p:nvSpPr>
        <p:spPr>
          <a:xfrm>
            <a:off x="0" y="10015400"/>
            <a:ext cx="8988600" cy="11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latin typeface="Trebuchet MS"/>
                <a:ea typeface="Trebuchet MS"/>
                <a:cs typeface="Trebuchet MS"/>
                <a:sym typeface="Trebuchet MS"/>
              </a:rPr>
              <a:t>5) </a:t>
            </a:r>
            <a:r>
              <a:rPr lang="en-U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Second and successive</a:t>
            </a:r>
            <a:r>
              <a:rPr b="1" lang="en-U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b="1" lang="en-US" sz="2800">
                <a:solidFill>
                  <a:srgbClr val="38761D"/>
                </a:solidFill>
                <a:latin typeface="Trebuchet MS"/>
                <a:ea typeface="Trebuchet MS"/>
                <a:cs typeface="Trebuchet MS"/>
                <a:sym typeface="Trebuchet MS"/>
              </a:rPr>
              <a:t>Euclidean distance</a:t>
            </a:r>
            <a:endParaRPr b="1" sz="2800">
              <a:solidFill>
                <a:srgbClr val="38761D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 computations</a:t>
            </a:r>
            <a:endParaRPr b="1"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7" name="Google Shape;227;p23"/>
          <p:cNvSpPr txBox="1"/>
          <p:nvPr/>
        </p:nvSpPr>
        <p:spPr>
          <a:xfrm>
            <a:off x="0" y="11435500"/>
            <a:ext cx="8988600" cy="11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latin typeface="Trebuchet MS"/>
                <a:ea typeface="Trebuchet MS"/>
                <a:cs typeface="Trebuchet MS"/>
                <a:sym typeface="Trebuchet MS"/>
              </a:rPr>
              <a:t>6) </a:t>
            </a:r>
            <a:r>
              <a:rPr lang="en-U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Second and successive</a:t>
            </a:r>
            <a:r>
              <a:rPr b="1" lang="en-U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b="1" lang="en-US" sz="2800">
                <a:solidFill>
                  <a:srgbClr val="1155CC"/>
                </a:solidFill>
                <a:latin typeface="Trebuchet MS"/>
                <a:ea typeface="Trebuchet MS"/>
                <a:cs typeface="Trebuchet MS"/>
                <a:sym typeface="Trebuchet MS"/>
              </a:rPr>
              <a:t>profile</a:t>
            </a:r>
            <a:r>
              <a:rPr b="1" lang="en-U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updates</a:t>
            </a:r>
            <a:endParaRPr b="1"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28" name="Google Shape;228;p23"/>
          <p:cNvPicPr preferRelativeResize="0"/>
          <p:nvPr/>
        </p:nvPicPr>
        <p:blipFill rotWithShape="1">
          <a:blip r:embed="rId3">
            <a:alphaModFix/>
          </a:blip>
          <a:srcRect b="2114" l="0" r="3993" t="0"/>
          <a:stretch/>
        </p:blipFill>
        <p:spPr>
          <a:xfrm>
            <a:off x="3138850" y="2085325"/>
            <a:ext cx="5578751" cy="3819107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3"/>
          <p:cNvSpPr txBox="1"/>
          <p:nvPr/>
        </p:nvSpPr>
        <p:spPr>
          <a:xfrm>
            <a:off x="318650" y="2429325"/>
            <a:ext cx="2863200" cy="28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latin typeface="Trebuchet MS"/>
                <a:ea typeface="Trebuchet MS"/>
                <a:cs typeface="Trebuchet MS"/>
                <a:sym typeface="Trebuchet MS"/>
              </a:rPr>
              <a:t>3</a:t>
            </a:r>
            <a:r>
              <a:rPr b="1" lang="en-US" sz="2800">
                <a:latin typeface="Trebuchet MS"/>
                <a:ea typeface="Trebuchet MS"/>
                <a:cs typeface="Trebuchet MS"/>
                <a:sym typeface="Trebuchet MS"/>
              </a:rPr>
              <a:t>) </a:t>
            </a:r>
            <a:r>
              <a:rPr lang="en-U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First</a:t>
            </a:r>
            <a:r>
              <a:rPr b="1" lang="en-U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b="1" lang="en-US" sz="2800">
                <a:solidFill>
                  <a:srgbClr val="1155CC"/>
                </a:solidFill>
                <a:latin typeface="Trebuchet MS"/>
                <a:ea typeface="Trebuchet MS"/>
                <a:cs typeface="Trebuchet MS"/>
                <a:sym typeface="Trebuchet MS"/>
              </a:rPr>
              <a:t>profile</a:t>
            </a:r>
            <a:r>
              <a:rPr b="1" lang="en-U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b="1" sz="2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 update</a:t>
            </a:r>
            <a:endParaRPr b="1" sz="2800">
              <a:solidFill>
                <a:srgbClr val="741B47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0" name="Google Shape;230;p23"/>
          <p:cNvSpPr/>
          <p:nvPr/>
        </p:nvSpPr>
        <p:spPr>
          <a:xfrm>
            <a:off x="6385025" y="3869725"/>
            <a:ext cx="2057400" cy="1601700"/>
          </a:xfrm>
          <a:prstGeom prst="rect">
            <a:avLst/>
          </a:prstGeom>
          <a:noFill/>
          <a:ln cap="flat" cmpd="sng" w="762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4"/>
          <p:cNvSpPr txBox="1"/>
          <p:nvPr>
            <p:ph type="title"/>
          </p:nvPr>
        </p:nvSpPr>
        <p:spPr>
          <a:xfrm>
            <a:off x="155488" y="78848"/>
            <a:ext cx="9083700" cy="7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 sz="3600"/>
              <a:t>NATSA PU Execution Flow</a:t>
            </a:r>
            <a:endParaRPr/>
          </a:p>
        </p:txBody>
      </p:sp>
      <p:sp>
        <p:nvSpPr>
          <p:cNvPr id="237" name="Google Shape;237;p24"/>
          <p:cNvSpPr txBox="1"/>
          <p:nvPr/>
        </p:nvSpPr>
        <p:spPr>
          <a:xfrm>
            <a:off x="155500" y="1010800"/>
            <a:ext cx="8988600" cy="18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rebuchet MS"/>
              <a:buChar char="●"/>
            </a:pPr>
            <a:r>
              <a:rPr lang="en-US" sz="2800">
                <a:latin typeface="Trebuchet MS"/>
                <a:ea typeface="Trebuchet MS"/>
                <a:cs typeface="Trebuchet MS"/>
                <a:sym typeface="Trebuchet MS"/>
              </a:rPr>
              <a:t>The </a:t>
            </a:r>
            <a:r>
              <a:rPr b="1" lang="en-US" sz="2800">
                <a:latin typeface="Trebuchet MS"/>
                <a:ea typeface="Trebuchet MS"/>
                <a:cs typeface="Trebuchet MS"/>
                <a:sym typeface="Trebuchet MS"/>
              </a:rPr>
              <a:t>execution flow</a:t>
            </a:r>
            <a:r>
              <a:rPr lang="en-US" sz="2800">
                <a:latin typeface="Trebuchet MS"/>
                <a:ea typeface="Trebuchet MS"/>
                <a:cs typeface="Trebuchet MS"/>
                <a:sym typeface="Trebuchet MS"/>
              </a:rPr>
              <a:t> through the hardware components of a PU includes the following steps:</a:t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8" name="Google Shape;238;p24"/>
          <p:cNvSpPr txBox="1"/>
          <p:nvPr>
            <p:ph idx="12" type="sldNum"/>
          </p:nvPr>
        </p:nvSpPr>
        <p:spPr>
          <a:xfrm>
            <a:off x="3543300" y="640950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9" name="Google Shape;239;p24"/>
          <p:cNvSpPr txBox="1"/>
          <p:nvPr/>
        </p:nvSpPr>
        <p:spPr>
          <a:xfrm>
            <a:off x="0" y="8366950"/>
            <a:ext cx="8988600" cy="11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latin typeface="Trebuchet MS"/>
                <a:ea typeface="Trebuchet MS"/>
                <a:cs typeface="Trebuchet MS"/>
                <a:sym typeface="Trebuchet MS"/>
              </a:rPr>
              <a:t>3) </a:t>
            </a:r>
            <a:endParaRPr b="1"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0" name="Google Shape;240;p24"/>
          <p:cNvSpPr txBox="1"/>
          <p:nvPr/>
        </p:nvSpPr>
        <p:spPr>
          <a:xfrm>
            <a:off x="155500" y="9142800"/>
            <a:ext cx="8988600" cy="11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latin typeface="Trebuchet MS"/>
                <a:ea typeface="Trebuchet MS"/>
                <a:cs typeface="Trebuchet MS"/>
                <a:sym typeface="Trebuchet MS"/>
              </a:rPr>
              <a:t>4) </a:t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1" name="Google Shape;241;p24"/>
          <p:cNvSpPr txBox="1"/>
          <p:nvPr/>
        </p:nvSpPr>
        <p:spPr>
          <a:xfrm>
            <a:off x="0" y="10015400"/>
            <a:ext cx="8988600" cy="11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latin typeface="Trebuchet MS"/>
                <a:ea typeface="Trebuchet MS"/>
                <a:cs typeface="Trebuchet MS"/>
                <a:sym typeface="Trebuchet MS"/>
              </a:rPr>
              <a:t>5) </a:t>
            </a:r>
            <a:r>
              <a:rPr lang="en-U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Second and successive</a:t>
            </a:r>
            <a:r>
              <a:rPr b="1" lang="en-U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b="1" lang="en-US" sz="2800">
                <a:solidFill>
                  <a:srgbClr val="38761D"/>
                </a:solidFill>
                <a:latin typeface="Trebuchet MS"/>
                <a:ea typeface="Trebuchet MS"/>
                <a:cs typeface="Trebuchet MS"/>
                <a:sym typeface="Trebuchet MS"/>
              </a:rPr>
              <a:t>Euclidean distance</a:t>
            </a:r>
            <a:endParaRPr b="1" sz="2800">
              <a:solidFill>
                <a:srgbClr val="38761D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 computations</a:t>
            </a:r>
            <a:endParaRPr b="1"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2" name="Google Shape;242;p24"/>
          <p:cNvSpPr txBox="1"/>
          <p:nvPr/>
        </p:nvSpPr>
        <p:spPr>
          <a:xfrm>
            <a:off x="0" y="11435500"/>
            <a:ext cx="8988600" cy="11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latin typeface="Trebuchet MS"/>
                <a:ea typeface="Trebuchet MS"/>
                <a:cs typeface="Trebuchet MS"/>
                <a:sym typeface="Trebuchet MS"/>
              </a:rPr>
              <a:t>6) </a:t>
            </a:r>
            <a:r>
              <a:rPr lang="en-U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Second and successive</a:t>
            </a:r>
            <a:r>
              <a:rPr b="1" lang="en-U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b="1" lang="en-US" sz="2800">
                <a:solidFill>
                  <a:srgbClr val="1155CC"/>
                </a:solidFill>
                <a:latin typeface="Trebuchet MS"/>
                <a:ea typeface="Trebuchet MS"/>
                <a:cs typeface="Trebuchet MS"/>
                <a:sym typeface="Trebuchet MS"/>
              </a:rPr>
              <a:t>profile</a:t>
            </a:r>
            <a:r>
              <a:rPr b="1" lang="en-U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updates</a:t>
            </a:r>
            <a:endParaRPr b="1"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43" name="Google Shape;243;p24"/>
          <p:cNvPicPr preferRelativeResize="0"/>
          <p:nvPr/>
        </p:nvPicPr>
        <p:blipFill rotWithShape="1">
          <a:blip r:embed="rId3">
            <a:alphaModFix/>
          </a:blip>
          <a:srcRect b="2114" l="0" r="3993" t="0"/>
          <a:stretch/>
        </p:blipFill>
        <p:spPr>
          <a:xfrm>
            <a:off x="3138850" y="2085325"/>
            <a:ext cx="5578751" cy="3819107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4"/>
          <p:cNvSpPr txBox="1"/>
          <p:nvPr/>
        </p:nvSpPr>
        <p:spPr>
          <a:xfrm>
            <a:off x="318650" y="2429325"/>
            <a:ext cx="2863200" cy="28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latin typeface="Trebuchet MS"/>
                <a:ea typeface="Trebuchet MS"/>
                <a:cs typeface="Trebuchet MS"/>
                <a:sym typeface="Trebuchet MS"/>
              </a:rPr>
              <a:t>4</a:t>
            </a:r>
            <a:r>
              <a:rPr b="1" lang="en-US" sz="2800">
                <a:latin typeface="Trebuchet MS"/>
                <a:ea typeface="Trebuchet MS"/>
                <a:cs typeface="Trebuchet MS"/>
                <a:sym typeface="Trebuchet MS"/>
              </a:rPr>
              <a:t>) </a:t>
            </a:r>
            <a:r>
              <a:rPr b="1" lang="en-US" sz="2800">
                <a:solidFill>
                  <a:srgbClr val="741B47"/>
                </a:solidFill>
                <a:latin typeface="Trebuchet MS"/>
                <a:ea typeface="Trebuchet MS"/>
                <a:cs typeface="Trebuchet MS"/>
                <a:sym typeface="Trebuchet MS"/>
              </a:rPr>
              <a:t>Dot product</a:t>
            </a:r>
            <a:endParaRPr b="1" sz="2800">
              <a:solidFill>
                <a:srgbClr val="741B47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 update</a:t>
            </a:r>
            <a:endParaRPr b="1" sz="2800">
              <a:solidFill>
                <a:srgbClr val="741B47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5" name="Google Shape;245;p24"/>
          <p:cNvSpPr/>
          <p:nvPr/>
        </p:nvSpPr>
        <p:spPr>
          <a:xfrm>
            <a:off x="3235500" y="3880475"/>
            <a:ext cx="2057400" cy="1601700"/>
          </a:xfrm>
          <a:prstGeom prst="rect">
            <a:avLst/>
          </a:prstGeom>
          <a:noFill/>
          <a:ln cap="flat" cmpd="sng" w="762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5"/>
          <p:cNvSpPr txBox="1"/>
          <p:nvPr>
            <p:ph type="title"/>
          </p:nvPr>
        </p:nvSpPr>
        <p:spPr>
          <a:xfrm>
            <a:off x="155488" y="78848"/>
            <a:ext cx="9083700" cy="7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 sz="3600"/>
              <a:t>NATSA PU Execution Flow</a:t>
            </a:r>
            <a:endParaRPr/>
          </a:p>
        </p:txBody>
      </p:sp>
      <p:sp>
        <p:nvSpPr>
          <p:cNvPr id="252" name="Google Shape;252;p25"/>
          <p:cNvSpPr txBox="1"/>
          <p:nvPr/>
        </p:nvSpPr>
        <p:spPr>
          <a:xfrm>
            <a:off x="155500" y="1010800"/>
            <a:ext cx="8988600" cy="18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rebuchet MS"/>
              <a:buChar char="●"/>
            </a:pPr>
            <a:r>
              <a:rPr lang="en-US" sz="2800">
                <a:latin typeface="Trebuchet MS"/>
                <a:ea typeface="Trebuchet MS"/>
                <a:cs typeface="Trebuchet MS"/>
                <a:sym typeface="Trebuchet MS"/>
              </a:rPr>
              <a:t>The </a:t>
            </a:r>
            <a:r>
              <a:rPr b="1" lang="en-US" sz="2800">
                <a:latin typeface="Trebuchet MS"/>
                <a:ea typeface="Trebuchet MS"/>
                <a:cs typeface="Trebuchet MS"/>
                <a:sym typeface="Trebuchet MS"/>
              </a:rPr>
              <a:t>execution flow</a:t>
            </a:r>
            <a:r>
              <a:rPr lang="en-US" sz="2800">
                <a:latin typeface="Trebuchet MS"/>
                <a:ea typeface="Trebuchet MS"/>
                <a:cs typeface="Trebuchet MS"/>
                <a:sym typeface="Trebuchet MS"/>
              </a:rPr>
              <a:t> through the hardware components of a PU includes the following steps:</a:t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3" name="Google Shape;253;p25"/>
          <p:cNvSpPr txBox="1"/>
          <p:nvPr>
            <p:ph idx="12" type="sldNum"/>
          </p:nvPr>
        </p:nvSpPr>
        <p:spPr>
          <a:xfrm>
            <a:off x="3543300" y="640950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4" name="Google Shape;254;p25"/>
          <p:cNvSpPr txBox="1"/>
          <p:nvPr/>
        </p:nvSpPr>
        <p:spPr>
          <a:xfrm>
            <a:off x="0" y="8366950"/>
            <a:ext cx="8988600" cy="11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latin typeface="Trebuchet MS"/>
                <a:ea typeface="Trebuchet MS"/>
                <a:cs typeface="Trebuchet MS"/>
                <a:sym typeface="Trebuchet MS"/>
              </a:rPr>
              <a:t>3) </a:t>
            </a:r>
            <a:endParaRPr b="1"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5" name="Google Shape;255;p25"/>
          <p:cNvSpPr txBox="1"/>
          <p:nvPr/>
        </p:nvSpPr>
        <p:spPr>
          <a:xfrm>
            <a:off x="155500" y="9142800"/>
            <a:ext cx="8988600" cy="11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latin typeface="Trebuchet MS"/>
                <a:ea typeface="Trebuchet MS"/>
                <a:cs typeface="Trebuchet MS"/>
                <a:sym typeface="Trebuchet MS"/>
              </a:rPr>
              <a:t>4) </a:t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6" name="Google Shape;256;p25"/>
          <p:cNvSpPr txBox="1"/>
          <p:nvPr/>
        </p:nvSpPr>
        <p:spPr>
          <a:xfrm>
            <a:off x="0" y="10015400"/>
            <a:ext cx="8988600" cy="11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latin typeface="Trebuchet MS"/>
                <a:ea typeface="Trebuchet MS"/>
                <a:cs typeface="Trebuchet MS"/>
                <a:sym typeface="Trebuchet MS"/>
              </a:rPr>
              <a:t>5) </a:t>
            </a:r>
            <a:endParaRPr b="1"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7" name="Google Shape;257;p25"/>
          <p:cNvSpPr txBox="1"/>
          <p:nvPr/>
        </p:nvSpPr>
        <p:spPr>
          <a:xfrm>
            <a:off x="0" y="11435500"/>
            <a:ext cx="8988600" cy="11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latin typeface="Trebuchet MS"/>
                <a:ea typeface="Trebuchet MS"/>
                <a:cs typeface="Trebuchet MS"/>
                <a:sym typeface="Trebuchet MS"/>
              </a:rPr>
              <a:t>6) </a:t>
            </a:r>
            <a:r>
              <a:rPr lang="en-U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Second and successive</a:t>
            </a:r>
            <a:r>
              <a:rPr b="1" lang="en-U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b="1" lang="en-US" sz="2800">
                <a:solidFill>
                  <a:srgbClr val="1155CC"/>
                </a:solidFill>
                <a:latin typeface="Trebuchet MS"/>
                <a:ea typeface="Trebuchet MS"/>
                <a:cs typeface="Trebuchet MS"/>
                <a:sym typeface="Trebuchet MS"/>
              </a:rPr>
              <a:t>profile</a:t>
            </a:r>
            <a:r>
              <a:rPr b="1" lang="en-U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updates</a:t>
            </a:r>
            <a:endParaRPr b="1"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58" name="Google Shape;258;p25"/>
          <p:cNvPicPr preferRelativeResize="0"/>
          <p:nvPr/>
        </p:nvPicPr>
        <p:blipFill rotWithShape="1">
          <a:blip r:embed="rId3">
            <a:alphaModFix/>
          </a:blip>
          <a:srcRect b="2114" l="0" r="3993" t="0"/>
          <a:stretch/>
        </p:blipFill>
        <p:spPr>
          <a:xfrm>
            <a:off x="3138850" y="2085325"/>
            <a:ext cx="5578751" cy="3819107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5"/>
          <p:cNvSpPr txBox="1"/>
          <p:nvPr/>
        </p:nvSpPr>
        <p:spPr>
          <a:xfrm>
            <a:off x="318650" y="2429325"/>
            <a:ext cx="2863200" cy="28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latin typeface="Trebuchet MS"/>
                <a:ea typeface="Trebuchet MS"/>
                <a:cs typeface="Trebuchet MS"/>
                <a:sym typeface="Trebuchet MS"/>
              </a:rPr>
              <a:t>5</a:t>
            </a:r>
            <a:r>
              <a:rPr b="1" lang="en-US" sz="2800">
                <a:latin typeface="Trebuchet MS"/>
                <a:ea typeface="Trebuchet MS"/>
                <a:cs typeface="Trebuchet MS"/>
                <a:sym typeface="Trebuchet MS"/>
              </a:rPr>
              <a:t>) </a:t>
            </a:r>
            <a:r>
              <a:rPr lang="en-U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Second and</a:t>
            </a:r>
            <a:endParaRPr sz="2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 successive</a:t>
            </a:r>
            <a:r>
              <a:rPr b="1" lang="en-U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b="1" sz="2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38761D"/>
                </a:solidFill>
                <a:latin typeface="Trebuchet MS"/>
                <a:ea typeface="Trebuchet MS"/>
                <a:cs typeface="Trebuchet MS"/>
                <a:sym typeface="Trebuchet MS"/>
              </a:rPr>
              <a:t>    Euclidean </a:t>
            </a:r>
            <a:endParaRPr b="1" sz="2800">
              <a:solidFill>
                <a:srgbClr val="38761D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38761D"/>
                </a:solidFill>
                <a:latin typeface="Trebuchet MS"/>
                <a:ea typeface="Trebuchet MS"/>
                <a:cs typeface="Trebuchet MS"/>
                <a:sym typeface="Trebuchet MS"/>
              </a:rPr>
              <a:t>    distance</a:t>
            </a:r>
            <a:endParaRPr b="1" sz="2800">
              <a:solidFill>
                <a:srgbClr val="38761D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 computations</a:t>
            </a:r>
            <a:endParaRPr b="1" sz="2800">
              <a:solidFill>
                <a:srgbClr val="741B47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0" name="Google Shape;260;p25"/>
          <p:cNvSpPr/>
          <p:nvPr/>
        </p:nvSpPr>
        <p:spPr>
          <a:xfrm>
            <a:off x="6331275" y="2300325"/>
            <a:ext cx="2057400" cy="1601700"/>
          </a:xfrm>
          <a:prstGeom prst="rect">
            <a:avLst/>
          </a:prstGeom>
          <a:noFill/>
          <a:ln cap="flat" cmpd="sng" w="762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type="title"/>
          </p:nvPr>
        </p:nvSpPr>
        <p:spPr>
          <a:xfrm>
            <a:off x="155488" y="78848"/>
            <a:ext cx="8815500" cy="7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rebuchet MS"/>
              <a:buNone/>
            </a:pPr>
            <a:r>
              <a:rPr lang="en-US"/>
              <a:t>Executive Summary</a:t>
            </a:r>
            <a:endParaRPr/>
          </a:p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3543300" y="640950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" name="Google Shape;53;p8"/>
          <p:cNvSpPr txBox="1"/>
          <p:nvPr/>
        </p:nvSpPr>
        <p:spPr>
          <a:xfrm>
            <a:off x="155500" y="1139794"/>
            <a:ext cx="8988600" cy="51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u="sng">
                <a:solidFill>
                  <a:srgbClr val="CC0000"/>
                </a:solidFill>
                <a:latin typeface="Trebuchet MS"/>
                <a:ea typeface="Trebuchet MS"/>
                <a:cs typeface="Trebuchet MS"/>
                <a:sym typeface="Trebuchet MS"/>
              </a:rPr>
              <a:t>Problem</a:t>
            </a:r>
            <a:r>
              <a:rPr lang="en-US" sz="2800">
                <a:solidFill>
                  <a:srgbClr val="CC0000"/>
                </a:solidFill>
                <a:latin typeface="Trebuchet MS"/>
                <a:ea typeface="Trebuchet MS"/>
                <a:cs typeface="Trebuchet MS"/>
                <a:sym typeface="Trebuchet MS"/>
              </a:rPr>
              <a:t>:</a:t>
            </a:r>
            <a:r>
              <a:rPr lang="en-US" sz="2800">
                <a:solidFill>
                  <a:srgbClr val="1155CC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800">
                <a:latin typeface="Trebuchet MS"/>
                <a:ea typeface="Trebuchet MS"/>
                <a:cs typeface="Trebuchet MS"/>
                <a:sym typeface="Trebuchet MS"/>
              </a:rPr>
              <a:t>time series analysis is bottlenecked by data movement in conventional hardware platforms</a:t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155C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u="sng">
                <a:solidFill>
                  <a:srgbClr val="1155CC"/>
                </a:solidFill>
                <a:latin typeface="Trebuchet MS"/>
                <a:ea typeface="Trebuchet MS"/>
                <a:cs typeface="Trebuchet MS"/>
                <a:sym typeface="Trebuchet MS"/>
              </a:rPr>
              <a:t>Goal</a:t>
            </a:r>
            <a:r>
              <a:rPr lang="en-US" sz="2800">
                <a:solidFill>
                  <a:srgbClr val="1155CC"/>
                </a:solidFill>
                <a:latin typeface="Trebuchet MS"/>
                <a:ea typeface="Trebuchet MS"/>
                <a:cs typeface="Trebuchet MS"/>
                <a:sym typeface="Trebuchet MS"/>
              </a:rPr>
              <a:t>:</a:t>
            </a:r>
            <a:r>
              <a:rPr lang="en-US" sz="2800">
                <a:latin typeface="Trebuchet MS"/>
                <a:ea typeface="Trebuchet MS"/>
                <a:cs typeface="Trebuchet MS"/>
                <a:sym typeface="Trebuchet MS"/>
              </a:rPr>
              <a:t> enable high-performance and energy-efficient time series analysis for a wide range of applications</a:t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155C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u="sng">
                <a:solidFill>
                  <a:srgbClr val="38761D"/>
                </a:solidFill>
                <a:latin typeface="Trebuchet MS"/>
                <a:ea typeface="Trebuchet MS"/>
                <a:cs typeface="Trebuchet MS"/>
                <a:sym typeface="Trebuchet MS"/>
              </a:rPr>
              <a:t>Contributions</a:t>
            </a:r>
            <a:r>
              <a:rPr lang="en-US" sz="2800">
                <a:solidFill>
                  <a:srgbClr val="38761D"/>
                </a:solidFill>
                <a:latin typeface="Trebuchet MS"/>
                <a:ea typeface="Trebuchet MS"/>
                <a:cs typeface="Trebuchet MS"/>
                <a:sym typeface="Trebuchet MS"/>
              </a:rPr>
              <a:t>: </a:t>
            </a:r>
            <a:r>
              <a:rPr lang="en-US" sz="2800">
                <a:latin typeface="Trebuchet MS"/>
                <a:ea typeface="Trebuchet MS"/>
                <a:cs typeface="Trebuchet MS"/>
                <a:sym typeface="Trebuchet MS"/>
              </a:rPr>
              <a:t>first near-data processing accelerator for time series analysis based on </a:t>
            </a:r>
            <a:r>
              <a:rPr i="1" lang="en-US" sz="2800">
                <a:latin typeface="Trebuchet MS"/>
                <a:ea typeface="Trebuchet MS"/>
                <a:cs typeface="Trebuchet MS"/>
                <a:sym typeface="Trebuchet MS"/>
              </a:rPr>
              <a:t>matrix profile</a:t>
            </a:r>
            <a:r>
              <a:rPr lang="en-US" sz="2800">
                <a:latin typeface="Trebuchet MS"/>
                <a:ea typeface="Trebuchet MS"/>
                <a:cs typeface="Trebuchet MS"/>
                <a:sym typeface="Trebuchet MS"/>
              </a:rPr>
              <a:t> algo.</a:t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sng">
                <a:latin typeface="Trebuchet MS"/>
                <a:ea typeface="Trebuchet MS"/>
                <a:cs typeface="Trebuchet MS"/>
                <a:sym typeface="Trebuchet MS"/>
              </a:rPr>
              <a:t>NATSA Evaluations</a:t>
            </a:r>
            <a:r>
              <a:rPr lang="en-US" sz="2800">
                <a:latin typeface="Trebuchet MS"/>
                <a:ea typeface="Trebuchet MS"/>
                <a:cs typeface="Trebuchet MS"/>
                <a:sym typeface="Trebuchet MS"/>
              </a:rPr>
              <a:t>: </a:t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683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Trebuchet MS"/>
              <a:buChar char="●"/>
            </a:pPr>
            <a:r>
              <a:rPr lang="en-US" sz="2200">
                <a:latin typeface="Trebuchet MS"/>
                <a:ea typeface="Trebuchet MS"/>
                <a:cs typeface="Trebuchet MS"/>
                <a:sym typeface="Trebuchet MS"/>
              </a:rPr>
              <a:t>NATSA provides up to 14.2x higher performance </a:t>
            </a:r>
            <a:r>
              <a:rPr lang="en-US" sz="2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and consumes up to 27.2x less energy than </a:t>
            </a:r>
            <a:r>
              <a:rPr lang="en-US" sz="2200">
                <a:latin typeface="Trebuchet MS"/>
                <a:ea typeface="Trebuchet MS"/>
                <a:cs typeface="Trebuchet MS"/>
                <a:sym typeface="Trebuchet MS"/>
              </a:rPr>
              <a:t>a DDR4 platform with </a:t>
            </a:r>
            <a:r>
              <a:rPr lang="en-US" sz="2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8 OoO cores</a:t>
            </a:r>
            <a:endParaRPr sz="22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683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Trebuchet MS"/>
              <a:buChar char="●"/>
            </a:pPr>
            <a:r>
              <a:rPr lang="en-US" sz="2200">
                <a:latin typeface="Trebuchet MS"/>
                <a:ea typeface="Trebuchet MS"/>
                <a:cs typeface="Trebuchet MS"/>
                <a:sym typeface="Trebuchet MS"/>
              </a:rPr>
              <a:t>NATSA outperforms an HBM-NDP platform with </a:t>
            </a:r>
            <a:r>
              <a:rPr lang="en-US" sz="2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64 in-order cores </a:t>
            </a:r>
            <a:r>
              <a:rPr lang="en-US" sz="2200">
                <a:latin typeface="Trebuchet MS"/>
                <a:ea typeface="Trebuchet MS"/>
                <a:cs typeface="Trebuchet MS"/>
                <a:sym typeface="Trebuchet MS"/>
              </a:rPr>
              <a:t>by 6.3x while consuming 10.2x less energy</a:t>
            </a:r>
            <a:endParaRPr sz="2200">
              <a:solidFill>
                <a:srgbClr val="38761D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6"/>
          <p:cNvSpPr txBox="1"/>
          <p:nvPr>
            <p:ph type="title"/>
          </p:nvPr>
        </p:nvSpPr>
        <p:spPr>
          <a:xfrm>
            <a:off x="155488" y="78848"/>
            <a:ext cx="9083700" cy="7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 sz="3600"/>
              <a:t>NATSA PU Execution Flow</a:t>
            </a:r>
            <a:endParaRPr/>
          </a:p>
        </p:txBody>
      </p:sp>
      <p:sp>
        <p:nvSpPr>
          <p:cNvPr id="267" name="Google Shape;267;p26"/>
          <p:cNvSpPr txBox="1"/>
          <p:nvPr/>
        </p:nvSpPr>
        <p:spPr>
          <a:xfrm>
            <a:off x="155500" y="1010800"/>
            <a:ext cx="8988600" cy="18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rebuchet MS"/>
              <a:buChar char="●"/>
            </a:pPr>
            <a:r>
              <a:rPr lang="en-US" sz="2800">
                <a:latin typeface="Trebuchet MS"/>
                <a:ea typeface="Trebuchet MS"/>
                <a:cs typeface="Trebuchet MS"/>
                <a:sym typeface="Trebuchet MS"/>
              </a:rPr>
              <a:t>The </a:t>
            </a:r>
            <a:r>
              <a:rPr b="1" lang="en-US" sz="2800">
                <a:latin typeface="Trebuchet MS"/>
                <a:ea typeface="Trebuchet MS"/>
                <a:cs typeface="Trebuchet MS"/>
                <a:sym typeface="Trebuchet MS"/>
              </a:rPr>
              <a:t>execution flow</a:t>
            </a:r>
            <a:r>
              <a:rPr lang="en-US" sz="2800">
                <a:latin typeface="Trebuchet MS"/>
                <a:ea typeface="Trebuchet MS"/>
                <a:cs typeface="Trebuchet MS"/>
                <a:sym typeface="Trebuchet MS"/>
              </a:rPr>
              <a:t> through the hardware components of a PU includes the following steps:</a:t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8" name="Google Shape;268;p26"/>
          <p:cNvSpPr txBox="1"/>
          <p:nvPr>
            <p:ph idx="12" type="sldNum"/>
          </p:nvPr>
        </p:nvSpPr>
        <p:spPr>
          <a:xfrm>
            <a:off x="3543300" y="640950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69" name="Google Shape;269;p26"/>
          <p:cNvPicPr preferRelativeResize="0"/>
          <p:nvPr/>
        </p:nvPicPr>
        <p:blipFill rotWithShape="1">
          <a:blip r:embed="rId3">
            <a:alphaModFix/>
          </a:blip>
          <a:srcRect b="2114" l="0" r="3993" t="0"/>
          <a:stretch/>
        </p:blipFill>
        <p:spPr>
          <a:xfrm>
            <a:off x="3138850" y="2085325"/>
            <a:ext cx="5578751" cy="3819107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26"/>
          <p:cNvSpPr txBox="1"/>
          <p:nvPr/>
        </p:nvSpPr>
        <p:spPr>
          <a:xfrm>
            <a:off x="318650" y="2429325"/>
            <a:ext cx="2863200" cy="28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latin typeface="Trebuchet MS"/>
                <a:ea typeface="Trebuchet MS"/>
                <a:cs typeface="Trebuchet MS"/>
                <a:sym typeface="Trebuchet MS"/>
              </a:rPr>
              <a:t>6</a:t>
            </a:r>
            <a:r>
              <a:rPr b="1" lang="en-US" sz="2800">
                <a:latin typeface="Trebuchet MS"/>
                <a:ea typeface="Trebuchet MS"/>
                <a:cs typeface="Trebuchet MS"/>
                <a:sym typeface="Trebuchet MS"/>
              </a:rPr>
              <a:t>) </a:t>
            </a:r>
            <a:r>
              <a:rPr lang="en-U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Second and</a:t>
            </a:r>
            <a:endParaRPr sz="2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 successive</a:t>
            </a:r>
            <a:endParaRPr b="1" sz="2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 </a:t>
            </a:r>
            <a:r>
              <a:rPr b="1" lang="en-US" sz="2800">
                <a:solidFill>
                  <a:srgbClr val="1155CC"/>
                </a:solidFill>
                <a:latin typeface="Trebuchet MS"/>
                <a:ea typeface="Trebuchet MS"/>
                <a:cs typeface="Trebuchet MS"/>
                <a:sym typeface="Trebuchet MS"/>
              </a:rPr>
              <a:t>profile</a:t>
            </a:r>
            <a:r>
              <a:rPr b="1" lang="en-U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b="1" sz="2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 updates</a:t>
            </a:r>
            <a:endParaRPr b="1" sz="2800">
              <a:solidFill>
                <a:srgbClr val="741B47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1" name="Google Shape;271;p26"/>
          <p:cNvSpPr/>
          <p:nvPr/>
        </p:nvSpPr>
        <p:spPr>
          <a:xfrm>
            <a:off x="6363525" y="3901950"/>
            <a:ext cx="2057400" cy="1601700"/>
          </a:xfrm>
          <a:prstGeom prst="rect">
            <a:avLst/>
          </a:prstGeom>
          <a:noFill/>
          <a:ln cap="flat" cmpd="sng" w="762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7"/>
          <p:cNvSpPr txBox="1"/>
          <p:nvPr>
            <p:ph type="title"/>
          </p:nvPr>
        </p:nvSpPr>
        <p:spPr>
          <a:xfrm>
            <a:off x="155488" y="78848"/>
            <a:ext cx="9083700" cy="7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 sz="3600"/>
              <a:t>Workload Scheduling Scheme</a:t>
            </a:r>
            <a:endParaRPr/>
          </a:p>
        </p:txBody>
      </p:sp>
      <p:sp>
        <p:nvSpPr>
          <p:cNvPr id="278" name="Google Shape;278;p27"/>
          <p:cNvSpPr txBox="1"/>
          <p:nvPr/>
        </p:nvSpPr>
        <p:spPr>
          <a:xfrm>
            <a:off x="155500" y="1010800"/>
            <a:ext cx="8988600" cy="16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rebuchet MS"/>
              <a:buChar char="●"/>
            </a:pPr>
            <a:r>
              <a:rPr lang="en-US" sz="2800">
                <a:latin typeface="Trebuchet MS"/>
                <a:ea typeface="Trebuchet MS"/>
                <a:cs typeface="Trebuchet MS"/>
                <a:sym typeface="Trebuchet MS"/>
              </a:rPr>
              <a:t>We ensure </a:t>
            </a:r>
            <a:r>
              <a:rPr b="1" lang="en-US" sz="2800">
                <a:solidFill>
                  <a:srgbClr val="38761D"/>
                </a:solidFill>
                <a:latin typeface="Trebuchet MS"/>
                <a:ea typeface="Trebuchet MS"/>
                <a:cs typeface="Trebuchet MS"/>
                <a:sym typeface="Trebuchet MS"/>
              </a:rPr>
              <a:t>load balancing among PUs</a:t>
            </a:r>
            <a:r>
              <a:rPr lang="en-US" sz="2800">
                <a:latin typeface="Trebuchet MS"/>
                <a:ea typeface="Trebuchet MS"/>
                <a:cs typeface="Trebuchet MS"/>
                <a:sym typeface="Trebuchet MS"/>
              </a:rPr>
              <a:t> using a static partition scheduling</a:t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4064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rebuchet MS"/>
              <a:buChar char="○"/>
            </a:pPr>
            <a:r>
              <a:rPr lang="en-US" sz="2800">
                <a:latin typeface="Trebuchet MS"/>
                <a:ea typeface="Trebuchet MS"/>
                <a:cs typeface="Trebuchet MS"/>
                <a:sym typeface="Trebuchet MS"/>
              </a:rPr>
              <a:t>We assign </a:t>
            </a:r>
            <a:r>
              <a:rPr b="1" lang="en-US" sz="2800">
                <a:solidFill>
                  <a:srgbClr val="1155CC"/>
                </a:solidFill>
                <a:latin typeface="Trebuchet MS"/>
                <a:ea typeface="Trebuchet MS"/>
                <a:cs typeface="Trebuchet MS"/>
                <a:sym typeface="Trebuchet MS"/>
              </a:rPr>
              <a:t>pairs of diagonals</a:t>
            </a:r>
            <a:r>
              <a:rPr lang="en-US" sz="2800">
                <a:latin typeface="Trebuchet MS"/>
                <a:ea typeface="Trebuchet MS"/>
                <a:cs typeface="Trebuchet MS"/>
                <a:sym typeface="Trebuchet MS"/>
              </a:rPr>
              <a:t> to each PU that sum the same number of cells to compute</a:t>
            </a:r>
            <a:endParaRPr sz="2800">
              <a:solidFill>
                <a:srgbClr val="1155C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9" name="Google Shape;279;p27"/>
          <p:cNvSpPr txBox="1"/>
          <p:nvPr>
            <p:ph idx="12" type="sldNum"/>
          </p:nvPr>
        </p:nvSpPr>
        <p:spPr>
          <a:xfrm>
            <a:off x="3543300" y="640950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80" name="Google Shape;28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7518" y="2697375"/>
            <a:ext cx="6588981" cy="362665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27"/>
          <p:cNvSpPr/>
          <p:nvPr/>
        </p:nvSpPr>
        <p:spPr>
          <a:xfrm rot="1463074">
            <a:off x="2561380" y="4138416"/>
            <a:ext cx="5532639" cy="524967"/>
          </a:xfrm>
          <a:prstGeom prst="rect">
            <a:avLst/>
          </a:prstGeom>
          <a:noFill/>
          <a:ln cap="flat" cmpd="sng" w="762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27"/>
          <p:cNvSpPr/>
          <p:nvPr/>
        </p:nvSpPr>
        <p:spPr>
          <a:xfrm rot="1463410">
            <a:off x="7164938" y="3124204"/>
            <a:ext cx="714133" cy="524967"/>
          </a:xfrm>
          <a:prstGeom prst="rect">
            <a:avLst/>
          </a:prstGeom>
          <a:noFill/>
          <a:ln cap="flat" cmpd="sng" w="762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27"/>
          <p:cNvSpPr/>
          <p:nvPr/>
        </p:nvSpPr>
        <p:spPr>
          <a:xfrm rot="1463002">
            <a:off x="3205766" y="3995566"/>
            <a:ext cx="5000969" cy="524967"/>
          </a:xfrm>
          <a:prstGeom prst="rect">
            <a:avLst/>
          </a:prstGeom>
          <a:noFill/>
          <a:ln cap="flat" cmpd="sng" w="762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27"/>
          <p:cNvSpPr/>
          <p:nvPr/>
        </p:nvSpPr>
        <p:spPr>
          <a:xfrm rot="1463540">
            <a:off x="6528742" y="3320830"/>
            <a:ext cx="1295212" cy="485490"/>
          </a:xfrm>
          <a:prstGeom prst="rect">
            <a:avLst/>
          </a:prstGeom>
          <a:noFill/>
          <a:ln cap="flat" cmpd="sng" w="762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8"/>
          <p:cNvSpPr txBox="1"/>
          <p:nvPr>
            <p:ph type="title"/>
          </p:nvPr>
        </p:nvSpPr>
        <p:spPr>
          <a:xfrm>
            <a:off x="155488" y="78848"/>
            <a:ext cx="9083700" cy="7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 sz="3600"/>
              <a:t>Programming Interface</a:t>
            </a:r>
            <a:endParaRPr/>
          </a:p>
        </p:txBody>
      </p:sp>
      <p:sp>
        <p:nvSpPr>
          <p:cNvPr id="291" name="Google Shape;291;p28"/>
          <p:cNvSpPr txBox="1"/>
          <p:nvPr/>
        </p:nvSpPr>
        <p:spPr>
          <a:xfrm>
            <a:off x="155500" y="1010800"/>
            <a:ext cx="8988600" cy="19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rebuchet MS"/>
              <a:buChar char="●"/>
            </a:pPr>
            <a:r>
              <a:rPr b="1" lang="en-US" sz="2800">
                <a:solidFill>
                  <a:srgbClr val="1155CC"/>
                </a:solidFill>
                <a:latin typeface="Trebuchet MS"/>
                <a:ea typeface="Trebuchet MS"/>
                <a:cs typeface="Trebuchet MS"/>
                <a:sym typeface="Trebuchet MS"/>
              </a:rPr>
              <a:t>The user is responsible for</a:t>
            </a:r>
            <a:r>
              <a:rPr lang="en-US" sz="2800">
                <a:solidFill>
                  <a:srgbClr val="1155CC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800">
                <a:latin typeface="Trebuchet MS"/>
                <a:ea typeface="Trebuchet MS"/>
                <a:cs typeface="Trebuchet MS"/>
                <a:sym typeface="Trebuchet MS"/>
              </a:rPr>
              <a:t>1)</a:t>
            </a:r>
            <a:r>
              <a:rPr lang="en-US" sz="2800">
                <a:solidFill>
                  <a:srgbClr val="1155CC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800">
                <a:latin typeface="Trebuchet MS"/>
                <a:ea typeface="Trebuchet MS"/>
                <a:cs typeface="Trebuchet MS"/>
                <a:sym typeface="Trebuchet MS"/>
              </a:rPr>
              <a:t>allocating the time series and 2) providing the subsequence length</a:t>
            </a:r>
            <a:br>
              <a:rPr lang="en-US" sz="2800">
                <a:latin typeface="Trebuchet MS"/>
                <a:ea typeface="Trebuchet MS"/>
                <a:cs typeface="Trebuchet MS"/>
                <a:sym typeface="Trebuchet MS"/>
              </a:rPr>
            </a:b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4064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rebuchet MS"/>
              <a:buChar char="●"/>
            </a:pPr>
            <a:r>
              <a:rPr b="1" lang="en-US" sz="2800">
                <a:solidFill>
                  <a:srgbClr val="38761D"/>
                </a:solidFill>
                <a:latin typeface="Trebuchet MS"/>
                <a:ea typeface="Trebuchet MS"/>
                <a:cs typeface="Trebuchet MS"/>
                <a:sym typeface="Trebuchet MS"/>
              </a:rPr>
              <a:t>NATSA will provide</a:t>
            </a:r>
            <a:r>
              <a:rPr lang="en-US" sz="2800">
                <a:latin typeface="Trebuchet MS"/>
                <a:ea typeface="Trebuchet MS"/>
                <a:cs typeface="Trebuchet MS"/>
                <a:sym typeface="Trebuchet MS"/>
              </a:rPr>
              <a:t> the user the computed profile and profile index vectors as a result</a:t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2" name="Google Shape;292;p28"/>
          <p:cNvSpPr txBox="1"/>
          <p:nvPr>
            <p:ph idx="12" type="sldNum"/>
          </p:nvPr>
        </p:nvSpPr>
        <p:spPr>
          <a:xfrm>
            <a:off x="3543300" y="640950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93" name="Google Shape;29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200" y="3147450"/>
            <a:ext cx="8839201" cy="2959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9"/>
          <p:cNvSpPr txBox="1"/>
          <p:nvPr>
            <p:ph type="title"/>
          </p:nvPr>
        </p:nvSpPr>
        <p:spPr>
          <a:xfrm>
            <a:off x="155488" y="78848"/>
            <a:ext cx="8815500" cy="7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rebuchet MS"/>
              <a:buNone/>
            </a:pPr>
            <a:r>
              <a:rPr lang="en-US"/>
              <a:t>Talk Outline</a:t>
            </a:r>
            <a:endParaRPr/>
          </a:p>
        </p:txBody>
      </p:sp>
      <p:sp>
        <p:nvSpPr>
          <p:cNvPr id="300" name="Google Shape;300;p29"/>
          <p:cNvSpPr txBox="1"/>
          <p:nvPr>
            <p:ph idx="1" type="body"/>
          </p:nvPr>
        </p:nvSpPr>
        <p:spPr>
          <a:xfrm>
            <a:off x="155488" y="832660"/>
            <a:ext cx="8883600" cy="51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>
                <a:solidFill>
                  <a:schemeClr val="accent3"/>
                </a:solidFill>
              </a:rPr>
              <a:t>Motivation</a:t>
            </a:r>
            <a:endParaRPr sz="3200">
              <a:solidFill>
                <a:schemeClr val="accent3"/>
              </a:solidFill>
            </a:endParaRPr>
          </a:p>
          <a:p>
            <a:pPr indent="0" lvl="0" marL="0" rtl="0" algn="l">
              <a:lnSpc>
                <a:spcPct val="250000"/>
              </a:lnSpc>
              <a:spcBef>
                <a:spcPts val="750"/>
              </a:spcBef>
              <a:spcAft>
                <a:spcPts val="0"/>
              </a:spcAft>
              <a:buClr>
                <a:srgbClr val="AEABAB"/>
              </a:buClr>
              <a:buSzPts val="3200"/>
              <a:buNone/>
            </a:pPr>
            <a:r>
              <a:rPr lang="en-US" sz="3200">
                <a:solidFill>
                  <a:schemeClr val="accent3"/>
                </a:solidFill>
              </a:rPr>
              <a:t>NATSA Design</a:t>
            </a:r>
            <a:endParaRPr sz="3200">
              <a:solidFill>
                <a:schemeClr val="accent3"/>
              </a:solidFill>
            </a:endParaRPr>
          </a:p>
          <a:p>
            <a:pPr indent="0" lvl="0" marL="0" rtl="0" algn="l">
              <a:lnSpc>
                <a:spcPct val="250000"/>
              </a:lnSpc>
              <a:spcBef>
                <a:spcPts val="750"/>
              </a:spcBef>
              <a:spcAft>
                <a:spcPts val="0"/>
              </a:spcAft>
              <a:buClr>
                <a:srgbClr val="AEABAB"/>
              </a:buClr>
              <a:buSzPts val="3200"/>
              <a:buNone/>
            </a:pPr>
            <a:r>
              <a:rPr b="1" lang="en-US" sz="3200">
                <a:solidFill>
                  <a:srgbClr val="000000"/>
                </a:solidFill>
              </a:rPr>
              <a:t>NATSA Evaluation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250000"/>
              </a:lnSpc>
              <a:spcBef>
                <a:spcPts val="750"/>
              </a:spcBef>
              <a:spcAft>
                <a:spcPts val="0"/>
              </a:spcAft>
              <a:buClr>
                <a:srgbClr val="AEABAB"/>
              </a:buClr>
              <a:buSzPts val="3200"/>
              <a:buNone/>
            </a:pPr>
            <a:r>
              <a:rPr lang="en-US" sz="3200">
                <a:solidFill>
                  <a:srgbClr val="AEABAB"/>
                </a:solidFill>
              </a:rPr>
              <a:t>Conclusions</a:t>
            </a:r>
            <a:endParaRPr/>
          </a:p>
        </p:txBody>
      </p:sp>
      <p:sp>
        <p:nvSpPr>
          <p:cNvPr id="301" name="Google Shape;301;p29"/>
          <p:cNvSpPr txBox="1"/>
          <p:nvPr>
            <p:ph idx="12" type="sldNum"/>
          </p:nvPr>
        </p:nvSpPr>
        <p:spPr>
          <a:xfrm>
            <a:off x="3543300" y="640950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0"/>
          <p:cNvSpPr txBox="1"/>
          <p:nvPr>
            <p:ph type="title"/>
          </p:nvPr>
        </p:nvSpPr>
        <p:spPr>
          <a:xfrm>
            <a:off x="155488" y="78848"/>
            <a:ext cx="9083700" cy="7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 sz="3600"/>
              <a:t>Simulation </a:t>
            </a:r>
            <a:r>
              <a:rPr lang="en-US" sz="3600"/>
              <a:t>Environment</a:t>
            </a:r>
            <a:endParaRPr/>
          </a:p>
        </p:txBody>
      </p:sp>
      <p:sp>
        <p:nvSpPr>
          <p:cNvPr id="308" name="Google Shape;308;p30"/>
          <p:cNvSpPr txBox="1"/>
          <p:nvPr/>
        </p:nvSpPr>
        <p:spPr>
          <a:xfrm>
            <a:off x="155500" y="1010800"/>
            <a:ext cx="8988600" cy="52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rebuchet MS"/>
              <a:buChar char="●"/>
            </a:pPr>
            <a:r>
              <a:rPr lang="en-US" sz="2800">
                <a:latin typeface="Trebuchet MS"/>
                <a:ea typeface="Trebuchet MS"/>
                <a:cs typeface="Trebuchet MS"/>
                <a:sym typeface="Trebuchet MS"/>
              </a:rPr>
              <a:t>We use an in-house integration of </a:t>
            </a:r>
            <a:r>
              <a:rPr b="1" lang="en-US" sz="2800">
                <a:latin typeface="Trebuchet MS"/>
                <a:ea typeface="Trebuchet MS"/>
                <a:cs typeface="Trebuchet MS"/>
                <a:sym typeface="Trebuchet MS"/>
              </a:rPr>
              <a:t>ZSim</a:t>
            </a:r>
            <a:r>
              <a:rPr lang="en-US" sz="2800">
                <a:latin typeface="Trebuchet MS"/>
                <a:ea typeface="Trebuchet MS"/>
                <a:cs typeface="Trebuchet MS"/>
                <a:sym typeface="Trebuchet MS"/>
              </a:rPr>
              <a:t> and </a:t>
            </a:r>
            <a:r>
              <a:rPr b="1" lang="en-US" sz="2800">
                <a:latin typeface="Trebuchet MS"/>
                <a:ea typeface="Trebuchet MS"/>
                <a:cs typeface="Trebuchet MS"/>
                <a:sym typeface="Trebuchet MS"/>
              </a:rPr>
              <a:t>Ramulator</a:t>
            </a:r>
            <a:r>
              <a:rPr lang="en-US" sz="2800">
                <a:latin typeface="Trebuchet MS"/>
                <a:ea typeface="Trebuchet MS"/>
                <a:cs typeface="Trebuchet MS"/>
                <a:sym typeface="Trebuchet MS"/>
              </a:rPr>
              <a:t> to simulate </a:t>
            </a:r>
            <a:r>
              <a:rPr lang="en-US" sz="2800">
                <a:solidFill>
                  <a:srgbClr val="1155CC"/>
                </a:solidFill>
                <a:latin typeface="Trebuchet MS"/>
                <a:ea typeface="Trebuchet MS"/>
                <a:cs typeface="Trebuchet MS"/>
                <a:sym typeface="Trebuchet MS"/>
              </a:rPr>
              <a:t>general-purpose hardware platforms</a:t>
            </a:r>
            <a:endParaRPr sz="2800">
              <a:solidFill>
                <a:srgbClr val="1155C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1155C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4064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rebuchet MS"/>
              <a:buChar char="●"/>
            </a:pPr>
            <a:r>
              <a:rPr lang="en-US" sz="2800">
                <a:latin typeface="Trebuchet MS"/>
                <a:ea typeface="Trebuchet MS"/>
                <a:cs typeface="Trebuchet MS"/>
                <a:sym typeface="Trebuchet MS"/>
              </a:rPr>
              <a:t>We use </a:t>
            </a:r>
            <a:r>
              <a:rPr b="1" lang="en-US" sz="2800">
                <a:latin typeface="Trebuchet MS"/>
                <a:ea typeface="Trebuchet MS"/>
                <a:cs typeface="Trebuchet MS"/>
                <a:sym typeface="Trebuchet MS"/>
              </a:rPr>
              <a:t>McPAT</a:t>
            </a:r>
            <a:r>
              <a:rPr lang="en-US" sz="2800">
                <a:latin typeface="Trebuchet MS"/>
                <a:ea typeface="Trebuchet MS"/>
                <a:cs typeface="Trebuchet MS"/>
                <a:sym typeface="Trebuchet MS"/>
              </a:rPr>
              <a:t> to obtain area and power for the </a:t>
            </a:r>
            <a:r>
              <a:rPr lang="en-US" sz="2800">
                <a:solidFill>
                  <a:srgbClr val="1155CC"/>
                </a:solidFill>
                <a:latin typeface="Trebuchet MS"/>
                <a:ea typeface="Trebuchet MS"/>
                <a:cs typeface="Trebuchet MS"/>
                <a:sym typeface="Trebuchet MS"/>
              </a:rPr>
              <a:t>general-purpose hardware platforms</a:t>
            </a:r>
            <a:br>
              <a:rPr b="1" lang="en-US" sz="2800">
                <a:solidFill>
                  <a:srgbClr val="1155CC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4064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rebuchet MS"/>
              <a:buChar char="●"/>
            </a:pPr>
            <a:r>
              <a:rPr lang="en-US" sz="2800">
                <a:latin typeface="Trebuchet MS"/>
                <a:ea typeface="Trebuchet MS"/>
                <a:cs typeface="Trebuchet MS"/>
                <a:sym typeface="Trebuchet MS"/>
              </a:rPr>
              <a:t>We use the integration of </a:t>
            </a:r>
            <a:r>
              <a:rPr b="1" lang="en-US" sz="2800">
                <a:latin typeface="Trebuchet MS"/>
                <a:ea typeface="Trebuchet MS"/>
                <a:cs typeface="Trebuchet MS"/>
                <a:sym typeface="Trebuchet MS"/>
              </a:rPr>
              <a:t>Aladdin</a:t>
            </a:r>
            <a:r>
              <a:rPr lang="en-US" sz="2800">
                <a:latin typeface="Trebuchet MS"/>
                <a:ea typeface="Trebuchet MS"/>
                <a:cs typeface="Trebuchet MS"/>
                <a:sym typeface="Trebuchet MS"/>
              </a:rPr>
              <a:t> and </a:t>
            </a:r>
            <a:r>
              <a:rPr b="1" lang="en-US" sz="2800">
                <a:latin typeface="Trebuchet MS"/>
                <a:ea typeface="Trebuchet MS"/>
                <a:cs typeface="Trebuchet MS"/>
                <a:sym typeface="Trebuchet MS"/>
              </a:rPr>
              <a:t>gem5 </a:t>
            </a:r>
            <a:r>
              <a:rPr lang="en-US" sz="2800">
                <a:latin typeface="Trebuchet MS"/>
                <a:ea typeface="Trebuchet MS"/>
                <a:cs typeface="Trebuchet MS"/>
                <a:sym typeface="Trebuchet MS"/>
              </a:rPr>
              <a:t>to obtain performance, power and area of </a:t>
            </a:r>
            <a:r>
              <a:rPr lang="en-US" sz="2800">
                <a:solidFill>
                  <a:srgbClr val="38761D"/>
                </a:solidFill>
                <a:latin typeface="Trebuchet MS"/>
                <a:ea typeface="Trebuchet MS"/>
                <a:cs typeface="Trebuchet MS"/>
                <a:sym typeface="Trebuchet MS"/>
              </a:rPr>
              <a:t>NATSA</a:t>
            </a:r>
            <a:br>
              <a:rPr b="1" lang="en-US" sz="2800">
                <a:solidFill>
                  <a:srgbClr val="38761D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b="1" sz="2800">
              <a:solidFill>
                <a:srgbClr val="38761D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4064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rebuchet MS"/>
              <a:buChar char="●"/>
            </a:pPr>
            <a:r>
              <a:rPr lang="en-US" sz="2800">
                <a:latin typeface="Trebuchet MS"/>
                <a:ea typeface="Trebuchet MS"/>
                <a:cs typeface="Trebuchet MS"/>
                <a:sym typeface="Trebuchet MS"/>
              </a:rPr>
              <a:t>We obtain the </a:t>
            </a:r>
            <a:r>
              <a:rPr lang="en-US" sz="2800">
                <a:solidFill>
                  <a:srgbClr val="741B47"/>
                </a:solidFill>
                <a:latin typeface="Trebuchet MS"/>
                <a:ea typeface="Trebuchet MS"/>
                <a:cs typeface="Trebuchet MS"/>
                <a:sym typeface="Trebuchet MS"/>
              </a:rPr>
              <a:t>memory</a:t>
            </a:r>
            <a:r>
              <a:rPr lang="en-US" sz="2800">
                <a:latin typeface="Trebuchet MS"/>
                <a:ea typeface="Trebuchet MS"/>
                <a:cs typeface="Trebuchet MS"/>
                <a:sym typeface="Trebuchet MS"/>
              </a:rPr>
              <a:t> side power consumption using </a:t>
            </a:r>
            <a:r>
              <a:rPr b="1" lang="en-US" sz="2800">
                <a:latin typeface="Trebuchet MS"/>
                <a:ea typeface="Trebuchet MS"/>
                <a:cs typeface="Trebuchet MS"/>
                <a:sym typeface="Trebuchet MS"/>
              </a:rPr>
              <a:t>Micron Power Calculator</a:t>
            </a:r>
            <a:endParaRPr b="1"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09" name="Google Shape;309;p30"/>
          <p:cNvSpPr txBox="1"/>
          <p:nvPr>
            <p:ph idx="12" type="sldNum"/>
          </p:nvPr>
        </p:nvSpPr>
        <p:spPr>
          <a:xfrm>
            <a:off x="3543300" y="640950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1"/>
          <p:cNvSpPr txBox="1"/>
          <p:nvPr>
            <p:ph type="title"/>
          </p:nvPr>
        </p:nvSpPr>
        <p:spPr>
          <a:xfrm>
            <a:off x="155488" y="78848"/>
            <a:ext cx="9083700" cy="7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 sz="3600"/>
              <a:t>Hardware Platforms</a:t>
            </a:r>
            <a:endParaRPr/>
          </a:p>
        </p:txBody>
      </p:sp>
      <p:sp>
        <p:nvSpPr>
          <p:cNvPr id="316" name="Google Shape;316;p31"/>
          <p:cNvSpPr txBox="1"/>
          <p:nvPr>
            <p:ph idx="12" type="sldNum"/>
          </p:nvPr>
        </p:nvSpPr>
        <p:spPr>
          <a:xfrm>
            <a:off x="3446550" y="640950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317" name="Google Shape;317;p31"/>
          <p:cNvGraphicFramePr/>
          <p:nvPr/>
        </p:nvGraphicFramePr>
        <p:xfrm>
          <a:off x="200050" y="2123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{1128181D-A0E9-4100-8579-F3B2C79E1E96}</a:tableStyleId>
              </a:tblPr>
              <a:tblGrid>
                <a:gridCol w="2185975"/>
                <a:gridCol w="2185975"/>
                <a:gridCol w="2185975"/>
                <a:gridCol w="2185975"/>
              </a:tblGrid>
              <a:tr h="437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Hardware </a:t>
                      </a:r>
                      <a:r>
                        <a:rPr b="1" lang="en-US" sz="1600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Platform</a:t>
                      </a:r>
                      <a:endParaRPr b="1" sz="1600">
                        <a:solidFill>
                          <a:srgbClr val="FFFFF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Cores / PUs</a:t>
                      </a:r>
                      <a:endParaRPr b="1" sz="1600">
                        <a:solidFill>
                          <a:srgbClr val="FFFFF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Caches (L1 / L2 / L3)</a:t>
                      </a:r>
                      <a:endParaRPr b="1" sz="1600">
                        <a:solidFill>
                          <a:srgbClr val="FFFFF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Memory</a:t>
                      </a:r>
                      <a:endParaRPr b="1" sz="1600">
                        <a:solidFill>
                          <a:srgbClr val="FFFFF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solidFill>
                      <a:srgbClr val="2E75B5"/>
                    </a:solidFill>
                  </a:tcPr>
                </a:tc>
              </a:tr>
              <a:tr h="456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DDR4-OoO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8 OoO         @ 3.75 GHz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32KB / 256KB / 8MB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16 GB DDR4-2400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424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DDR4-inOrder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64 in-order  @ 2.5 GHz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32KB /     -      /    -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dk1"/>
                          </a:solidFill>
                        </a:rPr>
                        <a:t>16 GB DDR4-2400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424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HBM-OoO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>
                          <a:solidFill>
                            <a:schemeClr val="dk1"/>
                          </a:solidFill>
                        </a:rPr>
                        <a:t>8 OoO         @ 3.75 GHz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>
                          <a:solidFill>
                            <a:schemeClr val="dk1"/>
                          </a:solidFill>
                        </a:rPr>
                        <a:t>32KB / 256KB / 8MB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4 GB HBM2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424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HBM-inOrder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dk1"/>
                          </a:solidFill>
                        </a:rPr>
                        <a:t>64 in-order  @ 2.5 GHz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>
                          <a:solidFill>
                            <a:schemeClr val="dk1"/>
                          </a:solidFill>
                        </a:rPr>
                        <a:t>32KB /     -      /    -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dk1"/>
                          </a:solidFill>
                        </a:rPr>
                        <a:t>4 GB HBM2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424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NATSA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48 PUs        @ 1 GHz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48KB (Scratchpad)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dk1"/>
                          </a:solidFill>
                        </a:rPr>
                        <a:t>4 GB HBM2</a:t>
                      </a:r>
                      <a:endParaRPr b="1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318" name="Google Shape;318;p31"/>
          <p:cNvSpPr txBox="1"/>
          <p:nvPr/>
        </p:nvSpPr>
        <p:spPr>
          <a:xfrm>
            <a:off x="155500" y="1010800"/>
            <a:ext cx="8988600" cy="9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rebuchet MS"/>
              <a:buChar char="●"/>
            </a:pPr>
            <a:r>
              <a:rPr lang="en-US" sz="2800">
                <a:latin typeface="Trebuchet MS"/>
                <a:ea typeface="Trebuchet MS"/>
                <a:cs typeface="Trebuchet MS"/>
                <a:sym typeface="Trebuchet MS"/>
              </a:rPr>
              <a:t>We define several </a:t>
            </a:r>
            <a:r>
              <a:rPr b="1" lang="en-US" sz="2800">
                <a:latin typeface="Trebuchet MS"/>
                <a:ea typeface="Trebuchet MS"/>
                <a:cs typeface="Trebuchet MS"/>
                <a:sym typeface="Trebuchet MS"/>
              </a:rPr>
              <a:t>representative simulated hardware platforms</a:t>
            </a:r>
            <a:r>
              <a:rPr b="1" lang="en-US" sz="2800">
                <a:solidFill>
                  <a:srgbClr val="1155CC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800">
                <a:latin typeface="Trebuchet MS"/>
                <a:ea typeface="Trebuchet MS"/>
                <a:cs typeface="Trebuchet MS"/>
                <a:sym typeface="Trebuchet MS"/>
              </a:rPr>
              <a:t>for the evaluation:</a:t>
            </a:r>
            <a:br>
              <a:rPr lang="en-US" sz="2800">
                <a:latin typeface="Trebuchet MS"/>
                <a:ea typeface="Trebuchet MS"/>
                <a:cs typeface="Trebuchet MS"/>
                <a:sym typeface="Trebuchet MS"/>
              </a:rPr>
            </a:b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19" name="Google Shape;319;p31"/>
          <p:cNvSpPr txBox="1"/>
          <p:nvPr/>
        </p:nvSpPr>
        <p:spPr>
          <a:xfrm>
            <a:off x="155500" y="5042700"/>
            <a:ext cx="8988600" cy="12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rebuchet MS"/>
              <a:buChar char="●"/>
            </a:pPr>
            <a:r>
              <a:rPr lang="en-US" sz="2800">
                <a:latin typeface="Trebuchet MS"/>
                <a:ea typeface="Trebuchet MS"/>
                <a:cs typeface="Trebuchet MS"/>
                <a:sym typeface="Trebuchet MS"/>
              </a:rPr>
              <a:t>We also evaluate NATSA against </a:t>
            </a:r>
            <a:r>
              <a:rPr b="1" lang="en-US" sz="2800">
                <a:latin typeface="Trebuchet MS"/>
                <a:ea typeface="Trebuchet MS"/>
                <a:cs typeface="Trebuchet MS"/>
                <a:sym typeface="Trebuchet MS"/>
              </a:rPr>
              <a:t>real hardware platforms</a:t>
            </a:r>
            <a:r>
              <a:rPr lang="en-US" sz="2800">
                <a:latin typeface="Trebuchet MS"/>
                <a:ea typeface="Trebuchet MS"/>
                <a:cs typeface="Trebuchet MS"/>
                <a:sym typeface="Trebuchet MS"/>
              </a:rPr>
              <a:t> (</a:t>
            </a:r>
            <a:r>
              <a:rPr lang="en-US" sz="2800">
                <a:solidFill>
                  <a:srgbClr val="1155CC"/>
                </a:solidFill>
                <a:latin typeface="Trebuchet MS"/>
                <a:ea typeface="Trebuchet MS"/>
                <a:cs typeface="Trebuchet MS"/>
                <a:sym typeface="Trebuchet MS"/>
              </a:rPr>
              <a:t>Intel Xeon Phi KNL</a:t>
            </a:r>
            <a:r>
              <a:rPr lang="en-US" sz="2800"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-US" sz="2800">
                <a:solidFill>
                  <a:srgbClr val="38761D"/>
                </a:solidFill>
                <a:latin typeface="Trebuchet MS"/>
                <a:ea typeface="Trebuchet MS"/>
                <a:cs typeface="Trebuchet MS"/>
                <a:sym typeface="Trebuchet MS"/>
              </a:rPr>
              <a:t>NVIDIA Tesla K40c</a:t>
            </a:r>
            <a:r>
              <a:rPr lang="en-US" sz="2800">
                <a:latin typeface="Trebuchet MS"/>
                <a:ea typeface="Trebuchet MS"/>
                <a:cs typeface="Trebuchet MS"/>
                <a:sym typeface="Trebuchet MS"/>
              </a:rPr>
              <a:t> and </a:t>
            </a:r>
            <a:r>
              <a:rPr lang="en-US" sz="2800">
                <a:solidFill>
                  <a:srgbClr val="38761D"/>
                </a:solidFill>
                <a:latin typeface="Trebuchet MS"/>
                <a:ea typeface="Trebuchet MS"/>
                <a:cs typeface="Trebuchet MS"/>
                <a:sym typeface="Trebuchet MS"/>
              </a:rPr>
              <a:t>NVIDIA GTX 1050</a:t>
            </a:r>
            <a:r>
              <a:rPr lang="en-US" sz="2800">
                <a:latin typeface="Trebuchet MS"/>
                <a:ea typeface="Trebuchet MS"/>
                <a:cs typeface="Trebuchet MS"/>
                <a:sym typeface="Trebuchet MS"/>
              </a:rPr>
              <a:t>)</a:t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2"/>
          <p:cNvSpPr txBox="1"/>
          <p:nvPr>
            <p:ph type="title"/>
          </p:nvPr>
        </p:nvSpPr>
        <p:spPr>
          <a:xfrm>
            <a:off x="155488" y="78848"/>
            <a:ext cx="9083700" cy="7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 sz="3600"/>
              <a:t>Performance of NATSA</a:t>
            </a:r>
            <a:endParaRPr/>
          </a:p>
        </p:txBody>
      </p:sp>
      <p:sp>
        <p:nvSpPr>
          <p:cNvPr id="326" name="Google Shape;326;p32"/>
          <p:cNvSpPr txBox="1"/>
          <p:nvPr>
            <p:ph idx="12" type="sldNum"/>
          </p:nvPr>
        </p:nvSpPr>
        <p:spPr>
          <a:xfrm>
            <a:off x="3446550" y="640950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7" name="Google Shape;327;p32"/>
          <p:cNvSpPr txBox="1"/>
          <p:nvPr/>
        </p:nvSpPr>
        <p:spPr>
          <a:xfrm>
            <a:off x="155500" y="1239400"/>
            <a:ext cx="8988600" cy="9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rebuchet MS"/>
              <a:buChar char="●"/>
            </a:pPr>
            <a:r>
              <a:rPr lang="en-US" sz="2800">
                <a:latin typeface="Trebuchet MS"/>
                <a:ea typeface="Trebuchet MS"/>
                <a:cs typeface="Trebuchet MS"/>
                <a:sym typeface="Trebuchet MS"/>
              </a:rPr>
              <a:t>We compare the </a:t>
            </a:r>
            <a:r>
              <a:rPr b="1" lang="en-US" sz="2800">
                <a:solidFill>
                  <a:srgbClr val="38761D"/>
                </a:solidFill>
                <a:latin typeface="Trebuchet MS"/>
                <a:ea typeface="Trebuchet MS"/>
                <a:cs typeface="Trebuchet MS"/>
                <a:sym typeface="Trebuchet MS"/>
              </a:rPr>
              <a:t>performance of NATSA</a:t>
            </a:r>
            <a:r>
              <a:rPr lang="en-US" sz="2800">
                <a:latin typeface="Trebuchet MS"/>
                <a:ea typeface="Trebuchet MS"/>
                <a:cs typeface="Trebuchet MS"/>
                <a:sym typeface="Trebuchet MS"/>
              </a:rPr>
              <a:t> with respect to the </a:t>
            </a:r>
            <a:r>
              <a:rPr b="1" lang="en-US" sz="2800">
                <a:solidFill>
                  <a:srgbClr val="1155CC"/>
                </a:solidFill>
                <a:latin typeface="Trebuchet MS"/>
                <a:ea typeface="Trebuchet MS"/>
                <a:cs typeface="Trebuchet MS"/>
                <a:sym typeface="Trebuchet MS"/>
              </a:rPr>
              <a:t>general-purpose</a:t>
            </a:r>
            <a:r>
              <a:rPr lang="en-US" sz="2800">
                <a:latin typeface="Trebuchet MS"/>
                <a:ea typeface="Trebuchet MS"/>
                <a:cs typeface="Trebuchet MS"/>
                <a:sym typeface="Trebuchet MS"/>
              </a:rPr>
              <a:t> hardware platforms</a:t>
            </a:r>
            <a:br>
              <a:rPr lang="en-US" sz="2800">
                <a:latin typeface="Trebuchet MS"/>
                <a:ea typeface="Trebuchet MS"/>
                <a:cs typeface="Trebuchet MS"/>
                <a:sym typeface="Trebuchet MS"/>
              </a:rPr>
            </a:b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28" name="Google Shape;32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075" y="2512675"/>
            <a:ext cx="8632329" cy="279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3"/>
          <p:cNvSpPr txBox="1"/>
          <p:nvPr>
            <p:ph type="title"/>
          </p:nvPr>
        </p:nvSpPr>
        <p:spPr>
          <a:xfrm>
            <a:off x="155488" y="78848"/>
            <a:ext cx="9083700" cy="7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 sz="3600"/>
              <a:t>Performance of NATSA</a:t>
            </a:r>
            <a:endParaRPr/>
          </a:p>
        </p:txBody>
      </p:sp>
      <p:sp>
        <p:nvSpPr>
          <p:cNvPr id="335" name="Google Shape;335;p33"/>
          <p:cNvSpPr txBox="1"/>
          <p:nvPr>
            <p:ph idx="12" type="sldNum"/>
          </p:nvPr>
        </p:nvSpPr>
        <p:spPr>
          <a:xfrm>
            <a:off x="3446550" y="640950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6" name="Google Shape;336;p33"/>
          <p:cNvSpPr txBox="1"/>
          <p:nvPr/>
        </p:nvSpPr>
        <p:spPr>
          <a:xfrm>
            <a:off x="155500" y="1239400"/>
            <a:ext cx="8988600" cy="9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rebuchet MS"/>
              <a:buChar char="●"/>
            </a:pPr>
            <a:r>
              <a:rPr lang="en-US" sz="2800">
                <a:latin typeface="Trebuchet MS"/>
                <a:ea typeface="Trebuchet MS"/>
                <a:cs typeface="Trebuchet MS"/>
                <a:sym typeface="Trebuchet MS"/>
              </a:rPr>
              <a:t>We compare the </a:t>
            </a:r>
            <a:r>
              <a:rPr b="1" lang="en-US" sz="2800">
                <a:solidFill>
                  <a:srgbClr val="38761D"/>
                </a:solidFill>
                <a:latin typeface="Trebuchet MS"/>
                <a:ea typeface="Trebuchet MS"/>
                <a:cs typeface="Trebuchet MS"/>
                <a:sym typeface="Trebuchet MS"/>
              </a:rPr>
              <a:t>performance of NATSA</a:t>
            </a:r>
            <a:r>
              <a:rPr lang="en-US" sz="2800">
                <a:latin typeface="Trebuchet MS"/>
                <a:ea typeface="Trebuchet MS"/>
                <a:cs typeface="Trebuchet MS"/>
                <a:sym typeface="Trebuchet MS"/>
              </a:rPr>
              <a:t> with respect to the </a:t>
            </a:r>
            <a:r>
              <a:rPr b="1" lang="en-US" sz="2800">
                <a:solidFill>
                  <a:srgbClr val="1155CC"/>
                </a:solidFill>
                <a:latin typeface="Trebuchet MS"/>
                <a:ea typeface="Trebuchet MS"/>
                <a:cs typeface="Trebuchet MS"/>
                <a:sym typeface="Trebuchet MS"/>
              </a:rPr>
              <a:t>general-purpose</a:t>
            </a:r>
            <a:r>
              <a:rPr lang="en-US" sz="2800">
                <a:latin typeface="Trebuchet MS"/>
                <a:ea typeface="Trebuchet MS"/>
                <a:cs typeface="Trebuchet MS"/>
                <a:sym typeface="Trebuchet MS"/>
              </a:rPr>
              <a:t> hardware platforms</a:t>
            </a:r>
            <a:br>
              <a:rPr lang="en-US" sz="2800">
                <a:latin typeface="Trebuchet MS"/>
                <a:ea typeface="Trebuchet MS"/>
                <a:cs typeface="Trebuchet MS"/>
                <a:sym typeface="Trebuchet MS"/>
              </a:rPr>
            </a:b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37" name="Google Shape;33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075" y="2512675"/>
            <a:ext cx="8632329" cy="2792300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33"/>
          <p:cNvSpPr/>
          <p:nvPr/>
        </p:nvSpPr>
        <p:spPr>
          <a:xfrm>
            <a:off x="123975" y="946925"/>
            <a:ext cx="8896200" cy="5923800"/>
          </a:xfrm>
          <a:prstGeom prst="rect">
            <a:avLst/>
          </a:prstGeom>
          <a:solidFill>
            <a:srgbClr val="FFFFFF">
              <a:alpha val="66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33"/>
          <p:cNvSpPr/>
          <p:nvPr/>
        </p:nvSpPr>
        <p:spPr>
          <a:xfrm>
            <a:off x="252664" y="2633948"/>
            <a:ext cx="8638800" cy="1925700"/>
          </a:xfrm>
          <a:prstGeom prst="rect">
            <a:avLst/>
          </a:prstGeom>
          <a:solidFill>
            <a:srgbClr val="BBD6EE"/>
          </a:solidFill>
          <a:ln cap="flat" cmpd="sng" w="57150">
            <a:solidFill>
              <a:srgbClr val="1E4E7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-US" sz="4000">
                <a:solidFill>
                  <a:srgbClr val="38761D"/>
                </a:solidFill>
                <a:latin typeface="Trebuchet MS"/>
                <a:ea typeface="Trebuchet MS"/>
                <a:cs typeface="Trebuchet MS"/>
                <a:sym typeface="Trebuchet MS"/>
              </a:rPr>
              <a:t>NATSA outperforms the baseline</a:t>
            </a:r>
            <a:r>
              <a:rPr lang="en-US" sz="4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(DDR4-OoO) by up to </a:t>
            </a:r>
            <a:r>
              <a:rPr b="1" lang="en-US" sz="4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14.2x</a:t>
            </a:r>
            <a:r>
              <a:rPr lang="en-US" sz="4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4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(9.9x on average)</a:t>
            </a:r>
            <a:endParaRPr b="1" sz="40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4"/>
          <p:cNvSpPr txBox="1"/>
          <p:nvPr>
            <p:ph type="title"/>
          </p:nvPr>
        </p:nvSpPr>
        <p:spPr>
          <a:xfrm>
            <a:off x="155488" y="78848"/>
            <a:ext cx="9083700" cy="7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 sz="3600"/>
              <a:t>Power Consumption</a:t>
            </a:r>
            <a:endParaRPr/>
          </a:p>
        </p:txBody>
      </p:sp>
      <p:sp>
        <p:nvSpPr>
          <p:cNvPr id="346" name="Google Shape;346;p34"/>
          <p:cNvSpPr txBox="1"/>
          <p:nvPr>
            <p:ph idx="12" type="sldNum"/>
          </p:nvPr>
        </p:nvSpPr>
        <p:spPr>
          <a:xfrm>
            <a:off x="3446550" y="640950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7" name="Google Shape;347;p34"/>
          <p:cNvSpPr txBox="1"/>
          <p:nvPr/>
        </p:nvSpPr>
        <p:spPr>
          <a:xfrm>
            <a:off x="155500" y="1087000"/>
            <a:ext cx="8988600" cy="9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rebuchet MS"/>
              <a:buChar char="●"/>
            </a:pPr>
            <a:r>
              <a:rPr lang="en-US" sz="2800">
                <a:latin typeface="Trebuchet MS"/>
                <a:ea typeface="Trebuchet MS"/>
                <a:cs typeface="Trebuchet MS"/>
                <a:sym typeface="Trebuchet MS"/>
              </a:rPr>
              <a:t>We compare the </a:t>
            </a:r>
            <a:r>
              <a:rPr b="1" lang="en-US" sz="2800">
                <a:solidFill>
                  <a:srgbClr val="38761D"/>
                </a:solidFill>
                <a:latin typeface="Trebuchet MS"/>
                <a:ea typeface="Trebuchet MS"/>
                <a:cs typeface="Trebuchet MS"/>
                <a:sym typeface="Trebuchet MS"/>
              </a:rPr>
              <a:t>power consumption </a:t>
            </a:r>
            <a:r>
              <a:rPr b="1" lang="en-US" sz="2800">
                <a:solidFill>
                  <a:srgbClr val="38761D"/>
                </a:solidFill>
                <a:latin typeface="Trebuchet MS"/>
                <a:ea typeface="Trebuchet MS"/>
                <a:cs typeface="Trebuchet MS"/>
                <a:sym typeface="Trebuchet MS"/>
              </a:rPr>
              <a:t>of NATSA</a:t>
            </a:r>
            <a:r>
              <a:rPr lang="en-US" sz="2800">
                <a:latin typeface="Trebuchet MS"/>
                <a:ea typeface="Trebuchet MS"/>
                <a:cs typeface="Trebuchet MS"/>
                <a:sym typeface="Trebuchet MS"/>
              </a:rPr>
              <a:t> with respect </a:t>
            </a:r>
            <a:r>
              <a:rPr b="1" lang="en-US" sz="2800">
                <a:solidFill>
                  <a:srgbClr val="1155CC"/>
                </a:solidFill>
                <a:latin typeface="Trebuchet MS"/>
                <a:ea typeface="Trebuchet MS"/>
                <a:cs typeface="Trebuchet MS"/>
                <a:sym typeface="Trebuchet MS"/>
              </a:rPr>
              <a:t>to simulated and real</a:t>
            </a:r>
            <a:r>
              <a:rPr lang="en-US" sz="2800">
                <a:latin typeface="Trebuchet MS"/>
                <a:ea typeface="Trebuchet MS"/>
                <a:cs typeface="Trebuchet MS"/>
                <a:sym typeface="Trebuchet MS"/>
              </a:rPr>
              <a:t> hardware platforms</a:t>
            </a:r>
            <a:br>
              <a:rPr lang="en-US" sz="2800">
                <a:latin typeface="Trebuchet MS"/>
                <a:ea typeface="Trebuchet MS"/>
                <a:cs typeface="Trebuchet MS"/>
                <a:sym typeface="Trebuchet MS"/>
              </a:rPr>
            </a:b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48" name="Google Shape;34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786900"/>
            <a:ext cx="8839200" cy="27716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5"/>
          <p:cNvSpPr txBox="1"/>
          <p:nvPr>
            <p:ph type="title"/>
          </p:nvPr>
        </p:nvSpPr>
        <p:spPr>
          <a:xfrm>
            <a:off x="155488" y="78848"/>
            <a:ext cx="9083700" cy="7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 sz="3600"/>
              <a:t>Power Consumption</a:t>
            </a:r>
            <a:endParaRPr/>
          </a:p>
        </p:txBody>
      </p:sp>
      <p:sp>
        <p:nvSpPr>
          <p:cNvPr id="355" name="Google Shape;355;p35"/>
          <p:cNvSpPr txBox="1"/>
          <p:nvPr>
            <p:ph idx="12" type="sldNum"/>
          </p:nvPr>
        </p:nvSpPr>
        <p:spPr>
          <a:xfrm>
            <a:off x="3446550" y="640950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6" name="Google Shape;356;p35"/>
          <p:cNvSpPr txBox="1"/>
          <p:nvPr/>
        </p:nvSpPr>
        <p:spPr>
          <a:xfrm>
            <a:off x="155500" y="1087000"/>
            <a:ext cx="8988600" cy="9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rebuchet MS"/>
              <a:buChar char="●"/>
            </a:pPr>
            <a:r>
              <a:rPr lang="en-US" sz="2800">
                <a:latin typeface="Trebuchet MS"/>
                <a:ea typeface="Trebuchet MS"/>
                <a:cs typeface="Trebuchet MS"/>
                <a:sym typeface="Trebuchet MS"/>
              </a:rPr>
              <a:t>We compare the </a:t>
            </a:r>
            <a:r>
              <a:rPr b="1" lang="en-US" sz="2800">
                <a:solidFill>
                  <a:srgbClr val="38761D"/>
                </a:solidFill>
                <a:latin typeface="Trebuchet MS"/>
                <a:ea typeface="Trebuchet MS"/>
                <a:cs typeface="Trebuchet MS"/>
                <a:sym typeface="Trebuchet MS"/>
              </a:rPr>
              <a:t>power consumption of NATSA</a:t>
            </a:r>
            <a:r>
              <a:rPr lang="en-US" sz="2800">
                <a:latin typeface="Trebuchet MS"/>
                <a:ea typeface="Trebuchet MS"/>
                <a:cs typeface="Trebuchet MS"/>
                <a:sym typeface="Trebuchet MS"/>
              </a:rPr>
              <a:t> with respect </a:t>
            </a:r>
            <a:r>
              <a:rPr b="1" lang="en-US" sz="2800">
                <a:solidFill>
                  <a:srgbClr val="1155CC"/>
                </a:solidFill>
                <a:latin typeface="Trebuchet MS"/>
                <a:ea typeface="Trebuchet MS"/>
                <a:cs typeface="Trebuchet MS"/>
                <a:sym typeface="Trebuchet MS"/>
              </a:rPr>
              <a:t>to simulated and real</a:t>
            </a:r>
            <a:r>
              <a:rPr lang="en-US" sz="2800">
                <a:latin typeface="Trebuchet MS"/>
                <a:ea typeface="Trebuchet MS"/>
                <a:cs typeface="Trebuchet MS"/>
                <a:sym typeface="Trebuchet MS"/>
              </a:rPr>
              <a:t> hardware platforms</a:t>
            </a:r>
            <a:br>
              <a:rPr lang="en-US" sz="2800">
                <a:latin typeface="Trebuchet MS"/>
                <a:ea typeface="Trebuchet MS"/>
                <a:cs typeface="Trebuchet MS"/>
                <a:sym typeface="Trebuchet MS"/>
              </a:rPr>
            </a:b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57" name="Google Shape;35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786900"/>
            <a:ext cx="8839200" cy="2771658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35"/>
          <p:cNvSpPr/>
          <p:nvPr/>
        </p:nvSpPr>
        <p:spPr>
          <a:xfrm>
            <a:off x="123900" y="934200"/>
            <a:ext cx="8896200" cy="5923800"/>
          </a:xfrm>
          <a:prstGeom prst="rect">
            <a:avLst/>
          </a:prstGeom>
          <a:solidFill>
            <a:srgbClr val="FFFFFF">
              <a:alpha val="66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35"/>
          <p:cNvSpPr/>
          <p:nvPr/>
        </p:nvSpPr>
        <p:spPr>
          <a:xfrm>
            <a:off x="252675" y="2276050"/>
            <a:ext cx="8638800" cy="2518200"/>
          </a:xfrm>
          <a:prstGeom prst="rect">
            <a:avLst/>
          </a:prstGeom>
          <a:solidFill>
            <a:srgbClr val="BBD6EE"/>
          </a:solidFill>
          <a:ln cap="flat" cmpd="sng" w="57150">
            <a:solidFill>
              <a:srgbClr val="1E4E7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-US" sz="4000">
                <a:solidFill>
                  <a:srgbClr val="38761D"/>
                </a:solidFill>
                <a:latin typeface="Trebuchet MS"/>
                <a:ea typeface="Trebuchet MS"/>
                <a:cs typeface="Trebuchet MS"/>
                <a:sym typeface="Trebuchet MS"/>
              </a:rPr>
              <a:t>NATSA has the lowest power consumption</a:t>
            </a:r>
            <a:endParaRPr b="1" sz="4000">
              <a:solidFill>
                <a:srgbClr val="38761D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Most of NATSA’s power is consumed by memory</a:t>
            </a:r>
            <a:endParaRPr b="1" sz="40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155488" y="78848"/>
            <a:ext cx="8815500" cy="7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rebuchet MS"/>
              <a:buNone/>
            </a:pPr>
            <a:r>
              <a:rPr lang="en-US"/>
              <a:t>Talk Outline</a:t>
            </a:r>
            <a:endParaRPr/>
          </a:p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155488" y="832660"/>
            <a:ext cx="8883600" cy="51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>
                <a:solidFill>
                  <a:srgbClr val="000000"/>
                </a:solidFill>
              </a:rPr>
              <a:t>Motivation</a:t>
            </a:r>
            <a:endParaRPr sz="32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250000"/>
              </a:lnSpc>
              <a:spcBef>
                <a:spcPts val="750"/>
              </a:spcBef>
              <a:spcAft>
                <a:spcPts val="0"/>
              </a:spcAft>
              <a:buClr>
                <a:srgbClr val="AEABAB"/>
              </a:buClr>
              <a:buSzPts val="3200"/>
              <a:buNone/>
            </a:pPr>
            <a:r>
              <a:rPr lang="en-US" sz="3200">
                <a:solidFill>
                  <a:srgbClr val="000000"/>
                </a:solidFill>
              </a:rPr>
              <a:t>NATSA Design</a:t>
            </a:r>
            <a:endParaRPr sz="32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250000"/>
              </a:lnSpc>
              <a:spcBef>
                <a:spcPts val="750"/>
              </a:spcBef>
              <a:spcAft>
                <a:spcPts val="0"/>
              </a:spcAft>
              <a:buClr>
                <a:srgbClr val="AEABAB"/>
              </a:buClr>
              <a:buSzPts val="3200"/>
              <a:buNone/>
            </a:pPr>
            <a:r>
              <a:rPr lang="en-US" sz="3200">
                <a:solidFill>
                  <a:srgbClr val="000000"/>
                </a:solidFill>
              </a:rPr>
              <a:t>NATSA Evaluation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250000"/>
              </a:lnSpc>
              <a:spcBef>
                <a:spcPts val="750"/>
              </a:spcBef>
              <a:spcAft>
                <a:spcPts val="0"/>
              </a:spcAft>
              <a:buClr>
                <a:srgbClr val="AEABAB"/>
              </a:buClr>
              <a:buSzPts val="3200"/>
              <a:buNone/>
            </a:pPr>
            <a:r>
              <a:rPr lang="en-US" sz="3200">
                <a:solidFill>
                  <a:srgbClr val="000000"/>
                </a:solidFill>
              </a:rPr>
              <a:t>Conclusions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61" name="Google Shape;61;p9"/>
          <p:cNvSpPr txBox="1"/>
          <p:nvPr>
            <p:ph idx="12" type="sldNum"/>
          </p:nvPr>
        </p:nvSpPr>
        <p:spPr>
          <a:xfrm>
            <a:off x="3543300" y="640950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6"/>
          <p:cNvSpPr txBox="1"/>
          <p:nvPr>
            <p:ph type="title"/>
          </p:nvPr>
        </p:nvSpPr>
        <p:spPr>
          <a:xfrm>
            <a:off x="155488" y="78848"/>
            <a:ext cx="9083700" cy="7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 sz="3600"/>
              <a:t>Energy</a:t>
            </a:r>
            <a:r>
              <a:rPr lang="en-US" sz="3600"/>
              <a:t> Consumption</a:t>
            </a:r>
            <a:endParaRPr/>
          </a:p>
        </p:txBody>
      </p:sp>
      <p:sp>
        <p:nvSpPr>
          <p:cNvPr id="366" name="Google Shape;366;p36"/>
          <p:cNvSpPr txBox="1"/>
          <p:nvPr>
            <p:ph idx="12" type="sldNum"/>
          </p:nvPr>
        </p:nvSpPr>
        <p:spPr>
          <a:xfrm>
            <a:off x="3446550" y="640950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7" name="Google Shape;367;p36"/>
          <p:cNvSpPr txBox="1"/>
          <p:nvPr/>
        </p:nvSpPr>
        <p:spPr>
          <a:xfrm>
            <a:off x="155500" y="1163200"/>
            <a:ext cx="8988600" cy="9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rebuchet MS"/>
              <a:buChar char="●"/>
            </a:pPr>
            <a:r>
              <a:rPr lang="en-US" sz="2800">
                <a:latin typeface="Trebuchet MS"/>
                <a:ea typeface="Trebuchet MS"/>
                <a:cs typeface="Trebuchet MS"/>
                <a:sym typeface="Trebuchet MS"/>
              </a:rPr>
              <a:t>We compare the </a:t>
            </a:r>
            <a:r>
              <a:rPr b="1" lang="en-US" sz="2800">
                <a:solidFill>
                  <a:srgbClr val="38761D"/>
                </a:solidFill>
                <a:latin typeface="Trebuchet MS"/>
                <a:ea typeface="Trebuchet MS"/>
                <a:cs typeface="Trebuchet MS"/>
                <a:sym typeface="Trebuchet MS"/>
              </a:rPr>
              <a:t>energy </a:t>
            </a:r>
            <a:r>
              <a:rPr b="1" lang="en-US" sz="2800">
                <a:solidFill>
                  <a:srgbClr val="38761D"/>
                </a:solidFill>
                <a:latin typeface="Trebuchet MS"/>
                <a:ea typeface="Trebuchet MS"/>
                <a:cs typeface="Trebuchet MS"/>
                <a:sym typeface="Trebuchet MS"/>
              </a:rPr>
              <a:t>consumption of NATSA</a:t>
            </a:r>
            <a:r>
              <a:rPr lang="en-US" sz="2800">
                <a:latin typeface="Trebuchet MS"/>
                <a:ea typeface="Trebuchet MS"/>
                <a:cs typeface="Trebuchet MS"/>
                <a:sym typeface="Trebuchet MS"/>
              </a:rPr>
              <a:t> with respect </a:t>
            </a:r>
            <a:r>
              <a:rPr b="1" lang="en-US" sz="2800">
                <a:solidFill>
                  <a:srgbClr val="1155CC"/>
                </a:solidFill>
                <a:latin typeface="Trebuchet MS"/>
                <a:ea typeface="Trebuchet MS"/>
                <a:cs typeface="Trebuchet MS"/>
                <a:sym typeface="Trebuchet MS"/>
              </a:rPr>
              <a:t>to simulated and real</a:t>
            </a:r>
            <a:r>
              <a:rPr lang="en-US" sz="2800">
                <a:latin typeface="Trebuchet MS"/>
                <a:ea typeface="Trebuchet MS"/>
                <a:cs typeface="Trebuchet MS"/>
                <a:sym typeface="Trebuchet MS"/>
              </a:rPr>
              <a:t> hardware platforms</a:t>
            </a:r>
            <a:br>
              <a:rPr lang="en-US" sz="2800">
                <a:latin typeface="Trebuchet MS"/>
                <a:ea typeface="Trebuchet MS"/>
                <a:cs typeface="Trebuchet MS"/>
                <a:sym typeface="Trebuchet MS"/>
              </a:rPr>
            </a:b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68" name="Google Shape;36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626625"/>
            <a:ext cx="8839200" cy="27118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7"/>
          <p:cNvSpPr txBox="1"/>
          <p:nvPr>
            <p:ph type="title"/>
          </p:nvPr>
        </p:nvSpPr>
        <p:spPr>
          <a:xfrm>
            <a:off x="155488" y="78848"/>
            <a:ext cx="9083700" cy="7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 sz="3600"/>
              <a:t>Energy Consumption</a:t>
            </a:r>
            <a:endParaRPr/>
          </a:p>
        </p:txBody>
      </p:sp>
      <p:sp>
        <p:nvSpPr>
          <p:cNvPr id="375" name="Google Shape;375;p37"/>
          <p:cNvSpPr txBox="1"/>
          <p:nvPr>
            <p:ph idx="12" type="sldNum"/>
          </p:nvPr>
        </p:nvSpPr>
        <p:spPr>
          <a:xfrm>
            <a:off x="3446550" y="640950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6" name="Google Shape;376;p37"/>
          <p:cNvSpPr txBox="1"/>
          <p:nvPr/>
        </p:nvSpPr>
        <p:spPr>
          <a:xfrm>
            <a:off x="155500" y="1163200"/>
            <a:ext cx="8988600" cy="9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rebuchet MS"/>
              <a:buChar char="●"/>
            </a:pPr>
            <a:r>
              <a:rPr lang="en-US" sz="2800">
                <a:latin typeface="Trebuchet MS"/>
                <a:ea typeface="Trebuchet MS"/>
                <a:cs typeface="Trebuchet MS"/>
                <a:sym typeface="Trebuchet MS"/>
              </a:rPr>
              <a:t>We compare the </a:t>
            </a:r>
            <a:r>
              <a:rPr b="1" lang="en-US" sz="2800">
                <a:solidFill>
                  <a:srgbClr val="38761D"/>
                </a:solidFill>
                <a:latin typeface="Trebuchet MS"/>
                <a:ea typeface="Trebuchet MS"/>
                <a:cs typeface="Trebuchet MS"/>
                <a:sym typeface="Trebuchet MS"/>
              </a:rPr>
              <a:t>energy consumption of NATSA</a:t>
            </a:r>
            <a:r>
              <a:rPr lang="en-US" sz="2800">
                <a:latin typeface="Trebuchet MS"/>
                <a:ea typeface="Trebuchet MS"/>
                <a:cs typeface="Trebuchet MS"/>
                <a:sym typeface="Trebuchet MS"/>
              </a:rPr>
              <a:t> with respect </a:t>
            </a:r>
            <a:r>
              <a:rPr b="1" lang="en-US" sz="2800">
                <a:solidFill>
                  <a:srgbClr val="1155CC"/>
                </a:solidFill>
                <a:latin typeface="Trebuchet MS"/>
                <a:ea typeface="Trebuchet MS"/>
                <a:cs typeface="Trebuchet MS"/>
                <a:sym typeface="Trebuchet MS"/>
              </a:rPr>
              <a:t>to simulated and real</a:t>
            </a:r>
            <a:r>
              <a:rPr lang="en-US" sz="2800">
                <a:latin typeface="Trebuchet MS"/>
                <a:ea typeface="Trebuchet MS"/>
                <a:cs typeface="Trebuchet MS"/>
                <a:sym typeface="Trebuchet MS"/>
              </a:rPr>
              <a:t> hardware platforms</a:t>
            </a:r>
            <a:br>
              <a:rPr lang="en-US" sz="2800">
                <a:latin typeface="Trebuchet MS"/>
                <a:ea typeface="Trebuchet MS"/>
                <a:cs typeface="Trebuchet MS"/>
                <a:sym typeface="Trebuchet MS"/>
              </a:rPr>
            </a:b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77" name="Google Shape;37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626625"/>
            <a:ext cx="8839200" cy="2711814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37"/>
          <p:cNvSpPr/>
          <p:nvPr/>
        </p:nvSpPr>
        <p:spPr>
          <a:xfrm>
            <a:off x="95400" y="850800"/>
            <a:ext cx="8896200" cy="5923800"/>
          </a:xfrm>
          <a:prstGeom prst="rect">
            <a:avLst/>
          </a:prstGeom>
          <a:solidFill>
            <a:srgbClr val="FFFFFF">
              <a:alpha val="66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37"/>
          <p:cNvSpPr/>
          <p:nvPr/>
        </p:nvSpPr>
        <p:spPr>
          <a:xfrm>
            <a:off x="252600" y="2182200"/>
            <a:ext cx="8638800" cy="2956200"/>
          </a:xfrm>
          <a:prstGeom prst="rect">
            <a:avLst/>
          </a:prstGeom>
          <a:solidFill>
            <a:srgbClr val="BBD6EE"/>
          </a:solidFill>
          <a:ln cap="flat" cmpd="sng" w="57150">
            <a:solidFill>
              <a:srgbClr val="1E4E7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38761D"/>
                </a:solidFill>
                <a:latin typeface="Trebuchet MS"/>
                <a:ea typeface="Trebuchet MS"/>
                <a:cs typeface="Trebuchet MS"/>
                <a:sym typeface="Trebuchet MS"/>
              </a:rPr>
              <a:t>NATSA reduces energy consumption </a:t>
            </a:r>
            <a:endParaRPr b="1" sz="3800">
              <a:solidFill>
                <a:srgbClr val="38761D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Char char="●"/>
            </a:pPr>
            <a:r>
              <a:rPr lang="en-US" sz="3800">
                <a:latin typeface="Trebuchet MS"/>
                <a:ea typeface="Trebuchet MS"/>
                <a:cs typeface="Trebuchet MS"/>
                <a:sym typeface="Trebuchet MS"/>
              </a:rPr>
              <a:t>by up to </a:t>
            </a:r>
            <a:r>
              <a:rPr b="1" lang="en-US" sz="3800">
                <a:solidFill>
                  <a:srgbClr val="1155CC"/>
                </a:solidFill>
                <a:latin typeface="Trebuchet MS"/>
                <a:ea typeface="Trebuchet MS"/>
                <a:cs typeface="Trebuchet MS"/>
                <a:sym typeface="Trebuchet MS"/>
              </a:rPr>
              <a:t>27.2x over DDR4-OoO</a:t>
            </a:r>
            <a:endParaRPr sz="3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Char char="●"/>
            </a:pPr>
            <a:r>
              <a:rPr lang="en-US" sz="3800">
                <a:latin typeface="Trebuchet MS"/>
                <a:ea typeface="Trebuchet MS"/>
                <a:cs typeface="Trebuchet MS"/>
                <a:sym typeface="Trebuchet MS"/>
              </a:rPr>
              <a:t>by up to </a:t>
            </a:r>
            <a:r>
              <a:rPr b="1" lang="en-US" sz="3800">
                <a:solidFill>
                  <a:srgbClr val="1155CC"/>
                </a:solidFill>
                <a:latin typeface="Trebuchet MS"/>
                <a:ea typeface="Trebuchet MS"/>
                <a:cs typeface="Trebuchet MS"/>
                <a:sym typeface="Trebuchet MS"/>
              </a:rPr>
              <a:t>10.2x over HBM-inOrder</a:t>
            </a:r>
            <a:endParaRPr sz="3800">
              <a:solidFill>
                <a:srgbClr val="1155C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Char char="●"/>
            </a:pPr>
            <a:r>
              <a:rPr lang="en-US" sz="3800">
                <a:latin typeface="Trebuchet MS"/>
                <a:ea typeface="Trebuchet MS"/>
                <a:cs typeface="Trebuchet MS"/>
                <a:sym typeface="Trebuchet MS"/>
              </a:rPr>
              <a:t>by up to </a:t>
            </a:r>
            <a:r>
              <a:rPr b="1" lang="en-US" sz="3800">
                <a:solidFill>
                  <a:srgbClr val="1155CC"/>
                </a:solidFill>
                <a:latin typeface="Trebuchet MS"/>
                <a:ea typeface="Trebuchet MS"/>
                <a:cs typeface="Trebuchet MS"/>
                <a:sym typeface="Trebuchet MS"/>
              </a:rPr>
              <a:t>1.7x over an NVIDIA K40c</a:t>
            </a:r>
            <a:r>
              <a:rPr b="1" lang="en-US" sz="4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b="1" sz="40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8"/>
          <p:cNvSpPr txBox="1"/>
          <p:nvPr>
            <p:ph type="title"/>
          </p:nvPr>
        </p:nvSpPr>
        <p:spPr>
          <a:xfrm>
            <a:off x="155488" y="78848"/>
            <a:ext cx="9083700" cy="7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 sz="3600"/>
              <a:t>Area</a:t>
            </a:r>
            <a:endParaRPr/>
          </a:p>
        </p:txBody>
      </p:sp>
      <p:sp>
        <p:nvSpPr>
          <p:cNvPr id="386" name="Google Shape;386;p38"/>
          <p:cNvSpPr txBox="1"/>
          <p:nvPr>
            <p:ph idx="12" type="sldNum"/>
          </p:nvPr>
        </p:nvSpPr>
        <p:spPr>
          <a:xfrm>
            <a:off x="3446550" y="640950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7" name="Google Shape;387;p38"/>
          <p:cNvSpPr txBox="1"/>
          <p:nvPr/>
        </p:nvSpPr>
        <p:spPr>
          <a:xfrm>
            <a:off x="77700" y="1644050"/>
            <a:ext cx="8988600" cy="9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rebuchet MS"/>
              <a:buChar char="●"/>
            </a:pPr>
            <a:r>
              <a:rPr lang="en-US" sz="2800">
                <a:latin typeface="Trebuchet MS"/>
                <a:ea typeface="Trebuchet MS"/>
                <a:cs typeface="Trebuchet MS"/>
                <a:sym typeface="Trebuchet MS"/>
              </a:rPr>
              <a:t>We compare the </a:t>
            </a:r>
            <a:r>
              <a:rPr b="1" lang="en-US" sz="2800">
                <a:solidFill>
                  <a:srgbClr val="38761D"/>
                </a:solidFill>
                <a:latin typeface="Trebuchet MS"/>
                <a:ea typeface="Trebuchet MS"/>
                <a:cs typeface="Trebuchet MS"/>
                <a:sym typeface="Trebuchet MS"/>
              </a:rPr>
              <a:t>area </a:t>
            </a:r>
            <a:r>
              <a:rPr b="1" lang="en-US" sz="2800">
                <a:solidFill>
                  <a:srgbClr val="38761D"/>
                </a:solidFill>
                <a:latin typeface="Trebuchet MS"/>
                <a:ea typeface="Trebuchet MS"/>
                <a:cs typeface="Trebuchet MS"/>
                <a:sym typeface="Trebuchet MS"/>
              </a:rPr>
              <a:t>of NATSA</a:t>
            </a:r>
            <a:r>
              <a:rPr lang="en-US" sz="2800">
                <a:latin typeface="Trebuchet MS"/>
                <a:ea typeface="Trebuchet MS"/>
                <a:cs typeface="Trebuchet MS"/>
                <a:sym typeface="Trebuchet MS"/>
              </a:rPr>
              <a:t> with respect </a:t>
            </a:r>
            <a:r>
              <a:rPr b="1" lang="en-US" sz="2800">
                <a:solidFill>
                  <a:srgbClr val="1155CC"/>
                </a:solidFill>
                <a:latin typeface="Trebuchet MS"/>
                <a:ea typeface="Trebuchet MS"/>
                <a:cs typeface="Trebuchet MS"/>
                <a:sym typeface="Trebuchet MS"/>
              </a:rPr>
              <a:t>to simulated and real</a:t>
            </a:r>
            <a:r>
              <a:rPr lang="en-US" sz="2800">
                <a:latin typeface="Trebuchet MS"/>
                <a:ea typeface="Trebuchet MS"/>
                <a:cs typeface="Trebuchet MS"/>
                <a:sym typeface="Trebuchet MS"/>
              </a:rPr>
              <a:t> hardware platforms</a:t>
            </a:r>
            <a:br>
              <a:rPr lang="en-US" sz="2800">
                <a:latin typeface="Trebuchet MS"/>
                <a:ea typeface="Trebuchet MS"/>
                <a:cs typeface="Trebuchet MS"/>
                <a:sym typeface="Trebuchet MS"/>
              </a:rPr>
            </a:b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88" name="Google Shape;38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048112"/>
            <a:ext cx="8839200" cy="25591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9"/>
          <p:cNvSpPr txBox="1"/>
          <p:nvPr>
            <p:ph type="title"/>
          </p:nvPr>
        </p:nvSpPr>
        <p:spPr>
          <a:xfrm>
            <a:off x="155488" y="78848"/>
            <a:ext cx="9083700" cy="7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 sz="3600"/>
              <a:t>Area</a:t>
            </a:r>
            <a:endParaRPr/>
          </a:p>
        </p:txBody>
      </p:sp>
      <p:sp>
        <p:nvSpPr>
          <p:cNvPr id="395" name="Google Shape;395;p39"/>
          <p:cNvSpPr txBox="1"/>
          <p:nvPr>
            <p:ph idx="12" type="sldNum"/>
          </p:nvPr>
        </p:nvSpPr>
        <p:spPr>
          <a:xfrm>
            <a:off x="3446550" y="640950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6" name="Google Shape;396;p39"/>
          <p:cNvSpPr txBox="1"/>
          <p:nvPr/>
        </p:nvSpPr>
        <p:spPr>
          <a:xfrm>
            <a:off x="77700" y="1644050"/>
            <a:ext cx="8988600" cy="9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rebuchet MS"/>
              <a:buChar char="●"/>
            </a:pPr>
            <a:r>
              <a:rPr lang="en-US" sz="2800">
                <a:latin typeface="Trebuchet MS"/>
                <a:ea typeface="Trebuchet MS"/>
                <a:cs typeface="Trebuchet MS"/>
                <a:sym typeface="Trebuchet MS"/>
              </a:rPr>
              <a:t>We compare the </a:t>
            </a:r>
            <a:r>
              <a:rPr b="1" lang="en-US" sz="2800">
                <a:solidFill>
                  <a:srgbClr val="38761D"/>
                </a:solidFill>
                <a:latin typeface="Trebuchet MS"/>
                <a:ea typeface="Trebuchet MS"/>
                <a:cs typeface="Trebuchet MS"/>
                <a:sym typeface="Trebuchet MS"/>
              </a:rPr>
              <a:t>area of NATSA</a:t>
            </a:r>
            <a:r>
              <a:rPr lang="en-US" sz="2800">
                <a:latin typeface="Trebuchet MS"/>
                <a:ea typeface="Trebuchet MS"/>
                <a:cs typeface="Trebuchet MS"/>
                <a:sym typeface="Trebuchet MS"/>
              </a:rPr>
              <a:t> with respect </a:t>
            </a:r>
            <a:r>
              <a:rPr b="1" lang="en-US" sz="2800">
                <a:solidFill>
                  <a:srgbClr val="1155CC"/>
                </a:solidFill>
                <a:latin typeface="Trebuchet MS"/>
                <a:ea typeface="Trebuchet MS"/>
                <a:cs typeface="Trebuchet MS"/>
                <a:sym typeface="Trebuchet MS"/>
              </a:rPr>
              <a:t>to simulated and real</a:t>
            </a:r>
            <a:r>
              <a:rPr lang="en-US" sz="2800">
                <a:latin typeface="Trebuchet MS"/>
                <a:ea typeface="Trebuchet MS"/>
                <a:cs typeface="Trebuchet MS"/>
                <a:sym typeface="Trebuchet MS"/>
              </a:rPr>
              <a:t> hardware platforms</a:t>
            </a:r>
            <a:br>
              <a:rPr lang="en-US" sz="2800">
                <a:latin typeface="Trebuchet MS"/>
                <a:ea typeface="Trebuchet MS"/>
                <a:cs typeface="Trebuchet MS"/>
                <a:sym typeface="Trebuchet MS"/>
              </a:rPr>
            </a:b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97" name="Google Shape;39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048112"/>
            <a:ext cx="8839200" cy="2559129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39"/>
          <p:cNvSpPr/>
          <p:nvPr/>
        </p:nvSpPr>
        <p:spPr>
          <a:xfrm>
            <a:off x="123900" y="934200"/>
            <a:ext cx="8896200" cy="5923800"/>
          </a:xfrm>
          <a:prstGeom prst="rect">
            <a:avLst/>
          </a:prstGeom>
          <a:solidFill>
            <a:srgbClr val="FFFFFF">
              <a:alpha val="66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39"/>
          <p:cNvSpPr/>
          <p:nvPr/>
        </p:nvSpPr>
        <p:spPr>
          <a:xfrm>
            <a:off x="252664" y="2633948"/>
            <a:ext cx="8638800" cy="1925700"/>
          </a:xfrm>
          <a:prstGeom prst="rect">
            <a:avLst/>
          </a:prstGeom>
          <a:solidFill>
            <a:srgbClr val="BBD6EE"/>
          </a:solidFill>
          <a:ln cap="flat" cmpd="sng" w="57150">
            <a:solidFill>
              <a:srgbClr val="1E4E7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-US" sz="4000">
                <a:solidFill>
                  <a:srgbClr val="38761D"/>
                </a:solidFill>
                <a:latin typeface="Trebuchet MS"/>
                <a:ea typeface="Trebuchet MS"/>
                <a:cs typeface="Trebuchet MS"/>
                <a:sym typeface="Trebuchet MS"/>
              </a:rPr>
              <a:t>NATSA </a:t>
            </a:r>
            <a:r>
              <a:rPr lang="en-US" sz="4000">
                <a:latin typeface="Trebuchet MS"/>
                <a:ea typeface="Trebuchet MS"/>
                <a:cs typeface="Trebuchet MS"/>
                <a:sym typeface="Trebuchet MS"/>
              </a:rPr>
              <a:t>(even at 45nm technology node)</a:t>
            </a:r>
            <a:r>
              <a:rPr b="1" lang="en-US" sz="4000">
                <a:solidFill>
                  <a:srgbClr val="38761D"/>
                </a:solidFill>
                <a:latin typeface="Trebuchet MS"/>
                <a:ea typeface="Trebuchet MS"/>
                <a:cs typeface="Trebuchet MS"/>
                <a:sym typeface="Trebuchet MS"/>
              </a:rPr>
              <a:t> requires the least area</a:t>
            </a:r>
            <a:endParaRPr b="1" sz="40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40"/>
          <p:cNvSpPr txBox="1"/>
          <p:nvPr>
            <p:ph type="title"/>
          </p:nvPr>
        </p:nvSpPr>
        <p:spPr>
          <a:xfrm>
            <a:off x="155488" y="78848"/>
            <a:ext cx="8815500" cy="7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rebuchet MS"/>
              <a:buNone/>
            </a:pPr>
            <a:r>
              <a:rPr lang="en-US"/>
              <a:t>Talk Outline</a:t>
            </a:r>
            <a:endParaRPr/>
          </a:p>
        </p:txBody>
      </p:sp>
      <p:sp>
        <p:nvSpPr>
          <p:cNvPr id="406" name="Google Shape;406;p40"/>
          <p:cNvSpPr txBox="1"/>
          <p:nvPr>
            <p:ph idx="1" type="body"/>
          </p:nvPr>
        </p:nvSpPr>
        <p:spPr>
          <a:xfrm>
            <a:off x="155488" y="832660"/>
            <a:ext cx="8883600" cy="51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>
                <a:solidFill>
                  <a:schemeClr val="accent3"/>
                </a:solidFill>
              </a:rPr>
              <a:t>Motivation</a:t>
            </a:r>
            <a:endParaRPr sz="3200">
              <a:solidFill>
                <a:schemeClr val="accent3"/>
              </a:solidFill>
            </a:endParaRPr>
          </a:p>
          <a:p>
            <a:pPr indent="0" lvl="0" marL="0" rtl="0" algn="l">
              <a:lnSpc>
                <a:spcPct val="250000"/>
              </a:lnSpc>
              <a:spcBef>
                <a:spcPts val="750"/>
              </a:spcBef>
              <a:spcAft>
                <a:spcPts val="0"/>
              </a:spcAft>
              <a:buClr>
                <a:srgbClr val="AEABAB"/>
              </a:buClr>
              <a:buSzPts val="3200"/>
              <a:buNone/>
            </a:pPr>
            <a:r>
              <a:rPr lang="en-US" sz="3200">
                <a:solidFill>
                  <a:schemeClr val="accent3"/>
                </a:solidFill>
              </a:rPr>
              <a:t>NATSA Design</a:t>
            </a:r>
            <a:endParaRPr sz="3200">
              <a:solidFill>
                <a:schemeClr val="accent3"/>
              </a:solidFill>
            </a:endParaRPr>
          </a:p>
          <a:p>
            <a:pPr indent="0" lvl="0" marL="0" rtl="0" algn="l">
              <a:lnSpc>
                <a:spcPct val="250000"/>
              </a:lnSpc>
              <a:spcBef>
                <a:spcPts val="750"/>
              </a:spcBef>
              <a:spcAft>
                <a:spcPts val="0"/>
              </a:spcAft>
              <a:buClr>
                <a:srgbClr val="AEABAB"/>
              </a:buClr>
              <a:buSzPts val="3200"/>
              <a:buNone/>
            </a:pPr>
            <a:r>
              <a:rPr lang="en-US" sz="3200">
                <a:solidFill>
                  <a:schemeClr val="accent3"/>
                </a:solidFill>
              </a:rPr>
              <a:t>NATSA Evaluation</a:t>
            </a:r>
            <a:endParaRPr>
              <a:solidFill>
                <a:schemeClr val="accent3"/>
              </a:solidFill>
            </a:endParaRPr>
          </a:p>
          <a:p>
            <a:pPr indent="0" lvl="0" marL="0" rtl="0" algn="l">
              <a:lnSpc>
                <a:spcPct val="250000"/>
              </a:lnSpc>
              <a:spcBef>
                <a:spcPts val="750"/>
              </a:spcBef>
              <a:spcAft>
                <a:spcPts val="0"/>
              </a:spcAft>
              <a:buClr>
                <a:srgbClr val="AEABAB"/>
              </a:buClr>
              <a:buSzPts val="3200"/>
              <a:buNone/>
            </a:pPr>
            <a:r>
              <a:rPr b="1" lang="en-US" sz="3200">
                <a:solidFill>
                  <a:srgbClr val="000000"/>
                </a:solidFill>
              </a:rPr>
              <a:t>Conclusions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407" name="Google Shape;407;p40"/>
          <p:cNvSpPr txBox="1"/>
          <p:nvPr>
            <p:ph idx="12" type="sldNum"/>
          </p:nvPr>
        </p:nvSpPr>
        <p:spPr>
          <a:xfrm>
            <a:off x="3543300" y="640950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41"/>
          <p:cNvSpPr txBox="1"/>
          <p:nvPr>
            <p:ph type="title"/>
          </p:nvPr>
        </p:nvSpPr>
        <p:spPr>
          <a:xfrm>
            <a:off x="155488" y="78848"/>
            <a:ext cx="8815500" cy="7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rebuchet MS"/>
              <a:buNone/>
            </a:pPr>
            <a:r>
              <a:rPr lang="en-US"/>
              <a:t>Executive Summary</a:t>
            </a:r>
            <a:endParaRPr/>
          </a:p>
        </p:txBody>
      </p:sp>
      <p:sp>
        <p:nvSpPr>
          <p:cNvPr id="414" name="Google Shape;414;p41"/>
          <p:cNvSpPr txBox="1"/>
          <p:nvPr>
            <p:ph idx="12" type="sldNum"/>
          </p:nvPr>
        </p:nvSpPr>
        <p:spPr>
          <a:xfrm>
            <a:off x="3543300" y="640950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5" name="Google Shape;415;p41"/>
          <p:cNvSpPr txBox="1"/>
          <p:nvPr/>
        </p:nvSpPr>
        <p:spPr>
          <a:xfrm>
            <a:off x="155500" y="1139794"/>
            <a:ext cx="8988600" cy="51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u="sng">
                <a:solidFill>
                  <a:srgbClr val="CC0000"/>
                </a:solidFill>
                <a:latin typeface="Trebuchet MS"/>
                <a:ea typeface="Trebuchet MS"/>
                <a:cs typeface="Trebuchet MS"/>
                <a:sym typeface="Trebuchet MS"/>
              </a:rPr>
              <a:t>Problem</a:t>
            </a:r>
            <a:r>
              <a:rPr lang="en-US" sz="2800">
                <a:solidFill>
                  <a:srgbClr val="CC0000"/>
                </a:solidFill>
                <a:latin typeface="Trebuchet MS"/>
                <a:ea typeface="Trebuchet MS"/>
                <a:cs typeface="Trebuchet MS"/>
                <a:sym typeface="Trebuchet MS"/>
              </a:rPr>
              <a:t>:</a:t>
            </a:r>
            <a:r>
              <a:rPr lang="en-US" sz="2800">
                <a:solidFill>
                  <a:srgbClr val="1155CC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800">
                <a:latin typeface="Trebuchet MS"/>
                <a:ea typeface="Trebuchet MS"/>
                <a:cs typeface="Trebuchet MS"/>
                <a:sym typeface="Trebuchet MS"/>
              </a:rPr>
              <a:t>time series analysis is bottlenecked by data movement in conventional hardware platforms</a:t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155C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u="sng">
                <a:solidFill>
                  <a:srgbClr val="1155CC"/>
                </a:solidFill>
                <a:latin typeface="Trebuchet MS"/>
                <a:ea typeface="Trebuchet MS"/>
                <a:cs typeface="Trebuchet MS"/>
                <a:sym typeface="Trebuchet MS"/>
              </a:rPr>
              <a:t>Goal</a:t>
            </a:r>
            <a:r>
              <a:rPr lang="en-US" sz="2800">
                <a:solidFill>
                  <a:srgbClr val="1155CC"/>
                </a:solidFill>
                <a:latin typeface="Trebuchet MS"/>
                <a:ea typeface="Trebuchet MS"/>
                <a:cs typeface="Trebuchet MS"/>
                <a:sym typeface="Trebuchet MS"/>
              </a:rPr>
              <a:t>:</a:t>
            </a:r>
            <a:r>
              <a:rPr lang="en-US" sz="2800">
                <a:latin typeface="Trebuchet MS"/>
                <a:ea typeface="Trebuchet MS"/>
                <a:cs typeface="Trebuchet MS"/>
                <a:sym typeface="Trebuchet MS"/>
              </a:rPr>
              <a:t> enable high-performance and energy-efficient time series analysis for a wide range of applications</a:t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155C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u="sng">
                <a:solidFill>
                  <a:srgbClr val="38761D"/>
                </a:solidFill>
                <a:latin typeface="Trebuchet MS"/>
                <a:ea typeface="Trebuchet MS"/>
                <a:cs typeface="Trebuchet MS"/>
                <a:sym typeface="Trebuchet MS"/>
              </a:rPr>
              <a:t>Contributions</a:t>
            </a:r>
            <a:r>
              <a:rPr lang="en-US" sz="2800">
                <a:solidFill>
                  <a:srgbClr val="38761D"/>
                </a:solidFill>
                <a:latin typeface="Trebuchet MS"/>
                <a:ea typeface="Trebuchet MS"/>
                <a:cs typeface="Trebuchet MS"/>
                <a:sym typeface="Trebuchet MS"/>
              </a:rPr>
              <a:t>: </a:t>
            </a:r>
            <a:r>
              <a:rPr lang="en-US" sz="2800">
                <a:latin typeface="Trebuchet MS"/>
                <a:ea typeface="Trebuchet MS"/>
                <a:cs typeface="Trebuchet MS"/>
                <a:sym typeface="Trebuchet MS"/>
              </a:rPr>
              <a:t>first near-data processing accelerator for time series analysis based on </a:t>
            </a:r>
            <a:r>
              <a:rPr i="1" lang="en-US" sz="2800">
                <a:latin typeface="Trebuchet MS"/>
                <a:ea typeface="Trebuchet MS"/>
                <a:cs typeface="Trebuchet MS"/>
                <a:sym typeface="Trebuchet MS"/>
              </a:rPr>
              <a:t>matrix profile</a:t>
            </a:r>
            <a:r>
              <a:rPr lang="en-US" sz="2800">
                <a:latin typeface="Trebuchet MS"/>
                <a:ea typeface="Trebuchet MS"/>
                <a:cs typeface="Trebuchet MS"/>
                <a:sym typeface="Trebuchet MS"/>
              </a:rPr>
              <a:t> algo.</a:t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sng">
                <a:latin typeface="Trebuchet MS"/>
                <a:ea typeface="Trebuchet MS"/>
                <a:cs typeface="Trebuchet MS"/>
                <a:sym typeface="Trebuchet MS"/>
              </a:rPr>
              <a:t>NATSA Evaluations</a:t>
            </a:r>
            <a:r>
              <a:rPr lang="en-US" sz="2800">
                <a:latin typeface="Trebuchet MS"/>
                <a:ea typeface="Trebuchet MS"/>
                <a:cs typeface="Trebuchet MS"/>
                <a:sym typeface="Trebuchet MS"/>
              </a:rPr>
              <a:t>: </a:t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683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Trebuchet MS"/>
              <a:buChar char="●"/>
            </a:pPr>
            <a:r>
              <a:rPr lang="en-US" sz="2200">
                <a:latin typeface="Trebuchet MS"/>
                <a:ea typeface="Trebuchet MS"/>
                <a:cs typeface="Trebuchet MS"/>
                <a:sym typeface="Trebuchet MS"/>
              </a:rPr>
              <a:t>NATSA provides up to 14.2x higher performance </a:t>
            </a:r>
            <a:r>
              <a:rPr lang="en-US" sz="2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and consumes up to 27.2x less energy than </a:t>
            </a:r>
            <a:r>
              <a:rPr lang="en-US" sz="2200">
                <a:latin typeface="Trebuchet MS"/>
                <a:ea typeface="Trebuchet MS"/>
                <a:cs typeface="Trebuchet MS"/>
                <a:sym typeface="Trebuchet MS"/>
              </a:rPr>
              <a:t>a DDR4 platform with </a:t>
            </a:r>
            <a:r>
              <a:rPr lang="en-US" sz="2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8 OoO cores</a:t>
            </a:r>
            <a:endParaRPr sz="22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683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Trebuchet MS"/>
              <a:buChar char="●"/>
            </a:pPr>
            <a:r>
              <a:rPr lang="en-US" sz="2200">
                <a:latin typeface="Trebuchet MS"/>
                <a:ea typeface="Trebuchet MS"/>
                <a:cs typeface="Trebuchet MS"/>
                <a:sym typeface="Trebuchet MS"/>
              </a:rPr>
              <a:t>NATSA outperforms an HBM-NDP platform with </a:t>
            </a:r>
            <a:r>
              <a:rPr lang="en-US" sz="2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64 in-order cores </a:t>
            </a:r>
            <a:r>
              <a:rPr lang="en-US" sz="2200">
                <a:latin typeface="Trebuchet MS"/>
                <a:ea typeface="Trebuchet MS"/>
                <a:cs typeface="Trebuchet MS"/>
                <a:sym typeface="Trebuchet MS"/>
              </a:rPr>
              <a:t>by 6.3x while consuming 10.2x less energy</a:t>
            </a:r>
            <a:endParaRPr sz="2200">
              <a:solidFill>
                <a:srgbClr val="38761D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42"/>
          <p:cNvSpPr/>
          <p:nvPr/>
        </p:nvSpPr>
        <p:spPr>
          <a:xfrm>
            <a:off x="0" y="4073235"/>
            <a:ext cx="9144000" cy="2784900"/>
          </a:xfrm>
          <a:prstGeom prst="rect">
            <a:avLst/>
          </a:prstGeom>
          <a:solidFill>
            <a:srgbClr val="BBD6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42"/>
          <p:cNvSpPr txBox="1"/>
          <p:nvPr>
            <p:ph type="ctrTitle"/>
          </p:nvPr>
        </p:nvSpPr>
        <p:spPr>
          <a:xfrm>
            <a:off x="266786" y="1920629"/>
            <a:ext cx="8610300" cy="20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10"/>
              <a:buFont typeface="Trebuchet MS"/>
              <a:buNone/>
            </a:pPr>
            <a:r>
              <a:rPr b="1" i="1" lang="en-US" sz="6000"/>
              <a:t>NATSA</a:t>
            </a:r>
            <a:br>
              <a:rPr b="1" lang="en-US" sz="6000"/>
            </a:br>
            <a:br>
              <a:rPr b="1" lang="en-US" sz="989"/>
            </a:br>
            <a:r>
              <a:rPr lang="en-US" sz="3600"/>
              <a:t>A Near-Data Processing Accelerator </a:t>
            </a:r>
            <a:br>
              <a:rPr lang="en-US" sz="3600"/>
            </a:br>
            <a:r>
              <a:rPr lang="en-US" sz="3600"/>
              <a:t>for Time Series Analysis</a:t>
            </a: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42"/>
          <p:cNvSpPr txBox="1"/>
          <p:nvPr>
            <p:ph idx="1" type="subTitle"/>
          </p:nvPr>
        </p:nvSpPr>
        <p:spPr>
          <a:xfrm>
            <a:off x="266786" y="4284951"/>
            <a:ext cx="8360100" cy="15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600" u="sng"/>
              <a:t>Ivan Fernandez</a:t>
            </a:r>
            <a:r>
              <a:rPr lang="en-US" sz="2600"/>
              <a:t>, Ricardo Quislant, Christina Giannoula,</a:t>
            </a:r>
            <a:endParaRPr sz="2600"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600"/>
              <a:t>Mohammed Alser, Juan Gomez-Luna, Eladio Gutierrez,</a:t>
            </a:r>
            <a:endParaRPr sz="2600"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600"/>
              <a:t>Oscar Plata, Onur Mutlu</a:t>
            </a:r>
            <a:endParaRPr sz="2600"/>
          </a:p>
        </p:txBody>
      </p:sp>
      <p:pic>
        <p:nvPicPr>
          <p:cNvPr descr="Image result for eth zurich (swiss federal institute of technology) logo" id="424" name="Google Shape;424;p42"/>
          <p:cNvPicPr preferRelativeResize="0"/>
          <p:nvPr/>
        </p:nvPicPr>
        <p:blipFill rotWithShape="1">
          <a:blip r:embed="rId3">
            <a:alphaModFix/>
          </a:blip>
          <a:srcRect b="18272" l="0" r="0" t="18279"/>
          <a:stretch/>
        </p:blipFill>
        <p:spPr>
          <a:xfrm>
            <a:off x="6810580" y="313600"/>
            <a:ext cx="2066633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13320" y="1108664"/>
            <a:ext cx="1871289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42"/>
          <p:cNvSpPr txBox="1"/>
          <p:nvPr/>
        </p:nvSpPr>
        <p:spPr>
          <a:xfrm>
            <a:off x="266785" y="5928186"/>
            <a:ext cx="8610300" cy="8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25"/>
              <a:buFont typeface="Trebuchet MS"/>
              <a:buNone/>
            </a:pPr>
            <a:r>
              <a:rPr b="1" i="1" lang="en-US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International Conference on Computer Design, ICCD 2020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25"/>
              <a:buFont typeface="Trebuchet MS"/>
              <a:buNone/>
            </a:pPr>
            <a:r>
              <a:rPr b="1" i="1" lang="en-US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Monday October 19, 11:50 am ET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25"/>
              <a:buFont typeface="Trebuchet MS"/>
              <a:buNone/>
            </a:pPr>
            <a:r>
              <a:rPr b="1" i="1" lang="en-US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Session 1A – Novel Architectures</a:t>
            </a:r>
            <a:endParaRPr b="1" i="1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tipo, nombre de la empresa&#10;&#10;Descripción generada automáticamente" id="427" name="Google Shape;427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6310" y="1032464"/>
            <a:ext cx="1691999" cy="5736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Texto&#10;&#10;Descripción generada automáticamente" id="428" name="Google Shape;428;p4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71602" y="313600"/>
            <a:ext cx="1648800" cy="6120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type="title"/>
          </p:nvPr>
        </p:nvSpPr>
        <p:spPr>
          <a:xfrm>
            <a:off x="155488" y="78848"/>
            <a:ext cx="8815517" cy="7538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rebuchet MS"/>
              <a:buNone/>
            </a:pPr>
            <a:r>
              <a:rPr lang="en-US"/>
              <a:t>Talk Outline</a:t>
            </a:r>
            <a:endParaRPr/>
          </a:p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155488" y="832660"/>
            <a:ext cx="8883738" cy="51121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en-US" sz="3200"/>
              <a:t>Motivation</a:t>
            </a:r>
            <a:endParaRPr sz="3200"/>
          </a:p>
          <a:p>
            <a:pPr indent="0" lvl="0" marL="0" rtl="0" algn="l">
              <a:lnSpc>
                <a:spcPct val="250000"/>
              </a:lnSpc>
              <a:spcBef>
                <a:spcPts val="750"/>
              </a:spcBef>
              <a:spcAft>
                <a:spcPts val="0"/>
              </a:spcAft>
              <a:buClr>
                <a:srgbClr val="AEABAB"/>
              </a:buClr>
              <a:buSzPts val="3200"/>
              <a:buNone/>
            </a:pPr>
            <a:r>
              <a:rPr lang="en-US" sz="3200">
                <a:solidFill>
                  <a:srgbClr val="AEABAB"/>
                </a:solidFill>
              </a:rPr>
              <a:t>NATSA Design</a:t>
            </a:r>
            <a:endParaRPr sz="3200"/>
          </a:p>
          <a:p>
            <a:pPr indent="0" lvl="0" marL="0" rtl="0" algn="l">
              <a:lnSpc>
                <a:spcPct val="250000"/>
              </a:lnSpc>
              <a:spcBef>
                <a:spcPts val="750"/>
              </a:spcBef>
              <a:spcAft>
                <a:spcPts val="0"/>
              </a:spcAft>
              <a:buClr>
                <a:srgbClr val="AEABAB"/>
              </a:buClr>
              <a:buSzPts val="3200"/>
              <a:buNone/>
            </a:pPr>
            <a:r>
              <a:rPr lang="en-US" sz="3200">
                <a:solidFill>
                  <a:srgbClr val="AEABAB"/>
                </a:solidFill>
              </a:rPr>
              <a:t>NATSA </a:t>
            </a:r>
            <a:r>
              <a:rPr lang="en-US" sz="3200">
                <a:solidFill>
                  <a:srgbClr val="AEABAB"/>
                </a:solidFill>
              </a:rPr>
              <a:t>Evaluation</a:t>
            </a:r>
            <a:endParaRPr/>
          </a:p>
          <a:p>
            <a:pPr indent="0" lvl="0" marL="0" rtl="0" algn="l">
              <a:lnSpc>
                <a:spcPct val="250000"/>
              </a:lnSpc>
              <a:spcBef>
                <a:spcPts val="750"/>
              </a:spcBef>
              <a:spcAft>
                <a:spcPts val="0"/>
              </a:spcAft>
              <a:buClr>
                <a:srgbClr val="AEABAB"/>
              </a:buClr>
              <a:buSzPts val="3200"/>
              <a:buNone/>
            </a:pPr>
            <a:r>
              <a:rPr lang="en-US" sz="3200">
                <a:solidFill>
                  <a:srgbClr val="AEABAB"/>
                </a:solidFill>
              </a:rPr>
              <a:t>Conclusions</a:t>
            </a:r>
            <a:endParaRPr/>
          </a:p>
        </p:txBody>
      </p:sp>
      <p:sp>
        <p:nvSpPr>
          <p:cNvPr id="69" name="Google Shape;69;p10"/>
          <p:cNvSpPr txBox="1"/>
          <p:nvPr>
            <p:ph idx="12" type="sldNum"/>
          </p:nvPr>
        </p:nvSpPr>
        <p:spPr>
          <a:xfrm>
            <a:off x="3543300" y="640950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/>
          <p:nvPr>
            <p:ph type="title"/>
          </p:nvPr>
        </p:nvSpPr>
        <p:spPr>
          <a:xfrm>
            <a:off x="155488" y="78848"/>
            <a:ext cx="8815517" cy="7538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rebuchet MS"/>
              <a:buNone/>
            </a:pPr>
            <a:r>
              <a:rPr lang="en-US"/>
              <a:t>Time Series Analysis</a:t>
            </a:r>
            <a:endParaRPr/>
          </a:p>
        </p:txBody>
      </p:sp>
      <p:sp>
        <p:nvSpPr>
          <p:cNvPr id="76" name="Google Shape;76;p11"/>
          <p:cNvSpPr txBox="1"/>
          <p:nvPr>
            <p:ph idx="1" type="body"/>
          </p:nvPr>
        </p:nvSpPr>
        <p:spPr>
          <a:xfrm>
            <a:off x="252663" y="963890"/>
            <a:ext cx="8638674" cy="4932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Time series analysis has </a:t>
            </a:r>
            <a:r>
              <a:rPr b="1" lang="en-US">
                <a:solidFill>
                  <a:srgbClr val="38761D"/>
                </a:solidFill>
              </a:rPr>
              <a:t>many applications</a:t>
            </a:r>
            <a:r>
              <a:rPr lang="en-US">
                <a:solidFill>
                  <a:srgbClr val="38761D"/>
                </a:solidFill>
              </a:rPr>
              <a:t> </a:t>
            </a:r>
            <a:endParaRPr>
              <a:solidFill>
                <a:srgbClr val="38761D"/>
              </a:solidFill>
            </a:endParaRPr>
          </a:p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3543300" y="640950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8" name="Google Shape;78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6199" y="1457176"/>
            <a:ext cx="3217240" cy="177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47475" y="1430476"/>
            <a:ext cx="2720609" cy="177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4099" y="3621075"/>
            <a:ext cx="3441455" cy="177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15288" y="3668700"/>
            <a:ext cx="2584979" cy="177975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1"/>
          <p:cNvSpPr txBox="1"/>
          <p:nvPr/>
        </p:nvSpPr>
        <p:spPr>
          <a:xfrm>
            <a:off x="1328700" y="3167838"/>
            <a:ext cx="2214600" cy="4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rebuchet MS"/>
                <a:ea typeface="Trebuchet MS"/>
                <a:cs typeface="Trebuchet MS"/>
                <a:sym typeface="Trebuchet MS"/>
              </a:rPr>
              <a:t>Climate change [1]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3" name="Google Shape;83;p11"/>
          <p:cNvSpPr txBox="1"/>
          <p:nvPr/>
        </p:nvSpPr>
        <p:spPr>
          <a:xfrm>
            <a:off x="5888130" y="3167850"/>
            <a:ext cx="1538100" cy="4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rebuchet MS"/>
                <a:ea typeface="Trebuchet MS"/>
                <a:cs typeface="Trebuchet MS"/>
                <a:sym typeface="Trebuchet MS"/>
              </a:rPr>
              <a:t>Medicine [2]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4" name="Google Shape;84;p11"/>
          <p:cNvSpPr txBox="1"/>
          <p:nvPr/>
        </p:nvSpPr>
        <p:spPr>
          <a:xfrm>
            <a:off x="1604250" y="5448450"/>
            <a:ext cx="1663500" cy="4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rebuchet MS"/>
                <a:ea typeface="Trebuchet MS"/>
                <a:cs typeface="Trebuchet MS"/>
                <a:sym typeface="Trebuchet MS"/>
              </a:rPr>
              <a:t>Economics [3]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5" name="Google Shape;85;p11"/>
          <p:cNvSpPr txBox="1"/>
          <p:nvPr/>
        </p:nvSpPr>
        <p:spPr>
          <a:xfrm>
            <a:off x="5600700" y="5456100"/>
            <a:ext cx="2298300" cy="4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rebuchet MS"/>
                <a:ea typeface="Trebuchet MS"/>
                <a:cs typeface="Trebuchet MS"/>
                <a:sym typeface="Trebuchet MS"/>
              </a:rPr>
              <a:t>Signal processing [4]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6" name="Google Shape;86;p11"/>
          <p:cNvSpPr txBox="1"/>
          <p:nvPr/>
        </p:nvSpPr>
        <p:spPr>
          <a:xfrm>
            <a:off x="520350" y="5805200"/>
            <a:ext cx="7846500" cy="6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Trebuchet MS"/>
                <a:ea typeface="Trebuchet MS"/>
                <a:cs typeface="Trebuchet MS"/>
                <a:sym typeface="Trebuchet MS"/>
              </a:rPr>
              <a:t>[1] M. Saker et al. “Exploring the relationship between climate change and rice yield in Bangladesh: An analysis of time series data”. Agr. Sys, 2012</a:t>
            </a:r>
            <a:endParaRPr sz="9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Trebuchet MS"/>
                <a:ea typeface="Trebuchet MS"/>
                <a:cs typeface="Trebuchet MS"/>
                <a:sym typeface="Trebuchet MS"/>
              </a:rPr>
              <a:t>[2] CK Peng et al. “Quantification of scaling exponents and crossover phenomena in nonstationary heartbeat time series”. Chaos, 1995</a:t>
            </a:r>
            <a:endParaRPr sz="9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Trebuchet MS"/>
                <a:ea typeface="Trebuchet MS"/>
                <a:cs typeface="Trebuchet MS"/>
                <a:sym typeface="Trebuchet MS"/>
              </a:rPr>
              <a:t>[3] Clive Granger and Paul Newbold. “Forecasting economic time series”, Academic Press, 2014</a:t>
            </a:r>
            <a:endParaRPr sz="9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Trebuchet MS"/>
                <a:ea typeface="Trebuchet MS"/>
                <a:cs typeface="Trebuchet MS"/>
                <a:sym typeface="Trebuchet MS"/>
              </a:rPr>
              <a:t>[4] O. Rioul and M. Vetterly. “Wavelets and signal </a:t>
            </a:r>
            <a:r>
              <a:rPr lang="en-US" sz="900">
                <a:latin typeface="Trebuchet MS"/>
                <a:ea typeface="Trebuchet MS"/>
                <a:cs typeface="Trebuchet MS"/>
                <a:sym typeface="Trebuchet MS"/>
              </a:rPr>
              <a:t>processing”</a:t>
            </a:r>
            <a:r>
              <a:rPr lang="en-US" sz="900">
                <a:latin typeface="Trebuchet MS"/>
                <a:ea typeface="Trebuchet MS"/>
                <a:cs typeface="Trebuchet MS"/>
                <a:sym typeface="Trebuchet MS"/>
              </a:rPr>
              <a:t>. IEEE signal processing magazine, 1991</a:t>
            </a:r>
            <a:endParaRPr sz="9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"/>
          <p:cNvSpPr txBox="1"/>
          <p:nvPr>
            <p:ph type="title"/>
          </p:nvPr>
        </p:nvSpPr>
        <p:spPr>
          <a:xfrm>
            <a:off x="155488" y="78848"/>
            <a:ext cx="8815500" cy="7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rebuchet MS"/>
              <a:buNone/>
            </a:pPr>
            <a:r>
              <a:rPr lang="en-US"/>
              <a:t>Time Series Analysis</a:t>
            </a:r>
            <a:endParaRPr/>
          </a:p>
        </p:txBody>
      </p:sp>
      <p:sp>
        <p:nvSpPr>
          <p:cNvPr id="93" name="Google Shape;93;p12"/>
          <p:cNvSpPr txBox="1"/>
          <p:nvPr>
            <p:ph idx="1" type="body"/>
          </p:nvPr>
        </p:nvSpPr>
        <p:spPr>
          <a:xfrm>
            <a:off x="252663" y="963890"/>
            <a:ext cx="8638800" cy="4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Time series analysis has </a:t>
            </a:r>
            <a:r>
              <a:rPr b="1" lang="en-US">
                <a:solidFill>
                  <a:srgbClr val="38761D"/>
                </a:solidFill>
              </a:rPr>
              <a:t>many applications</a:t>
            </a:r>
            <a:r>
              <a:rPr lang="en-US">
                <a:solidFill>
                  <a:srgbClr val="38761D"/>
                </a:solidFill>
              </a:rPr>
              <a:t> </a:t>
            </a:r>
            <a:endParaRPr>
              <a:solidFill>
                <a:srgbClr val="38761D"/>
              </a:solidFill>
            </a:endParaRPr>
          </a:p>
        </p:txBody>
      </p:sp>
      <p:sp>
        <p:nvSpPr>
          <p:cNvPr id="94" name="Google Shape;94;p12"/>
          <p:cNvSpPr txBox="1"/>
          <p:nvPr>
            <p:ph idx="12" type="sldNum"/>
          </p:nvPr>
        </p:nvSpPr>
        <p:spPr>
          <a:xfrm>
            <a:off x="3543300" y="640950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5" name="Google Shape;95;p12"/>
          <p:cNvSpPr txBox="1"/>
          <p:nvPr/>
        </p:nvSpPr>
        <p:spPr>
          <a:xfrm>
            <a:off x="2468225" y="5077550"/>
            <a:ext cx="1662000" cy="4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rebuchet MS"/>
                <a:ea typeface="Trebuchet MS"/>
                <a:cs typeface="Trebuchet MS"/>
                <a:sym typeface="Trebuchet MS"/>
              </a:rPr>
              <a:t>Astronomy [5]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6" name="Google Shape;96;p12"/>
          <p:cNvSpPr txBox="1"/>
          <p:nvPr/>
        </p:nvSpPr>
        <p:spPr>
          <a:xfrm>
            <a:off x="5921400" y="3353713"/>
            <a:ext cx="2928300" cy="4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38761D"/>
                </a:solidFill>
                <a:latin typeface="Trebuchet MS"/>
                <a:ea typeface="Trebuchet MS"/>
                <a:cs typeface="Trebuchet MS"/>
                <a:sym typeface="Trebuchet MS"/>
              </a:rPr>
              <a:t>… and more [6]!</a:t>
            </a:r>
            <a:endParaRPr b="1" sz="2800">
              <a:solidFill>
                <a:srgbClr val="38761D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97" name="Google Shape;97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875" y="1919813"/>
            <a:ext cx="5424701" cy="325482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2"/>
          <p:cNvSpPr txBox="1"/>
          <p:nvPr/>
        </p:nvSpPr>
        <p:spPr>
          <a:xfrm>
            <a:off x="666000" y="5667325"/>
            <a:ext cx="7524000" cy="4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[5] </a:t>
            </a:r>
            <a:r>
              <a:rPr lang="en-US" sz="1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Vio, R., et al. "Time series analysis in astronomy-an application to quasar variability studies." </a:t>
            </a:r>
            <a:r>
              <a:rPr i="1" lang="en-US" sz="1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 Astrophysical Journal</a:t>
            </a:r>
            <a:r>
              <a:rPr lang="en-US" sz="1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-US" sz="1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1992</a:t>
            </a:r>
            <a:endParaRPr sz="1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[6] Shumway, R. and D. Stoffer. “Time series analysis and its applications: with R examples”. Springer, 2017</a:t>
            </a:r>
            <a:endParaRPr sz="1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3"/>
          <p:cNvSpPr txBox="1"/>
          <p:nvPr>
            <p:ph type="title"/>
          </p:nvPr>
        </p:nvSpPr>
        <p:spPr>
          <a:xfrm>
            <a:off x="155488" y="78848"/>
            <a:ext cx="9083762" cy="7538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 sz="3600"/>
              <a:t>Motifs and Discords</a:t>
            </a:r>
            <a:endParaRPr/>
          </a:p>
        </p:txBody>
      </p:sp>
      <p:sp>
        <p:nvSpPr>
          <p:cNvPr id="105" name="Google Shape;105;p13"/>
          <p:cNvSpPr txBox="1"/>
          <p:nvPr/>
        </p:nvSpPr>
        <p:spPr>
          <a:xfrm>
            <a:off x="155500" y="1010795"/>
            <a:ext cx="8988600" cy="50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rebuchet MS"/>
              <a:buChar char="●"/>
            </a:pPr>
            <a:r>
              <a:rPr b="0" i="0" lang="en-US" sz="2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Given a </a:t>
            </a:r>
            <a:r>
              <a:rPr b="0" i="0" lang="en-US" sz="2800" u="none" cap="none" strike="noStrike">
                <a:solidFill>
                  <a:srgbClr val="1155CC"/>
                </a:solidFill>
                <a:latin typeface="Trebuchet MS"/>
                <a:ea typeface="Trebuchet MS"/>
                <a:cs typeface="Trebuchet MS"/>
                <a:sym typeface="Trebuchet MS"/>
              </a:rPr>
              <a:t>sliced time series into subsequences</a:t>
            </a:r>
            <a:r>
              <a:rPr lang="en-US" sz="280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4064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rebuchet MS"/>
              <a:buChar char="○"/>
            </a:pPr>
            <a:r>
              <a:rPr b="1" lang="en-US" sz="2800">
                <a:solidFill>
                  <a:srgbClr val="38761D"/>
                </a:solidFill>
                <a:latin typeface="Trebuchet MS"/>
                <a:ea typeface="Trebuchet MS"/>
                <a:cs typeface="Trebuchet MS"/>
                <a:sym typeface="Trebuchet MS"/>
              </a:rPr>
              <a:t>motif</a:t>
            </a:r>
            <a:r>
              <a:rPr b="1" lang="en-US" sz="280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800">
                <a:latin typeface="Trebuchet MS"/>
                <a:ea typeface="Trebuchet MS"/>
                <a:cs typeface="Trebuchet MS"/>
                <a:sym typeface="Trebuchet MS"/>
              </a:rPr>
              <a:t>discovery focuses on finding </a:t>
            </a:r>
            <a:r>
              <a:rPr lang="en-US" sz="2800">
                <a:solidFill>
                  <a:srgbClr val="38761D"/>
                </a:solidFill>
                <a:latin typeface="Trebuchet MS"/>
                <a:ea typeface="Trebuchet MS"/>
                <a:cs typeface="Trebuchet MS"/>
                <a:sym typeface="Trebuchet MS"/>
              </a:rPr>
              <a:t>similarities</a:t>
            </a:r>
            <a:r>
              <a:rPr lang="en-US" sz="280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4064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rebuchet MS"/>
              <a:buChar char="○"/>
            </a:pPr>
            <a:r>
              <a:rPr b="1" lang="en-US" sz="2800">
                <a:solidFill>
                  <a:srgbClr val="38761D"/>
                </a:solidFill>
                <a:latin typeface="Trebuchet MS"/>
                <a:ea typeface="Trebuchet MS"/>
                <a:cs typeface="Trebuchet MS"/>
                <a:sym typeface="Trebuchet MS"/>
              </a:rPr>
              <a:t>discord</a:t>
            </a:r>
            <a:r>
              <a:rPr b="1" lang="en-US" sz="280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800">
                <a:latin typeface="Trebuchet MS"/>
                <a:ea typeface="Trebuchet MS"/>
                <a:cs typeface="Trebuchet MS"/>
                <a:sym typeface="Trebuchet MS"/>
              </a:rPr>
              <a:t>discovery focuses on </a:t>
            </a:r>
            <a:r>
              <a:rPr lang="en-U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finding</a:t>
            </a:r>
            <a:r>
              <a:rPr lang="en-US" sz="280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800">
                <a:solidFill>
                  <a:srgbClr val="38761D"/>
                </a:solidFill>
                <a:latin typeface="Trebuchet MS"/>
                <a:ea typeface="Trebuchet MS"/>
                <a:cs typeface="Trebuchet MS"/>
                <a:sym typeface="Trebuchet MS"/>
              </a:rPr>
              <a:t>anomalies</a:t>
            </a:r>
            <a:endParaRPr sz="2800">
              <a:solidFill>
                <a:srgbClr val="38761D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4064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rebuchet MS"/>
              <a:buChar char="●"/>
            </a:pPr>
            <a:r>
              <a:rPr lang="en-US" sz="2800">
                <a:latin typeface="Trebuchet MS"/>
                <a:ea typeface="Trebuchet MS"/>
                <a:cs typeface="Trebuchet MS"/>
                <a:sym typeface="Trebuchet MS"/>
              </a:rPr>
              <a:t>Naive example of </a:t>
            </a:r>
            <a:r>
              <a:rPr lang="en-US" sz="2800">
                <a:solidFill>
                  <a:srgbClr val="38761D"/>
                </a:solidFill>
                <a:latin typeface="Trebuchet MS"/>
                <a:ea typeface="Trebuchet MS"/>
                <a:cs typeface="Trebuchet MS"/>
                <a:sym typeface="Trebuchet MS"/>
              </a:rPr>
              <a:t>anomaly</a:t>
            </a:r>
            <a:r>
              <a:rPr lang="en-US" sz="2800">
                <a:solidFill>
                  <a:srgbClr val="A61C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800">
                <a:latin typeface="Trebuchet MS"/>
                <a:ea typeface="Trebuchet MS"/>
                <a:cs typeface="Trebuchet MS"/>
                <a:sym typeface="Trebuchet MS"/>
              </a:rPr>
              <a:t>detection:</a:t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6" name="Google Shape;106;p13"/>
          <p:cNvSpPr txBox="1"/>
          <p:nvPr>
            <p:ph idx="12" type="sldNum"/>
          </p:nvPr>
        </p:nvSpPr>
        <p:spPr>
          <a:xfrm>
            <a:off x="3543300" y="640950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7" name="Google Shape;10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1224" y="3541075"/>
            <a:ext cx="7361551" cy="270152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3"/>
          <p:cNvSpPr/>
          <p:nvPr/>
        </p:nvSpPr>
        <p:spPr>
          <a:xfrm>
            <a:off x="4417925" y="3498075"/>
            <a:ext cx="1053300" cy="1117800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4"/>
          <p:cNvSpPr txBox="1"/>
          <p:nvPr>
            <p:ph type="title"/>
          </p:nvPr>
        </p:nvSpPr>
        <p:spPr>
          <a:xfrm>
            <a:off x="155488" y="78848"/>
            <a:ext cx="9083700" cy="7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i="1" lang="en-US" sz="3600"/>
              <a:t>Matrix Profile</a:t>
            </a:r>
            <a:endParaRPr i="1"/>
          </a:p>
        </p:txBody>
      </p:sp>
      <p:sp>
        <p:nvSpPr>
          <p:cNvPr id="115" name="Google Shape;115;p14"/>
          <p:cNvSpPr txBox="1"/>
          <p:nvPr/>
        </p:nvSpPr>
        <p:spPr>
          <a:xfrm>
            <a:off x="155500" y="1010805"/>
            <a:ext cx="8988600" cy="23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rebuchet MS"/>
              <a:buChar char="●"/>
            </a:pPr>
            <a:r>
              <a:rPr i="1" lang="en-US" sz="2800">
                <a:latin typeface="Trebuchet MS"/>
                <a:ea typeface="Trebuchet MS"/>
                <a:cs typeface="Trebuchet MS"/>
                <a:sym typeface="Trebuchet MS"/>
              </a:rPr>
              <a:t>Matrix profile</a:t>
            </a:r>
            <a:r>
              <a:rPr lang="en-US" sz="2800">
                <a:latin typeface="Trebuchet MS"/>
                <a:ea typeface="Trebuchet MS"/>
                <a:cs typeface="Trebuchet MS"/>
                <a:sym typeface="Trebuchet MS"/>
              </a:rPr>
              <a:t>: </a:t>
            </a:r>
            <a:r>
              <a:rPr b="0" i="0" lang="en-US" sz="2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an algorithm (and an </a:t>
            </a:r>
            <a:r>
              <a:rPr lang="en-US" sz="2800">
                <a:solidFill>
                  <a:srgbClr val="1155CC"/>
                </a:solidFill>
                <a:latin typeface="Trebuchet MS"/>
                <a:ea typeface="Trebuchet MS"/>
                <a:cs typeface="Trebuchet MS"/>
                <a:sym typeface="Trebuchet MS"/>
              </a:rPr>
              <a:t>open source tool</a:t>
            </a:r>
            <a:r>
              <a:rPr lang="en-US" sz="2800">
                <a:latin typeface="Trebuchet MS"/>
                <a:ea typeface="Trebuchet MS"/>
                <a:cs typeface="Trebuchet MS"/>
                <a:sym typeface="Trebuchet MS"/>
              </a:rPr>
              <a:t>)</a:t>
            </a:r>
            <a:r>
              <a:rPr lang="en-US" sz="2800">
                <a:latin typeface="Trebuchet MS"/>
                <a:ea typeface="Trebuchet MS"/>
                <a:cs typeface="Trebuchet MS"/>
                <a:sym typeface="Trebuchet MS"/>
              </a:rPr>
              <a:t>, intended for </a:t>
            </a:r>
            <a:r>
              <a:rPr b="1" lang="en-US" sz="2800">
                <a:solidFill>
                  <a:srgbClr val="38761D"/>
                </a:solidFill>
                <a:latin typeface="Trebuchet MS"/>
                <a:ea typeface="Trebuchet MS"/>
                <a:cs typeface="Trebuchet MS"/>
                <a:sym typeface="Trebuchet MS"/>
              </a:rPr>
              <a:t>motif</a:t>
            </a:r>
            <a:r>
              <a:rPr lang="en-US" sz="2800">
                <a:latin typeface="Trebuchet MS"/>
                <a:ea typeface="Trebuchet MS"/>
                <a:cs typeface="Trebuchet MS"/>
                <a:sym typeface="Trebuchet MS"/>
              </a:rPr>
              <a:t> and</a:t>
            </a:r>
            <a:r>
              <a:rPr b="1" lang="en-US" sz="280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b="1" lang="en-US" sz="2800">
                <a:solidFill>
                  <a:srgbClr val="38761D"/>
                </a:solidFill>
                <a:latin typeface="Trebuchet MS"/>
                <a:ea typeface="Trebuchet MS"/>
                <a:cs typeface="Trebuchet MS"/>
                <a:sym typeface="Trebuchet MS"/>
              </a:rPr>
              <a:t>discord </a:t>
            </a:r>
            <a:r>
              <a:rPr lang="en-US" sz="2800">
                <a:latin typeface="Trebuchet MS"/>
                <a:ea typeface="Trebuchet MS"/>
                <a:cs typeface="Trebuchet MS"/>
                <a:sym typeface="Trebuchet MS"/>
              </a:rPr>
              <a:t>discovery</a:t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4064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rebuchet MS"/>
              <a:buChar char="●"/>
            </a:pPr>
            <a:r>
              <a:rPr lang="en-US" sz="2800">
                <a:latin typeface="Trebuchet MS"/>
                <a:ea typeface="Trebuchet MS"/>
                <a:cs typeface="Trebuchet MS"/>
                <a:sym typeface="Trebuchet MS"/>
              </a:rPr>
              <a:t>Easy to use: only subsequence length is needed</a:t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6" name="Google Shape;116;p14"/>
          <p:cNvSpPr txBox="1"/>
          <p:nvPr>
            <p:ph idx="12" type="sldNum"/>
          </p:nvPr>
        </p:nvSpPr>
        <p:spPr>
          <a:xfrm>
            <a:off x="3543300" y="640950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7" name="Google Shape;11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900" y="2611999"/>
            <a:ext cx="7542200" cy="340305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4"/>
          <p:cNvSpPr/>
          <p:nvPr/>
        </p:nvSpPr>
        <p:spPr>
          <a:xfrm>
            <a:off x="695925" y="3115825"/>
            <a:ext cx="5266800" cy="2998500"/>
          </a:xfrm>
          <a:prstGeom prst="rect">
            <a:avLst/>
          </a:prstGeom>
          <a:noFill/>
          <a:ln cap="flat" cmpd="sng" w="762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4"/>
          <p:cNvSpPr/>
          <p:nvPr/>
        </p:nvSpPr>
        <p:spPr>
          <a:xfrm>
            <a:off x="5962725" y="3115825"/>
            <a:ext cx="2562300" cy="2998500"/>
          </a:xfrm>
          <a:prstGeom prst="rect">
            <a:avLst/>
          </a:prstGeom>
          <a:noFill/>
          <a:ln cap="flat" cmpd="sng" w="762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5"/>
          <p:cNvSpPr txBox="1"/>
          <p:nvPr>
            <p:ph type="title"/>
          </p:nvPr>
        </p:nvSpPr>
        <p:spPr>
          <a:xfrm>
            <a:off x="155488" y="78848"/>
            <a:ext cx="9083700" cy="7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 sz="3600"/>
              <a:t>SCRIMP</a:t>
            </a:r>
            <a:endParaRPr/>
          </a:p>
        </p:txBody>
      </p:sp>
      <p:sp>
        <p:nvSpPr>
          <p:cNvPr id="126" name="Google Shape;126;p15"/>
          <p:cNvSpPr txBox="1"/>
          <p:nvPr/>
        </p:nvSpPr>
        <p:spPr>
          <a:xfrm>
            <a:off x="155500" y="1010800"/>
            <a:ext cx="8988600" cy="13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rebuchet MS"/>
              <a:buChar char="●"/>
            </a:pPr>
            <a:r>
              <a:rPr b="1" lang="en-US" sz="2800">
                <a:latin typeface="Trebuchet MS"/>
                <a:ea typeface="Trebuchet MS"/>
                <a:cs typeface="Trebuchet MS"/>
                <a:sym typeface="Trebuchet MS"/>
              </a:rPr>
              <a:t>SCRIMP</a:t>
            </a:r>
            <a:r>
              <a:rPr lang="en-US" sz="2800">
                <a:latin typeface="Trebuchet MS"/>
                <a:ea typeface="Trebuchet MS"/>
                <a:cs typeface="Trebuchet MS"/>
                <a:sym typeface="Trebuchet MS"/>
              </a:rPr>
              <a:t>: state-of-the-art CPU </a:t>
            </a:r>
            <a:r>
              <a:rPr i="1" lang="en-US" sz="2800">
                <a:latin typeface="Trebuchet MS"/>
                <a:ea typeface="Trebuchet MS"/>
                <a:cs typeface="Trebuchet MS"/>
                <a:sym typeface="Trebuchet MS"/>
              </a:rPr>
              <a:t>matrix profile</a:t>
            </a:r>
            <a:r>
              <a:rPr lang="en-US" sz="2800">
                <a:latin typeface="Trebuchet MS"/>
                <a:ea typeface="Trebuchet MS"/>
                <a:cs typeface="Trebuchet MS"/>
                <a:sym typeface="Trebuchet MS"/>
              </a:rPr>
              <a:t> implementation (also GPU and CPU-GPU available)</a:t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4064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rebuchet MS"/>
              <a:buChar char="●"/>
            </a:pPr>
            <a:r>
              <a:rPr lang="en-US" sz="2800">
                <a:latin typeface="Trebuchet MS"/>
                <a:ea typeface="Trebuchet MS"/>
                <a:cs typeface="Trebuchet MS"/>
                <a:sym typeface="Trebuchet MS"/>
              </a:rPr>
              <a:t>We </a:t>
            </a:r>
            <a:r>
              <a:rPr lang="en-US" sz="2800">
                <a:solidFill>
                  <a:srgbClr val="38761D"/>
                </a:solidFill>
                <a:latin typeface="Trebuchet MS"/>
                <a:ea typeface="Trebuchet MS"/>
                <a:cs typeface="Trebuchet MS"/>
                <a:sym typeface="Trebuchet MS"/>
              </a:rPr>
              <a:t>characterize SCRIMP</a:t>
            </a:r>
            <a:r>
              <a:rPr lang="en-US" sz="2800">
                <a:latin typeface="Trebuchet MS"/>
                <a:ea typeface="Trebuchet MS"/>
                <a:cs typeface="Trebuchet MS"/>
                <a:sym typeface="Trebuchet MS"/>
              </a:rPr>
              <a:t> using an </a:t>
            </a:r>
            <a:r>
              <a:rPr lang="en-US" sz="2800">
                <a:solidFill>
                  <a:srgbClr val="1155CC"/>
                </a:solidFill>
                <a:latin typeface="Trebuchet MS"/>
                <a:ea typeface="Trebuchet MS"/>
                <a:cs typeface="Trebuchet MS"/>
                <a:sym typeface="Trebuchet MS"/>
              </a:rPr>
              <a:t>Intel Xeon Phi KNL</a:t>
            </a:r>
            <a:endParaRPr sz="2800">
              <a:solidFill>
                <a:srgbClr val="1155C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7" name="Google Shape;127;p15"/>
          <p:cNvSpPr txBox="1"/>
          <p:nvPr>
            <p:ph idx="12" type="sldNum"/>
          </p:nvPr>
        </p:nvSpPr>
        <p:spPr>
          <a:xfrm>
            <a:off x="3543300" y="640950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8" name="Google Shape;12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8463" y="2254443"/>
            <a:ext cx="7207073" cy="2349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9763" y="4645000"/>
            <a:ext cx="7364475" cy="184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BEER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