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68" r:id="rId2"/>
    <p:sldId id="631" r:id="rId3"/>
    <p:sldId id="633" r:id="rId4"/>
    <p:sldId id="642" r:id="rId5"/>
    <p:sldId id="624" r:id="rId6"/>
    <p:sldId id="625" r:id="rId7"/>
    <p:sldId id="629" r:id="rId8"/>
    <p:sldId id="6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BF9000"/>
    <a:srgbClr val="101E69"/>
    <a:srgbClr val="264478"/>
    <a:srgbClr val="548235"/>
    <a:srgbClr val="857646"/>
    <a:srgbClr val="8497B0"/>
    <a:srgbClr val="9E0000"/>
    <a:srgbClr val="FF8A00"/>
    <a:srgbClr val="4D7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7" autoAdjust="0"/>
    <p:restoredTop sz="54558" autoAdjust="0"/>
  </p:normalViewPr>
  <p:slideViewPr>
    <p:cSldViewPr snapToGrid="0" showGuides="1">
      <p:cViewPr varScale="1">
        <p:scale>
          <a:sx n="89" d="100"/>
          <a:sy n="89" d="100"/>
        </p:scale>
        <p:origin x="3058" y="62"/>
      </p:cViewPr>
      <p:guideLst>
        <p:guide orient="horz" pos="3048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4330" y="4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88F8926-63C4-4B77-810F-7D1D196C70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8B1B04-8C6D-411A-BDD1-09E9A440FF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DAD52-11FA-416D-9266-72F532597110}" type="datetime1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68754D-734E-4CDC-9211-272E6E709E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17B588-497C-442F-98BD-6484F699FE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04F42-8451-4B5D-92ED-08A35FFB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01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DD826-3DB4-4725-BE6C-E48D2F6A8DF2}" type="datetime1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1F7F3-9543-40DF-A656-8B6347E0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125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Hi, I </a:t>
            </a:r>
            <a:r>
              <a:rPr lang="en-US" dirty="0"/>
              <a:t>will be presenting NERO: A Near High-Bandwidth Memory Stencil Accelerator for Weather Prediction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2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[CLICK]</a:t>
            </a:r>
            <a:r>
              <a:rPr lang="en-US" baseline="0" dirty="0" smtClean="0"/>
              <a:t> </a:t>
            </a:r>
            <a:r>
              <a:rPr lang="en-US" dirty="0" smtClean="0"/>
              <a:t>COSMO is a</a:t>
            </a:r>
            <a:r>
              <a:rPr lang="en-US" baseline="0" dirty="0" smtClean="0"/>
              <a:t> </a:t>
            </a:r>
            <a:r>
              <a:rPr lang="en-US" dirty="0" smtClean="0"/>
              <a:t> weather prediction model currently being used by a dozen nations including</a:t>
            </a:r>
            <a:r>
              <a:rPr lang="en-US" baseline="0" dirty="0" smtClean="0"/>
              <a:t> Switzerland, Germany, Italy etc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It has around 80 different stencils. </a:t>
            </a:r>
          </a:p>
          <a:p>
            <a:r>
              <a:rPr lang="en-US" baseline="0" dirty="0" smtClean="0"/>
              <a:t>Unlike the stencils found in literature weather model consists of complex stencils with varying amount of access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Horizontal diffusion” and “vertical advection”  are two</a:t>
            </a:r>
            <a:r>
              <a:rPr lang="en-US" baseline="0" dirty="0" smtClean="0"/>
              <a:t> complex stencils that are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representative </a:t>
            </a:r>
            <a:r>
              <a:rPr lang="en-US" baseline="0" dirty="0" smtClean="0"/>
              <a:t>of the</a:t>
            </a:r>
            <a:r>
              <a:rPr lang="en-US" dirty="0" smtClean="0"/>
              <a:t> data access patterns and algorithmic complexity of the entire COSMO model.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figure shows </a:t>
            </a:r>
            <a:r>
              <a:rPr lang="en-US" dirty="0" smtClean="0"/>
              <a:t>a roofline </a:t>
            </a:r>
            <a:r>
              <a:rPr lang="en-US" dirty="0"/>
              <a:t>plot </a:t>
            </a:r>
            <a:r>
              <a:rPr lang="en-US" dirty="0" smtClean="0"/>
              <a:t>for</a:t>
            </a:r>
            <a:r>
              <a:rPr lang="en-US" baseline="0" dirty="0" smtClean="0"/>
              <a:t> a state of the art IBM power9 system</a:t>
            </a:r>
            <a:endParaRPr lang="en-US" dirty="0"/>
          </a:p>
          <a:p>
            <a:r>
              <a:rPr lang="en-US" b="1" baseline="0" dirty="0"/>
              <a:t>[CLICK</a:t>
            </a:r>
            <a:r>
              <a:rPr lang="en-US" b="1" baseline="0" dirty="0" smtClean="0"/>
              <a:t>]</a:t>
            </a:r>
            <a:r>
              <a:rPr lang="en-US" baseline="0" dirty="0" smtClean="0"/>
              <a:t> a</a:t>
            </a:r>
            <a:r>
              <a:rPr lang="en-US" dirty="0" smtClean="0"/>
              <a:t>fter </a:t>
            </a:r>
            <a:r>
              <a:rPr lang="en-US" dirty="0"/>
              <a:t>optimizing </a:t>
            </a:r>
            <a:r>
              <a:rPr lang="en-US" dirty="0" smtClean="0"/>
              <a:t>these two</a:t>
            </a:r>
            <a:r>
              <a:rPr lang="en-US" baseline="0" dirty="0" smtClean="0"/>
              <a:t> compound weather</a:t>
            </a:r>
            <a:r>
              <a:rPr lang="en-US" dirty="0" smtClean="0"/>
              <a:t> </a:t>
            </a:r>
            <a:r>
              <a:rPr lang="en-US" dirty="0"/>
              <a:t>kernels </a:t>
            </a:r>
            <a:r>
              <a:rPr lang="en-US" dirty="0" smtClean="0"/>
              <a:t>using many software based techniques these</a:t>
            </a:r>
            <a:r>
              <a:rPr lang="en-US" baseline="0" dirty="0" smtClean="0"/>
              <a:t> kernels are still memory bound as shown in the figure and </a:t>
            </a:r>
            <a:r>
              <a:rPr lang="en-US" dirty="0" smtClean="0"/>
              <a:t>achieve a performance that is one </a:t>
            </a:r>
            <a:r>
              <a:rPr lang="en-US" dirty="0"/>
              <a:t>order of magnitude smaller than the peak </a:t>
            </a:r>
            <a:r>
              <a:rPr lang="en-US" dirty="0" smtClean="0"/>
              <a:t>CPU performance. This lead to</a:t>
            </a:r>
            <a:r>
              <a:rPr lang="en-US" baseline="0" dirty="0" smtClean="0"/>
              <a:t> limited performance and high energy consumption</a:t>
            </a:r>
          </a:p>
          <a:p>
            <a:pPr algn="just">
              <a:lnSpc>
                <a:spcPct val="110000"/>
              </a:lnSpc>
            </a:pPr>
            <a:endParaRPr lang="en-US" b="1" baseline="0" dirty="0" smtClean="0"/>
          </a:p>
          <a:p>
            <a:pPr algn="just">
              <a:lnSpc>
                <a:spcPct val="110000"/>
              </a:lnSpc>
            </a:pPr>
            <a:r>
              <a:rPr lang="en-US" b="1" baseline="0" dirty="0" smtClean="0"/>
              <a:t>Considering the challenges weather kernels face on the conventional architectures, our goal is to </a:t>
            </a:r>
            <a:r>
              <a:rPr lang="en-US" b="0" baseline="0" dirty="0" smtClean="0">
                <a:solidFill>
                  <a:srgbClr val="264478"/>
                </a:solidFill>
              </a:rPr>
              <a:t>m</a:t>
            </a:r>
            <a:r>
              <a:rPr lang="en-US" dirty="0" smtClean="0">
                <a:solidFill>
                  <a:srgbClr val="264478"/>
                </a:solidFill>
              </a:rPr>
              <a:t>itigate the performance bottleneck of these</a:t>
            </a:r>
            <a:r>
              <a:rPr lang="en-US" baseline="0" dirty="0" smtClean="0">
                <a:solidFill>
                  <a:srgbClr val="264478"/>
                </a:solidFill>
              </a:rPr>
              <a:t> </a:t>
            </a:r>
            <a:r>
              <a:rPr lang="en-US" dirty="0" smtClean="0">
                <a:solidFill>
                  <a:srgbClr val="264478"/>
                </a:solidFill>
              </a:rPr>
              <a:t>kernels in an energy-efficient way </a:t>
            </a:r>
          </a:p>
          <a:p>
            <a:endParaRPr lang="en-US" dirty="0" smtClean="0"/>
          </a:p>
          <a:p>
            <a:r>
              <a:rPr lang="en-US" dirty="0" smtClean="0"/>
              <a:t>And evaluate the</a:t>
            </a:r>
            <a:r>
              <a:rPr lang="en-US" baseline="0" dirty="0" smtClean="0"/>
              <a:t> use of near memory acceleration using FPGA+HBM connected through IBM CAPI2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5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</a:t>
            </a:r>
            <a:r>
              <a:rPr lang="en-US" b="1" baseline="0" dirty="0"/>
              <a:t>this end we present NERO </a:t>
            </a:r>
            <a:endParaRPr lang="en-US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/>
              <a:t>Nero </a:t>
            </a:r>
            <a:r>
              <a:rPr lang="en-US" sz="1200" dirty="0" smtClean="0"/>
              <a:t>First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near-HBM FPGA-based </a:t>
            </a:r>
            <a:r>
              <a:rPr lang="en-US" sz="1200" dirty="0"/>
              <a:t>accelerator for representative kernels from a real-world weather prediction application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[CLICK]</a:t>
            </a:r>
            <a:r>
              <a:rPr lang="en-US" baseline="0" dirty="0"/>
              <a:t> </a:t>
            </a:r>
            <a:r>
              <a:rPr lang="en-US" b="1" baseline="0" dirty="0"/>
              <a:t>We optimize NERO with </a:t>
            </a:r>
            <a:r>
              <a:rPr lang="en-US" sz="1200" baseline="0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data-centric caching scheme with precision-optimized tiling for a heterogeneous memory hierarchy consisting of URAM, BRAM, HBM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[CLICK]</a:t>
            </a:r>
            <a:r>
              <a:rPr lang="en-US" baseline="0" dirty="0"/>
              <a:t> </a:t>
            </a:r>
            <a:r>
              <a:rPr lang="en-US" sz="1200" dirty="0"/>
              <a:t>Our contribution also </a:t>
            </a:r>
            <a:r>
              <a:rPr lang="en-US" sz="1200" dirty="0" smtClean="0"/>
              <a:t>includes in depth </a:t>
            </a:r>
            <a:r>
              <a:rPr lang="en-US" sz="1200" dirty="0"/>
              <a:t>scalability analysis for both DDR4</a:t>
            </a:r>
            <a:r>
              <a:rPr lang="en-US" sz="1200" baseline="0" dirty="0"/>
              <a:t> and HBM-based FPGA boards 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We evaluate two heterogeneous systems</a:t>
            </a:r>
            <a:r>
              <a:rPr lang="en-US" baseline="0" dirty="0" smtClean="0"/>
              <a:t> </a:t>
            </a:r>
            <a:r>
              <a:rPr lang="en-US" b="1" baseline="0" dirty="0"/>
              <a:t>[CLICK]</a:t>
            </a:r>
            <a:r>
              <a:rPr lang="en-US" baseline="0" dirty="0"/>
              <a:t> </a:t>
            </a:r>
            <a:r>
              <a:rPr lang="en-US" baseline="0" dirty="0" smtClean="0"/>
              <a:t>first with HBM-based </a:t>
            </a:r>
            <a:r>
              <a:rPr lang="en-US" baseline="0" dirty="0" err="1" smtClean="0"/>
              <a:t>alphadata</a:t>
            </a:r>
            <a:r>
              <a:rPr lang="en-US" baseline="0" dirty="0" smtClean="0"/>
              <a:t> 9h7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22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</a:t>
            </a:r>
            <a:r>
              <a:rPr lang="en-US" baseline="0" dirty="0" smtClean="0"/>
              <a:t>second is </a:t>
            </a:r>
            <a:r>
              <a:rPr lang="en-US" baseline="0" dirty="0" smtClean="0"/>
              <a:t>DDR4 </a:t>
            </a:r>
            <a:r>
              <a:rPr lang="en-US" baseline="0" dirty="0" smtClean="0"/>
              <a:t>based </a:t>
            </a:r>
            <a:r>
              <a:rPr lang="en-US" baseline="0" dirty="0" err="1" smtClean="0"/>
              <a:t>alphadata</a:t>
            </a:r>
            <a:r>
              <a:rPr lang="en-US" baseline="0" dirty="0" smtClean="0"/>
              <a:t> 9v3 board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48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In our evaluation we </a:t>
            </a:r>
            <a:r>
              <a:rPr lang="en-US" sz="900" baseline="0" dirty="0" smtClean="0">
                <a:solidFill>
                  <a:schemeClr val="accent6">
                    <a:lumMod val="75000"/>
                  </a:schemeClr>
                </a:solidFill>
              </a:rPr>
              <a:t>show that </a:t>
            </a:r>
            <a:r>
              <a:rPr lang="en-US" sz="1200" b="1" baseline="0" dirty="0" smtClean="0"/>
              <a:t>[CLICK]</a:t>
            </a:r>
            <a:r>
              <a:rPr lang="en-US" sz="1200" baseline="0" dirty="0" smtClean="0"/>
              <a:t> </a:t>
            </a:r>
            <a:r>
              <a:rPr lang="en-US" sz="1200" dirty="0" smtClean="0">
                <a:solidFill>
                  <a:srgbClr val="857646"/>
                </a:solidFill>
              </a:rPr>
              <a:t>NERO outperforms a 16-core IBM POWER9 system by 4.2</a:t>
            </a:r>
            <a:r>
              <a:rPr lang="en-US" sz="1200" baseline="0" dirty="0" smtClean="0">
                <a:solidFill>
                  <a:srgbClr val="857646"/>
                </a:solidFill>
              </a:rPr>
              <a:t> times</a:t>
            </a:r>
            <a:r>
              <a:rPr lang="en-US" sz="1200" dirty="0" smtClean="0">
                <a:solidFill>
                  <a:srgbClr val="857646"/>
                </a:solidFill>
              </a:rPr>
              <a:t> and 8.3</a:t>
            </a:r>
            <a:r>
              <a:rPr lang="en-US" sz="1200" baseline="0" dirty="0" smtClean="0">
                <a:solidFill>
                  <a:srgbClr val="857646"/>
                </a:solidFill>
              </a:rPr>
              <a:t> times</a:t>
            </a:r>
            <a:r>
              <a:rPr lang="en-US" sz="1200" dirty="0" smtClean="0">
                <a:solidFill>
                  <a:srgbClr val="857646"/>
                </a:solidFill>
              </a:rPr>
              <a:t> for two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compound </a:t>
            </a:r>
            <a:r>
              <a:rPr lang="en-US" sz="1200" dirty="0" smtClean="0">
                <a:solidFill>
                  <a:srgbClr val="857646"/>
                </a:solidFill>
              </a:rPr>
              <a:t>weather kernels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>
                <a:solidFill>
                  <a:srgbClr val="857646"/>
                </a:solidFill>
              </a:rPr>
              <a:t>Further,</a:t>
            </a:r>
            <a:r>
              <a:rPr lang="en-US" sz="1200" baseline="0" dirty="0" smtClean="0">
                <a:solidFill>
                  <a:srgbClr val="857646"/>
                </a:solidFill>
              </a:rPr>
              <a:t> </a:t>
            </a:r>
            <a:r>
              <a:rPr lang="en-US" sz="1200" dirty="0" smtClean="0">
                <a:solidFill>
                  <a:srgbClr val="857646"/>
                </a:solidFill>
              </a:rPr>
              <a:t>NERO reduces energy consumption by 22 </a:t>
            </a:r>
            <a:r>
              <a:rPr lang="en-US" sz="1200" baseline="0" dirty="0" smtClean="0">
                <a:solidFill>
                  <a:srgbClr val="857646"/>
                </a:solidFill>
              </a:rPr>
              <a:t>times</a:t>
            </a:r>
            <a:r>
              <a:rPr lang="en-US" sz="1200" dirty="0" smtClean="0">
                <a:solidFill>
                  <a:srgbClr val="857646"/>
                </a:solidFill>
              </a:rPr>
              <a:t>  and 29</a:t>
            </a:r>
            <a:r>
              <a:rPr lang="en-US" sz="1200" baseline="0" dirty="0" smtClean="0">
                <a:solidFill>
                  <a:srgbClr val="857646"/>
                </a:solidFill>
              </a:rPr>
              <a:t>times</a:t>
            </a:r>
            <a:r>
              <a:rPr lang="en-US" sz="1200" dirty="0" smtClean="0">
                <a:solidFill>
                  <a:srgbClr val="857646"/>
                </a:solidFill>
              </a:rPr>
              <a:t>  with an energy efficiency of 1.5 GFLOPS/Watt and</a:t>
            </a:r>
            <a:r>
              <a:rPr lang="en-US" sz="1200" baseline="0" dirty="0" smtClean="0">
                <a:solidFill>
                  <a:srgbClr val="857646"/>
                </a:solidFill>
              </a:rPr>
              <a:t> </a:t>
            </a:r>
            <a:r>
              <a:rPr lang="en-US" sz="1200" dirty="0" smtClean="0">
                <a:solidFill>
                  <a:srgbClr val="857646"/>
                </a:solidFill>
              </a:rPr>
              <a:t>17.3 GFLOPS/Watt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857646"/>
                </a:solidFill>
              </a:rPr>
              <a:t>We conclude that hardware acceleration on an FPGA+HBM fabric is a promising solution for weather prediction applications. We hope that our insights and observations would inspire developers of different high-performance computing applications that suffer from similar the memory bottleneck.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93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Thank you for listening to my talk.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more details I invited you to read our FPL</a:t>
            </a:r>
            <a:r>
              <a:rPr lang="en-US" baseline="0" dirty="0" smtClean="0"/>
              <a:t> 2020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4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2D55E5-B32B-4F74-A6C1-BD86227D2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046030-B5FC-47C1-9A50-587538454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5271A1-6155-42A8-B341-F4E9768C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CEEE-7FA1-4124-9937-29EDE5B9A220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D8E9FB-6109-469D-98AF-9FD9E26E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8E12C7-9630-4D64-AA9F-3D2136AE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9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736DE-EBEE-4359-B24C-722EFF55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A627EB-9F96-4EA7-A054-75AE0A18C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FF8C3D-A8A0-4D32-AA1F-9EACD855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EB31-6BC8-4C5E-9723-F13B961CC4C2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915388-6200-43F5-94B6-69BC0BAB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A0CEEF-2877-4617-BA26-ADF79D27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7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1012DAE-C698-427A-9381-4FFF89E10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6720FC8-AA1D-45C8-A249-671EE213F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0FC71B-A47B-4E99-AC7F-4C7B2890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A7C2-BE5A-4569-BBE3-18E8C7F340EB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BF2B56-7D26-4C25-8845-23FE1063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5192AA-9A69-4D3A-8645-3E774BF2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8666" y="1355751"/>
            <a:ext cx="11294669" cy="4821213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3200" b="1"/>
            </a:lvl1pPr>
            <a:lvl2pPr>
              <a:defRPr sz="2667" b="1"/>
            </a:lvl2pPr>
            <a:lvl3pPr>
              <a:defRPr sz="2667" b="1"/>
            </a:lvl3pPr>
            <a:lvl4pPr>
              <a:defRPr sz="2667" b="1"/>
            </a:lvl4pPr>
            <a:lvl5pPr>
              <a:defRPr sz="2667" b="1"/>
            </a:lvl5pPr>
            <a:lvl6pPr marL="2514537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67" b="1"/>
            </a:lvl6pPr>
            <a:lvl7pPr>
              <a:defRPr sz="2667" b="1"/>
            </a:lvl7pPr>
            <a:lvl8pPr>
              <a:defRPr sz="2667" b="1"/>
            </a:lvl8pPr>
            <a:lvl9pPr>
              <a:defRPr sz="2667" b="1"/>
            </a:lvl9pPr>
          </a:lstStyle>
          <a:p>
            <a:pPr lvl="0"/>
            <a:r>
              <a:rPr lang="en-US" noProof="0" dirty="0"/>
              <a:t>First Level Content</a:t>
            </a:r>
          </a:p>
          <a:p>
            <a:pPr lvl="1"/>
            <a:r>
              <a:rPr lang="en-US" noProof="0" dirty="0"/>
              <a:t>Second Level Content</a:t>
            </a:r>
          </a:p>
          <a:p>
            <a:pPr lvl="2"/>
            <a:r>
              <a:rPr lang="en-US" noProof="0" dirty="0"/>
              <a:t>Third Level Content</a:t>
            </a:r>
          </a:p>
          <a:p>
            <a:pPr lvl="3"/>
            <a:r>
              <a:rPr lang="en-US" noProof="0" dirty="0"/>
              <a:t>Fourth Level Content</a:t>
            </a:r>
          </a:p>
          <a:p>
            <a:pPr lvl="4"/>
            <a:r>
              <a:rPr lang="en-US" noProof="0" dirty="0"/>
              <a:t>Fifth Level Content</a:t>
            </a:r>
          </a:p>
          <a:p>
            <a:pPr marL="2514537" marR="0" lvl="5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Sixth Level Content</a:t>
            </a:r>
          </a:p>
          <a:p>
            <a:pPr lvl="6"/>
            <a:r>
              <a:rPr lang="en-US" noProof="0" dirty="0"/>
              <a:t>Seventh Level Content</a:t>
            </a:r>
          </a:p>
          <a:p>
            <a:pPr lvl="7"/>
            <a:r>
              <a:rPr lang="en-US" noProof="0" dirty="0"/>
              <a:t>Eight Level Content</a:t>
            </a:r>
          </a:p>
          <a:p>
            <a:pPr lvl="8"/>
            <a:r>
              <a:rPr lang="en-US" noProof="0" dirty="0"/>
              <a:t>Ninth Level Content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81583" y="126792"/>
            <a:ext cx="11828835" cy="770536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defRPr b="1"/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>
          <a:xfrm>
            <a:off x="448666" y="6356351"/>
            <a:ext cx="3132735" cy="365125"/>
          </a:xfrm>
          <a:prstGeom prst="rect">
            <a:avLst/>
          </a:prstGeom>
        </p:spPr>
        <p:txBody>
          <a:bodyPr anchor="b"/>
          <a:lstStyle>
            <a:lvl1pPr>
              <a:defRPr sz="1600"/>
            </a:lvl1pPr>
          </a:lstStyle>
          <a:p>
            <a:fld id="{9BBA9606-94C5-4E0E-A762-6295BFB7FB5C}" type="datetime1">
              <a:rPr lang="en-US" noProof="1" smtClean="0"/>
              <a:t>9/1/2020</a:t>
            </a:fld>
            <a:endParaRPr lang="en-US" noProof="1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anchor="b"/>
          <a:lstStyle>
            <a:lvl1pPr algn="ctr">
              <a:defRPr sz="1600"/>
            </a:lvl1pPr>
          </a:lstStyle>
          <a:p>
            <a:endParaRPr lang="en-US" noProof="1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8610599" y="6356351"/>
            <a:ext cx="3132735" cy="365125"/>
          </a:xfrm>
          <a:prstGeom prst="rect">
            <a:avLst/>
          </a:prstGeom>
        </p:spPr>
        <p:txBody>
          <a:bodyPr anchor="b"/>
          <a:lstStyle>
            <a:lvl1pPr algn="r">
              <a:defRPr sz="16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64523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302345-B885-4CE4-A7A9-BEBC44E9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51" y="-229497"/>
            <a:ext cx="11716789" cy="1325563"/>
          </a:xfrm>
        </p:spPr>
        <p:txBody>
          <a:bodyPr>
            <a:normAutofit/>
          </a:bodyPr>
          <a:lstStyle>
            <a:lvl1pPr>
              <a:defRPr sz="5000" b="1">
                <a:solidFill>
                  <a:srgbClr val="264478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6772DA-5081-48F1-81DB-6E5E34A0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50" y="1101518"/>
            <a:ext cx="11716789" cy="5345083"/>
          </a:xfr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FAB7E1-A7A2-4C39-A9E3-2D1E248D6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3506"/>
            <a:ext cx="2743200" cy="365125"/>
          </a:xfrm>
        </p:spPr>
        <p:txBody>
          <a:bodyPr/>
          <a:lstStyle/>
          <a:p>
            <a:fld id="{4F61C38E-16A4-4D5B-A161-AAA95549CBFE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7C47C3-9BBD-4A34-8536-E1F897482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0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28B55B-C111-48E8-AF65-ECEDE511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5118" y="654039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C3B5F978-99DD-4B09-979A-AB31C135CA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E31F5-F9D4-436F-9D28-BEA55F63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BCF3E9-F0FA-4F25-9933-CE221D480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B12824-23C1-474E-9D7E-D5D61F92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7390-7B96-4485-84DF-9BAEF761038C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0A4B7F-AD55-4B55-A693-5E24BF1B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A63661-C7E6-4C44-B7C3-ACB4A646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8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29A5FB-1039-4A5B-809F-502056FD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CE11E0-23C1-46B0-AC26-3FC0F062F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D544AB-F356-497F-9D0C-4BD98DF7B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7FC193-B5F7-4A87-B2AA-D96A86C4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DF07-7D9E-4532-ADD1-EEEF290905BF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8E2396-276C-4A96-B67D-3B5FFD64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1843F0-96AF-4418-964C-33BBA535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2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B5BAFE-8DC6-4CC6-A2AF-02CD39DA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C0515D-B43D-46F6-A33F-CF857E48F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ED834E-0BA2-4CD4-B173-B41E47530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313C59-FEE6-4D42-8A2F-AE010BFDE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4DFE4A-9B5B-43F4-BB8D-DC7E2A9AD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14F3540-2081-4A40-84E0-A2579789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A293-66DE-4C29-BB7A-344BFEC8263A}" type="datetime1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CDF1A9B-BAE9-4804-8DA7-DF286D1A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A135DB-12B0-40E5-A531-02E87D2F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1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9F53A-5F56-43E7-BBA1-E0873BCE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543535-A96C-4179-8E0C-84E24136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844F-2B55-4E19-BE9E-2DEEF221CCE7}" type="datetime1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A0327C-D84B-4C0F-A608-775B9F29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273282-6D02-4EEC-9314-92983930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5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6C2127B-FDBC-4761-86B3-2F6CE21C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487C-61F1-418B-B41A-B3D0A78CD85B}" type="datetime1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23FB697-0E5E-48E6-BFD5-D72518A1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0AA3E0-D09D-4A11-BC86-24F77E51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meteoswis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/>
          <a:stretch/>
        </p:blipFill>
        <p:spPr bwMode="auto">
          <a:xfrm>
            <a:off x="0" y="-85859"/>
            <a:ext cx="12466749" cy="72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8044A5-DD73-486D-A37C-8A0571CB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F4E805-BB75-4C4D-9D4A-45965517B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5D4829-263C-46EF-BC73-02C804E9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8CF844-3E5D-416F-8C24-24607AFF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E3B2-50D6-4DF1-BAD5-55A7E491F4DD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256F0E-ADE5-4D11-802C-0DFE31C9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234A0A-1BC0-477C-86E3-4FADD365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0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E91EA3-C5F5-40A2-96F6-80AA7755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DA9E2F6-2C00-47C1-8FF5-1552AB0F5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B356D6-C7F6-4C4E-B5FF-B875F6B11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0B9D7E-4CC8-4EBF-A153-E372194D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C513-92DE-4C16-B534-2C1B38706F00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A82A02-098F-4942-9B9D-4ED5E32A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7B8DF9-685B-4458-86D1-6CCA9A2A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4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2F2BD2F-934B-46CB-9729-ED32505A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F6489E-215D-4CD1-81F0-2A86BF0A9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E2A91E-5037-4571-899E-2F2858756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4A31-6829-43E1-8FC8-F8EC01841B29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F9431D-C731-4A08-888C-B43ED56B9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6712C9-9ADF-4B61-A92F-90F544B9A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5F978-99DD-4B09-979A-AB31C135CA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A27AA-2CAE-476D-87F3-35AAC6334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46" y="-21480"/>
            <a:ext cx="12194493" cy="3450480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US" sz="4400" b="1" dirty="0" smtClean="0">
                <a:noFill/>
                <a:latin typeface="Garamond" panose="02020404030301010803" pitchFamily="18" charset="0"/>
              </a:rPr>
              <a:t>``</a:t>
            </a:r>
            <a:endParaRPr lang="en-US" sz="4400" b="1" dirty="0">
              <a:noFill/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3BB020-61E1-4E3D-85C1-67A914D35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805" y="3602038"/>
            <a:ext cx="12194493" cy="1655762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9E0000"/>
                </a:solidFill>
                <a:latin typeface="Garamond" panose="02020404030301010803" pitchFamily="18" charset="0"/>
              </a:rPr>
              <a:t>Gagandeep Singh</a:t>
            </a:r>
            <a:r>
              <a:rPr lang="en-US" sz="3200" dirty="0">
                <a:latin typeface="Garamond" panose="02020404030301010803" pitchFamily="18" charset="0"/>
              </a:rPr>
              <a:t>, Dionysios Diamantopoulos, Christoph Hagleitner,</a:t>
            </a:r>
          </a:p>
          <a:p>
            <a:r>
              <a:rPr lang="en-US" sz="3200" dirty="0">
                <a:latin typeface="Garamond" panose="02020404030301010803" pitchFamily="18" charset="0"/>
              </a:rPr>
              <a:t> Juan Gómez-Luna, Sander Stuijk, Onur Mutlu, and </a:t>
            </a:r>
            <a:r>
              <a:rPr lang="en-US" sz="3200" dirty="0" err="1">
                <a:latin typeface="Garamond" panose="02020404030301010803" pitchFamily="18" charset="0"/>
              </a:rPr>
              <a:t>Henk</a:t>
            </a:r>
            <a:r>
              <a:rPr lang="en-US" sz="3200" dirty="0">
                <a:latin typeface="Garamond" panose="02020404030301010803" pitchFamily="18" charset="0"/>
              </a:rPr>
              <a:t> Corporaal</a:t>
            </a:r>
          </a:p>
        </p:txBody>
      </p:sp>
      <p:grpSp>
        <p:nvGrpSpPr>
          <p:cNvPr id="6" name="Group 44">
            <a:extLst>
              <a:ext uri="{FF2B5EF4-FFF2-40B4-BE49-F238E27FC236}">
                <a16:creationId xmlns:a16="http://schemas.microsoft.com/office/drawing/2014/main" xmlns="" id="{B005EF26-EE97-4144-BAEA-479660B7B979}"/>
              </a:ext>
            </a:extLst>
          </p:cNvPr>
          <p:cNvGrpSpPr>
            <a:grpSpLocks/>
          </p:cNvGrpSpPr>
          <p:nvPr/>
        </p:nvGrpSpPr>
        <p:grpSpPr bwMode="auto">
          <a:xfrm>
            <a:off x="-92870" y="5800951"/>
            <a:ext cx="3078801" cy="826618"/>
            <a:chOff x="11717338" y="360363"/>
            <a:chExt cx="8572500" cy="2338387"/>
          </a:xfrm>
        </p:grpSpPr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xmlns="" id="{25127E66-AD3F-4ABF-8A6C-B5A3D9EDE3B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1717338" y="360363"/>
              <a:ext cx="8572500" cy="233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837856D-52B7-4ECE-85BC-42E38DB351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17338" y="360363"/>
              <a:ext cx="8572500" cy="233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E785E788-24A0-43A6-918D-1747D1F2BB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94113" y="847725"/>
              <a:ext cx="20320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"/>
                </a:cxn>
                <a:cxn ang="0">
                  <a:pos x="43" y="38"/>
                </a:cxn>
                <a:cxn ang="0">
                  <a:pos x="43" y="72"/>
                </a:cxn>
                <a:cxn ang="0">
                  <a:pos x="119" y="72"/>
                </a:cxn>
                <a:cxn ang="0">
                  <a:pos x="119" y="108"/>
                </a:cxn>
                <a:cxn ang="0">
                  <a:pos x="43" y="108"/>
                </a:cxn>
                <a:cxn ang="0">
                  <a:pos x="43" y="146"/>
                </a:cxn>
                <a:cxn ang="0">
                  <a:pos x="128" y="146"/>
                </a:cxn>
                <a:cxn ang="0">
                  <a:pos x="128" y="184"/>
                </a:cxn>
                <a:cxn ang="0">
                  <a:pos x="0" y="184"/>
                </a:cxn>
              </a:cxnLst>
              <a:rect l="0" t="0" r="r" b="b"/>
              <a:pathLst>
                <a:path w="128" h="184">
                  <a:moveTo>
                    <a:pt x="0" y="184"/>
                  </a:moveTo>
                  <a:lnTo>
                    <a:pt x="0" y="0"/>
                  </a:lnTo>
                  <a:lnTo>
                    <a:pt x="124" y="0"/>
                  </a:lnTo>
                  <a:lnTo>
                    <a:pt x="124" y="38"/>
                  </a:lnTo>
                  <a:lnTo>
                    <a:pt x="43" y="38"/>
                  </a:lnTo>
                  <a:lnTo>
                    <a:pt x="43" y="72"/>
                  </a:lnTo>
                  <a:lnTo>
                    <a:pt x="119" y="72"/>
                  </a:lnTo>
                  <a:lnTo>
                    <a:pt x="119" y="108"/>
                  </a:lnTo>
                  <a:lnTo>
                    <a:pt x="43" y="108"/>
                  </a:lnTo>
                  <a:lnTo>
                    <a:pt x="43" y="146"/>
                  </a:lnTo>
                  <a:lnTo>
                    <a:pt x="128" y="146"/>
                  </a:lnTo>
                  <a:lnTo>
                    <a:pt x="128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A77B97B-8707-4B9E-B654-3F848E7468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54463" y="847725"/>
              <a:ext cx="71437" cy="292100"/>
            </a:xfrm>
            <a:prstGeom prst="rect">
              <a:avLst/>
            </a:prstGeom>
            <a:solidFill>
              <a:srgbClr val="9E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D2087B05-8AFA-4466-B032-DA5153A1ED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94163" y="847725"/>
              <a:ext cx="265112" cy="292100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43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50" y="0"/>
                </a:cxn>
                <a:cxn ang="0">
                  <a:pos x="124" y="120"/>
                </a:cxn>
                <a:cxn ang="0">
                  <a:pos x="125" y="120"/>
                </a:cxn>
                <a:cxn ang="0">
                  <a:pos x="124" y="0"/>
                </a:cxn>
                <a:cxn ang="0">
                  <a:pos x="167" y="0"/>
                </a:cxn>
                <a:cxn ang="0">
                  <a:pos x="167" y="184"/>
                </a:cxn>
                <a:cxn ang="0">
                  <a:pos x="116" y="184"/>
                </a:cxn>
              </a:cxnLst>
              <a:rect l="0" t="0" r="r" b="b"/>
              <a:pathLst>
                <a:path w="167" h="184">
                  <a:moveTo>
                    <a:pt x="116" y="184"/>
                  </a:moveTo>
                  <a:lnTo>
                    <a:pt x="42" y="64"/>
                  </a:lnTo>
                  <a:lnTo>
                    <a:pt x="42" y="64"/>
                  </a:lnTo>
                  <a:lnTo>
                    <a:pt x="43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50" y="0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4" y="0"/>
                  </a:lnTo>
                  <a:lnTo>
                    <a:pt x="167" y="0"/>
                  </a:lnTo>
                  <a:lnTo>
                    <a:pt x="167" y="184"/>
                  </a:lnTo>
                  <a:lnTo>
                    <a:pt x="116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B906A66C-49D8-4E86-BD2D-97A3E4DDE6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127538" y="847725"/>
              <a:ext cx="271462" cy="292100"/>
            </a:xfrm>
            <a:custGeom>
              <a:avLst/>
              <a:gdLst/>
              <a:ahLst/>
              <a:cxnLst>
                <a:cxn ang="0">
                  <a:pos x="952" y="506"/>
                </a:cxn>
                <a:cxn ang="0">
                  <a:pos x="902" y="737"/>
                </a:cxn>
                <a:cxn ang="0">
                  <a:pos x="771" y="897"/>
                </a:cxn>
                <a:cxn ang="0">
                  <a:pos x="587" y="989"/>
                </a:cxn>
                <a:cxn ang="0">
                  <a:pos x="380" y="1019"/>
                </a:cxn>
                <a:cxn ang="0">
                  <a:pos x="0" y="1019"/>
                </a:cxn>
                <a:cxn ang="0">
                  <a:pos x="0" y="0"/>
                </a:cxn>
                <a:cxn ang="0">
                  <a:pos x="368" y="0"/>
                </a:cxn>
                <a:cxn ang="0">
                  <a:pos x="582" y="25"/>
                </a:cxn>
                <a:cxn ang="0">
                  <a:pos x="769" y="109"/>
                </a:cxn>
                <a:cxn ang="0">
                  <a:pos x="901" y="265"/>
                </a:cxn>
                <a:cxn ang="0">
                  <a:pos x="952" y="506"/>
                </a:cxn>
                <a:cxn ang="0">
                  <a:pos x="695" y="506"/>
                </a:cxn>
                <a:cxn ang="0">
                  <a:pos x="667" y="363"/>
                </a:cxn>
                <a:cxn ang="0">
                  <a:pos x="592" y="273"/>
                </a:cxn>
                <a:cxn ang="0">
                  <a:pos x="486" y="225"/>
                </a:cxn>
                <a:cxn ang="0">
                  <a:pos x="363" y="210"/>
                </a:cxn>
                <a:cxn ang="0">
                  <a:pos x="240" y="210"/>
                </a:cxn>
                <a:cxn ang="0">
                  <a:pos x="240" y="806"/>
                </a:cxn>
                <a:cxn ang="0">
                  <a:pos x="357" y="806"/>
                </a:cxn>
                <a:cxn ang="0">
                  <a:pos x="484" y="791"/>
                </a:cxn>
                <a:cxn ang="0">
                  <a:pos x="592" y="741"/>
                </a:cxn>
                <a:cxn ang="0">
                  <a:pos x="667" y="649"/>
                </a:cxn>
                <a:cxn ang="0">
                  <a:pos x="695" y="506"/>
                </a:cxn>
              </a:cxnLst>
              <a:rect l="0" t="0" r="r" b="b"/>
              <a:pathLst>
                <a:path w="952" h="1019">
                  <a:moveTo>
                    <a:pt x="952" y="506"/>
                  </a:moveTo>
                  <a:cubicBezTo>
                    <a:pt x="952" y="596"/>
                    <a:pt x="935" y="673"/>
                    <a:pt x="902" y="737"/>
                  </a:cubicBezTo>
                  <a:cubicBezTo>
                    <a:pt x="869" y="802"/>
                    <a:pt x="825" y="855"/>
                    <a:pt x="771" y="897"/>
                  </a:cubicBezTo>
                  <a:cubicBezTo>
                    <a:pt x="717" y="939"/>
                    <a:pt x="655" y="969"/>
                    <a:pt x="587" y="989"/>
                  </a:cubicBezTo>
                  <a:cubicBezTo>
                    <a:pt x="519" y="1009"/>
                    <a:pt x="450" y="1019"/>
                    <a:pt x="380" y="1019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440" y="0"/>
                    <a:pt x="511" y="9"/>
                    <a:pt x="582" y="25"/>
                  </a:cubicBezTo>
                  <a:cubicBezTo>
                    <a:pt x="652" y="42"/>
                    <a:pt x="714" y="70"/>
                    <a:pt x="769" y="109"/>
                  </a:cubicBezTo>
                  <a:cubicBezTo>
                    <a:pt x="823" y="148"/>
                    <a:pt x="868" y="200"/>
                    <a:pt x="901" y="265"/>
                  </a:cubicBezTo>
                  <a:cubicBezTo>
                    <a:pt x="935" y="330"/>
                    <a:pt x="952" y="411"/>
                    <a:pt x="952" y="506"/>
                  </a:cubicBezTo>
                  <a:moveTo>
                    <a:pt x="695" y="506"/>
                  </a:moveTo>
                  <a:cubicBezTo>
                    <a:pt x="695" y="449"/>
                    <a:pt x="686" y="401"/>
                    <a:pt x="667" y="363"/>
                  </a:cubicBezTo>
                  <a:cubicBezTo>
                    <a:pt x="649" y="326"/>
                    <a:pt x="624" y="295"/>
                    <a:pt x="592" y="273"/>
                  </a:cubicBezTo>
                  <a:cubicBezTo>
                    <a:pt x="561" y="250"/>
                    <a:pt x="526" y="234"/>
                    <a:pt x="486" y="225"/>
                  </a:cubicBezTo>
                  <a:cubicBezTo>
                    <a:pt x="446" y="215"/>
                    <a:pt x="405" y="210"/>
                    <a:pt x="363" y="210"/>
                  </a:cubicBezTo>
                  <a:cubicBezTo>
                    <a:pt x="240" y="210"/>
                    <a:pt x="240" y="210"/>
                    <a:pt x="240" y="210"/>
                  </a:cubicBezTo>
                  <a:cubicBezTo>
                    <a:pt x="240" y="806"/>
                    <a:pt x="240" y="806"/>
                    <a:pt x="240" y="806"/>
                  </a:cubicBezTo>
                  <a:cubicBezTo>
                    <a:pt x="357" y="806"/>
                    <a:pt x="357" y="806"/>
                    <a:pt x="357" y="806"/>
                  </a:cubicBezTo>
                  <a:cubicBezTo>
                    <a:pt x="401" y="806"/>
                    <a:pt x="444" y="801"/>
                    <a:pt x="484" y="791"/>
                  </a:cubicBezTo>
                  <a:cubicBezTo>
                    <a:pt x="525" y="781"/>
                    <a:pt x="561" y="764"/>
                    <a:pt x="592" y="741"/>
                  </a:cubicBezTo>
                  <a:cubicBezTo>
                    <a:pt x="624" y="718"/>
                    <a:pt x="649" y="687"/>
                    <a:pt x="667" y="649"/>
                  </a:cubicBezTo>
                  <a:cubicBezTo>
                    <a:pt x="686" y="611"/>
                    <a:pt x="695" y="563"/>
                    <a:pt x="695" y="506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AB53C36A-61DB-4171-A373-7542DAD8A8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452975" y="847725"/>
              <a:ext cx="254000" cy="292100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116" y="107"/>
                </a:cxn>
                <a:cxn ang="0">
                  <a:pos x="44" y="107"/>
                </a:cxn>
                <a:cxn ang="0">
                  <a:pos x="44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70"/>
                </a:cxn>
                <a:cxn ang="0">
                  <a:pos x="116" y="70"/>
                </a:cxn>
                <a:cxn ang="0">
                  <a:pos x="116" y="0"/>
                </a:cxn>
                <a:cxn ang="0">
                  <a:pos x="160" y="0"/>
                </a:cxn>
                <a:cxn ang="0">
                  <a:pos x="160" y="184"/>
                </a:cxn>
                <a:cxn ang="0">
                  <a:pos x="116" y="184"/>
                </a:cxn>
              </a:cxnLst>
              <a:rect l="0" t="0" r="r" b="b"/>
              <a:pathLst>
                <a:path w="160" h="184">
                  <a:moveTo>
                    <a:pt x="116" y="184"/>
                  </a:moveTo>
                  <a:lnTo>
                    <a:pt x="116" y="107"/>
                  </a:lnTo>
                  <a:lnTo>
                    <a:pt x="44" y="107"/>
                  </a:lnTo>
                  <a:lnTo>
                    <a:pt x="44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70"/>
                  </a:lnTo>
                  <a:lnTo>
                    <a:pt x="116" y="70"/>
                  </a:lnTo>
                  <a:lnTo>
                    <a:pt x="116" y="0"/>
                  </a:lnTo>
                  <a:lnTo>
                    <a:pt x="160" y="0"/>
                  </a:lnTo>
                  <a:lnTo>
                    <a:pt x="160" y="184"/>
                  </a:lnTo>
                  <a:lnTo>
                    <a:pt x="116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EF8DC399-26C7-4A2B-B421-2F77C683F5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60950" y="839788"/>
              <a:ext cx="317500" cy="307975"/>
            </a:xfrm>
            <a:custGeom>
              <a:avLst/>
              <a:gdLst/>
              <a:ahLst/>
              <a:cxnLst>
                <a:cxn ang="0">
                  <a:pos x="1110" y="532"/>
                </a:cxn>
                <a:cxn ang="0">
                  <a:pos x="1068" y="753"/>
                </a:cxn>
                <a:cxn ang="0">
                  <a:pos x="953" y="924"/>
                </a:cxn>
                <a:cxn ang="0">
                  <a:pos x="776" y="1034"/>
                </a:cxn>
                <a:cxn ang="0">
                  <a:pos x="554" y="1073"/>
                </a:cxn>
                <a:cxn ang="0">
                  <a:pos x="333" y="1034"/>
                </a:cxn>
                <a:cxn ang="0">
                  <a:pos x="158" y="924"/>
                </a:cxn>
                <a:cxn ang="0">
                  <a:pos x="42" y="753"/>
                </a:cxn>
                <a:cxn ang="0">
                  <a:pos x="0" y="532"/>
                </a:cxn>
                <a:cxn ang="0">
                  <a:pos x="42" y="311"/>
                </a:cxn>
                <a:cxn ang="0">
                  <a:pos x="158" y="144"/>
                </a:cxn>
                <a:cxn ang="0">
                  <a:pos x="333" y="37"/>
                </a:cxn>
                <a:cxn ang="0">
                  <a:pos x="554" y="0"/>
                </a:cxn>
                <a:cxn ang="0">
                  <a:pos x="776" y="37"/>
                </a:cxn>
                <a:cxn ang="0">
                  <a:pos x="953" y="144"/>
                </a:cxn>
                <a:cxn ang="0">
                  <a:pos x="1068" y="311"/>
                </a:cxn>
                <a:cxn ang="0">
                  <a:pos x="1110" y="532"/>
                </a:cxn>
                <a:cxn ang="0">
                  <a:pos x="847" y="532"/>
                </a:cxn>
                <a:cxn ang="0">
                  <a:pos x="825" y="408"/>
                </a:cxn>
                <a:cxn ang="0">
                  <a:pos x="765" y="310"/>
                </a:cxn>
                <a:cxn ang="0">
                  <a:pos x="673" y="245"/>
                </a:cxn>
                <a:cxn ang="0">
                  <a:pos x="554" y="221"/>
                </a:cxn>
                <a:cxn ang="0">
                  <a:pos x="436" y="245"/>
                </a:cxn>
                <a:cxn ang="0">
                  <a:pos x="344" y="310"/>
                </a:cxn>
                <a:cxn ang="0">
                  <a:pos x="284" y="408"/>
                </a:cxn>
                <a:cxn ang="0">
                  <a:pos x="263" y="532"/>
                </a:cxn>
                <a:cxn ang="0">
                  <a:pos x="285" y="659"/>
                </a:cxn>
                <a:cxn ang="0">
                  <a:pos x="345" y="759"/>
                </a:cxn>
                <a:cxn ang="0">
                  <a:pos x="436" y="825"/>
                </a:cxn>
                <a:cxn ang="0">
                  <a:pos x="554" y="848"/>
                </a:cxn>
                <a:cxn ang="0">
                  <a:pos x="672" y="825"/>
                </a:cxn>
                <a:cxn ang="0">
                  <a:pos x="765" y="759"/>
                </a:cxn>
                <a:cxn ang="0">
                  <a:pos x="825" y="659"/>
                </a:cxn>
                <a:cxn ang="0">
                  <a:pos x="847" y="532"/>
                </a:cxn>
              </a:cxnLst>
              <a:rect l="0" t="0" r="r" b="b"/>
              <a:pathLst>
                <a:path w="1110" h="1073">
                  <a:moveTo>
                    <a:pt x="1110" y="532"/>
                  </a:moveTo>
                  <a:cubicBezTo>
                    <a:pt x="1110" y="613"/>
                    <a:pt x="1096" y="686"/>
                    <a:pt x="1068" y="753"/>
                  </a:cubicBezTo>
                  <a:cubicBezTo>
                    <a:pt x="1040" y="819"/>
                    <a:pt x="1002" y="877"/>
                    <a:pt x="953" y="924"/>
                  </a:cubicBezTo>
                  <a:cubicBezTo>
                    <a:pt x="903" y="972"/>
                    <a:pt x="844" y="1008"/>
                    <a:pt x="776" y="1034"/>
                  </a:cubicBezTo>
                  <a:cubicBezTo>
                    <a:pt x="708" y="1060"/>
                    <a:pt x="634" y="1073"/>
                    <a:pt x="554" y="1073"/>
                  </a:cubicBezTo>
                  <a:cubicBezTo>
                    <a:pt x="475" y="1073"/>
                    <a:pt x="401" y="1060"/>
                    <a:pt x="333" y="1034"/>
                  </a:cubicBezTo>
                  <a:cubicBezTo>
                    <a:pt x="266" y="1008"/>
                    <a:pt x="207" y="972"/>
                    <a:pt x="158" y="924"/>
                  </a:cubicBezTo>
                  <a:cubicBezTo>
                    <a:pt x="108" y="877"/>
                    <a:pt x="69" y="819"/>
                    <a:pt x="42" y="753"/>
                  </a:cubicBezTo>
                  <a:cubicBezTo>
                    <a:pt x="14" y="686"/>
                    <a:pt x="0" y="613"/>
                    <a:pt x="0" y="532"/>
                  </a:cubicBezTo>
                  <a:cubicBezTo>
                    <a:pt x="0" y="451"/>
                    <a:pt x="14" y="377"/>
                    <a:pt x="42" y="311"/>
                  </a:cubicBezTo>
                  <a:cubicBezTo>
                    <a:pt x="69" y="246"/>
                    <a:pt x="108" y="190"/>
                    <a:pt x="158" y="144"/>
                  </a:cubicBezTo>
                  <a:cubicBezTo>
                    <a:pt x="207" y="98"/>
                    <a:pt x="266" y="62"/>
                    <a:pt x="333" y="37"/>
                  </a:cubicBezTo>
                  <a:cubicBezTo>
                    <a:pt x="401" y="12"/>
                    <a:pt x="475" y="0"/>
                    <a:pt x="554" y="0"/>
                  </a:cubicBezTo>
                  <a:cubicBezTo>
                    <a:pt x="634" y="0"/>
                    <a:pt x="708" y="12"/>
                    <a:pt x="776" y="37"/>
                  </a:cubicBezTo>
                  <a:cubicBezTo>
                    <a:pt x="844" y="62"/>
                    <a:pt x="903" y="98"/>
                    <a:pt x="953" y="144"/>
                  </a:cubicBezTo>
                  <a:cubicBezTo>
                    <a:pt x="1002" y="190"/>
                    <a:pt x="1040" y="246"/>
                    <a:pt x="1068" y="311"/>
                  </a:cubicBezTo>
                  <a:cubicBezTo>
                    <a:pt x="1096" y="377"/>
                    <a:pt x="1110" y="451"/>
                    <a:pt x="1110" y="532"/>
                  </a:cubicBezTo>
                  <a:moveTo>
                    <a:pt x="847" y="532"/>
                  </a:moveTo>
                  <a:cubicBezTo>
                    <a:pt x="847" y="488"/>
                    <a:pt x="839" y="447"/>
                    <a:pt x="825" y="408"/>
                  </a:cubicBezTo>
                  <a:cubicBezTo>
                    <a:pt x="811" y="370"/>
                    <a:pt x="791" y="337"/>
                    <a:pt x="765" y="310"/>
                  </a:cubicBezTo>
                  <a:cubicBezTo>
                    <a:pt x="740" y="283"/>
                    <a:pt x="709" y="261"/>
                    <a:pt x="673" y="245"/>
                  </a:cubicBezTo>
                  <a:cubicBezTo>
                    <a:pt x="637" y="229"/>
                    <a:pt x="598" y="221"/>
                    <a:pt x="554" y="221"/>
                  </a:cubicBezTo>
                  <a:cubicBezTo>
                    <a:pt x="511" y="221"/>
                    <a:pt x="472" y="229"/>
                    <a:pt x="436" y="245"/>
                  </a:cubicBezTo>
                  <a:cubicBezTo>
                    <a:pt x="401" y="261"/>
                    <a:pt x="370" y="283"/>
                    <a:pt x="344" y="310"/>
                  </a:cubicBezTo>
                  <a:cubicBezTo>
                    <a:pt x="318" y="337"/>
                    <a:pt x="298" y="370"/>
                    <a:pt x="284" y="408"/>
                  </a:cubicBezTo>
                  <a:cubicBezTo>
                    <a:pt x="270" y="447"/>
                    <a:pt x="263" y="488"/>
                    <a:pt x="263" y="532"/>
                  </a:cubicBezTo>
                  <a:cubicBezTo>
                    <a:pt x="263" y="578"/>
                    <a:pt x="271" y="620"/>
                    <a:pt x="285" y="659"/>
                  </a:cubicBezTo>
                  <a:cubicBezTo>
                    <a:pt x="299" y="698"/>
                    <a:pt x="319" y="732"/>
                    <a:pt x="345" y="759"/>
                  </a:cubicBezTo>
                  <a:cubicBezTo>
                    <a:pt x="370" y="787"/>
                    <a:pt x="401" y="809"/>
                    <a:pt x="436" y="825"/>
                  </a:cubicBezTo>
                  <a:cubicBezTo>
                    <a:pt x="472" y="841"/>
                    <a:pt x="511" y="848"/>
                    <a:pt x="554" y="848"/>
                  </a:cubicBezTo>
                  <a:cubicBezTo>
                    <a:pt x="598" y="848"/>
                    <a:pt x="637" y="841"/>
                    <a:pt x="672" y="825"/>
                  </a:cubicBezTo>
                  <a:cubicBezTo>
                    <a:pt x="708" y="809"/>
                    <a:pt x="739" y="787"/>
                    <a:pt x="765" y="759"/>
                  </a:cubicBezTo>
                  <a:cubicBezTo>
                    <a:pt x="790" y="732"/>
                    <a:pt x="811" y="698"/>
                    <a:pt x="825" y="659"/>
                  </a:cubicBezTo>
                  <a:cubicBezTo>
                    <a:pt x="839" y="620"/>
                    <a:pt x="847" y="578"/>
                    <a:pt x="847" y="532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035050B0-C5C0-4CD6-B28D-9321F80C57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86388" y="847725"/>
              <a:ext cx="293687" cy="292100"/>
            </a:xfrm>
            <a:custGeom>
              <a:avLst/>
              <a:gdLst/>
              <a:ahLst/>
              <a:cxnLst>
                <a:cxn ang="0">
                  <a:pos x="114" y="184"/>
                </a:cxn>
                <a:cxn ang="0">
                  <a:pos x="69" y="184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92" y="131"/>
                </a:cxn>
                <a:cxn ang="0">
                  <a:pos x="93" y="131"/>
                </a:cxn>
                <a:cxn ang="0">
                  <a:pos x="136" y="0"/>
                </a:cxn>
                <a:cxn ang="0">
                  <a:pos x="185" y="0"/>
                </a:cxn>
                <a:cxn ang="0">
                  <a:pos x="114" y="184"/>
                </a:cxn>
              </a:cxnLst>
              <a:rect l="0" t="0" r="r" b="b"/>
              <a:pathLst>
                <a:path w="185" h="184">
                  <a:moveTo>
                    <a:pt x="114" y="184"/>
                  </a:moveTo>
                  <a:lnTo>
                    <a:pt x="69" y="184"/>
                  </a:lnTo>
                  <a:lnTo>
                    <a:pt x="0" y="0"/>
                  </a:lnTo>
                  <a:lnTo>
                    <a:pt x="49" y="0"/>
                  </a:lnTo>
                  <a:lnTo>
                    <a:pt x="92" y="131"/>
                  </a:lnTo>
                  <a:lnTo>
                    <a:pt x="93" y="131"/>
                  </a:lnTo>
                  <a:lnTo>
                    <a:pt x="136" y="0"/>
                  </a:lnTo>
                  <a:lnTo>
                    <a:pt x="185" y="0"/>
                  </a:lnTo>
                  <a:lnTo>
                    <a:pt x="114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103154F1-926A-4E50-B1CE-D64F1D1A2E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413413" y="847725"/>
              <a:ext cx="20320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123" y="0"/>
                </a:cxn>
                <a:cxn ang="0">
                  <a:pos x="123" y="38"/>
                </a:cxn>
                <a:cxn ang="0">
                  <a:pos x="43" y="38"/>
                </a:cxn>
                <a:cxn ang="0">
                  <a:pos x="43" y="72"/>
                </a:cxn>
                <a:cxn ang="0">
                  <a:pos x="119" y="72"/>
                </a:cxn>
                <a:cxn ang="0">
                  <a:pos x="119" y="108"/>
                </a:cxn>
                <a:cxn ang="0">
                  <a:pos x="43" y="108"/>
                </a:cxn>
                <a:cxn ang="0">
                  <a:pos x="43" y="146"/>
                </a:cxn>
                <a:cxn ang="0">
                  <a:pos x="128" y="146"/>
                </a:cxn>
                <a:cxn ang="0">
                  <a:pos x="128" y="184"/>
                </a:cxn>
                <a:cxn ang="0">
                  <a:pos x="0" y="184"/>
                </a:cxn>
              </a:cxnLst>
              <a:rect l="0" t="0" r="r" b="b"/>
              <a:pathLst>
                <a:path w="128" h="184">
                  <a:moveTo>
                    <a:pt x="0" y="184"/>
                  </a:moveTo>
                  <a:lnTo>
                    <a:pt x="0" y="0"/>
                  </a:lnTo>
                  <a:lnTo>
                    <a:pt x="123" y="0"/>
                  </a:lnTo>
                  <a:lnTo>
                    <a:pt x="123" y="38"/>
                  </a:lnTo>
                  <a:lnTo>
                    <a:pt x="43" y="38"/>
                  </a:lnTo>
                  <a:lnTo>
                    <a:pt x="43" y="72"/>
                  </a:lnTo>
                  <a:lnTo>
                    <a:pt x="119" y="72"/>
                  </a:lnTo>
                  <a:lnTo>
                    <a:pt x="119" y="108"/>
                  </a:lnTo>
                  <a:lnTo>
                    <a:pt x="43" y="108"/>
                  </a:lnTo>
                  <a:lnTo>
                    <a:pt x="43" y="146"/>
                  </a:lnTo>
                  <a:lnTo>
                    <a:pt x="128" y="146"/>
                  </a:lnTo>
                  <a:lnTo>
                    <a:pt x="128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B6D5702B-5316-4AC5-B037-D95BE04DB8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73763" y="847725"/>
              <a:ext cx="265112" cy="292100"/>
            </a:xfrm>
            <a:custGeom>
              <a:avLst/>
              <a:gdLst/>
              <a:ahLst/>
              <a:cxnLst>
                <a:cxn ang="0">
                  <a:pos x="117" y="184"/>
                </a:cxn>
                <a:cxn ang="0">
                  <a:pos x="43" y="64"/>
                </a:cxn>
                <a:cxn ang="0">
                  <a:pos x="42" y="64"/>
                </a:cxn>
                <a:cxn ang="0">
                  <a:pos x="43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124" y="120"/>
                </a:cxn>
                <a:cxn ang="0">
                  <a:pos x="125" y="120"/>
                </a:cxn>
                <a:cxn ang="0">
                  <a:pos x="124" y="0"/>
                </a:cxn>
                <a:cxn ang="0">
                  <a:pos x="167" y="0"/>
                </a:cxn>
                <a:cxn ang="0">
                  <a:pos x="167" y="184"/>
                </a:cxn>
                <a:cxn ang="0">
                  <a:pos x="117" y="184"/>
                </a:cxn>
              </a:cxnLst>
              <a:rect l="0" t="0" r="r" b="b"/>
              <a:pathLst>
                <a:path w="167" h="184">
                  <a:moveTo>
                    <a:pt x="117" y="184"/>
                  </a:moveTo>
                  <a:lnTo>
                    <a:pt x="43" y="64"/>
                  </a:lnTo>
                  <a:lnTo>
                    <a:pt x="42" y="64"/>
                  </a:lnTo>
                  <a:lnTo>
                    <a:pt x="43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4" y="0"/>
                  </a:lnTo>
                  <a:lnTo>
                    <a:pt x="167" y="0"/>
                  </a:lnTo>
                  <a:lnTo>
                    <a:pt x="167" y="184"/>
                  </a:lnTo>
                  <a:lnTo>
                    <a:pt x="117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1781F437-9185-4769-98FB-3191F16617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94113" y="1822450"/>
              <a:ext cx="234950" cy="292100"/>
            </a:xfrm>
            <a:custGeom>
              <a:avLst/>
              <a:gdLst/>
              <a:ahLst/>
              <a:cxnLst>
                <a:cxn ang="0">
                  <a:pos x="96" y="38"/>
                </a:cxn>
                <a:cxn ang="0">
                  <a:pos x="96" y="184"/>
                </a:cxn>
                <a:cxn ang="0">
                  <a:pos x="52" y="184"/>
                </a:cxn>
                <a:cxn ang="0">
                  <a:pos x="52" y="38"/>
                </a:cxn>
                <a:cxn ang="0">
                  <a:pos x="0" y="38"/>
                </a:cxn>
                <a:cxn ang="0">
                  <a:pos x="0" y="0"/>
                </a:cxn>
                <a:cxn ang="0">
                  <a:pos x="148" y="0"/>
                </a:cxn>
                <a:cxn ang="0">
                  <a:pos x="148" y="38"/>
                </a:cxn>
                <a:cxn ang="0">
                  <a:pos x="96" y="38"/>
                </a:cxn>
              </a:cxnLst>
              <a:rect l="0" t="0" r="r" b="b"/>
              <a:pathLst>
                <a:path w="148" h="184">
                  <a:moveTo>
                    <a:pt x="96" y="38"/>
                  </a:moveTo>
                  <a:lnTo>
                    <a:pt x="96" y="184"/>
                  </a:lnTo>
                  <a:lnTo>
                    <a:pt x="52" y="184"/>
                  </a:lnTo>
                  <a:lnTo>
                    <a:pt x="52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48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2AB29BFC-C7CD-4229-B99B-A72BB0D366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7163" y="1822450"/>
              <a:ext cx="20320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7"/>
                </a:cxn>
                <a:cxn ang="0">
                  <a:pos x="43" y="37"/>
                </a:cxn>
                <a:cxn ang="0">
                  <a:pos x="43" y="72"/>
                </a:cxn>
                <a:cxn ang="0">
                  <a:pos x="119" y="72"/>
                </a:cxn>
                <a:cxn ang="0">
                  <a:pos x="119" y="108"/>
                </a:cxn>
                <a:cxn ang="0">
                  <a:pos x="43" y="108"/>
                </a:cxn>
                <a:cxn ang="0">
                  <a:pos x="43" y="146"/>
                </a:cxn>
                <a:cxn ang="0">
                  <a:pos x="128" y="146"/>
                </a:cxn>
                <a:cxn ang="0">
                  <a:pos x="128" y="184"/>
                </a:cxn>
                <a:cxn ang="0">
                  <a:pos x="0" y="184"/>
                </a:cxn>
              </a:cxnLst>
              <a:rect l="0" t="0" r="r" b="b"/>
              <a:pathLst>
                <a:path w="128" h="184">
                  <a:moveTo>
                    <a:pt x="0" y="184"/>
                  </a:moveTo>
                  <a:lnTo>
                    <a:pt x="0" y="0"/>
                  </a:lnTo>
                  <a:lnTo>
                    <a:pt x="124" y="0"/>
                  </a:lnTo>
                  <a:lnTo>
                    <a:pt x="124" y="37"/>
                  </a:lnTo>
                  <a:lnTo>
                    <a:pt x="43" y="37"/>
                  </a:lnTo>
                  <a:lnTo>
                    <a:pt x="43" y="72"/>
                  </a:lnTo>
                  <a:lnTo>
                    <a:pt x="119" y="72"/>
                  </a:lnTo>
                  <a:lnTo>
                    <a:pt x="119" y="108"/>
                  </a:lnTo>
                  <a:lnTo>
                    <a:pt x="43" y="108"/>
                  </a:lnTo>
                  <a:lnTo>
                    <a:pt x="43" y="146"/>
                  </a:lnTo>
                  <a:lnTo>
                    <a:pt x="128" y="146"/>
                  </a:lnTo>
                  <a:lnTo>
                    <a:pt x="128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6B58F3FC-DFD1-4008-BED4-D57DB765E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908463" y="1814513"/>
              <a:ext cx="271462" cy="307975"/>
            </a:xfrm>
            <a:custGeom>
              <a:avLst/>
              <a:gdLst/>
              <a:ahLst/>
              <a:cxnLst>
                <a:cxn ang="0">
                  <a:pos x="778" y="1027"/>
                </a:cxn>
                <a:cxn ang="0">
                  <a:pos x="549" y="1073"/>
                </a:cxn>
                <a:cxn ang="0">
                  <a:pos x="331" y="1034"/>
                </a:cxn>
                <a:cxn ang="0">
                  <a:pos x="157" y="924"/>
                </a:cxn>
                <a:cxn ang="0">
                  <a:pos x="42" y="753"/>
                </a:cxn>
                <a:cxn ang="0">
                  <a:pos x="0" y="535"/>
                </a:cxn>
                <a:cxn ang="0">
                  <a:pos x="43" y="313"/>
                </a:cxn>
                <a:cxn ang="0">
                  <a:pos x="160" y="144"/>
                </a:cxn>
                <a:cxn ang="0">
                  <a:pos x="336" y="37"/>
                </a:cxn>
                <a:cxn ang="0">
                  <a:pos x="553" y="0"/>
                </a:cxn>
                <a:cxn ang="0">
                  <a:pos x="766" y="38"/>
                </a:cxn>
                <a:cxn ang="0">
                  <a:pos x="935" y="149"/>
                </a:cxn>
                <a:cxn ang="0">
                  <a:pos x="768" y="316"/>
                </a:cxn>
                <a:cxn ang="0">
                  <a:pos x="677" y="245"/>
                </a:cxn>
                <a:cxn ang="0">
                  <a:pos x="562" y="222"/>
                </a:cxn>
                <a:cxn ang="0">
                  <a:pos x="443" y="246"/>
                </a:cxn>
                <a:cxn ang="0">
                  <a:pos x="350" y="312"/>
                </a:cxn>
                <a:cxn ang="0">
                  <a:pos x="290" y="410"/>
                </a:cxn>
                <a:cxn ang="0">
                  <a:pos x="268" y="535"/>
                </a:cxn>
                <a:cxn ang="0">
                  <a:pos x="290" y="661"/>
                </a:cxn>
                <a:cxn ang="0">
                  <a:pos x="350" y="760"/>
                </a:cxn>
                <a:cxn ang="0">
                  <a:pos x="441" y="824"/>
                </a:cxn>
                <a:cxn ang="0">
                  <a:pos x="558" y="847"/>
                </a:cxn>
                <a:cxn ang="0">
                  <a:pos x="686" y="818"/>
                </a:cxn>
                <a:cxn ang="0">
                  <a:pos x="774" y="743"/>
                </a:cxn>
                <a:cxn ang="0">
                  <a:pos x="945" y="904"/>
                </a:cxn>
                <a:cxn ang="0">
                  <a:pos x="778" y="1027"/>
                </a:cxn>
              </a:cxnLst>
              <a:rect l="0" t="0" r="r" b="b"/>
              <a:pathLst>
                <a:path w="945" h="1073">
                  <a:moveTo>
                    <a:pt x="778" y="1027"/>
                  </a:moveTo>
                  <a:cubicBezTo>
                    <a:pt x="712" y="1057"/>
                    <a:pt x="635" y="1073"/>
                    <a:pt x="549" y="1073"/>
                  </a:cubicBezTo>
                  <a:cubicBezTo>
                    <a:pt x="470" y="1073"/>
                    <a:pt x="397" y="1060"/>
                    <a:pt x="331" y="1034"/>
                  </a:cubicBezTo>
                  <a:cubicBezTo>
                    <a:pt x="264" y="1008"/>
                    <a:pt x="206" y="971"/>
                    <a:pt x="157" y="924"/>
                  </a:cubicBezTo>
                  <a:cubicBezTo>
                    <a:pt x="108" y="876"/>
                    <a:pt x="70" y="819"/>
                    <a:pt x="42" y="753"/>
                  </a:cubicBezTo>
                  <a:cubicBezTo>
                    <a:pt x="14" y="687"/>
                    <a:pt x="0" y="614"/>
                    <a:pt x="0" y="535"/>
                  </a:cubicBezTo>
                  <a:cubicBezTo>
                    <a:pt x="0" y="453"/>
                    <a:pt x="14" y="379"/>
                    <a:pt x="43" y="313"/>
                  </a:cubicBezTo>
                  <a:cubicBezTo>
                    <a:pt x="71" y="247"/>
                    <a:pt x="110" y="191"/>
                    <a:pt x="160" y="144"/>
                  </a:cubicBezTo>
                  <a:cubicBezTo>
                    <a:pt x="210" y="98"/>
                    <a:pt x="269" y="62"/>
                    <a:pt x="336" y="37"/>
                  </a:cubicBezTo>
                  <a:cubicBezTo>
                    <a:pt x="403" y="12"/>
                    <a:pt x="475" y="0"/>
                    <a:pt x="553" y="0"/>
                  </a:cubicBezTo>
                  <a:cubicBezTo>
                    <a:pt x="625" y="0"/>
                    <a:pt x="696" y="12"/>
                    <a:pt x="766" y="38"/>
                  </a:cubicBezTo>
                  <a:cubicBezTo>
                    <a:pt x="835" y="63"/>
                    <a:pt x="892" y="100"/>
                    <a:pt x="935" y="149"/>
                  </a:cubicBezTo>
                  <a:cubicBezTo>
                    <a:pt x="768" y="316"/>
                    <a:pt x="768" y="316"/>
                    <a:pt x="768" y="316"/>
                  </a:cubicBezTo>
                  <a:cubicBezTo>
                    <a:pt x="745" y="284"/>
                    <a:pt x="715" y="261"/>
                    <a:pt x="677" y="245"/>
                  </a:cubicBezTo>
                  <a:cubicBezTo>
                    <a:pt x="640" y="230"/>
                    <a:pt x="601" y="222"/>
                    <a:pt x="562" y="222"/>
                  </a:cubicBezTo>
                  <a:cubicBezTo>
                    <a:pt x="519" y="222"/>
                    <a:pt x="479" y="230"/>
                    <a:pt x="443" y="246"/>
                  </a:cubicBezTo>
                  <a:cubicBezTo>
                    <a:pt x="407" y="262"/>
                    <a:pt x="376" y="284"/>
                    <a:pt x="350" y="312"/>
                  </a:cubicBezTo>
                  <a:cubicBezTo>
                    <a:pt x="324" y="340"/>
                    <a:pt x="304" y="372"/>
                    <a:pt x="290" y="410"/>
                  </a:cubicBezTo>
                  <a:cubicBezTo>
                    <a:pt x="275" y="448"/>
                    <a:pt x="268" y="490"/>
                    <a:pt x="268" y="535"/>
                  </a:cubicBezTo>
                  <a:cubicBezTo>
                    <a:pt x="268" y="581"/>
                    <a:pt x="275" y="623"/>
                    <a:pt x="290" y="661"/>
                  </a:cubicBezTo>
                  <a:cubicBezTo>
                    <a:pt x="304" y="700"/>
                    <a:pt x="324" y="732"/>
                    <a:pt x="350" y="760"/>
                  </a:cubicBezTo>
                  <a:cubicBezTo>
                    <a:pt x="375" y="787"/>
                    <a:pt x="405" y="808"/>
                    <a:pt x="441" y="824"/>
                  </a:cubicBezTo>
                  <a:cubicBezTo>
                    <a:pt x="477" y="839"/>
                    <a:pt x="515" y="847"/>
                    <a:pt x="558" y="847"/>
                  </a:cubicBezTo>
                  <a:cubicBezTo>
                    <a:pt x="607" y="847"/>
                    <a:pt x="649" y="837"/>
                    <a:pt x="686" y="818"/>
                  </a:cubicBezTo>
                  <a:cubicBezTo>
                    <a:pt x="722" y="799"/>
                    <a:pt x="752" y="774"/>
                    <a:pt x="774" y="743"/>
                  </a:cubicBezTo>
                  <a:cubicBezTo>
                    <a:pt x="945" y="904"/>
                    <a:pt x="945" y="904"/>
                    <a:pt x="945" y="904"/>
                  </a:cubicBezTo>
                  <a:cubicBezTo>
                    <a:pt x="900" y="956"/>
                    <a:pt x="844" y="997"/>
                    <a:pt x="778" y="1027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175B9DCD-F545-4756-973F-1B4E434363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16438" y="1822450"/>
              <a:ext cx="255587" cy="292100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116" y="107"/>
                </a:cxn>
                <a:cxn ang="0">
                  <a:pos x="45" y="107"/>
                </a:cxn>
                <a:cxn ang="0">
                  <a:pos x="45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70"/>
                </a:cxn>
                <a:cxn ang="0">
                  <a:pos x="116" y="70"/>
                </a:cxn>
                <a:cxn ang="0">
                  <a:pos x="116" y="0"/>
                </a:cxn>
                <a:cxn ang="0">
                  <a:pos x="161" y="0"/>
                </a:cxn>
                <a:cxn ang="0">
                  <a:pos x="161" y="184"/>
                </a:cxn>
                <a:cxn ang="0">
                  <a:pos x="116" y="184"/>
                </a:cxn>
              </a:cxnLst>
              <a:rect l="0" t="0" r="r" b="b"/>
              <a:pathLst>
                <a:path w="161" h="184">
                  <a:moveTo>
                    <a:pt x="116" y="184"/>
                  </a:moveTo>
                  <a:lnTo>
                    <a:pt x="116" y="107"/>
                  </a:lnTo>
                  <a:lnTo>
                    <a:pt x="45" y="107"/>
                  </a:lnTo>
                  <a:lnTo>
                    <a:pt x="45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70"/>
                  </a:lnTo>
                  <a:lnTo>
                    <a:pt x="116" y="70"/>
                  </a:lnTo>
                  <a:lnTo>
                    <a:pt x="116" y="0"/>
                  </a:lnTo>
                  <a:lnTo>
                    <a:pt x="161" y="0"/>
                  </a:lnTo>
                  <a:lnTo>
                    <a:pt x="161" y="184"/>
                  </a:lnTo>
                  <a:lnTo>
                    <a:pt x="116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ABA7DA6C-8A32-4F52-A854-70AF79DDF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538700" y="1822450"/>
              <a:ext cx="266700" cy="292100"/>
            </a:xfrm>
            <a:custGeom>
              <a:avLst/>
              <a:gdLst/>
              <a:ahLst/>
              <a:cxnLst>
                <a:cxn ang="0">
                  <a:pos x="117" y="184"/>
                </a:cxn>
                <a:cxn ang="0">
                  <a:pos x="43" y="64"/>
                </a:cxn>
                <a:cxn ang="0">
                  <a:pos x="43" y="64"/>
                </a:cxn>
                <a:cxn ang="0">
                  <a:pos x="44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125" y="120"/>
                </a:cxn>
                <a:cxn ang="0">
                  <a:pos x="126" y="120"/>
                </a:cxn>
                <a:cxn ang="0">
                  <a:pos x="125" y="0"/>
                </a:cxn>
                <a:cxn ang="0">
                  <a:pos x="168" y="0"/>
                </a:cxn>
                <a:cxn ang="0">
                  <a:pos x="168" y="184"/>
                </a:cxn>
                <a:cxn ang="0">
                  <a:pos x="117" y="184"/>
                </a:cxn>
              </a:cxnLst>
              <a:rect l="0" t="0" r="r" b="b"/>
              <a:pathLst>
                <a:path w="168" h="184">
                  <a:moveTo>
                    <a:pt x="117" y="184"/>
                  </a:moveTo>
                  <a:lnTo>
                    <a:pt x="43" y="64"/>
                  </a:lnTo>
                  <a:lnTo>
                    <a:pt x="43" y="64"/>
                  </a:lnTo>
                  <a:lnTo>
                    <a:pt x="44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125" y="120"/>
                  </a:lnTo>
                  <a:lnTo>
                    <a:pt x="126" y="120"/>
                  </a:lnTo>
                  <a:lnTo>
                    <a:pt x="125" y="0"/>
                  </a:lnTo>
                  <a:lnTo>
                    <a:pt x="168" y="0"/>
                  </a:lnTo>
                  <a:lnTo>
                    <a:pt x="168" y="184"/>
                  </a:lnTo>
                  <a:lnTo>
                    <a:pt x="117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33645760-74B0-4DAC-B274-D4F6D05CF3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859375" y="1814513"/>
              <a:ext cx="317500" cy="307975"/>
            </a:xfrm>
            <a:custGeom>
              <a:avLst/>
              <a:gdLst/>
              <a:ahLst/>
              <a:cxnLst>
                <a:cxn ang="0">
                  <a:pos x="1110" y="532"/>
                </a:cxn>
                <a:cxn ang="0">
                  <a:pos x="1068" y="753"/>
                </a:cxn>
                <a:cxn ang="0">
                  <a:pos x="953" y="924"/>
                </a:cxn>
                <a:cxn ang="0">
                  <a:pos x="776" y="1034"/>
                </a:cxn>
                <a:cxn ang="0">
                  <a:pos x="554" y="1073"/>
                </a:cxn>
                <a:cxn ang="0">
                  <a:pos x="333" y="1034"/>
                </a:cxn>
                <a:cxn ang="0">
                  <a:pos x="158" y="924"/>
                </a:cxn>
                <a:cxn ang="0">
                  <a:pos x="42" y="753"/>
                </a:cxn>
                <a:cxn ang="0">
                  <a:pos x="0" y="532"/>
                </a:cxn>
                <a:cxn ang="0">
                  <a:pos x="42" y="311"/>
                </a:cxn>
                <a:cxn ang="0">
                  <a:pos x="158" y="143"/>
                </a:cxn>
                <a:cxn ang="0">
                  <a:pos x="333" y="37"/>
                </a:cxn>
                <a:cxn ang="0">
                  <a:pos x="554" y="0"/>
                </a:cxn>
                <a:cxn ang="0">
                  <a:pos x="776" y="37"/>
                </a:cxn>
                <a:cxn ang="0">
                  <a:pos x="953" y="143"/>
                </a:cxn>
                <a:cxn ang="0">
                  <a:pos x="1068" y="311"/>
                </a:cxn>
                <a:cxn ang="0">
                  <a:pos x="1110" y="532"/>
                </a:cxn>
                <a:cxn ang="0">
                  <a:pos x="847" y="532"/>
                </a:cxn>
                <a:cxn ang="0">
                  <a:pos x="825" y="408"/>
                </a:cxn>
                <a:cxn ang="0">
                  <a:pos x="765" y="310"/>
                </a:cxn>
                <a:cxn ang="0">
                  <a:pos x="673" y="245"/>
                </a:cxn>
                <a:cxn ang="0">
                  <a:pos x="554" y="221"/>
                </a:cxn>
                <a:cxn ang="0">
                  <a:pos x="436" y="245"/>
                </a:cxn>
                <a:cxn ang="0">
                  <a:pos x="344" y="310"/>
                </a:cxn>
                <a:cxn ang="0">
                  <a:pos x="284" y="408"/>
                </a:cxn>
                <a:cxn ang="0">
                  <a:pos x="264" y="532"/>
                </a:cxn>
                <a:cxn ang="0">
                  <a:pos x="285" y="659"/>
                </a:cxn>
                <a:cxn ang="0">
                  <a:pos x="345" y="759"/>
                </a:cxn>
                <a:cxn ang="0">
                  <a:pos x="436" y="824"/>
                </a:cxn>
                <a:cxn ang="0">
                  <a:pos x="554" y="848"/>
                </a:cxn>
                <a:cxn ang="0">
                  <a:pos x="672" y="824"/>
                </a:cxn>
                <a:cxn ang="0">
                  <a:pos x="765" y="759"/>
                </a:cxn>
                <a:cxn ang="0">
                  <a:pos x="825" y="659"/>
                </a:cxn>
                <a:cxn ang="0">
                  <a:pos x="847" y="532"/>
                </a:cxn>
              </a:cxnLst>
              <a:rect l="0" t="0" r="r" b="b"/>
              <a:pathLst>
                <a:path w="1110" h="1073">
                  <a:moveTo>
                    <a:pt x="1110" y="532"/>
                  </a:moveTo>
                  <a:cubicBezTo>
                    <a:pt x="1110" y="612"/>
                    <a:pt x="1096" y="686"/>
                    <a:pt x="1068" y="753"/>
                  </a:cubicBezTo>
                  <a:cubicBezTo>
                    <a:pt x="1040" y="819"/>
                    <a:pt x="1002" y="876"/>
                    <a:pt x="953" y="924"/>
                  </a:cubicBezTo>
                  <a:cubicBezTo>
                    <a:pt x="903" y="971"/>
                    <a:pt x="844" y="1008"/>
                    <a:pt x="776" y="1034"/>
                  </a:cubicBezTo>
                  <a:cubicBezTo>
                    <a:pt x="708" y="1060"/>
                    <a:pt x="634" y="1073"/>
                    <a:pt x="554" y="1073"/>
                  </a:cubicBezTo>
                  <a:cubicBezTo>
                    <a:pt x="475" y="1073"/>
                    <a:pt x="401" y="1060"/>
                    <a:pt x="333" y="1034"/>
                  </a:cubicBezTo>
                  <a:cubicBezTo>
                    <a:pt x="266" y="1008"/>
                    <a:pt x="207" y="971"/>
                    <a:pt x="158" y="924"/>
                  </a:cubicBezTo>
                  <a:cubicBezTo>
                    <a:pt x="108" y="876"/>
                    <a:pt x="70" y="819"/>
                    <a:pt x="42" y="753"/>
                  </a:cubicBezTo>
                  <a:cubicBezTo>
                    <a:pt x="14" y="686"/>
                    <a:pt x="0" y="612"/>
                    <a:pt x="0" y="532"/>
                  </a:cubicBezTo>
                  <a:cubicBezTo>
                    <a:pt x="0" y="450"/>
                    <a:pt x="14" y="377"/>
                    <a:pt x="42" y="311"/>
                  </a:cubicBezTo>
                  <a:cubicBezTo>
                    <a:pt x="70" y="245"/>
                    <a:pt x="108" y="190"/>
                    <a:pt x="158" y="143"/>
                  </a:cubicBezTo>
                  <a:cubicBezTo>
                    <a:pt x="207" y="97"/>
                    <a:pt x="266" y="62"/>
                    <a:pt x="333" y="37"/>
                  </a:cubicBezTo>
                  <a:cubicBezTo>
                    <a:pt x="401" y="12"/>
                    <a:pt x="475" y="0"/>
                    <a:pt x="554" y="0"/>
                  </a:cubicBezTo>
                  <a:cubicBezTo>
                    <a:pt x="634" y="0"/>
                    <a:pt x="708" y="12"/>
                    <a:pt x="776" y="37"/>
                  </a:cubicBezTo>
                  <a:cubicBezTo>
                    <a:pt x="844" y="62"/>
                    <a:pt x="903" y="97"/>
                    <a:pt x="953" y="143"/>
                  </a:cubicBezTo>
                  <a:cubicBezTo>
                    <a:pt x="1002" y="190"/>
                    <a:pt x="1040" y="245"/>
                    <a:pt x="1068" y="311"/>
                  </a:cubicBezTo>
                  <a:cubicBezTo>
                    <a:pt x="1096" y="377"/>
                    <a:pt x="1110" y="450"/>
                    <a:pt x="1110" y="532"/>
                  </a:cubicBezTo>
                  <a:moveTo>
                    <a:pt x="847" y="532"/>
                  </a:moveTo>
                  <a:cubicBezTo>
                    <a:pt x="847" y="488"/>
                    <a:pt x="839" y="446"/>
                    <a:pt x="825" y="408"/>
                  </a:cubicBezTo>
                  <a:cubicBezTo>
                    <a:pt x="811" y="370"/>
                    <a:pt x="791" y="337"/>
                    <a:pt x="765" y="310"/>
                  </a:cubicBezTo>
                  <a:cubicBezTo>
                    <a:pt x="740" y="282"/>
                    <a:pt x="709" y="261"/>
                    <a:pt x="673" y="245"/>
                  </a:cubicBezTo>
                  <a:cubicBezTo>
                    <a:pt x="637" y="229"/>
                    <a:pt x="598" y="221"/>
                    <a:pt x="554" y="221"/>
                  </a:cubicBezTo>
                  <a:cubicBezTo>
                    <a:pt x="511" y="221"/>
                    <a:pt x="472" y="229"/>
                    <a:pt x="436" y="245"/>
                  </a:cubicBezTo>
                  <a:cubicBezTo>
                    <a:pt x="401" y="261"/>
                    <a:pt x="370" y="282"/>
                    <a:pt x="344" y="310"/>
                  </a:cubicBezTo>
                  <a:cubicBezTo>
                    <a:pt x="318" y="337"/>
                    <a:pt x="298" y="370"/>
                    <a:pt x="284" y="408"/>
                  </a:cubicBezTo>
                  <a:cubicBezTo>
                    <a:pt x="270" y="446"/>
                    <a:pt x="264" y="488"/>
                    <a:pt x="264" y="532"/>
                  </a:cubicBezTo>
                  <a:cubicBezTo>
                    <a:pt x="264" y="578"/>
                    <a:pt x="271" y="620"/>
                    <a:pt x="285" y="659"/>
                  </a:cubicBezTo>
                  <a:cubicBezTo>
                    <a:pt x="299" y="698"/>
                    <a:pt x="319" y="731"/>
                    <a:pt x="345" y="759"/>
                  </a:cubicBezTo>
                  <a:cubicBezTo>
                    <a:pt x="370" y="787"/>
                    <a:pt x="401" y="809"/>
                    <a:pt x="436" y="824"/>
                  </a:cubicBezTo>
                  <a:cubicBezTo>
                    <a:pt x="472" y="840"/>
                    <a:pt x="511" y="848"/>
                    <a:pt x="554" y="848"/>
                  </a:cubicBezTo>
                  <a:cubicBezTo>
                    <a:pt x="598" y="848"/>
                    <a:pt x="637" y="840"/>
                    <a:pt x="672" y="824"/>
                  </a:cubicBezTo>
                  <a:cubicBezTo>
                    <a:pt x="708" y="809"/>
                    <a:pt x="739" y="787"/>
                    <a:pt x="765" y="759"/>
                  </a:cubicBezTo>
                  <a:cubicBezTo>
                    <a:pt x="790" y="731"/>
                    <a:pt x="811" y="698"/>
                    <a:pt x="825" y="659"/>
                  </a:cubicBezTo>
                  <a:cubicBezTo>
                    <a:pt x="839" y="620"/>
                    <a:pt x="847" y="578"/>
                    <a:pt x="847" y="532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69EE314C-2F35-4110-BEA2-734BF6DDE2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29263" y="1822450"/>
              <a:ext cx="18415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145"/>
                </a:cxn>
                <a:cxn ang="0">
                  <a:pos x="116" y="145"/>
                </a:cxn>
                <a:cxn ang="0">
                  <a:pos x="116" y="184"/>
                </a:cxn>
                <a:cxn ang="0">
                  <a:pos x="0" y="184"/>
                </a:cxn>
              </a:cxnLst>
              <a:rect l="0" t="0" r="r" b="b"/>
              <a:pathLst>
                <a:path w="116" h="184">
                  <a:moveTo>
                    <a:pt x="0" y="184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145"/>
                  </a:lnTo>
                  <a:lnTo>
                    <a:pt x="116" y="145"/>
                  </a:lnTo>
                  <a:lnTo>
                    <a:pt x="116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9B1EC43B-91D3-4F10-88D9-3A5453431D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434050" y="1814513"/>
              <a:ext cx="319088" cy="307975"/>
            </a:xfrm>
            <a:custGeom>
              <a:avLst/>
              <a:gdLst/>
              <a:ahLst/>
              <a:cxnLst>
                <a:cxn ang="0">
                  <a:pos x="1110" y="532"/>
                </a:cxn>
                <a:cxn ang="0">
                  <a:pos x="1068" y="753"/>
                </a:cxn>
                <a:cxn ang="0">
                  <a:pos x="953" y="924"/>
                </a:cxn>
                <a:cxn ang="0">
                  <a:pos x="776" y="1034"/>
                </a:cxn>
                <a:cxn ang="0">
                  <a:pos x="554" y="1073"/>
                </a:cxn>
                <a:cxn ang="0">
                  <a:pos x="333" y="1034"/>
                </a:cxn>
                <a:cxn ang="0">
                  <a:pos x="158" y="924"/>
                </a:cxn>
                <a:cxn ang="0">
                  <a:pos x="42" y="753"/>
                </a:cxn>
                <a:cxn ang="0">
                  <a:pos x="0" y="532"/>
                </a:cxn>
                <a:cxn ang="0">
                  <a:pos x="42" y="311"/>
                </a:cxn>
                <a:cxn ang="0">
                  <a:pos x="158" y="143"/>
                </a:cxn>
                <a:cxn ang="0">
                  <a:pos x="333" y="37"/>
                </a:cxn>
                <a:cxn ang="0">
                  <a:pos x="554" y="0"/>
                </a:cxn>
                <a:cxn ang="0">
                  <a:pos x="776" y="37"/>
                </a:cxn>
                <a:cxn ang="0">
                  <a:pos x="953" y="143"/>
                </a:cxn>
                <a:cxn ang="0">
                  <a:pos x="1068" y="311"/>
                </a:cxn>
                <a:cxn ang="0">
                  <a:pos x="1110" y="532"/>
                </a:cxn>
                <a:cxn ang="0">
                  <a:pos x="847" y="532"/>
                </a:cxn>
                <a:cxn ang="0">
                  <a:pos x="825" y="408"/>
                </a:cxn>
                <a:cxn ang="0">
                  <a:pos x="765" y="310"/>
                </a:cxn>
                <a:cxn ang="0">
                  <a:pos x="673" y="245"/>
                </a:cxn>
                <a:cxn ang="0">
                  <a:pos x="554" y="221"/>
                </a:cxn>
                <a:cxn ang="0">
                  <a:pos x="436" y="245"/>
                </a:cxn>
                <a:cxn ang="0">
                  <a:pos x="344" y="310"/>
                </a:cxn>
                <a:cxn ang="0">
                  <a:pos x="284" y="408"/>
                </a:cxn>
                <a:cxn ang="0">
                  <a:pos x="263" y="532"/>
                </a:cxn>
                <a:cxn ang="0">
                  <a:pos x="285" y="659"/>
                </a:cxn>
                <a:cxn ang="0">
                  <a:pos x="345" y="759"/>
                </a:cxn>
                <a:cxn ang="0">
                  <a:pos x="436" y="824"/>
                </a:cxn>
                <a:cxn ang="0">
                  <a:pos x="554" y="848"/>
                </a:cxn>
                <a:cxn ang="0">
                  <a:pos x="672" y="824"/>
                </a:cxn>
                <a:cxn ang="0">
                  <a:pos x="764" y="759"/>
                </a:cxn>
                <a:cxn ang="0">
                  <a:pos x="825" y="659"/>
                </a:cxn>
                <a:cxn ang="0">
                  <a:pos x="847" y="532"/>
                </a:cxn>
              </a:cxnLst>
              <a:rect l="0" t="0" r="r" b="b"/>
              <a:pathLst>
                <a:path w="1110" h="1073">
                  <a:moveTo>
                    <a:pt x="1110" y="532"/>
                  </a:moveTo>
                  <a:cubicBezTo>
                    <a:pt x="1110" y="612"/>
                    <a:pt x="1096" y="686"/>
                    <a:pt x="1068" y="753"/>
                  </a:cubicBezTo>
                  <a:cubicBezTo>
                    <a:pt x="1040" y="819"/>
                    <a:pt x="1002" y="876"/>
                    <a:pt x="953" y="924"/>
                  </a:cubicBezTo>
                  <a:cubicBezTo>
                    <a:pt x="903" y="971"/>
                    <a:pt x="844" y="1008"/>
                    <a:pt x="776" y="1034"/>
                  </a:cubicBezTo>
                  <a:cubicBezTo>
                    <a:pt x="708" y="1060"/>
                    <a:pt x="634" y="1073"/>
                    <a:pt x="554" y="1073"/>
                  </a:cubicBezTo>
                  <a:cubicBezTo>
                    <a:pt x="475" y="1073"/>
                    <a:pt x="401" y="1060"/>
                    <a:pt x="333" y="1034"/>
                  </a:cubicBezTo>
                  <a:cubicBezTo>
                    <a:pt x="266" y="1008"/>
                    <a:pt x="207" y="971"/>
                    <a:pt x="158" y="924"/>
                  </a:cubicBezTo>
                  <a:cubicBezTo>
                    <a:pt x="108" y="876"/>
                    <a:pt x="69" y="819"/>
                    <a:pt x="42" y="753"/>
                  </a:cubicBezTo>
                  <a:cubicBezTo>
                    <a:pt x="14" y="686"/>
                    <a:pt x="0" y="612"/>
                    <a:pt x="0" y="532"/>
                  </a:cubicBezTo>
                  <a:cubicBezTo>
                    <a:pt x="0" y="450"/>
                    <a:pt x="14" y="377"/>
                    <a:pt x="42" y="311"/>
                  </a:cubicBezTo>
                  <a:cubicBezTo>
                    <a:pt x="69" y="245"/>
                    <a:pt x="108" y="190"/>
                    <a:pt x="158" y="143"/>
                  </a:cubicBezTo>
                  <a:cubicBezTo>
                    <a:pt x="207" y="97"/>
                    <a:pt x="266" y="62"/>
                    <a:pt x="333" y="37"/>
                  </a:cubicBezTo>
                  <a:cubicBezTo>
                    <a:pt x="401" y="12"/>
                    <a:pt x="475" y="0"/>
                    <a:pt x="554" y="0"/>
                  </a:cubicBezTo>
                  <a:cubicBezTo>
                    <a:pt x="634" y="0"/>
                    <a:pt x="708" y="12"/>
                    <a:pt x="776" y="37"/>
                  </a:cubicBezTo>
                  <a:cubicBezTo>
                    <a:pt x="844" y="62"/>
                    <a:pt x="903" y="97"/>
                    <a:pt x="953" y="143"/>
                  </a:cubicBezTo>
                  <a:cubicBezTo>
                    <a:pt x="1002" y="190"/>
                    <a:pt x="1040" y="245"/>
                    <a:pt x="1068" y="311"/>
                  </a:cubicBezTo>
                  <a:cubicBezTo>
                    <a:pt x="1096" y="377"/>
                    <a:pt x="1110" y="450"/>
                    <a:pt x="1110" y="532"/>
                  </a:cubicBezTo>
                  <a:moveTo>
                    <a:pt x="847" y="532"/>
                  </a:moveTo>
                  <a:cubicBezTo>
                    <a:pt x="847" y="488"/>
                    <a:pt x="839" y="446"/>
                    <a:pt x="825" y="408"/>
                  </a:cubicBezTo>
                  <a:cubicBezTo>
                    <a:pt x="811" y="370"/>
                    <a:pt x="791" y="337"/>
                    <a:pt x="765" y="310"/>
                  </a:cubicBezTo>
                  <a:cubicBezTo>
                    <a:pt x="740" y="282"/>
                    <a:pt x="709" y="261"/>
                    <a:pt x="673" y="245"/>
                  </a:cubicBezTo>
                  <a:cubicBezTo>
                    <a:pt x="637" y="229"/>
                    <a:pt x="598" y="221"/>
                    <a:pt x="554" y="221"/>
                  </a:cubicBezTo>
                  <a:cubicBezTo>
                    <a:pt x="511" y="221"/>
                    <a:pt x="472" y="229"/>
                    <a:pt x="436" y="245"/>
                  </a:cubicBezTo>
                  <a:cubicBezTo>
                    <a:pt x="401" y="261"/>
                    <a:pt x="370" y="282"/>
                    <a:pt x="344" y="310"/>
                  </a:cubicBezTo>
                  <a:cubicBezTo>
                    <a:pt x="318" y="337"/>
                    <a:pt x="298" y="370"/>
                    <a:pt x="284" y="408"/>
                  </a:cubicBezTo>
                  <a:cubicBezTo>
                    <a:pt x="270" y="446"/>
                    <a:pt x="263" y="488"/>
                    <a:pt x="263" y="532"/>
                  </a:cubicBezTo>
                  <a:cubicBezTo>
                    <a:pt x="263" y="578"/>
                    <a:pt x="271" y="620"/>
                    <a:pt x="285" y="659"/>
                  </a:cubicBezTo>
                  <a:cubicBezTo>
                    <a:pt x="299" y="698"/>
                    <a:pt x="319" y="731"/>
                    <a:pt x="345" y="759"/>
                  </a:cubicBezTo>
                  <a:cubicBezTo>
                    <a:pt x="370" y="787"/>
                    <a:pt x="401" y="809"/>
                    <a:pt x="436" y="824"/>
                  </a:cubicBezTo>
                  <a:cubicBezTo>
                    <a:pt x="472" y="840"/>
                    <a:pt x="511" y="848"/>
                    <a:pt x="554" y="848"/>
                  </a:cubicBezTo>
                  <a:cubicBezTo>
                    <a:pt x="598" y="848"/>
                    <a:pt x="637" y="840"/>
                    <a:pt x="672" y="824"/>
                  </a:cubicBezTo>
                  <a:cubicBezTo>
                    <a:pt x="708" y="809"/>
                    <a:pt x="739" y="787"/>
                    <a:pt x="764" y="759"/>
                  </a:cubicBezTo>
                  <a:cubicBezTo>
                    <a:pt x="790" y="731"/>
                    <a:pt x="811" y="698"/>
                    <a:pt x="825" y="659"/>
                  </a:cubicBezTo>
                  <a:cubicBezTo>
                    <a:pt x="839" y="620"/>
                    <a:pt x="847" y="578"/>
                    <a:pt x="847" y="532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795A90D8-0B0C-40DE-B644-1A0B2046AC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791238" y="1814513"/>
              <a:ext cx="273050" cy="306387"/>
            </a:xfrm>
            <a:custGeom>
              <a:avLst/>
              <a:gdLst/>
              <a:ahLst/>
              <a:cxnLst>
                <a:cxn ang="0">
                  <a:pos x="778" y="1047"/>
                </a:cxn>
                <a:cxn ang="0">
                  <a:pos x="560" y="1071"/>
                </a:cxn>
                <a:cxn ang="0">
                  <a:pos x="334" y="1032"/>
                </a:cxn>
                <a:cxn ang="0">
                  <a:pos x="157" y="923"/>
                </a:cxn>
                <a:cxn ang="0">
                  <a:pos x="41" y="754"/>
                </a:cxn>
                <a:cxn ang="0">
                  <a:pos x="0" y="535"/>
                </a:cxn>
                <a:cxn ang="0">
                  <a:pos x="42" y="313"/>
                </a:cxn>
                <a:cxn ang="0">
                  <a:pos x="159" y="144"/>
                </a:cxn>
                <a:cxn ang="0">
                  <a:pos x="335" y="37"/>
                </a:cxn>
                <a:cxn ang="0">
                  <a:pos x="553" y="0"/>
                </a:cxn>
                <a:cxn ang="0">
                  <a:pos x="777" y="36"/>
                </a:cxn>
                <a:cxn ang="0">
                  <a:pos x="946" y="135"/>
                </a:cxn>
                <a:cxn ang="0">
                  <a:pos x="790" y="312"/>
                </a:cxn>
                <a:cxn ang="0">
                  <a:pos x="695" y="243"/>
                </a:cxn>
                <a:cxn ang="0">
                  <a:pos x="561" y="217"/>
                </a:cxn>
                <a:cxn ang="0">
                  <a:pos x="442" y="241"/>
                </a:cxn>
                <a:cxn ang="0">
                  <a:pos x="347" y="307"/>
                </a:cxn>
                <a:cxn ang="0">
                  <a:pos x="284" y="407"/>
                </a:cxn>
                <a:cxn ang="0">
                  <a:pos x="262" y="535"/>
                </a:cxn>
                <a:cxn ang="0">
                  <a:pos x="282" y="664"/>
                </a:cxn>
                <a:cxn ang="0">
                  <a:pos x="342" y="765"/>
                </a:cxn>
                <a:cxn ang="0">
                  <a:pos x="440" y="832"/>
                </a:cxn>
                <a:cxn ang="0">
                  <a:pos x="573" y="855"/>
                </a:cxn>
                <a:cxn ang="0">
                  <a:pos x="655" y="849"/>
                </a:cxn>
                <a:cxn ang="0">
                  <a:pos x="727" y="828"/>
                </a:cxn>
                <a:cxn ang="0">
                  <a:pos x="727" y="643"/>
                </a:cxn>
                <a:cxn ang="0">
                  <a:pos x="532" y="643"/>
                </a:cxn>
                <a:cxn ang="0">
                  <a:pos x="532" y="444"/>
                </a:cxn>
                <a:cxn ang="0">
                  <a:pos x="953" y="444"/>
                </a:cxn>
                <a:cxn ang="0">
                  <a:pos x="953" y="983"/>
                </a:cxn>
                <a:cxn ang="0">
                  <a:pos x="778" y="1047"/>
                </a:cxn>
              </a:cxnLst>
              <a:rect l="0" t="0" r="r" b="b"/>
              <a:pathLst>
                <a:path w="953" h="1071">
                  <a:moveTo>
                    <a:pt x="778" y="1047"/>
                  </a:moveTo>
                  <a:cubicBezTo>
                    <a:pt x="711" y="1063"/>
                    <a:pt x="638" y="1071"/>
                    <a:pt x="560" y="1071"/>
                  </a:cubicBezTo>
                  <a:cubicBezTo>
                    <a:pt x="478" y="1071"/>
                    <a:pt x="403" y="1058"/>
                    <a:pt x="334" y="1032"/>
                  </a:cubicBezTo>
                  <a:cubicBezTo>
                    <a:pt x="266" y="1006"/>
                    <a:pt x="207" y="970"/>
                    <a:pt x="157" y="923"/>
                  </a:cubicBezTo>
                  <a:cubicBezTo>
                    <a:pt x="108" y="876"/>
                    <a:pt x="69" y="820"/>
                    <a:pt x="41" y="754"/>
                  </a:cubicBezTo>
                  <a:cubicBezTo>
                    <a:pt x="13" y="688"/>
                    <a:pt x="0" y="615"/>
                    <a:pt x="0" y="535"/>
                  </a:cubicBezTo>
                  <a:cubicBezTo>
                    <a:pt x="0" y="453"/>
                    <a:pt x="14" y="379"/>
                    <a:pt x="42" y="313"/>
                  </a:cubicBezTo>
                  <a:cubicBezTo>
                    <a:pt x="70" y="247"/>
                    <a:pt x="110" y="191"/>
                    <a:pt x="159" y="144"/>
                  </a:cubicBezTo>
                  <a:cubicBezTo>
                    <a:pt x="209" y="98"/>
                    <a:pt x="268" y="62"/>
                    <a:pt x="335" y="37"/>
                  </a:cubicBezTo>
                  <a:cubicBezTo>
                    <a:pt x="402" y="12"/>
                    <a:pt x="475" y="0"/>
                    <a:pt x="553" y="0"/>
                  </a:cubicBezTo>
                  <a:cubicBezTo>
                    <a:pt x="633" y="0"/>
                    <a:pt x="708" y="12"/>
                    <a:pt x="777" y="36"/>
                  </a:cubicBezTo>
                  <a:cubicBezTo>
                    <a:pt x="846" y="61"/>
                    <a:pt x="902" y="94"/>
                    <a:pt x="946" y="135"/>
                  </a:cubicBezTo>
                  <a:cubicBezTo>
                    <a:pt x="790" y="312"/>
                    <a:pt x="790" y="312"/>
                    <a:pt x="790" y="312"/>
                  </a:cubicBezTo>
                  <a:cubicBezTo>
                    <a:pt x="766" y="284"/>
                    <a:pt x="734" y="261"/>
                    <a:pt x="695" y="243"/>
                  </a:cubicBezTo>
                  <a:cubicBezTo>
                    <a:pt x="656" y="226"/>
                    <a:pt x="611" y="217"/>
                    <a:pt x="561" y="217"/>
                  </a:cubicBezTo>
                  <a:cubicBezTo>
                    <a:pt x="518" y="217"/>
                    <a:pt x="478" y="225"/>
                    <a:pt x="442" y="241"/>
                  </a:cubicBezTo>
                  <a:cubicBezTo>
                    <a:pt x="405" y="256"/>
                    <a:pt x="373" y="278"/>
                    <a:pt x="347" y="307"/>
                  </a:cubicBezTo>
                  <a:cubicBezTo>
                    <a:pt x="320" y="335"/>
                    <a:pt x="299" y="369"/>
                    <a:pt x="284" y="407"/>
                  </a:cubicBezTo>
                  <a:cubicBezTo>
                    <a:pt x="269" y="446"/>
                    <a:pt x="262" y="489"/>
                    <a:pt x="262" y="535"/>
                  </a:cubicBezTo>
                  <a:cubicBezTo>
                    <a:pt x="262" y="582"/>
                    <a:pt x="268" y="625"/>
                    <a:pt x="282" y="664"/>
                  </a:cubicBezTo>
                  <a:cubicBezTo>
                    <a:pt x="295" y="703"/>
                    <a:pt x="315" y="737"/>
                    <a:pt x="342" y="765"/>
                  </a:cubicBezTo>
                  <a:cubicBezTo>
                    <a:pt x="368" y="794"/>
                    <a:pt x="401" y="816"/>
                    <a:pt x="440" y="832"/>
                  </a:cubicBezTo>
                  <a:cubicBezTo>
                    <a:pt x="478" y="847"/>
                    <a:pt x="523" y="855"/>
                    <a:pt x="573" y="855"/>
                  </a:cubicBezTo>
                  <a:cubicBezTo>
                    <a:pt x="601" y="855"/>
                    <a:pt x="629" y="853"/>
                    <a:pt x="655" y="849"/>
                  </a:cubicBezTo>
                  <a:cubicBezTo>
                    <a:pt x="681" y="845"/>
                    <a:pt x="705" y="838"/>
                    <a:pt x="727" y="828"/>
                  </a:cubicBezTo>
                  <a:cubicBezTo>
                    <a:pt x="727" y="643"/>
                    <a:pt x="727" y="643"/>
                    <a:pt x="727" y="643"/>
                  </a:cubicBezTo>
                  <a:cubicBezTo>
                    <a:pt x="532" y="643"/>
                    <a:pt x="532" y="643"/>
                    <a:pt x="532" y="643"/>
                  </a:cubicBezTo>
                  <a:cubicBezTo>
                    <a:pt x="532" y="444"/>
                    <a:pt x="532" y="444"/>
                    <a:pt x="532" y="444"/>
                  </a:cubicBezTo>
                  <a:cubicBezTo>
                    <a:pt x="953" y="444"/>
                    <a:pt x="953" y="444"/>
                    <a:pt x="953" y="444"/>
                  </a:cubicBezTo>
                  <a:cubicBezTo>
                    <a:pt x="953" y="983"/>
                    <a:pt x="953" y="983"/>
                    <a:pt x="953" y="983"/>
                  </a:cubicBezTo>
                  <a:cubicBezTo>
                    <a:pt x="903" y="1009"/>
                    <a:pt x="845" y="1030"/>
                    <a:pt x="778" y="1047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AEFA9DBE-36EB-41C7-ADB2-D22316198B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86513" y="1822450"/>
              <a:ext cx="292100" cy="292100"/>
            </a:xfrm>
            <a:custGeom>
              <a:avLst/>
              <a:gdLst/>
              <a:ahLst/>
              <a:cxnLst>
                <a:cxn ang="0">
                  <a:pos x="113" y="106"/>
                </a:cxn>
                <a:cxn ang="0">
                  <a:pos x="113" y="184"/>
                </a:cxn>
                <a:cxn ang="0">
                  <a:pos x="69" y="184"/>
                </a:cxn>
                <a:cxn ang="0">
                  <a:pos x="69" y="106"/>
                </a:cxn>
                <a:cxn ang="0">
                  <a:pos x="0" y="0"/>
                </a:cxn>
                <a:cxn ang="0">
                  <a:pos x="54" y="0"/>
                </a:cxn>
                <a:cxn ang="0">
                  <a:pos x="93" y="68"/>
                </a:cxn>
                <a:cxn ang="0">
                  <a:pos x="132" y="0"/>
                </a:cxn>
                <a:cxn ang="0">
                  <a:pos x="184" y="0"/>
                </a:cxn>
                <a:cxn ang="0">
                  <a:pos x="113" y="106"/>
                </a:cxn>
              </a:cxnLst>
              <a:rect l="0" t="0" r="r" b="b"/>
              <a:pathLst>
                <a:path w="184" h="184">
                  <a:moveTo>
                    <a:pt x="113" y="106"/>
                  </a:moveTo>
                  <a:lnTo>
                    <a:pt x="113" y="184"/>
                  </a:lnTo>
                  <a:lnTo>
                    <a:pt x="69" y="184"/>
                  </a:lnTo>
                  <a:lnTo>
                    <a:pt x="69" y="10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93" y="68"/>
                  </a:lnTo>
                  <a:lnTo>
                    <a:pt x="132" y="0"/>
                  </a:lnTo>
                  <a:lnTo>
                    <a:pt x="184" y="0"/>
                  </a:lnTo>
                  <a:lnTo>
                    <a:pt x="113" y="106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63A9F949-7500-435C-94C7-E1E0A70BA5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94113" y="1335088"/>
              <a:ext cx="250825" cy="300037"/>
            </a:xfrm>
            <a:custGeom>
              <a:avLst/>
              <a:gdLst/>
              <a:ahLst/>
              <a:cxnLst>
                <a:cxn ang="0">
                  <a:pos x="843" y="802"/>
                </a:cxn>
                <a:cxn ang="0">
                  <a:pos x="755" y="931"/>
                </a:cxn>
                <a:cxn ang="0">
                  <a:pos x="616" y="1015"/>
                </a:cxn>
                <a:cxn ang="0">
                  <a:pos x="435" y="1046"/>
                </a:cxn>
                <a:cxn ang="0">
                  <a:pos x="254" y="1015"/>
                </a:cxn>
                <a:cxn ang="0">
                  <a:pos x="117" y="931"/>
                </a:cxn>
                <a:cxn ang="0">
                  <a:pos x="30" y="802"/>
                </a:cxn>
                <a:cxn ang="0">
                  <a:pos x="0" y="634"/>
                </a:cxn>
                <a:cxn ang="0">
                  <a:pos x="0" y="0"/>
                </a:cxn>
                <a:cxn ang="0">
                  <a:pos x="245" y="0"/>
                </a:cxn>
                <a:cxn ang="0">
                  <a:pos x="245" y="614"/>
                </a:cxn>
                <a:cxn ang="0">
                  <a:pos x="256" y="693"/>
                </a:cxn>
                <a:cxn ang="0">
                  <a:pos x="289" y="760"/>
                </a:cxn>
                <a:cxn ang="0">
                  <a:pos x="348" y="807"/>
                </a:cxn>
                <a:cxn ang="0">
                  <a:pos x="436" y="824"/>
                </a:cxn>
                <a:cxn ang="0">
                  <a:pos x="525" y="807"/>
                </a:cxn>
                <a:cxn ang="0">
                  <a:pos x="585" y="760"/>
                </a:cxn>
                <a:cxn ang="0">
                  <a:pos x="618" y="693"/>
                </a:cxn>
                <a:cxn ang="0">
                  <a:pos x="628" y="614"/>
                </a:cxn>
                <a:cxn ang="0">
                  <a:pos x="628" y="0"/>
                </a:cxn>
                <a:cxn ang="0">
                  <a:pos x="874" y="0"/>
                </a:cxn>
                <a:cxn ang="0">
                  <a:pos x="874" y="634"/>
                </a:cxn>
                <a:cxn ang="0">
                  <a:pos x="843" y="802"/>
                </a:cxn>
              </a:cxnLst>
              <a:rect l="0" t="0" r="r" b="b"/>
              <a:pathLst>
                <a:path w="874" h="1046">
                  <a:moveTo>
                    <a:pt x="843" y="802"/>
                  </a:moveTo>
                  <a:cubicBezTo>
                    <a:pt x="823" y="852"/>
                    <a:pt x="793" y="895"/>
                    <a:pt x="755" y="931"/>
                  </a:cubicBezTo>
                  <a:cubicBezTo>
                    <a:pt x="716" y="967"/>
                    <a:pt x="670" y="995"/>
                    <a:pt x="616" y="1015"/>
                  </a:cubicBezTo>
                  <a:cubicBezTo>
                    <a:pt x="561" y="1036"/>
                    <a:pt x="501" y="1046"/>
                    <a:pt x="435" y="1046"/>
                  </a:cubicBezTo>
                  <a:cubicBezTo>
                    <a:pt x="368" y="1046"/>
                    <a:pt x="307" y="1036"/>
                    <a:pt x="254" y="1015"/>
                  </a:cubicBezTo>
                  <a:cubicBezTo>
                    <a:pt x="200" y="995"/>
                    <a:pt x="154" y="967"/>
                    <a:pt x="117" y="931"/>
                  </a:cubicBezTo>
                  <a:cubicBezTo>
                    <a:pt x="79" y="895"/>
                    <a:pt x="51" y="852"/>
                    <a:pt x="30" y="802"/>
                  </a:cubicBezTo>
                  <a:cubicBezTo>
                    <a:pt x="10" y="752"/>
                    <a:pt x="0" y="696"/>
                    <a:pt x="0" y="6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42"/>
                    <a:pt x="249" y="668"/>
                    <a:pt x="256" y="693"/>
                  </a:cubicBezTo>
                  <a:cubicBezTo>
                    <a:pt x="263" y="718"/>
                    <a:pt x="274" y="741"/>
                    <a:pt x="289" y="760"/>
                  </a:cubicBezTo>
                  <a:cubicBezTo>
                    <a:pt x="304" y="780"/>
                    <a:pt x="323" y="795"/>
                    <a:pt x="348" y="807"/>
                  </a:cubicBezTo>
                  <a:cubicBezTo>
                    <a:pt x="372" y="818"/>
                    <a:pt x="402" y="824"/>
                    <a:pt x="436" y="824"/>
                  </a:cubicBezTo>
                  <a:cubicBezTo>
                    <a:pt x="471" y="824"/>
                    <a:pt x="501" y="818"/>
                    <a:pt x="525" y="807"/>
                  </a:cubicBezTo>
                  <a:cubicBezTo>
                    <a:pt x="549" y="795"/>
                    <a:pt x="569" y="780"/>
                    <a:pt x="585" y="760"/>
                  </a:cubicBezTo>
                  <a:cubicBezTo>
                    <a:pt x="600" y="741"/>
                    <a:pt x="611" y="718"/>
                    <a:pt x="618" y="693"/>
                  </a:cubicBezTo>
                  <a:cubicBezTo>
                    <a:pt x="624" y="668"/>
                    <a:pt x="628" y="642"/>
                    <a:pt x="628" y="614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634"/>
                    <a:pt x="874" y="634"/>
                    <a:pt x="874" y="634"/>
                  </a:cubicBezTo>
                  <a:cubicBezTo>
                    <a:pt x="874" y="696"/>
                    <a:pt x="864" y="752"/>
                    <a:pt x="843" y="802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7C8ABA78-B982-4146-9F61-7F03322C34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10025" y="1335088"/>
              <a:ext cx="265113" cy="292100"/>
            </a:xfrm>
            <a:custGeom>
              <a:avLst/>
              <a:gdLst/>
              <a:ahLst/>
              <a:cxnLst>
                <a:cxn ang="0">
                  <a:pos x="117" y="184"/>
                </a:cxn>
                <a:cxn ang="0">
                  <a:pos x="43" y="64"/>
                </a:cxn>
                <a:cxn ang="0">
                  <a:pos x="42" y="64"/>
                </a:cxn>
                <a:cxn ang="0">
                  <a:pos x="43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124" y="120"/>
                </a:cxn>
                <a:cxn ang="0">
                  <a:pos x="125" y="120"/>
                </a:cxn>
                <a:cxn ang="0">
                  <a:pos x="124" y="0"/>
                </a:cxn>
                <a:cxn ang="0">
                  <a:pos x="167" y="0"/>
                </a:cxn>
                <a:cxn ang="0">
                  <a:pos x="167" y="184"/>
                </a:cxn>
                <a:cxn ang="0">
                  <a:pos x="117" y="184"/>
                </a:cxn>
              </a:cxnLst>
              <a:rect l="0" t="0" r="r" b="b"/>
              <a:pathLst>
                <a:path w="167" h="184">
                  <a:moveTo>
                    <a:pt x="117" y="184"/>
                  </a:moveTo>
                  <a:lnTo>
                    <a:pt x="43" y="64"/>
                  </a:lnTo>
                  <a:lnTo>
                    <a:pt x="42" y="64"/>
                  </a:lnTo>
                  <a:lnTo>
                    <a:pt x="43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4" y="0"/>
                  </a:lnTo>
                  <a:lnTo>
                    <a:pt x="167" y="0"/>
                  </a:lnTo>
                  <a:lnTo>
                    <a:pt x="167" y="184"/>
                  </a:lnTo>
                  <a:lnTo>
                    <a:pt x="117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1C79BD6-D5F7-47AF-8E92-424DA0B2D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43400" y="1335088"/>
              <a:ext cx="71438" cy="292100"/>
            </a:xfrm>
            <a:prstGeom prst="rect">
              <a:avLst/>
            </a:prstGeom>
            <a:solidFill>
              <a:srgbClr val="9E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9347F2F9-B1F3-4359-AFE1-A22318ED0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48175" y="1335088"/>
              <a:ext cx="293688" cy="292100"/>
            </a:xfrm>
            <a:custGeom>
              <a:avLst/>
              <a:gdLst/>
              <a:ahLst/>
              <a:cxnLst>
                <a:cxn ang="0">
                  <a:pos x="114" y="184"/>
                </a:cxn>
                <a:cxn ang="0">
                  <a:pos x="69" y="184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92" y="130"/>
                </a:cxn>
                <a:cxn ang="0">
                  <a:pos x="93" y="130"/>
                </a:cxn>
                <a:cxn ang="0">
                  <a:pos x="136" y="0"/>
                </a:cxn>
                <a:cxn ang="0">
                  <a:pos x="185" y="0"/>
                </a:cxn>
                <a:cxn ang="0">
                  <a:pos x="114" y="184"/>
                </a:cxn>
              </a:cxnLst>
              <a:rect l="0" t="0" r="r" b="b"/>
              <a:pathLst>
                <a:path w="185" h="184">
                  <a:moveTo>
                    <a:pt x="114" y="184"/>
                  </a:moveTo>
                  <a:lnTo>
                    <a:pt x="69" y="184"/>
                  </a:lnTo>
                  <a:lnTo>
                    <a:pt x="0" y="0"/>
                  </a:lnTo>
                  <a:lnTo>
                    <a:pt x="49" y="0"/>
                  </a:lnTo>
                  <a:lnTo>
                    <a:pt x="92" y="130"/>
                  </a:lnTo>
                  <a:lnTo>
                    <a:pt x="93" y="130"/>
                  </a:lnTo>
                  <a:lnTo>
                    <a:pt x="136" y="0"/>
                  </a:lnTo>
                  <a:lnTo>
                    <a:pt x="185" y="0"/>
                  </a:lnTo>
                  <a:lnTo>
                    <a:pt x="114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31B9E607-4E2D-4710-B203-E6991F1B73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475200" y="1335088"/>
              <a:ext cx="20320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123" y="0"/>
                </a:cxn>
                <a:cxn ang="0">
                  <a:pos x="123" y="37"/>
                </a:cxn>
                <a:cxn ang="0">
                  <a:pos x="43" y="37"/>
                </a:cxn>
                <a:cxn ang="0">
                  <a:pos x="43" y="72"/>
                </a:cxn>
                <a:cxn ang="0">
                  <a:pos x="119" y="72"/>
                </a:cxn>
                <a:cxn ang="0">
                  <a:pos x="119" y="108"/>
                </a:cxn>
                <a:cxn ang="0">
                  <a:pos x="43" y="108"/>
                </a:cxn>
                <a:cxn ang="0">
                  <a:pos x="43" y="146"/>
                </a:cxn>
                <a:cxn ang="0">
                  <a:pos x="128" y="146"/>
                </a:cxn>
                <a:cxn ang="0">
                  <a:pos x="128" y="184"/>
                </a:cxn>
                <a:cxn ang="0">
                  <a:pos x="0" y="184"/>
                </a:cxn>
              </a:cxnLst>
              <a:rect l="0" t="0" r="r" b="b"/>
              <a:pathLst>
                <a:path w="128" h="184">
                  <a:moveTo>
                    <a:pt x="0" y="184"/>
                  </a:moveTo>
                  <a:lnTo>
                    <a:pt x="0" y="0"/>
                  </a:lnTo>
                  <a:lnTo>
                    <a:pt x="123" y="0"/>
                  </a:lnTo>
                  <a:lnTo>
                    <a:pt x="123" y="37"/>
                  </a:lnTo>
                  <a:lnTo>
                    <a:pt x="43" y="37"/>
                  </a:lnTo>
                  <a:lnTo>
                    <a:pt x="43" y="72"/>
                  </a:lnTo>
                  <a:lnTo>
                    <a:pt x="119" y="72"/>
                  </a:lnTo>
                  <a:lnTo>
                    <a:pt x="119" y="108"/>
                  </a:lnTo>
                  <a:lnTo>
                    <a:pt x="43" y="108"/>
                  </a:lnTo>
                  <a:lnTo>
                    <a:pt x="43" y="146"/>
                  </a:lnTo>
                  <a:lnTo>
                    <a:pt x="128" y="146"/>
                  </a:lnTo>
                  <a:lnTo>
                    <a:pt x="128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CA003FF1-B79E-452A-8BF4-4CA959350F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5550" y="1335088"/>
              <a:ext cx="238125" cy="292100"/>
            </a:xfrm>
            <a:custGeom>
              <a:avLst/>
              <a:gdLst/>
              <a:ahLst/>
              <a:cxnLst>
                <a:cxn ang="0">
                  <a:pos x="546" y="1018"/>
                </a:cxn>
                <a:cxn ang="0">
                  <a:pos x="325" y="614"/>
                </a:cxn>
                <a:cxn ang="0">
                  <a:pos x="241" y="614"/>
                </a:cxn>
                <a:cxn ang="0">
                  <a:pos x="241" y="1018"/>
                </a:cxn>
                <a:cxn ang="0">
                  <a:pos x="0" y="1018"/>
                </a:cxn>
                <a:cxn ang="0">
                  <a:pos x="0" y="0"/>
                </a:cxn>
                <a:cxn ang="0">
                  <a:pos x="389" y="0"/>
                </a:cxn>
                <a:cxn ang="0">
                  <a:pos x="533" y="15"/>
                </a:cxn>
                <a:cxn ang="0">
                  <a:pos x="658" y="66"/>
                </a:cxn>
                <a:cxn ang="0">
                  <a:pos x="746" y="161"/>
                </a:cxn>
                <a:cxn ang="0">
                  <a:pos x="780" y="308"/>
                </a:cxn>
                <a:cxn ang="0">
                  <a:pos x="723" y="482"/>
                </a:cxn>
                <a:cxn ang="0">
                  <a:pos x="568" y="583"/>
                </a:cxn>
                <a:cxn ang="0">
                  <a:pos x="834" y="1018"/>
                </a:cxn>
                <a:cxn ang="0">
                  <a:pos x="546" y="1018"/>
                </a:cxn>
                <a:cxn ang="0">
                  <a:pos x="536" y="312"/>
                </a:cxn>
                <a:cxn ang="0">
                  <a:pos x="521" y="254"/>
                </a:cxn>
                <a:cxn ang="0">
                  <a:pos x="482" y="219"/>
                </a:cxn>
                <a:cxn ang="0">
                  <a:pos x="428" y="203"/>
                </a:cxn>
                <a:cxn ang="0">
                  <a:pos x="371" y="199"/>
                </a:cxn>
                <a:cxn ang="0">
                  <a:pos x="239" y="199"/>
                </a:cxn>
                <a:cxn ang="0">
                  <a:pos x="239" y="436"/>
                </a:cxn>
                <a:cxn ang="0">
                  <a:pos x="357" y="436"/>
                </a:cxn>
                <a:cxn ang="0">
                  <a:pos x="419" y="431"/>
                </a:cxn>
                <a:cxn ang="0">
                  <a:pos x="477" y="413"/>
                </a:cxn>
                <a:cxn ang="0">
                  <a:pos x="520" y="375"/>
                </a:cxn>
                <a:cxn ang="0">
                  <a:pos x="536" y="312"/>
                </a:cxn>
              </a:cxnLst>
              <a:rect l="0" t="0" r="r" b="b"/>
              <a:pathLst>
                <a:path w="834" h="1018">
                  <a:moveTo>
                    <a:pt x="546" y="1018"/>
                  </a:moveTo>
                  <a:cubicBezTo>
                    <a:pt x="325" y="614"/>
                    <a:pt x="325" y="614"/>
                    <a:pt x="325" y="614"/>
                  </a:cubicBezTo>
                  <a:cubicBezTo>
                    <a:pt x="241" y="614"/>
                    <a:pt x="241" y="614"/>
                    <a:pt x="241" y="614"/>
                  </a:cubicBezTo>
                  <a:cubicBezTo>
                    <a:pt x="241" y="1018"/>
                    <a:pt x="241" y="1018"/>
                    <a:pt x="241" y="1018"/>
                  </a:cubicBezTo>
                  <a:cubicBezTo>
                    <a:pt x="0" y="1018"/>
                    <a:pt x="0" y="1018"/>
                    <a:pt x="0" y="10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438" y="0"/>
                    <a:pt x="486" y="5"/>
                    <a:pt x="533" y="15"/>
                  </a:cubicBezTo>
                  <a:cubicBezTo>
                    <a:pt x="579" y="25"/>
                    <a:pt x="621" y="42"/>
                    <a:pt x="658" y="66"/>
                  </a:cubicBezTo>
                  <a:cubicBezTo>
                    <a:pt x="695" y="90"/>
                    <a:pt x="724" y="122"/>
                    <a:pt x="746" y="161"/>
                  </a:cubicBezTo>
                  <a:cubicBezTo>
                    <a:pt x="768" y="200"/>
                    <a:pt x="780" y="249"/>
                    <a:pt x="780" y="308"/>
                  </a:cubicBezTo>
                  <a:cubicBezTo>
                    <a:pt x="780" y="377"/>
                    <a:pt x="761" y="435"/>
                    <a:pt x="723" y="482"/>
                  </a:cubicBezTo>
                  <a:cubicBezTo>
                    <a:pt x="686" y="529"/>
                    <a:pt x="634" y="562"/>
                    <a:pt x="568" y="583"/>
                  </a:cubicBezTo>
                  <a:cubicBezTo>
                    <a:pt x="834" y="1018"/>
                    <a:pt x="834" y="1018"/>
                    <a:pt x="834" y="1018"/>
                  </a:cubicBezTo>
                  <a:lnTo>
                    <a:pt x="546" y="1018"/>
                  </a:lnTo>
                  <a:close/>
                  <a:moveTo>
                    <a:pt x="536" y="312"/>
                  </a:moveTo>
                  <a:cubicBezTo>
                    <a:pt x="536" y="288"/>
                    <a:pt x="531" y="269"/>
                    <a:pt x="521" y="254"/>
                  </a:cubicBezTo>
                  <a:cubicBezTo>
                    <a:pt x="511" y="239"/>
                    <a:pt x="498" y="227"/>
                    <a:pt x="482" y="219"/>
                  </a:cubicBezTo>
                  <a:cubicBezTo>
                    <a:pt x="466" y="211"/>
                    <a:pt x="448" y="206"/>
                    <a:pt x="428" y="203"/>
                  </a:cubicBezTo>
                  <a:cubicBezTo>
                    <a:pt x="409" y="200"/>
                    <a:pt x="389" y="199"/>
                    <a:pt x="371" y="199"/>
                  </a:cubicBezTo>
                  <a:cubicBezTo>
                    <a:pt x="239" y="199"/>
                    <a:pt x="239" y="199"/>
                    <a:pt x="239" y="199"/>
                  </a:cubicBezTo>
                  <a:cubicBezTo>
                    <a:pt x="239" y="436"/>
                    <a:pt x="239" y="436"/>
                    <a:pt x="239" y="436"/>
                  </a:cubicBezTo>
                  <a:cubicBezTo>
                    <a:pt x="357" y="436"/>
                    <a:pt x="357" y="436"/>
                    <a:pt x="357" y="436"/>
                  </a:cubicBezTo>
                  <a:cubicBezTo>
                    <a:pt x="377" y="436"/>
                    <a:pt x="398" y="434"/>
                    <a:pt x="419" y="431"/>
                  </a:cubicBezTo>
                  <a:cubicBezTo>
                    <a:pt x="440" y="427"/>
                    <a:pt x="459" y="422"/>
                    <a:pt x="477" y="413"/>
                  </a:cubicBezTo>
                  <a:cubicBezTo>
                    <a:pt x="494" y="404"/>
                    <a:pt x="508" y="392"/>
                    <a:pt x="520" y="375"/>
                  </a:cubicBezTo>
                  <a:cubicBezTo>
                    <a:pt x="531" y="359"/>
                    <a:pt x="536" y="338"/>
                    <a:pt x="536" y="312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68176C69-5F99-4EAD-B564-8F4401F92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92725" y="1327150"/>
              <a:ext cx="223838" cy="307975"/>
            </a:xfrm>
            <a:custGeom>
              <a:avLst/>
              <a:gdLst/>
              <a:ahLst/>
              <a:cxnLst>
                <a:cxn ang="0">
                  <a:pos x="623" y="291"/>
                </a:cxn>
                <a:cxn ang="0">
                  <a:pos x="540" y="227"/>
                </a:cxn>
                <a:cxn ang="0">
                  <a:pos x="441" y="203"/>
                </a:cxn>
                <a:cxn ang="0">
                  <a:pos x="392" y="207"/>
                </a:cxn>
                <a:cxn ang="0">
                  <a:pos x="346" y="224"/>
                </a:cxn>
                <a:cxn ang="0">
                  <a:pos x="312" y="255"/>
                </a:cxn>
                <a:cxn ang="0">
                  <a:pos x="299" y="305"/>
                </a:cxn>
                <a:cxn ang="0">
                  <a:pos x="309" y="348"/>
                </a:cxn>
                <a:cxn ang="0">
                  <a:pos x="341" y="378"/>
                </a:cxn>
                <a:cxn ang="0">
                  <a:pos x="391" y="402"/>
                </a:cxn>
                <a:cxn ang="0">
                  <a:pos x="455" y="424"/>
                </a:cxn>
                <a:cxn ang="0">
                  <a:pos x="564" y="463"/>
                </a:cxn>
                <a:cxn ang="0">
                  <a:pos x="666" y="518"/>
                </a:cxn>
                <a:cxn ang="0">
                  <a:pos x="742" y="603"/>
                </a:cxn>
                <a:cxn ang="0">
                  <a:pos x="772" y="731"/>
                </a:cxn>
                <a:cxn ang="0">
                  <a:pos x="740" y="883"/>
                </a:cxn>
                <a:cxn ang="0">
                  <a:pos x="653" y="988"/>
                </a:cxn>
                <a:cxn ang="0">
                  <a:pos x="527" y="1050"/>
                </a:cxn>
                <a:cxn ang="0">
                  <a:pos x="382" y="1070"/>
                </a:cxn>
                <a:cxn ang="0">
                  <a:pos x="170" y="1032"/>
                </a:cxn>
                <a:cxn ang="0">
                  <a:pos x="0" y="923"/>
                </a:cxn>
                <a:cxn ang="0">
                  <a:pos x="162" y="760"/>
                </a:cxn>
                <a:cxn ang="0">
                  <a:pos x="260" y="837"/>
                </a:cxn>
                <a:cxn ang="0">
                  <a:pos x="382" y="868"/>
                </a:cxn>
                <a:cxn ang="0">
                  <a:pos x="435" y="862"/>
                </a:cxn>
                <a:cxn ang="0">
                  <a:pos x="481" y="843"/>
                </a:cxn>
                <a:cxn ang="0">
                  <a:pos x="512" y="808"/>
                </a:cxn>
                <a:cxn ang="0">
                  <a:pos x="523" y="757"/>
                </a:cxn>
                <a:cxn ang="0">
                  <a:pos x="509" y="708"/>
                </a:cxn>
                <a:cxn ang="0">
                  <a:pos x="468" y="671"/>
                </a:cxn>
                <a:cxn ang="0">
                  <a:pos x="402" y="641"/>
                </a:cxn>
                <a:cxn ang="0">
                  <a:pos x="311" y="611"/>
                </a:cxn>
                <a:cxn ang="0">
                  <a:pos x="216" y="574"/>
                </a:cxn>
                <a:cxn ang="0">
                  <a:pos x="132" y="519"/>
                </a:cxn>
                <a:cxn ang="0">
                  <a:pos x="73" y="437"/>
                </a:cxn>
                <a:cxn ang="0">
                  <a:pos x="51" y="319"/>
                </a:cxn>
                <a:cxn ang="0">
                  <a:pos x="86" y="174"/>
                </a:cxn>
                <a:cxn ang="0">
                  <a:pos x="176" y="75"/>
                </a:cxn>
                <a:cxn ang="0">
                  <a:pos x="303" y="18"/>
                </a:cxn>
                <a:cxn ang="0">
                  <a:pos x="446" y="0"/>
                </a:cxn>
                <a:cxn ang="0">
                  <a:pos x="622" y="32"/>
                </a:cxn>
                <a:cxn ang="0">
                  <a:pos x="780" y="125"/>
                </a:cxn>
                <a:cxn ang="0">
                  <a:pos x="623" y="291"/>
                </a:cxn>
              </a:cxnLst>
              <a:rect l="0" t="0" r="r" b="b"/>
              <a:pathLst>
                <a:path w="780" h="1070">
                  <a:moveTo>
                    <a:pt x="623" y="291"/>
                  </a:moveTo>
                  <a:cubicBezTo>
                    <a:pt x="602" y="264"/>
                    <a:pt x="574" y="243"/>
                    <a:pt x="540" y="227"/>
                  </a:cubicBezTo>
                  <a:cubicBezTo>
                    <a:pt x="506" y="211"/>
                    <a:pt x="473" y="203"/>
                    <a:pt x="441" y="203"/>
                  </a:cubicBezTo>
                  <a:cubicBezTo>
                    <a:pt x="425" y="203"/>
                    <a:pt x="408" y="204"/>
                    <a:pt x="392" y="207"/>
                  </a:cubicBezTo>
                  <a:cubicBezTo>
                    <a:pt x="375" y="210"/>
                    <a:pt x="359" y="216"/>
                    <a:pt x="346" y="224"/>
                  </a:cubicBezTo>
                  <a:cubicBezTo>
                    <a:pt x="333" y="232"/>
                    <a:pt x="321" y="243"/>
                    <a:pt x="312" y="255"/>
                  </a:cubicBezTo>
                  <a:cubicBezTo>
                    <a:pt x="303" y="268"/>
                    <a:pt x="299" y="285"/>
                    <a:pt x="299" y="305"/>
                  </a:cubicBezTo>
                  <a:cubicBezTo>
                    <a:pt x="299" y="322"/>
                    <a:pt x="302" y="337"/>
                    <a:pt x="309" y="348"/>
                  </a:cubicBezTo>
                  <a:cubicBezTo>
                    <a:pt x="317" y="360"/>
                    <a:pt x="327" y="370"/>
                    <a:pt x="341" y="378"/>
                  </a:cubicBezTo>
                  <a:cubicBezTo>
                    <a:pt x="355" y="387"/>
                    <a:pt x="371" y="395"/>
                    <a:pt x="391" y="402"/>
                  </a:cubicBezTo>
                  <a:cubicBezTo>
                    <a:pt x="410" y="409"/>
                    <a:pt x="431" y="417"/>
                    <a:pt x="455" y="424"/>
                  </a:cubicBezTo>
                  <a:cubicBezTo>
                    <a:pt x="490" y="436"/>
                    <a:pt x="526" y="449"/>
                    <a:pt x="564" y="463"/>
                  </a:cubicBezTo>
                  <a:cubicBezTo>
                    <a:pt x="601" y="477"/>
                    <a:pt x="635" y="495"/>
                    <a:pt x="666" y="518"/>
                  </a:cubicBezTo>
                  <a:cubicBezTo>
                    <a:pt x="696" y="541"/>
                    <a:pt x="722" y="569"/>
                    <a:pt x="742" y="603"/>
                  </a:cubicBezTo>
                  <a:cubicBezTo>
                    <a:pt x="762" y="638"/>
                    <a:pt x="772" y="680"/>
                    <a:pt x="772" y="731"/>
                  </a:cubicBezTo>
                  <a:cubicBezTo>
                    <a:pt x="772" y="789"/>
                    <a:pt x="761" y="840"/>
                    <a:pt x="740" y="883"/>
                  </a:cubicBezTo>
                  <a:cubicBezTo>
                    <a:pt x="718" y="925"/>
                    <a:pt x="689" y="960"/>
                    <a:pt x="653" y="988"/>
                  </a:cubicBezTo>
                  <a:cubicBezTo>
                    <a:pt x="616" y="1016"/>
                    <a:pt x="575" y="1037"/>
                    <a:pt x="527" y="1050"/>
                  </a:cubicBezTo>
                  <a:cubicBezTo>
                    <a:pt x="480" y="1064"/>
                    <a:pt x="432" y="1070"/>
                    <a:pt x="382" y="1070"/>
                  </a:cubicBezTo>
                  <a:cubicBezTo>
                    <a:pt x="309" y="1070"/>
                    <a:pt x="239" y="1057"/>
                    <a:pt x="170" y="1032"/>
                  </a:cubicBezTo>
                  <a:cubicBezTo>
                    <a:pt x="102" y="1007"/>
                    <a:pt x="46" y="971"/>
                    <a:pt x="0" y="923"/>
                  </a:cubicBezTo>
                  <a:cubicBezTo>
                    <a:pt x="162" y="760"/>
                    <a:pt x="162" y="760"/>
                    <a:pt x="162" y="760"/>
                  </a:cubicBezTo>
                  <a:cubicBezTo>
                    <a:pt x="187" y="790"/>
                    <a:pt x="220" y="816"/>
                    <a:pt x="260" y="837"/>
                  </a:cubicBezTo>
                  <a:cubicBezTo>
                    <a:pt x="301" y="857"/>
                    <a:pt x="342" y="868"/>
                    <a:pt x="382" y="868"/>
                  </a:cubicBezTo>
                  <a:cubicBezTo>
                    <a:pt x="400" y="868"/>
                    <a:pt x="418" y="866"/>
                    <a:pt x="435" y="862"/>
                  </a:cubicBezTo>
                  <a:cubicBezTo>
                    <a:pt x="453" y="858"/>
                    <a:pt x="468" y="852"/>
                    <a:pt x="481" y="843"/>
                  </a:cubicBezTo>
                  <a:cubicBezTo>
                    <a:pt x="494" y="834"/>
                    <a:pt x="504" y="823"/>
                    <a:pt x="512" y="808"/>
                  </a:cubicBezTo>
                  <a:cubicBezTo>
                    <a:pt x="519" y="794"/>
                    <a:pt x="523" y="777"/>
                    <a:pt x="523" y="757"/>
                  </a:cubicBezTo>
                  <a:cubicBezTo>
                    <a:pt x="523" y="737"/>
                    <a:pt x="518" y="721"/>
                    <a:pt x="509" y="708"/>
                  </a:cubicBezTo>
                  <a:cubicBezTo>
                    <a:pt x="499" y="694"/>
                    <a:pt x="486" y="682"/>
                    <a:pt x="468" y="671"/>
                  </a:cubicBezTo>
                  <a:cubicBezTo>
                    <a:pt x="450" y="660"/>
                    <a:pt x="428" y="650"/>
                    <a:pt x="402" y="641"/>
                  </a:cubicBezTo>
                  <a:cubicBezTo>
                    <a:pt x="375" y="632"/>
                    <a:pt x="345" y="622"/>
                    <a:pt x="311" y="611"/>
                  </a:cubicBezTo>
                  <a:cubicBezTo>
                    <a:pt x="279" y="601"/>
                    <a:pt x="247" y="588"/>
                    <a:pt x="216" y="574"/>
                  </a:cubicBezTo>
                  <a:cubicBezTo>
                    <a:pt x="185" y="560"/>
                    <a:pt x="157" y="541"/>
                    <a:pt x="132" y="519"/>
                  </a:cubicBezTo>
                  <a:cubicBezTo>
                    <a:pt x="108" y="496"/>
                    <a:pt x="88" y="469"/>
                    <a:pt x="73" y="437"/>
                  </a:cubicBezTo>
                  <a:cubicBezTo>
                    <a:pt x="58" y="405"/>
                    <a:pt x="51" y="365"/>
                    <a:pt x="51" y="319"/>
                  </a:cubicBezTo>
                  <a:cubicBezTo>
                    <a:pt x="51" y="263"/>
                    <a:pt x="62" y="214"/>
                    <a:pt x="86" y="174"/>
                  </a:cubicBezTo>
                  <a:cubicBezTo>
                    <a:pt x="108" y="134"/>
                    <a:pt x="139" y="101"/>
                    <a:pt x="176" y="75"/>
                  </a:cubicBezTo>
                  <a:cubicBezTo>
                    <a:pt x="214" y="49"/>
                    <a:pt x="256" y="30"/>
                    <a:pt x="303" y="18"/>
                  </a:cubicBezTo>
                  <a:cubicBezTo>
                    <a:pt x="350" y="6"/>
                    <a:pt x="397" y="0"/>
                    <a:pt x="446" y="0"/>
                  </a:cubicBezTo>
                  <a:cubicBezTo>
                    <a:pt x="503" y="0"/>
                    <a:pt x="562" y="11"/>
                    <a:pt x="622" y="32"/>
                  </a:cubicBezTo>
                  <a:cubicBezTo>
                    <a:pt x="682" y="53"/>
                    <a:pt x="734" y="84"/>
                    <a:pt x="780" y="125"/>
                  </a:cubicBezTo>
                  <a:lnTo>
                    <a:pt x="623" y="291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8470574-96F0-4C33-BEBB-AAE9B9A12C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267363" y="1335088"/>
              <a:ext cx="71437" cy="292100"/>
            </a:xfrm>
            <a:prstGeom prst="rect">
              <a:avLst/>
            </a:prstGeom>
            <a:solidFill>
              <a:srgbClr val="9E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867E9705-B870-4344-A956-AFE2640191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76900" y="1335088"/>
              <a:ext cx="234950" cy="292100"/>
            </a:xfrm>
            <a:custGeom>
              <a:avLst/>
              <a:gdLst/>
              <a:ahLst/>
              <a:cxnLst>
                <a:cxn ang="0">
                  <a:pos x="96" y="38"/>
                </a:cxn>
                <a:cxn ang="0">
                  <a:pos x="96" y="184"/>
                </a:cxn>
                <a:cxn ang="0">
                  <a:pos x="52" y="184"/>
                </a:cxn>
                <a:cxn ang="0">
                  <a:pos x="52" y="38"/>
                </a:cxn>
                <a:cxn ang="0">
                  <a:pos x="0" y="38"/>
                </a:cxn>
                <a:cxn ang="0">
                  <a:pos x="0" y="0"/>
                </a:cxn>
                <a:cxn ang="0">
                  <a:pos x="148" y="0"/>
                </a:cxn>
                <a:cxn ang="0">
                  <a:pos x="148" y="38"/>
                </a:cxn>
                <a:cxn ang="0">
                  <a:pos x="96" y="38"/>
                </a:cxn>
              </a:cxnLst>
              <a:rect l="0" t="0" r="r" b="b"/>
              <a:pathLst>
                <a:path w="148" h="184">
                  <a:moveTo>
                    <a:pt x="96" y="38"/>
                  </a:moveTo>
                  <a:lnTo>
                    <a:pt x="96" y="184"/>
                  </a:lnTo>
                  <a:lnTo>
                    <a:pt x="52" y="184"/>
                  </a:lnTo>
                  <a:lnTo>
                    <a:pt x="52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48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796DA32E-FAAA-4637-AD67-BA794A79BB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30900" y="1335088"/>
              <a:ext cx="293688" cy="292100"/>
            </a:xfrm>
            <a:custGeom>
              <a:avLst/>
              <a:gdLst/>
              <a:ahLst/>
              <a:cxnLst>
                <a:cxn ang="0">
                  <a:pos x="114" y="106"/>
                </a:cxn>
                <a:cxn ang="0">
                  <a:pos x="114" y="184"/>
                </a:cxn>
                <a:cxn ang="0">
                  <a:pos x="69" y="184"/>
                </a:cxn>
                <a:cxn ang="0">
                  <a:pos x="69" y="106"/>
                </a:cxn>
                <a:cxn ang="0">
                  <a:pos x="0" y="0"/>
                </a:cxn>
                <a:cxn ang="0">
                  <a:pos x="54" y="0"/>
                </a:cxn>
                <a:cxn ang="0">
                  <a:pos x="93" y="68"/>
                </a:cxn>
                <a:cxn ang="0">
                  <a:pos x="133" y="0"/>
                </a:cxn>
                <a:cxn ang="0">
                  <a:pos x="185" y="0"/>
                </a:cxn>
                <a:cxn ang="0">
                  <a:pos x="114" y="106"/>
                </a:cxn>
              </a:cxnLst>
              <a:rect l="0" t="0" r="r" b="b"/>
              <a:pathLst>
                <a:path w="185" h="184">
                  <a:moveTo>
                    <a:pt x="114" y="106"/>
                  </a:moveTo>
                  <a:lnTo>
                    <a:pt x="114" y="184"/>
                  </a:lnTo>
                  <a:lnTo>
                    <a:pt x="69" y="184"/>
                  </a:lnTo>
                  <a:lnTo>
                    <a:pt x="69" y="10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93" y="68"/>
                  </a:lnTo>
                  <a:lnTo>
                    <a:pt x="133" y="0"/>
                  </a:lnTo>
                  <a:lnTo>
                    <a:pt x="185" y="0"/>
                  </a:lnTo>
                  <a:lnTo>
                    <a:pt x="114" y="106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CC7341D3-82BF-4C23-B504-8BA9B12C2E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051588" y="1327150"/>
              <a:ext cx="317500" cy="307975"/>
            </a:xfrm>
            <a:custGeom>
              <a:avLst/>
              <a:gdLst/>
              <a:ahLst/>
              <a:cxnLst>
                <a:cxn ang="0">
                  <a:pos x="1110" y="532"/>
                </a:cxn>
                <a:cxn ang="0">
                  <a:pos x="1068" y="753"/>
                </a:cxn>
                <a:cxn ang="0">
                  <a:pos x="952" y="924"/>
                </a:cxn>
                <a:cxn ang="0">
                  <a:pos x="776" y="1034"/>
                </a:cxn>
                <a:cxn ang="0">
                  <a:pos x="554" y="1073"/>
                </a:cxn>
                <a:cxn ang="0">
                  <a:pos x="333" y="1034"/>
                </a:cxn>
                <a:cxn ang="0">
                  <a:pos x="157" y="924"/>
                </a:cxn>
                <a:cxn ang="0">
                  <a:pos x="42" y="753"/>
                </a:cxn>
                <a:cxn ang="0">
                  <a:pos x="0" y="532"/>
                </a:cxn>
                <a:cxn ang="0">
                  <a:pos x="42" y="311"/>
                </a:cxn>
                <a:cxn ang="0">
                  <a:pos x="157" y="143"/>
                </a:cxn>
                <a:cxn ang="0">
                  <a:pos x="333" y="37"/>
                </a:cxn>
                <a:cxn ang="0">
                  <a:pos x="554" y="0"/>
                </a:cxn>
                <a:cxn ang="0">
                  <a:pos x="776" y="37"/>
                </a:cxn>
                <a:cxn ang="0">
                  <a:pos x="952" y="143"/>
                </a:cxn>
                <a:cxn ang="0">
                  <a:pos x="1068" y="311"/>
                </a:cxn>
                <a:cxn ang="0">
                  <a:pos x="1110" y="532"/>
                </a:cxn>
                <a:cxn ang="0">
                  <a:pos x="846" y="532"/>
                </a:cxn>
                <a:cxn ang="0">
                  <a:pos x="825" y="408"/>
                </a:cxn>
                <a:cxn ang="0">
                  <a:pos x="765" y="310"/>
                </a:cxn>
                <a:cxn ang="0">
                  <a:pos x="673" y="245"/>
                </a:cxn>
                <a:cxn ang="0">
                  <a:pos x="554" y="221"/>
                </a:cxn>
                <a:cxn ang="0">
                  <a:pos x="436" y="245"/>
                </a:cxn>
                <a:cxn ang="0">
                  <a:pos x="344" y="310"/>
                </a:cxn>
                <a:cxn ang="0">
                  <a:pos x="284" y="408"/>
                </a:cxn>
                <a:cxn ang="0">
                  <a:pos x="263" y="532"/>
                </a:cxn>
                <a:cxn ang="0">
                  <a:pos x="285" y="659"/>
                </a:cxn>
                <a:cxn ang="0">
                  <a:pos x="345" y="759"/>
                </a:cxn>
                <a:cxn ang="0">
                  <a:pos x="436" y="825"/>
                </a:cxn>
                <a:cxn ang="0">
                  <a:pos x="554" y="848"/>
                </a:cxn>
                <a:cxn ang="0">
                  <a:pos x="672" y="825"/>
                </a:cxn>
                <a:cxn ang="0">
                  <a:pos x="764" y="759"/>
                </a:cxn>
                <a:cxn ang="0">
                  <a:pos x="825" y="659"/>
                </a:cxn>
                <a:cxn ang="0">
                  <a:pos x="846" y="532"/>
                </a:cxn>
              </a:cxnLst>
              <a:rect l="0" t="0" r="r" b="b"/>
              <a:pathLst>
                <a:path w="1110" h="1073">
                  <a:moveTo>
                    <a:pt x="1110" y="532"/>
                  </a:moveTo>
                  <a:cubicBezTo>
                    <a:pt x="1110" y="612"/>
                    <a:pt x="1096" y="686"/>
                    <a:pt x="1068" y="753"/>
                  </a:cubicBezTo>
                  <a:cubicBezTo>
                    <a:pt x="1040" y="819"/>
                    <a:pt x="1002" y="876"/>
                    <a:pt x="952" y="924"/>
                  </a:cubicBezTo>
                  <a:cubicBezTo>
                    <a:pt x="903" y="971"/>
                    <a:pt x="844" y="1008"/>
                    <a:pt x="776" y="1034"/>
                  </a:cubicBezTo>
                  <a:cubicBezTo>
                    <a:pt x="708" y="1060"/>
                    <a:pt x="634" y="1073"/>
                    <a:pt x="554" y="1073"/>
                  </a:cubicBezTo>
                  <a:cubicBezTo>
                    <a:pt x="474" y="1073"/>
                    <a:pt x="401" y="1060"/>
                    <a:pt x="333" y="1034"/>
                  </a:cubicBezTo>
                  <a:cubicBezTo>
                    <a:pt x="265" y="1008"/>
                    <a:pt x="207" y="971"/>
                    <a:pt x="157" y="924"/>
                  </a:cubicBezTo>
                  <a:cubicBezTo>
                    <a:pt x="108" y="876"/>
                    <a:pt x="69" y="819"/>
                    <a:pt x="42" y="753"/>
                  </a:cubicBezTo>
                  <a:cubicBezTo>
                    <a:pt x="14" y="686"/>
                    <a:pt x="0" y="612"/>
                    <a:pt x="0" y="532"/>
                  </a:cubicBezTo>
                  <a:cubicBezTo>
                    <a:pt x="0" y="450"/>
                    <a:pt x="14" y="377"/>
                    <a:pt x="42" y="311"/>
                  </a:cubicBezTo>
                  <a:cubicBezTo>
                    <a:pt x="69" y="245"/>
                    <a:pt x="108" y="190"/>
                    <a:pt x="157" y="143"/>
                  </a:cubicBezTo>
                  <a:cubicBezTo>
                    <a:pt x="207" y="97"/>
                    <a:pt x="265" y="62"/>
                    <a:pt x="333" y="37"/>
                  </a:cubicBezTo>
                  <a:cubicBezTo>
                    <a:pt x="401" y="12"/>
                    <a:pt x="474" y="0"/>
                    <a:pt x="554" y="0"/>
                  </a:cubicBezTo>
                  <a:cubicBezTo>
                    <a:pt x="634" y="0"/>
                    <a:pt x="708" y="12"/>
                    <a:pt x="776" y="37"/>
                  </a:cubicBezTo>
                  <a:cubicBezTo>
                    <a:pt x="844" y="62"/>
                    <a:pt x="903" y="97"/>
                    <a:pt x="952" y="143"/>
                  </a:cubicBezTo>
                  <a:cubicBezTo>
                    <a:pt x="1002" y="190"/>
                    <a:pt x="1040" y="245"/>
                    <a:pt x="1068" y="311"/>
                  </a:cubicBezTo>
                  <a:cubicBezTo>
                    <a:pt x="1096" y="377"/>
                    <a:pt x="1110" y="450"/>
                    <a:pt x="1110" y="532"/>
                  </a:cubicBezTo>
                  <a:moveTo>
                    <a:pt x="846" y="532"/>
                  </a:moveTo>
                  <a:cubicBezTo>
                    <a:pt x="846" y="488"/>
                    <a:pt x="839" y="446"/>
                    <a:pt x="825" y="408"/>
                  </a:cubicBezTo>
                  <a:cubicBezTo>
                    <a:pt x="811" y="370"/>
                    <a:pt x="790" y="337"/>
                    <a:pt x="765" y="310"/>
                  </a:cubicBezTo>
                  <a:cubicBezTo>
                    <a:pt x="740" y="282"/>
                    <a:pt x="709" y="261"/>
                    <a:pt x="673" y="245"/>
                  </a:cubicBezTo>
                  <a:cubicBezTo>
                    <a:pt x="637" y="229"/>
                    <a:pt x="597" y="221"/>
                    <a:pt x="554" y="221"/>
                  </a:cubicBezTo>
                  <a:cubicBezTo>
                    <a:pt x="511" y="221"/>
                    <a:pt x="472" y="229"/>
                    <a:pt x="436" y="245"/>
                  </a:cubicBezTo>
                  <a:cubicBezTo>
                    <a:pt x="401" y="261"/>
                    <a:pt x="370" y="282"/>
                    <a:pt x="344" y="310"/>
                  </a:cubicBezTo>
                  <a:cubicBezTo>
                    <a:pt x="318" y="337"/>
                    <a:pt x="298" y="370"/>
                    <a:pt x="284" y="408"/>
                  </a:cubicBezTo>
                  <a:cubicBezTo>
                    <a:pt x="270" y="446"/>
                    <a:pt x="263" y="488"/>
                    <a:pt x="263" y="532"/>
                  </a:cubicBezTo>
                  <a:cubicBezTo>
                    <a:pt x="263" y="578"/>
                    <a:pt x="270" y="620"/>
                    <a:pt x="285" y="659"/>
                  </a:cubicBezTo>
                  <a:cubicBezTo>
                    <a:pt x="299" y="698"/>
                    <a:pt x="319" y="731"/>
                    <a:pt x="345" y="759"/>
                  </a:cubicBezTo>
                  <a:cubicBezTo>
                    <a:pt x="370" y="787"/>
                    <a:pt x="401" y="809"/>
                    <a:pt x="436" y="825"/>
                  </a:cubicBezTo>
                  <a:cubicBezTo>
                    <a:pt x="472" y="840"/>
                    <a:pt x="511" y="848"/>
                    <a:pt x="554" y="848"/>
                  </a:cubicBezTo>
                  <a:cubicBezTo>
                    <a:pt x="597" y="848"/>
                    <a:pt x="637" y="840"/>
                    <a:pt x="672" y="825"/>
                  </a:cubicBezTo>
                  <a:cubicBezTo>
                    <a:pt x="708" y="809"/>
                    <a:pt x="739" y="787"/>
                    <a:pt x="764" y="759"/>
                  </a:cubicBezTo>
                  <a:cubicBezTo>
                    <a:pt x="790" y="731"/>
                    <a:pt x="811" y="698"/>
                    <a:pt x="825" y="659"/>
                  </a:cubicBezTo>
                  <a:cubicBezTo>
                    <a:pt x="839" y="620"/>
                    <a:pt x="846" y="578"/>
                    <a:pt x="846" y="532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39EB4818-6C8E-48AF-B297-2E5848B5F3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23063" y="1335088"/>
              <a:ext cx="192087" cy="29210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76"/>
                </a:cxn>
                <a:cxn ang="0">
                  <a:pos x="115" y="76"/>
                </a:cxn>
                <a:cxn ang="0">
                  <a:pos x="115" y="113"/>
                </a:cxn>
                <a:cxn ang="0">
                  <a:pos x="44" y="113"/>
                </a:cxn>
                <a:cxn ang="0">
                  <a:pos x="44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121" y="0"/>
                </a:cxn>
                <a:cxn ang="0">
                  <a:pos x="121" y="38"/>
                </a:cxn>
                <a:cxn ang="0">
                  <a:pos x="44" y="38"/>
                </a:cxn>
              </a:cxnLst>
              <a:rect l="0" t="0" r="r" b="b"/>
              <a:pathLst>
                <a:path w="121" h="184">
                  <a:moveTo>
                    <a:pt x="44" y="38"/>
                  </a:moveTo>
                  <a:lnTo>
                    <a:pt x="44" y="76"/>
                  </a:lnTo>
                  <a:lnTo>
                    <a:pt x="115" y="76"/>
                  </a:lnTo>
                  <a:lnTo>
                    <a:pt x="115" y="113"/>
                  </a:lnTo>
                  <a:lnTo>
                    <a:pt x="44" y="113"/>
                  </a:lnTo>
                  <a:lnTo>
                    <a:pt x="44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B2FD98F9-D603-4DB2-B460-BE1DBED43B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06275" y="847725"/>
              <a:ext cx="1049338" cy="1266825"/>
            </a:xfrm>
            <a:custGeom>
              <a:avLst/>
              <a:gdLst/>
              <a:ahLst/>
              <a:cxnLst>
                <a:cxn ang="0">
                  <a:pos x="429" y="164"/>
                </a:cxn>
                <a:cxn ang="0">
                  <a:pos x="429" y="798"/>
                </a:cxn>
                <a:cxn ang="0">
                  <a:pos x="232" y="798"/>
                </a:cxn>
                <a:cxn ang="0">
                  <a:pos x="232" y="164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661" y="0"/>
                </a:cxn>
                <a:cxn ang="0">
                  <a:pos x="661" y="164"/>
                </a:cxn>
                <a:cxn ang="0">
                  <a:pos x="429" y="164"/>
                </a:cxn>
              </a:cxnLst>
              <a:rect l="0" t="0" r="r" b="b"/>
              <a:pathLst>
                <a:path w="661" h="798">
                  <a:moveTo>
                    <a:pt x="429" y="164"/>
                  </a:moveTo>
                  <a:lnTo>
                    <a:pt x="429" y="798"/>
                  </a:lnTo>
                  <a:lnTo>
                    <a:pt x="232" y="798"/>
                  </a:lnTo>
                  <a:lnTo>
                    <a:pt x="232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61" y="164"/>
                  </a:lnTo>
                  <a:lnTo>
                    <a:pt x="429" y="16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D7F7582A-BE23-45CA-AF93-B0A0AB5159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76263" y="847725"/>
              <a:ext cx="1112837" cy="1300163"/>
            </a:xfrm>
            <a:custGeom>
              <a:avLst/>
              <a:gdLst/>
              <a:ahLst/>
              <a:cxnLst>
                <a:cxn ang="0">
                  <a:pos x="3753" y="3482"/>
                </a:cxn>
                <a:cxn ang="0">
                  <a:pos x="3359" y="4044"/>
                </a:cxn>
                <a:cxn ang="0">
                  <a:pos x="2740" y="4409"/>
                </a:cxn>
                <a:cxn ang="0">
                  <a:pos x="1936" y="4540"/>
                </a:cxn>
                <a:cxn ang="0">
                  <a:pos x="1128" y="4409"/>
                </a:cxn>
                <a:cxn ang="0">
                  <a:pos x="519" y="4044"/>
                </a:cxn>
                <a:cxn ang="0">
                  <a:pos x="135" y="3482"/>
                </a:cxn>
                <a:cxn ang="0">
                  <a:pos x="0" y="2754"/>
                </a:cxn>
                <a:cxn ang="0">
                  <a:pos x="0" y="0"/>
                </a:cxn>
                <a:cxn ang="0">
                  <a:pos x="1090" y="0"/>
                </a:cxn>
                <a:cxn ang="0">
                  <a:pos x="1090" y="2667"/>
                </a:cxn>
                <a:cxn ang="0">
                  <a:pos x="1138" y="3010"/>
                </a:cxn>
                <a:cxn ang="0">
                  <a:pos x="1285" y="3301"/>
                </a:cxn>
                <a:cxn ang="0">
                  <a:pos x="1548" y="3504"/>
                </a:cxn>
                <a:cxn ang="0">
                  <a:pos x="1942" y="3579"/>
                </a:cxn>
                <a:cxn ang="0">
                  <a:pos x="2336" y="3504"/>
                </a:cxn>
                <a:cxn ang="0">
                  <a:pos x="2602" y="3301"/>
                </a:cxn>
                <a:cxn ang="0">
                  <a:pos x="2750" y="3010"/>
                </a:cxn>
                <a:cxn ang="0">
                  <a:pos x="2795" y="2667"/>
                </a:cxn>
                <a:cxn ang="0">
                  <a:pos x="2795" y="0"/>
                </a:cxn>
                <a:cxn ang="0">
                  <a:pos x="3890" y="0"/>
                </a:cxn>
                <a:cxn ang="0">
                  <a:pos x="3890" y="2754"/>
                </a:cxn>
                <a:cxn ang="0">
                  <a:pos x="3753" y="3482"/>
                </a:cxn>
              </a:cxnLst>
              <a:rect l="0" t="0" r="r" b="b"/>
              <a:pathLst>
                <a:path w="3890" h="4540">
                  <a:moveTo>
                    <a:pt x="3753" y="3482"/>
                  </a:moveTo>
                  <a:cubicBezTo>
                    <a:pt x="3661" y="3700"/>
                    <a:pt x="3529" y="3888"/>
                    <a:pt x="3359" y="4044"/>
                  </a:cubicBezTo>
                  <a:cubicBezTo>
                    <a:pt x="3188" y="4200"/>
                    <a:pt x="2982" y="4322"/>
                    <a:pt x="2740" y="4409"/>
                  </a:cubicBezTo>
                  <a:cubicBezTo>
                    <a:pt x="2499" y="4497"/>
                    <a:pt x="2231" y="4540"/>
                    <a:pt x="1936" y="4540"/>
                  </a:cubicBezTo>
                  <a:cubicBezTo>
                    <a:pt x="1637" y="4540"/>
                    <a:pt x="1368" y="4497"/>
                    <a:pt x="1128" y="4409"/>
                  </a:cubicBezTo>
                  <a:cubicBezTo>
                    <a:pt x="889" y="4322"/>
                    <a:pt x="686" y="4200"/>
                    <a:pt x="519" y="4044"/>
                  </a:cubicBezTo>
                  <a:cubicBezTo>
                    <a:pt x="353" y="3888"/>
                    <a:pt x="225" y="3700"/>
                    <a:pt x="135" y="3482"/>
                  </a:cubicBezTo>
                  <a:cubicBezTo>
                    <a:pt x="45" y="3263"/>
                    <a:pt x="0" y="3021"/>
                    <a:pt x="0" y="27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1090" y="2667"/>
                    <a:pt x="1090" y="2667"/>
                    <a:pt x="1090" y="2667"/>
                  </a:cubicBezTo>
                  <a:cubicBezTo>
                    <a:pt x="1090" y="2788"/>
                    <a:pt x="1106" y="2902"/>
                    <a:pt x="1138" y="3010"/>
                  </a:cubicBezTo>
                  <a:cubicBezTo>
                    <a:pt x="1170" y="3119"/>
                    <a:pt x="1219" y="3215"/>
                    <a:pt x="1285" y="3301"/>
                  </a:cubicBezTo>
                  <a:cubicBezTo>
                    <a:pt x="1351" y="3386"/>
                    <a:pt x="1439" y="3454"/>
                    <a:pt x="1548" y="3504"/>
                  </a:cubicBezTo>
                  <a:cubicBezTo>
                    <a:pt x="1657" y="3554"/>
                    <a:pt x="1788" y="3579"/>
                    <a:pt x="1942" y="3579"/>
                  </a:cubicBezTo>
                  <a:cubicBezTo>
                    <a:pt x="2096" y="3579"/>
                    <a:pt x="2227" y="3554"/>
                    <a:pt x="2336" y="3504"/>
                  </a:cubicBezTo>
                  <a:cubicBezTo>
                    <a:pt x="2445" y="3454"/>
                    <a:pt x="2534" y="3386"/>
                    <a:pt x="2602" y="3301"/>
                  </a:cubicBezTo>
                  <a:cubicBezTo>
                    <a:pt x="2671" y="3215"/>
                    <a:pt x="2720" y="3119"/>
                    <a:pt x="2750" y="3010"/>
                  </a:cubicBezTo>
                  <a:cubicBezTo>
                    <a:pt x="2780" y="2902"/>
                    <a:pt x="2795" y="2788"/>
                    <a:pt x="2795" y="2667"/>
                  </a:cubicBezTo>
                  <a:cubicBezTo>
                    <a:pt x="2795" y="0"/>
                    <a:pt x="2795" y="0"/>
                    <a:pt x="2795" y="0"/>
                  </a:cubicBezTo>
                  <a:cubicBezTo>
                    <a:pt x="3890" y="0"/>
                    <a:pt x="3890" y="0"/>
                    <a:pt x="3890" y="0"/>
                  </a:cubicBezTo>
                  <a:cubicBezTo>
                    <a:pt x="3890" y="2754"/>
                    <a:pt x="3890" y="2754"/>
                    <a:pt x="3890" y="2754"/>
                  </a:cubicBezTo>
                  <a:cubicBezTo>
                    <a:pt x="3890" y="3021"/>
                    <a:pt x="3845" y="3263"/>
                    <a:pt x="3753" y="3482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14B7E290-AD34-4AC5-8F6A-750E84CF0E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57350" y="750888"/>
              <a:ext cx="863600" cy="1557337"/>
            </a:xfrm>
            <a:custGeom>
              <a:avLst/>
              <a:gdLst/>
              <a:ahLst/>
              <a:cxnLst>
                <a:cxn ang="0">
                  <a:pos x="143" y="981"/>
                </a:cxn>
                <a:cxn ang="0">
                  <a:pos x="544" y="0"/>
                </a:cxn>
                <a:cxn ang="0">
                  <a:pos x="401" y="0"/>
                </a:cxn>
                <a:cxn ang="0">
                  <a:pos x="0" y="981"/>
                </a:cxn>
                <a:cxn ang="0">
                  <a:pos x="143" y="981"/>
                </a:cxn>
              </a:cxnLst>
              <a:rect l="0" t="0" r="r" b="b"/>
              <a:pathLst>
                <a:path w="544" h="981">
                  <a:moveTo>
                    <a:pt x="143" y="981"/>
                  </a:moveTo>
                  <a:lnTo>
                    <a:pt x="544" y="0"/>
                  </a:lnTo>
                  <a:lnTo>
                    <a:pt x="401" y="0"/>
                  </a:lnTo>
                  <a:lnTo>
                    <a:pt x="0" y="981"/>
                  </a:lnTo>
                  <a:lnTo>
                    <a:pt x="143" y="981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xmlns="" id="{01DBC35B-4442-48B4-9064-1F359B617E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5850" y="1200150"/>
              <a:ext cx="947738" cy="947738"/>
            </a:xfrm>
            <a:custGeom>
              <a:avLst/>
              <a:gdLst/>
              <a:ahLst/>
              <a:cxnLst>
                <a:cxn ang="0">
                  <a:pos x="1656" y="0"/>
                </a:cxn>
                <a:cxn ang="0">
                  <a:pos x="0" y="1655"/>
                </a:cxn>
                <a:cxn ang="0">
                  <a:pos x="1656" y="3311"/>
                </a:cxn>
                <a:cxn ang="0">
                  <a:pos x="3166" y="2592"/>
                </a:cxn>
                <a:cxn ang="0">
                  <a:pos x="2415" y="2286"/>
                </a:cxn>
                <a:cxn ang="0">
                  <a:pos x="1656" y="2595"/>
                </a:cxn>
                <a:cxn ang="0">
                  <a:pos x="759" y="1936"/>
                </a:cxn>
                <a:cxn ang="0">
                  <a:pos x="3287" y="1936"/>
                </a:cxn>
                <a:cxn ang="0">
                  <a:pos x="3311" y="1655"/>
                </a:cxn>
                <a:cxn ang="0">
                  <a:pos x="1656" y="0"/>
                </a:cxn>
                <a:cxn ang="0">
                  <a:pos x="1656" y="717"/>
                </a:cxn>
                <a:cxn ang="0">
                  <a:pos x="2525" y="1299"/>
                </a:cxn>
                <a:cxn ang="0">
                  <a:pos x="787" y="1299"/>
                </a:cxn>
                <a:cxn ang="0">
                  <a:pos x="1656" y="717"/>
                </a:cxn>
              </a:cxnLst>
              <a:rect l="0" t="0" r="r" b="b"/>
              <a:pathLst>
                <a:path w="3311" h="3311">
                  <a:moveTo>
                    <a:pt x="1656" y="0"/>
                  </a:moveTo>
                  <a:cubicBezTo>
                    <a:pt x="741" y="0"/>
                    <a:pt x="0" y="741"/>
                    <a:pt x="0" y="1655"/>
                  </a:cubicBezTo>
                  <a:cubicBezTo>
                    <a:pt x="0" y="2570"/>
                    <a:pt x="741" y="3311"/>
                    <a:pt x="1656" y="3311"/>
                  </a:cubicBezTo>
                  <a:cubicBezTo>
                    <a:pt x="2242" y="3311"/>
                    <a:pt x="2842" y="3054"/>
                    <a:pt x="3166" y="2592"/>
                  </a:cubicBezTo>
                  <a:cubicBezTo>
                    <a:pt x="2415" y="2286"/>
                    <a:pt x="2415" y="2286"/>
                    <a:pt x="2415" y="2286"/>
                  </a:cubicBezTo>
                  <a:cubicBezTo>
                    <a:pt x="2215" y="2507"/>
                    <a:pt x="1941" y="2595"/>
                    <a:pt x="1656" y="2595"/>
                  </a:cubicBezTo>
                  <a:cubicBezTo>
                    <a:pt x="1235" y="2595"/>
                    <a:pt x="879" y="2318"/>
                    <a:pt x="759" y="1936"/>
                  </a:cubicBezTo>
                  <a:cubicBezTo>
                    <a:pt x="3287" y="1936"/>
                    <a:pt x="3287" y="1936"/>
                    <a:pt x="3287" y="1936"/>
                  </a:cubicBezTo>
                  <a:cubicBezTo>
                    <a:pt x="3303" y="1845"/>
                    <a:pt x="3311" y="1751"/>
                    <a:pt x="3311" y="1655"/>
                  </a:cubicBezTo>
                  <a:cubicBezTo>
                    <a:pt x="3311" y="741"/>
                    <a:pt x="2570" y="0"/>
                    <a:pt x="1656" y="0"/>
                  </a:cubicBezTo>
                  <a:moveTo>
                    <a:pt x="1656" y="717"/>
                  </a:moveTo>
                  <a:cubicBezTo>
                    <a:pt x="2048" y="717"/>
                    <a:pt x="2384" y="957"/>
                    <a:pt x="2525" y="1299"/>
                  </a:cubicBezTo>
                  <a:cubicBezTo>
                    <a:pt x="787" y="1299"/>
                    <a:pt x="787" y="1299"/>
                    <a:pt x="787" y="1299"/>
                  </a:cubicBezTo>
                  <a:cubicBezTo>
                    <a:pt x="927" y="957"/>
                    <a:pt x="1263" y="717"/>
                    <a:pt x="1656" y="717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10661E9-7F2C-4BEB-A5D9-E15FDB6B0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766" y="5939001"/>
            <a:ext cx="4020922" cy="56874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349C121-2451-4B2E-A5BF-27D9B8251F18}"/>
              </a:ext>
            </a:extLst>
          </p:cNvPr>
          <p:cNvSpPr txBox="1"/>
          <p:nvPr/>
        </p:nvSpPr>
        <p:spPr>
          <a:xfrm>
            <a:off x="14557829" y="-1480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C9EA625-0236-4F8F-881D-E449B6693EC8}"/>
              </a:ext>
            </a:extLst>
          </p:cNvPr>
          <p:cNvSpPr txBox="1"/>
          <p:nvPr/>
        </p:nvSpPr>
        <p:spPr>
          <a:xfrm>
            <a:off x="5073834" y="4903857"/>
            <a:ext cx="2039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en-US" sz="2000" baseline="30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FPL, Sweden </a:t>
            </a:r>
          </a:p>
          <a:p>
            <a:pPr algn="ctr"/>
            <a:r>
              <a:rPr lang="en-US" sz="2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r>
              <a:rPr lang="en-US" sz="2000" baseline="30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August 2020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9F96F54-096F-4B93-AAAE-61D96B1F53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096" b="30046"/>
          <a:stretch/>
        </p:blipFill>
        <p:spPr>
          <a:xfrm>
            <a:off x="2788671" y="5887066"/>
            <a:ext cx="2858816" cy="640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98552"/>
            <a:ext cx="121920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Garamond" panose="02020404030301010803" pitchFamily="18" charset="0"/>
              </a:rPr>
              <a:t>NERO: </a:t>
            </a:r>
            <a:r>
              <a:rPr lang="en-US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en-US" sz="4150" b="1" dirty="0">
                <a:solidFill>
                  <a:srgbClr val="002060"/>
                </a:solidFill>
                <a:latin typeface="Garamond" panose="02020404030301010803" pitchFamily="18" charset="0"/>
              </a:rPr>
              <a:t>A Near High-Bandwidth Memory Stencil Accelerator </a:t>
            </a:r>
          </a:p>
          <a:p>
            <a:pPr algn="ctr"/>
            <a:r>
              <a:rPr lang="en-US" sz="4150" b="1" dirty="0">
                <a:solidFill>
                  <a:srgbClr val="002060"/>
                </a:solidFill>
                <a:latin typeface="Garamond" panose="02020404030301010803" pitchFamily="18" charset="0"/>
              </a:rPr>
              <a:t>for Weather Prediction Modeling</a:t>
            </a:r>
          </a:p>
        </p:txBody>
      </p:sp>
      <p:pic>
        <p:nvPicPr>
          <p:cNvPr id="49" name="Graphic 2">
            <a:extLst>
              <a:ext uri="{FF2B5EF4-FFF2-40B4-BE49-F238E27FC236}">
                <a16:creationId xmlns:a16="http://schemas.microsoft.com/office/drawing/2014/main" xmlns="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28145" y="6011243"/>
            <a:ext cx="2089248" cy="4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meteoswi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r="14503" b="1877"/>
          <a:stretch/>
        </p:blipFill>
        <p:spPr bwMode="auto">
          <a:xfrm rot="21306662">
            <a:off x="3347552" y="838733"/>
            <a:ext cx="9155824" cy="640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63957"/>
            <a:ext cx="12836929" cy="132556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Stencil Computation in Weather Modeling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="" xmlns:a16="http://schemas.microsoft.com/office/drawing/2014/main" id="{40ED38A4-BF56-473F-9417-63401C9EA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" y="1348984"/>
            <a:ext cx="11716789" cy="4362169"/>
          </a:xfrm>
        </p:spPr>
        <p:txBody>
          <a:bodyPr>
            <a:normAutofit/>
          </a:bodyPr>
          <a:lstStyle/>
          <a:p>
            <a:pPr marL="0" indent="0">
              <a:spcBef>
                <a:spcPts val="6000"/>
              </a:spcBef>
              <a:buNone/>
            </a:pPr>
            <a:r>
              <a:rPr lang="en-US" sz="2600" b="1" dirty="0">
                <a:solidFill>
                  <a:schemeClr val="bg1"/>
                </a:solidFill>
              </a:rPr>
              <a:t>COSMO (Consortium for </a:t>
            </a:r>
            <a:r>
              <a:rPr lang="en-US" sz="2600" b="1" dirty="0" smtClean="0">
                <a:solidFill>
                  <a:schemeClr val="bg1"/>
                </a:solidFill>
              </a:rPr>
              <a:t>						               Small-Scale </a:t>
            </a:r>
            <a:r>
              <a:rPr lang="en-US" sz="2600" b="1" dirty="0">
                <a:solidFill>
                  <a:schemeClr val="bg1"/>
                </a:solidFill>
              </a:rPr>
              <a:t>Modeling) </a:t>
            </a:r>
            <a:r>
              <a:rPr lang="en-US" sz="2600" b="1" dirty="0" smtClean="0">
                <a:solidFill>
                  <a:schemeClr val="bg1"/>
                </a:solidFill>
              </a:rPr>
              <a:t>                                    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504000" lvl="1">
              <a:spcBef>
                <a:spcPts val="6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Around </a:t>
            </a:r>
            <a:r>
              <a:rPr lang="en-US" sz="2400" b="1" dirty="0" smtClean="0">
                <a:solidFill>
                  <a:schemeClr val="bg1"/>
                </a:solidFill>
              </a:rPr>
              <a:t>80 complex 							              stencils</a:t>
            </a:r>
          </a:p>
          <a:p>
            <a:pPr marL="504000" lvl="1">
              <a:spcBef>
                <a:spcPts val="6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Horizontal diffusion								       Vertical advection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479156" y="6553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6586" y="6527437"/>
            <a:ext cx="1045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Image Source: </a:t>
            </a:r>
            <a:r>
              <a:rPr lang="en-US" sz="1200" b="1" dirty="0" smtClean="0">
                <a:solidFill>
                  <a:schemeClr val="bg1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NVIDIA/</a:t>
            </a:r>
            <a:r>
              <a:rPr lang="en-US" sz="1200" b="1" dirty="0" err="1" smtClean="0">
                <a:solidFill>
                  <a:schemeClr val="bg1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MeteoSwiss</a:t>
            </a:r>
            <a:r>
              <a:rPr lang="en-US" sz="1200" b="1" dirty="0" smtClean="0">
                <a:solidFill>
                  <a:schemeClr val="bg1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 An example of COSMO simulation with cloud </a:t>
            </a:r>
            <a:r>
              <a:rPr lang="en-US" sz="1200" b="1" dirty="0">
                <a:solidFill>
                  <a:schemeClr val="bg1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patterns </a:t>
            </a:r>
            <a:r>
              <a:rPr lang="en-US" sz="1200" b="1" dirty="0" smtClean="0">
                <a:solidFill>
                  <a:schemeClr val="bg1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over </a:t>
            </a:r>
            <a:r>
              <a:rPr lang="en-US" sz="1200" b="1" dirty="0">
                <a:solidFill>
                  <a:schemeClr val="bg1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Switzerland and surrounding </a:t>
            </a:r>
            <a:r>
              <a:rPr lang="en-US" sz="1200" b="1" dirty="0" smtClean="0">
                <a:solidFill>
                  <a:schemeClr val="bg1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areas</a:t>
            </a:r>
            <a:endParaRPr lang="en-US" sz="1200" b="1" dirty="0">
              <a:solidFill>
                <a:schemeClr val="bg1"/>
              </a:solidFill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r="8395" b="14394"/>
          <a:stretch/>
        </p:blipFill>
        <p:spPr>
          <a:xfrm>
            <a:off x="2118361" y="1372259"/>
            <a:ext cx="8184294" cy="3348714"/>
          </a:xfrm>
          <a:prstGeom prst="rect">
            <a:avLst/>
          </a:prstGeom>
        </p:spPr>
      </p:pic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132311" y="-168043"/>
            <a:ext cx="11678689" cy="229488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endParaRPr lang="en-US" sz="4000" b="1" dirty="0" smtClean="0">
              <a:solidFill>
                <a:srgbClr val="9E0000"/>
              </a:solidFill>
            </a:endParaRPr>
          </a:p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en-US" b="1" dirty="0" smtClean="0">
                <a:solidFill>
                  <a:srgbClr val="9E0000"/>
                </a:solidFill>
              </a:rPr>
              <a:t>Memory </a:t>
            </a:r>
            <a:r>
              <a:rPr lang="en-US" b="1" dirty="0">
                <a:solidFill>
                  <a:srgbClr val="9E0000"/>
                </a:solidFill>
              </a:rPr>
              <a:t>bound </a:t>
            </a:r>
            <a:r>
              <a:rPr lang="en-US" dirty="0">
                <a:solidFill>
                  <a:srgbClr val="9E0000"/>
                </a:solidFill>
              </a:rPr>
              <a:t>with </a:t>
            </a:r>
            <a:r>
              <a:rPr lang="en-US" b="1" dirty="0">
                <a:solidFill>
                  <a:srgbClr val="9E0000"/>
                </a:solidFill>
              </a:rPr>
              <a:t>limited performance </a:t>
            </a:r>
            <a:r>
              <a:rPr lang="en-US" dirty="0">
                <a:solidFill>
                  <a:srgbClr val="9E0000"/>
                </a:solidFill>
              </a:rPr>
              <a:t>and </a:t>
            </a:r>
            <a:r>
              <a:rPr lang="en-US" b="1" dirty="0">
                <a:solidFill>
                  <a:srgbClr val="9E0000"/>
                </a:solidFill>
              </a:rPr>
              <a:t>high energy consumption </a:t>
            </a:r>
            <a:r>
              <a:rPr lang="en-US" dirty="0" smtClean="0">
                <a:solidFill>
                  <a:srgbClr val="9E0000"/>
                </a:solidFill>
              </a:rPr>
              <a:t>on              </a:t>
            </a:r>
            <a:r>
              <a:rPr lang="en-US" b="1" dirty="0" smtClean="0">
                <a:solidFill>
                  <a:srgbClr val="9E0000"/>
                </a:solidFill>
              </a:rPr>
              <a:t>IBM POWER9 CPU</a:t>
            </a:r>
            <a:endParaRPr lang="en-US" dirty="0" smtClean="0">
              <a:solidFill>
                <a:srgbClr val="9E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3000"/>
              </a:spcBef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			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		</a:t>
            </a:r>
          </a:p>
          <a:p>
            <a:pPr marL="0" indent="0" algn="just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5774A3-874E-41E0-9AD6-3C30F322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Motivation and Goal</a:t>
            </a:r>
          </a:p>
        </p:txBody>
      </p:sp>
      <p:sp>
        <p:nvSpPr>
          <p:cNvPr id="10" name="TextBox 9"/>
          <p:cNvSpPr txBox="1"/>
          <p:nvPr/>
        </p:nvSpPr>
        <p:spPr>
          <a:xfrm rot="20683163">
            <a:off x="2574559" y="3132063"/>
            <a:ext cx="1790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GBps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DRAM</a:t>
            </a:r>
          </a:p>
        </p:txBody>
      </p:sp>
      <p:sp>
        <p:nvSpPr>
          <p:cNvPr id="11" name="TextBox 10"/>
          <p:cNvSpPr txBox="1"/>
          <p:nvPr/>
        </p:nvSpPr>
        <p:spPr>
          <a:xfrm rot="20642484">
            <a:off x="2217038" y="2675217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TBps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L3-cache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33490" y="1775797"/>
            <a:ext cx="0" cy="290490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656976" y="3316524"/>
            <a:ext cx="167181" cy="150812"/>
          </a:xfrm>
          <a:prstGeom prst="ellipse">
            <a:avLst/>
          </a:prstGeom>
          <a:solidFill>
            <a:srgbClr val="5482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4823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4947" y="4823776"/>
            <a:ext cx="3653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Arithmetic Intensity [flop/byte]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354253" y="3020498"/>
            <a:ext cx="2553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Performance [</a:t>
            </a:r>
            <a:r>
              <a:rPr lang="en-US" sz="2000" b="1" dirty="0" err="1">
                <a:latin typeface="Garamond" panose="02020404030301010803" pitchFamily="18" charset="0"/>
              </a:rPr>
              <a:t>Gflops</a:t>
            </a:r>
            <a:r>
              <a:rPr lang="en-US" sz="2000" b="1" dirty="0">
                <a:latin typeface="Garamond" panose="02020404030301010803" pitchFamily="18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6272" y="4439999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72" y="4439999"/>
                <a:ext cx="553870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37947" y="3812244"/>
                <a:ext cx="5495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47" y="3812244"/>
                <a:ext cx="549509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17485" y="1666856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485" y="1666856"/>
                <a:ext cx="553870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567432" y="4647925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432" y="4647925"/>
                <a:ext cx="553870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39918" y="4641170"/>
                <a:ext cx="6628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18" y="4641170"/>
                <a:ext cx="662874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50590" y="4642150"/>
                <a:ext cx="5495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590" y="4642150"/>
                <a:ext cx="549509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870152" y="4647925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152" y="4647925"/>
                <a:ext cx="553870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728656" y="2360167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56" y="2360167"/>
                <a:ext cx="553870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90155" y="3053376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155" y="3053376"/>
                <a:ext cx="553870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 flipH="1" flipV="1">
            <a:off x="7179774" y="3801593"/>
            <a:ext cx="434423" cy="454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179773" y="4218815"/>
            <a:ext cx="434423" cy="454"/>
          </a:xfrm>
          <a:prstGeom prst="line">
            <a:avLst/>
          </a:prstGeom>
          <a:ln w="38100">
            <a:solidFill>
              <a:srgbClr val="548235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54256" y="3630729"/>
            <a:ext cx="2684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Vertical Advection</a:t>
            </a:r>
          </a:p>
          <a:p>
            <a:r>
              <a:rPr lang="en-US" sz="2200" b="1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Horizontal Diffusion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207296" y="2727023"/>
            <a:ext cx="4014434" cy="11568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336938" y="2725906"/>
            <a:ext cx="57976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207296" y="2725906"/>
            <a:ext cx="2143373" cy="621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78085" y="2390304"/>
            <a:ext cx="3903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POWER9 socket (486.4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Gflops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/socket)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911347" y="2725906"/>
            <a:ext cx="0" cy="640360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99758" y="3696310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29.1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Gflops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(64 threads)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65534" y="3366266"/>
            <a:ext cx="1391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58.5 </a:t>
            </a:r>
            <a:r>
              <a:rPr lang="en-US" sz="1600" b="1" dirty="0" err="1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Gflops</a:t>
            </a:r>
            <a:endParaRPr lang="en-US" sz="1600" b="1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(64 threads)</a:t>
            </a:r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79156" y="6553491"/>
            <a:ext cx="27432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41963" y="4874782"/>
            <a:ext cx="11769037" cy="3272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4200"/>
              </a:spcBef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Goal:</a:t>
            </a:r>
          </a:p>
          <a:p>
            <a:pPr marL="230400" algn="just">
              <a:lnSpc>
                <a:spcPct val="100000"/>
              </a:lnSpc>
              <a:spcBef>
                <a:spcPts val="1200"/>
              </a:spcBef>
            </a:pPr>
            <a:r>
              <a:rPr lang="en-US" sz="2000" b="1" dirty="0" smtClean="0">
                <a:solidFill>
                  <a:srgbClr val="0070C0"/>
                </a:solidFill>
              </a:rPr>
              <a:t>Mitigate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0070C0"/>
                </a:solidFill>
              </a:rPr>
              <a:t>performance bottleneck </a:t>
            </a:r>
            <a:r>
              <a:rPr lang="en-US" sz="2000" dirty="0" smtClean="0"/>
              <a:t>of weather prediction kernels in an </a:t>
            </a:r>
            <a:r>
              <a:rPr lang="en-US" sz="2000" b="1" dirty="0" smtClean="0">
                <a:solidFill>
                  <a:srgbClr val="0070C0"/>
                </a:solidFill>
              </a:rPr>
              <a:t>energy-efficient way</a:t>
            </a:r>
          </a:p>
          <a:p>
            <a:pPr marL="230400" algn="just">
              <a:lnSpc>
                <a:spcPct val="120000"/>
              </a:lnSpc>
              <a:spcBef>
                <a:spcPts val="1800"/>
              </a:spcBef>
            </a:pPr>
            <a:r>
              <a:rPr lang="en-US" sz="2000" dirty="0" smtClean="0"/>
              <a:t>Evaluate the use of </a:t>
            </a:r>
            <a:r>
              <a:rPr lang="en-US" sz="2000" b="1" dirty="0" smtClean="0">
                <a:solidFill>
                  <a:srgbClr val="0070C0"/>
                </a:solidFill>
              </a:rPr>
              <a:t>near-memory acceleration </a:t>
            </a:r>
            <a:r>
              <a:rPr lang="en-US" sz="2000" dirty="0" smtClean="0"/>
              <a:t>using 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FPGA+HBM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connected through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IBM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CAPI2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(Coherent Accelerator Processor Interface)</a:t>
            </a:r>
            <a:endParaRPr lang="en-US" sz="20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4330250" y="1775797"/>
            <a:ext cx="0" cy="2904904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245263" y="3551397"/>
            <a:ext cx="176140" cy="17466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48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1" y="61248"/>
            <a:ext cx="11716789" cy="1325563"/>
          </a:xfrm>
        </p:spPr>
        <p:txBody>
          <a:bodyPr>
            <a:normAutofit fontScale="90000"/>
          </a:bodyPr>
          <a:lstStyle/>
          <a:p>
            <a:r>
              <a:rPr lang="en-US" sz="5100" dirty="0" smtClean="0"/>
              <a:t>NERO: </a:t>
            </a:r>
            <a:r>
              <a:rPr lang="en-US" sz="4700" dirty="0" smtClean="0"/>
              <a:t>A Near High-Bandwidth Memory Stencil Accelerator for Weather Prediction Modeling</a:t>
            </a:r>
            <a:endParaRPr lang="en-US" sz="4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50" y="1101518"/>
            <a:ext cx="11362585" cy="5345083"/>
          </a:xfrm>
        </p:spPr>
        <p:txBody>
          <a:bodyPr>
            <a:normAutofit/>
          </a:bodyPr>
          <a:lstStyle/>
          <a:p>
            <a:pPr algn="just">
              <a:lnSpc>
                <a:spcPts val="3402"/>
              </a:lnSpc>
              <a:spcBef>
                <a:spcPts val="0"/>
              </a:spcBef>
            </a:pPr>
            <a:endParaRPr lang="en-US" sz="2800" dirty="0"/>
          </a:p>
          <a:p>
            <a:pPr algn="just">
              <a:lnSpc>
                <a:spcPts val="3402"/>
              </a:lnSpc>
              <a:spcBef>
                <a:spcPts val="0"/>
              </a:spcBef>
            </a:pPr>
            <a:endParaRPr lang="en-US" sz="2800" dirty="0"/>
          </a:p>
          <a:p>
            <a:pPr algn="just">
              <a:lnSpc>
                <a:spcPts val="3402"/>
              </a:lnSpc>
              <a:spcBef>
                <a:spcPts val="0"/>
              </a:spcBef>
            </a:pPr>
            <a:r>
              <a:rPr lang="en-US" sz="2800" dirty="0"/>
              <a:t>First </a:t>
            </a:r>
            <a:r>
              <a:rPr lang="en-US" sz="2800" b="1" dirty="0">
                <a:solidFill>
                  <a:srgbClr val="4D7731"/>
                </a:solidFill>
              </a:rPr>
              <a:t>near-HBM FPGA-based </a:t>
            </a:r>
            <a:r>
              <a:rPr lang="en-US" sz="2800" dirty="0"/>
              <a:t>accelerator for representative kernels from a </a:t>
            </a:r>
            <a:r>
              <a:rPr lang="en-US" sz="2800" b="1" dirty="0"/>
              <a:t>real-world weather prediction application</a:t>
            </a:r>
          </a:p>
          <a:p>
            <a:pPr algn="just">
              <a:lnSpc>
                <a:spcPts val="3402"/>
              </a:lnSpc>
              <a:spcBef>
                <a:spcPts val="5400"/>
              </a:spcBef>
            </a:pPr>
            <a:r>
              <a:rPr lang="en-US" sz="2800" dirty="0"/>
              <a:t>Data-centric caching with </a:t>
            </a:r>
            <a:r>
              <a:rPr lang="en-US" sz="2800" b="1" dirty="0">
                <a:solidFill>
                  <a:srgbClr val="4D7731"/>
                </a:solidFill>
              </a:rPr>
              <a:t>precision-optimized tiling </a:t>
            </a:r>
            <a:r>
              <a:rPr lang="en-US" sz="2800" dirty="0"/>
              <a:t>for a heterogeneous memory hierarchy</a:t>
            </a:r>
          </a:p>
          <a:p>
            <a:pPr algn="just">
              <a:lnSpc>
                <a:spcPts val="3402"/>
              </a:lnSpc>
              <a:spcBef>
                <a:spcPts val="5400"/>
              </a:spcBef>
              <a:buClr>
                <a:schemeClr val="tx1"/>
              </a:buClr>
            </a:pPr>
            <a:r>
              <a:rPr lang="en-US" sz="2800" dirty="0"/>
              <a:t>In-depth</a:t>
            </a:r>
            <a:r>
              <a:rPr lang="en-US" sz="2800" b="1" dirty="0">
                <a:solidFill>
                  <a:srgbClr val="4D7731"/>
                </a:solidFill>
              </a:rPr>
              <a:t> scalability analysis </a:t>
            </a:r>
            <a:r>
              <a:rPr lang="en-US" sz="2800" dirty="0"/>
              <a:t>for both DDR4 and HBM-based </a:t>
            </a:r>
            <a:r>
              <a:rPr lang="en-US" sz="2800" dirty="0" smtClean="0"/>
              <a:t>FPGA</a:t>
            </a:r>
            <a:endParaRPr lang="en-US" sz="28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79156" y="6553491"/>
            <a:ext cx="27432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BM IT Infrastructure B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8" t="15263" r="6149" b="7374"/>
          <a:stretch/>
        </p:blipFill>
        <p:spPr bwMode="auto">
          <a:xfrm>
            <a:off x="649640" y="1294549"/>
            <a:ext cx="4724865" cy="21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alpha-data.com/dcp/otherimages/adm-pcie-9h7_001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81" y="689574"/>
            <a:ext cx="4531441" cy="30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FBBFD2-7BD5-4A8E-8909-1EF5F8C5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Heterogeneous System: CPU+FPGA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6A7CE0-CA50-4E29-ACDC-6F6FF42444B3}"/>
              </a:ext>
            </a:extLst>
          </p:cNvPr>
          <p:cNvSpPr/>
          <p:nvPr/>
        </p:nvSpPr>
        <p:spPr>
          <a:xfrm>
            <a:off x="1494043" y="3346911"/>
            <a:ext cx="4183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64478"/>
                </a:solidFill>
                <a:latin typeface="Garamond" panose="02020404030301010803" pitchFamily="18" charset="0"/>
              </a:rPr>
              <a:t>POWER9 AC922</a:t>
            </a:r>
            <a:endParaRPr lang="en-US" b="1" dirty="0">
              <a:solidFill>
                <a:srgbClr val="264478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37E71F-D561-4D9D-B83A-232248175A0E}"/>
              </a:ext>
            </a:extLst>
          </p:cNvPr>
          <p:cNvSpPr/>
          <p:nvPr/>
        </p:nvSpPr>
        <p:spPr>
          <a:xfrm>
            <a:off x="6656440" y="3376151"/>
            <a:ext cx="48409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64478"/>
                </a:solidFill>
                <a:latin typeface="Garamond" panose="02020404030301010803" pitchFamily="18" charset="0"/>
              </a:rPr>
              <a:t>HBM-based </a:t>
            </a:r>
            <a:r>
              <a:rPr lang="en-US" sz="3200" b="1" dirty="0">
                <a:solidFill>
                  <a:srgbClr val="264478"/>
                </a:solidFill>
                <a:latin typeface="Garamond" panose="02020404030301010803" pitchFamily="18" charset="0"/>
              </a:rPr>
              <a:t>AD9H7</a:t>
            </a:r>
            <a:r>
              <a:rPr lang="en-US" sz="3200" b="1" dirty="0" smtClean="0">
                <a:solidFill>
                  <a:srgbClr val="264478"/>
                </a:solidFill>
                <a:latin typeface="Garamond" panose="02020404030301010803" pitchFamily="18" charset="0"/>
              </a:rPr>
              <a:t> </a:t>
            </a:r>
            <a:r>
              <a:rPr lang="en-US" sz="3200" b="1" dirty="0">
                <a:solidFill>
                  <a:srgbClr val="264478"/>
                </a:solidFill>
                <a:latin typeface="Garamond" panose="02020404030301010803" pitchFamily="18" charset="0"/>
              </a:rPr>
              <a:t>board 	</a:t>
            </a:r>
            <a:endParaRPr lang="en-US" b="1" dirty="0">
              <a:solidFill>
                <a:srgbClr val="264478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xmlns="" id="{C596C06C-D46D-4357-87C7-5C65279A2AAB}"/>
              </a:ext>
            </a:extLst>
          </p:cNvPr>
          <p:cNvSpPr/>
          <p:nvPr/>
        </p:nvSpPr>
        <p:spPr>
          <a:xfrm>
            <a:off x="5210632" y="1972648"/>
            <a:ext cx="1809789" cy="670464"/>
          </a:xfrm>
          <a:prstGeom prst="left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CAPI2</a:t>
            </a:r>
            <a:endParaRPr lang="en-US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305216" y="296611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Source: </a:t>
            </a:r>
            <a:r>
              <a:rPr lang="en-US" b="1" dirty="0" err="1">
                <a:latin typeface="Garamond" panose="02020404030301010803" pitchFamily="18" charset="0"/>
              </a:rPr>
              <a:t>AlphaData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8938" y="3116141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Source: IBM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79156" y="6553491"/>
            <a:ext cx="27432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CAA5A6EF-811F-4E45-957F-E7E90675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11" y="4829972"/>
            <a:ext cx="7021244" cy="12798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 smtClean="0"/>
              <a:t>We evaluate two POWER9+FPGA systems: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400" b="1" dirty="0" smtClean="0"/>
              <a:t>1. HBM-based AD9H7</a:t>
            </a:r>
            <a:r>
              <a:rPr lang="en-US" sz="2400" b="1" dirty="0"/>
              <a:t> board </a:t>
            </a:r>
            <a:r>
              <a:rPr lang="en-US" sz="2400" b="1" dirty="0" smtClean="0"/>
              <a:t>	</a:t>
            </a:r>
          </a:p>
          <a:p>
            <a:pPr marL="457200" lvl="1" indent="0">
              <a:buNone/>
            </a:pPr>
            <a:r>
              <a:rPr lang="en-US" sz="2400" dirty="0" smtClean="0"/>
              <a:t>Xilinx </a:t>
            </a:r>
            <a:r>
              <a:rPr lang="en-US" sz="2400" dirty="0" err="1" smtClean="0"/>
              <a:t>Virtex</a:t>
            </a:r>
            <a:r>
              <a:rPr lang="en-US" sz="2400" dirty="0" smtClean="0"/>
              <a:t> </a:t>
            </a:r>
            <a:r>
              <a:rPr lang="en-US" sz="2400" dirty="0" err="1" smtClean="0"/>
              <a:t>Ultrascale</a:t>
            </a:r>
            <a:r>
              <a:rPr lang="en-US" sz="2400" dirty="0" smtClean="0"/>
              <a:t>+™ XCVU37P-2</a:t>
            </a:r>
            <a:r>
              <a:rPr lang="en-US" sz="2000" dirty="0" smtClean="0"/>
              <a:t>	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9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Image">
            <a:extLst>
              <a:ext uri="{FF2B5EF4-FFF2-40B4-BE49-F238E27FC236}">
                <a16:creationId xmlns:a16="http://schemas.microsoft.com/office/drawing/2014/main" xmlns="" id="{A799E9B0-E9D2-48BC-BD2C-140F69227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11994" r="7401" b="14234"/>
          <a:stretch/>
        </p:blipFill>
        <p:spPr bwMode="auto">
          <a:xfrm>
            <a:off x="6645197" y="1062610"/>
            <a:ext cx="4097717" cy="24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BM IT Infrastructure Blo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8" t="15263" r="6149" b="7374"/>
          <a:stretch/>
        </p:blipFill>
        <p:spPr bwMode="auto">
          <a:xfrm>
            <a:off x="649640" y="1294549"/>
            <a:ext cx="4724865" cy="21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FBBFD2-7BD5-4A8E-8909-1EF5F8C5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Heterogeneous System: CPU+FPGA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6A7CE0-CA50-4E29-ACDC-6F6FF42444B3}"/>
              </a:ext>
            </a:extLst>
          </p:cNvPr>
          <p:cNvSpPr/>
          <p:nvPr/>
        </p:nvSpPr>
        <p:spPr>
          <a:xfrm>
            <a:off x="1494043" y="3346911"/>
            <a:ext cx="4183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64478"/>
                </a:solidFill>
                <a:latin typeface="Garamond" panose="02020404030301010803" pitchFamily="18" charset="0"/>
              </a:rPr>
              <a:t>POWER9 AC922</a:t>
            </a:r>
            <a:endParaRPr lang="en-US" b="1" dirty="0">
              <a:solidFill>
                <a:srgbClr val="264478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xmlns="" id="{C596C06C-D46D-4357-87C7-5C65279A2AAB}"/>
              </a:ext>
            </a:extLst>
          </p:cNvPr>
          <p:cNvSpPr/>
          <p:nvPr/>
        </p:nvSpPr>
        <p:spPr>
          <a:xfrm>
            <a:off x="5210632" y="1972648"/>
            <a:ext cx="1809789" cy="670464"/>
          </a:xfrm>
          <a:prstGeom prst="leftRightArrow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CAPI2</a:t>
            </a:r>
            <a:endParaRPr lang="en-US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305216" y="296611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Source: </a:t>
            </a:r>
            <a:r>
              <a:rPr lang="en-US" b="1" dirty="0" err="1">
                <a:latin typeface="Garamond" panose="02020404030301010803" pitchFamily="18" charset="0"/>
              </a:rPr>
              <a:t>AlphaData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8938" y="3116141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Source: IBM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79156" y="6553491"/>
            <a:ext cx="27432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CAA5A6EF-811F-4E45-957F-E7E90675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900" y="5148581"/>
            <a:ext cx="6758723" cy="1279824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b="1" dirty="0" smtClean="0"/>
              <a:t>		2. DDR4-based </a:t>
            </a:r>
            <a:r>
              <a:rPr lang="en-US" b="1" dirty="0"/>
              <a:t>AD9V3 board 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		Xilinx </a:t>
            </a:r>
            <a:r>
              <a:rPr lang="en-US" dirty="0" err="1" smtClean="0"/>
              <a:t>Virtex</a:t>
            </a:r>
            <a:r>
              <a:rPr lang="en-US" dirty="0" smtClean="0"/>
              <a:t> </a:t>
            </a:r>
            <a:r>
              <a:rPr lang="en-US" dirty="0" err="1" smtClean="0"/>
              <a:t>Ultrascale</a:t>
            </a:r>
            <a:r>
              <a:rPr lang="en-US" dirty="0" smtClean="0"/>
              <a:t>+™ XCVU3P-2</a:t>
            </a:r>
            <a:endParaRPr lang="en-US" b="1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CAA5A6EF-811F-4E45-957F-E7E906751984}"/>
              </a:ext>
            </a:extLst>
          </p:cNvPr>
          <p:cNvSpPr txBox="1">
            <a:spLocks/>
          </p:cNvSpPr>
          <p:nvPr/>
        </p:nvSpPr>
        <p:spPr>
          <a:xfrm>
            <a:off x="668711" y="4829972"/>
            <a:ext cx="7021244" cy="1279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We evaluate two POWER9+FPGA systems: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b="1" dirty="0" smtClean="0"/>
              <a:t>1. HBM-based </a:t>
            </a:r>
            <a:r>
              <a:rPr lang="en-US" b="1" dirty="0"/>
              <a:t>AD9H7 board </a:t>
            </a:r>
            <a:r>
              <a:rPr lang="en-US" b="1" dirty="0" smtClean="0"/>
              <a:t>		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Xilinx </a:t>
            </a:r>
            <a:r>
              <a:rPr lang="en-US" dirty="0" err="1" smtClean="0"/>
              <a:t>Virtex</a:t>
            </a:r>
            <a:r>
              <a:rPr lang="en-US" dirty="0" smtClean="0"/>
              <a:t> </a:t>
            </a:r>
            <a:r>
              <a:rPr lang="en-US" dirty="0" err="1" smtClean="0"/>
              <a:t>Ultrascale</a:t>
            </a:r>
            <a:r>
              <a:rPr lang="en-US" dirty="0" smtClean="0"/>
              <a:t>+™ XCVU37P-2</a:t>
            </a:r>
            <a:r>
              <a:rPr lang="en-US" sz="2000" dirty="0" smtClean="0"/>
              <a:t>		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137E71F-D561-4D9D-B83A-232248175A0E}"/>
              </a:ext>
            </a:extLst>
          </p:cNvPr>
          <p:cNvSpPr/>
          <p:nvPr/>
        </p:nvSpPr>
        <p:spPr>
          <a:xfrm>
            <a:off x="6656440" y="3376151"/>
            <a:ext cx="4887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64478"/>
                </a:solidFill>
                <a:latin typeface="Garamond" panose="02020404030301010803" pitchFamily="18" charset="0"/>
              </a:rPr>
              <a:t>DDR4-based AD9V3 </a:t>
            </a:r>
            <a:r>
              <a:rPr lang="en-US" sz="3200" b="1" dirty="0">
                <a:solidFill>
                  <a:srgbClr val="264478"/>
                </a:solidFill>
                <a:latin typeface="Garamond" panose="02020404030301010803" pitchFamily="18" charset="0"/>
              </a:rPr>
              <a:t>board 	</a:t>
            </a:r>
            <a:endParaRPr lang="en-US" b="1" dirty="0">
              <a:solidFill>
                <a:srgbClr val="264478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FBBFD2-7BD5-4A8E-8909-1EF5F8C5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Results</a:t>
            </a:r>
            <a:endParaRPr lang="en-US" sz="48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99808" y="1256856"/>
            <a:ext cx="8084338" cy="5345083"/>
          </a:xfrm>
        </p:spPr>
        <p:txBody>
          <a:bodyPr>
            <a:normAutofit/>
          </a:bodyPr>
          <a:lstStyle/>
          <a:p>
            <a:pPr algn="just">
              <a:lnSpc>
                <a:spcPts val="3600"/>
              </a:lnSpc>
              <a:spcBef>
                <a:spcPts val="3600"/>
              </a:spcBef>
            </a:pPr>
            <a:r>
              <a:rPr lang="en-US" dirty="0" smtClean="0"/>
              <a:t>NERO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outperforms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a </a:t>
            </a:r>
            <a:r>
              <a:rPr lang="en-US" b="1" dirty="0"/>
              <a:t>16-core IBM POWER9 </a:t>
            </a:r>
            <a:r>
              <a:rPr lang="en-US" dirty="0" smtClean="0"/>
              <a:t>system </a:t>
            </a:r>
            <a:r>
              <a:rPr lang="en-US" dirty="0"/>
              <a:t>by 4.2x and 8.3x when running two compound </a:t>
            </a:r>
            <a:r>
              <a:rPr lang="en-US" dirty="0" smtClean="0"/>
              <a:t>stencils</a:t>
            </a:r>
            <a:endParaRPr lang="en-US" dirty="0"/>
          </a:p>
          <a:p>
            <a:pPr algn="just">
              <a:lnSpc>
                <a:spcPts val="3600"/>
              </a:lnSpc>
              <a:spcBef>
                <a:spcPts val="3600"/>
              </a:spcBef>
            </a:pPr>
            <a:r>
              <a:rPr lang="en-US" dirty="0"/>
              <a:t>NERO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reduces</a:t>
            </a:r>
            <a:r>
              <a:rPr lang="en-US" b="1" dirty="0">
                <a:solidFill>
                  <a:srgbClr val="BF9000"/>
                </a:solidFill>
              </a:rPr>
              <a:t> energy </a:t>
            </a:r>
            <a:r>
              <a:rPr lang="en-US" dirty="0"/>
              <a:t>consumption by 22x and </a:t>
            </a:r>
            <a:r>
              <a:rPr lang="en-US" dirty="0" smtClean="0"/>
              <a:t>29x</a:t>
            </a:r>
          </a:p>
          <a:p>
            <a:pPr>
              <a:lnSpc>
                <a:spcPts val="3600"/>
              </a:lnSpc>
              <a:spcBef>
                <a:spcPts val="3600"/>
              </a:spcBef>
            </a:pPr>
            <a:r>
              <a:rPr lang="en-US" dirty="0" smtClean="0"/>
              <a:t>NERO </a:t>
            </a:r>
            <a:r>
              <a:rPr lang="en-US" b="1" dirty="0" smtClean="0">
                <a:solidFill>
                  <a:srgbClr val="BF9000"/>
                </a:solidFill>
              </a:rPr>
              <a:t>provides energy efficiency </a:t>
            </a:r>
            <a:r>
              <a:rPr lang="en-US" dirty="0" smtClean="0"/>
              <a:t>of 1.5 GFLOPS/Watt and 17.3 GFLOPS/Watt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6BA7AB-B09E-4C11-BA93-BC8ADAFA3CDC}"/>
              </a:ext>
            </a:extLst>
          </p:cNvPr>
          <p:cNvSpPr/>
          <p:nvPr/>
        </p:nvSpPr>
        <p:spPr>
          <a:xfrm>
            <a:off x="-1" y="5248028"/>
            <a:ext cx="12191015" cy="16099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Hardware acceleration on an FPGA+HBM is a </a:t>
            </a: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promising 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 for </a:t>
            </a: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weather modeling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9" r="-1075"/>
          <a:stretch/>
        </p:blipFill>
        <p:spPr>
          <a:xfrm>
            <a:off x="8643572" y="-28555"/>
            <a:ext cx="3547442" cy="2639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0"/>
          <a:stretch/>
        </p:blipFill>
        <p:spPr>
          <a:xfrm>
            <a:off x="8768864" y="2479010"/>
            <a:ext cx="3296858" cy="2708402"/>
          </a:xfrm>
          <a:prstGeom prst="rect">
            <a:avLst/>
          </a:prstGeom>
        </p:spPr>
      </p:pic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79156" y="6553491"/>
            <a:ext cx="2743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A27AA-2CAE-476D-87F3-35AAC6334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46" y="-21480"/>
            <a:ext cx="12194493" cy="3450480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/>
          <a:p>
            <a:endParaRPr lang="en-US" sz="4400" b="1" dirty="0">
              <a:noFill/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3BB020-61E1-4E3D-85C1-67A914D35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805" y="3602038"/>
            <a:ext cx="12194493" cy="1655762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9E0000"/>
                </a:solidFill>
                <a:latin typeface="Garamond" panose="02020404030301010803" pitchFamily="18" charset="0"/>
              </a:rPr>
              <a:t>Gagandeep Singh</a:t>
            </a:r>
            <a:r>
              <a:rPr lang="en-US" sz="3200" dirty="0">
                <a:latin typeface="Garamond" panose="02020404030301010803" pitchFamily="18" charset="0"/>
              </a:rPr>
              <a:t>, Dionysios Diamantopoulos, Christoph Hagleitner,</a:t>
            </a:r>
          </a:p>
          <a:p>
            <a:r>
              <a:rPr lang="en-US" sz="3200" dirty="0">
                <a:latin typeface="Garamond" panose="02020404030301010803" pitchFamily="18" charset="0"/>
              </a:rPr>
              <a:t> Juan Gómez-Luna, Sander Stuijk, Onur Mutlu, and </a:t>
            </a:r>
            <a:r>
              <a:rPr lang="en-US" sz="3200" dirty="0" err="1">
                <a:latin typeface="Garamond" panose="02020404030301010803" pitchFamily="18" charset="0"/>
              </a:rPr>
              <a:t>Henk</a:t>
            </a:r>
            <a:r>
              <a:rPr lang="en-US" sz="3200" dirty="0">
                <a:latin typeface="Garamond" panose="02020404030301010803" pitchFamily="18" charset="0"/>
              </a:rPr>
              <a:t> Corporaal</a:t>
            </a:r>
          </a:p>
        </p:txBody>
      </p:sp>
      <p:grpSp>
        <p:nvGrpSpPr>
          <p:cNvPr id="6" name="Group 44">
            <a:extLst>
              <a:ext uri="{FF2B5EF4-FFF2-40B4-BE49-F238E27FC236}">
                <a16:creationId xmlns:a16="http://schemas.microsoft.com/office/drawing/2014/main" xmlns="" id="{B005EF26-EE97-4144-BAEA-479660B7B979}"/>
              </a:ext>
            </a:extLst>
          </p:cNvPr>
          <p:cNvGrpSpPr>
            <a:grpSpLocks/>
          </p:cNvGrpSpPr>
          <p:nvPr/>
        </p:nvGrpSpPr>
        <p:grpSpPr bwMode="auto">
          <a:xfrm>
            <a:off x="-92870" y="5800951"/>
            <a:ext cx="3078801" cy="826618"/>
            <a:chOff x="11717338" y="360363"/>
            <a:chExt cx="8572500" cy="2338387"/>
          </a:xfrm>
        </p:grpSpPr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xmlns="" id="{25127E66-AD3F-4ABF-8A6C-B5A3D9EDE3B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1717338" y="360363"/>
              <a:ext cx="8572500" cy="233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837856D-52B7-4ECE-85BC-42E38DB351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17338" y="360363"/>
              <a:ext cx="8572500" cy="233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E785E788-24A0-43A6-918D-1747D1F2BB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94113" y="847725"/>
              <a:ext cx="20320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"/>
                </a:cxn>
                <a:cxn ang="0">
                  <a:pos x="43" y="38"/>
                </a:cxn>
                <a:cxn ang="0">
                  <a:pos x="43" y="72"/>
                </a:cxn>
                <a:cxn ang="0">
                  <a:pos x="119" y="72"/>
                </a:cxn>
                <a:cxn ang="0">
                  <a:pos x="119" y="108"/>
                </a:cxn>
                <a:cxn ang="0">
                  <a:pos x="43" y="108"/>
                </a:cxn>
                <a:cxn ang="0">
                  <a:pos x="43" y="146"/>
                </a:cxn>
                <a:cxn ang="0">
                  <a:pos x="128" y="146"/>
                </a:cxn>
                <a:cxn ang="0">
                  <a:pos x="128" y="184"/>
                </a:cxn>
                <a:cxn ang="0">
                  <a:pos x="0" y="184"/>
                </a:cxn>
              </a:cxnLst>
              <a:rect l="0" t="0" r="r" b="b"/>
              <a:pathLst>
                <a:path w="128" h="184">
                  <a:moveTo>
                    <a:pt x="0" y="184"/>
                  </a:moveTo>
                  <a:lnTo>
                    <a:pt x="0" y="0"/>
                  </a:lnTo>
                  <a:lnTo>
                    <a:pt x="124" y="0"/>
                  </a:lnTo>
                  <a:lnTo>
                    <a:pt x="124" y="38"/>
                  </a:lnTo>
                  <a:lnTo>
                    <a:pt x="43" y="38"/>
                  </a:lnTo>
                  <a:lnTo>
                    <a:pt x="43" y="72"/>
                  </a:lnTo>
                  <a:lnTo>
                    <a:pt x="119" y="72"/>
                  </a:lnTo>
                  <a:lnTo>
                    <a:pt x="119" y="108"/>
                  </a:lnTo>
                  <a:lnTo>
                    <a:pt x="43" y="108"/>
                  </a:lnTo>
                  <a:lnTo>
                    <a:pt x="43" y="146"/>
                  </a:lnTo>
                  <a:lnTo>
                    <a:pt x="128" y="146"/>
                  </a:lnTo>
                  <a:lnTo>
                    <a:pt x="128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A77B97B-8707-4B9E-B654-3F848E7468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54463" y="847725"/>
              <a:ext cx="71437" cy="292100"/>
            </a:xfrm>
            <a:prstGeom prst="rect">
              <a:avLst/>
            </a:prstGeom>
            <a:solidFill>
              <a:srgbClr val="9E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D2087B05-8AFA-4466-B032-DA5153A1ED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94163" y="847725"/>
              <a:ext cx="265112" cy="292100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43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50" y="0"/>
                </a:cxn>
                <a:cxn ang="0">
                  <a:pos x="124" y="120"/>
                </a:cxn>
                <a:cxn ang="0">
                  <a:pos x="125" y="120"/>
                </a:cxn>
                <a:cxn ang="0">
                  <a:pos x="124" y="0"/>
                </a:cxn>
                <a:cxn ang="0">
                  <a:pos x="167" y="0"/>
                </a:cxn>
                <a:cxn ang="0">
                  <a:pos x="167" y="184"/>
                </a:cxn>
                <a:cxn ang="0">
                  <a:pos x="116" y="184"/>
                </a:cxn>
              </a:cxnLst>
              <a:rect l="0" t="0" r="r" b="b"/>
              <a:pathLst>
                <a:path w="167" h="184">
                  <a:moveTo>
                    <a:pt x="116" y="184"/>
                  </a:moveTo>
                  <a:lnTo>
                    <a:pt x="42" y="64"/>
                  </a:lnTo>
                  <a:lnTo>
                    <a:pt x="42" y="64"/>
                  </a:lnTo>
                  <a:lnTo>
                    <a:pt x="43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50" y="0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4" y="0"/>
                  </a:lnTo>
                  <a:lnTo>
                    <a:pt x="167" y="0"/>
                  </a:lnTo>
                  <a:lnTo>
                    <a:pt x="167" y="184"/>
                  </a:lnTo>
                  <a:lnTo>
                    <a:pt x="116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B906A66C-49D8-4E86-BD2D-97A3E4DDE6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127538" y="847725"/>
              <a:ext cx="271462" cy="292100"/>
            </a:xfrm>
            <a:custGeom>
              <a:avLst/>
              <a:gdLst/>
              <a:ahLst/>
              <a:cxnLst>
                <a:cxn ang="0">
                  <a:pos x="952" y="506"/>
                </a:cxn>
                <a:cxn ang="0">
                  <a:pos x="902" y="737"/>
                </a:cxn>
                <a:cxn ang="0">
                  <a:pos x="771" y="897"/>
                </a:cxn>
                <a:cxn ang="0">
                  <a:pos x="587" y="989"/>
                </a:cxn>
                <a:cxn ang="0">
                  <a:pos x="380" y="1019"/>
                </a:cxn>
                <a:cxn ang="0">
                  <a:pos x="0" y="1019"/>
                </a:cxn>
                <a:cxn ang="0">
                  <a:pos x="0" y="0"/>
                </a:cxn>
                <a:cxn ang="0">
                  <a:pos x="368" y="0"/>
                </a:cxn>
                <a:cxn ang="0">
                  <a:pos x="582" y="25"/>
                </a:cxn>
                <a:cxn ang="0">
                  <a:pos x="769" y="109"/>
                </a:cxn>
                <a:cxn ang="0">
                  <a:pos x="901" y="265"/>
                </a:cxn>
                <a:cxn ang="0">
                  <a:pos x="952" y="506"/>
                </a:cxn>
                <a:cxn ang="0">
                  <a:pos x="695" y="506"/>
                </a:cxn>
                <a:cxn ang="0">
                  <a:pos x="667" y="363"/>
                </a:cxn>
                <a:cxn ang="0">
                  <a:pos x="592" y="273"/>
                </a:cxn>
                <a:cxn ang="0">
                  <a:pos x="486" y="225"/>
                </a:cxn>
                <a:cxn ang="0">
                  <a:pos x="363" y="210"/>
                </a:cxn>
                <a:cxn ang="0">
                  <a:pos x="240" y="210"/>
                </a:cxn>
                <a:cxn ang="0">
                  <a:pos x="240" y="806"/>
                </a:cxn>
                <a:cxn ang="0">
                  <a:pos x="357" y="806"/>
                </a:cxn>
                <a:cxn ang="0">
                  <a:pos x="484" y="791"/>
                </a:cxn>
                <a:cxn ang="0">
                  <a:pos x="592" y="741"/>
                </a:cxn>
                <a:cxn ang="0">
                  <a:pos x="667" y="649"/>
                </a:cxn>
                <a:cxn ang="0">
                  <a:pos x="695" y="506"/>
                </a:cxn>
              </a:cxnLst>
              <a:rect l="0" t="0" r="r" b="b"/>
              <a:pathLst>
                <a:path w="952" h="1019">
                  <a:moveTo>
                    <a:pt x="952" y="506"/>
                  </a:moveTo>
                  <a:cubicBezTo>
                    <a:pt x="952" y="596"/>
                    <a:pt x="935" y="673"/>
                    <a:pt x="902" y="737"/>
                  </a:cubicBezTo>
                  <a:cubicBezTo>
                    <a:pt x="869" y="802"/>
                    <a:pt x="825" y="855"/>
                    <a:pt x="771" y="897"/>
                  </a:cubicBezTo>
                  <a:cubicBezTo>
                    <a:pt x="717" y="939"/>
                    <a:pt x="655" y="969"/>
                    <a:pt x="587" y="989"/>
                  </a:cubicBezTo>
                  <a:cubicBezTo>
                    <a:pt x="519" y="1009"/>
                    <a:pt x="450" y="1019"/>
                    <a:pt x="380" y="1019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440" y="0"/>
                    <a:pt x="511" y="9"/>
                    <a:pt x="582" y="25"/>
                  </a:cubicBezTo>
                  <a:cubicBezTo>
                    <a:pt x="652" y="42"/>
                    <a:pt x="714" y="70"/>
                    <a:pt x="769" y="109"/>
                  </a:cubicBezTo>
                  <a:cubicBezTo>
                    <a:pt x="823" y="148"/>
                    <a:pt x="868" y="200"/>
                    <a:pt x="901" y="265"/>
                  </a:cubicBezTo>
                  <a:cubicBezTo>
                    <a:pt x="935" y="330"/>
                    <a:pt x="952" y="411"/>
                    <a:pt x="952" y="506"/>
                  </a:cubicBezTo>
                  <a:moveTo>
                    <a:pt x="695" y="506"/>
                  </a:moveTo>
                  <a:cubicBezTo>
                    <a:pt x="695" y="449"/>
                    <a:pt x="686" y="401"/>
                    <a:pt x="667" y="363"/>
                  </a:cubicBezTo>
                  <a:cubicBezTo>
                    <a:pt x="649" y="326"/>
                    <a:pt x="624" y="295"/>
                    <a:pt x="592" y="273"/>
                  </a:cubicBezTo>
                  <a:cubicBezTo>
                    <a:pt x="561" y="250"/>
                    <a:pt x="526" y="234"/>
                    <a:pt x="486" y="225"/>
                  </a:cubicBezTo>
                  <a:cubicBezTo>
                    <a:pt x="446" y="215"/>
                    <a:pt x="405" y="210"/>
                    <a:pt x="363" y="210"/>
                  </a:cubicBezTo>
                  <a:cubicBezTo>
                    <a:pt x="240" y="210"/>
                    <a:pt x="240" y="210"/>
                    <a:pt x="240" y="210"/>
                  </a:cubicBezTo>
                  <a:cubicBezTo>
                    <a:pt x="240" y="806"/>
                    <a:pt x="240" y="806"/>
                    <a:pt x="240" y="806"/>
                  </a:cubicBezTo>
                  <a:cubicBezTo>
                    <a:pt x="357" y="806"/>
                    <a:pt x="357" y="806"/>
                    <a:pt x="357" y="806"/>
                  </a:cubicBezTo>
                  <a:cubicBezTo>
                    <a:pt x="401" y="806"/>
                    <a:pt x="444" y="801"/>
                    <a:pt x="484" y="791"/>
                  </a:cubicBezTo>
                  <a:cubicBezTo>
                    <a:pt x="525" y="781"/>
                    <a:pt x="561" y="764"/>
                    <a:pt x="592" y="741"/>
                  </a:cubicBezTo>
                  <a:cubicBezTo>
                    <a:pt x="624" y="718"/>
                    <a:pt x="649" y="687"/>
                    <a:pt x="667" y="649"/>
                  </a:cubicBezTo>
                  <a:cubicBezTo>
                    <a:pt x="686" y="611"/>
                    <a:pt x="695" y="563"/>
                    <a:pt x="695" y="506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AB53C36A-61DB-4171-A373-7542DAD8A8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452975" y="847725"/>
              <a:ext cx="254000" cy="292100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116" y="107"/>
                </a:cxn>
                <a:cxn ang="0">
                  <a:pos x="44" y="107"/>
                </a:cxn>
                <a:cxn ang="0">
                  <a:pos x="44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70"/>
                </a:cxn>
                <a:cxn ang="0">
                  <a:pos x="116" y="70"/>
                </a:cxn>
                <a:cxn ang="0">
                  <a:pos x="116" y="0"/>
                </a:cxn>
                <a:cxn ang="0">
                  <a:pos x="160" y="0"/>
                </a:cxn>
                <a:cxn ang="0">
                  <a:pos x="160" y="184"/>
                </a:cxn>
                <a:cxn ang="0">
                  <a:pos x="116" y="184"/>
                </a:cxn>
              </a:cxnLst>
              <a:rect l="0" t="0" r="r" b="b"/>
              <a:pathLst>
                <a:path w="160" h="184">
                  <a:moveTo>
                    <a:pt x="116" y="184"/>
                  </a:moveTo>
                  <a:lnTo>
                    <a:pt x="116" y="107"/>
                  </a:lnTo>
                  <a:lnTo>
                    <a:pt x="44" y="107"/>
                  </a:lnTo>
                  <a:lnTo>
                    <a:pt x="44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70"/>
                  </a:lnTo>
                  <a:lnTo>
                    <a:pt x="116" y="70"/>
                  </a:lnTo>
                  <a:lnTo>
                    <a:pt x="116" y="0"/>
                  </a:lnTo>
                  <a:lnTo>
                    <a:pt x="160" y="0"/>
                  </a:lnTo>
                  <a:lnTo>
                    <a:pt x="160" y="184"/>
                  </a:lnTo>
                  <a:lnTo>
                    <a:pt x="116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EF8DC399-26C7-4A2B-B421-2F77C683F5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60950" y="839788"/>
              <a:ext cx="317500" cy="307975"/>
            </a:xfrm>
            <a:custGeom>
              <a:avLst/>
              <a:gdLst/>
              <a:ahLst/>
              <a:cxnLst>
                <a:cxn ang="0">
                  <a:pos x="1110" y="532"/>
                </a:cxn>
                <a:cxn ang="0">
                  <a:pos x="1068" y="753"/>
                </a:cxn>
                <a:cxn ang="0">
                  <a:pos x="953" y="924"/>
                </a:cxn>
                <a:cxn ang="0">
                  <a:pos x="776" y="1034"/>
                </a:cxn>
                <a:cxn ang="0">
                  <a:pos x="554" y="1073"/>
                </a:cxn>
                <a:cxn ang="0">
                  <a:pos x="333" y="1034"/>
                </a:cxn>
                <a:cxn ang="0">
                  <a:pos x="158" y="924"/>
                </a:cxn>
                <a:cxn ang="0">
                  <a:pos x="42" y="753"/>
                </a:cxn>
                <a:cxn ang="0">
                  <a:pos x="0" y="532"/>
                </a:cxn>
                <a:cxn ang="0">
                  <a:pos x="42" y="311"/>
                </a:cxn>
                <a:cxn ang="0">
                  <a:pos x="158" y="144"/>
                </a:cxn>
                <a:cxn ang="0">
                  <a:pos x="333" y="37"/>
                </a:cxn>
                <a:cxn ang="0">
                  <a:pos x="554" y="0"/>
                </a:cxn>
                <a:cxn ang="0">
                  <a:pos x="776" y="37"/>
                </a:cxn>
                <a:cxn ang="0">
                  <a:pos x="953" y="144"/>
                </a:cxn>
                <a:cxn ang="0">
                  <a:pos x="1068" y="311"/>
                </a:cxn>
                <a:cxn ang="0">
                  <a:pos x="1110" y="532"/>
                </a:cxn>
                <a:cxn ang="0">
                  <a:pos x="847" y="532"/>
                </a:cxn>
                <a:cxn ang="0">
                  <a:pos x="825" y="408"/>
                </a:cxn>
                <a:cxn ang="0">
                  <a:pos x="765" y="310"/>
                </a:cxn>
                <a:cxn ang="0">
                  <a:pos x="673" y="245"/>
                </a:cxn>
                <a:cxn ang="0">
                  <a:pos x="554" y="221"/>
                </a:cxn>
                <a:cxn ang="0">
                  <a:pos x="436" y="245"/>
                </a:cxn>
                <a:cxn ang="0">
                  <a:pos x="344" y="310"/>
                </a:cxn>
                <a:cxn ang="0">
                  <a:pos x="284" y="408"/>
                </a:cxn>
                <a:cxn ang="0">
                  <a:pos x="263" y="532"/>
                </a:cxn>
                <a:cxn ang="0">
                  <a:pos x="285" y="659"/>
                </a:cxn>
                <a:cxn ang="0">
                  <a:pos x="345" y="759"/>
                </a:cxn>
                <a:cxn ang="0">
                  <a:pos x="436" y="825"/>
                </a:cxn>
                <a:cxn ang="0">
                  <a:pos x="554" y="848"/>
                </a:cxn>
                <a:cxn ang="0">
                  <a:pos x="672" y="825"/>
                </a:cxn>
                <a:cxn ang="0">
                  <a:pos x="765" y="759"/>
                </a:cxn>
                <a:cxn ang="0">
                  <a:pos x="825" y="659"/>
                </a:cxn>
                <a:cxn ang="0">
                  <a:pos x="847" y="532"/>
                </a:cxn>
              </a:cxnLst>
              <a:rect l="0" t="0" r="r" b="b"/>
              <a:pathLst>
                <a:path w="1110" h="1073">
                  <a:moveTo>
                    <a:pt x="1110" y="532"/>
                  </a:moveTo>
                  <a:cubicBezTo>
                    <a:pt x="1110" y="613"/>
                    <a:pt x="1096" y="686"/>
                    <a:pt x="1068" y="753"/>
                  </a:cubicBezTo>
                  <a:cubicBezTo>
                    <a:pt x="1040" y="819"/>
                    <a:pt x="1002" y="877"/>
                    <a:pt x="953" y="924"/>
                  </a:cubicBezTo>
                  <a:cubicBezTo>
                    <a:pt x="903" y="972"/>
                    <a:pt x="844" y="1008"/>
                    <a:pt x="776" y="1034"/>
                  </a:cubicBezTo>
                  <a:cubicBezTo>
                    <a:pt x="708" y="1060"/>
                    <a:pt x="634" y="1073"/>
                    <a:pt x="554" y="1073"/>
                  </a:cubicBezTo>
                  <a:cubicBezTo>
                    <a:pt x="475" y="1073"/>
                    <a:pt x="401" y="1060"/>
                    <a:pt x="333" y="1034"/>
                  </a:cubicBezTo>
                  <a:cubicBezTo>
                    <a:pt x="266" y="1008"/>
                    <a:pt x="207" y="972"/>
                    <a:pt x="158" y="924"/>
                  </a:cubicBezTo>
                  <a:cubicBezTo>
                    <a:pt x="108" y="877"/>
                    <a:pt x="69" y="819"/>
                    <a:pt x="42" y="753"/>
                  </a:cubicBezTo>
                  <a:cubicBezTo>
                    <a:pt x="14" y="686"/>
                    <a:pt x="0" y="613"/>
                    <a:pt x="0" y="532"/>
                  </a:cubicBezTo>
                  <a:cubicBezTo>
                    <a:pt x="0" y="451"/>
                    <a:pt x="14" y="377"/>
                    <a:pt x="42" y="311"/>
                  </a:cubicBezTo>
                  <a:cubicBezTo>
                    <a:pt x="69" y="246"/>
                    <a:pt x="108" y="190"/>
                    <a:pt x="158" y="144"/>
                  </a:cubicBezTo>
                  <a:cubicBezTo>
                    <a:pt x="207" y="98"/>
                    <a:pt x="266" y="62"/>
                    <a:pt x="333" y="37"/>
                  </a:cubicBezTo>
                  <a:cubicBezTo>
                    <a:pt x="401" y="12"/>
                    <a:pt x="475" y="0"/>
                    <a:pt x="554" y="0"/>
                  </a:cubicBezTo>
                  <a:cubicBezTo>
                    <a:pt x="634" y="0"/>
                    <a:pt x="708" y="12"/>
                    <a:pt x="776" y="37"/>
                  </a:cubicBezTo>
                  <a:cubicBezTo>
                    <a:pt x="844" y="62"/>
                    <a:pt x="903" y="98"/>
                    <a:pt x="953" y="144"/>
                  </a:cubicBezTo>
                  <a:cubicBezTo>
                    <a:pt x="1002" y="190"/>
                    <a:pt x="1040" y="246"/>
                    <a:pt x="1068" y="311"/>
                  </a:cubicBezTo>
                  <a:cubicBezTo>
                    <a:pt x="1096" y="377"/>
                    <a:pt x="1110" y="451"/>
                    <a:pt x="1110" y="532"/>
                  </a:cubicBezTo>
                  <a:moveTo>
                    <a:pt x="847" y="532"/>
                  </a:moveTo>
                  <a:cubicBezTo>
                    <a:pt x="847" y="488"/>
                    <a:pt x="839" y="447"/>
                    <a:pt x="825" y="408"/>
                  </a:cubicBezTo>
                  <a:cubicBezTo>
                    <a:pt x="811" y="370"/>
                    <a:pt x="791" y="337"/>
                    <a:pt x="765" y="310"/>
                  </a:cubicBezTo>
                  <a:cubicBezTo>
                    <a:pt x="740" y="283"/>
                    <a:pt x="709" y="261"/>
                    <a:pt x="673" y="245"/>
                  </a:cubicBezTo>
                  <a:cubicBezTo>
                    <a:pt x="637" y="229"/>
                    <a:pt x="598" y="221"/>
                    <a:pt x="554" y="221"/>
                  </a:cubicBezTo>
                  <a:cubicBezTo>
                    <a:pt x="511" y="221"/>
                    <a:pt x="472" y="229"/>
                    <a:pt x="436" y="245"/>
                  </a:cubicBezTo>
                  <a:cubicBezTo>
                    <a:pt x="401" y="261"/>
                    <a:pt x="370" y="283"/>
                    <a:pt x="344" y="310"/>
                  </a:cubicBezTo>
                  <a:cubicBezTo>
                    <a:pt x="318" y="337"/>
                    <a:pt x="298" y="370"/>
                    <a:pt x="284" y="408"/>
                  </a:cubicBezTo>
                  <a:cubicBezTo>
                    <a:pt x="270" y="447"/>
                    <a:pt x="263" y="488"/>
                    <a:pt x="263" y="532"/>
                  </a:cubicBezTo>
                  <a:cubicBezTo>
                    <a:pt x="263" y="578"/>
                    <a:pt x="271" y="620"/>
                    <a:pt x="285" y="659"/>
                  </a:cubicBezTo>
                  <a:cubicBezTo>
                    <a:pt x="299" y="698"/>
                    <a:pt x="319" y="732"/>
                    <a:pt x="345" y="759"/>
                  </a:cubicBezTo>
                  <a:cubicBezTo>
                    <a:pt x="370" y="787"/>
                    <a:pt x="401" y="809"/>
                    <a:pt x="436" y="825"/>
                  </a:cubicBezTo>
                  <a:cubicBezTo>
                    <a:pt x="472" y="841"/>
                    <a:pt x="511" y="848"/>
                    <a:pt x="554" y="848"/>
                  </a:cubicBezTo>
                  <a:cubicBezTo>
                    <a:pt x="598" y="848"/>
                    <a:pt x="637" y="841"/>
                    <a:pt x="672" y="825"/>
                  </a:cubicBezTo>
                  <a:cubicBezTo>
                    <a:pt x="708" y="809"/>
                    <a:pt x="739" y="787"/>
                    <a:pt x="765" y="759"/>
                  </a:cubicBezTo>
                  <a:cubicBezTo>
                    <a:pt x="790" y="732"/>
                    <a:pt x="811" y="698"/>
                    <a:pt x="825" y="659"/>
                  </a:cubicBezTo>
                  <a:cubicBezTo>
                    <a:pt x="839" y="620"/>
                    <a:pt x="847" y="578"/>
                    <a:pt x="847" y="532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035050B0-C5C0-4CD6-B28D-9321F80C57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86388" y="847725"/>
              <a:ext cx="293687" cy="292100"/>
            </a:xfrm>
            <a:custGeom>
              <a:avLst/>
              <a:gdLst/>
              <a:ahLst/>
              <a:cxnLst>
                <a:cxn ang="0">
                  <a:pos x="114" y="184"/>
                </a:cxn>
                <a:cxn ang="0">
                  <a:pos x="69" y="184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92" y="131"/>
                </a:cxn>
                <a:cxn ang="0">
                  <a:pos x="93" y="131"/>
                </a:cxn>
                <a:cxn ang="0">
                  <a:pos x="136" y="0"/>
                </a:cxn>
                <a:cxn ang="0">
                  <a:pos x="185" y="0"/>
                </a:cxn>
                <a:cxn ang="0">
                  <a:pos x="114" y="184"/>
                </a:cxn>
              </a:cxnLst>
              <a:rect l="0" t="0" r="r" b="b"/>
              <a:pathLst>
                <a:path w="185" h="184">
                  <a:moveTo>
                    <a:pt x="114" y="184"/>
                  </a:moveTo>
                  <a:lnTo>
                    <a:pt x="69" y="184"/>
                  </a:lnTo>
                  <a:lnTo>
                    <a:pt x="0" y="0"/>
                  </a:lnTo>
                  <a:lnTo>
                    <a:pt x="49" y="0"/>
                  </a:lnTo>
                  <a:lnTo>
                    <a:pt x="92" y="131"/>
                  </a:lnTo>
                  <a:lnTo>
                    <a:pt x="93" y="131"/>
                  </a:lnTo>
                  <a:lnTo>
                    <a:pt x="136" y="0"/>
                  </a:lnTo>
                  <a:lnTo>
                    <a:pt x="185" y="0"/>
                  </a:lnTo>
                  <a:lnTo>
                    <a:pt x="114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103154F1-926A-4E50-B1CE-D64F1D1A2E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413413" y="847725"/>
              <a:ext cx="20320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123" y="0"/>
                </a:cxn>
                <a:cxn ang="0">
                  <a:pos x="123" y="38"/>
                </a:cxn>
                <a:cxn ang="0">
                  <a:pos x="43" y="38"/>
                </a:cxn>
                <a:cxn ang="0">
                  <a:pos x="43" y="72"/>
                </a:cxn>
                <a:cxn ang="0">
                  <a:pos x="119" y="72"/>
                </a:cxn>
                <a:cxn ang="0">
                  <a:pos x="119" y="108"/>
                </a:cxn>
                <a:cxn ang="0">
                  <a:pos x="43" y="108"/>
                </a:cxn>
                <a:cxn ang="0">
                  <a:pos x="43" y="146"/>
                </a:cxn>
                <a:cxn ang="0">
                  <a:pos x="128" y="146"/>
                </a:cxn>
                <a:cxn ang="0">
                  <a:pos x="128" y="184"/>
                </a:cxn>
                <a:cxn ang="0">
                  <a:pos x="0" y="184"/>
                </a:cxn>
              </a:cxnLst>
              <a:rect l="0" t="0" r="r" b="b"/>
              <a:pathLst>
                <a:path w="128" h="184">
                  <a:moveTo>
                    <a:pt x="0" y="184"/>
                  </a:moveTo>
                  <a:lnTo>
                    <a:pt x="0" y="0"/>
                  </a:lnTo>
                  <a:lnTo>
                    <a:pt x="123" y="0"/>
                  </a:lnTo>
                  <a:lnTo>
                    <a:pt x="123" y="38"/>
                  </a:lnTo>
                  <a:lnTo>
                    <a:pt x="43" y="38"/>
                  </a:lnTo>
                  <a:lnTo>
                    <a:pt x="43" y="72"/>
                  </a:lnTo>
                  <a:lnTo>
                    <a:pt x="119" y="72"/>
                  </a:lnTo>
                  <a:lnTo>
                    <a:pt x="119" y="108"/>
                  </a:lnTo>
                  <a:lnTo>
                    <a:pt x="43" y="108"/>
                  </a:lnTo>
                  <a:lnTo>
                    <a:pt x="43" y="146"/>
                  </a:lnTo>
                  <a:lnTo>
                    <a:pt x="128" y="146"/>
                  </a:lnTo>
                  <a:lnTo>
                    <a:pt x="128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B6D5702B-5316-4AC5-B037-D95BE04DB8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73763" y="847725"/>
              <a:ext cx="265112" cy="292100"/>
            </a:xfrm>
            <a:custGeom>
              <a:avLst/>
              <a:gdLst/>
              <a:ahLst/>
              <a:cxnLst>
                <a:cxn ang="0">
                  <a:pos x="117" y="184"/>
                </a:cxn>
                <a:cxn ang="0">
                  <a:pos x="43" y="64"/>
                </a:cxn>
                <a:cxn ang="0">
                  <a:pos x="42" y="64"/>
                </a:cxn>
                <a:cxn ang="0">
                  <a:pos x="43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124" y="120"/>
                </a:cxn>
                <a:cxn ang="0">
                  <a:pos x="125" y="120"/>
                </a:cxn>
                <a:cxn ang="0">
                  <a:pos x="124" y="0"/>
                </a:cxn>
                <a:cxn ang="0">
                  <a:pos x="167" y="0"/>
                </a:cxn>
                <a:cxn ang="0">
                  <a:pos x="167" y="184"/>
                </a:cxn>
                <a:cxn ang="0">
                  <a:pos x="117" y="184"/>
                </a:cxn>
              </a:cxnLst>
              <a:rect l="0" t="0" r="r" b="b"/>
              <a:pathLst>
                <a:path w="167" h="184">
                  <a:moveTo>
                    <a:pt x="117" y="184"/>
                  </a:moveTo>
                  <a:lnTo>
                    <a:pt x="43" y="64"/>
                  </a:lnTo>
                  <a:lnTo>
                    <a:pt x="42" y="64"/>
                  </a:lnTo>
                  <a:lnTo>
                    <a:pt x="43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4" y="0"/>
                  </a:lnTo>
                  <a:lnTo>
                    <a:pt x="167" y="0"/>
                  </a:lnTo>
                  <a:lnTo>
                    <a:pt x="167" y="184"/>
                  </a:lnTo>
                  <a:lnTo>
                    <a:pt x="117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1781F437-9185-4769-98FB-3191F16617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94113" y="1822450"/>
              <a:ext cx="234950" cy="292100"/>
            </a:xfrm>
            <a:custGeom>
              <a:avLst/>
              <a:gdLst/>
              <a:ahLst/>
              <a:cxnLst>
                <a:cxn ang="0">
                  <a:pos x="96" y="38"/>
                </a:cxn>
                <a:cxn ang="0">
                  <a:pos x="96" y="184"/>
                </a:cxn>
                <a:cxn ang="0">
                  <a:pos x="52" y="184"/>
                </a:cxn>
                <a:cxn ang="0">
                  <a:pos x="52" y="38"/>
                </a:cxn>
                <a:cxn ang="0">
                  <a:pos x="0" y="38"/>
                </a:cxn>
                <a:cxn ang="0">
                  <a:pos x="0" y="0"/>
                </a:cxn>
                <a:cxn ang="0">
                  <a:pos x="148" y="0"/>
                </a:cxn>
                <a:cxn ang="0">
                  <a:pos x="148" y="38"/>
                </a:cxn>
                <a:cxn ang="0">
                  <a:pos x="96" y="38"/>
                </a:cxn>
              </a:cxnLst>
              <a:rect l="0" t="0" r="r" b="b"/>
              <a:pathLst>
                <a:path w="148" h="184">
                  <a:moveTo>
                    <a:pt x="96" y="38"/>
                  </a:moveTo>
                  <a:lnTo>
                    <a:pt x="96" y="184"/>
                  </a:lnTo>
                  <a:lnTo>
                    <a:pt x="52" y="184"/>
                  </a:lnTo>
                  <a:lnTo>
                    <a:pt x="52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48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2AB29BFC-C7CD-4229-B99B-A72BB0D366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7163" y="1822450"/>
              <a:ext cx="20320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7"/>
                </a:cxn>
                <a:cxn ang="0">
                  <a:pos x="43" y="37"/>
                </a:cxn>
                <a:cxn ang="0">
                  <a:pos x="43" y="72"/>
                </a:cxn>
                <a:cxn ang="0">
                  <a:pos x="119" y="72"/>
                </a:cxn>
                <a:cxn ang="0">
                  <a:pos x="119" y="108"/>
                </a:cxn>
                <a:cxn ang="0">
                  <a:pos x="43" y="108"/>
                </a:cxn>
                <a:cxn ang="0">
                  <a:pos x="43" y="146"/>
                </a:cxn>
                <a:cxn ang="0">
                  <a:pos x="128" y="146"/>
                </a:cxn>
                <a:cxn ang="0">
                  <a:pos x="128" y="184"/>
                </a:cxn>
                <a:cxn ang="0">
                  <a:pos x="0" y="184"/>
                </a:cxn>
              </a:cxnLst>
              <a:rect l="0" t="0" r="r" b="b"/>
              <a:pathLst>
                <a:path w="128" h="184">
                  <a:moveTo>
                    <a:pt x="0" y="184"/>
                  </a:moveTo>
                  <a:lnTo>
                    <a:pt x="0" y="0"/>
                  </a:lnTo>
                  <a:lnTo>
                    <a:pt x="124" y="0"/>
                  </a:lnTo>
                  <a:lnTo>
                    <a:pt x="124" y="37"/>
                  </a:lnTo>
                  <a:lnTo>
                    <a:pt x="43" y="37"/>
                  </a:lnTo>
                  <a:lnTo>
                    <a:pt x="43" y="72"/>
                  </a:lnTo>
                  <a:lnTo>
                    <a:pt x="119" y="72"/>
                  </a:lnTo>
                  <a:lnTo>
                    <a:pt x="119" y="108"/>
                  </a:lnTo>
                  <a:lnTo>
                    <a:pt x="43" y="108"/>
                  </a:lnTo>
                  <a:lnTo>
                    <a:pt x="43" y="146"/>
                  </a:lnTo>
                  <a:lnTo>
                    <a:pt x="128" y="146"/>
                  </a:lnTo>
                  <a:lnTo>
                    <a:pt x="128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6B58F3FC-DFD1-4008-BED4-D57DB765E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908463" y="1814513"/>
              <a:ext cx="271462" cy="307975"/>
            </a:xfrm>
            <a:custGeom>
              <a:avLst/>
              <a:gdLst/>
              <a:ahLst/>
              <a:cxnLst>
                <a:cxn ang="0">
                  <a:pos x="778" y="1027"/>
                </a:cxn>
                <a:cxn ang="0">
                  <a:pos x="549" y="1073"/>
                </a:cxn>
                <a:cxn ang="0">
                  <a:pos x="331" y="1034"/>
                </a:cxn>
                <a:cxn ang="0">
                  <a:pos x="157" y="924"/>
                </a:cxn>
                <a:cxn ang="0">
                  <a:pos x="42" y="753"/>
                </a:cxn>
                <a:cxn ang="0">
                  <a:pos x="0" y="535"/>
                </a:cxn>
                <a:cxn ang="0">
                  <a:pos x="43" y="313"/>
                </a:cxn>
                <a:cxn ang="0">
                  <a:pos x="160" y="144"/>
                </a:cxn>
                <a:cxn ang="0">
                  <a:pos x="336" y="37"/>
                </a:cxn>
                <a:cxn ang="0">
                  <a:pos x="553" y="0"/>
                </a:cxn>
                <a:cxn ang="0">
                  <a:pos x="766" y="38"/>
                </a:cxn>
                <a:cxn ang="0">
                  <a:pos x="935" y="149"/>
                </a:cxn>
                <a:cxn ang="0">
                  <a:pos x="768" y="316"/>
                </a:cxn>
                <a:cxn ang="0">
                  <a:pos x="677" y="245"/>
                </a:cxn>
                <a:cxn ang="0">
                  <a:pos x="562" y="222"/>
                </a:cxn>
                <a:cxn ang="0">
                  <a:pos x="443" y="246"/>
                </a:cxn>
                <a:cxn ang="0">
                  <a:pos x="350" y="312"/>
                </a:cxn>
                <a:cxn ang="0">
                  <a:pos x="290" y="410"/>
                </a:cxn>
                <a:cxn ang="0">
                  <a:pos x="268" y="535"/>
                </a:cxn>
                <a:cxn ang="0">
                  <a:pos x="290" y="661"/>
                </a:cxn>
                <a:cxn ang="0">
                  <a:pos x="350" y="760"/>
                </a:cxn>
                <a:cxn ang="0">
                  <a:pos x="441" y="824"/>
                </a:cxn>
                <a:cxn ang="0">
                  <a:pos x="558" y="847"/>
                </a:cxn>
                <a:cxn ang="0">
                  <a:pos x="686" y="818"/>
                </a:cxn>
                <a:cxn ang="0">
                  <a:pos x="774" y="743"/>
                </a:cxn>
                <a:cxn ang="0">
                  <a:pos x="945" y="904"/>
                </a:cxn>
                <a:cxn ang="0">
                  <a:pos x="778" y="1027"/>
                </a:cxn>
              </a:cxnLst>
              <a:rect l="0" t="0" r="r" b="b"/>
              <a:pathLst>
                <a:path w="945" h="1073">
                  <a:moveTo>
                    <a:pt x="778" y="1027"/>
                  </a:moveTo>
                  <a:cubicBezTo>
                    <a:pt x="712" y="1057"/>
                    <a:pt x="635" y="1073"/>
                    <a:pt x="549" y="1073"/>
                  </a:cubicBezTo>
                  <a:cubicBezTo>
                    <a:pt x="470" y="1073"/>
                    <a:pt x="397" y="1060"/>
                    <a:pt x="331" y="1034"/>
                  </a:cubicBezTo>
                  <a:cubicBezTo>
                    <a:pt x="264" y="1008"/>
                    <a:pt x="206" y="971"/>
                    <a:pt x="157" y="924"/>
                  </a:cubicBezTo>
                  <a:cubicBezTo>
                    <a:pt x="108" y="876"/>
                    <a:pt x="70" y="819"/>
                    <a:pt x="42" y="753"/>
                  </a:cubicBezTo>
                  <a:cubicBezTo>
                    <a:pt x="14" y="687"/>
                    <a:pt x="0" y="614"/>
                    <a:pt x="0" y="535"/>
                  </a:cubicBezTo>
                  <a:cubicBezTo>
                    <a:pt x="0" y="453"/>
                    <a:pt x="14" y="379"/>
                    <a:pt x="43" y="313"/>
                  </a:cubicBezTo>
                  <a:cubicBezTo>
                    <a:pt x="71" y="247"/>
                    <a:pt x="110" y="191"/>
                    <a:pt x="160" y="144"/>
                  </a:cubicBezTo>
                  <a:cubicBezTo>
                    <a:pt x="210" y="98"/>
                    <a:pt x="269" y="62"/>
                    <a:pt x="336" y="37"/>
                  </a:cubicBezTo>
                  <a:cubicBezTo>
                    <a:pt x="403" y="12"/>
                    <a:pt x="475" y="0"/>
                    <a:pt x="553" y="0"/>
                  </a:cubicBezTo>
                  <a:cubicBezTo>
                    <a:pt x="625" y="0"/>
                    <a:pt x="696" y="12"/>
                    <a:pt x="766" y="38"/>
                  </a:cubicBezTo>
                  <a:cubicBezTo>
                    <a:pt x="835" y="63"/>
                    <a:pt x="892" y="100"/>
                    <a:pt x="935" y="149"/>
                  </a:cubicBezTo>
                  <a:cubicBezTo>
                    <a:pt x="768" y="316"/>
                    <a:pt x="768" y="316"/>
                    <a:pt x="768" y="316"/>
                  </a:cubicBezTo>
                  <a:cubicBezTo>
                    <a:pt x="745" y="284"/>
                    <a:pt x="715" y="261"/>
                    <a:pt x="677" y="245"/>
                  </a:cubicBezTo>
                  <a:cubicBezTo>
                    <a:pt x="640" y="230"/>
                    <a:pt x="601" y="222"/>
                    <a:pt x="562" y="222"/>
                  </a:cubicBezTo>
                  <a:cubicBezTo>
                    <a:pt x="519" y="222"/>
                    <a:pt x="479" y="230"/>
                    <a:pt x="443" y="246"/>
                  </a:cubicBezTo>
                  <a:cubicBezTo>
                    <a:pt x="407" y="262"/>
                    <a:pt x="376" y="284"/>
                    <a:pt x="350" y="312"/>
                  </a:cubicBezTo>
                  <a:cubicBezTo>
                    <a:pt x="324" y="340"/>
                    <a:pt x="304" y="372"/>
                    <a:pt x="290" y="410"/>
                  </a:cubicBezTo>
                  <a:cubicBezTo>
                    <a:pt x="275" y="448"/>
                    <a:pt x="268" y="490"/>
                    <a:pt x="268" y="535"/>
                  </a:cubicBezTo>
                  <a:cubicBezTo>
                    <a:pt x="268" y="581"/>
                    <a:pt x="275" y="623"/>
                    <a:pt x="290" y="661"/>
                  </a:cubicBezTo>
                  <a:cubicBezTo>
                    <a:pt x="304" y="700"/>
                    <a:pt x="324" y="732"/>
                    <a:pt x="350" y="760"/>
                  </a:cubicBezTo>
                  <a:cubicBezTo>
                    <a:pt x="375" y="787"/>
                    <a:pt x="405" y="808"/>
                    <a:pt x="441" y="824"/>
                  </a:cubicBezTo>
                  <a:cubicBezTo>
                    <a:pt x="477" y="839"/>
                    <a:pt x="515" y="847"/>
                    <a:pt x="558" y="847"/>
                  </a:cubicBezTo>
                  <a:cubicBezTo>
                    <a:pt x="607" y="847"/>
                    <a:pt x="649" y="837"/>
                    <a:pt x="686" y="818"/>
                  </a:cubicBezTo>
                  <a:cubicBezTo>
                    <a:pt x="722" y="799"/>
                    <a:pt x="752" y="774"/>
                    <a:pt x="774" y="743"/>
                  </a:cubicBezTo>
                  <a:cubicBezTo>
                    <a:pt x="945" y="904"/>
                    <a:pt x="945" y="904"/>
                    <a:pt x="945" y="904"/>
                  </a:cubicBezTo>
                  <a:cubicBezTo>
                    <a:pt x="900" y="956"/>
                    <a:pt x="844" y="997"/>
                    <a:pt x="778" y="1027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175B9DCD-F545-4756-973F-1B4E434363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16438" y="1822450"/>
              <a:ext cx="255587" cy="292100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116" y="107"/>
                </a:cxn>
                <a:cxn ang="0">
                  <a:pos x="45" y="107"/>
                </a:cxn>
                <a:cxn ang="0">
                  <a:pos x="45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70"/>
                </a:cxn>
                <a:cxn ang="0">
                  <a:pos x="116" y="70"/>
                </a:cxn>
                <a:cxn ang="0">
                  <a:pos x="116" y="0"/>
                </a:cxn>
                <a:cxn ang="0">
                  <a:pos x="161" y="0"/>
                </a:cxn>
                <a:cxn ang="0">
                  <a:pos x="161" y="184"/>
                </a:cxn>
                <a:cxn ang="0">
                  <a:pos x="116" y="184"/>
                </a:cxn>
              </a:cxnLst>
              <a:rect l="0" t="0" r="r" b="b"/>
              <a:pathLst>
                <a:path w="161" h="184">
                  <a:moveTo>
                    <a:pt x="116" y="184"/>
                  </a:moveTo>
                  <a:lnTo>
                    <a:pt x="116" y="107"/>
                  </a:lnTo>
                  <a:lnTo>
                    <a:pt x="45" y="107"/>
                  </a:lnTo>
                  <a:lnTo>
                    <a:pt x="45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70"/>
                  </a:lnTo>
                  <a:lnTo>
                    <a:pt x="116" y="70"/>
                  </a:lnTo>
                  <a:lnTo>
                    <a:pt x="116" y="0"/>
                  </a:lnTo>
                  <a:lnTo>
                    <a:pt x="161" y="0"/>
                  </a:lnTo>
                  <a:lnTo>
                    <a:pt x="161" y="184"/>
                  </a:lnTo>
                  <a:lnTo>
                    <a:pt x="116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ABA7DA6C-8A32-4F52-A854-70AF79DDF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538700" y="1822450"/>
              <a:ext cx="266700" cy="292100"/>
            </a:xfrm>
            <a:custGeom>
              <a:avLst/>
              <a:gdLst/>
              <a:ahLst/>
              <a:cxnLst>
                <a:cxn ang="0">
                  <a:pos x="117" y="184"/>
                </a:cxn>
                <a:cxn ang="0">
                  <a:pos x="43" y="64"/>
                </a:cxn>
                <a:cxn ang="0">
                  <a:pos x="43" y="64"/>
                </a:cxn>
                <a:cxn ang="0">
                  <a:pos x="44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125" y="120"/>
                </a:cxn>
                <a:cxn ang="0">
                  <a:pos x="126" y="120"/>
                </a:cxn>
                <a:cxn ang="0">
                  <a:pos x="125" y="0"/>
                </a:cxn>
                <a:cxn ang="0">
                  <a:pos x="168" y="0"/>
                </a:cxn>
                <a:cxn ang="0">
                  <a:pos x="168" y="184"/>
                </a:cxn>
                <a:cxn ang="0">
                  <a:pos x="117" y="184"/>
                </a:cxn>
              </a:cxnLst>
              <a:rect l="0" t="0" r="r" b="b"/>
              <a:pathLst>
                <a:path w="168" h="184">
                  <a:moveTo>
                    <a:pt x="117" y="184"/>
                  </a:moveTo>
                  <a:lnTo>
                    <a:pt x="43" y="64"/>
                  </a:lnTo>
                  <a:lnTo>
                    <a:pt x="43" y="64"/>
                  </a:lnTo>
                  <a:lnTo>
                    <a:pt x="44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125" y="120"/>
                  </a:lnTo>
                  <a:lnTo>
                    <a:pt x="126" y="120"/>
                  </a:lnTo>
                  <a:lnTo>
                    <a:pt x="125" y="0"/>
                  </a:lnTo>
                  <a:lnTo>
                    <a:pt x="168" y="0"/>
                  </a:lnTo>
                  <a:lnTo>
                    <a:pt x="168" y="184"/>
                  </a:lnTo>
                  <a:lnTo>
                    <a:pt x="117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33645760-74B0-4DAC-B274-D4F6D05CF3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859375" y="1814513"/>
              <a:ext cx="317500" cy="307975"/>
            </a:xfrm>
            <a:custGeom>
              <a:avLst/>
              <a:gdLst/>
              <a:ahLst/>
              <a:cxnLst>
                <a:cxn ang="0">
                  <a:pos x="1110" y="532"/>
                </a:cxn>
                <a:cxn ang="0">
                  <a:pos x="1068" y="753"/>
                </a:cxn>
                <a:cxn ang="0">
                  <a:pos x="953" y="924"/>
                </a:cxn>
                <a:cxn ang="0">
                  <a:pos x="776" y="1034"/>
                </a:cxn>
                <a:cxn ang="0">
                  <a:pos x="554" y="1073"/>
                </a:cxn>
                <a:cxn ang="0">
                  <a:pos x="333" y="1034"/>
                </a:cxn>
                <a:cxn ang="0">
                  <a:pos x="158" y="924"/>
                </a:cxn>
                <a:cxn ang="0">
                  <a:pos x="42" y="753"/>
                </a:cxn>
                <a:cxn ang="0">
                  <a:pos x="0" y="532"/>
                </a:cxn>
                <a:cxn ang="0">
                  <a:pos x="42" y="311"/>
                </a:cxn>
                <a:cxn ang="0">
                  <a:pos x="158" y="143"/>
                </a:cxn>
                <a:cxn ang="0">
                  <a:pos x="333" y="37"/>
                </a:cxn>
                <a:cxn ang="0">
                  <a:pos x="554" y="0"/>
                </a:cxn>
                <a:cxn ang="0">
                  <a:pos x="776" y="37"/>
                </a:cxn>
                <a:cxn ang="0">
                  <a:pos x="953" y="143"/>
                </a:cxn>
                <a:cxn ang="0">
                  <a:pos x="1068" y="311"/>
                </a:cxn>
                <a:cxn ang="0">
                  <a:pos x="1110" y="532"/>
                </a:cxn>
                <a:cxn ang="0">
                  <a:pos x="847" y="532"/>
                </a:cxn>
                <a:cxn ang="0">
                  <a:pos x="825" y="408"/>
                </a:cxn>
                <a:cxn ang="0">
                  <a:pos x="765" y="310"/>
                </a:cxn>
                <a:cxn ang="0">
                  <a:pos x="673" y="245"/>
                </a:cxn>
                <a:cxn ang="0">
                  <a:pos x="554" y="221"/>
                </a:cxn>
                <a:cxn ang="0">
                  <a:pos x="436" y="245"/>
                </a:cxn>
                <a:cxn ang="0">
                  <a:pos x="344" y="310"/>
                </a:cxn>
                <a:cxn ang="0">
                  <a:pos x="284" y="408"/>
                </a:cxn>
                <a:cxn ang="0">
                  <a:pos x="264" y="532"/>
                </a:cxn>
                <a:cxn ang="0">
                  <a:pos x="285" y="659"/>
                </a:cxn>
                <a:cxn ang="0">
                  <a:pos x="345" y="759"/>
                </a:cxn>
                <a:cxn ang="0">
                  <a:pos x="436" y="824"/>
                </a:cxn>
                <a:cxn ang="0">
                  <a:pos x="554" y="848"/>
                </a:cxn>
                <a:cxn ang="0">
                  <a:pos x="672" y="824"/>
                </a:cxn>
                <a:cxn ang="0">
                  <a:pos x="765" y="759"/>
                </a:cxn>
                <a:cxn ang="0">
                  <a:pos x="825" y="659"/>
                </a:cxn>
                <a:cxn ang="0">
                  <a:pos x="847" y="532"/>
                </a:cxn>
              </a:cxnLst>
              <a:rect l="0" t="0" r="r" b="b"/>
              <a:pathLst>
                <a:path w="1110" h="1073">
                  <a:moveTo>
                    <a:pt x="1110" y="532"/>
                  </a:moveTo>
                  <a:cubicBezTo>
                    <a:pt x="1110" y="612"/>
                    <a:pt x="1096" y="686"/>
                    <a:pt x="1068" y="753"/>
                  </a:cubicBezTo>
                  <a:cubicBezTo>
                    <a:pt x="1040" y="819"/>
                    <a:pt x="1002" y="876"/>
                    <a:pt x="953" y="924"/>
                  </a:cubicBezTo>
                  <a:cubicBezTo>
                    <a:pt x="903" y="971"/>
                    <a:pt x="844" y="1008"/>
                    <a:pt x="776" y="1034"/>
                  </a:cubicBezTo>
                  <a:cubicBezTo>
                    <a:pt x="708" y="1060"/>
                    <a:pt x="634" y="1073"/>
                    <a:pt x="554" y="1073"/>
                  </a:cubicBezTo>
                  <a:cubicBezTo>
                    <a:pt x="475" y="1073"/>
                    <a:pt x="401" y="1060"/>
                    <a:pt x="333" y="1034"/>
                  </a:cubicBezTo>
                  <a:cubicBezTo>
                    <a:pt x="266" y="1008"/>
                    <a:pt x="207" y="971"/>
                    <a:pt x="158" y="924"/>
                  </a:cubicBezTo>
                  <a:cubicBezTo>
                    <a:pt x="108" y="876"/>
                    <a:pt x="70" y="819"/>
                    <a:pt x="42" y="753"/>
                  </a:cubicBezTo>
                  <a:cubicBezTo>
                    <a:pt x="14" y="686"/>
                    <a:pt x="0" y="612"/>
                    <a:pt x="0" y="532"/>
                  </a:cubicBezTo>
                  <a:cubicBezTo>
                    <a:pt x="0" y="450"/>
                    <a:pt x="14" y="377"/>
                    <a:pt x="42" y="311"/>
                  </a:cubicBezTo>
                  <a:cubicBezTo>
                    <a:pt x="70" y="245"/>
                    <a:pt x="108" y="190"/>
                    <a:pt x="158" y="143"/>
                  </a:cubicBezTo>
                  <a:cubicBezTo>
                    <a:pt x="207" y="97"/>
                    <a:pt x="266" y="62"/>
                    <a:pt x="333" y="37"/>
                  </a:cubicBezTo>
                  <a:cubicBezTo>
                    <a:pt x="401" y="12"/>
                    <a:pt x="475" y="0"/>
                    <a:pt x="554" y="0"/>
                  </a:cubicBezTo>
                  <a:cubicBezTo>
                    <a:pt x="634" y="0"/>
                    <a:pt x="708" y="12"/>
                    <a:pt x="776" y="37"/>
                  </a:cubicBezTo>
                  <a:cubicBezTo>
                    <a:pt x="844" y="62"/>
                    <a:pt x="903" y="97"/>
                    <a:pt x="953" y="143"/>
                  </a:cubicBezTo>
                  <a:cubicBezTo>
                    <a:pt x="1002" y="190"/>
                    <a:pt x="1040" y="245"/>
                    <a:pt x="1068" y="311"/>
                  </a:cubicBezTo>
                  <a:cubicBezTo>
                    <a:pt x="1096" y="377"/>
                    <a:pt x="1110" y="450"/>
                    <a:pt x="1110" y="532"/>
                  </a:cubicBezTo>
                  <a:moveTo>
                    <a:pt x="847" y="532"/>
                  </a:moveTo>
                  <a:cubicBezTo>
                    <a:pt x="847" y="488"/>
                    <a:pt x="839" y="446"/>
                    <a:pt x="825" y="408"/>
                  </a:cubicBezTo>
                  <a:cubicBezTo>
                    <a:pt x="811" y="370"/>
                    <a:pt x="791" y="337"/>
                    <a:pt x="765" y="310"/>
                  </a:cubicBezTo>
                  <a:cubicBezTo>
                    <a:pt x="740" y="282"/>
                    <a:pt x="709" y="261"/>
                    <a:pt x="673" y="245"/>
                  </a:cubicBezTo>
                  <a:cubicBezTo>
                    <a:pt x="637" y="229"/>
                    <a:pt x="598" y="221"/>
                    <a:pt x="554" y="221"/>
                  </a:cubicBezTo>
                  <a:cubicBezTo>
                    <a:pt x="511" y="221"/>
                    <a:pt x="472" y="229"/>
                    <a:pt x="436" y="245"/>
                  </a:cubicBezTo>
                  <a:cubicBezTo>
                    <a:pt x="401" y="261"/>
                    <a:pt x="370" y="282"/>
                    <a:pt x="344" y="310"/>
                  </a:cubicBezTo>
                  <a:cubicBezTo>
                    <a:pt x="318" y="337"/>
                    <a:pt x="298" y="370"/>
                    <a:pt x="284" y="408"/>
                  </a:cubicBezTo>
                  <a:cubicBezTo>
                    <a:pt x="270" y="446"/>
                    <a:pt x="264" y="488"/>
                    <a:pt x="264" y="532"/>
                  </a:cubicBezTo>
                  <a:cubicBezTo>
                    <a:pt x="264" y="578"/>
                    <a:pt x="271" y="620"/>
                    <a:pt x="285" y="659"/>
                  </a:cubicBezTo>
                  <a:cubicBezTo>
                    <a:pt x="299" y="698"/>
                    <a:pt x="319" y="731"/>
                    <a:pt x="345" y="759"/>
                  </a:cubicBezTo>
                  <a:cubicBezTo>
                    <a:pt x="370" y="787"/>
                    <a:pt x="401" y="809"/>
                    <a:pt x="436" y="824"/>
                  </a:cubicBezTo>
                  <a:cubicBezTo>
                    <a:pt x="472" y="840"/>
                    <a:pt x="511" y="848"/>
                    <a:pt x="554" y="848"/>
                  </a:cubicBezTo>
                  <a:cubicBezTo>
                    <a:pt x="598" y="848"/>
                    <a:pt x="637" y="840"/>
                    <a:pt x="672" y="824"/>
                  </a:cubicBezTo>
                  <a:cubicBezTo>
                    <a:pt x="708" y="809"/>
                    <a:pt x="739" y="787"/>
                    <a:pt x="765" y="759"/>
                  </a:cubicBezTo>
                  <a:cubicBezTo>
                    <a:pt x="790" y="731"/>
                    <a:pt x="811" y="698"/>
                    <a:pt x="825" y="659"/>
                  </a:cubicBezTo>
                  <a:cubicBezTo>
                    <a:pt x="839" y="620"/>
                    <a:pt x="847" y="578"/>
                    <a:pt x="847" y="532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69EE314C-2F35-4110-BEA2-734BF6DDE2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29263" y="1822450"/>
              <a:ext cx="18415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145"/>
                </a:cxn>
                <a:cxn ang="0">
                  <a:pos x="116" y="145"/>
                </a:cxn>
                <a:cxn ang="0">
                  <a:pos x="116" y="184"/>
                </a:cxn>
                <a:cxn ang="0">
                  <a:pos x="0" y="184"/>
                </a:cxn>
              </a:cxnLst>
              <a:rect l="0" t="0" r="r" b="b"/>
              <a:pathLst>
                <a:path w="116" h="184">
                  <a:moveTo>
                    <a:pt x="0" y="184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145"/>
                  </a:lnTo>
                  <a:lnTo>
                    <a:pt x="116" y="145"/>
                  </a:lnTo>
                  <a:lnTo>
                    <a:pt x="116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9B1EC43B-91D3-4F10-88D9-3A5453431D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434050" y="1814513"/>
              <a:ext cx="319088" cy="307975"/>
            </a:xfrm>
            <a:custGeom>
              <a:avLst/>
              <a:gdLst/>
              <a:ahLst/>
              <a:cxnLst>
                <a:cxn ang="0">
                  <a:pos x="1110" y="532"/>
                </a:cxn>
                <a:cxn ang="0">
                  <a:pos x="1068" y="753"/>
                </a:cxn>
                <a:cxn ang="0">
                  <a:pos x="953" y="924"/>
                </a:cxn>
                <a:cxn ang="0">
                  <a:pos x="776" y="1034"/>
                </a:cxn>
                <a:cxn ang="0">
                  <a:pos x="554" y="1073"/>
                </a:cxn>
                <a:cxn ang="0">
                  <a:pos x="333" y="1034"/>
                </a:cxn>
                <a:cxn ang="0">
                  <a:pos x="158" y="924"/>
                </a:cxn>
                <a:cxn ang="0">
                  <a:pos x="42" y="753"/>
                </a:cxn>
                <a:cxn ang="0">
                  <a:pos x="0" y="532"/>
                </a:cxn>
                <a:cxn ang="0">
                  <a:pos x="42" y="311"/>
                </a:cxn>
                <a:cxn ang="0">
                  <a:pos x="158" y="143"/>
                </a:cxn>
                <a:cxn ang="0">
                  <a:pos x="333" y="37"/>
                </a:cxn>
                <a:cxn ang="0">
                  <a:pos x="554" y="0"/>
                </a:cxn>
                <a:cxn ang="0">
                  <a:pos x="776" y="37"/>
                </a:cxn>
                <a:cxn ang="0">
                  <a:pos x="953" y="143"/>
                </a:cxn>
                <a:cxn ang="0">
                  <a:pos x="1068" y="311"/>
                </a:cxn>
                <a:cxn ang="0">
                  <a:pos x="1110" y="532"/>
                </a:cxn>
                <a:cxn ang="0">
                  <a:pos x="847" y="532"/>
                </a:cxn>
                <a:cxn ang="0">
                  <a:pos x="825" y="408"/>
                </a:cxn>
                <a:cxn ang="0">
                  <a:pos x="765" y="310"/>
                </a:cxn>
                <a:cxn ang="0">
                  <a:pos x="673" y="245"/>
                </a:cxn>
                <a:cxn ang="0">
                  <a:pos x="554" y="221"/>
                </a:cxn>
                <a:cxn ang="0">
                  <a:pos x="436" y="245"/>
                </a:cxn>
                <a:cxn ang="0">
                  <a:pos x="344" y="310"/>
                </a:cxn>
                <a:cxn ang="0">
                  <a:pos x="284" y="408"/>
                </a:cxn>
                <a:cxn ang="0">
                  <a:pos x="263" y="532"/>
                </a:cxn>
                <a:cxn ang="0">
                  <a:pos x="285" y="659"/>
                </a:cxn>
                <a:cxn ang="0">
                  <a:pos x="345" y="759"/>
                </a:cxn>
                <a:cxn ang="0">
                  <a:pos x="436" y="824"/>
                </a:cxn>
                <a:cxn ang="0">
                  <a:pos x="554" y="848"/>
                </a:cxn>
                <a:cxn ang="0">
                  <a:pos x="672" y="824"/>
                </a:cxn>
                <a:cxn ang="0">
                  <a:pos x="764" y="759"/>
                </a:cxn>
                <a:cxn ang="0">
                  <a:pos x="825" y="659"/>
                </a:cxn>
                <a:cxn ang="0">
                  <a:pos x="847" y="532"/>
                </a:cxn>
              </a:cxnLst>
              <a:rect l="0" t="0" r="r" b="b"/>
              <a:pathLst>
                <a:path w="1110" h="1073">
                  <a:moveTo>
                    <a:pt x="1110" y="532"/>
                  </a:moveTo>
                  <a:cubicBezTo>
                    <a:pt x="1110" y="612"/>
                    <a:pt x="1096" y="686"/>
                    <a:pt x="1068" y="753"/>
                  </a:cubicBezTo>
                  <a:cubicBezTo>
                    <a:pt x="1040" y="819"/>
                    <a:pt x="1002" y="876"/>
                    <a:pt x="953" y="924"/>
                  </a:cubicBezTo>
                  <a:cubicBezTo>
                    <a:pt x="903" y="971"/>
                    <a:pt x="844" y="1008"/>
                    <a:pt x="776" y="1034"/>
                  </a:cubicBezTo>
                  <a:cubicBezTo>
                    <a:pt x="708" y="1060"/>
                    <a:pt x="634" y="1073"/>
                    <a:pt x="554" y="1073"/>
                  </a:cubicBezTo>
                  <a:cubicBezTo>
                    <a:pt x="475" y="1073"/>
                    <a:pt x="401" y="1060"/>
                    <a:pt x="333" y="1034"/>
                  </a:cubicBezTo>
                  <a:cubicBezTo>
                    <a:pt x="266" y="1008"/>
                    <a:pt x="207" y="971"/>
                    <a:pt x="158" y="924"/>
                  </a:cubicBezTo>
                  <a:cubicBezTo>
                    <a:pt x="108" y="876"/>
                    <a:pt x="69" y="819"/>
                    <a:pt x="42" y="753"/>
                  </a:cubicBezTo>
                  <a:cubicBezTo>
                    <a:pt x="14" y="686"/>
                    <a:pt x="0" y="612"/>
                    <a:pt x="0" y="532"/>
                  </a:cubicBezTo>
                  <a:cubicBezTo>
                    <a:pt x="0" y="450"/>
                    <a:pt x="14" y="377"/>
                    <a:pt x="42" y="311"/>
                  </a:cubicBezTo>
                  <a:cubicBezTo>
                    <a:pt x="69" y="245"/>
                    <a:pt x="108" y="190"/>
                    <a:pt x="158" y="143"/>
                  </a:cubicBezTo>
                  <a:cubicBezTo>
                    <a:pt x="207" y="97"/>
                    <a:pt x="266" y="62"/>
                    <a:pt x="333" y="37"/>
                  </a:cubicBezTo>
                  <a:cubicBezTo>
                    <a:pt x="401" y="12"/>
                    <a:pt x="475" y="0"/>
                    <a:pt x="554" y="0"/>
                  </a:cubicBezTo>
                  <a:cubicBezTo>
                    <a:pt x="634" y="0"/>
                    <a:pt x="708" y="12"/>
                    <a:pt x="776" y="37"/>
                  </a:cubicBezTo>
                  <a:cubicBezTo>
                    <a:pt x="844" y="62"/>
                    <a:pt x="903" y="97"/>
                    <a:pt x="953" y="143"/>
                  </a:cubicBezTo>
                  <a:cubicBezTo>
                    <a:pt x="1002" y="190"/>
                    <a:pt x="1040" y="245"/>
                    <a:pt x="1068" y="311"/>
                  </a:cubicBezTo>
                  <a:cubicBezTo>
                    <a:pt x="1096" y="377"/>
                    <a:pt x="1110" y="450"/>
                    <a:pt x="1110" y="532"/>
                  </a:cubicBezTo>
                  <a:moveTo>
                    <a:pt x="847" y="532"/>
                  </a:moveTo>
                  <a:cubicBezTo>
                    <a:pt x="847" y="488"/>
                    <a:pt x="839" y="446"/>
                    <a:pt x="825" y="408"/>
                  </a:cubicBezTo>
                  <a:cubicBezTo>
                    <a:pt x="811" y="370"/>
                    <a:pt x="791" y="337"/>
                    <a:pt x="765" y="310"/>
                  </a:cubicBezTo>
                  <a:cubicBezTo>
                    <a:pt x="740" y="282"/>
                    <a:pt x="709" y="261"/>
                    <a:pt x="673" y="245"/>
                  </a:cubicBezTo>
                  <a:cubicBezTo>
                    <a:pt x="637" y="229"/>
                    <a:pt x="598" y="221"/>
                    <a:pt x="554" y="221"/>
                  </a:cubicBezTo>
                  <a:cubicBezTo>
                    <a:pt x="511" y="221"/>
                    <a:pt x="472" y="229"/>
                    <a:pt x="436" y="245"/>
                  </a:cubicBezTo>
                  <a:cubicBezTo>
                    <a:pt x="401" y="261"/>
                    <a:pt x="370" y="282"/>
                    <a:pt x="344" y="310"/>
                  </a:cubicBezTo>
                  <a:cubicBezTo>
                    <a:pt x="318" y="337"/>
                    <a:pt x="298" y="370"/>
                    <a:pt x="284" y="408"/>
                  </a:cubicBezTo>
                  <a:cubicBezTo>
                    <a:pt x="270" y="446"/>
                    <a:pt x="263" y="488"/>
                    <a:pt x="263" y="532"/>
                  </a:cubicBezTo>
                  <a:cubicBezTo>
                    <a:pt x="263" y="578"/>
                    <a:pt x="271" y="620"/>
                    <a:pt x="285" y="659"/>
                  </a:cubicBezTo>
                  <a:cubicBezTo>
                    <a:pt x="299" y="698"/>
                    <a:pt x="319" y="731"/>
                    <a:pt x="345" y="759"/>
                  </a:cubicBezTo>
                  <a:cubicBezTo>
                    <a:pt x="370" y="787"/>
                    <a:pt x="401" y="809"/>
                    <a:pt x="436" y="824"/>
                  </a:cubicBezTo>
                  <a:cubicBezTo>
                    <a:pt x="472" y="840"/>
                    <a:pt x="511" y="848"/>
                    <a:pt x="554" y="848"/>
                  </a:cubicBezTo>
                  <a:cubicBezTo>
                    <a:pt x="598" y="848"/>
                    <a:pt x="637" y="840"/>
                    <a:pt x="672" y="824"/>
                  </a:cubicBezTo>
                  <a:cubicBezTo>
                    <a:pt x="708" y="809"/>
                    <a:pt x="739" y="787"/>
                    <a:pt x="764" y="759"/>
                  </a:cubicBezTo>
                  <a:cubicBezTo>
                    <a:pt x="790" y="731"/>
                    <a:pt x="811" y="698"/>
                    <a:pt x="825" y="659"/>
                  </a:cubicBezTo>
                  <a:cubicBezTo>
                    <a:pt x="839" y="620"/>
                    <a:pt x="847" y="578"/>
                    <a:pt x="847" y="532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795A90D8-0B0C-40DE-B644-1A0B2046AC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791238" y="1814513"/>
              <a:ext cx="273050" cy="306387"/>
            </a:xfrm>
            <a:custGeom>
              <a:avLst/>
              <a:gdLst/>
              <a:ahLst/>
              <a:cxnLst>
                <a:cxn ang="0">
                  <a:pos x="778" y="1047"/>
                </a:cxn>
                <a:cxn ang="0">
                  <a:pos x="560" y="1071"/>
                </a:cxn>
                <a:cxn ang="0">
                  <a:pos x="334" y="1032"/>
                </a:cxn>
                <a:cxn ang="0">
                  <a:pos x="157" y="923"/>
                </a:cxn>
                <a:cxn ang="0">
                  <a:pos x="41" y="754"/>
                </a:cxn>
                <a:cxn ang="0">
                  <a:pos x="0" y="535"/>
                </a:cxn>
                <a:cxn ang="0">
                  <a:pos x="42" y="313"/>
                </a:cxn>
                <a:cxn ang="0">
                  <a:pos x="159" y="144"/>
                </a:cxn>
                <a:cxn ang="0">
                  <a:pos x="335" y="37"/>
                </a:cxn>
                <a:cxn ang="0">
                  <a:pos x="553" y="0"/>
                </a:cxn>
                <a:cxn ang="0">
                  <a:pos x="777" y="36"/>
                </a:cxn>
                <a:cxn ang="0">
                  <a:pos x="946" y="135"/>
                </a:cxn>
                <a:cxn ang="0">
                  <a:pos x="790" y="312"/>
                </a:cxn>
                <a:cxn ang="0">
                  <a:pos x="695" y="243"/>
                </a:cxn>
                <a:cxn ang="0">
                  <a:pos x="561" y="217"/>
                </a:cxn>
                <a:cxn ang="0">
                  <a:pos x="442" y="241"/>
                </a:cxn>
                <a:cxn ang="0">
                  <a:pos x="347" y="307"/>
                </a:cxn>
                <a:cxn ang="0">
                  <a:pos x="284" y="407"/>
                </a:cxn>
                <a:cxn ang="0">
                  <a:pos x="262" y="535"/>
                </a:cxn>
                <a:cxn ang="0">
                  <a:pos x="282" y="664"/>
                </a:cxn>
                <a:cxn ang="0">
                  <a:pos x="342" y="765"/>
                </a:cxn>
                <a:cxn ang="0">
                  <a:pos x="440" y="832"/>
                </a:cxn>
                <a:cxn ang="0">
                  <a:pos x="573" y="855"/>
                </a:cxn>
                <a:cxn ang="0">
                  <a:pos x="655" y="849"/>
                </a:cxn>
                <a:cxn ang="0">
                  <a:pos x="727" y="828"/>
                </a:cxn>
                <a:cxn ang="0">
                  <a:pos x="727" y="643"/>
                </a:cxn>
                <a:cxn ang="0">
                  <a:pos x="532" y="643"/>
                </a:cxn>
                <a:cxn ang="0">
                  <a:pos x="532" y="444"/>
                </a:cxn>
                <a:cxn ang="0">
                  <a:pos x="953" y="444"/>
                </a:cxn>
                <a:cxn ang="0">
                  <a:pos x="953" y="983"/>
                </a:cxn>
                <a:cxn ang="0">
                  <a:pos x="778" y="1047"/>
                </a:cxn>
              </a:cxnLst>
              <a:rect l="0" t="0" r="r" b="b"/>
              <a:pathLst>
                <a:path w="953" h="1071">
                  <a:moveTo>
                    <a:pt x="778" y="1047"/>
                  </a:moveTo>
                  <a:cubicBezTo>
                    <a:pt x="711" y="1063"/>
                    <a:pt x="638" y="1071"/>
                    <a:pt x="560" y="1071"/>
                  </a:cubicBezTo>
                  <a:cubicBezTo>
                    <a:pt x="478" y="1071"/>
                    <a:pt x="403" y="1058"/>
                    <a:pt x="334" y="1032"/>
                  </a:cubicBezTo>
                  <a:cubicBezTo>
                    <a:pt x="266" y="1006"/>
                    <a:pt x="207" y="970"/>
                    <a:pt x="157" y="923"/>
                  </a:cubicBezTo>
                  <a:cubicBezTo>
                    <a:pt x="108" y="876"/>
                    <a:pt x="69" y="820"/>
                    <a:pt x="41" y="754"/>
                  </a:cubicBezTo>
                  <a:cubicBezTo>
                    <a:pt x="13" y="688"/>
                    <a:pt x="0" y="615"/>
                    <a:pt x="0" y="535"/>
                  </a:cubicBezTo>
                  <a:cubicBezTo>
                    <a:pt x="0" y="453"/>
                    <a:pt x="14" y="379"/>
                    <a:pt x="42" y="313"/>
                  </a:cubicBezTo>
                  <a:cubicBezTo>
                    <a:pt x="70" y="247"/>
                    <a:pt x="110" y="191"/>
                    <a:pt x="159" y="144"/>
                  </a:cubicBezTo>
                  <a:cubicBezTo>
                    <a:pt x="209" y="98"/>
                    <a:pt x="268" y="62"/>
                    <a:pt x="335" y="37"/>
                  </a:cubicBezTo>
                  <a:cubicBezTo>
                    <a:pt x="402" y="12"/>
                    <a:pt x="475" y="0"/>
                    <a:pt x="553" y="0"/>
                  </a:cubicBezTo>
                  <a:cubicBezTo>
                    <a:pt x="633" y="0"/>
                    <a:pt x="708" y="12"/>
                    <a:pt x="777" y="36"/>
                  </a:cubicBezTo>
                  <a:cubicBezTo>
                    <a:pt x="846" y="61"/>
                    <a:pt x="902" y="94"/>
                    <a:pt x="946" y="135"/>
                  </a:cubicBezTo>
                  <a:cubicBezTo>
                    <a:pt x="790" y="312"/>
                    <a:pt x="790" y="312"/>
                    <a:pt x="790" y="312"/>
                  </a:cubicBezTo>
                  <a:cubicBezTo>
                    <a:pt x="766" y="284"/>
                    <a:pt x="734" y="261"/>
                    <a:pt x="695" y="243"/>
                  </a:cubicBezTo>
                  <a:cubicBezTo>
                    <a:pt x="656" y="226"/>
                    <a:pt x="611" y="217"/>
                    <a:pt x="561" y="217"/>
                  </a:cubicBezTo>
                  <a:cubicBezTo>
                    <a:pt x="518" y="217"/>
                    <a:pt x="478" y="225"/>
                    <a:pt x="442" y="241"/>
                  </a:cubicBezTo>
                  <a:cubicBezTo>
                    <a:pt x="405" y="256"/>
                    <a:pt x="373" y="278"/>
                    <a:pt x="347" y="307"/>
                  </a:cubicBezTo>
                  <a:cubicBezTo>
                    <a:pt x="320" y="335"/>
                    <a:pt x="299" y="369"/>
                    <a:pt x="284" y="407"/>
                  </a:cubicBezTo>
                  <a:cubicBezTo>
                    <a:pt x="269" y="446"/>
                    <a:pt x="262" y="489"/>
                    <a:pt x="262" y="535"/>
                  </a:cubicBezTo>
                  <a:cubicBezTo>
                    <a:pt x="262" y="582"/>
                    <a:pt x="268" y="625"/>
                    <a:pt x="282" y="664"/>
                  </a:cubicBezTo>
                  <a:cubicBezTo>
                    <a:pt x="295" y="703"/>
                    <a:pt x="315" y="737"/>
                    <a:pt x="342" y="765"/>
                  </a:cubicBezTo>
                  <a:cubicBezTo>
                    <a:pt x="368" y="794"/>
                    <a:pt x="401" y="816"/>
                    <a:pt x="440" y="832"/>
                  </a:cubicBezTo>
                  <a:cubicBezTo>
                    <a:pt x="478" y="847"/>
                    <a:pt x="523" y="855"/>
                    <a:pt x="573" y="855"/>
                  </a:cubicBezTo>
                  <a:cubicBezTo>
                    <a:pt x="601" y="855"/>
                    <a:pt x="629" y="853"/>
                    <a:pt x="655" y="849"/>
                  </a:cubicBezTo>
                  <a:cubicBezTo>
                    <a:pt x="681" y="845"/>
                    <a:pt x="705" y="838"/>
                    <a:pt x="727" y="828"/>
                  </a:cubicBezTo>
                  <a:cubicBezTo>
                    <a:pt x="727" y="643"/>
                    <a:pt x="727" y="643"/>
                    <a:pt x="727" y="643"/>
                  </a:cubicBezTo>
                  <a:cubicBezTo>
                    <a:pt x="532" y="643"/>
                    <a:pt x="532" y="643"/>
                    <a:pt x="532" y="643"/>
                  </a:cubicBezTo>
                  <a:cubicBezTo>
                    <a:pt x="532" y="444"/>
                    <a:pt x="532" y="444"/>
                    <a:pt x="532" y="444"/>
                  </a:cubicBezTo>
                  <a:cubicBezTo>
                    <a:pt x="953" y="444"/>
                    <a:pt x="953" y="444"/>
                    <a:pt x="953" y="444"/>
                  </a:cubicBezTo>
                  <a:cubicBezTo>
                    <a:pt x="953" y="983"/>
                    <a:pt x="953" y="983"/>
                    <a:pt x="953" y="983"/>
                  </a:cubicBezTo>
                  <a:cubicBezTo>
                    <a:pt x="903" y="1009"/>
                    <a:pt x="845" y="1030"/>
                    <a:pt x="778" y="1047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AEFA9DBE-36EB-41C7-ADB2-D22316198B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86513" y="1822450"/>
              <a:ext cx="292100" cy="292100"/>
            </a:xfrm>
            <a:custGeom>
              <a:avLst/>
              <a:gdLst/>
              <a:ahLst/>
              <a:cxnLst>
                <a:cxn ang="0">
                  <a:pos x="113" y="106"/>
                </a:cxn>
                <a:cxn ang="0">
                  <a:pos x="113" y="184"/>
                </a:cxn>
                <a:cxn ang="0">
                  <a:pos x="69" y="184"/>
                </a:cxn>
                <a:cxn ang="0">
                  <a:pos x="69" y="106"/>
                </a:cxn>
                <a:cxn ang="0">
                  <a:pos x="0" y="0"/>
                </a:cxn>
                <a:cxn ang="0">
                  <a:pos x="54" y="0"/>
                </a:cxn>
                <a:cxn ang="0">
                  <a:pos x="93" y="68"/>
                </a:cxn>
                <a:cxn ang="0">
                  <a:pos x="132" y="0"/>
                </a:cxn>
                <a:cxn ang="0">
                  <a:pos x="184" y="0"/>
                </a:cxn>
                <a:cxn ang="0">
                  <a:pos x="113" y="106"/>
                </a:cxn>
              </a:cxnLst>
              <a:rect l="0" t="0" r="r" b="b"/>
              <a:pathLst>
                <a:path w="184" h="184">
                  <a:moveTo>
                    <a:pt x="113" y="106"/>
                  </a:moveTo>
                  <a:lnTo>
                    <a:pt x="113" y="184"/>
                  </a:lnTo>
                  <a:lnTo>
                    <a:pt x="69" y="184"/>
                  </a:lnTo>
                  <a:lnTo>
                    <a:pt x="69" y="10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93" y="68"/>
                  </a:lnTo>
                  <a:lnTo>
                    <a:pt x="132" y="0"/>
                  </a:lnTo>
                  <a:lnTo>
                    <a:pt x="184" y="0"/>
                  </a:lnTo>
                  <a:lnTo>
                    <a:pt x="113" y="106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63A9F949-7500-435C-94C7-E1E0A70BA5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94113" y="1335088"/>
              <a:ext cx="250825" cy="300037"/>
            </a:xfrm>
            <a:custGeom>
              <a:avLst/>
              <a:gdLst/>
              <a:ahLst/>
              <a:cxnLst>
                <a:cxn ang="0">
                  <a:pos x="843" y="802"/>
                </a:cxn>
                <a:cxn ang="0">
                  <a:pos x="755" y="931"/>
                </a:cxn>
                <a:cxn ang="0">
                  <a:pos x="616" y="1015"/>
                </a:cxn>
                <a:cxn ang="0">
                  <a:pos x="435" y="1046"/>
                </a:cxn>
                <a:cxn ang="0">
                  <a:pos x="254" y="1015"/>
                </a:cxn>
                <a:cxn ang="0">
                  <a:pos x="117" y="931"/>
                </a:cxn>
                <a:cxn ang="0">
                  <a:pos x="30" y="802"/>
                </a:cxn>
                <a:cxn ang="0">
                  <a:pos x="0" y="634"/>
                </a:cxn>
                <a:cxn ang="0">
                  <a:pos x="0" y="0"/>
                </a:cxn>
                <a:cxn ang="0">
                  <a:pos x="245" y="0"/>
                </a:cxn>
                <a:cxn ang="0">
                  <a:pos x="245" y="614"/>
                </a:cxn>
                <a:cxn ang="0">
                  <a:pos x="256" y="693"/>
                </a:cxn>
                <a:cxn ang="0">
                  <a:pos x="289" y="760"/>
                </a:cxn>
                <a:cxn ang="0">
                  <a:pos x="348" y="807"/>
                </a:cxn>
                <a:cxn ang="0">
                  <a:pos x="436" y="824"/>
                </a:cxn>
                <a:cxn ang="0">
                  <a:pos x="525" y="807"/>
                </a:cxn>
                <a:cxn ang="0">
                  <a:pos x="585" y="760"/>
                </a:cxn>
                <a:cxn ang="0">
                  <a:pos x="618" y="693"/>
                </a:cxn>
                <a:cxn ang="0">
                  <a:pos x="628" y="614"/>
                </a:cxn>
                <a:cxn ang="0">
                  <a:pos x="628" y="0"/>
                </a:cxn>
                <a:cxn ang="0">
                  <a:pos x="874" y="0"/>
                </a:cxn>
                <a:cxn ang="0">
                  <a:pos x="874" y="634"/>
                </a:cxn>
                <a:cxn ang="0">
                  <a:pos x="843" y="802"/>
                </a:cxn>
              </a:cxnLst>
              <a:rect l="0" t="0" r="r" b="b"/>
              <a:pathLst>
                <a:path w="874" h="1046">
                  <a:moveTo>
                    <a:pt x="843" y="802"/>
                  </a:moveTo>
                  <a:cubicBezTo>
                    <a:pt x="823" y="852"/>
                    <a:pt x="793" y="895"/>
                    <a:pt x="755" y="931"/>
                  </a:cubicBezTo>
                  <a:cubicBezTo>
                    <a:pt x="716" y="967"/>
                    <a:pt x="670" y="995"/>
                    <a:pt x="616" y="1015"/>
                  </a:cubicBezTo>
                  <a:cubicBezTo>
                    <a:pt x="561" y="1036"/>
                    <a:pt x="501" y="1046"/>
                    <a:pt x="435" y="1046"/>
                  </a:cubicBezTo>
                  <a:cubicBezTo>
                    <a:pt x="368" y="1046"/>
                    <a:pt x="307" y="1036"/>
                    <a:pt x="254" y="1015"/>
                  </a:cubicBezTo>
                  <a:cubicBezTo>
                    <a:pt x="200" y="995"/>
                    <a:pt x="154" y="967"/>
                    <a:pt x="117" y="931"/>
                  </a:cubicBezTo>
                  <a:cubicBezTo>
                    <a:pt x="79" y="895"/>
                    <a:pt x="51" y="852"/>
                    <a:pt x="30" y="802"/>
                  </a:cubicBezTo>
                  <a:cubicBezTo>
                    <a:pt x="10" y="752"/>
                    <a:pt x="0" y="696"/>
                    <a:pt x="0" y="6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42"/>
                    <a:pt x="249" y="668"/>
                    <a:pt x="256" y="693"/>
                  </a:cubicBezTo>
                  <a:cubicBezTo>
                    <a:pt x="263" y="718"/>
                    <a:pt x="274" y="741"/>
                    <a:pt x="289" y="760"/>
                  </a:cubicBezTo>
                  <a:cubicBezTo>
                    <a:pt x="304" y="780"/>
                    <a:pt x="323" y="795"/>
                    <a:pt x="348" y="807"/>
                  </a:cubicBezTo>
                  <a:cubicBezTo>
                    <a:pt x="372" y="818"/>
                    <a:pt x="402" y="824"/>
                    <a:pt x="436" y="824"/>
                  </a:cubicBezTo>
                  <a:cubicBezTo>
                    <a:pt x="471" y="824"/>
                    <a:pt x="501" y="818"/>
                    <a:pt x="525" y="807"/>
                  </a:cubicBezTo>
                  <a:cubicBezTo>
                    <a:pt x="549" y="795"/>
                    <a:pt x="569" y="780"/>
                    <a:pt x="585" y="760"/>
                  </a:cubicBezTo>
                  <a:cubicBezTo>
                    <a:pt x="600" y="741"/>
                    <a:pt x="611" y="718"/>
                    <a:pt x="618" y="693"/>
                  </a:cubicBezTo>
                  <a:cubicBezTo>
                    <a:pt x="624" y="668"/>
                    <a:pt x="628" y="642"/>
                    <a:pt x="628" y="614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634"/>
                    <a:pt x="874" y="634"/>
                    <a:pt x="874" y="634"/>
                  </a:cubicBezTo>
                  <a:cubicBezTo>
                    <a:pt x="874" y="696"/>
                    <a:pt x="864" y="752"/>
                    <a:pt x="843" y="802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7C8ABA78-B982-4146-9F61-7F03322C34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10025" y="1335088"/>
              <a:ext cx="265113" cy="292100"/>
            </a:xfrm>
            <a:custGeom>
              <a:avLst/>
              <a:gdLst/>
              <a:ahLst/>
              <a:cxnLst>
                <a:cxn ang="0">
                  <a:pos x="117" y="184"/>
                </a:cxn>
                <a:cxn ang="0">
                  <a:pos x="43" y="64"/>
                </a:cxn>
                <a:cxn ang="0">
                  <a:pos x="42" y="64"/>
                </a:cxn>
                <a:cxn ang="0">
                  <a:pos x="43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124" y="120"/>
                </a:cxn>
                <a:cxn ang="0">
                  <a:pos x="125" y="120"/>
                </a:cxn>
                <a:cxn ang="0">
                  <a:pos x="124" y="0"/>
                </a:cxn>
                <a:cxn ang="0">
                  <a:pos x="167" y="0"/>
                </a:cxn>
                <a:cxn ang="0">
                  <a:pos x="167" y="184"/>
                </a:cxn>
                <a:cxn ang="0">
                  <a:pos x="117" y="184"/>
                </a:cxn>
              </a:cxnLst>
              <a:rect l="0" t="0" r="r" b="b"/>
              <a:pathLst>
                <a:path w="167" h="184">
                  <a:moveTo>
                    <a:pt x="117" y="184"/>
                  </a:moveTo>
                  <a:lnTo>
                    <a:pt x="43" y="64"/>
                  </a:lnTo>
                  <a:lnTo>
                    <a:pt x="42" y="64"/>
                  </a:lnTo>
                  <a:lnTo>
                    <a:pt x="43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4" y="0"/>
                  </a:lnTo>
                  <a:lnTo>
                    <a:pt x="167" y="0"/>
                  </a:lnTo>
                  <a:lnTo>
                    <a:pt x="167" y="184"/>
                  </a:lnTo>
                  <a:lnTo>
                    <a:pt x="117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1C79BD6-D5F7-47AF-8E92-424DA0B2D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43400" y="1335088"/>
              <a:ext cx="71438" cy="292100"/>
            </a:xfrm>
            <a:prstGeom prst="rect">
              <a:avLst/>
            </a:prstGeom>
            <a:solidFill>
              <a:srgbClr val="9E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9347F2F9-B1F3-4359-AFE1-A22318ED0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48175" y="1335088"/>
              <a:ext cx="293688" cy="292100"/>
            </a:xfrm>
            <a:custGeom>
              <a:avLst/>
              <a:gdLst/>
              <a:ahLst/>
              <a:cxnLst>
                <a:cxn ang="0">
                  <a:pos x="114" y="184"/>
                </a:cxn>
                <a:cxn ang="0">
                  <a:pos x="69" y="184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92" y="130"/>
                </a:cxn>
                <a:cxn ang="0">
                  <a:pos x="93" y="130"/>
                </a:cxn>
                <a:cxn ang="0">
                  <a:pos x="136" y="0"/>
                </a:cxn>
                <a:cxn ang="0">
                  <a:pos x="185" y="0"/>
                </a:cxn>
                <a:cxn ang="0">
                  <a:pos x="114" y="184"/>
                </a:cxn>
              </a:cxnLst>
              <a:rect l="0" t="0" r="r" b="b"/>
              <a:pathLst>
                <a:path w="185" h="184">
                  <a:moveTo>
                    <a:pt x="114" y="184"/>
                  </a:moveTo>
                  <a:lnTo>
                    <a:pt x="69" y="184"/>
                  </a:lnTo>
                  <a:lnTo>
                    <a:pt x="0" y="0"/>
                  </a:lnTo>
                  <a:lnTo>
                    <a:pt x="49" y="0"/>
                  </a:lnTo>
                  <a:lnTo>
                    <a:pt x="92" y="130"/>
                  </a:lnTo>
                  <a:lnTo>
                    <a:pt x="93" y="130"/>
                  </a:lnTo>
                  <a:lnTo>
                    <a:pt x="136" y="0"/>
                  </a:lnTo>
                  <a:lnTo>
                    <a:pt x="185" y="0"/>
                  </a:lnTo>
                  <a:lnTo>
                    <a:pt x="114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31B9E607-4E2D-4710-B203-E6991F1B73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475200" y="1335088"/>
              <a:ext cx="20320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123" y="0"/>
                </a:cxn>
                <a:cxn ang="0">
                  <a:pos x="123" y="37"/>
                </a:cxn>
                <a:cxn ang="0">
                  <a:pos x="43" y="37"/>
                </a:cxn>
                <a:cxn ang="0">
                  <a:pos x="43" y="72"/>
                </a:cxn>
                <a:cxn ang="0">
                  <a:pos x="119" y="72"/>
                </a:cxn>
                <a:cxn ang="0">
                  <a:pos x="119" y="108"/>
                </a:cxn>
                <a:cxn ang="0">
                  <a:pos x="43" y="108"/>
                </a:cxn>
                <a:cxn ang="0">
                  <a:pos x="43" y="146"/>
                </a:cxn>
                <a:cxn ang="0">
                  <a:pos x="128" y="146"/>
                </a:cxn>
                <a:cxn ang="0">
                  <a:pos x="128" y="184"/>
                </a:cxn>
                <a:cxn ang="0">
                  <a:pos x="0" y="184"/>
                </a:cxn>
              </a:cxnLst>
              <a:rect l="0" t="0" r="r" b="b"/>
              <a:pathLst>
                <a:path w="128" h="184">
                  <a:moveTo>
                    <a:pt x="0" y="184"/>
                  </a:moveTo>
                  <a:lnTo>
                    <a:pt x="0" y="0"/>
                  </a:lnTo>
                  <a:lnTo>
                    <a:pt x="123" y="0"/>
                  </a:lnTo>
                  <a:lnTo>
                    <a:pt x="123" y="37"/>
                  </a:lnTo>
                  <a:lnTo>
                    <a:pt x="43" y="37"/>
                  </a:lnTo>
                  <a:lnTo>
                    <a:pt x="43" y="72"/>
                  </a:lnTo>
                  <a:lnTo>
                    <a:pt x="119" y="72"/>
                  </a:lnTo>
                  <a:lnTo>
                    <a:pt x="119" y="108"/>
                  </a:lnTo>
                  <a:lnTo>
                    <a:pt x="43" y="108"/>
                  </a:lnTo>
                  <a:lnTo>
                    <a:pt x="43" y="146"/>
                  </a:lnTo>
                  <a:lnTo>
                    <a:pt x="128" y="146"/>
                  </a:lnTo>
                  <a:lnTo>
                    <a:pt x="128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CA003FF1-B79E-452A-8BF4-4CA959350F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5550" y="1335088"/>
              <a:ext cx="238125" cy="292100"/>
            </a:xfrm>
            <a:custGeom>
              <a:avLst/>
              <a:gdLst/>
              <a:ahLst/>
              <a:cxnLst>
                <a:cxn ang="0">
                  <a:pos x="546" y="1018"/>
                </a:cxn>
                <a:cxn ang="0">
                  <a:pos x="325" y="614"/>
                </a:cxn>
                <a:cxn ang="0">
                  <a:pos x="241" y="614"/>
                </a:cxn>
                <a:cxn ang="0">
                  <a:pos x="241" y="1018"/>
                </a:cxn>
                <a:cxn ang="0">
                  <a:pos x="0" y="1018"/>
                </a:cxn>
                <a:cxn ang="0">
                  <a:pos x="0" y="0"/>
                </a:cxn>
                <a:cxn ang="0">
                  <a:pos x="389" y="0"/>
                </a:cxn>
                <a:cxn ang="0">
                  <a:pos x="533" y="15"/>
                </a:cxn>
                <a:cxn ang="0">
                  <a:pos x="658" y="66"/>
                </a:cxn>
                <a:cxn ang="0">
                  <a:pos x="746" y="161"/>
                </a:cxn>
                <a:cxn ang="0">
                  <a:pos x="780" y="308"/>
                </a:cxn>
                <a:cxn ang="0">
                  <a:pos x="723" y="482"/>
                </a:cxn>
                <a:cxn ang="0">
                  <a:pos x="568" y="583"/>
                </a:cxn>
                <a:cxn ang="0">
                  <a:pos x="834" y="1018"/>
                </a:cxn>
                <a:cxn ang="0">
                  <a:pos x="546" y="1018"/>
                </a:cxn>
                <a:cxn ang="0">
                  <a:pos x="536" y="312"/>
                </a:cxn>
                <a:cxn ang="0">
                  <a:pos x="521" y="254"/>
                </a:cxn>
                <a:cxn ang="0">
                  <a:pos x="482" y="219"/>
                </a:cxn>
                <a:cxn ang="0">
                  <a:pos x="428" y="203"/>
                </a:cxn>
                <a:cxn ang="0">
                  <a:pos x="371" y="199"/>
                </a:cxn>
                <a:cxn ang="0">
                  <a:pos x="239" y="199"/>
                </a:cxn>
                <a:cxn ang="0">
                  <a:pos x="239" y="436"/>
                </a:cxn>
                <a:cxn ang="0">
                  <a:pos x="357" y="436"/>
                </a:cxn>
                <a:cxn ang="0">
                  <a:pos x="419" y="431"/>
                </a:cxn>
                <a:cxn ang="0">
                  <a:pos x="477" y="413"/>
                </a:cxn>
                <a:cxn ang="0">
                  <a:pos x="520" y="375"/>
                </a:cxn>
                <a:cxn ang="0">
                  <a:pos x="536" y="312"/>
                </a:cxn>
              </a:cxnLst>
              <a:rect l="0" t="0" r="r" b="b"/>
              <a:pathLst>
                <a:path w="834" h="1018">
                  <a:moveTo>
                    <a:pt x="546" y="1018"/>
                  </a:moveTo>
                  <a:cubicBezTo>
                    <a:pt x="325" y="614"/>
                    <a:pt x="325" y="614"/>
                    <a:pt x="325" y="614"/>
                  </a:cubicBezTo>
                  <a:cubicBezTo>
                    <a:pt x="241" y="614"/>
                    <a:pt x="241" y="614"/>
                    <a:pt x="241" y="614"/>
                  </a:cubicBezTo>
                  <a:cubicBezTo>
                    <a:pt x="241" y="1018"/>
                    <a:pt x="241" y="1018"/>
                    <a:pt x="241" y="1018"/>
                  </a:cubicBezTo>
                  <a:cubicBezTo>
                    <a:pt x="0" y="1018"/>
                    <a:pt x="0" y="1018"/>
                    <a:pt x="0" y="10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438" y="0"/>
                    <a:pt x="486" y="5"/>
                    <a:pt x="533" y="15"/>
                  </a:cubicBezTo>
                  <a:cubicBezTo>
                    <a:pt x="579" y="25"/>
                    <a:pt x="621" y="42"/>
                    <a:pt x="658" y="66"/>
                  </a:cubicBezTo>
                  <a:cubicBezTo>
                    <a:pt x="695" y="90"/>
                    <a:pt x="724" y="122"/>
                    <a:pt x="746" y="161"/>
                  </a:cubicBezTo>
                  <a:cubicBezTo>
                    <a:pt x="768" y="200"/>
                    <a:pt x="780" y="249"/>
                    <a:pt x="780" y="308"/>
                  </a:cubicBezTo>
                  <a:cubicBezTo>
                    <a:pt x="780" y="377"/>
                    <a:pt x="761" y="435"/>
                    <a:pt x="723" y="482"/>
                  </a:cubicBezTo>
                  <a:cubicBezTo>
                    <a:pt x="686" y="529"/>
                    <a:pt x="634" y="562"/>
                    <a:pt x="568" y="583"/>
                  </a:cubicBezTo>
                  <a:cubicBezTo>
                    <a:pt x="834" y="1018"/>
                    <a:pt x="834" y="1018"/>
                    <a:pt x="834" y="1018"/>
                  </a:cubicBezTo>
                  <a:lnTo>
                    <a:pt x="546" y="1018"/>
                  </a:lnTo>
                  <a:close/>
                  <a:moveTo>
                    <a:pt x="536" y="312"/>
                  </a:moveTo>
                  <a:cubicBezTo>
                    <a:pt x="536" y="288"/>
                    <a:pt x="531" y="269"/>
                    <a:pt x="521" y="254"/>
                  </a:cubicBezTo>
                  <a:cubicBezTo>
                    <a:pt x="511" y="239"/>
                    <a:pt x="498" y="227"/>
                    <a:pt x="482" y="219"/>
                  </a:cubicBezTo>
                  <a:cubicBezTo>
                    <a:pt x="466" y="211"/>
                    <a:pt x="448" y="206"/>
                    <a:pt x="428" y="203"/>
                  </a:cubicBezTo>
                  <a:cubicBezTo>
                    <a:pt x="409" y="200"/>
                    <a:pt x="389" y="199"/>
                    <a:pt x="371" y="199"/>
                  </a:cubicBezTo>
                  <a:cubicBezTo>
                    <a:pt x="239" y="199"/>
                    <a:pt x="239" y="199"/>
                    <a:pt x="239" y="199"/>
                  </a:cubicBezTo>
                  <a:cubicBezTo>
                    <a:pt x="239" y="436"/>
                    <a:pt x="239" y="436"/>
                    <a:pt x="239" y="436"/>
                  </a:cubicBezTo>
                  <a:cubicBezTo>
                    <a:pt x="357" y="436"/>
                    <a:pt x="357" y="436"/>
                    <a:pt x="357" y="436"/>
                  </a:cubicBezTo>
                  <a:cubicBezTo>
                    <a:pt x="377" y="436"/>
                    <a:pt x="398" y="434"/>
                    <a:pt x="419" y="431"/>
                  </a:cubicBezTo>
                  <a:cubicBezTo>
                    <a:pt x="440" y="427"/>
                    <a:pt x="459" y="422"/>
                    <a:pt x="477" y="413"/>
                  </a:cubicBezTo>
                  <a:cubicBezTo>
                    <a:pt x="494" y="404"/>
                    <a:pt x="508" y="392"/>
                    <a:pt x="520" y="375"/>
                  </a:cubicBezTo>
                  <a:cubicBezTo>
                    <a:pt x="531" y="359"/>
                    <a:pt x="536" y="338"/>
                    <a:pt x="536" y="312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68176C69-5F99-4EAD-B564-8F4401F92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92725" y="1327150"/>
              <a:ext cx="223838" cy="307975"/>
            </a:xfrm>
            <a:custGeom>
              <a:avLst/>
              <a:gdLst/>
              <a:ahLst/>
              <a:cxnLst>
                <a:cxn ang="0">
                  <a:pos x="623" y="291"/>
                </a:cxn>
                <a:cxn ang="0">
                  <a:pos x="540" y="227"/>
                </a:cxn>
                <a:cxn ang="0">
                  <a:pos x="441" y="203"/>
                </a:cxn>
                <a:cxn ang="0">
                  <a:pos x="392" y="207"/>
                </a:cxn>
                <a:cxn ang="0">
                  <a:pos x="346" y="224"/>
                </a:cxn>
                <a:cxn ang="0">
                  <a:pos x="312" y="255"/>
                </a:cxn>
                <a:cxn ang="0">
                  <a:pos x="299" y="305"/>
                </a:cxn>
                <a:cxn ang="0">
                  <a:pos x="309" y="348"/>
                </a:cxn>
                <a:cxn ang="0">
                  <a:pos x="341" y="378"/>
                </a:cxn>
                <a:cxn ang="0">
                  <a:pos x="391" y="402"/>
                </a:cxn>
                <a:cxn ang="0">
                  <a:pos x="455" y="424"/>
                </a:cxn>
                <a:cxn ang="0">
                  <a:pos x="564" y="463"/>
                </a:cxn>
                <a:cxn ang="0">
                  <a:pos x="666" y="518"/>
                </a:cxn>
                <a:cxn ang="0">
                  <a:pos x="742" y="603"/>
                </a:cxn>
                <a:cxn ang="0">
                  <a:pos x="772" y="731"/>
                </a:cxn>
                <a:cxn ang="0">
                  <a:pos x="740" y="883"/>
                </a:cxn>
                <a:cxn ang="0">
                  <a:pos x="653" y="988"/>
                </a:cxn>
                <a:cxn ang="0">
                  <a:pos x="527" y="1050"/>
                </a:cxn>
                <a:cxn ang="0">
                  <a:pos x="382" y="1070"/>
                </a:cxn>
                <a:cxn ang="0">
                  <a:pos x="170" y="1032"/>
                </a:cxn>
                <a:cxn ang="0">
                  <a:pos x="0" y="923"/>
                </a:cxn>
                <a:cxn ang="0">
                  <a:pos x="162" y="760"/>
                </a:cxn>
                <a:cxn ang="0">
                  <a:pos x="260" y="837"/>
                </a:cxn>
                <a:cxn ang="0">
                  <a:pos x="382" y="868"/>
                </a:cxn>
                <a:cxn ang="0">
                  <a:pos x="435" y="862"/>
                </a:cxn>
                <a:cxn ang="0">
                  <a:pos x="481" y="843"/>
                </a:cxn>
                <a:cxn ang="0">
                  <a:pos x="512" y="808"/>
                </a:cxn>
                <a:cxn ang="0">
                  <a:pos x="523" y="757"/>
                </a:cxn>
                <a:cxn ang="0">
                  <a:pos x="509" y="708"/>
                </a:cxn>
                <a:cxn ang="0">
                  <a:pos x="468" y="671"/>
                </a:cxn>
                <a:cxn ang="0">
                  <a:pos x="402" y="641"/>
                </a:cxn>
                <a:cxn ang="0">
                  <a:pos x="311" y="611"/>
                </a:cxn>
                <a:cxn ang="0">
                  <a:pos x="216" y="574"/>
                </a:cxn>
                <a:cxn ang="0">
                  <a:pos x="132" y="519"/>
                </a:cxn>
                <a:cxn ang="0">
                  <a:pos x="73" y="437"/>
                </a:cxn>
                <a:cxn ang="0">
                  <a:pos x="51" y="319"/>
                </a:cxn>
                <a:cxn ang="0">
                  <a:pos x="86" y="174"/>
                </a:cxn>
                <a:cxn ang="0">
                  <a:pos x="176" y="75"/>
                </a:cxn>
                <a:cxn ang="0">
                  <a:pos x="303" y="18"/>
                </a:cxn>
                <a:cxn ang="0">
                  <a:pos x="446" y="0"/>
                </a:cxn>
                <a:cxn ang="0">
                  <a:pos x="622" y="32"/>
                </a:cxn>
                <a:cxn ang="0">
                  <a:pos x="780" y="125"/>
                </a:cxn>
                <a:cxn ang="0">
                  <a:pos x="623" y="291"/>
                </a:cxn>
              </a:cxnLst>
              <a:rect l="0" t="0" r="r" b="b"/>
              <a:pathLst>
                <a:path w="780" h="1070">
                  <a:moveTo>
                    <a:pt x="623" y="291"/>
                  </a:moveTo>
                  <a:cubicBezTo>
                    <a:pt x="602" y="264"/>
                    <a:pt x="574" y="243"/>
                    <a:pt x="540" y="227"/>
                  </a:cubicBezTo>
                  <a:cubicBezTo>
                    <a:pt x="506" y="211"/>
                    <a:pt x="473" y="203"/>
                    <a:pt x="441" y="203"/>
                  </a:cubicBezTo>
                  <a:cubicBezTo>
                    <a:pt x="425" y="203"/>
                    <a:pt x="408" y="204"/>
                    <a:pt x="392" y="207"/>
                  </a:cubicBezTo>
                  <a:cubicBezTo>
                    <a:pt x="375" y="210"/>
                    <a:pt x="359" y="216"/>
                    <a:pt x="346" y="224"/>
                  </a:cubicBezTo>
                  <a:cubicBezTo>
                    <a:pt x="333" y="232"/>
                    <a:pt x="321" y="243"/>
                    <a:pt x="312" y="255"/>
                  </a:cubicBezTo>
                  <a:cubicBezTo>
                    <a:pt x="303" y="268"/>
                    <a:pt x="299" y="285"/>
                    <a:pt x="299" y="305"/>
                  </a:cubicBezTo>
                  <a:cubicBezTo>
                    <a:pt x="299" y="322"/>
                    <a:pt x="302" y="337"/>
                    <a:pt x="309" y="348"/>
                  </a:cubicBezTo>
                  <a:cubicBezTo>
                    <a:pt x="317" y="360"/>
                    <a:pt x="327" y="370"/>
                    <a:pt x="341" y="378"/>
                  </a:cubicBezTo>
                  <a:cubicBezTo>
                    <a:pt x="355" y="387"/>
                    <a:pt x="371" y="395"/>
                    <a:pt x="391" y="402"/>
                  </a:cubicBezTo>
                  <a:cubicBezTo>
                    <a:pt x="410" y="409"/>
                    <a:pt x="431" y="417"/>
                    <a:pt x="455" y="424"/>
                  </a:cubicBezTo>
                  <a:cubicBezTo>
                    <a:pt x="490" y="436"/>
                    <a:pt x="526" y="449"/>
                    <a:pt x="564" y="463"/>
                  </a:cubicBezTo>
                  <a:cubicBezTo>
                    <a:pt x="601" y="477"/>
                    <a:pt x="635" y="495"/>
                    <a:pt x="666" y="518"/>
                  </a:cubicBezTo>
                  <a:cubicBezTo>
                    <a:pt x="696" y="541"/>
                    <a:pt x="722" y="569"/>
                    <a:pt x="742" y="603"/>
                  </a:cubicBezTo>
                  <a:cubicBezTo>
                    <a:pt x="762" y="638"/>
                    <a:pt x="772" y="680"/>
                    <a:pt x="772" y="731"/>
                  </a:cubicBezTo>
                  <a:cubicBezTo>
                    <a:pt x="772" y="789"/>
                    <a:pt x="761" y="840"/>
                    <a:pt x="740" y="883"/>
                  </a:cubicBezTo>
                  <a:cubicBezTo>
                    <a:pt x="718" y="925"/>
                    <a:pt x="689" y="960"/>
                    <a:pt x="653" y="988"/>
                  </a:cubicBezTo>
                  <a:cubicBezTo>
                    <a:pt x="616" y="1016"/>
                    <a:pt x="575" y="1037"/>
                    <a:pt x="527" y="1050"/>
                  </a:cubicBezTo>
                  <a:cubicBezTo>
                    <a:pt x="480" y="1064"/>
                    <a:pt x="432" y="1070"/>
                    <a:pt x="382" y="1070"/>
                  </a:cubicBezTo>
                  <a:cubicBezTo>
                    <a:pt x="309" y="1070"/>
                    <a:pt x="239" y="1057"/>
                    <a:pt x="170" y="1032"/>
                  </a:cubicBezTo>
                  <a:cubicBezTo>
                    <a:pt x="102" y="1007"/>
                    <a:pt x="46" y="971"/>
                    <a:pt x="0" y="923"/>
                  </a:cubicBezTo>
                  <a:cubicBezTo>
                    <a:pt x="162" y="760"/>
                    <a:pt x="162" y="760"/>
                    <a:pt x="162" y="760"/>
                  </a:cubicBezTo>
                  <a:cubicBezTo>
                    <a:pt x="187" y="790"/>
                    <a:pt x="220" y="816"/>
                    <a:pt x="260" y="837"/>
                  </a:cubicBezTo>
                  <a:cubicBezTo>
                    <a:pt x="301" y="857"/>
                    <a:pt x="342" y="868"/>
                    <a:pt x="382" y="868"/>
                  </a:cubicBezTo>
                  <a:cubicBezTo>
                    <a:pt x="400" y="868"/>
                    <a:pt x="418" y="866"/>
                    <a:pt x="435" y="862"/>
                  </a:cubicBezTo>
                  <a:cubicBezTo>
                    <a:pt x="453" y="858"/>
                    <a:pt x="468" y="852"/>
                    <a:pt x="481" y="843"/>
                  </a:cubicBezTo>
                  <a:cubicBezTo>
                    <a:pt x="494" y="834"/>
                    <a:pt x="504" y="823"/>
                    <a:pt x="512" y="808"/>
                  </a:cubicBezTo>
                  <a:cubicBezTo>
                    <a:pt x="519" y="794"/>
                    <a:pt x="523" y="777"/>
                    <a:pt x="523" y="757"/>
                  </a:cubicBezTo>
                  <a:cubicBezTo>
                    <a:pt x="523" y="737"/>
                    <a:pt x="518" y="721"/>
                    <a:pt x="509" y="708"/>
                  </a:cubicBezTo>
                  <a:cubicBezTo>
                    <a:pt x="499" y="694"/>
                    <a:pt x="486" y="682"/>
                    <a:pt x="468" y="671"/>
                  </a:cubicBezTo>
                  <a:cubicBezTo>
                    <a:pt x="450" y="660"/>
                    <a:pt x="428" y="650"/>
                    <a:pt x="402" y="641"/>
                  </a:cubicBezTo>
                  <a:cubicBezTo>
                    <a:pt x="375" y="632"/>
                    <a:pt x="345" y="622"/>
                    <a:pt x="311" y="611"/>
                  </a:cubicBezTo>
                  <a:cubicBezTo>
                    <a:pt x="279" y="601"/>
                    <a:pt x="247" y="588"/>
                    <a:pt x="216" y="574"/>
                  </a:cubicBezTo>
                  <a:cubicBezTo>
                    <a:pt x="185" y="560"/>
                    <a:pt x="157" y="541"/>
                    <a:pt x="132" y="519"/>
                  </a:cubicBezTo>
                  <a:cubicBezTo>
                    <a:pt x="108" y="496"/>
                    <a:pt x="88" y="469"/>
                    <a:pt x="73" y="437"/>
                  </a:cubicBezTo>
                  <a:cubicBezTo>
                    <a:pt x="58" y="405"/>
                    <a:pt x="51" y="365"/>
                    <a:pt x="51" y="319"/>
                  </a:cubicBezTo>
                  <a:cubicBezTo>
                    <a:pt x="51" y="263"/>
                    <a:pt x="62" y="214"/>
                    <a:pt x="86" y="174"/>
                  </a:cubicBezTo>
                  <a:cubicBezTo>
                    <a:pt x="108" y="134"/>
                    <a:pt x="139" y="101"/>
                    <a:pt x="176" y="75"/>
                  </a:cubicBezTo>
                  <a:cubicBezTo>
                    <a:pt x="214" y="49"/>
                    <a:pt x="256" y="30"/>
                    <a:pt x="303" y="18"/>
                  </a:cubicBezTo>
                  <a:cubicBezTo>
                    <a:pt x="350" y="6"/>
                    <a:pt x="397" y="0"/>
                    <a:pt x="446" y="0"/>
                  </a:cubicBezTo>
                  <a:cubicBezTo>
                    <a:pt x="503" y="0"/>
                    <a:pt x="562" y="11"/>
                    <a:pt x="622" y="32"/>
                  </a:cubicBezTo>
                  <a:cubicBezTo>
                    <a:pt x="682" y="53"/>
                    <a:pt x="734" y="84"/>
                    <a:pt x="780" y="125"/>
                  </a:cubicBezTo>
                  <a:lnTo>
                    <a:pt x="623" y="291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8470574-96F0-4C33-BEBB-AAE9B9A12C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267363" y="1335088"/>
              <a:ext cx="71437" cy="292100"/>
            </a:xfrm>
            <a:prstGeom prst="rect">
              <a:avLst/>
            </a:prstGeom>
            <a:solidFill>
              <a:srgbClr val="9E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867E9705-B870-4344-A956-AFE2640191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76900" y="1335088"/>
              <a:ext cx="234950" cy="292100"/>
            </a:xfrm>
            <a:custGeom>
              <a:avLst/>
              <a:gdLst/>
              <a:ahLst/>
              <a:cxnLst>
                <a:cxn ang="0">
                  <a:pos x="96" y="38"/>
                </a:cxn>
                <a:cxn ang="0">
                  <a:pos x="96" y="184"/>
                </a:cxn>
                <a:cxn ang="0">
                  <a:pos x="52" y="184"/>
                </a:cxn>
                <a:cxn ang="0">
                  <a:pos x="52" y="38"/>
                </a:cxn>
                <a:cxn ang="0">
                  <a:pos x="0" y="38"/>
                </a:cxn>
                <a:cxn ang="0">
                  <a:pos x="0" y="0"/>
                </a:cxn>
                <a:cxn ang="0">
                  <a:pos x="148" y="0"/>
                </a:cxn>
                <a:cxn ang="0">
                  <a:pos x="148" y="38"/>
                </a:cxn>
                <a:cxn ang="0">
                  <a:pos x="96" y="38"/>
                </a:cxn>
              </a:cxnLst>
              <a:rect l="0" t="0" r="r" b="b"/>
              <a:pathLst>
                <a:path w="148" h="184">
                  <a:moveTo>
                    <a:pt x="96" y="38"/>
                  </a:moveTo>
                  <a:lnTo>
                    <a:pt x="96" y="184"/>
                  </a:lnTo>
                  <a:lnTo>
                    <a:pt x="52" y="184"/>
                  </a:lnTo>
                  <a:lnTo>
                    <a:pt x="52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48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796DA32E-FAAA-4637-AD67-BA794A79BB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30900" y="1335088"/>
              <a:ext cx="293688" cy="292100"/>
            </a:xfrm>
            <a:custGeom>
              <a:avLst/>
              <a:gdLst/>
              <a:ahLst/>
              <a:cxnLst>
                <a:cxn ang="0">
                  <a:pos x="114" y="106"/>
                </a:cxn>
                <a:cxn ang="0">
                  <a:pos x="114" y="184"/>
                </a:cxn>
                <a:cxn ang="0">
                  <a:pos x="69" y="184"/>
                </a:cxn>
                <a:cxn ang="0">
                  <a:pos x="69" y="106"/>
                </a:cxn>
                <a:cxn ang="0">
                  <a:pos x="0" y="0"/>
                </a:cxn>
                <a:cxn ang="0">
                  <a:pos x="54" y="0"/>
                </a:cxn>
                <a:cxn ang="0">
                  <a:pos x="93" y="68"/>
                </a:cxn>
                <a:cxn ang="0">
                  <a:pos x="133" y="0"/>
                </a:cxn>
                <a:cxn ang="0">
                  <a:pos x="185" y="0"/>
                </a:cxn>
                <a:cxn ang="0">
                  <a:pos x="114" y="106"/>
                </a:cxn>
              </a:cxnLst>
              <a:rect l="0" t="0" r="r" b="b"/>
              <a:pathLst>
                <a:path w="185" h="184">
                  <a:moveTo>
                    <a:pt x="114" y="106"/>
                  </a:moveTo>
                  <a:lnTo>
                    <a:pt x="114" y="184"/>
                  </a:lnTo>
                  <a:lnTo>
                    <a:pt x="69" y="184"/>
                  </a:lnTo>
                  <a:lnTo>
                    <a:pt x="69" y="10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93" y="68"/>
                  </a:lnTo>
                  <a:lnTo>
                    <a:pt x="133" y="0"/>
                  </a:lnTo>
                  <a:lnTo>
                    <a:pt x="185" y="0"/>
                  </a:lnTo>
                  <a:lnTo>
                    <a:pt x="114" y="106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CC7341D3-82BF-4C23-B504-8BA9B12C2E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051588" y="1327150"/>
              <a:ext cx="317500" cy="307975"/>
            </a:xfrm>
            <a:custGeom>
              <a:avLst/>
              <a:gdLst/>
              <a:ahLst/>
              <a:cxnLst>
                <a:cxn ang="0">
                  <a:pos x="1110" y="532"/>
                </a:cxn>
                <a:cxn ang="0">
                  <a:pos x="1068" y="753"/>
                </a:cxn>
                <a:cxn ang="0">
                  <a:pos x="952" y="924"/>
                </a:cxn>
                <a:cxn ang="0">
                  <a:pos x="776" y="1034"/>
                </a:cxn>
                <a:cxn ang="0">
                  <a:pos x="554" y="1073"/>
                </a:cxn>
                <a:cxn ang="0">
                  <a:pos x="333" y="1034"/>
                </a:cxn>
                <a:cxn ang="0">
                  <a:pos x="157" y="924"/>
                </a:cxn>
                <a:cxn ang="0">
                  <a:pos x="42" y="753"/>
                </a:cxn>
                <a:cxn ang="0">
                  <a:pos x="0" y="532"/>
                </a:cxn>
                <a:cxn ang="0">
                  <a:pos x="42" y="311"/>
                </a:cxn>
                <a:cxn ang="0">
                  <a:pos x="157" y="143"/>
                </a:cxn>
                <a:cxn ang="0">
                  <a:pos x="333" y="37"/>
                </a:cxn>
                <a:cxn ang="0">
                  <a:pos x="554" y="0"/>
                </a:cxn>
                <a:cxn ang="0">
                  <a:pos x="776" y="37"/>
                </a:cxn>
                <a:cxn ang="0">
                  <a:pos x="952" y="143"/>
                </a:cxn>
                <a:cxn ang="0">
                  <a:pos x="1068" y="311"/>
                </a:cxn>
                <a:cxn ang="0">
                  <a:pos x="1110" y="532"/>
                </a:cxn>
                <a:cxn ang="0">
                  <a:pos x="846" y="532"/>
                </a:cxn>
                <a:cxn ang="0">
                  <a:pos x="825" y="408"/>
                </a:cxn>
                <a:cxn ang="0">
                  <a:pos x="765" y="310"/>
                </a:cxn>
                <a:cxn ang="0">
                  <a:pos x="673" y="245"/>
                </a:cxn>
                <a:cxn ang="0">
                  <a:pos x="554" y="221"/>
                </a:cxn>
                <a:cxn ang="0">
                  <a:pos x="436" y="245"/>
                </a:cxn>
                <a:cxn ang="0">
                  <a:pos x="344" y="310"/>
                </a:cxn>
                <a:cxn ang="0">
                  <a:pos x="284" y="408"/>
                </a:cxn>
                <a:cxn ang="0">
                  <a:pos x="263" y="532"/>
                </a:cxn>
                <a:cxn ang="0">
                  <a:pos x="285" y="659"/>
                </a:cxn>
                <a:cxn ang="0">
                  <a:pos x="345" y="759"/>
                </a:cxn>
                <a:cxn ang="0">
                  <a:pos x="436" y="825"/>
                </a:cxn>
                <a:cxn ang="0">
                  <a:pos x="554" y="848"/>
                </a:cxn>
                <a:cxn ang="0">
                  <a:pos x="672" y="825"/>
                </a:cxn>
                <a:cxn ang="0">
                  <a:pos x="764" y="759"/>
                </a:cxn>
                <a:cxn ang="0">
                  <a:pos x="825" y="659"/>
                </a:cxn>
                <a:cxn ang="0">
                  <a:pos x="846" y="532"/>
                </a:cxn>
              </a:cxnLst>
              <a:rect l="0" t="0" r="r" b="b"/>
              <a:pathLst>
                <a:path w="1110" h="1073">
                  <a:moveTo>
                    <a:pt x="1110" y="532"/>
                  </a:moveTo>
                  <a:cubicBezTo>
                    <a:pt x="1110" y="612"/>
                    <a:pt x="1096" y="686"/>
                    <a:pt x="1068" y="753"/>
                  </a:cubicBezTo>
                  <a:cubicBezTo>
                    <a:pt x="1040" y="819"/>
                    <a:pt x="1002" y="876"/>
                    <a:pt x="952" y="924"/>
                  </a:cubicBezTo>
                  <a:cubicBezTo>
                    <a:pt x="903" y="971"/>
                    <a:pt x="844" y="1008"/>
                    <a:pt x="776" y="1034"/>
                  </a:cubicBezTo>
                  <a:cubicBezTo>
                    <a:pt x="708" y="1060"/>
                    <a:pt x="634" y="1073"/>
                    <a:pt x="554" y="1073"/>
                  </a:cubicBezTo>
                  <a:cubicBezTo>
                    <a:pt x="474" y="1073"/>
                    <a:pt x="401" y="1060"/>
                    <a:pt x="333" y="1034"/>
                  </a:cubicBezTo>
                  <a:cubicBezTo>
                    <a:pt x="265" y="1008"/>
                    <a:pt x="207" y="971"/>
                    <a:pt x="157" y="924"/>
                  </a:cubicBezTo>
                  <a:cubicBezTo>
                    <a:pt x="108" y="876"/>
                    <a:pt x="69" y="819"/>
                    <a:pt x="42" y="753"/>
                  </a:cubicBezTo>
                  <a:cubicBezTo>
                    <a:pt x="14" y="686"/>
                    <a:pt x="0" y="612"/>
                    <a:pt x="0" y="532"/>
                  </a:cubicBezTo>
                  <a:cubicBezTo>
                    <a:pt x="0" y="450"/>
                    <a:pt x="14" y="377"/>
                    <a:pt x="42" y="311"/>
                  </a:cubicBezTo>
                  <a:cubicBezTo>
                    <a:pt x="69" y="245"/>
                    <a:pt x="108" y="190"/>
                    <a:pt x="157" y="143"/>
                  </a:cubicBezTo>
                  <a:cubicBezTo>
                    <a:pt x="207" y="97"/>
                    <a:pt x="265" y="62"/>
                    <a:pt x="333" y="37"/>
                  </a:cubicBezTo>
                  <a:cubicBezTo>
                    <a:pt x="401" y="12"/>
                    <a:pt x="474" y="0"/>
                    <a:pt x="554" y="0"/>
                  </a:cubicBezTo>
                  <a:cubicBezTo>
                    <a:pt x="634" y="0"/>
                    <a:pt x="708" y="12"/>
                    <a:pt x="776" y="37"/>
                  </a:cubicBezTo>
                  <a:cubicBezTo>
                    <a:pt x="844" y="62"/>
                    <a:pt x="903" y="97"/>
                    <a:pt x="952" y="143"/>
                  </a:cubicBezTo>
                  <a:cubicBezTo>
                    <a:pt x="1002" y="190"/>
                    <a:pt x="1040" y="245"/>
                    <a:pt x="1068" y="311"/>
                  </a:cubicBezTo>
                  <a:cubicBezTo>
                    <a:pt x="1096" y="377"/>
                    <a:pt x="1110" y="450"/>
                    <a:pt x="1110" y="532"/>
                  </a:cubicBezTo>
                  <a:moveTo>
                    <a:pt x="846" y="532"/>
                  </a:moveTo>
                  <a:cubicBezTo>
                    <a:pt x="846" y="488"/>
                    <a:pt x="839" y="446"/>
                    <a:pt x="825" y="408"/>
                  </a:cubicBezTo>
                  <a:cubicBezTo>
                    <a:pt x="811" y="370"/>
                    <a:pt x="790" y="337"/>
                    <a:pt x="765" y="310"/>
                  </a:cubicBezTo>
                  <a:cubicBezTo>
                    <a:pt x="740" y="282"/>
                    <a:pt x="709" y="261"/>
                    <a:pt x="673" y="245"/>
                  </a:cubicBezTo>
                  <a:cubicBezTo>
                    <a:pt x="637" y="229"/>
                    <a:pt x="597" y="221"/>
                    <a:pt x="554" y="221"/>
                  </a:cubicBezTo>
                  <a:cubicBezTo>
                    <a:pt x="511" y="221"/>
                    <a:pt x="472" y="229"/>
                    <a:pt x="436" y="245"/>
                  </a:cubicBezTo>
                  <a:cubicBezTo>
                    <a:pt x="401" y="261"/>
                    <a:pt x="370" y="282"/>
                    <a:pt x="344" y="310"/>
                  </a:cubicBezTo>
                  <a:cubicBezTo>
                    <a:pt x="318" y="337"/>
                    <a:pt x="298" y="370"/>
                    <a:pt x="284" y="408"/>
                  </a:cubicBezTo>
                  <a:cubicBezTo>
                    <a:pt x="270" y="446"/>
                    <a:pt x="263" y="488"/>
                    <a:pt x="263" y="532"/>
                  </a:cubicBezTo>
                  <a:cubicBezTo>
                    <a:pt x="263" y="578"/>
                    <a:pt x="270" y="620"/>
                    <a:pt x="285" y="659"/>
                  </a:cubicBezTo>
                  <a:cubicBezTo>
                    <a:pt x="299" y="698"/>
                    <a:pt x="319" y="731"/>
                    <a:pt x="345" y="759"/>
                  </a:cubicBezTo>
                  <a:cubicBezTo>
                    <a:pt x="370" y="787"/>
                    <a:pt x="401" y="809"/>
                    <a:pt x="436" y="825"/>
                  </a:cubicBezTo>
                  <a:cubicBezTo>
                    <a:pt x="472" y="840"/>
                    <a:pt x="511" y="848"/>
                    <a:pt x="554" y="848"/>
                  </a:cubicBezTo>
                  <a:cubicBezTo>
                    <a:pt x="597" y="848"/>
                    <a:pt x="637" y="840"/>
                    <a:pt x="672" y="825"/>
                  </a:cubicBezTo>
                  <a:cubicBezTo>
                    <a:pt x="708" y="809"/>
                    <a:pt x="739" y="787"/>
                    <a:pt x="764" y="759"/>
                  </a:cubicBezTo>
                  <a:cubicBezTo>
                    <a:pt x="790" y="731"/>
                    <a:pt x="811" y="698"/>
                    <a:pt x="825" y="659"/>
                  </a:cubicBezTo>
                  <a:cubicBezTo>
                    <a:pt x="839" y="620"/>
                    <a:pt x="846" y="578"/>
                    <a:pt x="846" y="532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39EB4818-6C8E-48AF-B297-2E5848B5F3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23063" y="1335088"/>
              <a:ext cx="192087" cy="29210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76"/>
                </a:cxn>
                <a:cxn ang="0">
                  <a:pos x="115" y="76"/>
                </a:cxn>
                <a:cxn ang="0">
                  <a:pos x="115" y="113"/>
                </a:cxn>
                <a:cxn ang="0">
                  <a:pos x="44" y="113"/>
                </a:cxn>
                <a:cxn ang="0">
                  <a:pos x="44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121" y="0"/>
                </a:cxn>
                <a:cxn ang="0">
                  <a:pos x="121" y="38"/>
                </a:cxn>
                <a:cxn ang="0">
                  <a:pos x="44" y="38"/>
                </a:cxn>
              </a:cxnLst>
              <a:rect l="0" t="0" r="r" b="b"/>
              <a:pathLst>
                <a:path w="121" h="184">
                  <a:moveTo>
                    <a:pt x="44" y="38"/>
                  </a:moveTo>
                  <a:lnTo>
                    <a:pt x="44" y="76"/>
                  </a:lnTo>
                  <a:lnTo>
                    <a:pt x="115" y="76"/>
                  </a:lnTo>
                  <a:lnTo>
                    <a:pt x="115" y="113"/>
                  </a:lnTo>
                  <a:lnTo>
                    <a:pt x="44" y="113"/>
                  </a:lnTo>
                  <a:lnTo>
                    <a:pt x="44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B2FD98F9-D603-4DB2-B460-BE1DBED43B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06275" y="847725"/>
              <a:ext cx="1049338" cy="1266825"/>
            </a:xfrm>
            <a:custGeom>
              <a:avLst/>
              <a:gdLst/>
              <a:ahLst/>
              <a:cxnLst>
                <a:cxn ang="0">
                  <a:pos x="429" y="164"/>
                </a:cxn>
                <a:cxn ang="0">
                  <a:pos x="429" y="798"/>
                </a:cxn>
                <a:cxn ang="0">
                  <a:pos x="232" y="798"/>
                </a:cxn>
                <a:cxn ang="0">
                  <a:pos x="232" y="164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661" y="0"/>
                </a:cxn>
                <a:cxn ang="0">
                  <a:pos x="661" y="164"/>
                </a:cxn>
                <a:cxn ang="0">
                  <a:pos x="429" y="164"/>
                </a:cxn>
              </a:cxnLst>
              <a:rect l="0" t="0" r="r" b="b"/>
              <a:pathLst>
                <a:path w="661" h="798">
                  <a:moveTo>
                    <a:pt x="429" y="164"/>
                  </a:moveTo>
                  <a:lnTo>
                    <a:pt x="429" y="798"/>
                  </a:lnTo>
                  <a:lnTo>
                    <a:pt x="232" y="798"/>
                  </a:lnTo>
                  <a:lnTo>
                    <a:pt x="232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61" y="164"/>
                  </a:lnTo>
                  <a:lnTo>
                    <a:pt x="429" y="164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D7F7582A-BE23-45CA-AF93-B0A0AB5159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76263" y="847725"/>
              <a:ext cx="1112837" cy="1300163"/>
            </a:xfrm>
            <a:custGeom>
              <a:avLst/>
              <a:gdLst/>
              <a:ahLst/>
              <a:cxnLst>
                <a:cxn ang="0">
                  <a:pos x="3753" y="3482"/>
                </a:cxn>
                <a:cxn ang="0">
                  <a:pos x="3359" y="4044"/>
                </a:cxn>
                <a:cxn ang="0">
                  <a:pos x="2740" y="4409"/>
                </a:cxn>
                <a:cxn ang="0">
                  <a:pos x="1936" y="4540"/>
                </a:cxn>
                <a:cxn ang="0">
                  <a:pos x="1128" y="4409"/>
                </a:cxn>
                <a:cxn ang="0">
                  <a:pos x="519" y="4044"/>
                </a:cxn>
                <a:cxn ang="0">
                  <a:pos x="135" y="3482"/>
                </a:cxn>
                <a:cxn ang="0">
                  <a:pos x="0" y="2754"/>
                </a:cxn>
                <a:cxn ang="0">
                  <a:pos x="0" y="0"/>
                </a:cxn>
                <a:cxn ang="0">
                  <a:pos x="1090" y="0"/>
                </a:cxn>
                <a:cxn ang="0">
                  <a:pos x="1090" y="2667"/>
                </a:cxn>
                <a:cxn ang="0">
                  <a:pos x="1138" y="3010"/>
                </a:cxn>
                <a:cxn ang="0">
                  <a:pos x="1285" y="3301"/>
                </a:cxn>
                <a:cxn ang="0">
                  <a:pos x="1548" y="3504"/>
                </a:cxn>
                <a:cxn ang="0">
                  <a:pos x="1942" y="3579"/>
                </a:cxn>
                <a:cxn ang="0">
                  <a:pos x="2336" y="3504"/>
                </a:cxn>
                <a:cxn ang="0">
                  <a:pos x="2602" y="3301"/>
                </a:cxn>
                <a:cxn ang="0">
                  <a:pos x="2750" y="3010"/>
                </a:cxn>
                <a:cxn ang="0">
                  <a:pos x="2795" y="2667"/>
                </a:cxn>
                <a:cxn ang="0">
                  <a:pos x="2795" y="0"/>
                </a:cxn>
                <a:cxn ang="0">
                  <a:pos x="3890" y="0"/>
                </a:cxn>
                <a:cxn ang="0">
                  <a:pos x="3890" y="2754"/>
                </a:cxn>
                <a:cxn ang="0">
                  <a:pos x="3753" y="3482"/>
                </a:cxn>
              </a:cxnLst>
              <a:rect l="0" t="0" r="r" b="b"/>
              <a:pathLst>
                <a:path w="3890" h="4540">
                  <a:moveTo>
                    <a:pt x="3753" y="3482"/>
                  </a:moveTo>
                  <a:cubicBezTo>
                    <a:pt x="3661" y="3700"/>
                    <a:pt x="3529" y="3888"/>
                    <a:pt x="3359" y="4044"/>
                  </a:cubicBezTo>
                  <a:cubicBezTo>
                    <a:pt x="3188" y="4200"/>
                    <a:pt x="2982" y="4322"/>
                    <a:pt x="2740" y="4409"/>
                  </a:cubicBezTo>
                  <a:cubicBezTo>
                    <a:pt x="2499" y="4497"/>
                    <a:pt x="2231" y="4540"/>
                    <a:pt x="1936" y="4540"/>
                  </a:cubicBezTo>
                  <a:cubicBezTo>
                    <a:pt x="1637" y="4540"/>
                    <a:pt x="1368" y="4497"/>
                    <a:pt x="1128" y="4409"/>
                  </a:cubicBezTo>
                  <a:cubicBezTo>
                    <a:pt x="889" y="4322"/>
                    <a:pt x="686" y="4200"/>
                    <a:pt x="519" y="4044"/>
                  </a:cubicBezTo>
                  <a:cubicBezTo>
                    <a:pt x="353" y="3888"/>
                    <a:pt x="225" y="3700"/>
                    <a:pt x="135" y="3482"/>
                  </a:cubicBezTo>
                  <a:cubicBezTo>
                    <a:pt x="45" y="3263"/>
                    <a:pt x="0" y="3021"/>
                    <a:pt x="0" y="27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1090" y="2667"/>
                    <a:pt x="1090" y="2667"/>
                    <a:pt x="1090" y="2667"/>
                  </a:cubicBezTo>
                  <a:cubicBezTo>
                    <a:pt x="1090" y="2788"/>
                    <a:pt x="1106" y="2902"/>
                    <a:pt x="1138" y="3010"/>
                  </a:cubicBezTo>
                  <a:cubicBezTo>
                    <a:pt x="1170" y="3119"/>
                    <a:pt x="1219" y="3215"/>
                    <a:pt x="1285" y="3301"/>
                  </a:cubicBezTo>
                  <a:cubicBezTo>
                    <a:pt x="1351" y="3386"/>
                    <a:pt x="1439" y="3454"/>
                    <a:pt x="1548" y="3504"/>
                  </a:cubicBezTo>
                  <a:cubicBezTo>
                    <a:pt x="1657" y="3554"/>
                    <a:pt x="1788" y="3579"/>
                    <a:pt x="1942" y="3579"/>
                  </a:cubicBezTo>
                  <a:cubicBezTo>
                    <a:pt x="2096" y="3579"/>
                    <a:pt x="2227" y="3554"/>
                    <a:pt x="2336" y="3504"/>
                  </a:cubicBezTo>
                  <a:cubicBezTo>
                    <a:pt x="2445" y="3454"/>
                    <a:pt x="2534" y="3386"/>
                    <a:pt x="2602" y="3301"/>
                  </a:cubicBezTo>
                  <a:cubicBezTo>
                    <a:pt x="2671" y="3215"/>
                    <a:pt x="2720" y="3119"/>
                    <a:pt x="2750" y="3010"/>
                  </a:cubicBezTo>
                  <a:cubicBezTo>
                    <a:pt x="2780" y="2902"/>
                    <a:pt x="2795" y="2788"/>
                    <a:pt x="2795" y="2667"/>
                  </a:cubicBezTo>
                  <a:cubicBezTo>
                    <a:pt x="2795" y="0"/>
                    <a:pt x="2795" y="0"/>
                    <a:pt x="2795" y="0"/>
                  </a:cubicBezTo>
                  <a:cubicBezTo>
                    <a:pt x="3890" y="0"/>
                    <a:pt x="3890" y="0"/>
                    <a:pt x="3890" y="0"/>
                  </a:cubicBezTo>
                  <a:cubicBezTo>
                    <a:pt x="3890" y="2754"/>
                    <a:pt x="3890" y="2754"/>
                    <a:pt x="3890" y="2754"/>
                  </a:cubicBezTo>
                  <a:cubicBezTo>
                    <a:pt x="3890" y="3021"/>
                    <a:pt x="3845" y="3263"/>
                    <a:pt x="3753" y="3482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14B7E290-AD34-4AC5-8F6A-750E84CF0E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57350" y="750888"/>
              <a:ext cx="863600" cy="1557337"/>
            </a:xfrm>
            <a:custGeom>
              <a:avLst/>
              <a:gdLst/>
              <a:ahLst/>
              <a:cxnLst>
                <a:cxn ang="0">
                  <a:pos x="143" y="981"/>
                </a:cxn>
                <a:cxn ang="0">
                  <a:pos x="544" y="0"/>
                </a:cxn>
                <a:cxn ang="0">
                  <a:pos x="401" y="0"/>
                </a:cxn>
                <a:cxn ang="0">
                  <a:pos x="0" y="981"/>
                </a:cxn>
                <a:cxn ang="0">
                  <a:pos x="143" y="981"/>
                </a:cxn>
              </a:cxnLst>
              <a:rect l="0" t="0" r="r" b="b"/>
              <a:pathLst>
                <a:path w="544" h="981">
                  <a:moveTo>
                    <a:pt x="143" y="981"/>
                  </a:moveTo>
                  <a:lnTo>
                    <a:pt x="544" y="0"/>
                  </a:lnTo>
                  <a:lnTo>
                    <a:pt x="401" y="0"/>
                  </a:lnTo>
                  <a:lnTo>
                    <a:pt x="0" y="981"/>
                  </a:lnTo>
                  <a:lnTo>
                    <a:pt x="143" y="981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xmlns="" id="{01DBC35B-4442-48B4-9064-1F359B617E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5850" y="1200150"/>
              <a:ext cx="947738" cy="947738"/>
            </a:xfrm>
            <a:custGeom>
              <a:avLst/>
              <a:gdLst/>
              <a:ahLst/>
              <a:cxnLst>
                <a:cxn ang="0">
                  <a:pos x="1656" y="0"/>
                </a:cxn>
                <a:cxn ang="0">
                  <a:pos x="0" y="1655"/>
                </a:cxn>
                <a:cxn ang="0">
                  <a:pos x="1656" y="3311"/>
                </a:cxn>
                <a:cxn ang="0">
                  <a:pos x="3166" y="2592"/>
                </a:cxn>
                <a:cxn ang="0">
                  <a:pos x="2415" y="2286"/>
                </a:cxn>
                <a:cxn ang="0">
                  <a:pos x="1656" y="2595"/>
                </a:cxn>
                <a:cxn ang="0">
                  <a:pos x="759" y="1936"/>
                </a:cxn>
                <a:cxn ang="0">
                  <a:pos x="3287" y="1936"/>
                </a:cxn>
                <a:cxn ang="0">
                  <a:pos x="3311" y="1655"/>
                </a:cxn>
                <a:cxn ang="0">
                  <a:pos x="1656" y="0"/>
                </a:cxn>
                <a:cxn ang="0">
                  <a:pos x="1656" y="717"/>
                </a:cxn>
                <a:cxn ang="0">
                  <a:pos x="2525" y="1299"/>
                </a:cxn>
                <a:cxn ang="0">
                  <a:pos x="787" y="1299"/>
                </a:cxn>
                <a:cxn ang="0">
                  <a:pos x="1656" y="717"/>
                </a:cxn>
              </a:cxnLst>
              <a:rect l="0" t="0" r="r" b="b"/>
              <a:pathLst>
                <a:path w="3311" h="3311">
                  <a:moveTo>
                    <a:pt x="1656" y="0"/>
                  </a:moveTo>
                  <a:cubicBezTo>
                    <a:pt x="741" y="0"/>
                    <a:pt x="0" y="741"/>
                    <a:pt x="0" y="1655"/>
                  </a:cubicBezTo>
                  <a:cubicBezTo>
                    <a:pt x="0" y="2570"/>
                    <a:pt x="741" y="3311"/>
                    <a:pt x="1656" y="3311"/>
                  </a:cubicBezTo>
                  <a:cubicBezTo>
                    <a:pt x="2242" y="3311"/>
                    <a:pt x="2842" y="3054"/>
                    <a:pt x="3166" y="2592"/>
                  </a:cubicBezTo>
                  <a:cubicBezTo>
                    <a:pt x="2415" y="2286"/>
                    <a:pt x="2415" y="2286"/>
                    <a:pt x="2415" y="2286"/>
                  </a:cubicBezTo>
                  <a:cubicBezTo>
                    <a:pt x="2215" y="2507"/>
                    <a:pt x="1941" y="2595"/>
                    <a:pt x="1656" y="2595"/>
                  </a:cubicBezTo>
                  <a:cubicBezTo>
                    <a:pt x="1235" y="2595"/>
                    <a:pt x="879" y="2318"/>
                    <a:pt x="759" y="1936"/>
                  </a:cubicBezTo>
                  <a:cubicBezTo>
                    <a:pt x="3287" y="1936"/>
                    <a:pt x="3287" y="1936"/>
                    <a:pt x="3287" y="1936"/>
                  </a:cubicBezTo>
                  <a:cubicBezTo>
                    <a:pt x="3303" y="1845"/>
                    <a:pt x="3311" y="1751"/>
                    <a:pt x="3311" y="1655"/>
                  </a:cubicBezTo>
                  <a:cubicBezTo>
                    <a:pt x="3311" y="741"/>
                    <a:pt x="2570" y="0"/>
                    <a:pt x="1656" y="0"/>
                  </a:cubicBezTo>
                  <a:moveTo>
                    <a:pt x="1656" y="717"/>
                  </a:moveTo>
                  <a:cubicBezTo>
                    <a:pt x="2048" y="717"/>
                    <a:pt x="2384" y="957"/>
                    <a:pt x="2525" y="1299"/>
                  </a:cubicBezTo>
                  <a:cubicBezTo>
                    <a:pt x="787" y="1299"/>
                    <a:pt x="787" y="1299"/>
                    <a:pt x="787" y="1299"/>
                  </a:cubicBezTo>
                  <a:cubicBezTo>
                    <a:pt x="927" y="957"/>
                    <a:pt x="1263" y="717"/>
                    <a:pt x="1656" y="717"/>
                  </a:cubicBezTo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10661E9-7F2C-4BEB-A5D9-E15FDB6B0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766" y="5939001"/>
            <a:ext cx="4020922" cy="56874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349C121-2451-4B2E-A5BF-27D9B8251F18}"/>
              </a:ext>
            </a:extLst>
          </p:cNvPr>
          <p:cNvSpPr txBox="1"/>
          <p:nvPr/>
        </p:nvSpPr>
        <p:spPr>
          <a:xfrm>
            <a:off x="14557829" y="-1480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C9EA625-0236-4F8F-881D-E449B6693EC8}"/>
              </a:ext>
            </a:extLst>
          </p:cNvPr>
          <p:cNvSpPr txBox="1"/>
          <p:nvPr/>
        </p:nvSpPr>
        <p:spPr>
          <a:xfrm>
            <a:off x="5073834" y="4903857"/>
            <a:ext cx="2039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en-US" sz="2000" baseline="30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FPL, Sweden </a:t>
            </a:r>
          </a:p>
          <a:p>
            <a:pPr algn="ctr"/>
            <a:r>
              <a:rPr lang="en-US" sz="2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r>
              <a:rPr lang="en-US" sz="2000" baseline="30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August 2020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9F96F54-096F-4B93-AAAE-61D96B1F53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096" b="30046"/>
          <a:stretch/>
        </p:blipFill>
        <p:spPr>
          <a:xfrm>
            <a:off x="2788671" y="5887066"/>
            <a:ext cx="2858816" cy="640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98552"/>
            <a:ext cx="121920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Garamond" panose="02020404030301010803" pitchFamily="18" charset="0"/>
              </a:rPr>
              <a:t>NERO: </a:t>
            </a:r>
            <a:r>
              <a:rPr lang="en-US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en-US" sz="4150" b="1" dirty="0">
                <a:solidFill>
                  <a:srgbClr val="002060"/>
                </a:solidFill>
                <a:latin typeface="Garamond" panose="02020404030301010803" pitchFamily="18" charset="0"/>
              </a:rPr>
              <a:t>A Near High-Bandwidth Memory Stencil Accelerator </a:t>
            </a:r>
          </a:p>
          <a:p>
            <a:pPr algn="ctr"/>
            <a:r>
              <a:rPr lang="en-US" sz="4150" b="1" dirty="0">
                <a:solidFill>
                  <a:srgbClr val="002060"/>
                </a:solidFill>
                <a:latin typeface="Garamond" panose="02020404030301010803" pitchFamily="18" charset="0"/>
              </a:rPr>
              <a:t>for Weather Prediction Modeling</a:t>
            </a:r>
          </a:p>
        </p:txBody>
      </p:sp>
      <p:pic>
        <p:nvPicPr>
          <p:cNvPr id="49" name="Graphic 2">
            <a:extLst>
              <a:ext uri="{FF2B5EF4-FFF2-40B4-BE49-F238E27FC236}">
                <a16:creationId xmlns:a16="http://schemas.microsoft.com/office/drawing/2014/main" xmlns="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28145" y="6011243"/>
            <a:ext cx="2089248" cy="4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14242</TotalTime>
  <Words>737</Words>
  <Application>Microsoft Office PowerPoint</Application>
  <PresentationFormat>Widescreen</PresentationFormat>
  <Paragraphs>121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Garamond</vt:lpstr>
      <vt:lpstr>Tahoma</vt:lpstr>
      <vt:lpstr>Office Theme</vt:lpstr>
      <vt:lpstr>``</vt:lpstr>
      <vt:lpstr>Stencil Computation in Weather Modeling</vt:lpstr>
      <vt:lpstr>Motivation and Goal</vt:lpstr>
      <vt:lpstr>NERO: A Near High-Bandwidth Memory Stencil Accelerator for Weather Prediction Modeling</vt:lpstr>
      <vt:lpstr>Heterogeneous System: CPU+FPGA</vt:lpstr>
      <vt:lpstr>Heterogeneous System: CPU+FPGA</vt:lpstr>
      <vt:lpstr>Results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Singh, G.</dc:creator>
  <cp:lastModifiedBy>Singh, G.</cp:lastModifiedBy>
  <cp:revision>689</cp:revision>
  <dcterms:created xsi:type="dcterms:W3CDTF">2019-04-27T14:07:06Z</dcterms:created>
  <dcterms:modified xsi:type="dcterms:W3CDTF">2020-09-01T04:14:24Z</dcterms:modified>
</cp:coreProperties>
</file>