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468" r:id="rId2"/>
    <p:sldId id="482" r:id="rId3"/>
    <p:sldId id="572" r:id="rId4"/>
    <p:sldId id="428" r:id="rId5"/>
    <p:sldId id="469" r:id="rId6"/>
    <p:sldId id="477" r:id="rId7"/>
    <p:sldId id="289" r:id="rId8"/>
    <p:sldId id="395" r:id="rId9"/>
    <p:sldId id="519" r:id="rId10"/>
    <p:sldId id="551" r:id="rId11"/>
    <p:sldId id="588" r:id="rId12"/>
    <p:sldId id="518" r:id="rId13"/>
    <p:sldId id="441" r:id="rId14"/>
    <p:sldId id="595" r:id="rId15"/>
    <p:sldId id="596" r:id="rId16"/>
    <p:sldId id="568" r:id="rId17"/>
    <p:sldId id="517" r:id="rId18"/>
    <p:sldId id="552" r:id="rId19"/>
    <p:sldId id="566" r:id="rId20"/>
    <p:sldId id="578" r:id="rId21"/>
    <p:sldId id="580" r:id="rId22"/>
    <p:sldId id="592" r:id="rId23"/>
    <p:sldId id="581" r:id="rId24"/>
    <p:sldId id="593" r:id="rId25"/>
    <p:sldId id="582" r:id="rId26"/>
    <p:sldId id="594" r:id="rId27"/>
    <p:sldId id="579" r:id="rId28"/>
    <p:sldId id="585" r:id="rId29"/>
    <p:sldId id="586" r:id="rId30"/>
    <p:sldId id="587" r:id="rId31"/>
    <p:sldId id="583" r:id="rId32"/>
    <p:sldId id="516" r:id="rId33"/>
    <p:sldId id="541" r:id="rId34"/>
    <p:sldId id="567" r:id="rId35"/>
    <p:sldId id="500" r:id="rId36"/>
    <p:sldId id="501" r:id="rId37"/>
    <p:sldId id="591" r:id="rId38"/>
    <p:sldId id="515" r:id="rId39"/>
    <p:sldId id="554" r:id="rId40"/>
    <p:sldId id="555" r:id="rId41"/>
    <p:sldId id="590" r:id="rId42"/>
    <p:sldId id="553" r:id="rId43"/>
    <p:sldId id="474" r:id="rId44"/>
    <p:sldId id="598" r:id="rId45"/>
    <p:sldId id="497" r:id="rId46"/>
    <p:sldId id="544" r:id="rId47"/>
    <p:sldId id="514" r:id="rId48"/>
    <p:sldId id="589" r:id="rId49"/>
    <p:sldId id="6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8"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78"/>
    <a:srgbClr val="8497B0"/>
    <a:srgbClr val="0070C0"/>
    <a:srgbClr val="9E0000"/>
    <a:srgbClr val="FF8A00"/>
    <a:srgbClr val="4D7731"/>
    <a:srgbClr val="FFFFFF"/>
    <a:srgbClr val="F2F2F2"/>
    <a:srgbClr val="00206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54558" autoAdjust="0"/>
  </p:normalViewPr>
  <p:slideViewPr>
    <p:cSldViewPr snapToGrid="0" showGuides="1">
      <p:cViewPr varScale="1">
        <p:scale>
          <a:sx n="34" d="100"/>
          <a:sy n="34" d="100"/>
        </p:scale>
        <p:origin x="1864" y="36"/>
      </p:cViewPr>
      <p:guideLst>
        <p:guide orient="horz" pos="3048"/>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9" d="100"/>
          <a:sy n="99" d="100"/>
        </p:scale>
        <p:origin x="4330" y="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88F8926-63C4-4B77-810F-7D1D196C70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68B1B04-8C6D-411A-BDD1-09E9A440FF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DDAD52-11FA-416D-9266-72F532597110}" type="datetime1">
              <a:rPr lang="en-US" smtClean="0"/>
              <a:t>8/20/2020</a:t>
            </a:fld>
            <a:endParaRPr lang="en-US"/>
          </a:p>
        </p:txBody>
      </p:sp>
      <p:sp>
        <p:nvSpPr>
          <p:cNvPr id="4" name="Footer Placeholder 3">
            <a:extLst>
              <a:ext uri="{FF2B5EF4-FFF2-40B4-BE49-F238E27FC236}">
                <a16:creationId xmlns:a16="http://schemas.microsoft.com/office/drawing/2014/main" xmlns="" id="{ED68754D-734E-4CDC-9211-272E6E709E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217B588-497C-442F-98BD-6484F699FE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C04F42-8451-4B5D-92ED-08A35FFB8F22}" type="slidenum">
              <a:rPr lang="en-US" smtClean="0"/>
              <a:t>‹#›</a:t>
            </a:fld>
            <a:endParaRPr lang="en-US"/>
          </a:p>
        </p:txBody>
      </p:sp>
    </p:spTree>
    <p:extLst>
      <p:ext uri="{BB962C8B-B14F-4D97-AF65-F5344CB8AC3E}">
        <p14:creationId xmlns:p14="http://schemas.microsoft.com/office/powerpoint/2010/main" val="2475501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DD826-3DB4-4725-BE6C-E48D2F6A8DF2}" type="datetime1">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1F7F3-9543-40DF-A656-8B6347E0E941}" type="slidenum">
              <a:rPr lang="en-US" smtClean="0"/>
              <a:t>‹#›</a:t>
            </a:fld>
            <a:endParaRPr lang="en-US"/>
          </a:p>
        </p:txBody>
      </p:sp>
    </p:spTree>
    <p:extLst>
      <p:ext uri="{BB962C8B-B14F-4D97-AF65-F5344CB8AC3E}">
        <p14:creationId xmlns:p14="http://schemas.microsoft.com/office/powerpoint/2010/main" val="21830125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Hi my name is Gagandeep Singh and I will be presenting NERO: A Near High-Bandwidth Memory Stencil Accelerator for Weather Prediction Modeling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a:t>
            </a:fld>
            <a:endParaRPr lang="en-US"/>
          </a:p>
        </p:txBody>
      </p:sp>
    </p:spTree>
    <p:extLst>
      <p:ext uri="{BB962C8B-B14F-4D97-AF65-F5344CB8AC3E}">
        <p14:creationId xmlns:p14="http://schemas.microsoft.com/office/powerpoint/2010/main" val="376152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shows </a:t>
            </a:r>
            <a:r>
              <a:rPr lang="en-US" dirty="0" smtClean="0"/>
              <a:t>a roofline </a:t>
            </a:r>
            <a:r>
              <a:rPr lang="en-US" dirty="0"/>
              <a:t>plot where x-axis</a:t>
            </a:r>
            <a:r>
              <a:rPr lang="en-US" baseline="0" dirty="0"/>
              <a:t> is the arithmetic intensity which is flop/byte and on the y axis we have performance. </a:t>
            </a:r>
          </a:p>
          <a:p>
            <a:r>
              <a:rPr lang="en-US" b="1" baseline="0" dirty="0"/>
              <a:t>[CLICK]</a:t>
            </a:r>
            <a:r>
              <a:rPr lang="en-US" baseline="0" dirty="0"/>
              <a:t> We show the peak </a:t>
            </a:r>
            <a:r>
              <a:rPr lang="en-US" dirty="0"/>
              <a:t>for an IBM 16-core POWER9 socket</a:t>
            </a:r>
            <a:r>
              <a:rPr lang="en-US" baseline="0" dirty="0"/>
              <a:t> with peak DRAM and L3 bandwidth.</a:t>
            </a:r>
          </a:p>
          <a:p>
            <a:endParaRPr lang="en-US" dirty="0"/>
          </a:p>
          <a:p>
            <a:r>
              <a:rPr lang="en-US" b="1" baseline="0" dirty="0"/>
              <a:t>[CLICK]</a:t>
            </a:r>
            <a:r>
              <a:rPr lang="en-US" baseline="0" dirty="0"/>
              <a:t> </a:t>
            </a:r>
            <a:r>
              <a:rPr lang="en-US" baseline="0" dirty="0" smtClean="0"/>
              <a:t>The </a:t>
            </a:r>
            <a:r>
              <a:rPr lang="en-US" baseline="0" dirty="0"/>
              <a:t>single thread performance of vertical advection </a:t>
            </a:r>
            <a:r>
              <a:rPr lang="en-US" baseline="0" dirty="0" smtClean="0"/>
              <a:t>in shown in </a:t>
            </a:r>
            <a:r>
              <a:rPr lang="en-US" baseline="0" dirty="0"/>
              <a:t>blue and horizontal diffusion in green.  </a:t>
            </a:r>
          </a:p>
          <a:p>
            <a:r>
              <a:rPr lang="en-US" baseline="0" dirty="0"/>
              <a:t>A</a:t>
            </a:r>
            <a:r>
              <a:rPr lang="en-US" dirty="0"/>
              <a:t>fter optimizing these kernels for the POWER </a:t>
            </a:r>
            <a:r>
              <a:rPr lang="en-US" dirty="0" smtClean="0"/>
              <a:t>system using software based techniques </a:t>
            </a:r>
            <a:r>
              <a:rPr lang="en-US" dirty="0"/>
              <a:t>they achieve </a:t>
            </a:r>
            <a:r>
              <a:rPr lang="en-US" b="1" baseline="0" dirty="0"/>
              <a:t>[CLICK]</a:t>
            </a:r>
            <a:r>
              <a:rPr lang="en-US" baseline="0" dirty="0"/>
              <a:t> </a:t>
            </a:r>
            <a:r>
              <a:rPr lang="en-US" dirty="0"/>
              <a:t> 29.1 GFLOP/s and </a:t>
            </a:r>
            <a:r>
              <a:rPr lang="en-US" dirty="0" smtClean="0"/>
              <a:t>58.5</a:t>
            </a:r>
            <a:r>
              <a:rPr lang="en-US" baseline="0" dirty="0" smtClean="0"/>
              <a:t> </a:t>
            </a:r>
            <a:r>
              <a:rPr lang="en-US" dirty="0" smtClean="0"/>
              <a:t>GFLOP/s</a:t>
            </a:r>
            <a:r>
              <a:rPr lang="en-US" dirty="0"/>
              <a:t>, respectively, for a complete POWER9</a:t>
            </a:r>
            <a:r>
              <a:rPr lang="en-US" baseline="0" dirty="0"/>
              <a:t> socket</a:t>
            </a:r>
            <a:endParaRPr lang="en-US" dirty="0"/>
          </a:p>
          <a:p>
            <a:endParaRPr lang="en-US" dirty="0"/>
          </a:p>
          <a:p>
            <a:r>
              <a:rPr lang="en-US" dirty="0" smtClean="0"/>
              <a:t>We</a:t>
            </a:r>
            <a:r>
              <a:rPr lang="en-US" baseline="0" dirty="0" smtClean="0"/>
              <a:t> see t</a:t>
            </a:r>
            <a:r>
              <a:rPr lang="en-US" dirty="0" smtClean="0"/>
              <a:t>heir </a:t>
            </a:r>
            <a:r>
              <a:rPr lang="en-US" dirty="0"/>
              <a:t>low arithmetic intensity limits their performance, which is </a:t>
            </a:r>
            <a:r>
              <a:rPr lang="en-US" b="1" baseline="0" dirty="0"/>
              <a:t>[CLICK]</a:t>
            </a:r>
            <a:r>
              <a:rPr lang="en-US" baseline="0" dirty="0"/>
              <a:t> </a:t>
            </a:r>
            <a:r>
              <a:rPr lang="en-US" dirty="0"/>
              <a:t> one order of magnitude smaller than the peak performance, and results in a fundamental memory bottleneck that standard CPU-based optimization techniques cannot overcome.</a:t>
            </a:r>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10</a:t>
            </a:fld>
            <a:endParaRPr lang="en-US"/>
          </a:p>
        </p:txBody>
      </p:sp>
    </p:spTree>
    <p:extLst>
      <p:ext uri="{BB962C8B-B14F-4D97-AF65-F5344CB8AC3E}">
        <p14:creationId xmlns:p14="http://schemas.microsoft.com/office/powerpoint/2010/main" val="36815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roofline analysis reveal that these weather prediction kernels are DRAM bandwidth constrained on a multicore architecture</a:t>
            </a: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11</a:t>
            </a:fld>
            <a:endParaRPr lang="en-US"/>
          </a:p>
        </p:txBody>
      </p:sp>
    </p:spTree>
    <p:extLst>
      <p:ext uri="{BB962C8B-B14F-4D97-AF65-F5344CB8AC3E}">
        <p14:creationId xmlns:p14="http://schemas.microsoft.com/office/powerpoint/2010/main" val="45840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discuss about other</a:t>
            </a:r>
            <a:r>
              <a:rPr lang="en-US" baseline="0" dirty="0"/>
              <a:t> hardware platforms that could be used </a:t>
            </a:r>
            <a:r>
              <a:rPr lang="en-US" baseline="0" dirty="0" smtClean="0"/>
              <a:t>for implementing </a:t>
            </a:r>
            <a:r>
              <a:rPr lang="en-US" baseline="0" dirty="0"/>
              <a:t>weather prediction applications</a:t>
            </a:r>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12</a:t>
            </a:fld>
            <a:endParaRPr lang="en-US"/>
          </a:p>
        </p:txBody>
      </p:sp>
    </p:spTree>
    <p:extLst>
      <p:ext uri="{BB962C8B-B14F-4D97-AF65-F5344CB8AC3E}">
        <p14:creationId xmlns:p14="http://schemas.microsoft.com/office/powerpoint/2010/main" val="55709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wide range</a:t>
            </a:r>
            <a:r>
              <a:rPr lang="en-US" baseline="0" dirty="0"/>
              <a:t> of platforms </a:t>
            </a:r>
            <a:r>
              <a:rPr lang="en-US" b="1" baseline="0" dirty="0"/>
              <a:t>[CLICK]</a:t>
            </a:r>
            <a:r>
              <a:rPr lang="en-US" baseline="0" dirty="0"/>
              <a:t> that provide a tradeoff between flexibility and efficiency.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b="1" baseline="0" dirty="0"/>
              <a:t>[CLICK] </a:t>
            </a:r>
            <a:r>
              <a:rPr lang="en-US" baseline="0" dirty="0"/>
              <a:t>In our work we focus on </a:t>
            </a:r>
            <a:r>
              <a:rPr lang="en-US" baseline="0" dirty="0" smtClean="0"/>
              <a:t>FPGA based heterogeneous system. FPGA </a:t>
            </a:r>
            <a:r>
              <a:rPr lang="en-US" baseline="0" dirty="0"/>
              <a:t>allows us to create domain specific memory hierarchy which can handle the irregular memory access patterns  efficiently and offer significantly higher memory bandwidth </a:t>
            </a:r>
            <a:r>
              <a:rPr lang="en-US" baseline="0" dirty="0" smtClean="0"/>
              <a:t>with </a:t>
            </a:r>
            <a:r>
              <a:rPr lang="en-US" baseline="0" dirty="0"/>
              <a:t>their on-chip </a:t>
            </a:r>
            <a:r>
              <a:rPr lang="en-US" baseline="0" dirty="0" smtClean="0"/>
              <a:t>memories</a:t>
            </a: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13</a:t>
            </a:fld>
            <a:endParaRPr lang="en-US"/>
          </a:p>
        </p:txBody>
      </p:sp>
    </p:spTree>
    <p:extLst>
      <p:ext uri="{BB962C8B-B14F-4D97-AF65-F5344CB8AC3E}">
        <p14:creationId xmlns:p14="http://schemas.microsoft.com/office/powerpoint/2010/main" val="73152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baseline="0" dirty="0"/>
              <a:t>heterogeneous system comprises of IBM POWER9 CPU connected to an FPGA board via CAPI2 interface.</a:t>
            </a:r>
          </a:p>
          <a:p>
            <a:r>
              <a:rPr lang="en-US" b="1" baseline="0" dirty="0"/>
              <a:t>[CLICK]</a:t>
            </a:r>
            <a:r>
              <a:rPr lang="en-US" baseline="0" dirty="0"/>
              <a:t> </a:t>
            </a:r>
            <a:r>
              <a:rPr lang="en-US" baseline="0" dirty="0" smtClean="0"/>
              <a:t>In our evaluation we make </a:t>
            </a:r>
            <a:r>
              <a:rPr lang="en-US" baseline="0" dirty="0"/>
              <a:t>use of two FPGA boards </a:t>
            </a:r>
            <a:r>
              <a:rPr lang="en-US" b="1" baseline="0" dirty="0"/>
              <a:t>[CLICK]</a:t>
            </a:r>
            <a:r>
              <a:rPr lang="en-US" baseline="0" dirty="0"/>
              <a:t> </a:t>
            </a:r>
            <a:r>
              <a:rPr lang="en-US" baseline="0" dirty="0" smtClean="0"/>
              <a:t>first is </a:t>
            </a:r>
            <a:r>
              <a:rPr lang="en-US" baseline="0" dirty="0" err="1" smtClean="0"/>
              <a:t>alphadat</a:t>
            </a:r>
            <a:r>
              <a:rPr lang="en-US" baseline="0" dirty="0" smtClean="0"/>
              <a:t> 9h7 with </a:t>
            </a:r>
            <a:r>
              <a:rPr lang="en-US" baseline="0" dirty="0"/>
              <a:t>HBM </a:t>
            </a:r>
            <a:r>
              <a:rPr lang="en-US" baseline="0" dirty="0" smtClean="0"/>
              <a:t>memory</a:t>
            </a:r>
            <a:endParaRPr lang="en-US" baseline="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14</a:t>
            </a:fld>
            <a:endParaRPr lang="en-US"/>
          </a:p>
        </p:txBody>
      </p:sp>
    </p:spTree>
    <p:extLst>
      <p:ext uri="{BB962C8B-B14F-4D97-AF65-F5344CB8AC3E}">
        <p14:creationId xmlns:p14="http://schemas.microsoft.com/office/powerpoint/2010/main" val="168573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the second is </a:t>
            </a:r>
            <a:r>
              <a:rPr lang="en-US" baseline="0" dirty="0" err="1" smtClean="0"/>
              <a:t>alphadata</a:t>
            </a:r>
            <a:r>
              <a:rPr lang="en-US" baseline="0" dirty="0" smtClean="0"/>
              <a:t> 9v3 with DDR4</a:t>
            </a:r>
          </a:p>
          <a:p>
            <a:endParaRPr lang="en-US" baseline="0" dirty="0" smtClean="0"/>
          </a:p>
          <a:p>
            <a:r>
              <a:rPr lang="en-US" baseline="0" dirty="0" smtClean="0"/>
              <a:t>Our CPU-FPGA heterogeneous platform offloads the </a:t>
            </a:r>
            <a:r>
              <a:rPr lang="en-US" sz="1200" dirty="0" smtClean="0">
                <a:solidFill>
                  <a:schemeClr val="accent6">
                    <a:lumMod val="75000"/>
                  </a:schemeClr>
                </a:solidFill>
              </a:rPr>
              <a:t>rep-</a:t>
            </a:r>
            <a:r>
              <a:rPr lang="en-US" sz="1200" dirty="0" err="1" smtClean="0">
                <a:solidFill>
                  <a:schemeClr val="accent6">
                    <a:lumMod val="75000"/>
                  </a:schemeClr>
                </a:solidFill>
              </a:rPr>
              <a:t>ri</a:t>
            </a:r>
            <a:r>
              <a:rPr lang="en-US" sz="1200" dirty="0" smtClean="0">
                <a:solidFill>
                  <a:schemeClr val="accent6">
                    <a:lumMod val="75000"/>
                  </a:schemeClr>
                </a:solidFill>
              </a:rPr>
              <a:t>-</a:t>
            </a:r>
            <a:r>
              <a:rPr lang="en-US" sz="1200" dirty="0" err="1" smtClean="0">
                <a:solidFill>
                  <a:schemeClr val="accent6">
                    <a:lumMod val="75000"/>
                  </a:schemeClr>
                </a:solidFill>
              </a:rPr>
              <a:t>zen-tuh-tiv</a:t>
            </a:r>
            <a:r>
              <a:rPr lang="en-US" sz="1200" dirty="0" smtClean="0">
                <a:solidFill>
                  <a:schemeClr val="accent6">
                    <a:lumMod val="75000"/>
                  </a:schemeClr>
                </a:solidFill>
              </a:rPr>
              <a:t> </a:t>
            </a:r>
            <a:r>
              <a:rPr lang="en-US" baseline="0" dirty="0" smtClean="0"/>
              <a:t>weather kernels onto the FPGA</a:t>
            </a:r>
          </a:p>
          <a:p>
            <a:endParaRPr lang="en-US" baseline="0" dirty="0"/>
          </a:p>
          <a:p>
            <a:r>
              <a:rPr lang="en-US" baseline="0" dirty="0"/>
              <a:t>% with 98% of stencil execution time</a:t>
            </a:r>
          </a:p>
          <a:p>
            <a:endParaRPr lang="en-US" baseline="0" dirty="0"/>
          </a:p>
          <a:p>
            <a:endParaRPr lang="en-US" baseline="0" dirty="0"/>
          </a:p>
          <a:p>
            <a:r>
              <a:rPr lang="en-US" baseline="0" dirty="0"/>
              <a:t>%In the execution flow of our application:</a:t>
            </a:r>
          </a:p>
          <a:p>
            <a:pPr marL="171450" indent="-171450">
              <a:buFontTx/>
              <a:buChar char="-"/>
            </a:pPr>
            <a:r>
              <a:rPr lang="en-US" baseline="0" dirty="0"/>
              <a:t>Application data is stored in the HOST DRAM</a:t>
            </a:r>
          </a:p>
          <a:p>
            <a:pPr marL="171450" indent="-171450">
              <a:buFontTx/>
              <a:buChar char="-"/>
            </a:pPr>
            <a:r>
              <a:rPr lang="en-US" baseline="0" dirty="0"/>
              <a:t>Since our platform offers memory-coherent access of FPGA to the system memory, we build a pipelined execution, where communication time for transferring data from host to FPGA memory is masked with the actual FPGA processing</a:t>
            </a:r>
          </a:p>
          <a:p>
            <a:pPr marL="171450" indent="-171450">
              <a:buFontTx/>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t>
            </a:r>
            <a:r>
              <a:rPr lang="en-US" baseline="0" dirty="0"/>
              <a:t>Despite the low computational complexity, we were able to hide the memory access latency with the CAPI2 interface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15</a:t>
            </a:fld>
            <a:endParaRPr lang="en-US"/>
          </a:p>
        </p:txBody>
      </p:sp>
    </p:spTree>
    <p:extLst>
      <p:ext uri="{BB962C8B-B14F-4D97-AF65-F5344CB8AC3E}">
        <p14:creationId xmlns:p14="http://schemas.microsoft.com/office/powerpoint/2010/main" val="45863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aseline="0" dirty="0"/>
              <a:t>annotate FPGA rooflines to our earlier CPU roofline plot to show the potential of </a:t>
            </a:r>
            <a:r>
              <a:rPr lang="en-US" baseline="0" dirty="0" smtClean="0"/>
              <a:t>FPGA </a:t>
            </a:r>
            <a:r>
              <a:rPr lang="en-US" baseline="0" dirty="0"/>
              <a:t>boards. </a:t>
            </a:r>
            <a:r>
              <a:rPr lang="en-US" b="1" baseline="0" dirty="0"/>
              <a:t>[CLICK]</a:t>
            </a:r>
            <a:r>
              <a:rPr lang="en-US" baseline="0" dirty="0"/>
              <a:t>  For Alpha data 9v3 card that has DDR4 as DRAM we have performance peak at 0.97 Teraflops </a:t>
            </a:r>
            <a:r>
              <a:rPr lang="en-US" b="1" baseline="0" dirty="0"/>
              <a:t>[CLICK]</a:t>
            </a:r>
            <a:r>
              <a:rPr lang="en-US" baseline="0" dirty="0"/>
              <a:t> </a:t>
            </a:r>
          </a:p>
          <a:p>
            <a:r>
              <a:rPr lang="en-US" b="1" baseline="0" dirty="0"/>
              <a:t>[CLICK] T</a:t>
            </a:r>
            <a:r>
              <a:rPr lang="en-US" baseline="0" dirty="0"/>
              <a:t>he roofline of alpha data 9H7 which has HBM memory is at 3.6 Tera flops </a:t>
            </a:r>
            <a:r>
              <a:rPr lang="en-US" b="1" baseline="0" dirty="0"/>
              <a:t>[CLICK]</a:t>
            </a:r>
            <a:r>
              <a:rPr lang="en-US" baseline="0" dirty="0"/>
              <a:t> with HBM bandwidth of 410 </a:t>
            </a:r>
            <a:r>
              <a:rPr lang="en-US" baseline="0" dirty="0" err="1"/>
              <a:t>GBps</a:t>
            </a:r>
            <a:r>
              <a:rPr lang="en-US" baseline="0" dirty="0"/>
              <a:t> </a:t>
            </a:r>
          </a:p>
          <a:p>
            <a:r>
              <a:rPr lang="en-US" baseline="0" dirty="0" smtClean="0"/>
              <a:t>Apart from this tremendous performance potential FPGA also </a:t>
            </a:r>
            <a:r>
              <a:rPr lang="en-US" baseline="0" dirty="0"/>
              <a:t>allows us to tailor the circuitry and build application specific </a:t>
            </a:r>
            <a:r>
              <a:rPr lang="en-US" baseline="0" dirty="0" smtClean="0"/>
              <a:t>heterogeneous memory hierarchy, which we exploit in our accelerator design.</a:t>
            </a:r>
            <a:endParaRPr lang="en-US" baseline="0" dirty="0"/>
          </a:p>
        </p:txBody>
      </p:sp>
      <p:sp>
        <p:nvSpPr>
          <p:cNvPr id="4" name="Slide Number Placeholder 3"/>
          <p:cNvSpPr>
            <a:spLocks noGrp="1"/>
          </p:cNvSpPr>
          <p:nvPr>
            <p:ph type="sldNum" sz="quarter" idx="5"/>
          </p:nvPr>
        </p:nvSpPr>
        <p:spPr/>
        <p:txBody>
          <a:bodyPr/>
          <a:lstStyle/>
          <a:p>
            <a:fld id="{2B71F7F3-9543-40DF-A656-8B6347E0E941}" type="slidenum">
              <a:rPr lang="en-US" smtClean="0"/>
              <a:t>16</a:t>
            </a:fld>
            <a:endParaRPr lang="en-US"/>
          </a:p>
        </p:txBody>
      </p:sp>
    </p:spTree>
    <p:extLst>
      <p:ext uri="{BB962C8B-B14F-4D97-AF65-F5344CB8AC3E}">
        <p14:creationId xmlns:p14="http://schemas.microsoft.com/office/powerpoint/2010/main" val="295256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will present our key contribution NERO</a:t>
            </a:r>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17</a:t>
            </a:fld>
            <a:endParaRPr lang="en-US"/>
          </a:p>
        </p:txBody>
      </p:sp>
    </p:spTree>
    <p:extLst>
      <p:ext uri="{BB962C8B-B14F-4D97-AF65-F5344CB8AC3E}">
        <p14:creationId xmlns:p14="http://schemas.microsoft.com/office/powerpoint/2010/main" val="116162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US" b="1" baseline="0" dirty="0"/>
              <a:t>Considering the challenges weather kernels face on the conventional architectures, our goal is to </a:t>
            </a:r>
            <a:r>
              <a:rPr lang="en-US" b="0" baseline="0" dirty="0">
                <a:solidFill>
                  <a:srgbClr val="264478"/>
                </a:solidFill>
              </a:rPr>
              <a:t>m</a:t>
            </a:r>
            <a:r>
              <a:rPr lang="en-US" dirty="0">
                <a:solidFill>
                  <a:srgbClr val="264478"/>
                </a:solidFill>
              </a:rPr>
              <a:t>itigate the performance bottleneck of these</a:t>
            </a:r>
            <a:r>
              <a:rPr lang="en-US" baseline="0" dirty="0">
                <a:solidFill>
                  <a:srgbClr val="264478"/>
                </a:solidFill>
              </a:rPr>
              <a:t> </a:t>
            </a:r>
            <a:r>
              <a:rPr lang="en-US" dirty="0">
                <a:solidFill>
                  <a:srgbClr val="264478"/>
                </a:solidFill>
              </a:rPr>
              <a:t>kernels in an energy-efficient way </a:t>
            </a:r>
          </a:p>
          <a:p>
            <a:pPr algn="just">
              <a:lnSpc>
                <a:spcPct val="110000"/>
              </a:lnSpc>
            </a:pPr>
            <a:endParaRPr lang="en-US" dirty="0">
              <a:solidFill>
                <a:srgbClr val="26447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this end we present NERO [CLICK]</a:t>
            </a:r>
            <a:r>
              <a:rPr lang="en-US" baseline="0" dirty="0"/>
              <a:t> </a:t>
            </a:r>
            <a:r>
              <a:rPr lang="en-US" sz="1200" dirty="0"/>
              <a:t>First </a:t>
            </a:r>
            <a:r>
              <a:rPr lang="en-US" sz="1200" b="1" dirty="0">
                <a:solidFill>
                  <a:schemeClr val="accent6">
                    <a:lumMod val="75000"/>
                  </a:schemeClr>
                </a:solidFill>
              </a:rPr>
              <a:t>near-HBM FPGA-based </a:t>
            </a:r>
            <a:r>
              <a:rPr lang="en-US" sz="1200" dirty="0"/>
              <a:t>accelerator for representative kernels from a real-world weather prediction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a:t>[CLICK]</a:t>
            </a:r>
            <a:r>
              <a:rPr lang="en-US" baseline="0" dirty="0"/>
              <a:t> </a:t>
            </a:r>
            <a:r>
              <a:rPr lang="en-US" b="1" baseline="0" dirty="0"/>
              <a:t>We optimize NERO with </a:t>
            </a:r>
            <a:r>
              <a:rPr lang="en-US" sz="1200" baseline="0" dirty="0">
                <a:solidFill>
                  <a:schemeClr val="accent6">
                    <a:lumMod val="75000"/>
                  </a:schemeClr>
                </a:solidFill>
              </a:rPr>
              <a:t>a </a:t>
            </a:r>
            <a:r>
              <a:rPr lang="en-US" sz="1200" dirty="0">
                <a:solidFill>
                  <a:schemeClr val="accent6">
                    <a:lumMod val="75000"/>
                  </a:schemeClr>
                </a:solidFill>
              </a:rPr>
              <a:t>data-centric caching scheme with precision-optimized tiling for a heterogeneous memory hierarchy consisting of URAM, BRAM, HBM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sz="1200" dirty="0"/>
              <a:t>Our contribution also includes scalability analysis for both DDR4</a:t>
            </a:r>
            <a:r>
              <a:rPr lang="en-US" sz="1200" baseline="0" dirty="0"/>
              <a:t> and HBM-based FPGA boards </a:t>
            </a:r>
            <a:r>
              <a:rPr lang="en-US" sz="1200" dirty="0"/>
              <a:t>where we change the number of memory ports and processing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18</a:t>
            </a:fld>
            <a:endParaRPr lang="en-US"/>
          </a:p>
        </p:txBody>
      </p:sp>
    </p:spTree>
    <p:extLst>
      <p:ext uri="{BB962C8B-B14F-4D97-AF65-F5344CB8AC3E}">
        <p14:creationId xmlns:p14="http://schemas.microsoft.com/office/powerpoint/2010/main" val="3064017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will go into the details of the architecture and dataflow sequence of NERO. </a:t>
            </a:r>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19</a:t>
            </a:fld>
            <a:endParaRPr lang="en-US"/>
          </a:p>
        </p:txBody>
      </p:sp>
    </p:spTree>
    <p:extLst>
      <p:ext uri="{BB962C8B-B14F-4D97-AF65-F5344CB8AC3E}">
        <p14:creationId xmlns:p14="http://schemas.microsoft.com/office/powerpoint/2010/main" val="54712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begin I will give a high level summary of the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The motivation of this talk is that </a:t>
            </a:r>
            <a:r>
              <a:rPr lang="en-US" dirty="0"/>
              <a:t>Stencil computation is an essential part of weather prediction applications</a:t>
            </a:r>
          </a:p>
          <a:p>
            <a:r>
              <a:rPr lang="en-US" b="1" baseline="0" dirty="0"/>
              <a:t>[CLICK]</a:t>
            </a:r>
            <a:r>
              <a:rPr lang="en-US" baseline="0" dirty="0"/>
              <a:t> </a:t>
            </a:r>
            <a:r>
              <a:rPr lang="en-US" dirty="0"/>
              <a:t>Unfortunately</a:t>
            </a:r>
            <a:r>
              <a:rPr lang="en-US" baseline="0" dirty="0"/>
              <a:t> these kernels are memory bound with limited performance and high energy consumption on traditional multi-core architectures</a:t>
            </a:r>
          </a:p>
          <a:p>
            <a:pPr algn="just">
              <a:lnSpc>
                <a:spcPct val="110000"/>
              </a:lnSpc>
            </a:pPr>
            <a:r>
              <a:rPr lang="en-US" b="1" baseline="0" dirty="0"/>
              <a:t>[CLICK]</a:t>
            </a:r>
            <a:r>
              <a:rPr lang="en-US" baseline="0" dirty="0"/>
              <a:t> Our goal is t</a:t>
            </a:r>
            <a:r>
              <a:rPr lang="en-US" dirty="0">
                <a:solidFill>
                  <a:srgbClr val="264478"/>
                </a:solidFill>
              </a:rPr>
              <a:t>o mitigate the performance bottleneck of </a:t>
            </a:r>
            <a:r>
              <a:rPr lang="en-US" dirty="0" smtClean="0">
                <a:solidFill>
                  <a:srgbClr val="264478"/>
                </a:solidFill>
              </a:rPr>
              <a:t>complex compound </a:t>
            </a:r>
            <a:r>
              <a:rPr lang="en-US" dirty="0">
                <a:solidFill>
                  <a:srgbClr val="264478"/>
                </a:solidFill>
              </a:rPr>
              <a:t>stencils </a:t>
            </a:r>
            <a:r>
              <a:rPr lang="en-US" dirty="0" smtClean="0">
                <a:solidFill>
                  <a:srgbClr val="264478"/>
                </a:solidFill>
              </a:rPr>
              <a:t>found in real </a:t>
            </a:r>
            <a:r>
              <a:rPr lang="en-US" dirty="0">
                <a:solidFill>
                  <a:srgbClr val="264478"/>
                </a:solidFill>
              </a:rPr>
              <a:t>world weather prediction applications in an energy-efficient way</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a:t>[CLICK]</a:t>
            </a:r>
            <a:r>
              <a:rPr lang="en-US" baseline="0" dirty="0"/>
              <a:t> </a:t>
            </a:r>
            <a:r>
              <a:rPr lang="en-US" dirty="0">
                <a:solidFill>
                  <a:srgbClr val="264478"/>
                </a:solidFill>
              </a:rPr>
              <a:t>To this end we present</a:t>
            </a:r>
            <a:r>
              <a:rPr lang="en-US" baseline="0" dirty="0">
                <a:solidFill>
                  <a:srgbClr val="264478"/>
                </a:solidFill>
              </a:rPr>
              <a:t> NERO: </a:t>
            </a:r>
            <a:r>
              <a:rPr lang="en-US" b="1" baseline="0" dirty="0"/>
              <a:t>[CLICK]</a:t>
            </a:r>
            <a:r>
              <a:rPr lang="en-US" baseline="0" dirty="0"/>
              <a:t> </a:t>
            </a:r>
            <a:r>
              <a:rPr lang="en-US" sz="1200" dirty="0">
                <a:solidFill>
                  <a:schemeClr val="accent6">
                    <a:lumMod val="75000"/>
                  </a:schemeClr>
                </a:solidFill>
              </a:rPr>
              <a:t>First near-High</a:t>
            </a:r>
            <a:r>
              <a:rPr lang="en-US" sz="1200" baseline="0" dirty="0">
                <a:solidFill>
                  <a:schemeClr val="accent6">
                    <a:lumMod val="75000"/>
                  </a:schemeClr>
                </a:solidFill>
              </a:rPr>
              <a:t> bandwidth memory</a:t>
            </a:r>
            <a:r>
              <a:rPr lang="en-US" sz="1200" dirty="0">
                <a:solidFill>
                  <a:schemeClr val="accent6">
                    <a:lumMod val="75000"/>
                  </a:schemeClr>
                </a:solidFill>
              </a:rPr>
              <a:t> FPGA-based accelerator for rep-</a:t>
            </a:r>
            <a:r>
              <a:rPr lang="en-US" sz="1200" dirty="0" err="1">
                <a:solidFill>
                  <a:schemeClr val="accent6">
                    <a:lumMod val="75000"/>
                  </a:schemeClr>
                </a:solidFill>
              </a:rPr>
              <a:t>ri</a:t>
            </a:r>
            <a:r>
              <a:rPr lang="en-US" sz="1200" dirty="0">
                <a:solidFill>
                  <a:schemeClr val="accent6">
                    <a:lumMod val="75000"/>
                  </a:schemeClr>
                </a:solidFill>
              </a:rPr>
              <a:t>-</a:t>
            </a:r>
            <a:r>
              <a:rPr lang="en-US" sz="1200" dirty="0" err="1">
                <a:solidFill>
                  <a:schemeClr val="accent6">
                    <a:lumMod val="75000"/>
                  </a:schemeClr>
                </a:solidFill>
              </a:rPr>
              <a:t>zen-tuh-tiv</a:t>
            </a:r>
            <a:r>
              <a:rPr lang="en-US" sz="1200" baseline="0" dirty="0">
                <a:solidFill>
                  <a:schemeClr val="accent6">
                    <a:lumMod val="75000"/>
                  </a:schemeClr>
                </a:solidFill>
              </a:rPr>
              <a:t> </a:t>
            </a:r>
            <a:r>
              <a:rPr lang="en-US" sz="1200" dirty="0">
                <a:solidFill>
                  <a:schemeClr val="accent6">
                    <a:lumMod val="75000"/>
                  </a:schemeClr>
                </a:solidFill>
              </a:rPr>
              <a:t>kernels from a real-world weather prediction application</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a:t>[CLICK]</a:t>
            </a:r>
            <a:r>
              <a:rPr lang="en-US" baseline="0" dirty="0"/>
              <a:t> </a:t>
            </a:r>
            <a:r>
              <a:rPr lang="en-US" dirty="0">
                <a:solidFill>
                  <a:srgbClr val="264478"/>
                </a:solidFill>
              </a:rPr>
              <a:t>We perform detailed roofline </a:t>
            </a:r>
            <a:r>
              <a:rPr lang="en-US" sz="1200" dirty="0">
                <a:solidFill>
                  <a:schemeClr val="accent6">
                    <a:lumMod val="75000"/>
                  </a:schemeClr>
                </a:solidFill>
              </a:rPr>
              <a:t>analysis to show weather prediction kernels are constrained by DRAM bandwidth on a state-of-the-art CPU system</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a:t>[CLICK] We optimize NERO with </a:t>
            </a:r>
            <a:r>
              <a:rPr lang="en-US" sz="1200" baseline="0" dirty="0">
                <a:solidFill>
                  <a:schemeClr val="accent6">
                    <a:lumMod val="75000"/>
                  </a:schemeClr>
                </a:solidFill>
              </a:rPr>
              <a:t>a </a:t>
            </a:r>
            <a:r>
              <a:rPr lang="en-US" sz="1200" dirty="0">
                <a:solidFill>
                  <a:schemeClr val="accent6">
                    <a:lumMod val="75000"/>
                  </a:schemeClr>
                </a:solidFill>
              </a:rPr>
              <a:t>data-centric caching scheme with precision-optimized tiling for a heterogeneous memory hierarchy consisting of URAM, BRAM, HBM</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a:t>[CLICK]</a:t>
            </a:r>
            <a:r>
              <a:rPr lang="en-US" baseline="0" dirty="0"/>
              <a:t> Also we p</a:t>
            </a:r>
            <a:r>
              <a:rPr lang="en-US" sz="1200" dirty="0">
                <a:solidFill>
                  <a:schemeClr val="accent6">
                    <a:lumMod val="75000"/>
                  </a:schemeClr>
                </a:solidFill>
              </a:rPr>
              <a:t>erform </a:t>
            </a:r>
            <a:r>
              <a:rPr lang="en-US" sz="1200" dirty="0" smtClean="0">
                <a:solidFill>
                  <a:schemeClr val="accent6">
                    <a:lumMod val="75000"/>
                  </a:schemeClr>
                </a:solidFill>
              </a:rPr>
              <a:t>in depth </a:t>
            </a:r>
            <a:r>
              <a:rPr lang="en-US" sz="1200" dirty="0">
                <a:solidFill>
                  <a:schemeClr val="accent6">
                    <a:lumMod val="75000"/>
                  </a:schemeClr>
                </a:solidFill>
              </a:rPr>
              <a:t>scalability analysis for both DDR4 and HBM-based FPGA boards</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1200" dirty="0">
              <a:solidFill>
                <a:schemeClr val="accent6">
                  <a:lumMod val="75000"/>
                </a:schemeClr>
              </a:solidFill>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a:t>[CLICK]</a:t>
            </a:r>
            <a:r>
              <a:rPr lang="en-US" baseline="0" dirty="0"/>
              <a:t> </a:t>
            </a:r>
            <a:r>
              <a:rPr lang="en-US" sz="1200" dirty="0">
                <a:solidFill>
                  <a:schemeClr val="accent6">
                    <a:lumMod val="75000"/>
                  </a:schemeClr>
                </a:solidFill>
              </a:rPr>
              <a:t>In our evaluation we </a:t>
            </a:r>
            <a:r>
              <a:rPr lang="en-US" sz="1200" baseline="0" dirty="0">
                <a:solidFill>
                  <a:schemeClr val="accent6">
                    <a:lumMod val="75000"/>
                  </a:schemeClr>
                </a:solidFill>
              </a:rPr>
              <a:t>show that </a:t>
            </a:r>
            <a:r>
              <a:rPr lang="en-US" sz="2000" b="1" baseline="0" dirty="0"/>
              <a:t>[CLICK]</a:t>
            </a:r>
            <a:r>
              <a:rPr lang="en-US" sz="2000" baseline="0" dirty="0"/>
              <a:t> </a:t>
            </a:r>
            <a:r>
              <a:rPr lang="en-US" sz="2000" dirty="0">
                <a:solidFill>
                  <a:srgbClr val="857646"/>
                </a:solidFill>
              </a:rPr>
              <a:t>NERO outperforms a 16-core IBM POWER9 system by 4.2</a:t>
            </a:r>
            <a:r>
              <a:rPr lang="en-US" sz="2000" baseline="0" dirty="0">
                <a:solidFill>
                  <a:srgbClr val="857646"/>
                </a:solidFill>
              </a:rPr>
              <a:t> times</a:t>
            </a:r>
            <a:r>
              <a:rPr lang="en-US" sz="2000" dirty="0">
                <a:solidFill>
                  <a:srgbClr val="857646"/>
                </a:solidFill>
              </a:rPr>
              <a:t> and 8.3</a:t>
            </a:r>
            <a:r>
              <a:rPr lang="en-US" sz="2000" baseline="0" dirty="0">
                <a:solidFill>
                  <a:srgbClr val="857646"/>
                </a:solidFill>
              </a:rPr>
              <a:t> times</a:t>
            </a:r>
            <a:r>
              <a:rPr lang="en-US" sz="2000" dirty="0">
                <a:solidFill>
                  <a:srgbClr val="857646"/>
                </a:solidFill>
              </a:rPr>
              <a:t> for two </a:t>
            </a:r>
            <a:r>
              <a:rPr lang="en-US" sz="2000" dirty="0">
                <a:solidFill>
                  <a:schemeClr val="accent6">
                    <a:lumMod val="75000"/>
                  </a:schemeClr>
                </a:solidFill>
              </a:rPr>
              <a:t>rep-</a:t>
            </a:r>
            <a:r>
              <a:rPr lang="en-US" sz="2000" dirty="0" err="1">
                <a:solidFill>
                  <a:schemeClr val="accent6">
                    <a:lumMod val="75000"/>
                  </a:schemeClr>
                </a:solidFill>
              </a:rPr>
              <a:t>ri</a:t>
            </a:r>
            <a:r>
              <a:rPr lang="en-US" sz="2000" dirty="0">
                <a:solidFill>
                  <a:schemeClr val="accent6">
                    <a:lumMod val="75000"/>
                  </a:schemeClr>
                </a:solidFill>
              </a:rPr>
              <a:t>-</a:t>
            </a:r>
            <a:r>
              <a:rPr lang="en-US" sz="2000" dirty="0" err="1">
                <a:solidFill>
                  <a:schemeClr val="accent6">
                    <a:lumMod val="75000"/>
                  </a:schemeClr>
                </a:solidFill>
              </a:rPr>
              <a:t>zen-tuh-tiv</a:t>
            </a:r>
            <a:r>
              <a:rPr lang="en-US" sz="2000" dirty="0">
                <a:solidFill>
                  <a:schemeClr val="accent6">
                    <a:lumMod val="75000"/>
                  </a:schemeClr>
                </a:solidFill>
              </a:rPr>
              <a:t> </a:t>
            </a:r>
            <a:r>
              <a:rPr lang="en-US" sz="2000" dirty="0">
                <a:solidFill>
                  <a:srgbClr val="857646"/>
                </a:solidFill>
              </a:rPr>
              <a:t>kernels from a real-world weather prediction application</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000" b="1" baseline="0" dirty="0"/>
              <a:t>[CLICK]</a:t>
            </a:r>
            <a:r>
              <a:rPr lang="en-US" sz="2000" baseline="0" dirty="0"/>
              <a:t> </a:t>
            </a:r>
            <a:r>
              <a:rPr lang="en-US" sz="2000" dirty="0">
                <a:solidFill>
                  <a:srgbClr val="857646"/>
                </a:solidFill>
              </a:rPr>
              <a:t>Further,</a:t>
            </a:r>
            <a:r>
              <a:rPr lang="en-US" sz="2000" baseline="0" dirty="0">
                <a:solidFill>
                  <a:srgbClr val="857646"/>
                </a:solidFill>
              </a:rPr>
              <a:t> </a:t>
            </a:r>
            <a:r>
              <a:rPr lang="en-US" sz="2000" dirty="0">
                <a:solidFill>
                  <a:srgbClr val="857646"/>
                </a:solidFill>
              </a:rPr>
              <a:t>NERO reduces energy consumption by 22 </a:t>
            </a:r>
            <a:r>
              <a:rPr lang="en-US" sz="2000" baseline="0" dirty="0">
                <a:solidFill>
                  <a:srgbClr val="857646"/>
                </a:solidFill>
              </a:rPr>
              <a:t>times</a:t>
            </a:r>
            <a:r>
              <a:rPr lang="en-US" sz="2000" dirty="0">
                <a:solidFill>
                  <a:srgbClr val="857646"/>
                </a:solidFill>
              </a:rPr>
              <a:t>  and 29</a:t>
            </a:r>
            <a:r>
              <a:rPr lang="en-US" sz="2000" baseline="0" dirty="0">
                <a:solidFill>
                  <a:srgbClr val="857646"/>
                </a:solidFill>
              </a:rPr>
              <a:t>times</a:t>
            </a:r>
            <a:r>
              <a:rPr lang="en-US" sz="2000" dirty="0">
                <a:solidFill>
                  <a:srgbClr val="857646"/>
                </a:solidFill>
              </a:rPr>
              <a:t>  with an energy efficiency of 1.5 GFLOPS/Watt and</a:t>
            </a:r>
            <a:r>
              <a:rPr lang="en-US" sz="2000" baseline="0" dirty="0">
                <a:solidFill>
                  <a:srgbClr val="857646"/>
                </a:solidFill>
              </a:rPr>
              <a:t> </a:t>
            </a:r>
            <a:r>
              <a:rPr lang="en-US" sz="2000" dirty="0">
                <a:solidFill>
                  <a:srgbClr val="857646"/>
                </a:solidFill>
              </a:rPr>
              <a:t>17.3 GFLOPS/Watt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2000" dirty="0">
              <a:solidFill>
                <a:srgbClr val="857646"/>
              </a:solidFill>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lang="en-US" sz="1200" dirty="0">
              <a:solidFill>
                <a:schemeClr val="accent6">
                  <a:lumMod val="75000"/>
                </a:schemeClr>
              </a:solidFill>
            </a:endParaRPr>
          </a:p>
          <a:p>
            <a:pPr algn="just">
              <a:lnSpc>
                <a:spcPct val="110000"/>
              </a:lnSpc>
            </a:pPr>
            <a:endParaRPr lang="en-US" dirty="0">
              <a:solidFill>
                <a:srgbClr val="264478"/>
              </a:solidFill>
            </a:endParaRPr>
          </a:p>
        </p:txBody>
      </p:sp>
      <p:sp>
        <p:nvSpPr>
          <p:cNvPr id="4" name="Slide Number Placeholder 3"/>
          <p:cNvSpPr>
            <a:spLocks noGrp="1"/>
          </p:cNvSpPr>
          <p:nvPr>
            <p:ph type="sldNum" sz="quarter" idx="5"/>
          </p:nvPr>
        </p:nvSpPr>
        <p:spPr/>
        <p:txBody>
          <a:bodyPr/>
          <a:lstStyle/>
          <a:p>
            <a:fld id="{2B71F7F3-9543-40DF-A656-8B6347E0E941}" type="slidenum">
              <a:rPr lang="en-US" smtClean="0"/>
              <a:t>2</a:t>
            </a:fld>
            <a:endParaRPr lang="en-US"/>
          </a:p>
        </p:txBody>
      </p:sp>
    </p:spTree>
    <p:extLst>
      <p:ext uri="{BB962C8B-B14F-4D97-AF65-F5344CB8AC3E}">
        <p14:creationId xmlns:p14="http://schemas.microsoft.com/office/powerpoint/2010/main" val="47612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weather data, based on the atmospheric model resolution grid, is stored in the DRAM of the host system</a:t>
            </a:r>
          </a:p>
          <a:p>
            <a:endParaRPr lang="en-US" baseline="0" dirty="0"/>
          </a:p>
          <a:p>
            <a:r>
              <a:rPr lang="en-US" baseline="0" dirty="0"/>
              <a:t>As the FPGA has limited resources we propose a 3D window-based grid transfer from the host DRAM to the FPGA, facilitating a </a:t>
            </a:r>
            <a:r>
              <a:rPr lang="en-US" baseline="0" dirty="0" smtClean="0"/>
              <a:t>smaller and a </a:t>
            </a:r>
            <a:r>
              <a:rPr lang="en-US" baseline="0" dirty="0"/>
              <a:t>less power-hungry deployment.</a:t>
            </a:r>
          </a:p>
          <a:p>
            <a:r>
              <a:rPr lang="en-US" baseline="0" dirty="0"/>
              <a:t>The window size represents the portion of the grid a processing </a:t>
            </a:r>
            <a:r>
              <a:rPr lang="en-US" baseline="0" dirty="0" smtClean="0"/>
              <a:t>element </a:t>
            </a:r>
            <a:r>
              <a:rPr lang="en-US" baseline="0" dirty="0"/>
              <a:t>would process.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20</a:t>
            </a:fld>
            <a:endParaRPr lang="en-US"/>
          </a:p>
        </p:txBody>
      </p:sp>
    </p:spTree>
    <p:extLst>
      <p:ext uri="{BB962C8B-B14F-4D97-AF65-F5344CB8AC3E}">
        <p14:creationId xmlns:p14="http://schemas.microsoft.com/office/powerpoint/2010/main" val="429487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employ the double buffering technique  between the CPU and the FPGA to hide the transfer latency.  We configure a buffer of 32 cache lines, between the AXI4 interface of CAPI2 and the FPGA, to exploit the CAPI2 bandwidth</a:t>
            </a:r>
          </a:p>
        </p:txBody>
      </p:sp>
      <p:sp>
        <p:nvSpPr>
          <p:cNvPr id="4" name="Slide Number Placeholder 3"/>
          <p:cNvSpPr>
            <a:spLocks noGrp="1"/>
          </p:cNvSpPr>
          <p:nvPr>
            <p:ph type="sldNum" sz="quarter" idx="10"/>
          </p:nvPr>
        </p:nvSpPr>
        <p:spPr/>
        <p:txBody>
          <a:bodyPr/>
          <a:lstStyle/>
          <a:p>
            <a:fld id="{2B71F7F3-9543-40DF-A656-8B6347E0E941}" type="slidenum">
              <a:rPr lang="en-US" smtClean="0"/>
              <a:t>21</a:t>
            </a:fld>
            <a:endParaRPr lang="en-US"/>
          </a:p>
        </p:txBody>
      </p:sp>
    </p:spTree>
    <p:extLst>
      <p:ext uri="{BB962C8B-B14F-4D97-AF65-F5344CB8AC3E}">
        <p14:creationId xmlns:p14="http://schemas.microsoft.com/office/powerpoint/2010/main" val="2005726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a:t>
            </a:r>
            <a:r>
              <a:rPr lang="en-US" dirty="0" smtClean="0"/>
              <a:t>FPGA side, </a:t>
            </a:r>
            <a:r>
              <a:rPr lang="en-US" dirty="0"/>
              <a:t>following the initial buffering, the transferred grid data is mapped onto the HBM memory</a:t>
            </a:r>
          </a:p>
          <a:p>
            <a:r>
              <a:rPr lang="en-US" dirty="0"/>
              <a:t>The FPGA consists of two HBM stacks each with 16 pseudo-memory channels. </a:t>
            </a:r>
            <a:endParaRPr lang="en-US" dirty="0" smtClean="0"/>
          </a:p>
          <a:p>
            <a:r>
              <a:rPr lang="en-US" dirty="0" smtClean="0"/>
              <a:t>A </a:t>
            </a:r>
            <a:r>
              <a:rPr lang="en-US" dirty="0"/>
              <a:t>channel is exposed to the FPGA as a 256-bit wide port, and in total, the FPGA has 32 such ports. </a:t>
            </a:r>
            <a:endParaRPr lang="en-US" dirty="0" smtClean="0"/>
          </a:p>
          <a:p>
            <a:r>
              <a:rPr lang="en-US" dirty="0" smtClean="0"/>
              <a:t>In </a:t>
            </a:r>
            <a:r>
              <a:rPr lang="en-US" dirty="0"/>
              <a:t>this work, we enable a single stack based on our resource and power consumption analysis for the vertical</a:t>
            </a:r>
            <a:r>
              <a:rPr lang="en-US" baseline="0" dirty="0"/>
              <a:t> advection</a:t>
            </a:r>
            <a:r>
              <a:rPr lang="en-US" dirty="0"/>
              <a:t> kernel.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22</a:t>
            </a:fld>
            <a:endParaRPr lang="en-US"/>
          </a:p>
        </p:txBody>
      </p:sp>
    </p:spTree>
    <p:extLst>
      <p:ext uri="{BB962C8B-B14F-4D97-AF65-F5344CB8AC3E}">
        <p14:creationId xmlns:p14="http://schemas.microsoft.com/office/powerpoint/2010/main" val="73707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HBM port provides 256-bit data, which is half the size of</a:t>
            </a:r>
            <a:r>
              <a:rPr lang="en-US" baseline="0" dirty="0"/>
              <a:t> </a:t>
            </a:r>
            <a:r>
              <a:rPr lang="en-US" dirty="0"/>
              <a:t>the CAPI2</a:t>
            </a:r>
            <a:r>
              <a:rPr lang="en-US" baseline="0" dirty="0"/>
              <a:t> </a:t>
            </a:r>
            <a:r>
              <a:rPr lang="en-US" baseline="0" dirty="0" err="1"/>
              <a:t>bi</a:t>
            </a:r>
            <a:r>
              <a:rPr lang="en-US" dirty="0" err="1"/>
              <a:t>twidth</a:t>
            </a:r>
            <a:r>
              <a:rPr lang="en-US" dirty="0"/>
              <a:t>.</a:t>
            </a:r>
            <a:r>
              <a:rPr lang="en-US" baseline="0" dirty="0"/>
              <a:t> </a:t>
            </a:r>
            <a:r>
              <a:rPr lang="en-US" dirty="0"/>
              <a:t>Therefore, to match the CAPI2 </a:t>
            </a:r>
            <a:r>
              <a:rPr lang="en-US" dirty="0" err="1"/>
              <a:t>bitwidth</a:t>
            </a:r>
            <a:r>
              <a:rPr lang="en-US" dirty="0"/>
              <a:t>, we introduce a stream converter logic </a:t>
            </a:r>
            <a:r>
              <a:rPr lang="en-US" dirty="0" smtClean="0"/>
              <a:t>that </a:t>
            </a:r>
            <a:r>
              <a:rPr lang="en-US" dirty="0"/>
              <a:t>converts a </a:t>
            </a:r>
            <a:r>
              <a:rPr lang="en-US" dirty="0" smtClean="0"/>
              <a:t>HBM </a:t>
            </a:r>
            <a:r>
              <a:rPr lang="en-US" dirty="0"/>
              <a:t>stream to a </a:t>
            </a:r>
            <a:r>
              <a:rPr lang="en-US" dirty="0" smtClean="0"/>
              <a:t>CAPI compatible stream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23</a:t>
            </a:fld>
            <a:endParaRPr lang="en-US"/>
          </a:p>
        </p:txBody>
      </p:sp>
    </p:spTree>
    <p:extLst>
      <p:ext uri="{BB962C8B-B14F-4D97-AF65-F5344CB8AC3E}">
        <p14:creationId xmlns:p14="http://schemas.microsoft.com/office/powerpoint/2010/main" val="381146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HBM, a </a:t>
            </a:r>
            <a:r>
              <a:rPr lang="en-US" dirty="0" smtClean="0"/>
              <a:t>processing element reads </a:t>
            </a:r>
            <a:r>
              <a:rPr lang="en-US" dirty="0"/>
              <a:t>a single stream of data that consists of all the fields that are needed for a specific COSMO kernel computation. Fields represent atmospheric components like wind, pressure, velocity, etc. </a:t>
            </a:r>
          </a:p>
          <a:p>
            <a:endParaRPr lang="en-US" dirty="0"/>
          </a:p>
          <a:p>
            <a:r>
              <a:rPr lang="en-US" dirty="0"/>
              <a:t>The </a:t>
            </a:r>
            <a:r>
              <a:rPr lang="en-US" dirty="0" smtClean="0"/>
              <a:t>processing elements use </a:t>
            </a:r>
            <a:r>
              <a:rPr lang="en-US" dirty="0"/>
              <a:t>a field</a:t>
            </a:r>
            <a:r>
              <a:rPr lang="en-US" baseline="0" dirty="0"/>
              <a:t> </a:t>
            </a:r>
            <a:r>
              <a:rPr lang="en-US" dirty="0"/>
              <a:t>stream splitter logic </a:t>
            </a:r>
            <a:r>
              <a:rPr lang="en-US" dirty="0" smtClean="0"/>
              <a:t>that </a:t>
            </a:r>
            <a:r>
              <a:rPr lang="en-US" dirty="0"/>
              <a:t>splits a single HBM stream to multiple streams</a:t>
            </a:r>
            <a:r>
              <a:rPr lang="en-US" dirty="0" smtClean="0"/>
              <a:t>, one </a:t>
            </a:r>
            <a:r>
              <a:rPr lang="en-US" dirty="0"/>
              <a:t>for each field. </a:t>
            </a:r>
          </a:p>
          <a:p>
            <a:r>
              <a:rPr lang="en-US" dirty="0"/>
              <a:t>However, as there is only a single output stream for all</a:t>
            </a:r>
            <a:r>
              <a:rPr lang="en-US" baseline="0" dirty="0"/>
              <a:t> weather kernels, </a:t>
            </a:r>
            <a:r>
              <a:rPr lang="en-US" dirty="0"/>
              <a:t>we do not need extra logic to merge the streams.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design, we use a switch, which provides the capability to {bypass} the HBM, when the} grid size </a:t>
            </a:r>
            <a:r>
              <a:rPr lang="en-US" dirty="0" smtClean="0"/>
              <a:t>small, </a:t>
            </a:r>
            <a:r>
              <a:rPr lang="en-US" dirty="0"/>
              <a:t>and map the data directly onto the FPGA's URAM and </a:t>
            </a:r>
            <a:r>
              <a:rPr lang="en-US" dirty="0" smtClean="0"/>
              <a:t>BRAM. </a:t>
            </a:r>
            <a:endParaRPr lang="en-US" dirty="0"/>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24</a:t>
            </a:fld>
            <a:endParaRPr lang="en-US"/>
          </a:p>
        </p:txBody>
      </p:sp>
    </p:spTree>
    <p:extLst>
      <p:ext uri="{BB962C8B-B14F-4D97-AF65-F5344CB8AC3E}">
        <p14:creationId xmlns:p14="http://schemas.microsoft.com/office/powerpoint/2010/main" val="191447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build an application-specific memory hierarchy by tailoring the cache levels and cache sizes to our kernels memory access patterns</a:t>
            </a:r>
          </a:p>
          <a:p>
            <a:r>
              <a:rPr lang="en-US" dirty="0" smtClean="0"/>
              <a:t>We </a:t>
            </a:r>
            <a:r>
              <a:rPr lang="en-US" dirty="0"/>
              <a:t>make use of memory reshaping techniques to  configure our memory space with multiple parallel BRAMs or URAMs.</a:t>
            </a:r>
            <a:r>
              <a:rPr lang="en-US" baseline="0" dirty="0"/>
              <a:t> </a:t>
            </a:r>
            <a:r>
              <a:rPr lang="en-US" dirty="0"/>
              <a:t>We form an intermediate memory hierarchy by decomposing (or slicing) 3D window data into a 2D grid. </a:t>
            </a:r>
            <a:r>
              <a:rPr lang="en-US" baseline="0" dirty="0"/>
              <a:t> </a:t>
            </a:r>
            <a:r>
              <a:rPr lang="en-US" dirty="0"/>
              <a:t>This allows us to bridge the latency gap between the HBM memory and our accelerator.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advection is more computationally complex than horizontal with dependencies in the z-dimension.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Therefore</a:t>
            </a:r>
            <a:r>
              <a:rPr lang="en-US" dirty="0"/>
              <a:t>, we demonstrate our design flow by means of the vertical</a:t>
            </a:r>
            <a:r>
              <a:rPr lang="en-US" baseline="0" dirty="0"/>
              <a:t> advection kernel</a:t>
            </a:r>
            <a:endParaRPr lang="en-US" dirty="0"/>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25</a:t>
            </a:fld>
            <a:endParaRPr lang="en-US"/>
          </a:p>
        </p:txBody>
      </p:sp>
    </p:spTree>
    <p:extLst>
      <p:ext uri="{BB962C8B-B14F-4D97-AF65-F5344CB8AC3E}">
        <p14:creationId xmlns:p14="http://schemas.microsoft.com/office/powerpoint/2010/main" val="14915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a:t>
            </a:r>
            <a:r>
              <a:rPr lang="en-US" baseline="0" dirty="0"/>
              <a:t> t</a:t>
            </a:r>
            <a:r>
              <a:rPr lang="en-US" dirty="0"/>
              <a:t>he main computation pipeline of vertical advection consists of a forward and a backward sweep logic. The forward sweep results are stored in an intermediate buffer to allow for backward sweep calculation. Upon completion of the backward sweep, results are placed in an output buffer that is followed by a </a:t>
            </a:r>
            <a:r>
              <a:rPr lang="en-US" dirty="0" err="1"/>
              <a:t>degridding</a:t>
            </a:r>
            <a:r>
              <a:rPr lang="en-US" dirty="0"/>
              <a:t> </a:t>
            </a:r>
            <a:r>
              <a:rPr lang="en-US" dirty="0" smtClean="0"/>
              <a:t>logic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tasks execute in a dataflow manner that enables task-level parallelism. </a:t>
            </a:r>
          </a:p>
          <a:p>
            <a:endParaRPr lang="en-US" dirty="0"/>
          </a:p>
          <a:p>
            <a:r>
              <a:rPr lang="en-US" dirty="0" smtClean="0"/>
              <a:t>The </a:t>
            </a:r>
            <a:r>
              <a:rPr lang="en-US" dirty="0" err="1"/>
              <a:t>degridding</a:t>
            </a:r>
            <a:r>
              <a:rPr lang="en-US" dirty="0"/>
              <a:t> logic converts the calculated results to a 512-bit wide output stream</a:t>
            </a:r>
            <a:r>
              <a:rPr lang="en-US" dirty="0" smtClean="0"/>
              <a:t>.</a:t>
            </a:r>
          </a:p>
          <a:p>
            <a:r>
              <a:rPr lang="en-US" dirty="0" smtClean="0"/>
              <a:t>To optimize a processing element we apply various optimization strategies, which are mentioned in our paper</a:t>
            </a:r>
          </a:p>
          <a:p>
            <a:endParaRPr lang="en-US" dirty="0"/>
          </a:p>
          <a:p>
            <a:r>
              <a:rPr lang="en-US" dirty="0"/>
              <a:t>%To optimize a PE we apply various optimization strategies. First, we exploit the inherent parallelism in a given algorithm through hardware pipelining. Second, we partition on-chip memory to avoid the stalling of our pipelined design, since the on-chip BRAM/URAM has only two read/write ports. Third, all the tasks execute in a dataflow manner that enables task-level parallelism. </a:t>
            </a:r>
          </a:p>
        </p:txBody>
      </p:sp>
      <p:sp>
        <p:nvSpPr>
          <p:cNvPr id="4" name="Slide Number Placeholder 3"/>
          <p:cNvSpPr>
            <a:spLocks noGrp="1"/>
          </p:cNvSpPr>
          <p:nvPr>
            <p:ph type="sldNum" sz="quarter" idx="10"/>
          </p:nvPr>
        </p:nvSpPr>
        <p:spPr/>
        <p:txBody>
          <a:bodyPr/>
          <a:lstStyle/>
          <a:p>
            <a:fld id="{2B71F7F3-9543-40DF-A656-8B6347E0E941}" type="slidenum">
              <a:rPr lang="en-US" smtClean="0"/>
              <a:t>26</a:t>
            </a:fld>
            <a:endParaRPr lang="en-US"/>
          </a:p>
        </p:txBody>
      </p:sp>
    </p:spTree>
    <p:extLst>
      <p:ext uri="{BB962C8B-B14F-4D97-AF65-F5344CB8AC3E}">
        <p14:creationId xmlns:p14="http://schemas.microsoft.com/office/powerpoint/2010/main" val="400034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complete design flow. </a:t>
            </a:r>
            <a:r>
              <a:rPr lang="en-US" dirty="0" smtClean="0"/>
              <a:t>All the tasks execute in a dataflow manner that enables task-level parallelism.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that we show only a single port-based PE operation.  However, for multiple PEs, we enable multiple HBM ports.</a:t>
            </a:r>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27</a:t>
            </a:fld>
            <a:endParaRPr lang="en-US"/>
          </a:p>
        </p:txBody>
      </p:sp>
    </p:spTree>
    <p:extLst>
      <p:ext uri="{BB962C8B-B14F-4D97-AF65-F5344CB8AC3E}">
        <p14:creationId xmlns:p14="http://schemas.microsoft.com/office/powerpoint/2010/main" val="2998287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dirty="0"/>
              <a:t>We also build an application framework to support our architecture</a:t>
            </a:r>
            <a:r>
              <a:rPr lang="en-US" baseline="0" dirty="0"/>
              <a:t> design.</a:t>
            </a:r>
            <a:endParaRPr lang="en-US" dirty="0"/>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b="1" dirty="0"/>
              <a:t>[CLICK] </a:t>
            </a:r>
            <a:r>
              <a:rPr lang="en-US" dirty="0"/>
              <a:t>NERO communicates to CPU over a high-performance cache-coherent CAPI2 interface. NERO is acting </a:t>
            </a:r>
            <a:r>
              <a:rPr lang="en-US" dirty="0">
                <a:solidFill>
                  <a:srgbClr val="00B050"/>
                </a:solidFill>
              </a:rPr>
              <a:t>as peers to CPU, </a:t>
            </a:r>
            <a:r>
              <a:rPr lang="en-US" dirty="0"/>
              <a:t>by accessing the main memory through </a:t>
            </a:r>
            <a:r>
              <a:rPr lang="en-US" dirty="0" smtClean="0"/>
              <a:t>PSL,</a:t>
            </a:r>
            <a:r>
              <a:rPr lang="en-US" baseline="0" dirty="0" smtClean="0"/>
              <a:t> which </a:t>
            </a:r>
            <a:r>
              <a:rPr lang="en-US" baseline="0" dirty="0"/>
              <a:t>is the CAPI end point on an FPGA</a:t>
            </a:r>
            <a:endParaRPr lang="en-US" dirty="0"/>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dirty="0"/>
          </a:p>
          <a:p>
            <a:pPr>
              <a:buClr>
                <a:schemeClr val="tx1"/>
              </a:buClr>
            </a:pPr>
            <a:endParaRPr lang="en-US"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28</a:t>
            </a:fld>
            <a:endParaRPr lang="en-US"/>
          </a:p>
        </p:txBody>
      </p:sp>
    </p:spTree>
    <p:extLst>
      <p:ext uri="{BB962C8B-B14F-4D97-AF65-F5344CB8AC3E}">
        <p14:creationId xmlns:p14="http://schemas.microsoft.com/office/powerpoint/2010/main" val="2561007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0"/>
              </a:spcBef>
              <a:buClr>
                <a:schemeClr val="tx1"/>
              </a:buClr>
            </a:pPr>
            <a:r>
              <a:rPr lang="en-US" dirty="0"/>
              <a:t>Our COSMO API handles offloading jobs to NERO with an interrupt-based queuing mechanism. </a:t>
            </a:r>
            <a:endParaRPr lang="en-US" dirty="0" smtClean="0"/>
          </a:p>
          <a:p>
            <a:pPr>
              <a:spcBef>
                <a:spcPts val="3000"/>
              </a:spcBef>
              <a:buClr>
                <a:schemeClr val="tx1"/>
              </a:buClr>
            </a:pPr>
            <a:r>
              <a:rPr lang="en-US" dirty="0" smtClean="0"/>
              <a:t>This </a:t>
            </a:r>
            <a:r>
              <a:rPr lang="en-US" dirty="0"/>
              <a:t>allows for minimal CPU usage </a:t>
            </a:r>
            <a:r>
              <a:rPr lang="en-US" dirty="0" smtClean="0"/>
              <a:t>during </a:t>
            </a:r>
            <a:r>
              <a:rPr lang="en-US" dirty="0"/>
              <a:t>FPGA operation.</a:t>
            </a:r>
          </a:p>
        </p:txBody>
      </p:sp>
      <p:sp>
        <p:nvSpPr>
          <p:cNvPr id="4" name="Slide Number Placeholder 3"/>
          <p:cNvSpPr>
            <a:spLocks noGrp="1"/>
          </p:cNvSpPr>
          <p:nvPr>
            <p:ph type="sldNum" sz="quarter" idx="5"/>
          </p:nvPr>
        </p:nvSpPr>
        <p:spPr/>
        <p:txBody>
          <a:bodyPr/>
          <a:lstStyle/>
          <a:p>
            <a:fld id="{2B71F7F3-9543-40DF-A656-8B6347E0E941}" type="slidenum">
              <a:rPr lang="en-US" smtClean="0"/>
              <a:t>29</a:t>
            </a:fld>
            <a:endParaRPr lang="en-US"/>
          </a:p>
        </p:txBody>
      </p:sp>
    </p:spTree>
    <p:extLst>
      <p:ext uri="{BB962C8B-B14F-4D97-AF65-F5344CB8AC3E}">
        <p14:creationId xmlns:p14="http://schemas.microsoft.com/office/powerpoint/2010/main" val="55930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outline for our talk today. </a:t>
            </a:r>
          </a:p>
          <a:p>
            <a:r>
              <a:rPr lang="en-US" dirty="0"/>
              <a:t>First we</a:t>
            </a:r>
            <a:r>
              <a:rPr lang="en-US" baseline="0" dirty="0"/>
              <a:t> will discuss the background on stencils</a:t>
            </a:r>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3</a:t>
            </a:fld>
            <a:endParaRPr lang="en-US"/>
          </a:p>
        </p:txBody>
      </p:sp>
    </p:spTree>
    <p:extLst>
      <p:ext uri="{BB962C8B-B14F-4D97-AF65-F5344CB8AC3E}">
        <p14:creationId xmlns:p14="http://schemas.microsoft.com/office/powerpoint/2010/main" val="26426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0"/>
              </a:spcBef>
              <a:buClr>
                <a:schemeClr val="tx1"/>
              </a:buClr>
            </a:pPr>
            <a:r>
              <a:rPr lang="en-US" dirty="0"/>
              <a:t>We make use of SNAP framework that allows for seamless integration of the COSMO API</a:t>
            </a:r>
          </a:p>
          <a:p>
            <a:pPr>
              <a:spcBef>
                <a:spcPts val="3000"/>
              </a:spcBef>
              <a:buClr>
                <a:schemeClr val="tx1"/>
              </a:buClr>
            </a:pPr>
            <a:endParaRPr lang="en-US" dirty="0" smtClean="0"/>
          </a:p>
          <a:p>
            <a:pPr>
              <a:spcBef>
                <a:spcPts val="3000"/>
              </a:spcBef>
              <a:buClr>
                <a:schemeClr val="tx1"/>
              </a:buClr>
            </a:pPr>
            <a:endParaRPr lang="en-US" dirty="0"/>
          </a:p>
          <a:p>
            <a:pPr>
              <a:buClr>
                <a:schemeClr val="tx1"/>
              </a:buClr>
            </a:pPr>
            <a:endParaRPr lang="en-US" dirty="0" smtClean="0"/>
          </a:p>
          <a:p>
            <a:pPr>
              <a:buClr>
                <a:schemeClr val="tx1"/>
              </a:buClr>
            </a:pPr>
            <a:r>
              <a:rPr lang="en-US" dirty="0" smtClean="0"/>
              <a:t>%In</a:t>
            </a:r>
            <a:r>
              <a:rPr lang="en-US" baseline="0" dirty="0" smtClean="0"/>
              <a:t> </a:t>
            </a:r>
            <a:r>
              <a:rPr lang="en-US" baseline="0" dirty="0"/>
              <a:t>our application framework t</a:t>
            </a:r>
            <a:r>
              <a:rPr lang="en-US" dirty="0"/>
              <a:t>he job manager dispatches jobs to streams, which are managed in the stream scheduler and</a:t>
            </a:r>
            <a:r>
              <a:rPr lang="en-US" baseline="0" dirty="0"/>
              <a:t> fetch data through DMA transfers</a:t>
            </a:r>
            <a:endParaRPr lang="en-US" dirty="0"/>
          </a:p>
          <a:p>
            <a:pPr>
              <a:buClr>
                <a:schemeClr val="tx1"/>
              </a:buClr>
            </a:pPr>
            <a:endParaRPr lang="en-US" dirty="0"/>
          </a:p>
          <a:p>
            <a:pPr>
              <a:buClr>
                <a:schemeClr val="tx1"/>
              </a:buClr>
            </a:pPr>
            <a:r>
              <a:rPr lang="en-US" dirty="0"/>
              <a:t>%The execution of a job is done by streams that determine which data is to be read from the host memory and sent to the PE array through DMA transfers </a:t>
            </a:r>
          </a:p>
          <a:p>
            <a:pPr>
              <a:spcBef>
                <a:spcPts val="3000"/>
              </a:spcBef>
              <a:buClr>
                <a:schemeClr val="tx1"/>
              </a:buClr>
            </a:pP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30</a:t>
            </a:fld>
            <a:endParaRPr lang="en-US"/>
          </a:p>
        </p:txBody>
      </p:sp>
    </p:spTree>
    <p:extLst>
      <p:ext uri="{BB962C8B-B14F-4D97-AF65-F5344CB8AC3E}">
        <p14:creationId xmlns:p14="http://schemas.microsoft.com/office/powerpoint/2010/main" val="1477289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our paper for more</a:t>
            </a:r>
            <a:r>
              <a:rPr lang="en-US" baseline="0" dirty="0"/>
              <a:t> </a:t>
            </a:r>
            <a:r>
              <a:rPr lang="en-US" baseline="0" dirty="0" err="1" smtClean="0"/>
              <a:t>detailans</a:t>
            </a:r>
            <a:r>
              <a:rPr lang="en-US" baseline="0" dirty="0" smtClean="0"/>
              <a:t> on our application framework</a:t>
            </a: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31</a:t>
            </a:fld>
            <a:endParaRPr lang="en-US"/>
          </a:p>
        </p:txBody>
      </p:sp>
    </p:spTree>
    <p:extLst>
      <p:ext uri="{BB962C8B-B14F-4D97-AF65-F5344CB8AC3E}">
        <p14:creationId xmlns:p14="http://schemas.microsoft.com/office/powerpoint/2010/main" val="861480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now describe</a:t>
            </a:r>
            <a:r>
              <a:rPr lang="en-US" baseline="0" dirty="0"/>
              <a:t> our precision optimized tiling scheme</a:t>
            </a:r>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32</a:t>
            </a:fld>
            <a:endParaRPr lang="en-US"/>
          </a:p>
        </p:txBody>
      </p:sp>
    </p:spTree>
    <p:extLst>
      <p:ext uri="{BB962C8B-B14F-4D97-AF65-F5344CB8AC3E}">
        <p14:creationId xmlns:p14="http://schemas.microsoft.com/office/powerpoint/2010/main" val="1381347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dirty="0"/>
              <a:t>As</a:t>
            </a:r>
            <a:r>
              <a:rPr lang="en-US" baseline="0" dirty="0"/>
              <a:t> mentioned earlier t</a:t>
            </a:r>
            <a:r>
              <a:rPr lang="en-US" dirty="0"/>
              <a:t>he window size represents the portion of the grid a processing element</a:t>
            </a:r>
            <a:r>
              <a:rPr lang="en-US" baseline="0" dirty="0"/>
              <a:t> </a:t>
            </a:r>
            <a:r>
              <a:rPr lang="en-US" dirty="0"/>
              <a:t>would process. </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b="1" baseline="0" dirty="0"/>
              <a:t>[CLICK]</a:t>
            </a:r>
            <a:r>
              <a:rPr lang="en-US" baseline="0" dirty="0"/>
              <a:t> </a:t>
            </a:r>
            <a:r>
              <a:rPr lang="en-US" dirty="0"/>
              <a:t>The best window size is critical in terms of the area vs. performance trade-off. Further, selecting an inappropriate window size leads to sub-optimal results.</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dirty="0"/>
              <a:t>Most FPGA developers manually optimize for the right window size and often adapt the design to use</a:t>
            </a:r>
            <a:r>
              <a:rPr lang="en-US" baseline="0" dirty="0"/>
              <a:t> </a:t>
            </a:r>
            <a:r>
              <a:rPr lang="en-US" dirty="0"/>
              <a:t>homogeneous tile sizes. However, manual optimization is tedious because of the huge design space, and it</a:t>
            </a:r>
            <a:r>
              <a:rPr lang="en-US" baseline="0" dirty="0"/>
              <a:t> </a:t>
            </a:r>
            <a:r>
              <a:rPr lang="en-US" dirty="0"/>
              <a:t>requires expert guidance. </a:t>
            </a:r>
          </a:p>
          <a:p>
            <a:pPr>
              <a:buClr>
                <a:schemeClr val="tx1"/>
              </a:buClr>
            </a:pPr>
            <a:endParaRPr lang="en-US" dirty="0"/>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b="1" baseline="0" dirty="0"/>
              <a:t>[CLICK] </a:t>
            </a:r>
            <a:r>
              <a:rPr lang="en-US" b="0" baseline="0" dirty="0"/>
              <a:t>therefore</a:t>
            </a:r>
            <a:r>
              <a:rPr lang="en-US" b="1" baseline="0" dirty="0"/>
              <a:t>,</a:t>
            </a:r>
            <a:r>
              <a:rPr lang="en-US" baseline="0" dirty="0"/>
              <a:t> </a:t>
            </a:r>
            <a:r>
              <a:rPr lang="en-US" dirty="0"/>
              <a:t>instead of pruning the design space manually, we</a:t>
            </a:r>
            <a:r>
              <a:rPr lang="en-US" baseline="0" dirty="0"/>
              <a:t> f</a:t>
            </a:r>
            <a:r>
              <a:rPr lang="en-US" dirty="0"/>
              <a:t>ormulate the search for the best window size as a multi-objective auto-tuning problem </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b="1" baseline="0" dirty="0"/>
              <a:t>[CLICK]</a:t>
            </a:r>
            <a:r>
              <a:rPr lang="en-US" baseline="0" dirty="0"/>
              <a:t> </a:t>
            </a:r>
            <a:r>
              <a:rPr lang="en-US" dirty="0"/>
              <a:t>taking into account datatype</a:t>
            </a:r>
            <a:r>
              <a:rPr lang="en-US" baseline="0" dirty="0"/>
              <a:t> </a:t>
            </a:r>
            <a:r>
              <a:rPr lang="en-US" baseline="0" dirty="0" smtClean="0"/>
              <a:t>precision</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b="1" baseline="0" dirty="0"/>
              <a:t>[CLICK]</a:t>
            </a:r>
            <a:r>
              <a:rPr lang="en-US" baseline="0" dirty="0"/>
              <a:t> </a:t>
            </a:r>
            <a:r>
              <a:rPr lang="en-US" dirty="0"/>
              <a:t>We make use of </a:t>
            </a:r>
            <a:r>
              <a:rPr lang="en-US" dirty="0" err="1"/>
              <a:t>OpenTuner</a:t>
            </a:r>
            <a:r>
              <a:rPr lang="en-US" dirty="0"/>
              <a:t> which uses machine-learning techniques to guide the </a:t>
            </a:r>
            <a:r>
              <a:rPr lang="en-US" dirty="0" err="1"/>
              <a:t>design-space~exploration</a:t>
            </a:r>
            <a:r>
              <a:rPr lang="en-US" dirty="0"/>
              <a:t>.</a:t>
            </a:r>
          </a:p>
          <a:p>
            <a:pPr>
              <a:buClr>
                <a:schemeClr val="tx1"/>
              </a:buClr>
            </a:pP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33</a:t>
            </a:fld>
            <a:endParaRPr lang="en-US"/>
          </a:p>
        </p:txBody>
      </p:sp>
    </p:spTree>
    <p:extLst>
      <p:ext uri="{BB962C8B-B14F-4D97-AF65-F5344CB8AC3E}">
        <p14:creationId xmlns:p14="http://schemas.microsoft.com/office/powerpoint/2010/main" val="4157087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will now </a:t>
            </a:r>
            <a:r>
              <a:rPr lang="en-US" dirty="0"/>
              <a:t>discuss the</a:t>
            </a:r>
            <a:r>
              <a:rPr lang="en-US" baseline="0" dirty="0"/>
              <a:t> effect of different tiling with different precision.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auto-tuning technique tries</a:t>
            </a:r>
            <a:r>
              <a:rPr lang="en-US" baseline="0" dirty="0"/>
              <a:t> to </a:t>
            </a:r>
            <a:r>
              <a:rPr lang="en-US" dirty="0"/>
              <a:t>determine a Pareto-optimal solution in terms of performance and resource utilization for our 3D window dimensions. </a:t>
            </a:r>
          </a:p>
          <a:p>
            <a:endParaRPr lang="en-US" baseline="0" dirty="0"/>
          </a:p>
          <a:p>
            <a:endParaRPr lang="en-US" baseline="0" dirty="0"/>
          </a:p>
          <a:p>
            <a:endParaRPr lang="en-US" baseline="0" dirty="0"/>
          </a:p>
          <a:p>
            <a:endParaRPr lang="en-US" baseline="0" dirty="0"/>
          </a:p>
          <a:p>
            <a:r>
              <a:rPr lang="en-US" dirty="0"/>
              <a:t>%We run all our experiments using a 256 by 256 by 64 point domain similar to the grid domain used by the COSMO {weather prediction} model. Our auto-tuning technique tries</a:t>
            </a:r>
            <a:r>
              <a:rPr lang="en-US" baseline="0" dirty="0"/>
              <a:t> to </a:t>
            </a:r>
            <a:r>
              <a:rPr lang="en-US" dirty="0"/>
              <a:t>determine a Pareto-optimal solution (in terms of performance and resource utilization) for our 3D window dimensions. </a:t>
            </a:r>
          </a:p>
          <a:p>
            <a:endParaRPr lang="en-US" dirty="0"/>
          </a:p>
          <a:p>
            <a:r>
              <a:rPr lang="en-US" dirty="0"/>
              <a:t>%The auto-tuning with </a:t>
            </a:r>
            <a:r>
              <a:rPr lang="en-US" dirty="0" err="1"/>
              <a:t>OpenTuner</a:t>
            </a:r>
            <a:r>
              <a:rPr lang="en-US" dirty="0"/>
              <a:t> searches for every tile size in the x- and y-dimensions for vertical advection. Since,</a:t>
            </a:r>
            <a:r>
              <a:rPr lang="en-US" baseline="0" dirty="0"/>
              <a:t> v</a:t>
            </a:r>
            <a:r>
              <a:rPr lang="en-US" dirty="0"/>
              <a:t>ertical advection has dependencies in the</a:t>
            </a:r>
            <a:r>
              <a:rPr lang="en-US" baseline="0" dirty="0"/>
              <a:t> </a:t>
            </a:r>
            <a:r>
              <a:rPr lang="en-US" dirty="0"/>
              <a:t>z-dimension; therefore, it cannot be parallelized in the z-dimension. For horizontal diffusion. we consider sizes in all three dimensions.</a:t>
            </a:r>
          </a:p>
        </p:txBody>
      </p:sp>
      <p:sp>
        <p:nvSpPr>
          <p:cNvPr id="4" name="Slide Number Placeholder 3"/>
          <p:cNvSpPr>
            <a:spLocks noGrp="1"/>
          </p:cNvSpPr>
          <p:nvPr>
            <p:ph type="sldNum" sz="quarter" idx="10"/>
          </p:nvPr>
        </p:nvSpPr>
        <p:spPr/>
        <p:txBody>
          <a:bodyPr/>
          <a:lstStyle/>
          <a:p>
            <a:fld id="{2B71F7F3-9543-40DF-A656-8B6347E0E941}" type="slidenum">
              <a:rPr lang="en-US" smtClean="0"/>
              <a:t>34</a:t>
            </a:fld>
            <a:endParaRPr lang="en-US"/>
          </a:p>
        </p:txBody>
      </p:sp>
    </p:spTree>
    <p:extLst>
      <p:ext uri="{BB962C8B-B14F-4D97-AF65-F5344CB8AC3E}">
        <p14:creationId xmlns:p14="http://schemas.microsoft.com/office/powerpoint/2010/main" val="332698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we can see single precision results for vertical </a:t>
            </a:r>
            <a:r>
              <a:rPr lang="en-US" baseline="0" dirty="0" smtClean="0"/>
              <a:t>advection for a single processing element</a:t>
            </a:r>
            <a:endParaRPr lang="en-US" baseline="0" dirty="0"/>
          </a:p>
          <a:p>
            <a:endParaRPr lang="en-US" dirty="0"/>
          </a:p>
          <a:p>
            <a:r>
              <a:rPr lang="en-US" dirty="0"/>
              <a:t>We get a</a:t>
            </a:r>
            <a:r>
              <a:rPr lang="en-US" baseline="0" dirty="0"/>
              <a:t> wide range of perf vs resource utilization points for different tile sizes.</a:t>
            </a:r>
            <a:endParaRPr lang="en-US" dirty="0"/>
          </a:p>
          <a:p>
            <a:r>
              <a:rPr lang="en-US" b="1" baseline="0" dirty="0"/>
              <a:t>[CLICK]</a:t>
            </a:r>
            <a:r>
              <a:rPr lang="en-US" baseline="0" dirty="0"/>
              <a:t> </a:t>
            </a:r>
            <a:r>
              <a:rPr lang="en-US" dirty="0"/>
              <a:t>By using the auto-tuning approach and our careful FPGA microarchitecture design, we can get Pareto-optimal results with a tile size of 64</a:t>
            </a:r>
            <a:r>
              <a:rPr lang="en-US" baseline="0" dirty="0"/>
              <a:t> by 2 </a:t>
            </a:r>
            <a:r>
              <a:rPr lang="en-US" dirty="0"/>
              <a:t>for single-precision vertical</a:t>
            </a:r>
            <a:r>
              <a:rPr lang="en-US" baseline="0" dirty="0"/>
              <a:t> </a:t>
            </a:r>
            <a:r>
              <a:rPr lang="en-US" baseline="0" dirty="0" smtClean="0"/>
              <a:t>advection</a:t>
            </a:r>
          </a:p>
          <a:p>
            <a:endParaRPr lang="en-US" dirty="0"/>
          </a:p>
          <a:p>
            <a:r>
              <a:rPr lang="en-US" b="1" baseline="0" dirty="0" smtClean="0"/>
              <a:t>[CLICK]</a:t>
            </a:r>
            <a:r>
              <a:rPr lang="en-US" baseline="0" dirty="0" smtClean="0"/>
              <a:t> </a:t>
            </a:r>
            <a:r>
              <a:rPr lang="en-US" dirty="0" smtClean="0"/>
              <a:t>Also</a:t>
            </a:r>
            <a:r>
              <a:rPr lang="en-US" baseline="0" dirty="0" smtClean="0"/>
              <a:t> </a:t>
            </a:r>
            <a:r>
              <a:rPr lang="en-US" baseline="0" dirty="0"/>
              <a:t>you can see here that t</a:t>
            </a:r>
            <a:r>
              <a:rPr lang="en-US" dirty="0"/>
              <a:t>he hand tuned</a:t>
            </a:r>
            <a:r>
              <a:rPr lang="en-US" baseline="0" dirty="0"/>
              <a:t> designs are sub-optimal compared to our auto-tuned result</a:t>
            </a:r>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35</a:t>
            </a:fld>
            <a:endParaRPr lang="en-US"/>
          </a:p>
        </p:txBody>
      </p:sp>
    </p:spTree>
    <p:extLst>
      <p:ext uri="{BB962C8B-B14F-4D97-AF65-F5344CB8AC3E}">
        <p14:creationId xmlns:p14="http://schemas.microsoft.com/office/powerpoint/2010/main" val="4241963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f</a:t>
            </a:r>
            <a:r>
              <a:rPr lang="en-US" dirty="0"/>
              <a:t>or half-precision, we get a different tile size of 32 by 16 to </a:t>
            </a:r>
            <a:r>
              <a:rPr lang="en-US" dirty="0" smtClean="0"/>
              <a:t>get</a:t>
            </a:r>
            <a:r>
              <a:rPr lang="en-US" baseline="0" dirty="0" smtClean="0"/>
              <a:t> our </a:t>
            </a:r>
            <a:r>
              <a:rPr lang="en-US" baseline="0" dirty="0" err="1" smtClean="0"/>
              <a:t>pareto</a:t>
            </a:r>
            <a:r>
              <a:rPr lang="en-US" baseline="0" dirty="0" smtClean="0"/>
              <a:t> optimal point</a:t>
            </a:r>
            <a:endParaRPr lang="en-US" dirty="0"/>
          </a:p>
          <a:p>
            <a:r>
              <a:rPr lang="en-US" b="1" baseline="0" dirty="0"/>
              <a:t>[CLICK]</a:t>
            </a:r>
            <a:r>
              <a:rPr lang="en-US" baseline="0" dirty="0"/>
              <a:t> </a:t>
            </a:r>
            <a:r>
              <a:rPr lang="en-US" dirty="0"/>
              <a:t>As</a:t>
            </a:r>
            <a:r>
              <a:rPr lang="en-US" baseline="0" dirty="0"/>
              <a:t> we can see </a:t>
            </a:r>
            <a:r>
              <a:rPr lang="en-US" dirty="0"/>
              <a:t>a good tile-size for single-precision might lead to poor results when used with half-precision.</a:t>
            </a:r>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36</a:t>
            </a:fld>
            <a:endParaRPr lang="en-US"/>
          </a:p>
        </p:txBody>
      </p:sp>
    </p:spTree>
    <p:extLst>
      <p:ext uri="{BB962C8B-B14F-4D97-AF65-F5344CB8AC3E}">
        <p14:creationId xmlns:p14="http://schemas.microsoft.com/office/powerpoint/2010/main" val="565615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the Pareto</a:t>
            </a:r>
            <a:r>
              <a:rPr lang="en-US" baseline="0" dirty="0"/>
              <a:t> optimal tile size depends on the data precision and it is critical to find the right size that maximizes the performance with minimal resource utilization</a:t>
            </a:r>
          </a:p>
          <a:p>
            <a:endParaRPr lang="en-US" dirty="0"/>
          </a:p>
          <a:p>
            <a:r>
              <a:rPr lang="en-US" dirty="0"/>
              <a:t>We employ a similar strategy for horizontal diffusion and you can find those results in our paper.</a:t>
            </a:r>
          </a:p>
          <a:p>
            <a:endParaRPr lang="en-US" dirty="0"/>
          </a:p>
          <a:p>
            <a:r>
              <a:rPr lang="en-US" dirty="0"/>
              <a:t>%to attain a single-precision performance of 30.3 GFLOP/s with a tile size of 16 by 64 by 8 and a {half-precision} performance of 77.8 GFLOP/s {with} a tile size of 64</a:t>
            </a:r>
            <a:r>
              <a:rPr lang="en-US" baseline="0" dirty="0"/>
              <a:t> by </a:t>
            </a:r>
            <a:r>
              <a:rPr lang="en-US" dirty="0"/>
              <a:t>8</a:t>
            </a:r>
            <a:r>
              <a:rPr lang="en-US" baseline="0" dirty="0"/>
              <a:t> by </a:t>
            </a:r>
            <a:r>
              <a:rPr lang="en-US" dirty="0"/>
              <a:t>64. </a:t>
            </a:r>
          </a:p>
          <a:p>
            <a:endParaRPr lang="en-US" dirty="0"/>
          </a:p>
          <a:p>
            <a:r>
              <a:rPr lang="en-US" dirty="0"/>
              <a:t>%In FPGA acceleration, designers usually rely on expert judgement to find the appropriate tile-size and often adapt the design to use</a:t>
            </a:r>
            <a:r>
              <a:rPr lang="en-US" baseline="0" dirty="0"/>
              <a:t> </a:t>
            </a:r>
            <a:r>
              <a:rPr lang="en-US" dirty="0"/>
              <a:t>homogeneous tile sizes. However, as shown before,</a:t>
            </a:r>
            <a:r>
              <a:rPr lang="en-US" baseline="0" dirty="0"/>
              <a:t> </a:t>
            </a:r>
            <a:r>
              <a:rPr lang="en-US" dirty="0"/>
              <a:t>such hand-tuned implementations lead to sub-optimal results in terms of either resource </a:t>
            </a:r>
            <a:r>
              <a:rPr lang="en-US" dirty="0" err="1"/>
              <a:t>utilization~or~performance</a:t>
            </a:r>
            <a:r>
              <a:rPr lang="en-US" dirty="0"/>
              <a:t>. </a:t>
            </a:r>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37</a:t>
            </a:fld>
            <a:endParaRPr lang="en-US"/>
          </a:p>
        </p:txBody>
      </p:sp>
    </p:spTree>
    <p:extLst>
      <p:ext uri="{BB962C8B-B14F-4D97-AF65-F5344CB8AC3E}">
        <p14:creationId xmlns:p14="http://schemas.microsoft.com/office/powerpoint/2010/main" val="2439911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present our evaluation results for performance analysis</a:t>
            </a:r>
          </a:p>
        </p:txBody>
      </p:sp>
      <p:sp>
        <p:nvSpPr>
          <p:cNvPr id="4" name="Slide Number Placeholder 3"/>
          <p:cNvSpPr>
            <a:spLocks noGrp="1"/>
          </p:cNvSpPr>
          <p:nvPr>
            <p:ph type="sldNum" sz="quarter" idx="10"/>
          </p:nvPr>
        </p:nvSpPr>
        <p:spPr/>
        <p:txBody>
          <a:bodyPr/>
          <a:lstStyle/>
          <a:p>
            <a:fld id="{2B71F7F3-9543-40DF-A656-8B6347E0E941}" type="slidenum">
              <a:rPr lang="en-US" smtClean="0"/>
              <a:t>38</a:t>
            </a:fld>
            <a:endParaRPr lang="en-US"/>
          </a:p>
        </p:txBody>
      </p:sp>
    </p:spTree>
    <p:extLst>
      <p:ext uri="{BB962C8B-B14F-4D97-AF65-F5344CB8AC3E}">
        <p14:creationId xmlns:p14="http://schemas.microsoft.com/office/powerpoint/2010/main" val="879277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discuss single-precision performance results for the  vertical advection. We implement our design on both an HBM- and a DDR4-based FPGA board.</a:t>
            </a:r>
          </a:p>
          <a:p>
            <a:r>
              <a:rPr lang="en-US" b="1" baseline="0" dirty="0"/>
              <a:t>[CLICK]</a:t>
            </a:r>
            <a:r>
              <a:rPr lang="en-US" baseline="0" dirty="0"/>
              <a:t> </a:t>
            </a:r>
            <a:r>
              <a:rPr lang="en-US" dirty="0"/>
              <a:t> We performed in depth</a:t>
            </a:r>
            <a:r>
              <a:rPr lang="en-US" baseline="0" dirty="0"/>
              <a:t> scalability analysis where we</a:t>
            </a:r>
            <a:r>
              <a:rPr lang="en-US" dirty="0"/>
              <a:t>  scale the number of </a:t>
            </a:r>
            <a:r>
              <a:rPr lang="en-US" dirty="0" smtClean="0"/>
              <a:t>processing elements and </a:t>
            </a:r>
            <a:r>
              <a:rPr lang="en-US" dirty="0"/>
              <a:t>analyze the change in execution time. </a:t>
            </a:r>
          </a:p>
          <a:p>
            <a:r>
              <a:rPr lang="en-US" dirty="0"/>
              <a:t>For the DDR4-based design, we can accommodate only 4 </a:t>
            </a:r>
            <a:r>
              <a:rPr lang="en-US" dirty="0" smtClean="0"/>
              <a:t>processing elements on </a:t>
            </a:r>
            <a:r>
              <a:rPr lang="en-US" dirty="0"/>
              <a:t>the 9V3 board, while for the HBM-based design, we can fit 14 </a:t>
            </a:r>
            <a:r>
              <a:rPr lang="en-US" dirty="0" smtClean="0"/>
              <a:t>processing elements before </a:t>
            </a:r>
            <a:r>
              <a:rPr lang="en-US" dirty="0"/>
              <a:t>exhausting the on-board resources. </a:t>
            </a:r>
          </a:p>
          <a:p>
            <a:endParaRPr lang="en-US" dirty="0"/>
          </a:p>
          <a:p>
            <a:r>
              <a:rPr lang="en-US" dirty="0"/>
              <a:t>We make four observations from the figure.</a:t>
            </a:r>
          </a:p>
          <a:p>
            <a:endParaRPr lang="en-US" dirty="0"/>
          </a:p>
          <a:p>
            <a:r>
              <a:rPr lang="en-US" b="1" baseline="0" dirty="0"/>
              <a:t>[CLICK]</a:t>
            </a:r>
            <a:r>
              <a:rPr lang="en-US" baseline="0" dirty="0"/>
              <a:t> </a:t>
            </a:r>
            <a:r>
              <a:rPr lang="en-US" dirty="0"/>
              <a:t>First, </a:t>
            </a:r>
            <a:r>
              <a:rPr lang="en-US" dirty="0" smtClean="0"/>
              <a:t>for a single processing element, which fetches data from a single memory channel, {the} DDR4-based design provides higher performance than the HBM-based design}</a:t>
            </a:r>
          </a:p>
          <a:p>
            <a:r>
              <a:rPr lang="en-US" dirty="0" smtClean="0"/>
              <a:t>This is because the DDR4-based FPGA has a larger bus width than an HBM port This leads to a lower transfer rate for an HBM port than for a DDR4 port. One way to match the DDR4 bus width would be to have a single processing elements fetch data from multiple HBM ports in parallel. However, using more ports leads to higher power consumption our experiments</a:t>
            </a:r>
            <a:r>
              <a:rPr lang="en-US" baseline="0" dirty="0" smtClean="0"/>
              <a:t> showed that this power consumption </a:t>
            </a:r>
            <a:r>
              <a:rPr lang="en-US" dirty="0" smtClean="0"/>
              <a:t>is</a:t>
            </a:r>
            <a:r>
              <a:rPr lang="en-US" baseline="0" dirty="0" smtClean="0"/>
              <a:t> </a:t>
            </a:r>
            <a:r>
              <a:rPr lang="en-US" dirty="0" smtClean="0"/>
              <a:t>around 1 Watt per HBM port).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dirty="0"/>
              <a:t>Second, </a:t>
            </a:r>
            <a:r>
              <a:rPr lang="en-US" dirty="0" smtClean="0"/>
              <a:t>as we increase the number of processing elements, we observe a linear reduction in the execution time for the HBM-based design. This is because, we can evenly divide the computation between multiple processing elements , each of which fetches data from a separate HBM 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dirty="0"/>
              <a:t>Third, </a:t>
            </a:r>
            <a:r>
              <a:rPr lang="en-US" dirty="0" smtClean="0"/>
              <a:t>in the DDR4-based design, the use of only a single channel to feed multiple processing elements  leads to a congestion issue that causes a non-linear run-time reduction. As we increase the number of accelerator processing elements, we observe that the processing elements  compete for a single memory channel, which causes frequent stalls. This phenomenon leads to worse performance scaling characteristics for the DDR4-based design as compared to the HBM-based design.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dirty="0"/>
              <a:t>Fourth, </a:t>
            </a:r>
            <a:r>
              <a:rPr lang="en-US" dirty="0" smtClean="0"/>
              <a:t>our full-blown HBM-based vertical advection implementation takes 1.11 </a:t>
            </a:r>
            <a:r>
              <a:rPr lang="en-US" dirty="0" err="1" smtClean="0"/>
              <a:t>msec</a:t>
            </a:r>
            <a:r>
              <a:rPr lang="en-US" dirty="0" smtClean="0"/>
              <a:t> to execute which is 120.7~GFLOP/s</a:t>
            </a:r>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39</a:t>
            </a:fld>
            <a:endParaRPr lang="en-US"/>
          </a:p>
        </p:txBody>
      </p:sp>
    </p:spTree>
    <p:extLst>
      <p:ext uri="{BB962C8B-B14F-4D97-AF65-F5344CB8AC3E}">
        <p14:creationId xmlns:p14="http://schemas.microsoft.com/office/powerpoint/2010/main" val="100746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[CLICK]</a:t>
            </a:r>
            <a:r>
              <a:rPr lang="en-US" baseline="0" dirty="0"/>
              <a:t> </a:t>
            </a:r>
            <a:r>
              <a:rPr lang="en-US" dirty="0"/>
              <a:t>Stencil computations update values in a multidimensional grid</a:t>
            </a:r>
            <a:r>
              <a:rPr lang="en-US" baseline="0" dirty="0"/>
              <a:t> using a fixed pattern of grid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To demonstrate, we show a basic elementary</a:t>
            </a:r>
            <a:r>
              <a:rPr lang="en-US" sz="1200" b="0" i="0" kern="1200" dirty="0">
                <a:solidFill>
                  <a:schemeClr val="tx1"/>
                </a:solidFill>
                <a:effectLst/>
                <a:latin typeface="+mn-lt"/>
                <a:ea typeface="+mn-ea"/>
                <a:cs typeface="+mn-cs"/>
              </a:rPr>
              <a:t> 7-point 3D Jacobi stencil, which is frequently used as a benchmark for stencil </a:t>
            </a:r>
            <a:r>
              <a:rPr lang="en-US" sz="1200" b="0" i="0" kern="1200" dirty="0" smtClean="0">
                <a:solidFill>
                  <a:schemeClr val="tx1"/>
                </a:solidFill>
                <a:effectLst/>
                <a:latin typeface="+mn-lt"/>
                <a:ea typeface="+mn-ea"/>
                <a:cs typeface="+mn-cs"/>
              </a:rPr>
              <a:t>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kernel </a:t>
            </a:r>
            <a:r>
              <a:rPr lang="en-US" sz="1200" b="0" i="0" kern="1200" dirty="0" smtClean="0">
                <a:solidFill>
                  <a:schemeClr val="tx1"/>
                </a:solidFill>
                <a:effectLst/>
                <a:latin typeface="+mn-lt"/>
                <a:ea typeface="+mn-ea"/>
                <a:cs typeface="+mn-cs"/>
              </a:rPr>
              <a:t>accesses </a:t>
            </a:r>
            <a:r>
              <a:rPr lang="en-US" sz="1200" b="0" i="0" kern="1200" dirty="0">
                <a:solidFill>
                  <a:schemeClr val="tx1"/>
                </a:solidFill>
                <a:effectLst/>
                <a:latin typeface="+mn-lt"/>
                <a:ea typeface="+mn-ea"/>
                <a:cs typeface="+mn-cs"/>
              </a:rPr>
              <a:t>7 elements to perform six additions and two multiplications at the same time. </a:t>
            </a:r>
            <a:endParaRPr lang="en-US" baseline="0" dirty="0"/>
          </a:p>
          <a:p>
            <a:pPr marL="0" indent="0">
              <a:buNone/>
            </a:pPr>
            <a:r>
              <a:rPr lang="en-US" b="1" baseline="0" dirty="0"/>
              <a:t>[CLICK]</a:t>
            </a:r>
            <a:r>
              <a:rPr lang="en-US" baseline="0" dirty="0"/>
              <a:t> </a:t>
            </a:r>
            <a:r>
              <a:rPr lang="en-US" b="0" dirty="0"/>
              <a:t>Stencils are widely </a:t>
            </a:r>
            <a:r>
              <a:rPr lang="en-US" b="0" dirty="0" smtClean="0"/>
              <a:t>used! Around </a:t>
            </a:r>
            <a:r>
              <a:rPr lang="en-US" b="0" dirty="0"/>
              <a:t>30% of high performance computing applications make use of different stencils</a:t>
            </a:r>
          </a:p>
          <a:p>
            <a:pPr marL="0" indent="0">
              <a:buNone/>
            </a:pPr>
            <a:r>
              <a:rPr lang="en-US" b="1" baseline="0" dirty="0"/>
              <a:t>[CLICK]</a:t>
            </a:r>
            <a:r>
              <a:rPr lang="en-US" baseline="0" dirty="0"/>
              <a:t> including f</a:t>
            </a:r>
            <a:r>
              <a:rPr lang="en-US" dirty="0"/>
              <a:t>luid dynamics,</a:t>
            </a:r>
            <a:r>
              <a:rPr lang="en-US" b="1" baseline="0" dirty="0"/>
              <a:t> [CLICK]</a:t>
            </a:r>
            <a:r>
              <a:rPr lang="en-US" baseline="0" dirty="0"/>
              <a:t> </a:t>
            </a:r>
            <a:r>
              <a:rPr lang="en-US" dirty="0"/>
              <a:t> image processing, </a:t>
            </a:r>
            <a:r>
              <a:rPr lang="en-US" b="1" baseline="0" dirty="0"/>
              <a:t>[CLICK]</a:t>
            </a:r>
            <a:r>
              <a:rPr lang="en-US" baseline="0" dirty="0"/>
              <a:t> </a:t>
            </a:r>
            <a:r>
              <a:rPr lang="en-US" dirty="0"/>
              <a:t>atmospheric modeling, etc.</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a:t>
            </a:fld>
            <a:endParaRPr lang="en-US"/>
          </a:p>
        </p:txBody>
      </p:sp>
    </p:spTree>
    <p:extLst>
      <p:ext uri="{BB962C8B-B14F-4D97-AF65-F5344CB8AC3E}">
        <p14:creationId xmlns:p14="http://schemas.microsoft.com/office/powerpoint/2010/main" val="2871932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horizontal diffusion implementation </a:t>
            </a:r>
            <a:r>
              <a:rPr lang="en-US" b="1" baseline="0" dirty="0"/>
              <a:t>[CLICK]</a:t>
            </a:r>
            <a:r>
              <a:rPr lang="en-US" baseline="0" dirty="0"/>
              <a:t> we achieve</a:t>
            </a:r>
            <a:r>
              <a:rPr lang="en-US" dirty="0"/>
              <a:t> 0.42 </a:t>
            </a:r>
            <a:r>
              <a:rPr lang="en-US" dirty="0" err="1" smtClean="0"/>
              <a:t>msec</a:t>
            </a:r>
            <a:r>
              <a:rPr lang="en-US" dirty="0" smtClean="0"/>
              <a:t>, which</a:t>
            </a:r>
            <a:r>
              <a:rPr lang="en-US" baseline="0" dirty="0" smtClean="0"/>
              <a:t> is 485 GFLOPS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report half precision results in the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40</a:t>
            </a:fld>
            <a:endParaRPr lang="en-US"/>
          </a:p>
        </p:txBody>
      </p:sp>
    </p:spTree>
    <p:extLst>
      <p:ext uri="{BB962C8B-B14F-4D97-AF65-F5344CB8AC3E}">
        <p14:creationId xmlns:p14="http://schemas.microsoft.com/office/powerpoint/2010/main" val="894001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t>
            </a:r>
            <a:r>
              <a:rPr lang="en-US" dirty="0" smtClean="0"/>
              <a:t>carefully designing</a:t>
            </a:r>
            <a:r>
              <a:rPr lang="en-US" baseline="0" dirty="0" smtClean="0"/>
              <a:t> the micro-</a:t>
            </a:r>
            <a:r>
              <a:rPr lang="en-US" baseline="0" dirty="0" err="1" smtClean="0"/>
              <a:t>archictecture</a:t>
            </a:r>
            <a:r>
              <a:rPr lang="en-US" baseline="0" dirty="0" smtClean="0"/>
              <a:t> </a:t>
            </a:r>
            <a:r>
              <a:rPr lang="en-US" baseline="0" dirty="0"/>
              <a:t>architecture with application </a:t>
            </a:r>
            <a:r>
              <a:rPr lang="en-US" baseline="0" dirty="0" smtClean="0"/>
              <a:t>specific heterogeneous </a:t>
            </a:r>
            <a:r>
              <a:rPr lang="en-US" baseline="0" dirty="0"/>
              <a:t>memory hierarchy, </a:t>
            </a:r>
            <a:r>
              <a:rPr lang="en-US" dirty="0"/>
              <a:t>NERO</a:t>
            </a:r>
            <a:r>
              <a:rPr lang="en-US" baseline="0" dirty="0"/>
              <a:t> is</a:t>
            </a:r>
            <a:r>
              <a:rPr lang="en-US" dirty="0"/>
              <a:t> 4.2 times and 8.3 times faster </a:t>
            </a:r>
            <a:r>
              <a:rPr lang="en-US" baseline="0" dirty="0"/>
              <a:t>for vertical advection and horizontal diffusion respectively</a:t>
            </a:r>
            <a:r>
              <a:rPr lang="en-US" dirty="0"/>
              <a:t> than a complete~POWER9~socket. </a:t>
            </a:r>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41</a:t>
            </a:fld>
            <a:endParaRPr lang="en-US"/>
          </a:p>
        </p:txBody>
      </p:sp>
    </p:spTree>
    <p:extLst>
      <p:ext uri="{BB962C8B-B14F-4D97-AF65-F5344CB8AC3E}">
        <p14:creationId xmlns:p14="http://schemas.microsoft.com/office/powerpoint/2010/main" val="1881260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also did energy efficiency analysis for our design</a:t>
            </a:r>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42</a:t>
            </a:fld>
            <a:endParaRPr lang="en-US"/>
          </a:p>
        </p:txBody>
      </p:sp>
    </p:spTree>
    <p:extLst>
      <p:ext uri="{BB962C8B-B14F-4D97-AF65-F5344CB8AC3E}">
        <p14:creationId xmlns:p14="http://schemas.microsoft.com/office/powerpoint/2010/main" val="1052137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shows the energy efficiency which is GFLOPS per Watt for vertical advection on the HBM- and DDR4-based designs. We make three major observations from the figure. </a:t>
            </a:r>
          </a:p>
          <a:p>
            <a:endParaRPr lang="en-US" dirty="0"/>
          </a:p>
          <a:p>
            <a:r>
              <a:rPr lang="en-US" b="1" baseline="0" dirty="0" smtClean="0"/>
              <a:t>[CLICK]</a:t>
            </a:r>
            <a:r>
              <a:rPr lang="en-US" baseline="0" dirty="0" smtClean="0"/>
              <a:t> </a:t>
            </a:r>
            <a:r>
              <a:rPr lang="en-US" dirty="0" smtClean="0"/>
              <a:t>First, the DDR4-based design is more energy efficient than the HBM-based design when the number of PEs is small} This observation is inline with our discussion about performance with small processing element counts</a:t>
            </a:r>
          </a:p>
          <a:p>
            <a:endParaRPr lang="en-US" b="1" baseline="0" dirty="0" smtClean="0"/>
          </a:p>
          <a:p>
            <a:r>
              <a:rPr lang="en-US" b="1" baseline="0" dirty="0" smtClean="0"/>
              <a:t>[</a:t>
            </a:r>
            <a:r>
              <a:rPr lang="en-US" b="1" baseline="0" dirty="0"/>
              <a:t>CLICK]</a:t>
            </a:r>
            <a:r>
              <a:rPr lang="en-US" baseline="0" dirty="0"/>
              <a:t> </a:t>
            </a:r>
            <a:r>
              <a:rPr lang="en-US" dirty="0"/>
              <a:t>However, as we increase the number of </a:t>
            </a:r>
            <a:r>
              <a:rPr lang="en-US" dirty="0" smtClean="0"/>
              <a:t>processing elements , </a:t>
            </a:r>
            <a:r>
              <a:rPr lang="en-US" dirty="0"/>
              <a:t>the HBM-based design provides better energy </a:t>
            </a:r>
            <a:r>
              <a:rPr lang="en-US" dirty="0" smtClean="0"/>
              <a:t>efficiency. </a:t>
            </a:r>
            <a:r>
              <a:rPr lang="en-US" dirty="0"/>
              <a:t>This is </a:t>
            </a:r>
            <a:r>
              <a:rPr lang="en-US" dirty="0" smtClean="0"/>
              <a:t>because </a:t>
            </a:r>
            <a:r>
              <a:rPr lang="en-US" dirty="0"/>
              <a:t>more data can be fetched and </a:t>
            </a:r>
            <a:r>
              <a:rPr lang="en-US" dirty="0" smtClean="0"/>
              <a:t>processed </a:t>
            </a:r>
            <a:r>
              <a:rPr lang="en-US" dirty="0"/>
              <a:t>in </a:t>
            </a:r>
            <a:r>
              <a:rPr lang="en-US" dirty="0" smtClean="0"/>
              <a:t>parallel via </a:t>
            </a:r>
            <a:r>
              <a:rPr lang="en-US" dirty="0"/>
              <a:t>multiple </a:t>
            </a:r>
            <a:r>
              <a:rPr lang="en-US" dirty="0" smtClean="0"/>
              <a:t>HBM ports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aseline="0" dirty="0" smtClean="0"/>
              <a:t> Second</a:t>
            </a:r>
            <a:r>
              <a:rPr lang="en-US" dirty="0" smtClean="0"/>
              <a:t>, kernels like vertical advection, with intricate memory access patterns, are not able to} reach the peak computational power of FPGAs. The large amount of control flow in vertical advection leads to large resource consumption. Therefore, when increasing the PE count, we observe a high increase in power consumption with low energy efficiency.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dirty="0"/>
              <a:t>Third, </a:t>
            </a:r>
            <a:r>
              <a:rPr lang="en-US" dirty="0" smtClean="0"/>
              <a:t>we achieve energy efficiency value of around 1.5 GFLOPS/Watt with 14 processing elements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43</a:t>
            </a:fld>
            <a:endParaRPr lang="en-US"/>
          </a:p>
        </p:txBody>
      </p:sp>
    </p:spTree>
    <p:extLst>
      <p:ext uri="{BB962C8B-B14F-4D97-AF65-F5344CB8AC3E}">
        <p14:creationId xmlns:p14="http://schemas.microsoft.com/office/powerpoint/2010/main" val="3142535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We conclude,</a:t>
            </a:r>
            <a:r>
              <a:rPr lang="en-US" sz="1200" b="1"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enabling many HBM ports might not always be the determining factor to reach the target parallelism and energy efficiency</a:t>
            </a:r>
          </a:p>
          <a:p>
            <a:endParaRPr lang="en-US"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44</a:t>
            </a:fld>
            <a:endParaRPr lang="en-US"/>
          </a:p>
        </p:txBody>
      </p:sp>
    </p:spTree>
    <p:extLst>
      <p:ext uri="{BB962C8B-B14F-4D97-AF65-F5344CB8AC3E}">
        <p14:creationId xmlns:p14="http://schemas.microsoft.com/office/powerpoint/2010/main" val="1820086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a:t>
            </a:r>
            <a:r>
              <a:rPr lang="en-US" dirty="0" smtClean="0"/>
              <a:t>for horizontal diffusion</a:t>
            </a:r>
            <a:r>
              <a:rPr lang="en-US" baseline="0" dirty="0" smtClean="0"/>
              <a:t> which is highly </a:t>
            </a:r>
            <a:r>
              <a:rPr lang="en-US" baseline="0" dirty="0"/>
              <a:t>parallelizable in all the dimensions </a:t>
            </a:r>
            <a:r>
              <a:rPr lang="en-US" baseline="0" dirty="0" smtClean="0"/>
              <a:t>and has limited </a:t>
            </a:r>
            <a:r>
              <a:rPr lang="en-US" baseline="0" dirty="0"/>
              <a:t>control flow.</a:t>
            </a:r>
            <a:r>
              <a:rPr lang="en-US" b="1" baseline="0" dirty="0"/>
              <a:t> [CLICK]</a:t>
            </a:r>
            <a:r>
              <a:rPr lang="en-US" baseline="0" dirty="0"/>
              <a:t> </a:t>
            </a:r>
            <a:r>
              <a:rPr lang="en-US" baseline="0" dirty="0" smtClean="0"/>
              <a:t>the </a:t>
            </a:r>
            <a:r>
              <a:rPr lang="en-US" baseline="0" dirty="0"/>
              <a:t>energy efficiency keeps increasing with increase in PE count</a:t>
            </a:r>
          </a:p>
          <a:p>
            <a:endParaRPr lang="en-US" baseline="0"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45</a:t>
            </a:fld>
            <a:endParaRPr lang="en-US"/>
          </a:p>
        </p:txBody>
      </p:sp>
    </p:spTree>
    <p:extLst>
      <p:ext uri="{BB962C8B-B14F-4D97-AF65-F5344CB8AC3E}">
        <p14:creationId xmlns:p14="http://schemas.microsoft.com/office/powerpoint/2010/main" val="1103646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executing these kernels on an HBM-based board, we reduce the energy consumption by 22</a:t>
            </a:r>
            <a:r>
              <a:rPr lang="en-US" baseline="0" dirty="0"/>
              <a:t> </a:t>
            </a:r>
            <a:r>
              <a:rPr lang="en-US" dirty="0"/>
              <a:t>times for vertical advection and 29 times for horizontal diffusion compared to</a:t>
            </a:r>
            <a:r>
              <a:rPr lang="en-US" baseline="0" dirty="0"/>
              <a:t> a </a:t>
            </a:r>
            <a:r>
              <a:rPr lang="en-US" dirty="0"/>
              <a:t>16-core POWER9 socket.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and </a:t>
            </a:r>
            <a:r>
              <a:rPr lang="en-US" dirty="0"/>
              <a:t>NERO provides energy efficiency of 1.5 GFLOPS/Watt and 17.3 GFLOPS/Watt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46</a:t>
            </a:fld>
            <a:endParaRPr lang="en-US"/>
          </a:p>
        </p:txBody>
      </p:sp>
    </p:spTree>
    <p:extLst>
      <p:ext uri="{BB962C8B-B14F-4D97-AF65-F5344CB8AC3E}">
        <p14:creationId xmlns:p14="http://schemas.microsoft.com/office/powerpoint/2010/main" val="3501020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conclude</a:t>
            </a:r>
          </a:p>
        </p:txBody>
      </p:sp>
      <p:sp>
        <p:nvSpPr>
          <p:cNvPr id="4" name="Slide Number Placeholder 3"/>
          <p:cNvSpPr>
            <a:spLocks noGrp="1"/>
          </p:cNvSpPr>
          <p:nvPr>
            <p:ph type="sldNum" sz="quarter" idx="10"/>
          </p:nvPr>
        </p:nvSpPr>
        <p:spPr/>
        <p:txBody>
          <a:bodyPr/>
          <a:lstStyle/>
          <a:p>
            <a:fld id="{2B71F7F3-9543-40DF-A656-8B6347E0E941}" type="slidenum">
              <a:rPr lang="en-US" smtClean="0"/>
              <a:t>47</a:t>
            </a:fld>
            <a:endParaRPr lang="en-US"/>
          </a:p>
        </p:txBody>
      </p:sp>
    </p:spTree>
    <p:extLst>
      <p:ext uri="{BB962C8B-B14F-4D97-AF65-F5344CB8AC3E}">
        <p14:creationId xmlns:p14="http://schemas.microsoft.com/office/powerpoint/2010/main" val="11539306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aseline="0" dirty="0" smtClean="0"/>
              <a:t> The motivation of this talk is that </a:t>
            </a:r>
            <a:r>
              <a:rPr lang="en-US" dirty="0" smtClean="0"/>
              <a:t>Stencil computation is an essential part of weather prediction applications</a:t>
            </a:r>
          </a:p>
          <a:p>
            <a:r>
              <a:rPr lang="en-US" b="1" baseline="0" dirty="0" smtClean="0"/>
              <a:t>[CLICK]</a:t>
            </a:r>
            <a:r>
              <a:rPr lang="en-US" baseline="0" dirty="0" smtClean="0"/>
              <a:t> </a:t>
            </a:r>
            <a:r>
              <a:rPr lang="en-US" dirty="0" smtClean="0"/>
              <a:t>Unfortunately</a:t>
            </a:r>
            <a:r>
              <a:rPr lang="en-US" baseline="0" dirty="0" smtClean="0"/>
              <a:t> these kernels are memory bound with limited performance and high energy consumption on traditional multi-core architectures</a:t>
            </a:r>
          </a:p>
          <a:p>
            <a:pPr algn="just">
              <a:lnSpc>
                <a:spcPct val="110000"/>
              </a:lnSpc>
            </a:pPr>
            <a:r>
              <a:rPr lang="en-US" b="1" baseline="0" dirty="0" smtClean="0"/>
              <a:t>[CLICK]</a:t>
            </a:r>
            <a:r>
              <a:rPr lang="en-US" baseline="0" dirty="0" smtClean="0"/>
              <a:t> Our goal is t</a:t>
            </a:r>
            <a:r>
              <a:rPr lang="en-US" dirty="0" smtClean="0">
                <a:solidFill>
                  <a:srgbClr val="264478"/>
                </a:solidFill>
              </a:rPr>
              <a:t>o mitigate the performance bottleneck of complex compound stencils found in real world weather prediction applications in an energy-efficient way</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smtClean="0"/>
              <a:t>[CLICK]</a:t>
            </a:r>
            <a:r>
              <a:rPr lang="en-US" baseline="0" dirty="0" smtClean="0"/>
              <a:t> </a:t>
            </a:r>
            <a:r>
              <a:rPr lang="en-US" dirty="0" smtClean="0">
                <a:solidFill>
                  <a:srgbClr val="264478"/>
                </a:solidFill>
              </a:rPr>
              <a:t>To this end we present</a:t>
            </a:r>
            <a:r>
              <a:rPr lang="en-US" baseline="0" dirty="0" smtClean="0">
                <a:solidFill>
                  <a:srgbClr val="264478"/>
                </a:solidFill>
              </a:rPr>
              <a:t> NERO: </a:t>
            </a:r>
            <a:r>
              <a:rPr lang="en-US" b="1" baseline="0" dirty="0" smtClean="0"/>
              <a:t>[CLICK]</a:t>
            </a:r>
            <a:r>
              <a:rPr lang="en-US" baseline="0" dirty="0" smtClean="0"/>
              <a:t> </a:t>
            </a:r>
            <a:r>
              <a:rPr lang="en-US" sz="1200" dirty="0" smtClean="0">
                <a:solidFill>
                  <a:schemeClr val="accent6">
                    <a:lumMod val="75000"/>
                  </a:schemeClr>
                </a:solidFill>
              </a:rPr>
              <a:t>First near-High</a:t>
            </a:r>
            <a:r>
              <a:rPr lang="en-US" sz="1200" baseline="0" dirty="0" smtClean="0">
                <a:solidFill>
                  <a:schemeClr val="accent6">
                    <a:lumMod val="75000"/>
                  </a:schemeClr>
                </a:solidFill>
              </a:rPr>
              <a:t> bandwidth memory</a:t>
            </a:r>
            <a:r>
              <a:rPr lang="en-US" sz="1200" dirty="0" smtClean="0">
                <a:solidFill>
                  <a:schemeClr val="accent6">
                    <a:lumMod val="75000"/>
                  </a:schemeClr>
                </a:solidFill>
              </a:rPr>
              <a:t> FPGA-based accelerator for rep-</a:t>
            </a:r>
            <a:r>
              <a:rPr lang="en-US" sz="1200" dirty="0" err="1" smtClean="0">
                <a:solidFill>
                  <a:schemeClr val="accent6">
                    <a:lumMod val="75000"/>
                  </a:schemeClr>
                </a:solidFill>
              </a:rPr>
              <a:t>ri</a:t>
            </a:r>
            <a:r>
              <a:rPr lang="en-US" sz="1200" dirty="0" smtClean="0">
                <a:solidFill>
                  <a:schemeClr val="accent6">
                    <a:lumMod val="75000"/>
                  </a:schemeClr>
                </a:solidFill>
              </a:rPr>
              <a:t>-</a:t>
            </a:r>
            <a:r>
              <a:rPr lang="en-US" sz="1200" dirty="0" err="1" smtClean="0">
                <a:solidFill>
                  <a:schemeClr val="accent6">
                    <a:lumMod val="75000"/>
                  </a:schemeClr>
                </a:solidFill>
              </a:rPr>
              <a:t>zen-tuh-tiv</a:t>
            </a:r>
            <a:r>
              <a:rPr lang="en-US" sz="1200" baseline="0" dirty="0" smtClean="0">
                <a:solidFill>
                  <a:schemeClr val="accent6">
                    <a:lumMod val="75000"/>
                  </a:schemeClr>
                </a:solidFill>
              </a:rPr>
              <a:t> </a:t>
            </a:r>
            <a:r>
              <a:rPr lang="en-US" sz="1200" dirty="0" smtClean="0">
                <a:solidFill>
                  <a:schemeClr val="accent6">
                    <a:lumMod val="75000"/>
                  </a:schemeClr>
                </a:solidFill>
              </a:rPr>
              <a:t>kernels from a real-world weather prediction application</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smtClean="0"/>
              <a:t>[CLICK]</a:t>
            </a:r>
            <a:r>
              <a:rPr lang="en-US" baseline="0" dirty="0" smtClean="0"/>
              <a:t> </a:t>
            </a:r>
            <a:r>
              <a:rPr lang="en-US" dirty="0" smtClean="0">
                <a:solidFill>
                  <a:srgbClr val="264478"/>
                </a:solidFill>
              </a:rPr>
              <a:t>We perform detailed roofline </a:t>
            </a:r>
            <a:r>
              <a:rPr lang="en-US" sz="1200" dirty="0" smtClean="0">
                <a:solidFill>
                  <a:schemeClr val="accent6">
                    <a:lumMod val="75000"/>
                  </a:schemeClr>
                </a:solidFill>
              </a:rPr>
              <a:t>analysis to show weather prediction kernels are constrained by DRAM bandwidth on a state-of-the-art CPU system</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smtClean="0"/>
              <a:t>[CLICK] We optimize NERO with </a:t>
            </a:r>
            <a:r>
              <a:rPr lang="en-US" sz="1200" baseline="0" dirty="0" smtClean="0">
                <a:solidFill>
                  <a:schemeClr val="accent6">
                    <a:lumMod val="75000"/>
                  </a:schemeClr>
                </a:solidFill>
              </a:rPr>
              <a:t>a </a:t>
            </a:r>
            <a:r>
              <a:rPr lang="en-US" sz="1200" dirty="0" smtClean="0">
                <a:solidFill>
                  <a:schemeClr val="accent6">
                    <a:lumMod val="75000"/>
                  </a:schemeClr>
                </a:solidFill>
              </a:rPr>
              <a:t>data-centric caching scheme with precision-optimized tiling for a heterogeneous memory hierarchy consisting of URAM, BRAM, HBM</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smtClean="0"/>
              <a:t>[CLICK]</a:t>
            </a:r>
            <a:r>
              <a:rPr lang="en-US" baseline="0" dirty="0" smtClean="0"/>
              <a:t> Also we p</a:t>
            </a:r>
            <a:r>
              <a:rPr lang="en-US" sz="1200" dirty="0" smtClean="0">
                <a:solidFill>
                  <a:schemeClr val="accent6">
                    <a:lumMod val="75000"/>
                  </a:schemeClr>
                </a:solidFill>
              </a:rPr>
              <a:t>erform in depth scalability analysis for both DDR4 and HBM-based FPGA boards</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1200" dirty="0" smtClean="0">
              <a:solidFill>
                <a:schemeClr val="accent6">
                  <a:lumMod val="75000"/>
                </a:schemeClr>
              </a:solidFill>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smtClean="0"/>
              <a:t>[CLICK]</a:t>
            </a:r>
            <a:r>
              <a:rPr lang="en-US" baseline="0" dirty="0" smtClean="0"/>
              <a:t> </a:t>
            </a:r>
            <a:r>
              <a:rPr lang="en-US" sz="1200" dirty="0" smtClean="0">
                <a:solidFill>
                  <a:schemeClr val="accent6">
                    <a:lumMod val="75000"/>
                  </a:schemeClr>
                </a:solidFill>
              </a:rPr>
              <a:t>In our evaluation we </a:t>
            </a:r>
            <a:r>
              <a:rPr lang="en-US" sz="1200" baseline="0" dirty="0" smtClean="0">
                <a:solidFill>
                  <a:schemeClr val="accent6">
                    <a:lumMod val="75000"/>
                  </a:schemeClr>
                </a:solidFill>
              </a:rPr>
              <a:t>show that </a:t>
            </a:r>
            <a:r>
              <a:rPr lang="en-US" sz="2000" b="1" baseline="0" dirty="0" smtClean="0"/>
              <a:t>[CLICK]</a:t>
            </a:r>
            <a:r>
              <a:rPr lang="en-US" sz="2000" baseline="0" dirty="0" smtClean="0"/>
              <a:t> </a:t>
            </a:r>
            <a:r>
              <a:rPr lang="en-US" sz="2000" dirty="0" smtClean="0">
                <a:solidFill>
                  <a:srgbClr val="857646"/>
                </a:solidFill>
              </a:rPr>
              <a:t>NERO outperforms a 16-core IBM POWER9 system by 4.2</a:t>
            </a:r>
            <a:r>
              <a:rPr lang="en-US" sz="2000" baseline="0" dirty="0" smtClean="0">
                <a:solidFill>
                  <a:srgbClr val="857646"/>
                </a:solidFill>
              </a:rPr>
              <a:t> times</a:t>
            </a:r>
            <a:r>
              <a:rPr lang="en-US" sz="2000" dirty="0" smtClean="0">
                <a:solidFill>
                  <a:srgbClr val="857646"/>
                </a:solidFill>
              </a:rPr>
              <a:t> and 8.3</a:t>
            </a:r>
            <a:r>
              <a:rPr lang="en-US" sz="2000" baseline="0" dirty="0" smtClean="0">
                <a:solidFill>
                  <a:srgbClr val="857646"/>
                </a:solidFill>
              </a:rPr>
              <a:t> times</a:t>
            </a:r>
            <a:r>
              <a:rPr lang="en-US" sz="2000" dirty="0" smtClean="0">
                <a:solidFill>
                  <a:srgbClr val="857646"/>
                </a:solidFill>
              </a:rPr>
              <a:t> for two </a:t>
            </a:r>
            <a:r>
              <a:rPr lang="en-US" sz="2000" dirty="0" smtClean="0">
                <a:solidFill>
                  <a:schemeClr val="accent6">
                    <a:lumMod val="75000"/>
                  </a:schemeClr>
                </a:solidFill>
              </a:rPr>
              <a:t>rep-</a:t>
            </a:r>
            <a:r>
              <a:rPr lang="en-US" sz="2000" dirty="0" err="1" smtClean="0">
                <a:solidFill>
                  <a:schemeClr val="accent6">
                    <a:lumMod val="75000"/>
                  </a:schemeClr>
                </a:solidFill>
              </a:rPr>
              <a:t>ri</a:t>
            </a:r>
            <a:r>
              <a:rPr lang="en-US" sz="2000" dirty="0" smtClean="0">
                <a:solidFill>
                  <a:schemeClr val="accent6">
                    <a:lumMod val="75000"/>
                  </a:schemeClr>
                </a:solidFill>
              </a:rPr>
              <a:t>-</a:t>
            </a:r>
            <a:r>
              <a:rPr lang="en-US" sz="2000" dirty="0" err="1" smtClean="0">
                <a:solidFill>
                  <a:schemeClr val="accent6">
                    <a:lumMod val="75000"/>
                  </a:schemeClr>
                </a:solidFill>
              </a:rPr>
              <a:t>zen-tuh-tiv</a:t>
            </a:r>
            <a:r>
              <a:rPr lang="en-US" sz="2000" dirty="0" smtClean="0">
                <a:solidFill>
                  <a:schemeClr val="accent6">
                    <a:lumMod val="75000"/>
                  </a:schemeClr>
                </a:solidFill>
              </a:rPr>
              <a:t> </a:t>
            </a:r>
            <a:r>
              <a:rPr lang="en-US" sz="2000" dirty="0" smtClean="0">
                <a:solidFill>
                  <a:srgbClr val="857646"/>
                </a:solidFill>
              </a:rPr>
              <a:t>kernels from a real-world weather prediction application</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000" b="1" baseline="0" dirty="0" smtClean="0"/>
              <a:t>[CLICK]</a:t>
            </a:r>
            <a:r>
              <a:rPr lang="en-US" sz="2000" baseline="0" dirty="0" smtClean="0"/>
              <a:t> </a:t>
            </a:r>
            <a:r>
              <a:rPr lang="en-US" sz="2000" dirty="0" smtClean="0">
                <a:solidFill>
                  <a:srgbClr val="857646"/>
                </a:solidFill>
              </a:rPr>
              <a:t>Further,</a:t>
            </a:r>
            <a:r>
              <a:rPr lang="en-US" sz="2000" baseline="0" dirty="0" smtClean="0">
                <a:solidFill>
                  <a:srgbClr val="857646"/>
                </a:solidFill>
              </a:rPr>
              <a:t> </a:t>
            </a:r>
            <a:r>
              <a:rPr lang="en-US" sz="2000" dirty="0" smtClean="0">
                <a:solidFill>
                  <a:srgbClr val="857646"/>
                </a:solidFill>
              </a:rPr>
              <a:t>NERO reduces energy consumption by 22 </a:t>
            </a:r>
            <a:r>
              <a:rPr lang="en-US" sz="2000" baseline="0" dirty="0" smtClean="0">
                <a:solidFill>
                  <a:srgbClr val="857646"/>
                </a:solidFill>
              </a:rPr>
              <a:t>times</a:t>
            </a:r>
            <a:r>
              <a:rPr lang="en-US" sz="2000" dirty="0" smtClean="0">
                <a:solidFill>
                  <a:srgbClr val="857646"/>
                </a:solidFill>
              </a:rPr>
              <a:t>  and 29</a:t>
            </a:r>
            <a:r>
              <a:rPr lang="en-US" sz="2000" baseline="0" dirty="0" smtClean="0">
                <a:solidFill>
                  <a:srgbClr val="857646"/>
                </a:solidFill>
              </a:rPr>
              <a:t>times</a:t>
            </a:r>
            <a:r>
              <a:rPr lang="en-US" sz="2000" dirty="0" smtClean="0">
                <a:solidFill>
                  <a:srgbClr val="857646"/>
                </a:solidFill>
              </a:rPr>
              <a:t>  with an energy efficiency of 1.5 GFLOPS/Watt and</a:t>
            </a:r>
            <a:r>
              <a:rPr lang="en-US" sz="2000" baseline="0" dirty="0" smtClean="0">
                <a:solidFill>
                  <a:srgbClr val="857646"/>
                </a:solidFill>
              </a:rPr>
              <a:t> </a:t>
            </a:r>
            <a:r>
              <a:rPr lang="en-US" sz="2000" dirty="0" smtClean="0">
                <a:solidFill>
                  <a:srgbClr val="857646"/>
                </a:solidFill>
              </a:rPr>
              <a:t>17.3 GFLOPS/Watt</a:t>
            </a:r>
          </a:p>
          <a:p>
            <a:pPr rtl="0"/>
            <a:endParaRPr lang="en-GB" dirty="0"/>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2000" dirty="0">
              <a:solidFill>
                <a:srgbClr val="857646"/>
              </a:solidFill>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000" dirty="0">
                <a:solidFill>
                  <a:srgbClr val="857646"/>
                </a:solidFill>
              </a:rPr>
              <a:t>We conclude that hardware acceleration on an FPGA+HBM fabric is a promising solution for compound stencils present in weather prediction applications. We hope that our insights and observations would inspire developers of different high-performance computing applications that suffer from similar the memory bottleneck.</a:t>
            </a:r>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48</a:t>
            </a:fld>
            <a:endParaRPr lang="en-US"/>
          </a:p>
        </p:txBody>
      </p:sp>
    </p:spTree>
    <p:extLst>
      <p:ext uri="{BB962C8B-B14F-4D97-AF65-F5344CB8AC3E}">
        <p14:creationId xmlns:p14="http://schemas.microsoft.com/office/powerpoint/2010/main" val="556525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smtClean="0"/>
              <a:t>Thank you for listening to my talk.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smtClean="0"/>
              <a:t>For more details I invited you to read our FPL</a:t>
            </a:r>
            <a:r>
              <a:rPr lang="en-US" baseline="0" dirty="0" smtClean="0"/>
              <a:t> 2020 paper.</a:t>
            </a: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49</a:t>
            </a:fld>
            <a:endParaRPr lang="en-US"/>
          </a:p>
        </p:txBody>
      </p:sp>
    </p:spTree>
    <p:extLst>
      <p:ext uri="{BB962C8B-B14F-4D97-AF65-F5344CB8AC3E}">
        <p14:creationId xmlns:p14="http://schemas.microsoft.com/office/powerpoint/2010/main" val="371704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[CLICK]</a:t>
            </a:r>
            <a:r>
              <a:rPr lang="en-US" baseline="0" dirty="0"/>
              <a:t> </a:t>
            </a:r>
            <a:r>
              <a:rPr lang="en-US" sz="1200" b="0" i="0" kern="1200" baseline="0" dirty="0">
                <a:solidFill>
                  <a:schemeClr val="tx1"/>
                </a:solidFill>
                <a:effectLst/>
                <a:latin typeface="+mn-lt"/>
                <a:ea typeface="+mn-ea"/>
                <a:cs typeface="+mn-cs"/>
              </a:rPr>
              <a:t>stencil computations that operate on multidimensional grid are cache unfriendly</a:t>
            </a:r>
          </a:p>
          <a:p>
            <a:pPr marL="0" indent="0">
              <a:buFont typeface="Arial" panose="020B0604020202020204" pitchFamily="34" charset="0"/>
              <a:buNone/>
            </a:pPr>
            <a:r>
              <a:rPr lang="en-US" b="1" baseline="0" dirty="0"/>
              <a:t>[CLICK]</a:t>
            </a:r>
            <a:r>
              <a:rPr lang="en-US" baseline="0" dirty="0"/>
              <a:t> </a:t>
            </a:r>
            <a:r>
              <a:rPr lang="en-US" sz="1200" b="0" i="0" kern="1200" baseline="0" dirty="0">
                <a:solidFill>
                  <a:schemeClr val="tx1"/>
                </a:solidFill>
                <a:effectLst/>
                <a:latin typeface="+mn-lt"/>
                <a:ea typeface="+mn-ea"/>
                <a:cs typeface="+mn-cs"/>
              </a:rPr>
              <a:t>They have limited arithmetic intensity as there is reuse only in neighboring pixels</a:t>
            </a:r>
          </a:p>
          <a:p>
            <a:pPr marL="0" indent="0">
              <a:buFont typeface="Arial" panose="020B0604020202020204" pitchFamily="34" charset="0"/>
              <a:buNone/>
            </a:pPr>
            <a:r>
              <a:rPr lang="en-US" b="1" baseline="0" dirty="0"/>
              <a:t>[CLICK] </a:t>
            </a:r>
            <a:r>
              <a:rPr lang="en-US" b="0" baseline="0" dirty="0"/>
              <a:t>Moreover, stencils have s</a:t>
            </a:r>
            <a:r>
              <a:rPr lang="en-US" sz="1200" b="0" i="0" kern="1200" baseline="0" dirty="0">
                <a:solidFill>
                  <a:schemeClr val="tx1"/>
                </a:solidFill>
                <a:effectLst/>
                <a:latin typeface="+mn-lt"/>
                <a:ea typeface="+mn-ea"/>
                <a:cs typeface="+mn-cs"/>
              </a:rPr>
              <a:t>parse and complex memory access pattern</a:t>
            </a: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On the</a:t>
            </a:r>
            <a:r>
              <a:rPr lang="en-US" sz="1200" b="0" i="0" kern="1200" baseline="0" dirty="0" smtClean="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left we show the stencil pattern of Jacobi 3d stencil and on the right is the mapping from 3D plane onto 1D plane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To update each grid point, seven input variables as well as one output variable needs to be accessed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From Figure, it is not hard to predicate that without careful design, cache misses caused by the remote access of the array elements would stall the program to a great extent.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complicates efficient mapping on traditional platforms.</a:t>
            </a:r>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5</a:t>
            </a:fld>
            <a:endParaRPr lang="en-US"/>
          </a:p>
        </p:txBody>
      </p:sp>
    </p:spTree>
    <p:extLst>
      <p:ext uri="{BB962C8B-B14F-4D97-AF65-F5344CB8AC3E}">
        <p14:creationId xmlns:p14="http://schemas.microsoft.com/office/powerpoint/2010/main" val="246683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we see a performance bottleneck</a:t>
            </a:r>
          </a:p>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6</a:t>
            </a:fld>
            <a:endParaRPr lang="en-US"/>
          </a:p>
        </p:txBody>
      </p:sp>
    </p:spTree>
    <p:extLst>
      <p:ext uri="{BB962C8B-B14F-4D97-AF65-F5344CB8AC3E}">
        <p14:creationId xmlns:p14="http://schemas.microsoft.com/office/powerpoint/2010/main" val="62886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Lets take a look at the stencil computation in a real-world weather application</a:t>
            </a:r>
          </a:p>
          <a:p>
            <a:r>
              <a:rPr lang="en-US" b="1" baseline="0" dirty="0"/>
              <a:t>[CLICK]</a:t>
            </a:r>
            <a:r>
              <a:rPr lang="en-US" baseline="0" dirty="0"/>
              <a:t> </a:t>
            </a:r>
            <a:r>
              <a:rPr lang="en-US" dirty="0"/>
              <a:t>The Consortium for Small-Scale Modeling or COSMO is a</a:t>
            </a:r>
            <a:r>
              <a:rPr lang="en-US" baseline="0" dirty="0"/>
              <a:t> </a:t>
            </a:r>
            <a:r>
              <a:rPr lang="en-US" dirty="0"/>
              <a:t> weather prediction model currently being used by a dozen nations including</a:t>
            </a:r>
            <a:r>
              <a:rPr lang="en-US" baseline="0" dirty="0"/>
              <a:t> Switzerland, Germany, Italy etc</a:t>
            </a:r>
            <a:r>
              <a:rPr lang="en-US" dirty="0"/>
              <a:t>.</a:t>
            </a:r>
            <a:r>
              <a:rPr lang="en-US" baseline="0" dirty="0"/>
              <a:t> </a:t>
            </a:r>
            <a:endParaRPr lang="en-US" dirty="0"/>
          </a:p>
          <a:p>
            <a:r>
              <a:rPr lang="en-US" b="1" baseline="0" dirty="0"/>
              <a:t>[CLICK]</a:t>
            </a:r>
            <a:r>
              <a:rPr lang="en-US" baseline="0" dirty="0"/>
              <a:t> </a:t>
            </a:r>
            <a:r>
              <a:rPr lang="en-US" dirty="0"/>
              <a:t>The central part of the COSMO model is</a:t>
            </a:r>
            <a:r>
              <a:rPr lang="en-US" baseline="0" dirty="0"/>
              <a:t> </a:t>
            </a:r>
            <a:r>
              <a:rPr lang="en-US" dirty="0"/>
              <a:t>called dynamical core or </a:t>
            </a:r>
            <a:r>
              <a:rPr lang="en-US" dirty="0" err="1"/>
              <a:t>dycore</a:t>
            </a:r>
            <a:r>
              <a:rPr lang="en-US" dirty="0"/>
              <a:t>,</a:t>
            </a:r>
            <a:r>
              <a:rPr lang="en-US" baseline="0" dirty="0"/>
              <a:t> </a:t>
            </a:r>
          </a:p>
          <a:p>
            <a:r>
              <a:rPr lang="en-US" b="1" baseline="0" dirty="0"/>
              <a:t>[CLICK]</a:t>
            </a:r>
            <a:r>
              <a:rPr lang="en-US" baseline="0" dirty="0"/>
              <a:t> which has around </a:t>
            </a:r>
            <a:r>
              <a:rPr lang="en-US" baseline="0" dirty="0" smtClean="0"/>
              <a:t>80 </a:t>
            </a:r>
            <a:r>
              <a:rPr lang="en-US" baseline="0" dirty="0"/>
              <a:t>different stencil compute motifs with varying amount of access patterns</a:t>
            </a:r>
          </a:p>
          <a:p>
            <a:r>
              <a:rPr lang="en-US" b="1" baseline="0" dirty="0"/>
              <a:t>[CLICK]</a:t>
            </a:r>
            <a:r>
              <a:rPr lang="en-US" baseline="0" dirty="0"/>
              <a:t> </a:t>
            </a:r>
            <a:r>
              <a:rPr lang="en-US" dirty="0"/>
              <a:t>These stencils</a:t>
            </a:r>
            <a:r>
              <a:rPr lang="en-US" baseline="0" dirty="0"/>
              <a:t> make use of around 30 variables and 70 temporary arrays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dirty="0"/>
              <a:t>The figure shows a small section of COSMO CDAG. where the blue nodes contain ‘complex composed  </a:t>
            </a:r>
            <a:r>
              <a:rPr lang="en-US" dirty="0" smtClean="0"/>
              <a:t>stencils. </a:t>
            </a:r>
            <a:r>
              <a:rPr lang="en-US" dirty="0"/>
              <a:t>These complex stencils are</a:t>
            </a:r>
            <a:r>
              <a:rPr lang="en-US" baseline="0" dirty="0"/>
              <a:t> also found in </a:t>
            </a:r>
            <a:r>
              <a:rPr lang="en-US" dirty="0"/>
              <a:t> other weather forecasting</a:t>
            </a:r>
            <a:r>
              <a:rPr lang="en-US" baseline="0" dirty="0"/>
              <a:t> models such as</a:t>
            </a:r>
            <a:r>
              <a:rPr lang="en-US" dirty="0"/>
              <a:t> IFS and ICON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dirty="0"/>
              <a:t>Horizontal diffusion” and “vertical advection”  are two</a:t>
            </a:r>
            <a:r>
              <a:rPr lang="en-US" baseline="0" dirty="0"/>
              <a:t> complex stencils that are </a:t>
            </a:r>
            <a:r>
              <a:rPr lang="en-US" sz="1200" dirty="0">
                <a:solidFill>
                  <a:schemeClr val="accent6">
                    <a:lumMod val="75000"/>
                  </a:schemeClr>
                </a:solidFill>
              </a:rPr>
              <a:t>rep-</a:t>
            </a:r>
            <a:r>
              <a:rPr lang="en-US" sz="1200" dirty="0" err="1">
                <a:solidFill>
                  <a:schemeClr val="accent6">
                    <a:lumMod val="75000"/>
                  </a:schemeClr>
                </a:solidFill>
              </a:rPr>
              <a:t>ri</a:t>
            </a:r>
            <a:r>
              <a:rPr lang="en-US" sz="1200" dirty="0">
                <a:solidFill>
                  <a:schemeClr val="accent6">
                    <a:lumMod val="75000"/>
                  </a:schemeClr>
                </a:solidFill>
              </a:rPr>
              <a:t>-</a:t>
            </a:r>
            <a:r>
              <a:rPr lang="en-US" sz="1200" dirty="0" err="1">
                <a:solidFill>
                  <a:schemeClr val="accent6">
                    <a:lumMod val="75000"/>
                  </a:schemeClr>
                </a:solidFill>
              </a:rPr>
              <a:t>zen-tuh-tiv</a:t>
            </a:r>
            <a:r>
              <a:rPr lang="en-US" sz="1200" dirty="0">
                <a:solidFill>
                  <a:schemeClr val="accent6">
                    <a:lumMod val="75000"/>
                  </a:schemeClr>
                </a:solidFill>
              </a:rPr>
              <a:t> </a:t>
            </a:r>
            <a:r>
              <a:rPr lang="en-US" baseline="0" dirty="0"/>
              <a:t>of the</a:t>
            </a:r>
            <a:r>
              <a:rPr lang="en-US" dirty="0"/>
              <a:t> data access patterns and algorithmic complexity of the entire COSMO model. Earlier we showed Jacobi stencil that is an elementary</a:t>
            </a:r>
            <a:r>
              <a:rPr lang="en-US" baseline="0" dirty="0"/>
              <a:t> stencil. </a:t>
            </a:r>
            <a:r>
              <a:rPr lang="en-US" dirty="0"/>
              <a:t>That we usually find in literature.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However, </a:t>
            </a:r>
            <a:r>
              <a:rPr lang="en-US" sz="1200" b="0" baseline="0" dirty="0">
                <a:solidFill>
                  <a:schemeClr val="bg1"/>
                </a:solidFill>
                <a:latin typeface="Tahoma" panose="020B0604030504040204" pitchFamily="34" charset="0"/>
                <a:ea typeface="Tahoma" panose="020B0604030504040204" pitchFamily="34" charset="0"/>
                <a:cs typeface="Tahoma" panose="020B0604030504040204" pitchFamily="34" charset="0"/>
              </a:rPr>
              <a:t>s</a:t>
            </a:r>
            <a:r>
              <a:rPr lang="en-US" sz="1200" b="0" dirty="0">
                <a:solidFill>
                  <a:schemeClr val="bg1"/>
                </a:solidFill>
                <a:latin typeface="Tahoma" panose="020B0604030504040204" pitchFamily="34" charset="0"/>
                <a:ea typeface="Tahoma" panose="020B0604030504040204" pitchFamily="34" charset="0"/>
                <a:cs typeface="Tahoma" panose="020B0604030504040204" pitchFamily="34" charset="0"/>
              </a:rPr>
              <a:t>tencil computations are complex in modern weather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%COSMO </a:t>
            </a:r>
            <a:r>
              <a:rPr lang="en-US" dirty="0"/>
              <a:t>was built to meet the high-resolution forecasting requirements of weather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weather / climate, horizontal stencils access neighbors in horizontal plane only but are executed over entire 3D grid. The vertical stencils access neighbors only in vertical dimension, and are also executed over entire 3D grid.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-integrated forecast system; and icon=</a:t>
            </a:r>
            <a:r>
              <a:rPr lang="en-US" dirty="0" err="1"/>
              <a:t>icosahydral</a:t>
            </a:r>
            <a:r>
              <a:rPr lang="en-US" dirty="0"/>
              <a:t> grid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7</a:t>
            </a:fld>
            <a:endParaRPr lang="en-US"/>
          </a:p>
        </p:txBody>
      </p:sp>
    </p:spTree>
    <p:extLst>
      <p:ext uri="{BB962C8B-B14F-4D97-AF65-F5344CB8AC3E}">
        <p14:creationId xmlns:p14="http://schemas.microsoft.com/office/powerpoint/2010/main" val="326158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demonstrate the complexity of weather</a:t>
            </a:r>
            <a:r>
              <a:rPr lang="en-US" baseline="0" dirty="0" smtClean="0"/>
              <a:t> stencils we</a:t>
            </a:r>
            <a:r>
              <a:rPr lang="en-US" dirty="0" smtClean="0"/>
              <a:t> </a:t>
            </a:r>
            <a:r>
              <a:rPr lang="en-US" dirty="0"/>
              <a:t>explain </a:t>
            </a:r>
            <a:r>
              <a:rPr lang="en-US" baseline="0" dirty="0" smtClean="0"/>
              <a:t>horizontal diffusion which is </a:t>
            </a:r>
            <a:r>
              <a:rPr lang="en-US" dirty="0" smtClean="0"/>
              <a:t>a </a:t>
            </a:r>
            <a:r>
              <a:rPr lang="en-US" dirty="0"/>
              <a:t>complex</a:t>
            </a:r>
            <a:r>
              <a:rPr lang="en-US" baseline="0" dirty="0"/>
              <a:t> weather stencil from COSMO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t>
            </a:r>
            <a:r>
              <a:rPr lang="en-US" b="1" baseline="0" dirty="0"/>
              <a:t>CLICK]</a:t>
            </a:r>
            <a:r>
              <a:rPr lang="en-US" baseline="0" dirty="0"/>
              <a:t> Unlike elementary stencils, compound stencils consists of a collection of elementary stencil kernels. </a:t>
            </a:r>
          </a:p>
          <a:p>
            <a:r>
              <a:rPr lang="en-US" b="1" baseline="0" dirty="0"/>
              <a:t>[CLICK]</a:t>
            </a:r>
            <a:r>
              <a:rPr lang="en-US" baseline="0" dirty="0"/>
              <a:t> Horizontal diffusion is one such kernel that iterates over a 3D grid performing </a:t>
            </a:r>
            <a:r>
              <a:rPr lang="en-US" baseline="0" dirty="0" err="1"/>
              <a:t>laplacition</a:t>
            </a:r>
            <a:r>
              <a:rPr lang="en-US" baseline="0" dirty="0"/>
              <a:t> and flux operations.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picture show composition </a:t>
            </a:r>
            <a:r>
              <a:rPr lang="en-US" dirty="0" smtClean="0"/>
              <a:t>of horizontal diffusion stencil in which  </a:t>
            </a:r>
            <a:r>
              <a:rPr lang="en-US" dirty="0"/>
              <a:t>2</a:t>
            </a:r>
            <a:r>
              <a:rPr lang="en-US" baseline="30000" dirty="0"/>
              <a:t>nd</a:t>
            </a:r>
            <a:r>
              <a:rPr lang="en-US" dirty="0"/>
              <a:t> order Laplace stencil and first order flux stencil functions </a:t>
            </a:r>
            <a:r>
              <a:rPr lang="en-US" dirty="0" smtClean="0"/>
              <a:t>which are cascaded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baseline="0" dirty="0"/>
              <a:t>[CLICK]</a:t>
            </a:r>
            <a:r>
              <a:rPr lang="en-US" baseline="0" dirty="0"/>
              <a:t> </a:t>
            </a:r>
            <a:r>
              <a:rPr lang="en-US" dirty="0"/>
              <a:t>The bottom figure illustrates</a:t>
            </a:r>
            <a:r>
              <a:rPr lang="en-US" baseline="0" dirty="0"/>
              <a:t> </a:t>
            </a:r>
            <a:r>
              <a:rPr lang="en-US" dirty="0"/>
              <a:t>the data flow of horizontal</a:t>
            </a:r>
            <a:r>
              <a:rPr lang="en-US" baseline="0" dirty="0"/>
              <a:t> diffusion</a:t>
            </a:r>
            <a:r>
              <a:rPr lang="en-US" dirty="0"/>
              <a:t> using a directed graph, whose </a:t>
            </a:r>
            <a:r>
              <a:rPr lang="en-US" dirty="0" smtClean="0"/>
              <a:t>black node represent the input field and white nodes </a:t>
            </a:r>
            <a:r>
              <a:rPr lang="en-US" dirty="0"/>
              <a:t>represent </a:t>
            </a:r>
            <a:r>
              <a:rPr lang="en-US" dirty="0" smtClean="0"/>
              <a:t>all the different stencils . </a:t>
            </a:r>
            <a:r>
              <a:rPr lang="en-US" dirty="0"/>
              <a:t>The figure shows </a:t>
            </a:r>
            <a:r>
              <a:rPr lang="en-US" dirty="0" smtClean="0"/>
              <a:t>that each</a:t>
            </a:r>
            <a:r>
              <a:rPr lang="en-US" baseline="0" dirty="0" smtClean="0"/>
              <a:t> </a:t>
            </a:r>
            <a:r>
              <a:rPr lang="en-US" dirty="0" smtClean="0"/>
              <a:t>stencil inside horizontal diffusion has</a:t>
            </a:r>
            <a:r>
              <a:rPr lang="en-US" baseline="0" dirty="0" smtClean="0"/>
              <a:t> different </a:t>
            </a:r>
            <a:r>
              <a:rPr lang="en-US" dirty="0" smtClean="0"/>
              <a:t>access pattern. </a:t>
            </a:r>
            <a:r>
              <a:rPr lang="en-US" dirty="0"/>
              <a:t>For instance, a single evaluation of the </a:t>
            </a:r>
            <a:r>
              <a:rPr lang="en-US" b="1" baseline="0" dirty="0"/>
              <a:t>[CLICK]</a:t>
            </a:r>
            <a:r>
              <a:rPr lang="en-US" baseline="0" dirty="0"/>
              <a:t> </a:t>
            </a:r>
            <a:r>
              <a:rPr lang="en-US" dirty="0"/>
              <a:t>lap stencil accesses the input array at five </a:t>
            </a:r>
            <a:r>
              <a:rPr lang="en-US" dirty="0" smtClean="0"/>
              <a:t>offsets.</a:t>
            </a:r>
          </a:p>
          <a:p>
            <a:endParaRPr lang="en-US" b="1" baseline="0" dirty="0" smtClean="0"/>
          </a:p>
          <a:p>
            <a:r>
              <a:rPr lang="en-US" b="1" baseline="0" dirty="0" smtClean="0"/>
              <a:t>[</a:t>
            </a:r>
            <a:r>
              <a:rPr lang="en-US" b="1" baseline="0" dirty="0"/>
              <a:t>CLICK]</a:t>
            </a:r>
            <a:r>
              <a:rPr lang="en-US" baseline="0" dirty="0"/>
              <a:t> The graph shows that these stencils have c</a:t>
            </a:r>
            <a:r>
              <a:rPr lang="en-US" dirty="0"/>
              <a:t>omplex memory access behavior</a:t>
            </a:r>
            <a:r>
              <a:rPr lang="en-US" baseline="0" dirty="0"/>
              <a:t> which leads to </a:t>
            </a:r>
            <a:r>
              <a:rPr lang="en-US" dirty="0"/>
              <a:t>low arithmetic intensity</a:t>
            </a:r>
          </a:p>
          <a:p>
            <a:endParaRPr lang="en-US" baseline="0" dirty="0"/>
          </a:p>
          <a:p>
            <a:r>
              <a:rPr lang="en-US" baseline="0" dirty="0"/>
              <a:t>We have provided more details </a:t>
            </a:r>
            <a:r>
              <a:rPr lang="en-US" baseline="0" dirty="0" smtClean="0"/>
              <a:t>on COSMO representative kernels in </a:t>
            </a:r>
            <a:r>
              <a:rPr lang="en-US" baseline="0" dirty="0"/>
              <a:t>our paper.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8</a:t>
            </a:fld>
            <a:endParaRPr lang="en-US"/>
          </a:p>
        </p:txBody>
      </p:sp>
    </p:spTree>
    <p:extLst>
      <p:ext uri="{BB962C8B-B14F-4D97-AF65-F5344CB8AC3E}">
        <p14:creationId xmlns:p14="http://schemas.microsoft.com/office/powerpoint/2010/main" val="381989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discuss how these complex stencils perform on a state-of-the-art multi-core system</a:t>
            </a:r>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9</a:t>
            </a:fld>
            <a:endParaRPr lang="en-US"/>
          </a:p>
        </p:txBody>
      </p:sp>
    </p:spTree>
    <p:extLst>
      <p:ext uri="{BB962C8B-B14F-4D97-AF65-F5344CB8AC3E}">
        <p14:creationId xmlns:p14="http://schemas.microsoft.com/office/powerpoint/2010/main" val="40368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D55E5-B32B-4F74-A6C1-BD86227D2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046030-B5FC-47C1-9A50-587538454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35271A1-6155-42A8-B341-F4E9768C2519}"/>
              </a:ext>
            </a:extLst>
          </p:cNvPr>
          <p:cNvSpPr>
            <a:spLocks noGrp="1"/>
          </p:cNvSpPr>
          <p:nvPr>
            <p:ph type="dt" sz="half" idx="10"/>
          </p:nvPr>
        </p:nvSpPr>
        <p:spPr/>
        <p:txBody>
          <a:bodyPr/>
          <a:lstStyle/>
          <a:p>
            <a:fld id="{DFE1CEEE-7FA1-4124-9937-29EDE5B9A220}" type="datetime1">
              <a:rPr lang="en-US" smtClean="0"/>
              <a:t>8/20/2020</a:t>
            </a:fld>
            <a:endParaRPr lang="en-US"/>
          </a:p>
        </p:txBody>
      </p:sp>
      <p:sp>
        <p:nvSpPr>
          <p:cNvPr id="5" name="Footer Placeholder 4">
            <a:extLst>
              <a:ext uri="{FF2B5EF4-FFF2-40B4-BE49-F238E27FC236}">
                <a16:creationId xmlns:a16="http://schemas.microsoft.com/office/drawing/2014/main" xmlns="" id="{A9D8E9FB-6109-469D-98AF-9FD9E26E4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8E12C7-9630-4D64-AA9F-3D2136AED4AC}"/>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136469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E736DE-EBEE-4359-B24C-722EFF55FE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AA627EB-9F96-4EA7-A054-75AE0A18CD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2FF8C3D-A8A0-4D32-AA1F-9EACD855C69D}"/>
              </a:ext>
            </a:extLst>
          </p:cNvPr>
          <p:cNvSpPr>
            <a:spLocks noGrp="1"/>
          </p:cNvSpPr>
          <p:nvPr>
            <p:ph type="dt" sz="half" idx="10"/>
          </p:nvPr>
        </p:nvSpPr>
        <p:spPr/>
        <p:txBody>
          <a:bodyPr/>
          <a:lstStyle/>
          <a:p>
            <a:fld id="{BFABEB31-6BC8-4C5E-9723-F13B961CC4C2}" type="datetime1">
              <a:rPr lang="en-US" smtClean="0"/>
              <a:t>8/20/2020</a:t>
            </a:fld>
            <a:endParaRPr lang="en-US"/>
          </a:p>
        </p:txBody>
      </p:sp>
      <p:sp>
        <p:nvSpPr>
          <p:cNvPr id="5" name="Footer Placeholder 4">
            <a:extLst>
              <a:ext uri="{FF2B5EF4-FFF2-40B4-BE49-F238E27FC236}">
                <a16:creationId xmlns:a16="http://schemas.microsoft.com/office/drawing/2014/main" xmlns="" id="{D0915388-6200-43F5-94B6-69BC0BABF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A0CEEF-2877-4617-BA26-ADF79D27E76C}"/>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113317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1012DAE-C698-427A-9381-4FFF89E10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6720FC8-AA1D-45C8-A249-671EE213FE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0FC71B-A47B-4E99-AC7F-4C7B2890E285}"/>
              </a:ext>
            </a:extLst>
          </p:cNvPr>
          <p:cNvSpPr>
            <a:spLocks noGrp="1"/>
          </p:cNvSpPr>
          <p:nvPr>
            <p:ph type="dt" sz="half" idx="10"/>
          </p:nvPr>
        </p:nvSpPr>
        <p:spPr/>
        <p:txBody>
          <a:bodyPr/>
          <a:lstStyle/>
          <a:p>
            <a:fld id="{E643A7C2-BE5A-4569-BBE3-18E8C7F340EB}" type="datetime1">
              <a:rPr lang="en-US" smtClean="0"/>
              <a:t>8/20/2020</a:t>
            </a:fld>
            <a:endParaRPr lang="en-US"/>
          </a:p>
        </p:txBody>
      </p:sp>
      <p:sp>
        <p:nvSpPr>
          <p:cNvPr id="5" name="Footer Placeholder 4">
            <a:extLst>
              <a:ext uri="{FF2B5EF4-FFF2-40B4-BE49-F238E27FC236}">
                <a16:creationId xmlns:a16="http://schemas.microsoft.com/office/drawing/2014/main" xmlns="" id="{64BF2B56-7D26-4C25-8845-23FE10631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5192AA-9A69-4D3A-8645-3E774BF2DBDE}"/>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3380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8666" y="1355751"/>
            <a:ext cx="11294669" cy="4821213"/>
          </a:xfrm>
          <a:prstGeom prst="rect">
            <a:avLst/>
          </a:prstGeom>
        </p:spPr>
        <p:txBody>
          <a:bodyPr wrap="square">
            <a:normAutofit/>
          </a:bodyPr>
          <a:lstStyle>
            <a:lvl1pPr>
              <a:defRPr sz="3200" b="1"/>
            </a:lvl1pPr>
            <a:lvl2pPr>
              <a:defRPr sz="2667" b="1"/>
            </a:lvl2pPr>
            <a:lvl3pPr>
              <a:defRPr sz="2667" b="1"/>
            </a:lvl3pPr>
            <a:lvl4pPr>
              <a:defRPr sz="2667" b="1"/>
            </a:lvl4pPr>
            <a:lvl5pPr>
              <a:defRPr sz="2667" b="1"/>
            </a:lvl5pPr>
            <a:lvl6pPr marL="2514537"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667" b="1"/>
            </a:lvl6pPr>
            <a:lvl7pPr>
              <a:defRPr sz="2667" b="1"/>
            </a:lvl7pPr>
            <a:lvl8pPr>
              <a:defRPr sz="2667" b="1"/>
            </a:lvl8pPr>
            <a:lvl9pPr>
              <a:defRPr sz="2667"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2514537"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81583" y="126792"/>
            <a:ext cx="11828835" cy="770536"/>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448666" y="6356351"/>
            <a:ext cx="3132735" cy="365125"/>
          </a:xfrm>
          <a:prstGeom prst="rect">
            <a:avLst/>
          </a:prstGeom>
        </p:spPr>
        <p:txBody>
          <a:bodyPr anchor="b"/>
          <a:lstStyle>
            <a:lvl1pPr>
              <a:defRPr sz="1600"/>
            </a:lvl1pPr>
          </a:lstStyle>
          <a:p>
            <a:fld id="{9BBA9606-94C5-4E0E-A762-6295BFB7FB5C}" type="datetime1">
              <a:rPr lang="en-US" noProof="1" smtClean="0"/>
              <a:t>8/20/2020</a:t>
            </a:fld>
            <a:endParaRPr lang="en-US" noProof="1"/>
          </a:p>
        </p:txBody>
      </p:sp>
      <p:sp>
        <p:nvSpPr>
          <p:cNvPr id="33" name="Footer Placeholder 32"/>
          <p:cNvSpPr>
            <a:spLocks noGrp="1"/>
          </p:cNvSpPr>
          <p:nvPr>
            <p:ph type="ftr" sz="quarter" idx="11"/>
          </p:nvPr>
        </p:nvSpPr>
        <p:spPr>
          <a:xfrm>
            <a:off x="4038600" y="6356351"/>
            <a:ext cx="4114800" cy="365125"/>
          </a:xfrm>
          <a:prstGeom prst="rect">
            <a:avLst/>
          </a:prstGeom>
        </p:spPr>
        <p:txBody>
          <a:bodyPr anchor="b"/>
          <a:lstStyle>
            <a:lvl1pPr algn="ctr">
              <a:defRPr sz="1600"/>
            </a:lvl1pPr>
          </a:lstStyle>
          <a:p>
            <a:endParaRPr lang="en-US" noProof="1"/>
          </a:p>
        </p:txBody>
      </p:sp>
      <p:sp>
        <p:nvSpPr>
          <p:cNvPr id="34" name="Slide Number Placeholder 33"/>
          <p:cNvSpPr>
            <a:spLocks noGrp="1"/>
          </p:cNvSpPr>
          <p:nvPr>
            <p:ph type="sldNum" sz="quarter" idx="12"/>
          </p:nvPr>
        </p:nvSpPr>
        <p:spPr>
          <a:xfrm>
            <a:off x="8610599" y="6356351"/>
            <a:ext cx="3132735" cy="365125"/>
          </a:xfrm>
          <a:prstGeom prst="rect">
            <a:avLst/>
          </a:prstGeom>
        </p:spPr>
        <p:txBody>
          <a:bodyPr anchor="b"/>
          <a:lstStyle>
            <a:lvl1pPr algn="r">
              <a:defRPr sz="1600"/>
            </a:lvl1pPr>
          </a:lstStyle>
          <a:p>
            <a:fld id="{22DECF6A-13F7-418C-BBFC-95033FFCD5F1}" type="slidenum">
              <a:rPr lang="en-US" noProof="1" smtClean="0"/>
              <a:pPr/>
              <a:t>‹#›</a:t>
            </a:fld>
            <a:endParaRPr lang="en-US" noProof="1"/>
          </a:p>
        </p:txBody>
      </p:sp>
    </p:spTree>
    <p:extLst>
      <p:ext uri="{BB962C8B-B14F-4D97-AF65-F5344CB8AC3E}">
        <p14:creationId xmlns:p14="http://schemas.microsoft.com/office/powerpoint/2010/main" val="264523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02345-B885-4CE4-A7A9-BEBC44E9A768}"/>
              </a:ext>
            </a:extLst>
          </p:cNvPr>
          <p:cNvSpPr>
            <a:spLocks noGrp="1"/>
          </p:cNvSpPr>
          <p:nvPr>
            <p:ph type="title"/>
          </p:nvPr>
        </p:nvSpPr>
        <p:spPr>
          <a:xfrm>
            <a:off x="198351" y="-192752"/>
            <a:ext cx="11716789" cy="1325563"/>
          </a:xfrm>
        </p:spPr>
        <p:txBody>
          <a:bodyPr>
            <a:normAutofit/>
          </a:bodyPr>
          <a:lstStyle>
            <a:lvl1pPr>
              <a:defRPr sz="5000" b="1">
                <a:solidFill>
                  <a:srgbClr val="264478"/>
                </a:solidFill>
                <a:latin typeface="Garamond" panose="020204040303010108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696772DA-5081-48F1-81DB-6E5E34A0C84E}"/>
              </a:ext>
            </a:extLst>
          </p:cNvPr>
          <p:cNvSpPr>
            <a:spLocks noGrp="1"/>
          </p:cNvSpPr>
          <p:nvPr>
            <p:ph idx="1"/>
          </p:nvPr>
        </p:nvSpPr>
        <p:spPr>
          <a:xfrm>
            <a:off x="198350" y="1148423"/>
            <a:ext cx="11716789" cy="5345083"/>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2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1FAB7E1-A7A2-4C39-A9E3-2D1E248D6BE9}"/>
              </a:ext>
            </a:extLst>
          </p:cNvPr>
          <p:cNvSpPr>
            <a:spLocks noGrp="1"/>
          </p:cNvSpPr>
          <p:nvPr>
            <p:ph type="dt" sz="half" idx="10"/>
          </p:nvPr>
        </p:nvSpPr>
        <p:spPr>
          <a:xfrm>
            <a:off x="838200" y="6493506"/>
            <a:ext cx="2743200" cy="365125"/>
          </a:xfrm>
        </p:spPr>
        <p:txBody>
          <a:bodyPr/>
          <a:lstStyle/>
          <a:p>
            <a:fld id="{4F61C38E-16A4-4D5B-A161-AAA95549CBFE}" type="datetime1">
              <a:rPr lang="en-US" smtClean="0"/>
              <a:t>8/20/2020</a:t>
            </a:fld>
            <a:endParaRPr lang="en-US"/>
          </a:p>
        </p:txBody>
      </p:sp>
      <p:sp>
        <p:nvSpPr>
          <p:cNvPr id="5" name="Footer Placeholder 4">
            <a:extLst>
              <a:ext uri="{FF2B5EF4-FFF2-40B4-BE49-F238E27FC236}">
                <a16:creationId xmlns:a16="http://schemas.microsoft.com/office/drawing/2014/main" xmlns="" id="{1C7C47C3-9BBD-4A34-8536-E1F8974829F2}"/>
              </a:ext>
            </a:extLst>
          </p:cNvPr>
          <p:cNvSpPr>
            <a:spLocks noGrp="1"/>
          </p:cNvSpPr>
          <p:nvPr>
            <p:ph type="ftr" sz="quarter" idx="11"/>
          </p:nvPr>
        </p:nvSpPr>
        <p:spPr>
          <a:xfrm>
            <a:off x="4038600" y="6493506"/>
            <a:ext cx="4114800" cy="365125"/>
          </a:xfrm>
        </p:spPr>
        <p:txBody>
          <a:bodyPr/>
          <a:lstStyle/>
          <a:p>
            <a:endParaRPr lang="en-US"/>
          </a:p>
        </p:txBody>
      </p:sp>
      <p:sp>
        <p:nvSpPr>
          <p:cNvPr id="6" name="Slide Number Placeholder 5">
            <a:extLst>
              <a:ext uri="{FF2B5EF4-FFF2-40B4-BE49-F238E27FC236}">
                <a16:creationId xmlns:a16="http://schemas.microsoft.com/office/drawing/2014/main" xmlns="" id="{FE28B55B-C111-48E8-AF65-ECEDE511EFC7}"/>
              </a:ext>
            </a:extLst>
          </p:cNvPr>
          <p:cNvSpPr>
            <a:spLocks noGrp="1"/>
          </p:cNvSpPr>
          <p:nvPr>
            <p:ph type="sldNum" sz="quarter" idx="12"/>
          </p:nvPr>
        </p:nvSpPr>
        <p:spPr>
          <a:xfrm>
            <a:off x="9535118" y="6540398"/>
            <a:ext cx="2743200" cy="365125"/>
          </a:xfrm>
        </p:spPr>
        <p:txBody>
          <a:bodyPr/>
          <a:lstStyle>
            <a:lvl1pPr>
              <a:defRPr sz="1600" b="1">
                <a:solidFill>
                  <a:schemeClr val="tx1"/>
                </a:solidFill>
              </a:defRPr>
            </a:lvl1pPr>
          </a:lstStyle>
          <a:p>
            <a:fld id="{C3B5F978-99DD-4B09-979A-AB31C135CAD9}" type="slidenum">
              <a:rPr lang="en-US" smtClean="0"/>
              <a:pPr/>
              <a:t>‹#›</a:t>
            </a:fld>
            <a:endParaRPr lang="en-US" dirty="0"/>
          </a:p>
        </p:txBody>
      </p:sp>
    </p:spTree>
    <p:extLst>
      <p:ext uri="{BB962C8B-B14F-4D97-AF65-F5344CB8AC3E}">
        <p14:creationId xmlns:p14="http://schemas.microsoft.com/office/powerpoint/2010/main" val="13018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E31F5-F9D4-436F-9D28-BEA55F634C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9BCF3E9-F0FA-4F25-9933-CE221D480C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B12824-23C1-474E-9D7E-D5D61F928F29}"/>
              </a:ext>
            </a:extLst>
          </p:cNvPr>
          <p:cNvSpPr>
            <a:spLocks noGrp="1"/>
          </p:cNvSpPr>
          <p:nvPr>
            <p:ph type="dt" sz="half" idx="10"/>
          </p:nvPr>
        </p:nvSpPr>
        <p:spPr/>
        <p:txBody>
          <a:bodyPr/>
          <a:lstStyle/>
          <a:p>
            <a:fld id="{16637390-7B96-4485-84DF-9BAEF761038C}" type="datetime1">
              <a:rPr lang="en-US" smtClean="0"/>
              <a:t>8/20/2020</a:t>
            </a:fld>
            <a:endParaRPr lang="en-US"/>
          </a:p>
        </p:txBody>
      </p:sp>
      <p:sp>
        <p:nvSpPr>
          <p:cNvPr id="5" name="Footer Placeholder 4">
            <a:extLst>
              <a:ext uri="{FF2B5EF4-FFF2-40B4-BE49-F238E27FC236}">
                <a16:creationId xmlns:a16="http://schemas.microsoft.com/office/drawing/2014/main" xmlns="" id="{990A4B7F-AD55-4B55-A693-5E24BF1B7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A63661-C7E6-4C44-B7C3-ACB4A646E615}"/>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125948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9A5FB-1039-4A5B-809F-502056FD4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CE11E0-23C1-46B0-AC26-3FC0F062F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D544AB-F356-497F-9D0C-4BD98DF7B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67FC193-B5F7-4A87-B2AA-D96A86C48A14}"/>
              </a:ext>
            </a:extLst>
          </p:cNvPr>
          <p:cNvSpPr>
            <a:spLocks noGrp="1"/>
          </p:cNvSpPr>
          <p:nvPr>
            <p:ph type="dt" sz="half" idx="10"/>
          </p:nvPr>
        </p:nvSpPr>
        <p:spPr/>
        <p:txBody>
          <a:bodyPr/>
          <a:lstStyle/>
          <a:p>
            <a:fld id="{15B8DF07-7D9E-4532-ADD1-EEEF290905BF}" type="datetime1">
              <a:rPr lang="en-US" smtClean="0"/>
              <a:t>8/20/2020</a:t>
            </a:fld>
            <a:endParaRPr lang="en-US"/>
          </a:p>
        </p:txBody>
      </p:sp>
      <p:sp>
        <p:nvSpPr>
          <p:cNvPr id="6" name="Footer Placeholder 5">
            <a:extLst>
              <a:ext uri="{FF2B5EF4-FFF2-40B4-BE49-F238E27FC236}">
                <a16:creationId xmlns:a16="http://schemas.microsoft.com/office/drawing/2014/main" xmlns="" id="{898E2396-276C-4A96-B67D-3B5FFD643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1843F0-96AF-4418-964C-33BBA535A1D2}"/>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50662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5BAFE-8DC6-4CC6-A2AF-02CD39DAE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0C0515D-B43D-46F6-A33F-CF857E4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EED834E-0BA2-4CD4-B173-B41E47530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8313C59-FEE6-4D42-8A2F-AE010BFDE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4DFE4A-9B5B-43F4-BB8D-DC7E2A9AD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14F3540-2081-4A40-84E0-A25797890C19}"/>
              </a:ext>
            </a:extLst>
          </p:cNvPr>
          <p:cNvSpPr>
            <a:spLocks noGrp="1"/>
          </p:cNvSpPr>
          <p:nvPr>
            <p:ph type="dt" sz="half" idx="10"/>
          </p:nvPr>
        </p:nvSpPr>
        <p:spPr/>
        <p:txBody>
          <a:bodyPr/>
          <a:lstStyle/>
          <a:p>
            <a:fld id="{EC19A293-66DE-4C29-BB7A-344BFEC8263A}" type="datetime1">
              <a:rPr lang="en-US" smtClean="0"/>
              <a:t>8/20/2020</a:t>
            </a:fld>
            <a:endParaRPr lang="en-US"/>
          </a:p>
        </p:txBody>
      </p:sp>
      <p:sp>
        <p:nvSpPr>
          <p:cNvPr id="8" name="Footer Placeholder 7">
            <a:extLst>
              <a:ext uri="{FF2B5EF4-FFF2-40B4-BE49-F238E27FC236}">
                <a16:creationId xmlns:a16="http://schemas.microsoft.com/office/drawing/2014/main" xmlns="" id="{DCDF1A9B-BAE9-4804-8DA7-DF286D1AB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A135DB-12B0-40E5-A531-02E87D2FFD19}"/>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335641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9F53A-5F56-43E7-BBA1-E0873BCE4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543535-A96C-4179-8E0C-84E24136B974}"/>
              </a:ext>
            </a:extLst>
          </p:cNvPr>
          <p:cNvSpPr>
            <a:spLocks noGrp="1"/>
          </p:cNvSpPr>
          <p:nvPr>
            <p:ph type="dt" sz="half" idx="10"/>
          </p:nvPr>
        </p:nvSpPr>
        <p:spPr/>
        <p:txBody>
          <a:bodyPr/>
          <a:lstStyle/>
          <a:p>
            <a:fld id="{03E0844F-2B55-4E19-BE9E-2DEEF221CCE7}" type="datetime1">
              <a:rPr lang="en-US" smtClean="0"/>
              <a:t>8/20/2020</a:t>
            </a:fld>
            <a:endParaRPr lang="en-US"/>
          </a:p>
        </p:txBody>
      </p:sp>
      <p:sp>
        <p:nvSpPr>
          <p:cNvPr id="4" name="Footer Placeholder 3">
            <a:extLst>
              <a:ext uri="{FF2B5EF4-FFF2-40B4-BE49-F238E27FC236}">
                <a16:creationId xmlns:a16="http://schemas.microsoft.com/office/drawing/2014/main" xmlns="" id="{F3A0327C-D84B-4C0F-A608-775B9F29C4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273282-6D02-4EEC-9314-9298393071F4}"/>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309555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C2127B-FDBC-4761-86B3-2F6CE21CFDA3}"/>
              </a:ext>
            </a:extLst>
          </p:cNvPr>
          <p:cNvSpPr>
            <a:spLocks noGrp="1"/>
          </p:cNvSpPr>
          <p:nvPr>
            <p:ph type="dt" sz="half" idx="10"/>
          </p:nvPr>
        </p:nvSpPr>
        <p:spPr/>
        <p:txBody>
          <a:bodyPr/>
          <a:lstStyle/>
          <a:p>
            <a:fld id="{1B35487C-61F1-418B-B41A-B3D0A78CD85B}" type="datetime1">
              <a:rPr lang="en-US" smtClean="0"/>
              <a:t>8/20/2020</a:t>
            </a:fld>
            <a:endParaRPr lang="en-US"/>
          </a:p>
        </p:txBody>
      </p:sp>
      <p:sp>
        <p:nvSpPr>
          <p:cNvPr id="3" name="Footer Placeholder 2">
            <a:extLst>
              <a:ext uri="{FF2B5EF4-FFF2-40B4-BE49-F238E27FC236}">
                <a16:creationId xmlns:a16="http://schemas.microsoft.com/office/drawing/2014/main" xmlns="" id="{223FB697-0E5E-48E6-BFD5-D72518A1AC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F0AA3E0-D09D-4A11-BC86-24F77E51315A}"/>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32472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8044A5-DD73-486D-A37C-8A0571CB6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AF4E805-BB75-4C4D-9D4A-45965517B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E5D4829-263C-46EF-BC73-02C804E9F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8CF844-3E5D-416F-8C24-24607AFFE2D6}"/>
              </a:ext>
            </a:extLst>
          </p:cNvPr>
          <p:cNvSpPr>
            <a:spLocks noGrp="1"/>
          </p:cNvSpPr>
          <p:nvPr>
            <p:ph type="dt" sz="half" idx="10"/>
          </p:nvPr>
        </p:nvSpPr>
        <p:spPr/>
        <p:txBody>
          <a:bodyPr/>
          <a:lstStyle/>
          <a:p>
            <a:fld id="{33F3E3B2-50D6-4DF1-BAD5-55A7E491F4DD}" type="datetime1">
              <a:rPr lang="en-US" smtClean="0"/>
              <a:t>8/20/2020</a:t>
            </a:fld>
            <a:endParaRPr lang="en-US"/>
          </a:p>
        </p:txBody>
      </p:sp>
      <p:sp>
        <p:nvSpPr>
          <p:cNvPr id="6" name="Footer Placeholder 5">
            <a:extLst>
              <a:ext uri="{FF2B5EF4-FFF2-40B4-BE49-F238E27FC236}">
                <a16:creationId xmlns:a16="http://schemas.microsoft.com/office/drawing/2014/main" xmlns="" id="{B4256F0E-ADE5-4D11-802C-0DFE31C9D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E234A0A-1BC0-477C-86E3-4FADD3659ECE}"/>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171220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91EA3-C5F5-40A2-96F6-80AA77557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DA9E2F6-2C00-47C1-8FF5-1552AB0F5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7B356D6-C7F6-4C4E-B5FF-B875F6B11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0B9D7E-4CC8-4EBF-A153-E372194DAEF5}"/>
              </a:ext>
            </a:extLst>
          </p:cNvPr>
          <p:cNvSpPr>
            <a:spLocks noGrp="1"/>
          </p:cNvSpPr>
          <p:nvPr>
            <p:ph type="dt" sz="half" idx="10"/>
          </p:nvPr>
        </p:nvSpPr>
        <p:spPr/>
        <p:txBody>
          <a:bodyPr/>
          <a:lstStyle/>
          <a:p>
            <a:fld id="{04C0C513-92DE-4C16-B534-2C1B38706F00}" type="datetime1">
              <a:rPr lang="en-US" smtClean="0"/>
              <a:t>8/20/2020</a:t>
            </a:fld>
            <a:endParaRPr lang="en-US"/>
          </a:p>
        </p:txBody>
      </p:sp>
      <p:sp>
        <p:nvSpPr>
          <p:cNvPr id="6" name="Footer Placeholder 5">
            <a:extLst>
              <a:ext uri="{FF2B5EF4-FFF2-40B4-BE49-F238E27FC236}">
                <a16:creationId xmlns:a16="http://schemas.microsoft.com/office/drawing/2014/main" xmlns="" id="{A5A82A02-098F-4942-9B9D-4ED5E32A3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7B8DF9-685B-4458-86D1-6CCA9A2A5C74}"/>
              </a:ext>
            </a:extLst>
          </p:cNvPr>
          <p:cNvSpPr>
            <a:spLocks noGrp="1"/>
          </p:cNvSpPr>
          <p:nvPr>
            <p:ph type="sldNum" sz="quarter" idx="12"/>
          </p:nvPr>
        </p:nvSpPr>
        <p:spPr/>
        <p:txBody>
          <a:bodyPr/>
          <a:lstStyle/>
          <a:p>
            <a:fld id="{C3B5F978-99DD-4B09-979A-AB31C135CAD9}" type="slidenum">
              <a:rPr lang="en-US" smtClean="0"/>
              <a:t>‹#›</a:t>
            </a:fld>
            <a:endParaRPr lang="en-US"/>
          </a:p>
        </p:txBody>
      </p:sp>
    </p:spTree>
    <p:extLst>
      <p:ext uri="{BB962C8B-B14F-4D97-AF65-F5344CB8AC3E}">
        <p14:creationId xmlns:p14="http://schemas.microsoft.com/office/powerpoint/2010/main" val="76064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2F2BD2F-934B-46CB-9729-ED32505A36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9F6489E-215D-4CD1-81F0-2A86BF0A9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E2A91E-5037-4571-899E-2F2858756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24A31-6829-43E1-8FC8-F8EC01841B29}" type="datetime1">
              <a:rPr lang="en-US" smtClean="0"/>
              <a:t>8/20/2020</a:t>
            </a:fld>
            <a:endParaRPr lang="en-US"/>
          </a:p>
        </p:txBody>
      </p:sp>
      <p:sp>
        <p:nvSpPr>
          <p:cNvPr id="5" name="Footer Placeholder 4">
            <a:extLst>
              <a:ext uri="{FF2B5EF4-FFF2-40B4-BE49-F238E27FC236}">
                <a16:creationId xmlns:a16="http://schemas.microsoft.com/office/drawing/2014/main" xmlns="" id="{74F9431D-C731-4A08-888C-B43ED56B9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76712C9-9ADF-4B61-A92F-90F544B9A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5F978-99DD-4B09-979A-AB31C135CAD9}" type="slidenum">
              <a:rPr lang="en-US" smtClean="0"/>
              <a:t>‹#›</a:t>
            </a:fld>
            <a:endParaRPr lang="en-US" dirty="0"/>
          </a:p>
        </p:txBody>
      </p:sp>
    </p:spTree>
    <p:extLst>
      <p:ext uri="{BB962C8B-B14F-4D97-AF65-F5344CB8AC3E}">
        <p14:creationId xmlns:p14="http://schemas.microsoft.com/office/powerpoint/2010/main" val="121687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9.png"/><Relationship Id="rId7" Type="http://schemas.openxmlformats.org/officeDocument/2006/relationships/image" Target="../media/image150.png"/><Relationship Id="rId12"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9.png"/><Relationship Id="rId5" Type="http://schemas.openxmlformats.org/officeDocument/2006/relationships/image" Target="../media/image130.png"/><Relationship Id="rId10" Type="http://schemas.openxmlformats.org/officeDocument/2006/relationships/image" Target="../media/image180.png"/><Relationship Id="rId4" Type="http://schemas.openxmlformats.org/officeDocument/2006/relationships/image" Target="../media/image120.png"/><Relationship Id="rId9" Type="http://schemas.openxmlformats.org/officeDocument/2006/relationships/image" Target="../media/image17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github.com/open-power/sna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open-power/sna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github.com/jansel/opentuner"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A27AA-2CAE-476D-87F3-35AAC6334130}"/>
              </a:ext>
            </a:extLst>
          </p:cNvPr>
          <p:cNvSpPr>
            <a:spLocks noGrp="1"/>
          </p:cNvSpPr>
          <p:nvPr>
            <p:ph type="ctrTitle"/>
          </p:nvPr>
        </p:nvSpPr>
        <p:spPr>
          <a:xfrm>
            <a:off x="-1246" y="-21480"/>
            <a:ext cx="12194493" cy="3450480"/>
          </a:xfrm>
          <a:solidFill>
            <a:schemeClr val="bg1">
              <a:lumMod val="85000"/>
            </a:schemeClr>
          </a:solidFill>
        </p:spPr>
        <p:txBody>
          <a:bodyPr anchor="ctr" anchorCtr="0">
            <a:noAutofit/>
          </a:bodyPr>
          <a:lstStyle/>
          <a:p>
            <a:endParaRPr lang="en-US" sz="4400" b="1" dirty="0">
              <a:noFill/>
              <a:latin typeface="Garamond" panose="02020404030301010803" pitchFamily="18" charset="0"/>
            </a:endParaRPr>
          </a:p>
        </p:txBody>
      </p:sp>
      <p:sp>
        <p:nvSpPr>
          <p:cNvPr id="3" name="Subtitle 2">
            <a:extLst>
              <a:ext uri="{FF2B5EF4-FFF2-40B4-BE49-F238E27FC236}">
                <a16:creationId xmlns:a16="http://schemas.microsoft.com/office/drawing/2014/main" xmlns="" id="{D63BB020-61E1-4E3D-85C1-67A914D35488}"/>
              </a:ext>
            </a:extLst>
          </p:cNvPr>
          <p:cNvSpPr>
            <a:spLocks noGrp="1"/>
          </p:cNvSpPr>
          <p:nvPr>
            <p:ph type="subTitle" idx="1"/>
          </p:nvPr>
        </p:nvSpPr>
        <p:spPr>
          <a:xfrm>
            <a:off x="-3805" y="3602038"/>
            <a:ext cx="12194493" cy="1655762"/>
          </a:xfrm>
        </p:spPr>
        <p:txBody>
          <a:bodyPr>
            <a:normAutofit/>
          </a:bodyPr>
          <a:lstStyle/>
          <a:p>
            <a:r>
              <a:rPr lang="en-US" sz="3200" u="sng" dirty="0">
                <a:solidFill>
                  <a:srgbClr val="9E0000"/>
                </a:solidFill>
                <a:latin typeface="Garamond" panose="02020404030301010803" pitchFamily="18" charset="0"/>
              </a:rPr>
              <a:t>Gagandeep Singh</a:t>
            </a:r>
            <a:r>
              <a:rPr lang="en-US" sz="3200" dirty="0">
                <a:latin typeface="Garamond" panose="02020404030301010803" pitchFamily="18" charset="0"/>
              </a:rPr>
              <a:t>, Dionysios Diamantopoulos, Christoph Hagleitner,</a:t>
            </a:r>
          </a:p>
          <a:p>
            <a:r>
              <a:rPr lang="en-US" sz="3200" dirty="0">
                <a:latin typeface="Garamond" panose="02020404030301010803" pitchFamily="18" charset="0"/>
              </a:rPr>
              <a:t> Juan Gómez-Luna, Sander Stuijk, Onur Mutlu, and </a:t>
            </a:r>
            <a:r>
              <a:rPr lang="en-US" sz="3200" dirty="0" err="1">
                <a:latin typeface="Garamond" panose="02020404030301010803" pitchFamily="18" charset="0"/>
              </a:rPr>
              <a:t>Henk</a:t>
            </a:r>
            <a:r>
              <a:rPr lang="en-US" sz="3200" dirty="0">
                <a:latin typeface="Garamond" panose="02020404030301010803" pitchFamily="18" charset="0"/>
              </a:rPr>
              <a:t> Corporaal</a:t>
            </a:r>
          </a:p>
        </p:txBody>
      </p:sp>
      <p:grpSp>
        <p:nvGrpSpPr>
          <p:cNvPr id="6" name="Group 44">
            <a:extLst>
              <a:ext uri="{FF2B5EF4-FFF2-40B4-BE49-F238E27FC236}">
                <a16:creationId xmlns:a16="http://schemas.microsoft.com/office/drawing/2014/main" xmlns="" id="{B005EF26-EE97-4144-BAEA-479660B7B979}"/>
              </a:ext>
            </a:extLst>
          </p:cNvPr>
          <p:cNvGrpSpPr>
            <a:grpSpLocks/>
          </p:cNvGrpSpPr>
          <p:nvPr/>
        </p:nvGrpSpPr>
        <p:grpSpPr bwMode="auto">
          <a:xfrm>
            <a:off x="-92870" y="5800951"/>
            <a:ext cx="3078801" cy="826618"/>
            <a:chOff x="11717338" y="360363"/>
            <a:chExt cx="8572500" cy="2338387"/>
          </a:xfrm>
        </p:grpSpPr>
        <p:sp>
          <p:nvSpPr>
            <p:cNvPr id="7" name="AutoShape 5">
              <a:extLst>
                <a:ext uri="{FF2B5EF4-FFF2-40B4-BE49-F238E27FC236}">
                  <a16:creationId xmlns:a16="http://schemas.microsoft.com/office/drawing/2014/main" xmlns="" id="{25127E66-AD3F-4ABF-8A6C-B5A3D9EDE3B7}"/>
                </a:ext>
              </a:extLst>
            </p:cNvPr>
            <p:cNvSpPr>
              <a:spLocks noChangeAspect="1" noChangeArrowheads="1" noTextEdit="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dirty="0"/>
            </a:p>
          </p:txBody>
        </p:sp>
        <p:sp>
          <p:nvSpPr>
            <p:cNvPr id="8" name="Rectangle 7">
              <a:extLst>
                <a:ext uri="{FF2B5EF4-FFF2-40B4-BE49-F238E27FC236}">
                  <a16:creationId xmlns:a16="http://schemas.microsoft.com/office/drawing/2014/main" xmlns="" id="{F837856D-52B7-4ECE-85BC-42E38DB351D5}"/>
                </a:ext>
              </a:extLst>
            </p:cNvPr>
            <p:cNvSpPr>
              <a:spLocks noChangeArrowheads="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a:p>
          </p:txBody>
        </p:sp>
        <p:sp>
          <p:nvSpPr>
            <p:cNvPr id="9" name="Freeform 8">
              <a:extLst>
                <a:ext uri="{FF2B5EF4-FFF2-40B4-BE49-F238E27FC236}">
                  <a16:creationId xmlns:a16="http://schemas.microsoft.com/office/drawing/2014/main" xmlns="" id="{E785E788-24A0-43A6-918D-1747D1F2BB7C}"/>
                </a:ext>
              </a:extLst>
            </p:cNvPr>
            <p:cNvSpPr>
              <a:spLocks/>
            </p:cNvSpPr>
            <p:nvPr userDrawn="1"/>
          </p:nvSpPr>
          <p:spPr bwMode="auto">
            <a:xfrm>
              <a:off x="16394113" y="847725"/>
              <a:ext cx="203200" cy="292100"/>
            </a:xfrm>
            <a:custGeom>
              <a:avLst/>
              <a:gdLst/>
              <a:ahLst/>
              <a:cxnLst>
                <a:cxn ang="0">
                  <a:pos x="0" y="184"/>
                </a:cxn>
                <a:cxn ang="0">
                  <a:pos x="0" y="0"/>
                </a:cxn>
                <a:cxn ang="0">
                  <a:pos x="124" y="0"/>
                </a:cxn>
                <a:cxn ang="0">
                  <a:pos x="124"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10" name="Rectangle 9">
              <a:extLst>
                <a:ext uri="{FF2B5EF4-FFF2-40B4-BE49-F238E27FC236}">
                  <a16:creationId xmlns:a16="http://schemas.microsoft.com/office/drawing/2014/main" xmlns="" id="{DA77B97B-8707-4B9E-B654-3F848E7468F2}"/>
                </a:ext>
              </a:extLst>
            </p:cNvPr>
            <p:cNvSpPr>
              <a:spLocks noChangeArrowheads="1"/>
            </p:cNvSpPr>
            <p:nvPr userDrawn="1"/>
          </p:nvSpPr>
          <p:spPr bwMode="auto">
            <a:xfrm>
              <a:off x="16654463" y="847725"/>
              <a:ext cx="71437" cy="292100"/>
            </a:xfrm>
            <a:prstGeom prst="rect">
              <a:avLst/>
            </a:prstGeom>
            <a:solidFill>
              <a:srgbClr val="9E0000"/>
            </a:solidFill>
            <a:ln w="9525">
              <a:noFill/>
              <a:miter lim="800000"/>
              <a:headEnd/>
              <a:tailEnd/>
            </a:ln>
          </p:spPr>
          <p:txBody>
            <a:bodyPr/>
            <a:lstStyle/>
            <a:p>
              <a:pPr>
                <a:defRPr/>
              </a:pPr>
              <a:endParaRPr lang="nl-NL"/>
            </a:p>
          </p:txBody>
        </p:sp>
        <p:sp>
          <p:nvSpPr>
            <p:cNvPr id="11" name="Freeform 10">
              <a:extLst>
                <a:ext uri="{FF2B5EF4-FFF2-40B4-BE49-F238E27FC236}">
                  <a16:creationId xmlns:a16="http://schemas.microsoft.com/office/drawing/2014/main" xmlns="" id="{D2087B05-8AFA-4466-B032-DA5153A1EDE6}"/>
                </a:ext>
              </a:extLst>
            </p:cNvPr>
            <p:cNvSpPr>
              <a:spLocks/>
            </p:cNvSpPr>
            <p:nvPr userDrawn="1"/>
          </p:nvSpPr>
          <p:spPr bwMode="auto">
            <a:xfrm>
              <a:off x="16794163" y="847725"/>
              <a:ext cx="265112" cy="292100"/>
            </a:xfrm>
            <a:custGeom>
              <a:avLst/>
              <a:gdLst/>
              <a:ahLst/>
              <a:cxnLst>
                <a:cxn ang="0">
                  <a:pos x="116" y="184"/>
                </a:cxn>
                <a:cxn ang="0">
                  <a:pos x="42" y="64"/>
                </a:cxn>
                <a:cxn ang="0">
                  <a:pos x="42" y="64"/>
                </a:cxn>
                <a:cxn ang="0">
                  <a:pos x="43" y="184"/>
                </a:cxn>
                <a:cxn ang="0">
                  <a:pos x="0" y="184"/>
                </a:cxn>
                <a:cxn ang="0">
                  <a:pos x="0" y="0"/>
                </a:cxn>
                <a:cxn ang="0">
                  <a:pos x="50" y="0"/>
                </a:cxn>
                <a:cxn ang="0">
                  <a:pos x="124" y="120"/>
                </a:cxn>
                <a:cxn ang="0">
                  <a:pos x="125" y="120"/>
                </a:cxn>
                <a:cxn ang="0">
                  <a:pos x="124" y="0"/>
                </a:cxn>
                <a:cxn ang="0">
                  <a:pos x="167" y="0"/>
                </a:cxn>
                <a:cxn ang="0">
                  <a:pos x="167" y="184"/>
                </a:cxn>
                <a:cxn ang="0">
                  <a:pos x="116" y="184"/>
                </a:cxn>
              </a:cxnLst>
              <a:rect l="0" t="0" r="r" b="b"/>
              <a:pathLst>
                <a:path w="167" h="184">
                  <a:moveTo>
                    <a:pt x="116" y="184"/>
                  </a:moveTo>
                  <a:lnTo>
                    <a:pt x="42" y="64"/>
                  </a:lnTo>
                  <a:lnTo>
                    <a:pt x="42" y="64"/>
                  </a:lnTo>
                  <a:lnTo>
                    <a:pt x="43" y="184"/>
                  </a:lnTo>
                  <a:lnTo>
                    <a:pt x="0" y="184"/>
                  </a:lnTo>
                  <a:lnTo>
                    <a:pt x="0" y="0"/>
                  </a:lnTo>
                  <a:lnTo>
                    <a:pt x="50" y="0"/>
                  </a:lnTo>
                  <a:lnTo>
                    <a:pt x="124" y="120"/>
                  </a:lnTo>
                  <a:lnTo>
                    <a:pt x="125" y="120"/>
                  </a:lnTo>
                  <a:lnTo>
                    <a:pt x="124" y="0"/>
                  </a:lnTo>
                  <a:lnTo>
                    <a:pt x="167" y="0"/>
                  </a:lnTo>
                  <a:lnTo>
                    <a:pt x="167" y="184"/>
                  </a:lnTo>
                  <a:lnTo>
                    <a:pt x="116" y="184"/>
                  </a:lnTo>
                  <a:close/>
                </a:path>
              </a:pathLst>
            </a:custGeom>
            <a:solidFill>
              <a:srgbClr val="9E0000"/>
            </a:solidFill>
            <a:ln w="9525">
              <a:noFill/>
              <a:round/>
              <a:headEnd/>
              <a:tailEnd/>
            </a:ln>
          </p:spPr>
          <p:txBody>
            <a:bodyPr/>
            <a:lstStyle/>
            <a:p>
              <a:pPr>
                <a:defRPr/>
              </a:pPr>
              <a:endParaRPr lang="nl-NL"/>
            </a:p>
          </p:txBody>
        </p:sp>
        <p:sp>
          <p:nvSpPr>
            <p:cNvPr id="12" name="Freeform 11">
              <a:extLst>
                <a:ext uri="{FF2B5EF4-FFF2-40B4-BE49-F238E27FC236}">
                  <a16:creationId xmlns:a16="http://schemas.microsoft.com/office/drawing/2014/main" xmlns="" id="{B906A66C-49D8-4E86-BD2D-97A3E4DDE6E5}"/>
                </a:ext>
              </a:extLst>
            </p:cNvPr>
            <p:cNvSpPr>
              <a:spLocks noEditPoints="1"/>
            </p:cNvSpPr>
            <p:nvPr userDrawn="1"/>
          </p:nvSpPr>
          <p:spPr bwMode="auto">
            <a:xfrm>
              <a:off x="17127538" y="847725"/>
              <a:ext cx="271462" cy="292100"/>
            </a:xfrm>
            <a:custGeom>
              <a:avLst/>
              <a:gdLst/>
              <a:ahLst/>
              <a:cxnLst>
                <a:cxn ang="0">
                  <a:pos x="952" y="506"/>
                </a:cxn>
                <a:cxn ang="0">
                  <a:pos x="902" y="737"/>
                </a:cxn>
                <a:cxn ang="0">
                  <a:pos x="771" y="897"/>
                </a:cxn>
                <a:cxn ang="0">
                  <a:pos x="587" y="989"/>
                </a:cxn>
                <a:cxn ang="0">
                  <a:pos x="380" y="1019"/>
                </a:cxn>
                <a:cxn ang="0">
                  <a:pos x="0" y="1019"/>
                </a:cxn>
                <a:cxn ang="0">
                  <a:pos x="0" y="0"/>
                </a:cxn>
                <a:cxn ang="0">
                  <a:pos x="368" y="0"/>
                </a:cxn>
                <a:cxn ang="0">
                  <a:pos x="582" y="25"/>
                </a:cxn>
                <a:cxn ang="0">
                  <a:pos x="769" y="109"/>
                </a:cxn>
                <a:cxn ang="0">
                  <a:pos x="901" y="265"/>
                </a:cxn>
                <a:cxn ang="0">
                  <a:pos x="952" y="506"/>
                </a:cxn>
                <a:cxn ang="0">
                  <a:pos x="695" y="506"/>
                </a:cxn>
                <a:cxn ang="0">
                  <a:pos x="667" y="363"/>
                </a:cxn>
                <a:cxn ang="0">
                  <a:pos x="592" y="273"/>
                </a:cxn>
                <a:cxn ang="0">
                  <a:pos x="486" y="225"/>
                </a:cxn>
                <a:cxn ang="0">
                  <a:pos x="363" y="210"/>
                </a:cxn>
                <a:cxn ang="0">
                  <a:pos x="240" y="210"/>
                </a:cxn>
                <a:cxn ang="0">
                  <a:pos x="240" y="806"/>
                </a:cxn>
                <a:cxn ang="0">
                  <a:pos x="357" y="806"/>
                </a:cxn>
                <a:cxn ang="0">
                  <a:pos x="484" y="791"/>
                </a:cxn>
                <a:cxn ang="0">
                  <a:pos x="592" y="741"/>
                </a:cxn>
                <a:cxn ang="0">
                  <a:pos x="667" y="649"/>
                </a:cxn>
                <a:cxn ang="0">
                  <a:pos x="695" y="506"/>
                </a:cxn>
              </a:cxnLst>
              <a:rect l="0" t="0" r="r" b="b"/>
              <a:pathLst>
                <a:path w="952" h="1019">
                  <a:moveTo>
                    <a:pt x="952" y="506"/>
                  </a:moveTo>
                  <a:cubicBezTo>
                    <a:pt x="952" y="596"/>
                    <a:pt x="935" y="673"/>
                    <a:pt x="902" y="737"/>
                  </a:cubicBezTo>
                  <a:cubicBezTo>
                    <a:pt x="869" y="802"/>
                    <a:pt x="825" y="855"/>
                    <a:pt x="771" y="897"/>
                  </a:cubicBezTo>
                  <a:cubicBezTo>
                    <a:pt x="717" y="939"/>
                    <a:pt x="655" y="969"/>
                    <a:pt x="587" y="989"/>
                  </a:cubicBezTo>
                  <a:cubicBezTo>
                    <a:pt x="519" y="1009"/>
                    <a:pt x="450" y="1019"/>
                    <a:pt x="380" y="1019"/>
                  </a:cubicBezTo>
                  <a:cubicBezTo>
                    <a:pt x="0" y="1019"/>
                    <a:pt x="0" y="1019"/>
                    <a:pt x="0" y="1019"/>
                  </a:cubicBezTo>
                  <a:cubicBezTo>
                    <a:pt x="0" y="0"/>
                    <a:pt x="0" y="0"/>
                    <a:pt x="0" y="0"/>
                  </a:cubicBezTo>
                  <a:cubicBezTo>
                    <a:pt x="368" y="0"/>
                    <a:pt x="368" y="0"/>
                    <a:pt x="368" y="0"/>
                  </a:cubicBezTo>
                  <a:cubicBezTo>
                    <a:pt x="440" y="0"/>
                    <a:pt x="511" y="9"/>
                    <a:pt x="582" y="25"/>
                  </a:cubicBezTo>
                  <a:cubicBezTo>
                    <a:pt x="652" y="42"/>
                    <a:pt x="714" y="70"/>
                    <a:pt x="769" y="109"/>
                  </a:cubicBezTo>
                  <a:cubicBezTo>
                    <a:pt x="823" y="148"/>
                    <a:pt x="868" y="200"/>
                    <a:pt x="901" y="265"/>
                  </a:cubicBezTo>
                  <a:cubicBezTo>
                    <a:pt x="935" y="330"/>
                    <a:pt x="952" y="411"/>
                    <a:pt x="952" y="506"/>
                  </a:cubicBezTo>
                  <a:moveTo>
                    <a:pt x="695" y="506"/>
                  </a:moveTo>
                  <a:cubicBezTo>
                    <a:pt x="695" y="449"/>
                    <a:pt x="686" y="401"/>
                    <a:pt x="667" y="363"/>
                  </a:cubicBezTo>
                  <a:cubicBezTo>
                    <a:pt x="649" y="326"/>
                    <a:pt x="624" y="295"/>
                    <a:pt x="592" y="273"/>
                  </a:cubicBezTo>
                  <a:cubicBezTo>
                    <a:pt x="561" y="250"/>
                    <a:pt x="526" y="234"/>
                    <a:pt x="486" y="225"/>
                  </a:cubicBezTo>
                  <a:cubicBezTo>
                    <a:pt x="446" y="215"/>
                    <a:pt x="405" y="210"/>
                    <a:pt x="363" y="210"/>
                  </a:cubicBezTo>
                  <a:cubicBezTo>
                    <a:pt x="240" y="210"/>
                    <a:pt x="240" y="210"/>
                    <a:pt x="240" y="210"/>
                  </a:cubicBezTo>
                  <a:cubicBezTo>
                    <a:pt x="240" y="806"/>
                    <a:pt x="240" y="806"/>
                    <a:pt x="240" y="806"/>
                  </a:cubicBezTo>
                  <a:cubicBezTo>
                    <a:pt x="357" y="806"/>
                    <a:pt x="357" y="806"/>
                    <a:pt x="357" y="806"/>
                  </a:cubicBezTo>
                  <a:cubicBezTo>
                    <a:pt x="401" y="806"/>
                    <a:pt x="444" y="801"/>
                    <a:pt x="484" y="791"/>
                  </a:cubicBezTo>
                  <a:cubicBezTo>
                    <a:pt x="525" y="781"/>
                    <a:pt x="561" y="764"/>
                    <a:pt x="592" y="741"/>
                  </a:cubicBezTo>
                  <a:cubicBezTo>
                    <a:pt x="624" y="718"/>
                    <a:pt x="649" y="687"/>
                    <a:pt x="667" y="649"/>
                  </a:cubicBezTo>
                  <a:cubicBezTo>
                    <a:pt x="686" y="611"/>
                    <a:pt x="695" y="563"/>
                    <a:pt x="695" y="506"/>
                  </a:cubicBezTo>
                </a:path>
              </a:pathLst>
            </a:custGeom>
            <a:solidFill>
              <a:srgbClr val="9E0000"/>
            </a:solidFill>
            <a:ln w="9525">
              <a:noFill/>
              <a:round/>
              <a:headEnd/>
              <a:tailEnd/>
            </a:ln>
          </p:spPr>
          <p:txBody>
            <a:bodyPr/>
            <a:lstStyle/>
            <a:p>
              <a:pPr>
                <a:defRPr/>
              </a:pPr>
              <a:endParaRPr lang="nl-NL"/>
            </a:p>
          </p:txBody>
        </p:sp>
        <p:sp>
          <p:nvSpPr>
            <p:cNvPr id="13" name="Freeform 12">
              <a:extLst>
                <a:ext uri="{FF2B5EF4-FFF2-40B4-BE49-F238E27FC236}">
                  <a16:creationId xmlns:a16="http://schemas.microsoft.com/office/drawing/2014/main" xmlns="" id="{AB53C36A-61DB-4171-A373-7542DAD8A84F}"/>
                </a:ext>
              </a:extLst>
            </p:cNvPr>
            <p:cNvSpPr>
              <a:spLocks/>
            </p:cNvSpPr>
            <p:nvPr userDrawn="1"/>
          </p:nvSpPr>
          <p:spPr bwMode="auto">
            <a:xfrm>
              <a:off x="17452975" y="847725"/>
              <a:ext cx="254000" cy="292100"/>
            </a:xfrm>
            <a:custGeom>
              <a:avLst/>
              <a:gdLst/>
              <a:ahLst/>
              <a:cxnLst>
                <a:cxn ang="0">
                  <a:pos x="116" y="184"/>
                </a:cxn>
                <a:cxn ang="0">
                  <a:pos x="116" y="107"/>
                </a:cxn>
                <a:cxn ang="0">
                  <a:pos x="44" y="107"/>
                </a:cxn>
                <a:cxn ang="0">
                  <a:pos x="44" y="184"/>
                </a:cxn>
                <a:cxn ang="0">
                  <a:pos x="0" y="184"/>
                </a:cxn>
                <a:cxn ang="0">
                  <a:pos x="0" y="0"/>
                </a:cxn>
                <a:cxn ang="0">
                  <a:pos x="44" y="0"/>
                </a:cxn>
                <a:cxn ang="0">
                  <a:pos x="44" y="70"/>
                </a:cxn>
                <a:cxn ang="0">
                  <a:pos x="116" y="70"/>
                </a:cxn>
                <a:cxn ang="0">
                  <a:pos x="116" y="0"/>
                </a:cxn>
                <a:cxn ang="0">
                  <a:pos x="160" y="0"/>
                </a:cxn>
                <a:cxn ang="0">
                  <a:pos x="160" y="184"/>
                </a:cxn>
                <a:cxn ang="0">
                  <a:pos x="116" y="184"/>
                </a:cxn>
              </a:cxnLst>
              <a:rect l="0" t="0" r="r" b="b"/>
              <a:pathLst>
                <a:path w="160" h="184">
                  <a:moveTo>
                    <a:pt x="116" y="184"/>
                  </a:moveTo>
                  <a:lnTo>
                    <a:pt x="116" y="107"/>
                  </a:lnTo>
                  <a:lnTo>
                    <a:pt x="44" y="107"/>
                  </a:lnTo>
                  <a:lnTo>
                    <a:pt x="44" y="184"/>
                  </a:lnTo>
                  <a:lnTo>
                    <a:pt x="0" y="184"/>
                  </a:lnTo>
                  <a:lnTo>
                    <a:pt x="0" y="0"/>
                  </a:lnTo>
                  <a:lnTo>
                    <a:pt x="44" y="0"/>
                  </a:lnTo>
                  <a:lnTo>
                    <a:pt x="44" y="70"/>
                  </a:lnTo>
                  <a:lnTo>
                    <a:pt x="116" y="70"/>
                  </a:lnTo>
                  <a:lnTo>
                    <a:pt x="116" y="0"/>
                  </a:lnTo>
                  <a:lnTo>
                    <a:pt x="160" y="0"/>
                  </a:lnTo>
                  <a:lnTo>
                    <a:pt x="160" y="184"/>
                  </a:lnTo>
                  <a:lnTo>
                    <a:pt x="116" y="184"/>
                  </a:lnTo>
                  <a:close/>
                </a:path>
              </a:pathLst>
            </a:custGeom>
            <a:solidFill>
              <a:srgbClr val="9E0000"/>
            </a:solidFill>
            <a:ln w="9525">
              <a:noFill/>
              <a:round/>
              <a:headEnd/>
              <a:tailEnd/>
            </a:ln>
          </p:spPr>
          <p:txBody>
            <a:bodyPr/>
            <a:lstStyle/>
            <a:p>
              <a:pPr>
                <a:defRPr/>
              </a:pPr>
              <a:endParaRPr lang="nl-NL"/>
            </a:p>
          </p:txBody>
        </p:sp>
        <p:sp>
          <p:nvSpPr>
            <p:cNvPr id="14" name="Freeform 13">
              <a:extLst>
                <a:ext uri="{FF2B5EF4-FFF2-40B4-BE49-F238E27FC236}">
                  <a16:creationId xmlns:a16="http://schemas.microsoft.com/office/drawing/2014/main" xmlns="" id="{EF8DC399-26C7-4A2B-B421-2F77C683F592}"/>
                </a:ext>
              </a:extLst>
            </p:cNvPr>
            <p:cNvSpPr>
              <a:spLocks noEditPoints="1"/>
            </p:cNvSpPr>
            <p:nvPr userDrawn="1"/>
          </p:nvSpPr>
          <p:spPr bwMode="auto">
            <a:xfrm>
              <a:off x="17760950" y="839788"/>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4"/>
                </a:cxn>
                <a:cxn ang="0">
                  <a:pos x="333" y="37"/>
                </a:cxn>
                <a:cxn ang="0">
                  <a:pos x="554" y="0"/>
                </a:cxn>
                <a:cxn ang="0">
                  <a:pos x="776" y="37"/>
                </a:cxn>
                <a:cxn ang="0">
                  <a:pos x="953" y="144"/>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5" y="759"/>
                </a:cxn>
                <a:cxn ang="0">
                  <a:pos x="825" y="659"/>
                </a:cxn>
                <a:cxn ang="0">
                  <a:pos x="847" y="532"/>
                </a:cxn>
              </a:cxnLst>
              <a:rect l="0" t="0" r="r" b="b"/>
              <a:pathLst>
                <a:path w="1110" h="1073">
                  <a:moveTo>
                    <a:pt x="1110" y="532"/>
                  </a:moveTo>
                  <a:cubicBezTo>
                    <a:pt x="1110" y="613"/>
                    <a:pt x="1096" y="686"/>
                    <a:pt x="1068" y="753"/>
                  </a:cubicBezTo>
                  <a:cubicBezTo>
                    <a:pt x="1040" y="819"/>
                    <a:pt x="1002" y="877"/>
                    <a:pt x="953" y="924"/>
                  </a:cubicBezTo>
                  <a:cubicBezTo>
                    <a:pt x="903" y="972"/>
                    <a:pt x="844" y="1008"/>
                    <a:pt x="776" y="1034"/>
                  </a:cubicBezTo>
                  <a:cubicBezTo>
                    <a:pt x="708" y="1060"/>
                    <a:pt x="634" y="1073"/>
                    <a:pt x="554" y="1073"/>
                  </a:cubicBezTo>
                  <a:cubicBezTo>
                    <a:pt x="475" y="1073"/>
                    <a:pt x="401" y="1060"/>
                    <a:pt x="333" y="1034"/>
                  </a:cubicBezTo>
                  <a:cubicBezTo>
                    <a:pt x="266" y="1008"/>
                    <a:pt x="207" y="972"/>
                    <a:pt x="158" y="924"/>
                  </a:cubicBezTo>
                  <a:cubicBezTo>
                    <a:pt x="108" y="877"/>
                    <a:pt x="69" y="819"/>
                    <a:pt x="42" y="753"/>
                  </a:cubicBezTo>
                  <a:cubicBezTo>
                    <a:pt x="14" y="686"/>
                    <a:pt x="0" y="613"/>
                    <a:pt x="0" y="532"/>
                  </a:cubicBezTo>
                  <a:cubicBezTo>
                    <a:pt x="0" y="451"/>
                    <a:pt x="14" y="377"/>
                    <a:pt x="42" y="311"/>
                  </a:cubicBezTo>
                  <a:cubicBezTo>
                    <a:pt x="69" y="246"/>
                    <a:pt x="108" y="190"/>
                    <a:pt x="158" y="144"/>
                  </a:cubicBezTo>
                  <a:cubicBezTo>
                    <a:pt x="207" y="98"/>
                    <a:pt x="266" y="62"/>
                    <a:pt x="333" y="37"/>
                  </a:cubicBezTo>
                  <a:cubicBezTo>
                    <a:pt x="401" y="12"/>
                    <a:pt x="475" y="0"/>
                    <a:pt x="554" y="0"/>
                  </a:cubicBezTo>
                  <a:cubicBezTo>
                    <a:pt x="634" y="0"/>
                    <a:pt x="708" y="12"/>
                    <a:pt x="776" y="37"/>
                  </a:cubicBezTo>
                  <a:cubicBezTo>
                    <a:pt x="844" y="62"/>
                    <a:pt x="903" y="98"/>
                    <a:pt x="953" y="144"/>
                  </a:cubicBezTo>
                  <a:cubicBezTo>
                    <a:pt x="1002" y="190"/>
                    <a:pt x="1040" y="246"/>
                    <a:pt x="1068" y="311"/>
                  </a:cubicBezTo>
                  <a:cubicBezTo>
                    <a:pt x="1096" y="377"/>
                    <a:pt x="1110" y="451"/>
                    <a:pt x="1110" y="532"/>
                  </a:cubicBezTo>
                  <a:moveTo>
                    <a:pt x="847" y="532"/>
                  </a:moveTo>
                  <a:cubicBezTo>
                    <a:pt x="847" y="488"/>
                    <a:pt x="839" y="447"/>
                    <a:pt x="825" y="408"/>
                  </a:cubicBezTo>
                  <a:cubicBezTo>
                    <a:pt x="811" y="370"/>
                    <a:pt x="791" y="337"/>
                    <a:pt x="765" y="310"/>
                  </a:cubicBezTo>
                  <a:cubicBezTo>
                    <a:pt x="740" y="283"/>
                    <a:pt x="709" y="261"/>
                    <a:pt x="673" y="245"/>
                  </a:cubicBezTo>
                  <a:cubicBezTo>
                    <a:pt x="637" y="229"/>
                    <a:pt x="598" y="221"/>
                    <a:pt x="554" y="221"/>
                  </a:cubicBezTo>
                  <a:cubicBezTo>
                    <a:pt x="511" y="221"/>
                    <a:pt x="472" y="229"/>
                    <a:pt x="436" y="245"/>
                  </a:cubicBezTo>
                  <a:cubicBezTo>
                    <a:pt x="401" y="261"/>
                    <a:pt x="370" y="283"/>
                    <a:pt x="344" y="310"/>
                  </a:cubicBezTo>
                  <a:cubicBezTo>
                    <a:pt x="318" y="337"/>
                    <a:pt x="298" y="370"/>
                    <a:pt x="284" y="408"/>
                  </a:cubicBezTo>
                  <a:cubicBezTo>
                    <a:pt x="270" y="447"/>
                    <a:pt x="263" y="488"/>
                    <a:pt x="263" y="532"/>
                  </a:cubicBezTo>
                  <a:cubicBezTo>
                    <a:pt x="263" y="578"/>
                    <a:pt x="271" y="620"/>
                    <a:pt x="285" y="659"/>
                  </a:cubicBezTo>
                  <a:cubicBezTo>
                    <a:pt x="299" y="698"/>
                    <a:pt x="319" y="732"/>
                    <a:pt x="345" y="759"/>
                  </a:cubicBezTo>
                  <a:cubicBezTo>
                    <a:pt x="370" y="787"/>
                    <a:pt x="401" y="809"/>
                    <a:pt x="436" y="825"/>
                  </a:cubicBezTo>
                  <a:cubicBezTo>
                    <a:pt x="472" y="841"/>
                    <a:pt x="511" y="848"/>
                    <a:pt x="554" y="848"/>
                  </a:cubicBezTo>
                  <a:cubicBezTo>
                    <a:pt x="598" y="848"/>
                    <a:pt x="637" y="841"/>
                    <a:pt x="672" y="825"/>
                  </a:cubicBezTo>
                  <a:cubicBezTo>
                    <a:pt x="708" y="809"/>
                    <a:pt x="739" y="787"/>
                    <a:pt x="765" y="759"/>
                  </a:cubicBezTo>
                  <a:cubicBezTo>
                    <a:pt x="790" y="732"/>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15" name="Freeform 14">
              <a:extLst>
                <a:ext uri="{FF2B5EF4-FFF2-40B4-BE49-F238E27FC236}">
                  <a16:creationId xmlns:a16="http://schemas.microsoft.com/office/drawing/2014/main" xmlns="" id="{035050B0-C5C0-4CD6-B28D-9321F80C5776}"/>
                </a:ext>
              </a:extLst>
            </p:cNvPr>
            <p:cNvSpPr>
              <a:spLocks/>
            </p:cNvSpPr>
            <p:nvPr userDrawn="1"/>
          </p:nvSpPr>
          <p:spPr bwMode="auto">
            <a:xfrm>
              <a:off x="18086388" y="847725"/>
              <a:ext cx="293687" cy="292100"/>
            </a:xfrm>
            <a:custGeom>
              <a:avLst/>
              <a:gdLst/>
              <a:ahLst/>
              <a:cxnLst>
                <a:cxn ang="0">
                  <a:pos x="114" y="184"/>
                </a:cxn>
                <a:cxn ang="0">
                  <a:pos x="69" y="184"/>
                </a:cxn>
                <a:cxn ang="0">
                  <a:pos x="0" y="0"/>
                </a:cxn>
                <a:cxn ang="0">
                  <a:pos x="49" y="0"/>
                </a:cxn>
                <a:cxn ang="0">
                  <a:pos x="92" y="131"/>
                </a:cxn>
                <a:cxn ang="0">
                  <a:pos x="93" y="131"/>
                </a:cxn>
                <a:cxn ang="0">
                  <a:pos x="136" y="0"/>
                </a:cxn>
                <a:cxn ang="0">
                  <a:pos x="185" y="0"/>
                </a:cxn>
                <a:cxn ang="0">
                  <a:pos x="114" y="184"/>
                </a:cxn>
              </a:cxnLst>
              <a:rect l="0" t="0" r="r" b="b"/>
              <a:pathLst>
                <a:path w="185" h="184">
                  <a:moveTo>
                    <a:pt x="114" y="184"/>
                  </a:moveTo>
                  <a:lnTo>
                    <a:pt x="69" y="184"/>
                  </a:lnTo>
                  <a:lnTo>
                    <a:pt x="0" y="0"/>
                  </a:lnTo>
                  <a:lnTo>
                    <a:pt x="49" y="0"/>
                  </a:lnTo>
                  <a:lnTo>
                    <a:pt x="92" y="131"/>
                  </a:lnTo>
                  <a:lnTo>
                    <a:pt x="93" y="131"/>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16" name="Freeform 15">
              <a:extLst>
                <a:ext uri="{FF2B5EF4-FFF2-40B4-BE49-F238E27FC236}">
                  <a16:creationId xmlns:a16="http://schemas.microsoft.com/office/drawing/2014/main" xmlns="" id="{103154F1-926A-4E50-B1CE-D64F1D1A2E9D}"/>
                </a:ext>
              </a:extLst>
            </p:cNvPr>
            <p:cNvSpPr>
              <a:spLocks/>
            </p:cNvSpPr>
            <p:nvPr userDrawn="1"/>
          </p:nvSpPr>
          <p:spPr bwMode="auto">
            <a:xfrm>
              <a:off x="18413413" y="847725"/>
              <a:ext cx="203200" cy="292100"/>
            </a:xfrm>
            <a:custGeom>
              <a:avLst/>
              <a:gdLst/>
              <a:ahLst/>
              <a:cxnLst>
                <a:cxn ang="0">
                  <a:pos x="0" y="184"/>
                </a:cxn>
                <a:cxn ang="0">
                  <a:pos x="0" y="0"/>
                </a:cxn>
                <a:cxn ang="0">
                  <a:pos x="123" y="0"/>
                </a:cxn>
                <a:cxn ang="0">
                  <a:pos x="123"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17" name="Freeform 16">
              <a:extLst>
                <a:ext uri="{FF2B5EF4-FFF2-40B4-BE49-F238E27FC236}">
                  <a16:creationId xmlns:a16="http://schemas.microsoft.com/office/drawing/2014/main" xmlns="" id="{B6D5702B-5316-4AC5-B037-D95BE04DB8EE}"/>
                </a:ext>
              </a:extLst>
            </p:cNvPr>
            <p:cNvSpPr>
              <a:spLocks/>
            </p:cNvSpPr>
            <p:nvPr userDrawn="1"/>
          </p:nvSpPr>
          <p:spPr bwMode="auto">
            <a:xfrm>
              <a:off x="18673763" y="847725"/>
              <a:ext cx="265112"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18" name="Freeform 17">
              <a:extLst>
                <a:ext uri="{FF2B5EF4-FFF2-40B4-BE49-F238E27FC236}">
                  <a16:creationId xmlns:a16="http://schemas.microsoft.com/office/drawing/2014/main" xmlns="" id="{1781F437-9185-4769-98FB-3191F1661763}"/>
                </a:ext>
              </a:extLst>
            </p:cNvPr>
            <p:cNvSpPr>
              <a:spLocks/>
            </p:cNvSpPr>
            <p:nvPr userDrawn="1"/>
          </p:nvSpPr>
          <p:spPr bwMode="auto">
            <a:xfrm>
              <a:off x="16394113" y="1822450"/>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19" name="Freeform 18">
              <a:extLst>
                <a:ext uri="{FF2B5EF4-FFF2-40B4-BE49-F238E27FC236}">
                  <a16:creationId xmlns:a16="http://schemas.microsoft.com/office/drawing/2014/main" xmlns="" id="{2AB29BFC-C7CD-4229-B99B-A72BB0D3664B}"/>
                </a:ext>
              </a:extLst>
            </p:cNvPr>
            <p:cNvSpPr>
              <a:spLocks/>
            </p:cNvSpPr>
            <p:nvPr userDrawn="1"/>
          </p:nvSpPr>
          <p:spPr bwMode="auto">
            <a:xfrm>
              <a:off x="16667163" y="1822450"/>
              <a:ext cx="203200" cy="292100"/>
            </a:xfrm>
            <a:custGeom>
              <a:avLst/>
              <a:gdLst/>
              <a:ahLst/>
              <a:cxnLst>
                <a:cxn ang="0">
                  <a:pos x="0" y="184"/>
                </a:cxn>
                <a:cxn ang="0">
                  <a:pos x="0" y="0"/>
                </a:cxn>
                <a:cxn ang="0">
                  <a:pos x="124" y="0"/>
                </a:cxn>
                <a:cxn ang="0">
                  <a:pos x="124"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20" name="Freeform 19">
              <a:extLst>
                <a:ext uri="{FF2B5EF4-FFF2-40B4-BE49-F238E27FC236}">
                  <a16:creationId xmlns:a16="http://schemas.microsoft.com/office/drawing/2014/main" xmlns="" id="{6B58F3FC-DFD1-4008-BED4-D57DB765E9D3}"/>
                </a:ext>
              </a:extLst>
            </p:cNvPr>
            <p:cNvSpPr>
              <a:spLocks/>
            </p:cNvSpPr>
            <p:nvPr userDrawn="1"/>
          </p:nvSpPr>
          <p:spPr bwMode="auto">
            <a:xfrm>
              <a:off x="16908463" y="1814513"/>
              <a:ext cx="271462" cy="307975"/>
            </a:xfrm>
            <a:custGeom>
              <a:avLst/>
              <a:gdLst/>
              <a:ahLst/>
              <a:cxnLst>
                <a:cxn ang="0">
                  <a:pos x="778" y="1027"/>
                </a:cxn>
                <a:cxn ang="0">
                  <a:pos x="549" y="1073"/>
                </a:cxn>
                <a:cxn ang="0">
                  <a:pos x="331" y="1034"/>
                </a:cxn>
                <a:cxn ang="0">
                  <a:pos x="157" y="924"/>
                </a:cxn>
                <a:cxn ang="0">
                  <a:pos x="42" y="753"/>
                </a:cxn>
                <a:cxn ang="0">
                  <a:pos x="0" y="535"/>
                </a:cxn>
                <a:cxn ang="0">
                  <a:pos x="43" y="313"/>
                </a:cxn>
                <a:cxn ang="0">
                  <a:pos x="160" y="144"/>
                </a:cxn>
                <a:cxn ang="0">
                  <a:pos x="336" y="37"/>
                </a:cxn>
                <a:cxn ang="0">
                  <a:pos x="553" y="0"/>
                </a:cxn>
                <a:cxn ang="0">
                  <a:pos x="766" y="38"/>
                </a:cxn>
                <a:cxn ang="0">
                  <a:pos x="935" y="149"/>
                </a:cxn>
                <a:cxn ang="0">
                  <a:pos x="768" y="316"/>
                </a:cxn>
                <a:cxn ang="0">
                  <a:pos x="677" y="245"/>
                </a:cxn>
                <a:cxn ang="0">
                  <a:pos x="562" y="222"/>
                </a:cxn>
                <a:cxn ang="0">
                  <a:pos x="443" y="246"/>
                </a:cxn>
                <a:cxn ang="0">
                  <a:pos x="350" y="312"/>
                </a:cxn>
                <a:cxn ang="0">
                  <a:pos x="290" y="410"/>
                </a:cxn>
                <a:cxn ang="0">
                  <a:pos x="268" y="535"/>
                </a:cxn>
                <a:cxn ang="0">
                  <a:pos x="290" y="661"/>
                </a:cxn>
                <a:cxn ang="0">
                  <a:pos x="350" y="760"/>
                </a:cxn>
                <a:cxn ang="0">
                  <a:pos x="441" y="824"/>
                </a:cxn>
                <a:cxn ang="0">
                  <a:pos x="558" y="847"/>
                </a:cxn>
                <a:cxn ang="0">
                  <a:pos x="686" y="818"/>
                </a:cxn>
                <a:cxn ang="0">
                  <a:pos x="774" y="743"/>
                </a:cxn>
                <a:cxn ang="0">
                  <a:pos x="945" y="904"/>
                </a:cxn>
                <a:cxn ang="0">
                  <a:pos x="778" y="1027"/>
                </a:cxn>
              </a:cxnLst>
              <a:rect l="0" t="0" r="r" b="b"/>
              <a:pathLst>
                <a:path w="945" h="1073">
                  <a:moveTo>
                    <a:pt x="778" y="1027"/>
                  </a:moveTo>
                  <a:cubicBezTo>
                    <a:pt x="712" y="1057"/>
                    <a:pt x="635" y="1073"/>
                    <a:pt x="549" y="1073"/>
                  </a:cubicBezTo>
                  <a:cubicBezTo>
                    <a:pt x="470" y="1073"/>
                    <a:pt x="397" y="1060"/>
                    <a:pt x="331" y="1034"/>
                  </a:cubicBezTo>
                  <a:cubicBezTo>
                    <a:pt x="264" y="1008"/>
                    <a:pt x="206" y="971"/>
                    <a:pt x="157" y="924"/>
                  </a:cubicBezTo>
                  <a:cubicBezTo>
                    <a:pt x="108" y="876"/>
                    <a:pt x="70" y="819"/>
                    <a:pt x="42" y="753"/>
                  </a:cubicBezTo>
                  <a:cubicBezTo>
                    <a:pt x="14" y="687"/>
                    <a:pt x="0" y="614"/>
                    <a:pt x="0" y="535"/>
                  </a:cubicBezTo>
                  <a:cubicBezTo>
                    <a:pt x="0" y="453"/>
                    <a:pt x="14" y="379"/>
                    <a:pt x="43" y="313"/>
                  </a:cubicBezTo>
                  <a:cubicBezTo>
                    <a:pt x="71" y="247"/>
                    <a:pt x="110" y="191"/>
                    <a:pt x="160" y="144"/>
                  </a:cubicBezTo>
                  <a:cubicBezTo>
                    <a:pt x="210" y="98"/>
                    <a:pt x="269" y="62"/>
                    <a:pt x="336" y="37"/>
                  </a:cubicBezTo>
                  <a:cubicBezTo>
                    <a:pt x="403" y="12"/>
                    <a:pt x="475" y="0"/>
                    <a:pt x="553" y="0"/>
                  </a:cubicBezTo>
                  <a:cubicBezTo>
                    <a:pt x="625" y="0"/>
                    <a:pt x="696" y="12"/>
                    <a:pt x="766" y="38"/>
                  </a:cubicBezTo>
                  <a:cubicBezTo>
                    <a:pt x="835" y="63"/>
                    <a:pt x="892" y="100"/>
                    <a:pt x="935" y="149"/>
                  </a:cubicBezTo>
                  <a:cubicBezTo>
                    <a:pt x="768" y="316"/>
                    <a:pt x="768" y="316"/>
                    <a:pt x="768" y="316"/>
                  </a:cubicBezTo>
                  <a:cubicBezTo>
                    <a:pt x="745" y="284"/>
                    <a:pt x="715" y="261"/>
                    <a:pt x="677" y="245"/>
                  </a:cubicBezTo>
                  <a:cubicBezTo>
                    <a:pt x="640" y="230"/>
                    <a:pt x="601" y="222"/>
                    <a:pt x="562" y="222"/>
                  </a:cubicBezTo>
                  <a:cubicBezTo>
                    <a:pt x="519" y="222"/>
                    <a:pt x="479" y="230"/>
                    <a:pt x="443" y="246"/>
                  </a:cubicBezTo>
                  <a:cubicBezTo>
                    <a:pt x="407" y="262"/>
                    <a:pt x="376" y="284"/>
                    <a:pt x="350" y="312"/>
                  </a:cubicBezTo>
                  <a:cubicBezTo>
                    <a:pt x="324" y="340"/>
                    <a:pt x="304" y="372"/>
                    <a:pt x="290" y="410"/>
                  </a:cubicBezTo>
                  <a:cubicBezTo>
                    <a:pt x="275" y="448"/>
                    <a:pt x="268" y="490"/>
                    <a:pt x="268" y="535"/>
                  </a:cubicBezTo>
                  <a:cubicBezTo>
                    <a:pt x="268" y="581"/>
                    <a:pt x="275" y="623"/>
                    <a:pt x="290" y="661"/>
                  </a:cubicBezTo>
                  <a:cubicBezTo>
                    <a:pt x="304" y="700"/>
                    <a:pt x="324" y="732"/>
                    <a:pt x="350" y="760"/>
                  </a:cubicBezTo>
                  <a:cubicBezTo>
                    <a:pt x="375" y="787"/>
                    <a:pt x="405" y="808"/>
                    <a:pt x="441" y="824"/>
                  </a:cubicBezTo>
                  <a:cubicBezTo>
                    <a:pt x="477" y="839"/>
                    <a:pt x="515" y="847"/>
                    <a:pt x="558" y="847"/>
                  </a:cubicBezTo>
                  <a:cubicBezTo>
                    <a:pt x="607" y="847"/>
                    <a:pt x="649" y="837"/>
                    <a:pt x="686" y="818"/>
                  </a:cubicBezTo>
                  <a:cubicBezTo>
                    <a:pt x="722" y="799"/>
                    <a:pt x="752" y="774"/>
                    <a:pt x="774" y="743"/>
                  </a:cubicBezTo>
                  <a:cubicBezTo>
                    <a:pt x="945" y="904"/>
                    <a:pt x="945" y="904"/>
                    <a:pt x="945" y="904"/>
                  </a:cubicBezTo>
                  <a:cubicBezTo>
                    <a:pt x="900" y="956"/>
                    <a:pt x="844" y="997"/>
                    <a:pt x="778" y="1027"/>
                  </a:cubicBezTo>
                </a:path>
              </a:pathLst>
            </a:custGeom>
            <a:solidFill>
              <a:srgbClr val="9E0000"/>
            </a:solidFill>
            <a:ln w="9525">
              <a:noFill/>
              <a:round/>
              <a:headEnd/>
              <a:tailEnd/>
            </a:ln>
          </p:spPr>
          <p:txBody>
            <a:bodyPr/>
            <a:lstStyle/>
            <a:p>
              <a:pPr>
                <a:defRPr/>
              </a:pPr>
              <a:endParaRPr lang="nl-NL"/>
            </a:p>
          </p:txBody>
        </p:sp>
        <p:sp>
          <p:nvSpPr>
            <p:cNvPr id="21" name="Freeform 20">
              <a:extLst>
                <a:ext uri="{FF2B5EF4-FFF2-40B4-BE49-F238E27FC236}">
                  <a16:creationId xmlns:a16="http://schemas.microsoft.com/office/drawing/2014/main" xmlns="" id="{175B9DCD-F545-4756-973F-1B4E43436342}"/>
                </a:ext>
              </a:extLst>
            </p:cNvPr>
            <p:cNvSpPr>
              <a:spLocks/>
            </p:cNvSpPr>
            <p:nvPr userDrawn="1"/>
          </p:nvSpPr>
          <p:spPr bwMode="auto">
            <a:xfrm>
              <a:off x="17216438" y="1822450"/>
              <a:ext cx="255587" cy="292100"/>
            </a:xfrm>
            <a:custGeom>
              <a:avLst/>
              <a:gdLst/>
              <a:ahLst/>
              <a:cxnLst>
                <a:cxn ang="0">
                  <a:pos x="116" y="184"/>
                </a:cxn>
                <a:cxn ang="0">
                  <a:pos x="116" y="107"/>
                </a:cxn>
                <a:cxn ang="0">
                  <a:pos x="45" y="107"/>
                </a:cxn>
                <a:cxn ang="0">
                  <a:pos x="45" y="184"/>
                </a:cxn>
                <a:cxn ang="0">
                  <a:pos x="0" y="184"/>
                </a:cxn>
                <a:cxn ang="0">
                  <a:pos x="0" y="0"/>
                </a:cxn>
                <a:cxn ang="0">
                  <a:pos x="45" y="0"/>
                </a:cxn>
                <a:cxn ang="0">
                  <a:pos x="45" y="70"/>
                </a:cxn>
                <a:cxn ang="0">
                  <a:pos x="116" y="70"/>
                </a:cxn>
                <a:cxn ang="0">
                  <a:pos x="116" y="0"/>
                </a:cxn>
                <a:cxn ang="0">
                  <a:pos x="161" y="0"/>
                </a:cxn>
                <a:cxn ang="0">
                  <a:pos x="161" y="184"/>
                </a:cxn>
                <a:cxn ang="0">
                  <a:pos x="116" y="184"/>
                </a:cxn>
              </a:cxnLst>
              <a:rect l="0" t="0" r="r" b="b"/>
              <a:pathLst>
                <a:path w="161" h="184">
                  <a:moveTo>
                    <a:pt x="116" y="184"/>
                  </a:moveTo>
                  <a:lnTo>
                    <a:pt x="116" y="107"/>
                  </a:lnTo>
                  <a:lnTo>
                    <a:pt x="45" y="107"/>
                  </a:lnTo>
                  <a:lnTo>
                    <a:pt x="45" y="184"/>
                  </a:lnTo>
                  <a:lnTo>
                    <a:pt x="0" y="184"/>
                  </a:lnTo>
                  <a:lnTo>
                    <a:pt x="0" y="0"/>
                  </a:lnTo>
                  <a:lnTo>
                    <a:pt x="45" y="0"/>
                  </a:lnTo>
                  <a:lnTo>
                    <a:pt x="45" y="70"/>
                  </a:lnTo>
                  <a:lnTo>
                    <a:pt x="116" y="70"/>
                  </a:lnTo>
                  <a:lnTo>
                    <a:pt x="116" y="0"/>
                  </a:lnTo>
                  <a:lnTo>
                    <a:pt x="161" y="0"/>
                  </a:lnTo>
                  <a:lnTo>
                    <a:pt x="161" y="184"/>
                  </a:lnTo>
                  <a:lnTo>
                    <a:pt x="116" y="184"/>
                  </a:lnTo>
                  <a:close/>
                </a:path>
              </a:pathLst>
            </a:custGeom>
            <a:solidFill>
              <a:srgbClr val="9E0000"/>
            </a:solidFill>
            <a:ln w="9525">
              <a:noFill/>
              <a:round/>
              <a:headEnd/>
              <a:tailEnd/>
            </a:ln>
          </p:spPr>
          <p:txBody>
            <a:bodyPr/>
            <a:lstStyle/>
            <a:p>
              <a:pPr>
                <a:defRPr/>
              </a:pPr>
              <a:endParaRPr lang="nl-NL"/>
            </a:p>
          </p:txBody>
        </p:sp>
        <p:sp>
          <p:nvSpPr>
            <p:cNvPr id="22" name="Freeform 21">
              <a:extLst>
                <a:ext uri="{FF2B5EF4-FFF2-40B4-BE49-F238E27FC236}">
                  <a16:creationId xmlns:a16="http://schemas.microsoft.com/office/drawing/2014/main" xmlns="" id="{ABA7DA6C-8A32-4F52-A854-70AF79DDF741}"/>
                </a:ext>
              </a:extLst>
            </p:cNvPr>
            <p:cNvSpPr>
              <a:spLocks/>
            </p:cNvSpPr>
            <p:nvPr userDrawn="1"/>
          </p:nvSpPr>
          <p:spPr bwMode="auto">
            <a:xfrm>
              <a:off x="17538700" y="1822450"/>
              <a:ext cx="266700" cy="292100"/>
            </a:xfrm>
            <a:custGeom>
              <a:avLst/>
              <a:gdLst/>
              <a:ahLst/>
              <a:cxnLst>
                <a:cxn ang="0">
                  <a:pos x="117" y="184"/>
                </a:cxn>
                <a:cxn ang="0">
                  <a:pos x="43" y="64"/>
                </a:cxn>
                <a:cxn ang="0">
                  <a:pos x="43" y="64"/>
                </a:cxn>
                <a:cxn ang="0">
                  <a:pos x="44" y="184"/>
                </a:cxn>
                <a:cxn ang="0">
                  <a:pos x="0" y="184"/>
                </a:cxn>
                <a:cxn ang="0">
                  <a:pos x="0" y="0"/>
                </a:cxn>
                <a:cxn ang="0">
                  <a:pos x="51" y="0"/>
                </a:cxn>
                <a:cxn ang="0">
                  <a:pos x="125" y="120"/>
                </a:cxn>
                <a:cxn ang="0">
                  <a:pos x="126" y="120"/>
                </a:cxn>
                <a:cxn ang="0">
                  <a:pos x="125" y="0"/>
                </a:cxn>
                <a:cxn ang="0">
                  <a:pos x="168" y="0"/>
                </a:cxn>
                <a:cxn ang="0">
                  <a:pos x="168" y="184"/>
                </a:cxn>
                <a:cxn ang="0">
                  <a:pos x="117" y="184"/>
                </a:cxn>
              </a:cxnLst>
              <a:rect l="0" t="0" r="r" b="b"/>
              <a:pathLst>
                <a:path w="168" h="184">
                  <a:moveTo>
                    <a:pt x="117" y="184"/>
                  </a:moveTo>
                  <a:lnTo>
                    <a:pt x="43" y="64"/>
                  </a:lnTo>
                  <a:lnTo>
                    <a:pt x="43" y="64"/>
                  </a:lnTo>
                  <a:lnTo>
                    <a:pt x="44" y="184"/>
                  </a:lnTo>
                  <a:lnTo>
                    <a:pt x="0" y="184"/>
                  </a:lnTo>
                  <a:lnTo>
                    <a:pt x="0" y="0"/>
                  </a:lnTo>
                  <a:lnTo>
                    <a:pt x="51" y="0"/>
                  </a:lnTo>
                  <a:lnTo>
                    <a:pt x="125" y="120"/>
                  </a:lnTo>
                  <a:lnTo>
                    <a:pt x="126" y="120"/>
                  </a:lnTo>
                  <a:lnTo>
                    <a:pt x="125" y="0"/>
                  </a:lnTo>
                  <a:lnTo>
                    <a:pt x="168" y="0"/>
                  </a:lnTo>
                  <a:lnTo>
                    <a:pt x="168" y="184"/>
                  </a:lnTo>
                  <a:lnTo>
                    <a:pt x="117" y="184"/>
                  </a:lnTo>
                  <a:close/>
                </a:path>
              </a:pathLst>
            </a:custGeom>
            <a:solidFill>
              <a:srgbClr val="9E0000"/>
            </a:solidFill>
            <a:ln w="9525">
              <a:noFill/>
              <a:round/>
              <a:headEnd/>
              <a:tailEnd/>
            </a:ln>
          </p:spPr>
          <p:txBody>
            <a:bodyPr/>
            <a:lstStyle/>
            <a:p>
              <a:pPr>
                <a:defRPr/>
              </a:pPr>
              <a:endParaRPr lang="nl-NL"/>
            </a:p>
          </p:txBody>
        </p:sp>
        <p:sp>
          <p:nvSpPr>
            <p:cNvPr id="23" name="Freeform 22">
              <a:extLst>
                <a:ext uri="{FF2B5EF4-FFF2-40B4-BE49-F238E27FC236}">
                  <a16:creationId xmlns:a16="http://schemas.microsoft.com/office/drawing/2014/main" xmlns="" id="{33645760-74B0-4DAC-B274-D4F6D05CF3C1}"/>
                </a:ext>
              </a:extLst>
            </p:cNvPr>
            <p:cNvSpPr>
              <a:spLocks noEditPoints="1"/>
            </p:cNvSpPr>
            <p:nvPr userDrawn="1"/>
          </p:nvSpPr>
          <p:spPr bwMode="auto">
            <a:xfrm>
              <a:off x="17859375" y="1814513"/>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4" y="532"/>
                </a:cxn>
                <a:cxn ang="0">
                  <a:pos x="285" y="659"/>
                </a:cxn>
                <a:cxn ang="0">
                  <a:pos x="345" y="759"/>
                </a:cxn>
                <a:cxn ang="0">
                  <a:pos x="436" y="824"/>
                </a:cxn>
                <a:cxn ang="0">
                  <a:pos x="554" y="848"/>
                </a:cxn>
                <a:cxn ang="0">
                  <a:pos x="672" y="824"/>
                </a:cxn>
                <a:cxn ang="0">
                  <a:pos x="765"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70" y="819"/>
                    <a:pt x="42" y="753"/>
                  </a:cubicBezTo>
                  <a:cubicBezTo>
                    <a:pt x="14" y="686"/>
                    <a:pt x="0" y="612"/>
                    <a:pt x="0" y="532"/>
                  </a:cubicBezTo>
                  <a:cubicBezTo>
                    <a:pt x="0" y="450"/>
                    <a:pt x="14" y="377"/>
                    <a:pt x="42" y="311"/>
                  </a:cubicBezTo>
                  <a:cubicBezTo>
                    <a:pt x="70"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4" y="488"/>
                    <a:pt x="264" y="532"/>
                  </a:cubicBezTo>
                  <a:cubicBezTo>
                    <a:pt x="264"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5"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24" name="Freeform 23">
              <a:extLst>
                <a:ext uri="{FF2B5EF4-FFF2-40B4-BE49-F238E27FC236}">
                  <a16:creationId xmlns:a16="http://schemas.microsoft.com/office/drawing/2014/main" xmlns="" id="{69EE314C-2F35-4110-BEA2-734BF6DDE26F}"/>
                </a:ext>
              </a:extLst>
            </p:cNvPr>
            <p:cNvSpPr>
              <a:spLocks/>
            </p:cNvSpPr>
            <p:nvPr userDrawn="1"/>
          </p:nvSpPr>
          <p:spPr bwMode="auto">
            <a:xfrm>
              <a:off x="18229263" y="1822450"/>
              <a:ext cx="184150" cy="292100"/>
            </a:xfrm>
            <a:custGeom>
              <a:avLst/>
              <a:gdLst/>
              <a:ahLst/>
              <a:cxnLst>
                <a:cxn ang="0">
                  <a:pos x="0" y="184"/>
                </a:cxn>
                <a:cxn ang="0">
                  <a:pos x="0" y="0"/>
                </a:cxn>
                <a:cxn ang="0">
                  <a:pos x="45" y="0"/>
                </a:cxn>
                <a:cxn ang="0">
                  <a:pos x="45" y="145"/>
                </a:cxn>
                <a:cxn ang="0">
                  <a:pos x="116" y="145"/>
                </a:cxn>
                <a:cxn ang="0">
                  <a:pos x="116" y="184"/>
                </a:cxn>
                <a:cxn ang="0">
                  <a:pos x="0" y="184"/>
                </a:cxn>
              </a:cxnLst>
              <a:rect l="0" t="0" r="r" b="b"/>
              <a:pathLst>
                <a:path w="116" h="184">
                  <a:moveTo>
                    <a:pt x="0" y="184"/>
                  </a:moveTo>
                  <a:lnTo>
                    <a:pt x="0" y="0"/>
                  </a:lnTo>
                  <a:lnTo>
                    <a:pt x="45" y="0"/>
                  </a:lnTo>
                  <a:lnTo>
                    <a:pt x="45" y="145"/>
                  </a:lnTo>
                  <a:lnTo>
                    <a:pt x="116" y="145"/>
                  </a:lnTo>
                  <a:lnTo>
                    <a:pt x="116" y="184"/>
                  </a:lnTo>
                  <a:lnTo>
                    <a:pt x="0" y="184"/>
                  </a:lnTo>
                  <a:close/>
                </a:path>
              </a:pathLst>
            </a:custGeom>
            <a:solidFill>
              <a:srgbClr val="9E0000"/>
            </a:solidFill>
            <a:ln w="9525">
              <a:noFill/>
              <a:round/>
              <a:headEnd/>
              <a:tailEnd/>
            </a:ln>
          </p:spPr>
          <p:txBody>
            <a:bodyPr/>
            <a:lstStyle/>
            <a:p>
              <a:pPr>
                <a:defRPr/>
              </a:pPr>
              <a:endParaRPr lang="nl-NL"/>
            </a:p>
          </p:txBody>
        </p:sp>
        <p:sp>
          <p:nvSpPr>
            <p:cNvPr id="25" name="Freeform 24">
              <a:extLst>
                <a:ext uri="{FF2B5EF4-FFF2-40B4-BE49-F238E27FC236}">
                  <a16:creationId xmlns:a16="http://schemas.microsoft.com/office/drawing/2014/main" xmlns="" id="{9B1EC43B-91D3-4F10-88D9-3A5453431DBA}"/>
                </a:ext>
              </a:extLst>
            </p:cNvPr>
            <p:cNvSpPr>
              <a:spLocks noEditPoints="1"/>
            </p:cNvSpPr>
            <p:nvPr userDrawn="1"/>
          </p:nvSpPr>
          <p:spPr bwMode="auto">
            <a:xfrm>
              <a:off x="18434050" y="1814513"/>
              <a:ext cx="319088"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4"/>
                </a:cxn>
                <a:cxn ang="0">
                  <a:pos x="554" y="848"/>
                </a:cxn>
                <a:cxn ang="0">
                  <a:pos x="672" y="824"/>
                </a:cxn>
                <a:cxn ang="0">
                  <a:pos x="764"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69" y="819"/>
                    <a:pt x="42" y="753"/>
                  </a:cubicBezTo>
                  <a:cubicBezTo>
                    <a:pt x="14" y="686"/>
                    <a:pt x="0" y="612"/>
                    <a:pt x="0" y="532"/>
                  </a:cubicBezTo>
                  <a:cubicBezTo>
                    <a:pt x="0" y="450"/>
                    <a:pt x="14" y="377"/>
                    <a:pt x="42" y="311"/>
                  </a:cubicBezTo>
                  <a:cubicBezTo>
                    <a:pt x="69"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4"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26" name="Freeform 25">
              <a:extLst>
                <a:ext uri="{FF2B5EF4-FFF2-40B4-BE49-F238E27FC236}">
                  <a16:creationId xmlns:a16="http://schemas.microsoft.com/office/drawing/2014/main" xmlns="" id="{795A90D8-0B0C-40DE-B644-1A0B2046AC90}"/>
                </a:ext>
              </a:extLst>
            </p:cNvPr>
            <p:cNvSpPr>
              <a:spLocks/>
            </p:cNvSpPr>
            <p:nvPr userDrawn="1"/>
          </p:nvSpPr>
          <p:spPr bwMode="auto">
            <a:xfrm>
              <a:off x="18791238" y="1814513"/>
              <a:ext cx="273050" cy="306387"/>
            </a:xfrm>
            <a:custGeom>
              <a:avLst/>
              <a:gdLst/>
              <a:ahLst/>
              <a:cxnLst>
                <a:cxn ang="0">
                  <a:pos x="778" y="1047"/>
                </a:cxn>
                <a:cxn ang="0">
                  <a:pos x="560" y="1071"/>
                </a:cxn>
                <a:cxn ang="0">
                  <a:pos x="334" y="1032"/>
                </a:cxn>
                <a:cxn ang="0">
                  <a:pos x="157" y="923"/>
                </a:cxn>
                <a:cxn ang="0">
                  <a:pos x="41" y="754"/>
                </a:cxn>
                <a:cxn ang="0">
                  <a:pos x="0" y="535"/>
                </a:cxn>
                <a:cxn ang="0">
                  <a:pos x="42" y="313"/>
                </a:cxn>
                <a:cxn ang="0">
                  <a:pos x="159" y="144"/>
                </a:cxn>
                <a:cxn ang="0">
                  <a:pos x="335" y="37"/>
                </a:cxn>
                <a:cxn ang="0">
                  <a:pos x="553" y="0"/>
                </a:cxn>
                <a:cxn ang="0">
                  <a:pos x="777" y="36"/>
                </a:cxn>
                <a:cxn ang="0">
                  <a:pos x="946" y="135"/>
                </a:cxn>
                <a:cxn ang="0">
                  <a:pos x="790" y="312"/>
                </a:cxn>
                <a:cxn ang="0">
                  <a:pos x="695" y="243"/>
                </a:cxn>
                <a:cxn ang="0">
                  <a:pos x="561" y="217"/>
                </a:cxn>
                <a:cxn ang="0">
                  <a:pos x="442" y="241"/>
                </a:cxn>
                <a:cxn ang="0">
                  <a:pos x="347" y="307"/>
                </a:cxn>
                <a:cxn ang="0">
                  <a:pos x="284" y="407"/>
                </a:cxn>
                <a:cxn ang="0">
                  <a:pos x="262" y="535"/>
                </a:cxn>
                <a:cxn ang="0">
                  <a:pos x="282" y="664"/>
                </a:cxn>
                <a:cxn ang="0">
                  <a:pos x="342" y="765"/>
                </a:cxn>
                <a:cxn ang="0">
                  <a:pos x="440" y="832"/>
                </a:cxn>
                <a:cxn ang="0">
                  <a:pos x="573" y="855"/>
                </a:cxn>
                <a:cxn ang="0">
                  <a:pos x="655" y="849"/>
                </a:cxn>
                <a:cxn ang="0">
                  <a:pos x="727" y="828"/>
                </a:cxn>
                <a:cxn ang="0">
                  <a:pos x="727" y="643"/>
                </a:cxn>
                <a:cxn ang="0">
                  <a:pos x="532" y="643"/>
                </a:cxn>
                <a:cxn ang="0">
                  <a:pos x="532" y="444"/>
                </a:cxn>
                <a:cxn ang="0">
                  <a:pos x="953" y="444"/>
                </a:cxn>
                <a:cxn ang="0">
                  <a:pos x="953" y="983"/>
                </a:cxn>
                <a:cxn ang="0">
                  <a:pos x="778" y="1047"/>
                </a:cxn>
              </a:cxnLst>
              <a:rect l="0" t="0" r="r" b="b"/>
              <a:pathLst>
                <a:path w="953" h="1071">
                  <a:moveTo>
                    <a:pt x="778" y="1047"/>
                  </a:moveTo>
                  <a:cubicBezTo>
                    <a:pt x="711" y="1063"/>
                    <a:pt x="638" y="1071"/>
                    <a:pt x="560" y="1071"/>
                  </a:cubicBezTo>
                  <a:cubicBezTo>
                    <a:pt x="478" y="1071"/>
                    <a:pt x="403" y="1058"/>
                    <a:pt x="334" y="1032"/>
                  </a:cubicBezTo>
                  <a:cubicBezTo>
                    <a:pt x="266" y="1006"/>
                    <a:pt x="207" y="970"/>
                    <a:pt x="157" y="923"/>
                  </a:cubicBezTo>
                  <a:cubicBezTo>
                    <a:pt x="108" y="876"/>
                    <a:pt x="69" y="820"/>
                    <a:pt x="41" y="754"/>
                  </a:cubicBezTo>
                  <a:cubicBezTo>
                    <a:pt x="13" y="688"/>
                    <a:pt x="0" y="615"/>
                    <a:pt x="0" y="535"/>
                  </a:cubicBezTo>
                  <a:cubicBezTo>
                    <a:pt x="0" y="453"/>
                    <a:pt x="14" y="379"/>
                    <a:pt x="42" y="313"/>
                  </a:cubicBezTo>
                  <a:cubicBezTo>
                    <a:pt x="70" y="247"/>
                    <a:pt x="110" y="191"/>
                    <a:pt x="159" y="144"/>
                  </a:cubicBezTo>
                  <a:cubicBezTo>
                    <a:pt x="209" y="98"/>
                    <a:pt x="268" y="62"/>
                    <a:pt x="335" y="37"/>
                  </a:cubicBezTo>
                  <a:cubicBezTo>
                    <a:pt x="402" y="12"/>
                    <a:pt x="475" y="0"/>
                    <a:pt x="553" y="0"/>
                  </a:cubicBezTo>
                  <a:cubicBezTo>
                    <a:pt x="633" y="0"/>
                    <a:pt x="708" y="12"/>
                    <a:pt x="777" y="36"/>
                  </a:cubicBezTo>
                  <a:cubicBezTo>
                    <a:pt x="846" y="61"/>
                    <a:pt x="902" y="94"/>
                    <a:pt x="946" y="135"/>
                  </a:cubicBezTo>
                  <a:cubicBezTo>
                    <a:pt x="790" y="312"/>
                    <a:pt x="790" y="312"/>
                    <a:pt x="790" y="312"/>
                  </a:cubicBezTo>
                  <a:cubicBezTo>
                    <a:pt x="766" y="284"/>
                    <a:pt x="734" y="261"/>
                    <a:pt x="695" y="243"/>
                  </a:cubicBezTo>
                  <a:cubicBezTo>
                    <a:pt x="656" y="226"/>
                    <a:pt x="611" y="217"/>
                    <a:pt x="561" y="217"/>
                  </a:cubicBezTo>
                  <a:cubicBezTo>
                    <a:pt x="518" y="217"/>
                    <a:pt x="478" y="225"/>
                    <a:pt x="442" y="241"/>
                  </a:cubicBezTo>
                  <a:cubicBezTo>
                    <a:pt x="405" y="256"/>
                    <a:pt x="373" y="278"/>
                    <a:pt x="347" y="307"/>
                  </a:cubicBezTo>
                  <a:cubicBezTo>
                    <a:pt x="320" y="335"/>
                    <a:pt x="299" y="369"/>
                    <a:pt x="284" y="407"/>
                  </a:cubicBezTo>
                  <a:cubicBezTo>
                    <a:pt x="269" y="446"/>
                    <a:pt x="262" y="489"/>
                    <a:pt x="262" y="535"/>
                  </a:cubicBezTo>
                  <a:cubicBezTo>
                    <a:pt x="262" y="582"/>
                    <a:pt x="268" y="625"/>
                    <a:pt x="282" y="664"/>
                  </a:cubicBezTo>
                  <a:cubicBezTo>
                    <a:pt x="295" y="703"/>
                    <a:pt x="315" y="737"/>
                    <a:pt x="342" y="765"/>
                  </a:cubicBezTo>
                  <a:cubicBezTo>
                    <a:pt x="368" y="794"/>
                    <a:pt x="401" y="816"/>
                    <a:pt x="440" y="832"/>
                  </a:cubicBezTo>
                  <a:cubicBezTo>
                    <a:pt x="478" y="847"/>
                    <a:pt x="523" y="855"/>
                    <a:pt x="573" y="855"/>
                  </a:cubicBezTo>
                  <a:cubicBezTo>
                    <a:pt x="601" y="855"/>
                    <a:pt x="629" y="853"/>
                    <a:pt x="655" y="849"/>
                  </a:cubicBezTo>
                  <a:cubicBezTo>
                    <a:pt x="681" y="845"/>
                    <a:pt x="705" y="838"/>
                    <a:pt x="727" y="828"/>
                  </a:cubicBezTo>
                  <a:cubicBezTo>
                    <a:pt x="727" y="643"/>
                    <a:pt x="727" y="643"/>
                    <a:pt x="727" y="643"/>
                  </a:cubicBezTo>
                  <a:cubicBezTo>
                    <a:pt x="532" y="643"/>
                    <a:pt x="532" y="643"/>
                    <a:pt x="532" y="643"/>
                  </a:cubicBezTo>
                  <a:cubicBezTo>
                    <a:pt x="532" y="444"/>
                    <a:pt x="532" y="444"/>
                    <a:pt x="532" y="444"/>
                  </a:cubicBezTo>
                  <a:cubicBezTo>
                    <a:pt x="953" y="444"/>
                    <a:pt x="953" y="444"/>
                    <a:pt x="953" y="444"/>
                  </a:cubicBezTo>
                  <a:cubicBezTo>
                    <a:pt x="953" y="983"/>
                    <a:pt x="953" y="983"/>
                    <a:pt x="953" y="983"/>
                  </a:cubicBezTo>
                  <a:cubicBezTo>
                    <a:pt x="903" y="1009"/>
                    <a:pt x="845" y="1030"/>
                    <a:pt x="778" y="1047"/>
                  </a:cubicBezTo>
                </a:path>
              </a:pathLst>
            </a:custGeom>
            <a:solidFill>
              <a:srgbClr val="9E0000"/>
            </a:solidFill>
            <a:ln w="9525">
              <a:noFill/>
              <a:round/>
              <a:headEnd/>
              <a:tailEnd/>
            </a:ln>
          </p:spPr>
          <p:txBody>
            <a:bodyPr/>
            <a:lstStyle/>
            <a:p>
              <a:pPr>
                <a:defRPr/>
              </a:pPr>
              <a:endParaRPr lang="nl-NL"/>
            </a:p>
          </p:txBody>
        </p:sp>
        <p:sp>
          <p:nvSpPr>
            <p:cNvPr id="27" name="Freeform 26">
              <a:extLst>
                <a:ext uri="{FF2B5EF4-FFF2-40B4-BE49-F238E27FC236}">
                  <a16:creationId xmlns:a16="http://schemas.microsoft.com/office/drawing/2014/main" xmlns="" id="{AEFA9DBE-36EB-41C7-ADB2-D22316198BEA}"/>
                </a:ext>
              </a:extLst>
            </p:cNvPr>
            <p:cNvSpPr>
              <a:spLocks/>
            </p:cNvSpPr>
            <p:nvPr userDrawn="1"/>
          </p:nvSpPr>
          <p:spPr bwMode="auto">
            <a:xfrm>
              <a:off x="19086513" y="1822450"/>
              <a:ext cx="292100" cy="292100"/>
            </a:xfrm>
            <a:custGeom>
              <a:avLst/>
              <a:gdLst/>
              <a:ahLst/>
              <a:cxnLst>
                <a:cxn ang="0">
                  <a:pos x="113" y="106"/>
                </a:cxn>
                <a:cxn ang="0">
                  <a:pos x="113" y="184"/>
                </a:cxn>
                <a:cxn ang="0">
                  <a:pos x="69" y="184"/>
                </a:cxn>
                <a:cxn ang="0">
                  <a:pos x="69" y="106"/>
                </a:cxn>
                <a:cxn ang="0">
                  <a:pos x="0" y="0"/>
                </a:cxn>
                <a:cxn ang="0">
                  <a:pos x="54" y="0"/>
                </a:cxn>
                <a:cxn ang="0">
                  <a:pos x="93" y="68"/>
                </a:cxn>
                <a:cxn ang="0">
                  <a:pos x="132" y="0"/>
                </a:cxn>
                <a:cxn ang="0">
                  <a:pos x="184" y="0"/>
                </a:cxn>
                <a:cxn ang="0">
                  <a:pos x="113" y="106"/>
                </a:cxn>
              </a:cxnLst>
              <a:rect l="0" t="0" r="r" b="b"/>
              <a:pathLst>
                <a:path w="184" h="184">
                  <a:moveTo>
                    <a:pt x="113" y="106"/>
                  </a:moveTo>
                  <a:lnTo>
                    <a:pt x="113" y="184"/>
                  </a:lnTo>
                  <a:lnTo>
                    <a:pt x="69" y="184"/>
                  </a:lnTo>
                  <a:lnTo>
                    <a:pt x="69" y="106"/>
                  </a:lnTo>
                  <a:lnTo>
                    <a:pt x="0" y="0"/>
                  </a:lnTo>
                  <a:lnTo>
                    <a:pt x="54" y="0"/>
                  </a:lnTo>
                  <a:lnTo>
                    <a:pt x="93" y="68"/>
                  </a:lnTo>
                  <a:lnTo>
                    <a:pt x="132" y="0"/>
                  </a:lnTo>
                  <a:lnTo>
                    <a:pt x="184" y="0"/>
                  </a:lnTo>
                  <a:lnTo>
                    <a:pt x="113" y="106"/>
                  </a:lnTo>
                  <a:close/>
                </a:path>
              </a:pathLst>
            </a:custGeom>
            <a:solidFill>
              <a:srgbClr val="9E0000"/>
            </a:solidFill>
            <a:ln w="9525">
              <a:noFill/>
              <a:round/>
              <a:headEnd/>
              <a:tailEnd/>
            </a:ln>
          </p:spPr>
          <p:txBody>
            <a:bodyPr/>
            <a:lstStyle/>
            <a:p>
              <a:pPr>
                <a:defRPr/>
              </a:pPr>
              <a:endParaRPr lang="nl-NL"/>
            </a:p>
          </p:txBody>
        </p:sp>
        <p:sp>
          <p:nvSpPr>
            <p:cNvPr id="28" name="Freeform 27">
              <a:extLst>
                <a:ext uri="{FF2B5EF4-FFF2-40B4-BE49-F238E27FC236}">
                  <a16:creationId xmlns:a16="http://schemas.microsoft.com/office/drawing/2014/main" xmlns="" id="{63A9F949-7500-435C-94C7-E1E0A70BA58F}"/>
                </a:ext>
              </a:extLst>
            </p:cNvPr>
            <p:cNvSpPr>
              <a:spLocks/>
            </p:cNvSpPr>
            <p:nvPr userDrawn="1"/>
          </p:nvSpPr>
          <p:spPr bwMode="auto">
            <a:xfrm>
              <a:off x="16394113" y="1335088"/>
              <a:ext cx="250825" cy="300037"/>
            </a:xfrm>
            <a:custGeom>
              <a:avLst/>
              <a:gdLst/>
              <a:ahLst/>
              <a:cxnLst>
                <a:cxn ang="0">
                  <a:pos x="843" y="802"/>
                </a:cxn>
                <a:cxn ang="0">
                  <a:pos x="755" y="931"/>
                </a:cxn>
                <a:cxn ang="0">
                  <a:pos x="616" y="1015"/>
                </a:cxn>
                <a:cxn ang="0">
                  <a:pos x="435" y="1046"/>
                </a:cxn>
                <a:cxn ang="0">
                  <a:pos x="254" y="1015"/>
                </a:cxn>
                <a:cxn ang="0">
                  <a:pos x="117" y="931"/>
                </a:cxn>
                <a:cxn ang="0">
                  <a:pos x="30" y="802"/>
                </a:cxn>
                <a:cxn ang="0">
                  <a:pos x="0" y="634"/>
                </a:cxn>
                <a:cxn ang="0">
                  <a:pos x="0" y="0"/>
                </a:cxn>
                <a:cxn ang="0">
                  <a:pos x="245" y="0"/>
                </a:cxn>
                <a:cxn ang="0">
                  <a:pos x="245" y="614"/>
                </a:cxn>
                <a:cxn ang="0">
                  <a:pos x="256" y="693"/>
                </a:cxn>
                <a:cxn ang="0">
                  <a:pos x="289" y="760"/>
                </a:cxn>
                <a:cxn ang="0">
                  <a:pos x="348" y="807"/>
                </a:cxn>
                <a:cxn ang="0">
                  <a:pos x="436" y="824"/>
                </a:cxn>
                <a:cxn ang="0">
                  <a:pos x="525" y="807"/>
                </a:cxn>
                <a:cxn ang="0">
                  <a:pos x="585" y="760"/>
                </a:cxn>
                <a:cxn ang="0">
                  <a:pos x="618" y="693"/>
                </a:cxn>
                <a:cxn ang="0">
                  <a:pos x="628" y="614"/>
                </a:cxn>
                <a:cxn ang="0">
                  <a:pos x="628" y="0"/>
                </a:cxn>
                <a:cxn ang="0">
                  <a:pos x="874" y="0"/>
                </a:cxn>
                <a:cxn ang="0">
                  <a:pos x="874" y="634"/>
                </a:cxn>
                <a:cxn ang="0">
                  <a:pos x="843" y="802"/>
                </a:cxn>
              </a:cxnLst>
              <a:rect l="0" t="0" r="r" b="b"/>
              <a:pathLst>
                <a:path w="874" h="1046">
                  <a:moveTo>
                    <a:pt x="843" y="802"/>
                  </a:moveTo>
                  <a:cubicBezTo>
                    <a:pt x="823" y="852"/>
                    <a:pt x="793" y="895"/>
                    <a:pt x="755" y="931"/>
                  </a:cubicBezTo>
                  <a:cubicBezTo>
                    <a:pt x="716" y="967"/>
                    <a:pt x="670" y="995"/>
                    <a:pt x="616" y="1015"/>
                  </a:cubicBezTo>
                  <a:cubicBezTo>
                    <a:pt x="561" y="1036"/>
                    <a:pt x="501" y="1046"/>
                    <a:pt x="435" y="1046"/>
                  </a:cubicBezTo>
                  <a:cubicBezTo>
                    <a:pt x="368" y="1046"/>
                    <a:pt x="307" y="1036"/>
                    <a:pt x="254" y="1015"/>
                  </a:cubicBezTo>
                  <a:cubicBezTo>
                    <a:pt x="200" y="995"/>
                    <a:pt x="154" y="967"/>
                    <a:pt x="117" y="931"/>
                  </a:cubicBezTo>
                  <a:cubicBezTo>
                    <a:pt x="79" y="895"/>
                    <a:pt x="51" y="852"/>
                    <a:pt x="30" y="802"/>
                  </a:cubicBezTo>
                  <a:cubicBezTo>
                    <a:pt x="10" y="752"/>
                    <a:pt x="0" y="696"/>
                    <a:pt x="0" y="634"/>
                  </a:cubicBezTo>
                  <a:cubicBezTo>
                    <a:pt x="0" y="0"/>
                    <a:pt x="0" y="0"/>
                    <a:pt x="0" y="0"/>
                  </a:cubicBezTo>
                  <a:cubicBezTo>
                    <a:pt x="245" y="0"/>
                    <a:pt x="245" y="0"/>
                    <a:pt x="245" y="0"/>
                  </a:cubicBezTo>
                  <a:cubicBezTo>
                    <a:pt x="245" y="614"/>
                    <a:pt x="245" y="614"/>
                    <a:pt x="245" y="614"/>
                  </a:cubicBezTo>
                  <a:cubicBezTo>
                    <a:pt x="245" y="642"/>
                    <a:pt x="249" y="668"/>
                    <a:pt x="256" y="693"/>
                  </a:cubicBezTo>
                  <a:cubicBezTo>
                    <a:pt x="263" y="718"/>
                    <a:pt x="274" y="741"/>
                    <a:pt x="289" y="760"/>
                  </a:cubicBezTo>
                  <a:cubicBezTo>
                    <a:pt x="304" y="780"/>
                    <a:pt x="323" y="795"/>
                    <a:pt x="348" y="807"/>
                  </a:cubicBezTo>
                  <a:cubicBezTo>
                    <a:pt x="372" y="818"/>
                    <a:pt x="402" y="824"/>
                    <a:pt x="436" y="824"/>
                  </a:cubicBezTo>
                  <a:cubicBezTo>
                    <a:pt x="471" y="824"/>
                    <a:pt x="501" y="818"/>
                    <a:pt x="525" y="807"/>
                  </a:cubicBezTo>
                  <a:cubicBezTo>
                    <a:pt x="549" y="795"/>
                    <a:pt x="569" y="780"/>
                    <a:pt x="585" y="760"/>
                  </a:cubicBezTo>
                  <a:cubicBezTo>
                    <a:pt x="600" y="741"/>
                    <a:pt x="611" y="718"/>
                    <a:pt x="618" y="693"/>
                  </a:cubicBezTo>
                  <a:cubicBezTo>
                    <a:pt x="624" y="668"/>
                    <a:pt x="628" y="642"/>
                    <a:pt x="628" y="614"/>
                  </a:cubicBezTo>
                  <a:cubicBezTo>
                    <a:pt x="628" y="0"/>
                    <a:pt x="628" y="0"/>
                    <a:pt x="628" y="0"/>
                  </a:cubicBezTo>
                  <a:cubicBezTo>
                    <a:pt x="874" y="0"/>
                    <a:pt x="874" y="0"/>
                    <a:pt x="874" y="0"/>
                  </a:cubicBezTo>
                  <a:cubicBezTo>
                    <a:pt x="874" y="634"/>
                    <a:pt x="874" y="634"/>
                    <a:pt x="874" y="634"/>
                  </a:cubicBezTo>
                  <a:cubicBezTo>
                    <a:pt x="874" y="696"/>
                    <a:pt x="864" y="752"/>
                    <a:pt x="843" y="802"/>
                  </a:cubicBezTo>
                </a:path>
              </a:pathLst>
            </a:custGeom>
            <a:solidFill>
              <a:srgbClr val="9E0000"/>
            </a:solidFill>
            <a:ln w="9525">
              <a:noFill/>
              <a:round/>
              <a:headEnd/>
              <a:tailEnd/>
            </a:ln>
          </p:spPr>
          <p:txBody>
            <a:bodyPr/>
            <a:lstStyle/>
            <a:p>
              <a:pPr>
                <a:defRPr/>
              </a:pPr>
              <a:endParaRPr lang="nl-NL"/>
            </a:p>
          </p:txBody>
        </p:sp>
        <p:sp>
          <p:nvSpPr>
            <p:cNvPr id="29" name="Freeform 28">
              <a:extLst>
                <a:ext uri="{FF2B5EF4-FFF2-40B4-BE49-F238E27FC236}">
                  <a16:creationId xmlns:a16="http://schemas.microsoft.com/office/drawing/2014/main" xmlns="" id="{7C8ABA78-B982-4146-9F61-7F03322C3499}"/>
                </a:ext>
              </a:extLst>
            </p:cNvPr>
            <p:cNvSpPr>
              <a:spLocks/>
            </p:cNvSpPr>
            <p:nvPr userDrawn="1"/>
          </p:nvSpPr>
          <p:spPr bwMode="auto">
            <a:xfrm>
              <a:off x="16710025" y="1335088"/>
              <a:ext cx="265113"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30" name="Rectangle 29">
              <a:extLst>
                <a:ext uri="{FF2B5EF4-FFF2-40B4-BE49-F238E27FC236}">
                  <a16:creationId xmlns:a16="http://schemas.microsoft.com/office/drawing/2014/main" xmlns="" id="{01C79BD6-D5F7-47AF-8E92-424DA0B2DDD1}"/>
                </a:ext>
              </a:extLst>
            </p:cNvPr>
            <p:cNvSpPr>
              <a:spLocks noChangeArrowheads="1"/>
            </p:cNvSpPr>
            <p:nvPr userDrawn="1"/>
          </p:nvSpPr>
          <p:spPr bwMode="auto">
            <a:xfrm>
              <a:off x="17043400" y="1335088"/>
              <a:ext cx="71438" cy="292100"/>
            </a:xfrm>
            <a:prstGeom prst="rect">
              <a:avLst/>
            </a:prstGeom>
            <a:solidFill>
              <a:srgbClr val="9E0000"/>
            </a:solidFill>
            <a:ln w="9525">
              <a:noFill/>
              <a:miter lim="800000"/>
              <a:headEnd/>
              <a:tailEnd/>
            </a:ln>
          </p:spPr>
          <p:txBody>
            <a:bodyPr/>
            <a:lstStyle/>
            <a:p>
              <a:pPr>
                <a:defRPr/>
              </a:pPr>
              <a:endParaRPr lang="nl-NL"/>
            </a:p>
          </p:txBody>
        </p:sp>
        <p:sp>
          <p:nvSpPr>
            <p:cNvPr id="31" name="Freeform 30">
              <a:extLst>
                <a:ext uri="{FF2B5EF4-FFF2-40B4-BE49-F238E27FC236}">
                  <a16:creationId xmlns:a16="http://schemas.microsoft.com/office/drawing/2014/main" xmlns="" id="{9347F2F9-B1F3-4359-AFE1-A22318ED0007}"/>
                </a:ext>
              </a:extLst>
            </p:cNvPr>
            <p:cNvSpPr>
              <a:spLocks/>
            </p:cNvSpPr>
            <p:nvPr userDrawn="1"/>
          </p:nvSpPr>
          <p:spPr bwMode="auto">
            <a:xfrm>
              <a:off x="17148175" y="1335088"/>
              <a:ext cx="293688" cy="292100"/>
            </a:xfrm>
            <a:custGeom>
              <a:avLst/>
              <a:gdLst/>
              <a:ahLst/>
              <a:cxnLst>
                <a:cxn ang="0">
                  <a:pos x="114" y="184"/>
                </a:cxn>
                <a:cxn ang="0">
                  <a:pos x="69" y="184"/>
                </a:cxn>
                <a:cxn ang="0">
                  <a:pos x="0" y="0"/>
                </a:cxn>
                <a:cxn ang="0">
                  <a:pos x="49" y="0"/>
                </a:cxn>
                <a:cxn ang="0">
                  <a:pos x="92" y="130"/>
                </a:cxn>
                <a:cxn ang="0">
                  <a:pos x="93" y="130"/>
                </a:cxn>
                <a:cxn ang="0">
                  <a:pos x="136" y="0"/>
                </a:cxn>
                <a:cxn ang="0">
                  <a:pos x="185" y="0"/>
                </a:cxn>
                <a:cxn ang="0">
                  <a:pos x="114" y="184"/>
                </a:cxn>
              </a:cxnLst>
              <a:rect l="0" t="0" r="r" b="b"/>
              <a:pathLst>
                <a:path w="185" h="184">
                  <a:moveTo>
                    <a:pt x="114" y="184"/>
                  </a:moveTo>
                  <a:lnTo>
                    <a:pt x="69" y="184"/>
                  </a:lnTo>
                  <a:lnTo>
                    <a:pt x="0" y="0"/>
                  </a:lnTo>
                  <a:lnTo>
                    <a:pt x="49" y="0"/>
                  </a:lnTo>
                  <a:lnTo>
                    <a:pt x="92" y="130"/>
                  </a:lnTo>
                  <a:lnTo>
                    <a:pt x="93" y="130"/>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32" name="Freeform 31">
              <a:extLst>
                <a:ext uri="{FF2B5EF4-FFF2-40B4-BE49-F238E27FC236}">
                  <a16:creationId xmlns:a16="http://schemas.microsoft.com/office/drawing/2014/main" xmlns="" id="{31B9E607-4E2D-4710-B203-E6991F1B7330}"/>
                </a:ext>
              </a:extLst>
            </p:cNvPr>
            <p:cNvSpPr>
              <a:spLocks/>
            </p:cNvSpPr>
            <p:nvPr userDrawn="1"/>
          </p:nvSpPr>
          <p:spPr bwMode="auto">
            <a:xfrm>
              <a:off x="17475200" y="1335088"/>
              <a:ext cx="203200" cy="292100"/>
            </a:xfrm>
            <a:custGeom>
              <a:avLst/>
              <a:gdLst/>
              <a:ahLst/>
              <a:cxnLst>
                <a:cxn ang="0">
                  <a:pos x="0" y="184"/>
                </a:cxn>
                <a:cxn ang="0">
                  <a:pos x="0" y="0"/>
                </a:cxn>
                <a:cxn ang="0">
                  <a:pos x="123" y="0"/>
                </a:cxn>
                <a:cxn ang="0">
                  <a:pos x="123"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33" name="Freeform 32">
              <a:extLst>
                <a:ext uri="{FF2B5EF4-FFF2-40B4-BE49-F238E27FC236}">
                  <a16:creationId xmlns:a16="http://schemas.microsoft.com/office/drawing/2014/main" xmlns="" id="{CA003FF1-B79E-452A-8BF4-4CA959350F36}"/>
                </a:ext>
              </a:extLst>
            </p:cNvPr>
            <p:cNvSpPr>
              <a:spLocks noEditPoints="1"/>
            </p:cNvSpPr>
            <p:nvPr userDrawn="1"/>
          </p:nvSpPr>
          <p:spPr bwMode="auto">
            <a:xfrm>
              <a:off x="17735550" y="1335088"/>
              <a:ext cx="238125" cy="292100"/>
            </a:xfrm>
            <a:custGeom>
              <a:avLst/>
              <a:gdLst/>
              <a:ahLst/>
              <a:cxnLst>
                <a:cxn ang="0">
                  <a:pos x="546" y="1018"/>
                </a:cxn>
                <a:cxn ang="0">
                  <a:pos x="325" y="614"/>
                </a:cxn>
                <a:cxn ang="0">
                  <a:pos x="241" y="614"/>
                </a:cxn>
                <a:cxn ang="0">
                  <a:pos x="241" y="1018"/>
                </a:cxn>
                <a:cxn ang="0">
                  <a:pos x="0" y="1018"/>
                </a:cxn>
                <a:cxn ang="0">
                  <a:pos x="0" y="0"/>
                </a:cxn>
                <a:cxn ang="0">
                  <a:pos x="389" y="0"/>
                </a:cxn>
                <a:cxn ang="0">
                  <a:pos x="533" y="15"/>
                </a:cxn>
                <a:cxn ang="0">
                  <a:pos x="658" y="66"/>
                </a:cxn>
                <a:cxn ang="0">
                  <a:pos x="746" y="161"/>
                </a:cxn>
                <a:cxn ang="0">
                  <a:pos x="780" y="308"/>
                </a:cxn>
                <a:cxn ang="0">
                  <a:pos x="723" y="482"/>
                </a:cxn>
                <a:cxn ang="0">
                  <a:pos x="568" y="583"/>
                </a:cxn>
                <a:cxn ang="0">
                  <a:pos x="834" y="1018"/>
                </a:cxn>
                <a:cxn ang="0">
                  <a:pos x="546" y="1018"/>
                </a:cxn>
                <a:cxn ang="0">
                  <a:pos x="536" y="312"/>
                </a:cxn>
                <a:cxn ang="0">
                  <a:pos x="521" y="254"/>
                </a:cxn>
                <a:cxn ang="0">
                  <a:pos x="482" y="219"/>
                </a:cxn>
                <a:cxn ang="0">
                  <a:pos x="428" y="203"/>
                </a:cxn>
                <a:cxn ang="0">
                  <a:pos x="371" y="199"/>
                </a:cxn>
                <a:cxn ang="0">
                  <a:pos x="239" y="199"/>
                </a:cxn>
                <a:cxn ang="0">
                  <a:pos x="239" y="436"/>
                </a:cxn>
                <a:cxn ang="0">
                  <a:pos x="357" y="436"/>
                </a:cxn>
                <a:cxn ang="0">
                  <a:pos x="419" y="431"/>
                </a:cxn>
                <a:cxn ang="0">
                  <a:pos x="477" y="413"/>
                </a:cxn>
                <a:cxn ang="0">
                  <a:pos x="520" y="375"/>
                </a:cxn>
                <a:cxn ang="0">
                  <a:pos x="536" y="312"/>
                </a:cxn>
              </a:cxnLst>
              <a:rect l="0" t="0" r="r" b="b"/>
              <a:pathLst>
                <a:path w="834" h="1018">
                  <a:moveTo>
                    <a:pt x="546" y="1018"/>
                  </a:moveTo>
                  <a:cubicBezTo>
                    <a:pt x="325" y="614"/>
                    <a:pt x="325" y="614"/>
                    <a:pt x="325" y="614"/>
                  </a:cubicBezTo>
                  <a:cubicBezTo>
                    <a:pt x="241" y="614"/>
                    <a:pt x="241" y="614"/>
                    <a:pt x="241" y="614"/>
                  </a:cubicBezTo>
                  <a:cubicBezTo>
                    <a:pt x="241" y="1018"/>
                    <a:pt x="241" y="1018"/>
                    <a:pt x="241" y="1018"/>
                  </a:cubicBezTo>
                  <a:cubicBezTo>
                    <a:pt x="0" y="1018"/>
                    <a:pt x="0" y="1018"/>
                    <a:pt x="0" y="1018"/>
                  </a:cubicBezTo>
                  <a:cubicBezTo>
                    <a:pt x="0" y="0"/>
                    <a:pt x="0" y="0"/>
                    <a:pt x="0" y="0"/>
                  </a:cubicBezTo>
                  <a:cubicBezTo>
                    <a:pt x="389" y="0"/>
                    <a:pt x="389" y="0"/>
                    <a:pt x="389" y="0"/>
                  </a:cubicBezTo>
                  <a:cubicBezTo>
                    <a:pt x="438" y="0"/>
                    <a:pt x="486" y="5"/>
                    <a:pt x="533" y="15"/>
                  </a:cubicBezTo>
                  <a:cubicBezTo>
                    <a:pt x="579" y="25"/>
                    <a:pt x="621" y="42"/>
                    <a:pt x="658" y="66"/>
                  </a:cubicBezTo>
                  <a:cubicBezTo>
                    <a:pt x="695" y="90"/>
                    <a:pt x="724" y="122"/>
                    <a:pt x="746" y="161"/>
                  </a:cubicBezTo>
                  <a:cubicBezTo>
                    <a:pt x="768" y="200"/>
                    <a:pt x="780" y="249"/>
                    <a:pt x="780" y="308"/>
                  </a:cubicBezTo>
                  <a:cubicBezTo>
                    <a:pt x="780" y="377"/>
                    <a:pt x="761" y="435"/>
                    <a:pt x="723" y="482"/>
                  </a:cubicBezTo>
                  <a:cubicBezTo>
                    <a:pt x="686" y="529"/>
                    <a:pt x="634" y="562"/>
                    <a:pt x="568" y="583"/>
                  </a:cubicBezTo>
                  <a:cubicBezTo>
                    <a:pt x="834" y="1018"/>
                    <a:pt x="834" y="1018"/>
                    <a:pt x="834" y="1018"/>
                  </a:cubicBezTo>
                  <a:lnTo>
                    <a:pt x="546" y="1018"/>
                  </a:lnTo>
                  <a:close/>
                  <a:moveTo>
                    <a:pt x="536" y="312"/>
                  </a:moveTo>
                  <a:cubicBezTo>
                    <a:pt x="536" y="288"/>
                    <a:pt x="531" y="269"/>
                    <a:pt x="521" y="254"/>
                  </a:cubicBezTo>
                  <a:cubicBezTo>
                    <a:pt x="511" y="239"/>
                    <a:pt x="498" y="227"/>
                    <a:pt x="482" y="219"/>
                  </a:cubicBezTo>
                  <a:cubicBezTo>
                    <a:pt x="466" y="211"/>
                    <a:pt x="448" y="206"/>
                    <a:pt x="428" y="203"/>
                  </a:cubicBezTo>
                  <a:cubicBezTo>
                    <a:pt x="409" y="200"/>
                    <a:pt x="389" y="199"/>
                    <a:pt x="371" y="199"/>
                  </a:cubicBezTo>
                  <a:cubicBezTo>
                    <a:pt x="239" y="199"/>
                    <a:pt x="239" y="199"/>
                    <a:pt x="239" y="199"/>
                  </a:cubicBezTo>
                  <a:cubicBezTo>
                    <a:pt x="239" y="436"/>
                    <a:pt x="239" y="436"/>
                    <a:pt x="239" y="436"/>
                  </a:cubicBezTo>
                  <a:cubicBezTo>
                    <a:pt x="357" y="436"/>
                    <a:pt x="357" y="436"/>
                    <a:pt x="357" y="436"/>
                  </a:cubicBezTo>
                  <a:cubicBezTo>
                    <a:pt x="377" y="436"/>
                    <a:pt x="398" y="434"/>
                    <a:pt x="419" y="431"/>
                  </a:cubicBezTo>
                  <a:cubicBezTo>
                    <a:pt x="440" y="427"/>
                    <a:pt x="459" y="422"/>
                    <a:pt x="477" y="413"/>
                  </a:cubicBezTo>
                  <a:cubicBezTo>
                    <a:pt x="494" y="404"/>
                    <a:pt x="508" y="392"/>
                    <a:pt x="520" y="375"/>
                  </a:cubicBezTo>
                  <a:cubicBezTo>
                    <a:pt x="531" y="359"/>
                    <a:pt x="536" y="338"/>
                    <a:pt x="536" y="312"/>
                  </a:cubicBezTo>
                </a:path>
              </a:pathLst>
            </a:custGeom>
            <a:solidFill>
              <a:srgbClr val="9E0000"/>
            </a:solidFill>
            <a:ln w="9525">
              <a:noFill/>
              <a:round/>
              <a:headEnd/>
              <a:tailEnd/>
            </a:ln>
          </p:spPr>
          <p:txBody>
            <a:bodyPr/>
            <a:lstStyle/>
            <a:p>
              <a:pPr>
                <a:defRPr/>
              </a:pPr>
              <a:endParaRPr lang="nl-NL"/>
            </a:p>
          </p:txBody>
        </p:sp>
        <p:sp>
          <p:nvSpPr>
            <p:cNvPr id="34" name="Freeform 33">
              <a:extLst>
                <a:ext uri="{FF2B5EF4-FFF2-40B4-BE49-F238E27FC236}">
                  <a16:creationId xmlns:a16="http://schemas.microsoft.com/office/drawing/2014/main" xmlns="" id="{68176C69-5F99-4EAD-B564-8F4401F925D6}"/>
                </a:ext>
              </a:extLst>
            </p:cNvPr>
            <p:cNvSpPr>
              <a:spLocks/>
            </p:cNvSpPr>
            <p:nvPr userDrawn="1"/>
          </p:nvSpPr>
          <p:spPr bwMode="auto">
            <a:xfrm>
              <a:off x="17992725" y="1327150"/>
              <a:ext cx="223838" cy="307975"/>
            </a:xfrm>
            <a:custGeom>
              <a:avLst/>
              <a:gdLst/>
              <a:ahLst/>
              <a:cxnLst>
                <a:cxn ang="0">
                  <a:pos x="623" y="291"/>
                </a:cxn>
                <a:cxn ang="0">
                  <a:pos x="540" y="227"/>
                </a:cxn>
                <a:cxn ang="0">
                  <a:pos x="441" y="203"/>
                </a:cxn>
                <a:cxn ang="0">
                  <a:pos x="392" y="207"/>
                </a:cxn>
                <a:cxn ang="0">
                  <a:pos x="346" y="224"/>
                </a:cxn>
                <a:cxn ang="0">
                  <a:pos x="312" y="255"/>
                </a:cxn>
                <a:cxn ang="0">
                  <a:pos x="299" y="305"/>
                </a:cxn>
                <a:cxn ang="0">
                  <a:pos x="309" y="348"/>
                </a:cxn>
                <a:cxn ang="0">
                  <a:pos x="341" y="378"/>
                </a:cxn>
                <a:cxn ang="0">
                  <a:pos x="391" y="402"/>
                </a:cxn>
                <a:cxn ang="0">
                  <a:pos x="455" y="424"/>
                </a:cxn>
                <a:cxn ang="0">
                  <a:pos x="564" y="463"/>
                </a:cxn>
                <a:cxn ang="0">
                  <a:pos x="666" y="518"/>
                </a:cxn>
                <a:cxn ang="0">
                  <a:pos x="742" y="603"/>
                </a:cxn>
                <a:cxn ang="0">
                  <a:pos x="772" y="731"/>
                </a:cxn>
                <a:cxn ang="0">
                  <a:pos x="740" y="883"/>
                </a:cxn>
                <a:cxn ang="0">
                  <a:pos x="653" y="988"/>
                </a:cxn>
                <a:cxn ang="0">
                  <a:pos x="527" y="1050"/>
                </a:cxn>
                <a:cxn ang="0">
                  <a:pos x="382" y="1070"/>
                </a:cxn>
                <a:cxn ang="0">
                  <a:pos x="170" y="1032"/>
                </a:cxn>
                <a:cxn ang="0">
                  <a:pos x="0" y="923"/>
                </a:cxn>
                <a:cxn ang="0">
                  <a:pos x="162" y="760"/>
                </a:cxn>
                <a:cxn ang="0">
                  <a:pos x="260" y="837"/>
                </a:cxn>
                <a:cxn ang="0">
                  <a:pos x="382" y="868"/>
                </a:cxn>
                <a:cxn ang="0">
                  <a:pos x="435" y="862"/>
                </a:cxn>
                <a:cxn ang="0">
                  <a:pos x="481" y="843"/>
                </a:cxn>
                <a:cxn ang="0">
                  <a:pos x="512" y="808"/>
                </a:cxn>
                <a:cxn ang="0">
                  <a:pos x="523" y="757"/>
                </a:cxn>
                <a:cxn ang="0">
                  <a:pos x="509" y="708"/>
                </a:cxn>
                <a:cxn ang="0">
                  <a:pos x="468" y="671"/>
                </a:cxn>
                <a:cxn ang="0">
                  <a:pos x="402" y="641"/>
                </a:cxn>
                <a:cxn ang="0">
                  <a:pos x="311" y="611"/>
                </a:cxn>
                <a:cxn ang="0">
                  <a:pos x="216" y="574"/>
                </a:cxn>
                <a:cxn ang="0">
                  <a:pos x="132" y="519"/>
                </a:cxn>
                <a:cxn ang="0">
                  <a:pos x="73" y="437"/>
                </a:cxn>
                <a:cxn ang="0">
                  <a:pos x="51" y="319"/>
                </a:cxn>
                <a:cxn ang="0">
                  <a:pos x="86" y="174"/>
                </a:cxn>
                <a:cxn ang="0">
                  <a:pos x="176" y="75"/>
                </a:cxn>
                <a:cxn ang="0">
                  <a:pos x="303" y="18"/>
                </a:cxn>
                <a:cxn ang="0">
                  <a:pos x="446" y="0"/>
                </a:cxn>
                <a:cxn ang="0">
                  <a:pos x="622" y="32"/>
                </a:cxn>
                <a:cxn ang="0">
                  <a:pos x="780" y="125"/>
                </a:cxn>
                <a:cxn ang="0">
                  <a:pos x="623" y="291"/>
                </a:cxn>
              </a:cxnLst>
              <a:rect l="0" t="0" r="r" b="b"/>
              <a:pathLst>
                <a:path w="780" h="1070">
                  <a:moveTo>
                    <a:pt x="623" y="291"/>
                  </a:moveTo>
                  <a:cubicBezTo>
                    <a:pt x="602" y="264"/>
                    <a:pt x="574" y="243"/>
                    <a:pt x="540" y="227"/>
                  </a:cubicBezTo>
                  <a:cubicBezTo>
                    <a:pt x="506" y="211"/>
                    <a:pt x="473" y="203"/>
                    <a:pt x="441" y="203"/>
                  </a:cubicBezTo>
                  <a:cubicBezTo>
                    <a:pt x="425" y="203"/>
                    <a:pt x="408" y="204"/>
                    <a:pt x="392" y="207"/>
                  </a:cubicBezTo>
                  <a:cubicBezTo>
                    <a:pt x="375" y="210"/>
                    <a:pt x="359" y="216"/>
                    <a:pt x="346" y="224"/>
                  </a:cubicBezTo>
                  <a:cubicBezTo>
                    <a:pt x="333" y="232"/>
                    <a:pt x="321" y="243"/>
                    <a:pt x="312" y="255"/>
                  </a:cubicBezTo>
                  <a:cubicBezTo>
                    <a:pt x="303" y="268"/>
                    <a:pt x="299" y="285"/>
                    <a:pt x="299" y="305"/>
                  </a:cubicBezTo>
                  <a:cubicBezTo>
                    <a:pt x="299" y="322"/>
                    <a:pt x="302" y="337"/>
                    <a:pt x="309" y="348"/>
                  </a:cubicBezTo>
                  <a:cubicBezTo>
                    <a:pt x="317" y="360"/>
                    <a:pt x="327" y="370"/>
                    <a:pt x="341" y="378"/>
                  </a:cubicBezTo>
                  <a:cubicBezTo>
                    <a:pt x="355" y="387"/>
                    <a:pt x="371" y="395"/>
                    <a:pt x="391" y="402"/>
                  </a:cubicBezTo>
                  <a:cubicBezTo>
                    <a:pt x="410" y="409"/>
                    <a:pt x="431" y="417"/>
                    <a:pt x="455" y="424"/>
                  </a:cubicBezTo>
                  <a:cubicBezTo>
                    <a:pt x="490" y="436"/>
                    <a:pt x="526" y="449"/>
                    <a:pt x="564" y="463"/>
                  </a:cubicBezTo>
                  <a:cubicBezTo>
                    <a:pt x="601" y="477"/>
                    <a:pt x="635" y="495"/>
                    <a:pt x="666" y="518"/>
                  </a:cubicBezTo>
                  <a:cubicBezTo>
                    <a:pt x="696" y="541"/>
                    <a:pt x="722" y="569"/>
                    <a:pt x="742" y="603"/>
                  </a:cubicBezTo>
                  <a:cubicBezTo>
                    <a:pt x="762" y="638"/>
                    <a:pt x="772" y="680"/>
                    <a:pt x="772" y="731"/>
                  </a:cubicBezTo>
                  <a:cubicBezTo>
                    <a:pt x="772" y="789"/>
                    <a:pt x="761" y="840"/>
                    <a:pt x="740" y="883"/>
                  </a:cubicBezTo>
                  <a:cubicBezTo>
                    <a:pt x="718" y="925"/>
                    <a:pt x="689" y="960"/>
                    <a:pt x="653" y="988"/>
                  </a:cubicBezTo>
                  <a:cubicBezTo>
                    <a:pt x="616" y="1016"/>
                    <a:pt x="575" y="1037"/>
                    <a:pt x="527" y="1050"/>
                  </a:cubicBezTo>
                  <a:cubicBezTo>
                    <a:pt x="480" y="1064"/>
                    <a:pt x="432" y="1070"/>
                    <a:pt x="382" y="1070"/>
                  </a:cubicBezTo>
                  <a:cubicBezTo>
                    <a:pt x="309" y="1070"/>
                    <a:pt x="239" y="1057"/>
                    <a:pt x="170" y="1032"/>
                  </a:cubicBezTo>
                  <a:cubicBezTo>
                    <a:pt x="102" y="1007"/>
                    <a:pt x="46" y="971"/>
                    <a:pt x="0" y="923"/>
                  </a:cubicBezTo>
                  <a:cubicBezTo>
                    <a:pt x="162" y="760"/>
                    <a:pt x="162" y="760"/>
                    <a:pt x="162" y="760"/>
                  </a:cubicBezTo>
                  <a:cubicBezTo>
                    <a:pt x="187" y="790"/>
                    <a:pt x="220" y="816"/>
                    <a:pt x="260" y="837"/>
                  </a:cubicBezTo>
                  <a:cubicBezTo>
                    <a:pt x="301" y="857"/>
                    <a:pt x="342" y="868"/>
                    <a:pt x="382" y="868"/>
                  </a:cubicBezTo>
                  <a:cubicBezTo>
                    <a:pt x="400" y="868"/>
                    <a:pt x="418" y="866"/>
                    <a:pt x="435" y="862"/>
                  </a:cubicBezTo>
                  <a:cubicBezTo>
                    <a:pt x="453" y="858"/>
                    <a:pt x="468" y="852"/>
                    <a:pt x="481" y="843"/>
                  </a:cubicBezTo>
                  <a:cubicBezTo>
                    <a:pt x="494" y="834"/>
                    <a:pt x="504" y="823"/>
                    <a:pt x="512" y="808"/>
                  </a:cubicBezTo>
                  <a:cubicBezTo>
                    <a:pt x="519" y="794"/>
                    <a:pt x="523" y="777"/>
                    <a:pt x="523" y="757"/>
                  </a:cubicBezTo>
                  <a:cubicBezTo>
                    <a:pt x="523" y="737"/>
                    <a:pt x="518" y="721"/>
                    <a:pt x="509" y="708"/>
                  </a:cubicBezTo>
                  <a:cubicBezTo>
                    <a:pt x="499" y="694"/>
                    <a:pt x="486" y="682"/>
                    <a:pt x="468" y="671"/>
                  </a:cubicBezTo>
                  <a:cubicBezTo>
                    <a:pt x="450" y="660"/>
                    <a:pt x="428" y="650"/>
                    <a:pt x="402" y="641"/>
                  </a:cubicBezTo>
                  <a:cubicBezTo>
                    <a:pt x="375" y="632"/>
                    <a:pt x="345" y="622"/>
                    <a:pt x="311" y="611"/>
                  </a:cubicBezTo>
                  <a:cubicBezTo>
                    <a:pt x="279" y="601"/>
                    <a:pt x="247" y="588"/>
                    <a:pt x="216" y="574"/>
                  </a:cubicBezTo>
                  <a:cubicBezTo>
                    <a:pt x="185" y="560"/>
                    <a:pt x="157" y="541"/>
                    <a:pt x="132" y="519"/>
                  </a:cubicBezTo>
                  <a:cubicBezTo>
                    <a:pt x="108" y="496"/>
                    <a:pt x="88" y="469"/>
                    <a:pt x="73" y="437"/>
                  </a:cubicBezTo>
                  <a:cubicBezTo>
                    <a:pt x="58" y="405"/>
                    <a:pt x="51" y="365"/>
                    <a:pt x="51" y="319"/>
                  </a:cubicBezTo>
                  <a:cubicBezTo>
                    <a:pt x="51" y="263"/>
                    <a:pt x="62" y="214"/>
                    <a:pt x="86" y="174"/>
                  </a:cubicBezTo>
                  <a:cubicBezTo>
                    <a:pt x="108" y="134"/>
                    <a:pt x="139" y="101"/>
                    <a:pt x="176" y="75"/>
                  </a:cubicBezTo>
                  <a:cubicBezTo>
                    <a:pt x="214" y="49"/>
                    <a:pt x="256" y="30"/>
                    <a:pt x="303" y="18"/>
                  </a:cubicBezTo>
                  <a:cubicBezTo>
                    <a:pt x="350" y="6"/>
                    <a:pt x="397" y="0"/>
                    <a:pt x="446" y="0"/>
                  </a:cubicBezTo>
                  <a:cubicBezTo>
                    <a:pt x="503" y="0"/>
                    <a:pt x="562" y="11"/>
                    <a:pt x="622" y="32"/>
                  </a:cubicBezTo>
                  <a:cubicBezTo>
                    <a:pt x="682" y="53"/>
                    <a:pt x="734" y="84"/>
                    <a:pt x="780" y="125"/>
                  </a:cubicBezTo>
                  <a:lnTo>
                    <a:pt x="623" y="291"/>
                  </a:lnTo>
                  <a:close/>
                </a:path>
              </a:pathLst>
            </a:custGeom>
            <a:solidFill>
              <a:srgbClr val="9E0000"/>
            </a:solidFill>
            <a:ln w="9525">
              <a:noFill/>
              <a:round/>
              <a:headEnd/>
              <a:tailEnd/>
            </a:ln>
          </p:spPr>
          <p:txBody>
            <a:bodyPr/>
            <a:lstStyle/>
            <a:p>
              <a:pPr>
                <a:defRPr/>
              </a:pPr>
              <a:endParaRPr lang="nl-NL"/>
            </a:p>
          </p:txBody>
        </p:sp>
        <p:sp>
          <p:nvSpPr>
            <p:cNvPr id="35" name="Rectangle 34">
              <a:extLst>
                <a:ext uri="{FF2B5EF4-FFF2-40B4-BE49-F238E27FC236}">
                  <a16:creationId xmlns:a16="http://schemas.microsoft.com/office/drawing/2014/main" xmlns="" id="{78470574-96F0-4C33-BEBB-AAE9B9A12CAB}"/>
                </a:ext>
              </a:extLst>
            </p:cNvPr>
            <p:cNvSpPr>
              <a:spLocks noChangeArrowheads="1"/>
            </p:cNvSpPr>
            <p:nvPr userDrawn="1"/>
          </p:nvSpPr>
          <p:spPr bwMode="auto">
            <a:xfrm>
              <a:off x="18267363" y="1335088"/>
              <a:ext cx="71437" cy="292100"/>
            </a:xfrm>
            <a:prstGeom prst="rect">
              <a:avLst/>
            </a:prstGeom>
            <a:solidFill>
              <a:srgbClr val="9E0000"/>
            </a:solidFill>
            <a:ln w="9525">
              <a:noFill/>
              <a:miter lim="800000"/>
              <a:headEnd/>
              <a:tailEnd/>
            </a:ln>
          </p:spPr>
          <p:txBody>
            <a:bodyPr/>
            <a:lstStyle/>
            <a:p>
              <a:pPr>
                <a:defRPr/>
              </a:pPr>
              <a:endParaRPr lang="nl-NL"/>
            </a:p>
          </p:txBody>
        </p:sp>
        <p:sp>
          <p:nvSpPr>
            <p:cNvPr id="36" name="Freeform 35">
              <a:extLst>
                <a:ext uri="{FF2B5EF4-FFF2-40B4-BE49-F238E27FC236}">
                  <a16:creationId xmlns:a16="http://schemas.microsoft.com/office/drawing/2014/main" xmlns="" id="{867E9705-B870-4344-A956-AFE2640191CA}"/>
                </a:ext>
              </a:extLst>
            </p:cNvPr>
            <p:cNvSpPr>
              <a:spLocks/>
            </p:cNvSpPr>
            <p:nvPr userDrawn="1"/>
          </p:nvSpPr>
          <p:spPr bwMode="auto">
            <a:xfrm>
              <a:off x="18376900" y="1335088"/>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37" name="Freeform 36">
              <a:extLst>
                <a:ext uri="{FF2B5EF4-FFF2-40B4-BE49-F238E27FC236}">
                  <a16:creationId xmlns:a16="http://schemas.microsoft.com/office/drawing/2014/main" xmlns="" id="{796DA32E-FAAA-4637-AD67-BA794A79BB84}"/>
                </a:ext>
              </a:extLst>
            </p:cNvPr>
            <p:cNvSpPr>
              <a:spLocks/>
            </p:cNvSpPr>
            <p:nvPr userDrawn="1"/>
          </p:nvSpPr>
          <p:spPr bwMode="auto">
            <a:xfrm>
              <a:off x="18630900" y="1335088"/>
              <a:ext cx="293688" cy="292100"/>
            </a:xfrm>
            <a:custGeom>
              <a:avLst/>
              <a:gdLst/>
              <a:ahLst/>
              <a:cxnLst>
                <a:cxn ang="0">
                  <a:pos x="114" y="106"/>
                </a:cxn>
                <a:cxn ang="0">
                  <a:pos x="114" y="184"/>
                </a:cxn>
                <a:cxn ang="0">
                  <a:pos x="69" y="184"/>
                </a:cxn>
                <a:cxn ang="0">
                  <a:pos x="69" y="106"/>
                </a:cxn>
                <a:cxn ang="0">
                  <a:pos x="0" y="0"/>
                </a:cxn>
                <a:cxn ang="0">
                  <a:pos x="54" y="0"/>
                </a:cxn>
                <a:cxn ang="0">
                  <a:pos x="93" y="68"/>
                </a:cxn>
                <a:cxn ang="0">
                  <a:pos x="133" y="0"/>
                </a:cxn>
                <a:cxn ang="0">
                  <a:pos x="185" y="0"/>
                </a:cxn>
                <a:cxn ang="0">
                  <a:pos x="114" y="106"/>
                </a:cxn>
              </a:cxnLst>
              <a:rect l="0" t="0" r="r" b="b"/>
              <a:pathLst>
                <a:path w="185" h="184">
                  <a:moveTo>
                    <a:pt x="114" y="106"/>
                  </a:moveTo>
                  <a:lnTo>
                    <a:pt x="114" y="184"/>
                  </a:lnTo>
                  <a:lnTo>
                    <a:pt x="69" y="184"/>
                  </a:lnTo>
                  <a:lnTo>
                    <a:pt x="69" y="106"/>
                  </a:lnTo>
                  <a:lnTo>
                    <a:pt x="0" y="0"/>
                  </a:lnTo>
                  <a:lnTo>
                    <a:pt x="54" y="0"/>
                  </a:lnTo>
                  <a:lnTo>
                    <a:pt x="93" y="68"/>
                  </a:lnTo>
                  <a:lnTo>
                    <a:pt x="133" y="0"/>
                  </a:lnTo>
                  <a:lnTo>
                    <a:pt x="185" y="0"/>
                  </a:lnTo>
                  <a:lnTo>
                    <a:pt x="114" y="106"/>
                  </a:lnTo>
                  <a:close/>
                </a:path>
              </a:pathLst>
            </a:custGeom>
            <a:solidFill>
              <a:srgbClr val="9E0000"/>
            </a:solidFill>
            <a:ln w="9525">
              <a:noFill/>
              <a:round/>
              <a:headEnd/>
              <a:tailEnd/>
            </a:ln>
          </p:spPr>
          <p:txBody>
            <a:bodyPr/>
            <a:lstStyle/>
            <a:p>
              <a:pPr>
                <a:defRPr/>
              </a:pPr>
              <a:endParaRPr lang="nl-NL"/>
            </a:p>
          </p:txBody>
        </p:sp>
        <p:sp>
          <p:nvSpPr>
            <p:cNvPr id="38" name="Freeform 37">
              <a:extLst>
                <a:ext uri="{FF2B5EF4-FFF2-40B4-BE49-F238E27FC236}">
                  <a16:creationId xmlns:a16="http://schemas.microsoft.com/office/drawing/2014/main" xmlns="" id="{CC7341D3-82BF-4C23-B504-8BA9B12C2EBD}"/>
                </a:ext>
              </a:extLst>
            </p:cNvPr>
            <p:cNvSpPr>
              <a:spLocks noEditPoints="1"/>
            </p:cNvSpPr>
            <p:nvPr userDrawn="1"/>
          </p:nvSpPr>
          <p:spPr bwMode="auto">
            <a:xfrm>
              <a:off x="19051588" y="1327150"/>
              <a:ext cx="317500" cy="307975"/>
            </a:xfrm>
            <a:custGeom>
              <a:avLst/>
              <a:gdLst/>
              <a:ahLst/>
              <a:cxnLst>
                <a:cxn ang="0">
                  <a:pos x="1110" y="532"/>
                </a:cxn>
                <a:cxn ang="0">
                  <a:pos x="1068" y="753"/>
                </a:cxn>
                <a:cxn ang="0">
                  <a:pos x="952" y="924"/>
                </a:cxn>
                <a:cxn ang="0">
                  <a:pos x="776" y="1034"/>
                </a:cxn>
                <a:cxn ang="0">
                  <a:pos x="554" y="1073"/>
                </a:cxn>
                <a:cxn ang="0">
                  <a:pos x="333" y="1034"/>
                </a:cxn>
                <a:cxn ang="0">
                  <a:pos x="157" y="924"/>
                </a:cxn>
                <a:cxn ang="0">
                  <a:pos x="42" y="753"/>
                </a:cxn>
                <a:cxn ang="0">
                  <a:pos x="0" y="532"/>
                </a:cxn>
                <a:cxn ang="0">
                  <a:pos x="42" y="311"/>
                </a:cxn>
                <a:cxn ang="0">
                  <a:pos x="157" y="143"/>
                </a:cxn>
                <a:cxn ang="0">
                  <a:pos x="333" y="37"/>
                </a:cxn>
                <a:cxn ang="0">
                  <a:pos x="554" y="0"/>
                </a:cxn>
                <a:cxn ang="0">
                  <a:pos x="776" y="37"/>
                </a:cxn>
                <a:cxn ang="0">
                  <a:pos x="952" y="143"/>
                </a:cxn>
                <a:cxn ang="0">
                  <a:pos x="1068" y="311"/>
                </a:cxn>
                <a:cxn ang="0">
                  <a:pos x="1110" y="532"/>
                </a:cxn>
                <a:cxn ang="0">
                  <a:pos x="846"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4" y="759"/>
                </a:cxn>
                <a:cxn ang="0">
                  <a:pos x="825" y="659"/>
                </a:cxn>
                <a:cxn ang="0">
                  <a:pos x="846" y="532"/>
                </a:cxn>
              </a:cxnLst>
              <a:rect l="0" t="0" r="r" b="b"/>
              <a:pathLst>
                <a:path w="1110" h="1073">
                  <a:moveTo>
                    <a:pt x="1110" y="532"/>
                  </a:moveTo>
                  <a:cubicBezTo>
                    <a:pt x="1110" y="612"/>
                    <a:pt x="1096" y="686"/>
                    <a:pt x="1068" y="753"/>
                  </a:cubicBezTo>
                  <a:cubicBezTo>
                    <a:pt x="1040" y="819"/>
                    <a:pt x="1002" y="876"/>
                    <a:pt x="952" y="924"/>
                  </a:cubicBezTo>
                  <a:cubicBezTo>
                    <a:pt x="903" y="971"/>
                    <a:pt x="844" y="1008"/>
                    <a:pt x="776" y="1034"/>
                  </a:cubicBezTo>
                  <a:cubicBezTo>
                    <a:pt x="708" y="1060"/>
                    <a:pt x="634" y="1073"/>
                    <a:pt x="554" y="1073"/>
                  </a:cubicBezTo>
                  <a:cubicBezTo>
                    <a:pt x="474" y="1073"/>
                    <a:pt x="401" y="1060"/>
                    <a:pt x="333" y="1034"/>
                  </a:cubicBezTo>
                  <a:cubicBezTo>
                    <a:pt x="265" y="1008"/>
                    <a:pt x="207" y="971"/>
                    <a:pt x="157" y="924"/>
                  </a:cubicBezTo>
                  <a:cubicBezTo>
                    <a:pt x="108" y="876"/>
                    <a:pt x="69" y="819"/>
                    <a:pt x="42" y="753"/>
                  </a:cubicBezTo>
                  <a:cubicBezTo>
                    <a:pt x="14" y="686"/>
                    <a:pt x="0" y="612"/>
                    <a:pt x="0" y="532"/>
                  </a:cubicBezTo>
                  <a:cubicBezTo>
                    <a:pt x="0" y="450"/>
                    <a:pt x="14" y="377"/>
                    <a:pt x="42" y="311"/>
                  </a:cubicBezTo>
                  <a:cubicBezTo>
                    <a:pt x="69" y="245"/>
                    <a:pt x="108" y="190"/>
                    <a:pt x="157" y="143"/>
                  </a:cubicBezTo>
                  <a:cubicBezTo>
                    <a:pt x="207" y="97"/>
                    <a:pt x="265" y="62"/>
                    <a:pt x="333" y="37"/>
                  </a:cubicBezTo>
                  <a:cubicBezTo>
                    <a:pt x="401" y="12"/>
                    <a:pt x="474" y="0"/>
                    <a:pt x="554" y="0"/>
                  </a:cubicBezTo>
                  <a:cubicBezTo>
                    <a:pt x="634" y="0"/>
                    <a:pt x="708" y="12"/>
                    <a:pt x="776" y="37"/>
                  </a:cubicBezTo>
                  <a:cubicBezTo>
                    <a:pt x="844" y="62"/>
                    <a:pt x="903" y="97"/>
                    <a:pt x="952" y="143"/>
                  </a:cubicBezTo>
                  <a:cubicBezTo>
                    <a:pt x="1002" y="190"/>
                    <a:pt x="1040" y="245"/>
                    <a:pt x="1068" y="311"/>
                  </a:cubicBezTo>
                  <a:cubicBezTo>
                    <a:pt x="1096" y="377"/>
                    <a:pt x="1110" y="450"/>
                    <a:pt x="1110" y="532"/>
                  </a:cubicBezTo>
                  <a:moveTo>
                    <a:pt x="846" y="532"/>
                  </a:moveTo>
                  <a:cubicBezTo>
                    <a:pt x="846" y="488"/>
                    <a:pt x="839" y="446"/>
                    <a:pt x="825" y="408"/>
                  </a:cubicBezTo>
                  <a:cubicBezTo>
                    <a:pt x="811" y="370"/>
                    <a:pt x="790" y="337"/>
                    <a:pt x="765" y="310"/>
                  </a:cubicBezTo>
                  <a:cubicBezTo>
                    <a:pt x="740" y="282"/>
                    <a:pt x="709" y="261"/>
                    <a:pt x="673" y="245"/>
                  </a:cubicBezTo>
                  <a:cubicBezTo>
                    <a:pt x="637" y="229"/>
                    <a:pt x="597"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0" y="620"/>
                    <a:pt x="285" y="659"/>
                  </a:cubicBezTo>
                  <a:cubicBezTo>
                    <a:pt x="299" y="698"/>
                    <a:pt x="319" y="731"/>
                    <a:pt x="345" y="759"/>
                  </a:cubicBezTo>
                  <a:cubicBezTo>
                    <a:pt x="370" y="787"/>
                    <a:pt x="401" y="809"/>
                    <a:pt x="436" y="825"/>
                  </a:cubicBezTo>
                  <a:cubicBezTo>
                    <a:pt x="472" y="840"/>
                    <a:pt x="511" y="848"/>
                    <a:pt x="554" y="848"/>
                  </a:cubicBezTo>
                  <a:cubicBezTo>
                    <a:pt x="597" y="848"/>
                    <a:pt x="637" y="840"/>
                    <a:pt x="672" y="825"/>
                  </a:cubicBezTo>
                  <a:cubicBezTo>
                    <a:pt x="708" y="809"/>
                    <a:pt x="739" y="787"/>
                    <a:pt x="764" y="759"/>
                  </a:cubicBezTo>
                  <a:cubicBezTo>
                    <a:pt x="790" y="731"/>
                    <a:pt x="811" y="698"/>
                    <a:pt x="825" y="659"/>
                  </a:cubicBezTo>
                  <a:cubicBezTo>
                    <a:pt x="839" y="620"/>
                    <a:pt x="846" y="578"/>
                    <a:pt x="846" y="532"/>
                  </a:cubicBezTo>
                </a:path>
              </a:pathLst>
            </a:custGeom>
            <a:solidFill>
              <a:srgbClr val="9E0000"/>
            </a:solidFill>
            <a:ln w="9525">
              <a:noFill/>
              <a:round/>
              <a:headEnd/>
              <a:tailEnd/>
            </a:ln>
          </p:spPr>
          <p:txBody>
            <a:bodyPr/>
            <a:lstStyle/>
            <a:p>
              <a:pPr>
                <a:defRPr/>
              </a:pPr>
              <a:endParaRPr lang="nl-NL"/>
            </a:p>
          </p:txBody>
        </p:sp>
        <p:sp>
          <p:nvSpPr>
            <p:cNvPr id="39" name="Freeform 38">
              <a:extLst>
                <a:ext uri="{FF2B5EF4-FFF2-40B4-BE49-F238E27FC236}">
                  <a16:creationId xmlns:a16="http://schemas.microsoft.com/office/drawing/2014/main" xmlns="" id="{39EB4818-6C8E-48AF-B297-2E5848B5F318}"/>
                </a:ext>
              </a:extLst>
            </p:cNvPr>
            <p:cNvSpPr>
              <a:spLocks/>
            </p:cNvSpPr>
            <p:nvPr userDrawn="1"/>
          </p:nvSpPr>
          <p:spPr bwMode="auto">
            <a:xfrm>
              <a:off x="19423063" y="1335088"/>
              <a:ext cx="192087" cy="292100"/>
            </a:xfrm>
            <a:custGeom>
              <a:avLst/>
              <a:gdLst/>
              <a:ahLst/>
              <a:cxnLst>
                <a:cxn ang="0">
                  <a:pos x="44" y="38"/>
                </a:cxn>
                <a:cxn ang="0">
                  <a:pos x="44" y="76"/>
                </a:cxn>
                <a:cxn ang="0">
                  <a:pos x="115" y="76"/>
                </a:cxn>
                <a:cxn ang="0">
                  <a:pos x="115" y="113"/>
                </a:cxn>
                <a:cxn ang="0">
                  <a:pos x="44" y="113"/>
                </a:cxn>
                <a:cxn ang="0">
                  <a:pos x="44" y="184"/>
                </a:cxn>
                <a:cxn ang="0">
                  <a:pos x="0" y="184"/>
                </a:cxn>
                <a:cxn ang="0">
                  <a:pos x="0" y="0"/>
                </a:cxn>
                <a:cxn ang="0">
                  <a:pos x="121" y="0"/>
                </a:cxn>
                <a:cxn ang="0">
                  <a:pos x="121" y="38"/>
                </a:cxn>
                <a:cxn ang="0">
                  <a:pos x="44" y="38"/>
                </a:cxn>
              </a:cxnLst>
              <a:rect l="0" t="0" r="r" b="b"/>
              <a:pathLst>
                <a:path w="121" h="184">
                  <a:moveTo>
                    <a:pt x="44" y="38"/>
                  </a:moveTo>
                  <a:lnTo>
                    <a:pt x="44" y="76"/>
                  </a:lnTo>
                  <a:lnTo>
                    <a:pt x="115" y="76"/>
                  </a:lnTo>
                  <a:lnTo>
                    <a:pt x="115" y="113"/>
                  </a:lnTo>
                  <a:lnTo>
                    <a:pt x="44" y="113"/>
                  </a:lnTo>
                  <a:lnTo>
                    <a:pt x="44" y="184"/>
                  </a:lnTo>
                  <a:lnTo>
                    <a:pt x="0" y="184"/>
                  </a:lnTo>
                  <a:lnTo>
                    <a:pt x="0" y="0"/>
                  </a:lnTo>
                  <a:lnTo>
                    <a:pt x="121" y="0"/>
                  </a:lnTo>
                  <a:lnTo>
                    <a:pt x="121" y="38"/>
                  </a:lnTo>
                  <a:lnTo>
                    <a:pt x="44" y="38"/>
                  </a:lnTo>
                  <a:close/>
                </a:path>
              </a:pathLst>
            </a:custGeom>
            <a:solidFill>
              <a:srgbClr val="9E0000"/>
            </a:solidFill>
            <a:ln w="9525">
              <a:noFill/>
              <a:round/>
              <a:headEnd/>
              <a:tailEnd/>
            </a:ln>
          </p:spPr>
          <p:txBody>
            <a:bodyPr/>
            <a:lstStyle/>
            <a:p>
              <a:pPr>
                <a:defRPr/>
              </a:pPr>
              <a:endParaRPr lang="nl-NL"/>
            </a:p>
          </p:txBody>
        </p:sp>
        <p:sp>
          <p:nvSpPr>
            <p:cNvPr id="40" name="Freeform 39">
              <a:extLst>
                <a:ext uri="{FF2B5EF4-FFF2-40B4-BE49-F238E27FC236}">
                  <a16:creationId xmlns:a16="http://schemas.microsoft.com/office/drawing/2014/main" xmlns="" id="{B2FD98F9-D603-4DB2-B460-BE1DBED43BB9}"/>
                </a:ext>
              </a:extLst>
            </p:cNvPr>
            <p:cNvSpPr>
              <a:spLocks/>
            </p:cNvSpPr>
            <p:nvPr userDrawn="1"/>
          </p:nvSpPr>
          <p:spPr bwMode="auto">
            <a:xfrm>
              <a:off x="12106275" y="847725"/>
              <a:ext cx="1049338" cy="1266825"/>
            </a:xfrm>
            <a:custGeom>
              <a:avLst/>
              <a:gdLst/>
              <a:ahLst/>
              <a:cxnLst>
                <a:cxn ang="0">
                  <a:pos x="429" y="164"/>
                </a:cxn>
                <a:cxn ang="0">
                  <a:pos x="429" y="798"/>
                </a:cxn>
                <a:cxn ang="0">
                  <a:pos x="232" y="798"/>
                </a:cxn>
                <a:cxn ang="0">
                  <a:pos x="232" y="164"/>
                </a:cxn>
                <a:cxn ang="0">
                  <a:pos x="0" y="164"/>
                </a:cxn>
                <a:cxn ang="0">
                  <a:pos x="0" y="0"/>
                </a:cxn>
                <a:cxn ang="0">
                  <a:pos x="661" y="0"/>
                </a:cxn>
                <a:cxn ang="0">
                  <a:pos x="661" y="164"/>
                </a:cxn>
                <a:cxn ang="0">
                  <a:pos x="429" y="164"/>
                </a:cxn>
              </a:cxnLst>
              <a:rect l="0" t="0" r="r" b="b"/>
              <a:pathLst>
                <a:path w="661" h="798">
                  <a:moveTo>
                    <a:pt x="429" y="164"/>
                  </a:moveTo>
                  <a:lnTo>
                    <a:pt x="429" y="798"/>
                  </a:lnTo>
                  <a:lnTo>
                    <a:pt x="232" y="798"/>
                  </a:lnTo>
                  <a:lnTo>
                    <a:pt x="232" y="164"/>
                  </a:lnTo>
                  <a:lnTo>
                    <a:pt x="0" y="164"/>
                  </a:lnTo>
                  <a:lnTo>
                    <a:pt x="0" y="0"/>
                  </a:lnTo>
                  <a:lnTo>
                    <a:pt x="661" y="0"/>
                  </a:lnTo>
                  <a:lnTo>
                    <a:pt x="661" y="164"/>
                  </a:lnTo>
                  <a:lnTo>
                    <a:pt x="429" y="164"/>
                  </a:lnTo>
                  <a:close/>
                </a:path>
              </a:pathLst>
            </a:custGeom>
            <a:solidFill>
              <a:srgbClr val="9E0000"/>
            </a:solidFill>
            <a:ln w="9525">
              <a:noFill/>
              <a:round/>
              <a:headEnd/>
              <a:tailEnd/>
            </a:ln>
          </p:spPr>
          <p:txBody>
            <a:bodyPr/>
            <a:lstStyle/>
            <a:p>
              <a:pPr>
                <a:defRPr/>
              </a:pPr>
              <a:endParaRPr lang="nl-NL" dirty="0"/>
            </a:p>
          </p:txBody>
        </p:sp>
        <p:sp>
          <p:nvSpPr>
            <p:cNvPr id="41" name="Freeform 40">
              <a:extLst>
                <a:ext uri="{FF2B5EF4-FFF2-40B4-BE49-F238E27FC236}">
                  <a16:creationId xmlns:a16="http://schemas.microsoft.com/office/drawing/2014/main" xmlns="" id="{D7F7582A-BE23-45CA-AF93-B0A0AB51597E}"/>
                </a:ext>
              </a:extLst>
            </p:cNvPr>
            <p:cNvSpPr>
              <a:spLocks/>
            </p:cNvSpPr>
            <p:nvPr userDrawn="1"/>
          </p:nvSpPr>
          <p:spPr bwMode="auto">
            <a:xfrm>
              <a:off x="13276263" y="847725"/>
              <a:ext cx="1112837" cy="1300163"/>
            </a:xfrm>
            <a:custGeom>
              <a:avLst/>
              <a:gdLst/>
              <a:ahLst/>
              <a:cxnLst>
                <a:cxn ang="0">
                  <a:pos x="3753" y="3482"/>
                </a:cxn>
                <a:cxn ang="0">
                  <a:pos x="3359" y="4044"/>
                </a:cxn>
                <a:cxn ang="0">
                  <a:pos x="2740" y="4409"/>
                </a:cxn>
                <a:cxn ang="0">
                  <a:pos x="1936" y="4540"/>
                </a:cxn>
                <a:cxn ang="0">
                  <a:pos x="1128" y="4409"/>
                </a:cxn>
                <a:cxn ang="0">
                  <a:pos x="519" y="4044"/>
                </a:cxn>
                <a:cxn ang="0">
                  <a:pos x="135" y="3482"/>
                </a:cxn>
                <a:cxn ang="0">
                  <a:pos x="0" y="2754"/>
                </a:cxn>
                <a:cxn ang="0">
                  <a:pos x="0" y="0"/>
                </a:cxn>
                <a:cxn ang="0">
                  <a:pos x="1090" y="0"/>
                </a:cxn>
                <a:cxn ang="0">
                  <a:pos x="1090" y="2667"/>
                </a:cxn>
                <a:cxn ang="0">
                  <a:pos x="1138" y="3010"/>
                </a:cxn>
                <a:cxn ang="0">
                  <a:pos x="1285" y="3301"/>
                </a:cxn>
                <a:cxn ang="0">
                  <a:pos x="1548" y="3504"/>
                </a:cxn>
                <a:cxn ang="0">
                  <a:pos x="1942" y="3579"/>
                </a:cxn>
                <a:cxn ang="0">
                  <a:pos x="2336" y="3504"/>
                </a:cxn>
                <a:cxn ang="0">
                  <a:pos x="2602" y="3301"/>
                </a:cxn>
                <a:cxn ang="0">
                  <a:pos x="2750" y="3010"/>
                </a:cxn>
                <a:cxn ang="0">
                  <a:pos x="2795" y="2667"/>
                </a:cxn>
                <a:cxn ang="0">
                  <a:pos x="2795" y="0"/>
                </a:cxn>
                <a:cxn ang="0">
                  <a:pos x="3890" y="0"/>
                </a:cxn>
                <a:cxn ang="0">
                  <a:pos x="3890" y="2754"/>
                </a:cxn>
                <a:cxn ang="0">
                  <a:pos x="3753" y="3482"/>
                </a:cxn>
              </a:cxnLst>
              <a:rect l="0" t="0" r="r" b="b"/>
              <a:pathLst>
                <a:path w="3890" h="4540">
                  <a:moveTo>
                    <a:pt x="3753" y="3482"/>
                  </a:moveTo>
                  <a:cubicBezTo>
                    <a:pt x="3661" y="3700"/>
                    <a:pt x="3529" y="3888"/>
                    <a:pt x="3359" y="4044"/>
                  </a:cubicBezTo>
                  <a:cubicBezTo>
                    <a:pt x="3188" y="4200"/>
                    <a:pt x="2982" y="4322"/>
                    <a:pt x="2740" y="4409"/>
                  </a:cubicBezTo>
                  <a:cubicBezTo>
                    <a:pt x="2499" y="4497"/>
                    <a:pt x="2231" y="4540"/>
                    <a:pt x="1936" y="4540"/>
                  </a:cubicBezTo>
                  <a:cubicBezTo>
                    <a:pt x="1637" y="4540"/>
                    <a:pt x="1368" y="4497"/>
                    <a:pt x="1128" y="4409"/>
                  </a:cubicBezTo>
                  <a:cubicBezTo>
                    <a:pt x="889" y="4322"/>
                    <a:pt x="686" y="4200"/>
                    <a:pt x="519" y="4044"/>
                  </a:cubicBezTo>
                  <a:cubicBezTo>
                    <a:pt x="353" y="3888"/>
                    <a:pt x="225" y="3700"/>
                    <a:pt x="135" y="3482"/>
                  </a:cubicBezTo>
                  <a:cubicBezTo>
                    <a:pt x="45" y="3263"/>
                    <a:pt x="0" y="3021"/>
                    <a:pt x="0" y="2754"/>
                  </a:cubicBezTo>
                  <a:cubicBezTo>
                    <a:pt x="0" y="0"/>
                    <a:pt x="0" y="0"/>
                    <a:pt x="0" y="0"/>
                  </a:cubicBezTo>
                  <a:cubicBezTo>
                    <a:pt x="1090" y="0"/>
                    <a:pt x="1090" y="0"/>
                    <a:pt x="1090" y="0"/>
                  </a:cubicBezTo>
                  <a:cubicBezTo>
                    <a:pt x="1090" y="2667"/>
                    <a:pt x="1090" y="2667"/>
                    <a:pt x="1090" y="2667"/>
                  </a:cubicBezTo>
                  <a:cubicBezTo>
                    <a:pt x="1090" y="2788"/>
                    <a:pt x="1106" y="2902"/>
                    <a:pt x="1138" y="3010"/>
                  </a:cubicBezTo>
                  <a:cubicBezTo>
                    <a:pt x="1170" y="3119"/>
                    <a:pt x="1219" y="3215"/>
                    <a:pt x="1285" y="3301"/>
                  </a:cubicBezTo>
                  <a:cubicBezTo>
                    <a:pt x="1351" y="3386"/>
                    <a:pt x="1439" y="3454"/>
                    <a:pt x="1548" y="3504"/>
                  </a:cubicBezTo>
                  <a:cubicBezTo>
                    <a:pt x="1657" y="3554"/>
                    <a:pt x="1788" y="3579"/>
                    <a:pt x="1942" y="3579"/>
                  </a:cubicBezTo>
                  <a:cubicBezTo>
                    <a:pt x="2096" y="3579"/>
                    <a:pt x="2227" y="3554"/>
                    <a:pt x="2336" y="3504"/>
                  </a:cubicBezTo>
                  <a:cubicBezTo>
                    <a:pt x="2445" y="3454"/>
                    <a:pt x="2534" y="3386"/>
                    <a:pt x="2602" y="3301"/>
                  </a:cubicBezTo>
                  <a:cubicBezTo>
                    <a:pt x="2671" y="3215"/>
                    <a:pt x="2720" y="3119"/>
                    <a:pt x="2750" y="3010"/>
                  </a:cubicBezTo>
                  <a:cubicBezTo>
                    <a:pt x="2780" y="2902"/>
                    <a:pt x="2795" y="2788"/>
                    <a:pt x="2795" y="2667"/>
                  </a:cubicBezTo>
                  <a:cubicBezTo>
                    <a:pt x="2795" y="0"/>
                    <a:pt x="2795" y="0"/>
                    <a:pt x="2795" y="0"/>
                  </a:cubicBezTo>
                  <a:cubicBezTo>
                    <a:pt x="3890" y="0"/>
                    <a:pt x="3890" y="0"/>
                    <a:pt x="3890" y="0"/>
                  </a:cubicBezTo>
                  <a:cubicBezTo>
                    <a:pt x="3890" y="2754"/>
                    <a:pt x="3890" y="2754"/>
                    <a:pt x="3890" y="2754"/>
                  </a:cubicBezTo>
                  <a:cubicBezTo>
                    <a:pt x="3890" y="3021"/>
                    <a:pt x="3845" y="3263"/>
                    <a:pt x="3753" y="3482"/>
                  </a:cubicBezTo>
                </a:path>
              </a:pathLst>
            </a:custGeom>
            <a:solidFill>
              <a:srgbClr val="9E0000"/>
            </a:solidFill>
            <a:ln w="9525">
              <a:noFill/>
              <a:round/>
              <a:headEnd/>
              <a:tailEnd/>
            </a:ln>
          </p:spPr>
          <p:txBody>
            <a:bodyPr/>
            <a:lstStyle/>
            <a:p>
              <a:pPr>
                <a:defRPr/>
              </a:pPr>
              <a:endParaRPr lang="nl-NL"/>
            </a:p>
          </p:txBody>
        </p:sp>
        <p:sp>
          <p:nvSpPr>
            <p:cNvPr id="42" name="Freeform 41">
              <a:extLst>
                <a:ext uri="{FF2B5EF4-FFF2-40B4-BE49-F238E27FC236}">
                  <a16:creationId xmlns:a16="http://schemas.microsoft.com/office/drawing/2014/main" xmlns="" id="{14B7E290-AD34-4AC5-8F6A-750E84CF0E2E}"/>
                </a:ext>
              </a:extLst>
            </p:cNvPr>
            <p:cNvSpPr>
              <a:spLocks/>
            </p:cNvSpPr>
            <p:nvPr userDrawn="1"/>
          </p:nvSpPr>
          <p:spPr bwMode="auto">
            <a:xfrm>
              <a:off x="14357350" y="750888"/>
              <a:ext cx="863600" cy="1557337"/>
            </a:xfrm>
            <a:custGeom>
              <a:avLst/>
              <a:gdLst/>
              <a:ahLst/>
              <a:cxnLst>
                <a:cxn ang="0">
                  <a:pos x="143" y="981"/>
                </a:cxn>
                <a:cxn ang="0">
                  <a:pos x="544" y="0"/>
                </a:cxn>
                <a:cxn ang="0">
                  <a:pos x="401" y="0"/>
                </a:cxn>
                <a:cxn ang="0">
                  <a:pos x="0" y="981"/>
                </a:cxn>
                <a:cxn ang="0">
                  <a:pos x="143" y="981"/>
                </a:cxn>
              </a:cxnLst>
              <a:rect l="0" t="0" r="r" b="b"/>
              <a:pathLst>
                <a:path w="544" h="981">
                  <a:moveTo>
                    <a:pt x="143" y="981"/>
                  </a:moveTo>
                  <a:lnTo>
                    <a:pt x="544" y="0"/>
                  </a:lnTo>
                  <a:lnTo>
                    <a:pt x="401" y="0"/>
                  </a:lnTo>
                  <a:lnTo>
                    <a:pt x="0" y="981"/>
                  </a:lnTo>
                  <a:lnTo>
                    <a:pt x="143" y="981"/>
                  </a:lnTo>
                  <a:close/>
                </a:path>
              </a:pathLst>
            </a:custGeom>
            <a:solidFill>
              <a:srgbClr val="9E0000"/>
            </a:solidFill>
            <a:ln w="9525">
              <a:noFill/>
              <a:round/>
              <a:headEnd/>
              <a:tailEnd/>
            </a:ln>
          </p:spPr>
          <p:txBody>
            <a:bodyPr/>
            <a:lstStyle/>
            <a:p>
              <a:pPr>
                <a:defRPr/>
              </a:pPr>
              <a:endParaRPr lang="nl-NL"/>
            </a:p>
          </p:txBody>
        </p:sp>
        <p:sp>
          <p:nvSpPr>
            <p:cNvPr id="43" name="Freeform 42">
              <a:extLst>
                <a:ext uri="{FF2B5EF4-FFF2-40B4-BE49-F238E27FC236}">
                  <a16:creationId xmlns:a16="http://schemas.microsoft.com/office/drawing/2014/main" xmlns="" id="{01DBC35B-4442-48B4-9064-1F359B617EBD}"/>
                </a:ext>
              </a:extLst>
            </p:cNvPr>
            <p:cNvSpPr>
              <a:spLocks noEditPoints="1"/>
            </p:cNvSpPr>
            <p:nvPr userDrawn="1"/>
          </p:nvSpPr>
          <p:spPr bwMode="auto">
            <a:xfrm>
              <a:off x="15055850" y="1200150"/>
              <a:ext cx="947738" cy="947738"/>
            </a:xfrm>
            <a:custGeom>
              <a:avLst/>
              <a:gdLst/>
              <a:ahLst/>
              <a:cxnLst>
                <a:cxn ang="0">
                  <a:pos x="1656" y="0"/>
                </a:cxn>
                <a:cxn ang="0">
                  <a:pos x="0" y="1655"/>
                </a:cxn>
                <a:cxn ang="0">
                  <a:pos x="1656" y="3311"/>
                </a:cxn>
                <a:cxn ang="0">
                  <a:pos x="3166" y="2592"/>
                </a:cxn>
                <a:cxn ang="0">
                  <a:pos x="2415" y="2286"/>
                </a:cxn>
                <a:cxn ang="0">
                  <a:pos x="1656" y="2595"/>
                </a:cxn>
                <a:cxn ang="0">
                  <a:pos x="759" y="1936"/>
                </a:cxn>
                <a:cxn ang="0">
                  <a:pos x="3287" y="1936"/>
                </a:cxn>
                <a:cxn ang="0">
                  <a:pos x="3311" y="1655"/>
                </a:cxn>
                <a:cxn ang="0">
                  <a:pos x="1656" y="0"/>
                </a:cxn>
                <a:cxn ang="0">
                  <a:pos x="1656" y="717"/>
                </a:cxn>
                <a:cxn ang="0">
                  <a:pos x="2525" y="1299"/>
                </a:cxn>
                <a:cxn ang="0">
                  <a:pos x="787" y="1299"/>
                </a:cxn>
                <a:cxn ang="0">
                  <a:pos x="1656" y="717"/>
                </a:cxn>
              </a:cxnLst>
              <a:rect l="0" t="0" r="r" b="b"/>
              <a:pathLst>
                <a:path w="3311" h="3311">
                  <a:moveTo>
                    <a:pt x="1656" y="0"/>
                  </a:moveTo>
                  <a:cubicBezTo>
                    <a:pt x="741" y="0"/>
                    <a:pt x="0" y="741"/>
                    <a:pt x="0" y="1655"/>
                  </a:cubicBezTo>
                  <a:cubicBezTo>
                    <a:pt x="0" y="2570"/>
                    <a:pt x="741" y="3311"/>
                    <a:pt x="1656" y="3311"/>
                  </a:cubicBezTo>
                  <a:cubicBezTo>
                    <a:pt x="2242" y="3311"/>
                    <a:pt x="2842" y="3054"/>
                    <a:pt x="3166" y="2592"/>
                  </a:cubicBezTo>
                  <a:cubicBezTo>
                    <a:pt x="2415" y="2286"/>
                    <a:pt x="2415" y="2286"/>
                    <a:pt x="2415" y="2286"/>
                  </a:cubicBezTo>
                  <a:cubicBezTo>
                    <a:pt x="2215" y="2507"/>
                    <a:pt x="1941" y="2595"/>
                    <a:pt x="1656" y="2595"/>
                  </a:cubicBezTo>
                  <a:cubicBezTo>
                    <a:pt x="1235" y="2595"/>
                    <a:pt x="879" y="2318"/>
                    <a:pt x="759" y="1936"/>
                  </a:cubicBezTo>
                  <a:cubicBezTo>
                    <a:pt x="3287" y="1936"/>
                    <a:pt x="3287" y="1936"/>
                    <a:pt x="3287" y="1936"/>
                  </a:cubicBezTo>
                  <a:cubicBezTo>
                    <a:pt x="3303" y="1845"/>
                    <a:pt x="3311" y="1751"/>
                    <a:pt x="3311" y="1655"/>
                  </a:cubicBezTo>
                  <a:cubicBezTo>
                    <a:pt x="3311" y="741"/>
                    <a:pt x="2570" y="0"/>
                    <a:pt x="1656" y="0"/>
                  </a:cubicBezTo>
                  <a:moveTo>
                    <a:pt x="1656" y="717"/>
                  </a:moveTo>
                  <a:cubicBezTo>
                    <a:pt x="2048" y="717"/>
                    <a:pt x="2384" y="957"/>
                    <a:pt x="2525" y="1299"/>
                  </a:cubicBezTo>
                  <a:cubicBezTo>
                    <a:pt x="787" y="1299"/>
                    <a:pt x="787" y="1299"/>
                    <a:pt x="787" y="1299"/>
                  </a:cubicBezTo>
                  <a:cubicBezTo>
                    <a:pt x="927" y="957"/>
                    <a:pt x="1263" y="717"/>
                    <a:pt x="1656" y="717"/>
                  </a:cubicBezTo>
                </a:path>
              </a:pathLst>
            </a:custGeom>
            <a:solidFill>
              <a:srgbClr val="9E0000"/>
            </a:solidFill>
            <a:ln w="9525">
              <a:noFill/>
              <a:round/>
              <a:headEnd/>
              <a:tailEnd/>
            </a:ln>
          </p:spPr>
          <p:txBody>
            <a:bodyPr/>
            <a:lstStyle/>
            <a:p>
              <a:pPr>
                <a:defRPr/>
              </a:pPr>
              <a:endParaRPr lang="nl-NL"/>
            </a:p>
          </p:txBody>
        </p:sp>
      </p:grpSp>
      <p:pic>
        <p:nvPicPr>
          <p:cNvPr id="44" name="Picture 43">
            <a:extLst>
              <a:ext uri="{FF2B5EF4-FFF2-40B4-BE49-F238E27FC236}">
                <a16:creationId xmlns:a16="http://schemas.microsoft.com/office/drawing/2014/main" xmlns="" id="{B10661E9-7F2C-4BEB-A5D9-E15FDB6B0103}"/>
              </a:ext>
            </a:extLst>
          </p:cNvPr>
          <p:cNvPicPr>
            <a:picLocks noChangeAspect="1"/>
          </p:cNvPicPr>
          <p:nvPr/>
        </p:nvPicPr>
        <p:blipFill>
          <a:blip r:embed="rId3"/>
          <a:stretch>
            <a:fillRect/>
          </a:stretch>
        </p:blipFill>
        <p:spPr>
          <a:xfrm>
            <a:off x="8169766" y="5939001"/>
            <a:ext cx="4020922" cy="568749"/>
          </a:xfrm>
          <a:prstGeom prst="rect">
            <a:avLst/>
          </a:prstGeom>
        </p:spPr>
      </p:pic>
      <p:sp>
        <p:nvSpPr>
          <p:cNvPr id="45" name="TextBox 44">
            <a:extLst>
              <a:ext uri="{FF2B5EF4-FFF2-40B4-BE49-F238E27FC236}">
                <a16:creationId xmlns:a16="http://schemas.microsoft.com/office/drawing/2014/main" xmlns="" id="{B349C121-2451-4B2E-A5BF-27D9B8251F18}"/>
              </a:ext>
            </a:extLst>
          </p:cNvPr>
          <p:cNvSpPr txBox="1"/>
          <p:nvPr/>
        </p:nvSpPr>
        <p:spPr>
          <a:xfrm>
            <a:off x="14557829" y="-1480457"/>
            <a:ext cx="184731" cy="369332"/>
          </a:xfrm>
          <a:prstGeom prst="rect">
            <a:avLst/>
          </a:prstGeom>
          <a:noFill/>
        </p:spPr>
        <p:txBody>
          <a:bodyPr wrap="none" rtlCol="0">
            <a:spAutoFit/>
          </a:bodyPr>
          <a:lstStyle/>
          <a:p>
            <a:endParaRPr lang="en-US" dirty="0"/>
          </a:p>
        </p:txBody>
      </p:sp>
      <p:sp>
        <p:nvSpPr>
          <p:cNvPr id="50" name="TextBox 49">
            <a:extLst>
              <a:ext uri="{FF2B5EF4-FFF2-40B4-BE49-F238E27FC236}">
                <a16:creationId xmlns:a16="http://schemas.microsoft.com/office/drawing/2014/main" xmlns="" id="{CC9EA625-0236-4F8F-881D-E449B6693EC8}"/>
              </a:ext>
            </a:extLst>
          </p:cNvPr>
          <p:cNvSpPr txBox="1"/>
          <p:nvPr/>
        </p:nvSpPr>
        <p:spPr>
          <a:xfrm>
            <a:off x="5073834" y="4903857"/>
            <a:ext cx="2039213" cy="707886"/>
          </a:xfrm>
          <a:prstGeom prst="rect">
            <a:avLst/>
          </a:prstGeom>
          <a:noFill/>
        </p:spPr>
        <p:txBody>
          <a:bodyPr wrap="none" rtlCol="0">
            <a:spAutoFit/>
          </a:bodyPr>
          <a:lstStyle/>
          <a:p>
            <a:pPr algn="ctr"/>
            <a:r>
              <a:rPr lang="en-US" sz="2000" dirty="0">
                <a:latin typeface="Garamond" panose="02020404030301010803" pitchFamily="18" charset="0"/>
                <a:ea typeface="Tahoma" panose="020B0604030504040204" pitchFamily="34" charset="0"/>
                <a:cs typeface="Tahoma" panose="020B0604030504040204" pitchFamily="34" charset="0"/>
              </a:rPr>
              <a:t>30</a:t>
            </a:r>
            <a:r>
              <a:rPr lang="en-US" sz="2000" baseline="30000" dirty="0">
                <a:latin typeface="Garamond" panose="02020404030301010803" pitchFamily="18" charset="0"/>
                <a:ea typeface="Tahoma" panose="020B0604030504040204" pitchFamily="34" charset="0"/>
                <a:cs typeface="Tahoma" panose="020B0604030504040204" pitchFamily="34" charset="0"/>
              </a:rPr>
              <a:t>th</a:t>
            </a:r>
            <a:r>
              <a:rPr lang="en-US" sz="2000" dirty="0">
                <a:latin typeface="Garamond" panose="02020404030301010803" pitchFamily="18" charset="0"/>
                <a:ea typeface="Tahoma" panose="020B0604030504040204" pitchFamily="34" charset="0"/>
                <a:cs typeface="Tahoma" panose="020B0604030504040204" pitchFamily="34" charset="0"/>
              </a:rPr>
              <a:t> FPL, Sweden </a:t>
            </a:r>
          </a:p>
          <a:p>
            <a:pPr algn="ctr"/>
            <a:r>
              <a:rPr lang="en-US" sz="2000" dirty="0">
                <a:latin typeface="Garamond" panose="02020404030301010803" pitchFamily="18" charset="0"/>
                <a:ea typeface="Tahoma" panose="020B0604030504040204" pitchFamily="34" charset="0"/>
                <a:cs typeface="Tahoma" panose="020B0604030504040204" pitchFamily="34" charset="0"/>
              </a:rPr>
              <a:t>31</a:t>
            </a:r>
            <a:r>
              <a:rPr lang="en-US" sz="2000" baseline="30000" dirty="0">
                <a:latin typeface="Garamond" panose="02020404030301010803" pitchFamily="18" charset="0"/>
                <a:ea typeface="Tahoma" panose="020B0604030504040204" pitchFamily="34" charset="0"/>
                <a:cs typeface="Tahoma" panose="020B0604030504040204" pitchFamily="34" charset="0"/>
              </a:rPr>
              <a:t>th</a:t>
            </a:r>
            <a:r>
              <a:rPr lang="en-US" sz="2000" dirty="0">
                <a:latin typeface="Garamond" panose="02020404030301010803" pitchFamily="18" charset="0"/>
                <a:ea typeface="Tahoma" panose="020B0604030504040204" pitchFamily="34" charset="0"/>
                <a:cs typeface="Tahoma" panose="020B0604030504040204" pitchFamily="34" charset="0"/>
              </a:rPr>
              <a:t> August 2020</a:t>
            </a:r>
          </a:p>
        </p:txBody>
      </p:sp>
      <p:pic>
        <p:nvPicPr>
          <p:cNvPr id="47" name="Picture 46">
            <a:extLst>
              <a:ext uri="{FF2B5EF4-FFF2-40B4-BE49-F238E27FC236}">
                <a16:creationId xmlns:a16="http://schemas.microsoft.com/office/drawing/2014/main" xmlns="" id="{D9F96F54-096F-4B93-AAAE-61D96B1F531C}"/>
              </a:ext>
            </a:extLst>
          </p:cNvPr>
          <p:cNvPicPr>
            <a:picLocks noChangeAspect="1"/>
          </p:cNvPicPr>
          <p:nvPr/>
        </p:nvPicPr>
        <p:blipFill rotWithShape="1">
          <a:blip r:embed="rId4"/>
          <a:srcRect t="30096" b="30046"/>
          <a:stretch/>
        </p:blipFill>
        <p:spPr>
          <a:xfrm>
            <a:off x="2788671" y="5887066"/>
            <a:ext cx="2858816" cy="640375"/>
          </a:xfrm>
          <a:prstGeom prst="rect">
            <a:avLst/>
          </a:prstGeom>
        </p:spPr>
      </p:pic>
      <p:sp>
        <p:nvSpPr>
          <p:cNvPr id="4" name="TextBox 3"/>
          <p:cNvSpPr txBox="1"/>
          <p:nvPr/>
        </p:nvSpPr>
        <p:spPr>
          <a:xfrm>
            <a:off x="0" y="998552"/>
            <a:ext cx="12192000" cy="2200602"/>
          </a:xfrm>
          <a:prstGeom prst="rect">
            <a:avLst/>
          </a:prstGeom>
          <a:noFill/>
        </p:spPr>
        <p:txBody>
          <a:bodyPr wrap="square" rtlCol="0">
            <a:spAutoFit/>
          </a:bodyPr>
          <a:lstStyle/>
          <a:p>
            <a:pPr algn="ctr"/>
            <a:r>
              <a:rPr lang="en-US" sz="5400" b="1" dirty="0">
                <a:solidFill>
                  <a:srgbClr val="002060"/>
                </a:solidFill>
                <a:latin typeface="Garamond" panose="02020404030301010803" pitchFamily="18" charset="0"/>
              </a:rPr>
              <a:t>NERO: </a:t>
            </a:r>
            <a:r>
              <a:rPr lang="en-US" sz="4000" b="1" dirty="0">
                <a:solidFill>
                  <a:srgbClr val="002060"/>
                </a:solidFill>
                <a:latin typeface="Garamond" panose="02020404030301010803" pitchFamily="18" charset="0"/>
              </a:rPr>
              <a:t/>
            </a:r>
            <a:br>
              <a:rPr lang="en-US" sz="4000" b="1" dirty="0">
                <a:solidFill>
                  <a:srgbClr val="002060"/>
                </a:solidFill>
                <a:latin typeface="Garamond" panose="02020404030301010803" pitchFamily="18" charset="0"/>
              </a:rPr>
            </a:br>
            <a:r>
              <a:rPr lang="en-US" sz="4150" b="1" dirty="0">
                <a:solidFill>
                  <a:srgbClr val="002060"/>
                </a:solidFill>
                <a:latin typeface="Garamond" panose="02020404030301010803" pitchFamily="18" charset="0"/>
              </a:rPr>
              <a:t>A Near High-Bandwidth Memory Stencil Accelerator </a:t>
            </a:r>
          </a:p>
          <a:p>
            <a:pPr algn="ctr"/>
            <a:r>
              <a:rPr lang="en-US" sz="4150" b="1" dirty="0">
                <a:solidFill>
                  <a:srgbClr val="002060"/>
                </a:solidFill>
                <a:latin typeface="Garamond" panose="02020404030301010803" pitchFamily="18" charset="0"/>
              </a:rPr>
              <a:t>for Weather Prediction Modeling</a:t>
            </a:r>
          </a:p>
        </p:txBody>
      </p:sp>
      <p:pic>
        <p:nvPicPr>
          <p:cNvPr id="49" name="Graphic 2">
            <a:extLst>
              <a:ext uri="{FF2B5EF4-FFF2-40B4-BE49-F238E27FC236}">
                <a16:creationId xmlns:a16="http://schemas.microsoft.com/office/drawing/2014/main" xmlns="" id="{B7C26073-8D20-48E5-9751-3761552F8C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28145" y="6011243"/>
            <a:ext cx="2089248" cy="401931"/>
          </a:xfrm>
          <a:prstGeom prst="rect">
            <a:avLst/>
          </a:prstGeom>
        </p:spPr>
      </p:pic>
    </p:spTree>
    <p:extLst>
      <p:ext uri="{BB962C8B-B14F-4D97-AF65-F5344CB8AC3E}">
        <p14:creationId xmlns:p14="http://schemas.microsoft.com/office/powerpoint/2010/main" val="345460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11666" r="8395" b="14394"/>
          <a:stretch/>
        </p:blipFill>
        <p:spPr>
          <a:xfrm>
            <a:off x="1864360" y="770390"/>
            <a:ext cx="8641080" cy="4837930"/>
          </a:xfrm>
          <a:prstGeom prst="rect">
            <a:avLst/>
          </a:prstGeom>
        </p:spPr>
      </p:pic>
      <p:sp>
        <p:nvSpPr>
          <p:cNvPr id="2" name="Title 1">
            <a:extLst>
              <a:ext uri="{FF2B5EF4-FFF2-40B4-BE49-F238E27FC236}">
                <a16:creationId xmlns:a16="http://schemas.microsoft.com/office/drawing/2014/main" xmlns="" id="{8B5774A3-874E-41E0-9AD6-3C30F3228F4A}"/>
              </a:ext>
            </a:extLst>
          </p:cNvPr>
          <p:cNvSpPr>
            <a:spLocks noGrp="1"/>
          </p:cNvSpPr>
          <p:nvPr>
            <p:ph type="title"/>
          </p:nvPr>
        </p:nvSpPr>
        <p:spPr/>
        <p:txBody>
          <a:bodyPr/>
          <a:lstStyle/>
          <a:p>
            <a:r>
              <a:rPr lang="en-US" dirty="0"/>
              <a:t>IBM POWER9 Roofline Analysis</a:t>
            </a:r>
          </a:p>
        </p:txBody>
      </p:sp>
      <p:sp>
        <p:nvSpPr>
          <p:cNvPr id="10" name="TextBox 9"/>
          <p:cNvSpPr txBox="1"/>
          <p:nvPr/>
        </p:nvSpPr>
        <p:spPr>
          <a:xfrm rot="20394181">
            <a:off x="2297813" y="3603581"/>
            <a:ext cx="1790747"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110 </a:t>
            </a:r>
            <a:r>
              <a:rPr lang="en-US" sz="1600" b="1" dirty="0" err="1">
                <a:solidFill>
                  <a:srgbClr val="FF0000"/>
                </a:solidFill>
                <a:latin typeface="Arial" panose="020B0604020202020204" pitchFamily="34" charset="0"/>
                <a:cs typeface="Arial" panose="020B0604020202020204" pitchFamily="34" charset="0"/>
              </a:rPr>
              <a:t>GBps</a:t>
            </a:r>
            <a:r>
              <a:rPr lang="en-US" sz="1600" b="1" dirty="0">
                <a:solidFill>
                  <a:srgbClr val="FF0000"/>
                </a:solidFill>
                <a:latin typeface="Arial" panose="020B0604020202020204" pitchFamily="34" charset="0"/>
                <a:cs typeface="Arial" panose="020B0604020202020204" pitchFamily="34" charset="0"/>
              </a:rPr>
              <a:t> DRAM</a:t>
            </a:r>
          </a:p>
        </p:txBody>
      </p:sp>
      <p:sp>
        <p:nvSpPr>
          <p:cNvPr id="11" name="TextBox 10"/>
          <p:cNvSpPr txBox="1"/>
          <p:nvPr/>
        </p:nvSpPr>
        <p:spPr>
          <a:xfrm rot="20426600">
            <a:off x="2205382" y="2707280"/>
            <a:ext cx="1984839"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3.3 </a:t>
            </a:r>
            <a:r>
              <a:rPr lang="en-US" sz="1600" b="1" dirty="0" err="1">
                <a:solidFill>
                  <a:srgbClr val="FF0000"/>
                </a:solidFill>
                <a:latin typeface="Arial" panose="020B0604020202020204" pitchFamily="34" charset="0"/>
                <a:cs typeface="Arial" panose="020B0604020202020204" pitchFamily="34" charset="0"/>
              </a:rPr>
              <a:t>TBps</a:t>
            </a:r>
            <a:r>
              <a:rPr lang="en-US" sz="1600" b="1" dirty="0">
                <a:solidFill>
                  <a:srgbClr val="FF0000"/>
                </a:solidFill>
                <a:latin typeface="Arial" panose="020B0604020202020204" pitchFamily="34" charset="0"/>
                <a:cs typeface="Arial" panose="020B0604020202020204" pitchFamily="34" charset="0"/>
              </a:rPr>
              <a:t> L3-cache</a:t>
            </a:r>
          </a:p>
        </p:txBody>
      </p:sp>
      <p:cxnSp>
        <p:nvCxnSpPr>
          <p:cNvPr id="12" name="Straight Connector 11"/>
          <p:cNvCxnSpPr/>
          <p:nvPr/>
        </p:nvCxnSpPr>
        <p:spPr>
          <a:xfrm>
            <a:off x="4597600" y="1316038"/>
            <a:ext cx="0" cy="4236620"/>
          </a:xfrm>
          <a:prstGeom prst="line">
            <a:avLst/>
          </a:prstGeom>
          <a:ln w="38100">
            <a:solidFill>
              <a:schemeClr val="accent6">
                <a:lumMod val="75000"/>
              </a:schemeClr>
            </a:solidFill>
            <a:prstDash val="sysDash"/>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126263" y="1316038"/>
            <a:ext cx="0" cy="4252009"/>
          </a:xfrm>
          <a:prstGeom prst="line">
            <a:avLst/>
          </a:prstGeom>
          <a:ln w="38100">
            <a:solidFill>
              <a:srgbClr val="0070C0"/>
            </a:solidFill>
            <a:prstDash val="sysDash"/>
          </a:ln>
        </p:spPr>
        <p:style>
          <a:lnRef idx="3">
            <a:schemeClr val="dk1"/>
          </a:lnRef>
          <a:fillRef idx="0">
            <a:schemeClr val="dk1"/>
          </a:fillRef>
          <a:effectRef idx="2">
            <a:schemeClr val="dk1"/>
          </a:effectRef>
          <a:fontRef idx="minor">
            <a:schemeClr val="tx1"/>
          </a:fontRef>
        </p:style>
      </p:cxnSp>
      <p:sp>
        <p:nvSpPr>
          <p:cNvPr id="16" name="Oval 15"/>
          <p:cNvSpPr/>
          <p:nvPr/>
        </p:nvSpPr>
        <p:spPr>
          <a:xfrm>
            <a:off x="4476437" y="3615952"/>
            <a:ext cx="250110" cy="199942"/>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19" name="Oval 18"/>
          <p:cNvSpPr/>
          <p:nvPr/>
        </p:nvSpPr>
        <p:spPr>
          <a:xfrm>
            <a:off x="3966663" y="3799992"/>
            <a:ext cx="263513" cy="231566"/>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6" name="Oval 25"/>
          <p:cNvSpPr/>
          <p:nvPr/>
        </p:nvSpPr>
        <p:spPr>
          <a:xfrm>
            <a:off x="4486465" y="4586116"/>
            <a:ext cx="250110" cy="199942"/>
          </a:xfrm>
          <a:prstGeom prst="ellipse">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7" name="Oval 26"/>
          <p:cNvSpPr/>
          <p:nvPr/>
        </p:nvSpPr>
        <p:spPr>
          <a:xfrm>
            <a:off x="3970327" y="4881369"/>
            <a:ext cx="263513" cy="231566"/>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9" name="TextBox 28"/>
          <p:cNvSpPr txBox="1"/>
          <p:nvPr/>
        </p:nvSpPr>
        <p:spPr>
          <a:xfrm>
            <a:off x="4736575" y="4488024"/>
            <a:ext cx="1178528" cy="584775"/>
          </a:xfrm>
          <a:prstGeom prst="rect">
            <a:avLst/>
          </a:prstGeom>
          <a:noFill/>
        </p:spPr>
        <p:txBody>
          <a:bodyPr wrap="none" rtlCol="0">
            <a:spAutoFit/>
          </a:bodyPr>
          <a:lstStyle/>
          <a:p>
            <a:r>
              <a:rPr lang="en-US" sz="1600" b="1" dirty="0">
                <a:solidFill>
                  <a:srgbClr val="548235"/>
                </a:solidFill>
                <a:latin typeface="Arial" panose="020B0604020202020204" pitchFamily="34" charset="0"/>
                <a:cs typeface="Arial" panose="020B0604020202020204" pitchFamily="34" charset="0"/>
              </a:rPr>
              <a:t>5.1 </a:t>
            </a:r>
            <a:r>
              <a:rPr lang="en-US" sz="1600" b="1" dirty="0" err="1">
                <a:solidFill>
                  <a:srgbClr val="548235"/>
                </a:solidFill>
                <a:latin typeface="Arial" panose="020B0604020202020204" pitchFamily="34" charset="0"/>
                <a:cs typeface="Arial" panose="020B0604020202020204" pitchFamily="34" charset="0"/>
              </a:rPr>
              <a:t>Gflops</a:t>
            </a:r>
            <a:endParaRPr lang="en-US" sz="1600" b="1" dirty="0">
              <a:solidFill>
                <a:srgbClr val="548235"/>
              </a:solidFill>
              <a:latin typeface="Arial" panose="020B0604020202020204" pitchFamily="34" charset="0"/>
              <a:cs typeface="Arial" panose="020B0604020202020204" pitchFamily="34" charset="0"/>
            </a:endParaRPr>
          </a:p>
          <a:p>
            <a:r>
              <a:rPr lang="en-US" sz="1600" b="1" dirty="0">
                <a:solidFill>
                  <a:srgbClr val="548235"/>
                </a:solidFill>
                <a:latin typeface="Arial" panose="020B0604020202020204" pitchFamily="34" charset="0"/>
                <a:cs typeface="Arial" panose="020B0604020202020204" pitchFamily="34" charset="0"/>
              </a:rPr>
              <a:t>(1 thread)</a:t>
            </a:r>
          </a:p>
        </p:txBody>
      </p:sp>
      <p:sp>
        <p:nvSpPr>
          <p:cNvPr id="31" name="TextBox 30"/>
          <p:cNvSpPr txBox="1"/>
          <p:nvPr/>
        </p:nvSpPr>
        <p:spPr>
          <a:xfrm>
            <a:off x="2869767" y="4891420"/>
            <a:ext cx="1178528" cy="584775"/>
          </a:xfrm>
          <a:prstGeom prst="rect">
            <a:avLst/>
          </a:prstGeom>
          <a:noFill/>
        </p:spPr>
        <p:txBody>
          <a:bodyPr wrap="none" rtlCol="0">
            <a:spAutoFit/>
          </a:bodyPr>
          <a:lstStyle/>
          <a:p>
            <a:r>
              <a:rPr lang="en-US" sz="1600" b="1" dirty="0">
                <a:solidFill>
                  <a:srgbClr val="0070C0"/>
                </a:solidFill>
                <a:latin typeface="Arial" panose="020B0604020202020204" pitchFamily="34" charset="0"/>
                <a:cs typeface="Arial" panose="020B0604020202020204" pitchFamily="34" charset="0"/>
              </a:rPr>
              <a:t>3.3 </a:t>
            </a:r>
            <a:r>
              <a:rPr lang="en-US" sz="1600" b="1" dirty="0" err="1">
                <a:solidFill>
                  <a:srgbClr val="0070C0"/>
                </a:solidFill>
                <a:latin typeface="Arial" panose="020B0604020202020204" pitchFamily="34" charset="0"/>
                <a:cs typeface="Arial" panose="020B0604020202020204" pitchFamily="34" charset="0"/>
              </a:rPr>
              <a:t>Gflops</a:t>
            </a:r>
            <a:endParaRPr lang="en-US" sz="1600" b="1"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(1 thread)</a:t>
            </a:r>
          </a:p>
        </p:txBody>
      </p:sp>
      <p:sp>
        <p:nvSpPr>
          <p:cNvPr id="3" name="TextBox 2"/>
          <p:cNvSpPr txBox="1"/>
          <p:nvPr/>
        </p:nvSpPr>
        <p:spPr>
          <a:xfrm>
            <a:off x="4085606" y="5747861"/>
            <a:ext cx="4353499" cy="461665"/>
          </a:xfrm>
          <a:prstGeom prst="rect">
            <a:avLst/>
          </a:prstGeom>
          <a:noFill/>
        </p:spPr>
        <p:txBody>
          <a:bodyPr wrap="none" rtlCol="0">
            <a:spAutoFit/>
          </a:bodyPr>
          <a:lstStyle/>
          <a:p>
            <a:r>
              <a:rPr lang="en-US" sz="2400" b="1" dirty="0">
                <a:latin typeface="Garamond" panose="02020404030301010803" pitchFamily="18" charset="0"/>
                <a:ea typeface="Tahoma" panose="020B0604030504040204" pitchFamily="34" charset="0"/>
                <a:cs typeface="Tahoma" panose="020B0604030504040204" pitchFamily="34" charset="0"/>
              </a:rPr>
              <a:t>Arithmetic Intensity [flop/byte]</a:t>
            </a:r>
          </a:p>
        </p:txBody>
      </p:sp>
      <p:sp>
        <p:nvSpPr>
          <p:cNvPr id="22" name="TextBox 21"/>
          <p:cNvSpPr txBox="1"/>
          <p:nvPr/>
        </p:nvSpPr>
        <p:spPr>
          <a:xfrm rot="16200000">
            <a:off x="-137954" y="3092588"/>
            <a:ext cx="3029932" cy="461665"/>
          </a:xfrm>
          <a:prstGeom prst="rect">
            <a:avLst/>
          </a:prstGeom>
          <a:noFill/>
        </p:spPr>
        <p:txBody>
          <a:bodyPr wrap="none" rtlCol="0">
            <a:spAutoFit/>
          </a:bodyPr>
          <a:lstStyle/>
          <a:p>
            <a:r>
              <a:rPr lang="en-US" sz="2400" b="1" dirty="0">
                <a:latin typeface="Garamond" panose="02020404030301010803" pitchFamily="18" charset="0"/>
              </a:rPr>
              <a:t>Performance [</a:t>
            </a:r>
            <a:r>
              <a:rPr lang="en-US" sz="2400" b="1" dirty="0" err="1">
                <a:latin typeface="Garamond" panose="02020404030301010803" pitchFamily="18" charset="0"/>
              </a:rPr>
              <a:t>Gflops</a:t>
            </a:r>
            <a:r>
              <a:rPr lang="en-US" sz="2400" b="1" dirty="0">
                <a:latin typeface="Garamond" panose="02020404030301010803"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1502272" y="5327345"/>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0</m:t>
                          </m:r>
                        </m:sup>
                      </m:sSup>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2272" y="5327345"/>
                <a:ext cx="553870" cy="33855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502272" y="4356801"/>
                <a:ext cx="5495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502272" y="4356801"/>
                <a:ext cx="549509" cy="33855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454415" y="1211741"/>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4</m:t>
                          </m:r>
                        </m:sup>
                      </m:sSup>
                    </m:oMath>
                  </m:oMathPara>
                </a14:m>
                <a:endParaRPr lang="en-US"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454415" y="1211741"/>
                <a:ext cx="553870" cy="33855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357409" y="5569389"/>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0</m:t>
                          </m:r>
                        </m:sup>
                      </m:sSup>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357409" y="5569389"/>
                <a:ext cx="553870" cy="33855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687329" y="5568047"/>
                <a:ext cx="6628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687329" y="5568047"/>
                <a:ext cx="662874" cy="33855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50610" y="5552658"/>
                <a:ext cx="5495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50610" y="5552658"/>
                <a:ext cx="549509" cy="33855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9862500" y="5590291"/>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2</m:t>
                          </m:r>
                        </m:sup>
                      </m:sSup>
                    </m:oMath>
                  </m:oMathPara>
                </a14:m>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9862500" y="5590291"/>
                <a:ext cx="553870" cy="33855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480398" y="2193662"/>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3</m:t>
                          </m:r>
                        </m:sup>
                      </m:sSup>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480398" y="2193662"/>
                <a:ext cx="553870"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480398" y="3285095"/>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2</m:t>
                          </m:r>
                        </m:sup>
                      </m:sSup>
                    </m:oMath>
                  </m:oMathPara>
                </a14:m>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480398" y="3285095"/>
                <a:ext cx="553870" cy="338554"/>
              </a:xfrm>
              <a:prstGeom prst="rect">
                <a:avLst/>
              </a:prstGeom>
              <a:blipFill rotWithShape="0">
                <a:blip r:embed="rId12"/>
                <a:stretch>
                  <a:fillRect/>
                </a:stretch>
              </a:blipFill>
            </p:spPr>
            <p:txBody>
              <a:bodyPr/>
              <a:lstStyle/>
              <a:p>
                <a:r>
                  <a:rPr lang="en-US">
                    <a:noFill/>
                  </a:rPr>
                  <a:t> </a:t>
                </a:r>
              </a:p>
            </p:txBody>
          </p:sp>
        </mc:Fallback>
      </mc:AlternateContent>
      <p:cxnSp>
        <p:nvCxnSpPr>
          <p:cNvPr id="37" name="Straight Connector 36"/>
          <p:cNvCxnSpPr/>
          <p:nvPr/>
        </p:nvCxnSpPr>
        <p:spPr>
          <a:xfrm flipH="1" flipV="1">
            <a:off x="6925774" y="4688939"/>
            <a:ext cx="434423" cy="454"/>
          </a:xfrm>
          <a:prstGeom prst="line">
            <a:avLst/>
          </a:prstGeom>
          <a:ln w="38100">
            <a:solidFill>
              <a:schemeClr val="accent1"/>
            </a:solidFill>
            <a:prstDash val="sysDash"/>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flipV="1">
            <a:off x="6925773" y="5106161"/>
            <a:ext cx="434423" cy="454"/>
          </a:xfrm>
          <a:prstGeom prst="line">
            <a:avLst/>
          </a:prstGeom>
          <a:ln w="38100">
            <a:solidFill>
              <a:srgbClr val="548235"/>
            </a:solidFill>
            <a:prstDash val="sysDash"/>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7364651" y="4488024"/>
            <a:ext cx="2906886" cy="830997"/>
          </a:xfrm>
          <a:prstGeom prst="rect">
            <a:avLst/>
          </a:prstGeom>
          <a:noFill/>
        </p:spPr>
        <p:txBody>
          <a:bodyPr wrap="none" rtlCol="0">
            <a:spAutoFit/>
          </a:bodyPr>
          <a:lstStyle/>
          <a:p>
            <a:r>
              <a:rPr lang="en-US" sz="2400" b="1" dirty="0">
                <a:latin typeface="Garamond" panose="02020404030301010803" pitchFamily="18" charset="0"/>
                <a:ea typeface="Tahoma" panose="020B0604030504040204" pitchFamily="34" charset="0"/>
                <a:cs typeface="Tahoma" panose="020B0604030504040204" pitchFamily="34" charset="0"/>
              </a:rPr>
              <a:t>Vertical Advection</a:t>
            </a:r>
          </a:p>
          <a:p>
            <a:r>
              <a:rPr lang="en-US" sz="2400" b="1" dirty="0">
                <a:latin typeface="Garamond" panose="02020404030301010803" pitchFamily="18" charset="0"/>
                <a:ea typeface="Tahoma" panose="020B0604030504040204" pitchFamily="34" charset="0"/>
                <a:cs typeface="Tahoma" panose="020B0604030504040204" pitchFamily="34" charset="0"/>
              </a:rPr>
              <a:t>Horizontal Diffusion</a:t>
            </a:r>
          </a:p>
        </p:txBody>
      </p:sp>
      <p:cxnSp>
        <p:nvCxnSpPr>
          <p:cNvPr id="17" name="Straight Connector 16"/>
          <p:cNvCxnSpPr/>
          <p:nvPr/>
        </p:nvCxnSpPr>
        <p:spPr>
          <a:xfrm flipV="1">
            <a:off x="1965960" y="2718358"/>
            <a:ext cx="4465320" cy="1696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26263" y="2718358"/>
            <a:ext cx="619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942064" y="2718361"/>
            <a:ext cx="2184198" cy="836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99504" y="2404577"/>
            <a:ext cx="3903633"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POWER9 socket (486.4 </a:t>
            </a:r>
            <a:r>
              <a:rPr lang="en-US" sz="1600" b="1" dirty="0" err="1">
                <a:solidFill>
                  <a:srgbClr val="FF0000"/>
                </a:solidFill>
                <a:latin typeface="Arial" panose="020B0604020202020204" pitchFamily="34" charset="0"/>
                <a:cs typeface="Arial" panose="020B0604020202020204" pitchFamily="34" charset="0"/>
              </a:rPr>
              <a:t>Gflops</a:t>
            </a:r>
            <a:r>
              <a:rPr lang="en-US" sz="1600" b="1" dirty="0">
                <a:solidFill>
                  <a:srgbClr val="FF0000"/>
                </a:solidFill>
                <a:latin typeface="Arial" panose="020B0604020202020204" pitchFamily="34" charset="0"/>
                <a:cs typeface="Arial" panose="020B0604020202020204" pitchFamily="34" charset="0"/>
              </a:rPr>
              <a:t>/socket)</a:t>
            </a:r>
          </a:p>
        </p:txBody>
      </p:sp>
      <p:cxnSp>
        <p:nvCxnSpPr>
          <p:cNvPr id="21" name="Straight Arrow Connector 20"/>
          <p:cNvCxnSpPr/>
          <p:nvPr/>
        </p:nvCxnSpPr>
        <p:spPr>
          <a:xfrm>
            <a:off x="4897386" y="2718358"/>
            <a:ext cx="0" cy="1006227"/>
          </a:xfrm>
          <a:prstGeom prst="straightConnector1">
            <a:avLst/>
          </a:prstGeom>
          <a:ln w="101600" cmpd="sng">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21175" y="4029189"/>
            <a:ext cx="1348446" cy="584775"/>
          </a:xfrm>
          <a:prstGeom prst="rect">
            <a:avLst/>
          </a:prstGeom>
          <a:noFill/>
        </p:spPr>
        <p:txBody>
          <a:bodyPr wrap="none" rtlCol="0">
            <a:spAutoFit/>
          </a:bodyPr>
          <a:lstStyle/>
          <a:p>
            <a:r>
              <a:rPr lang="en-US" sz="1600" b="1" dirty="0">
                <a:solidFill>
                  <a:srgbClr val="0070C0"/>
                </a:solidFill>
                <a:latin typeface="Arial" panose="020B0604020202020204" pitchFamily="34" charset="0"/>
                <a:cs typeface="Arial" panose="020B0604020202020204" pitchFamily="34" charset="0"/>
              </a:rPr>
              <a:t>29.1 </a:t>
            </a:r>
            <a:r>
              <a:rPr lang="en-US" sz="1600" b="1" dirty="0" err="1">
                <a:solidFill>
                  <a:srgbClr val="0070C0"/>
                </a:solidFill>
                <a:latin typeface="Arial" panose="020B0604020202020204" pitchFamily="34" charset="0"/>
                <a:cs typeface="Arial" panose="020B0604020202020204" pitchFamily="34" charset="0"/>
              </a:rPr>
              <a:t>Gflops</a:t>
            </a:r>
            <a:endParaRPr lang="en-US" sz="1600" b="1"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(64 threads)</a:t>
            </a:r>
          </a:p>
        </p:txBody>
      </p:sp>
      <p:sp>
        <p:nvSpPr>
          <p:cNvPr id="30" name="TextBox 29"/>
          <p:cNvSpPr txBox="1"/>
          <p:nvPr/>
        </p:nvSpPr>
        <p:spPr>
          <a:xfrm>
            <a:off x="4678519" y="3725108"/>
            <a:ext cx="1348446" cy="584775"/>
          </a:xfrm>
          <a:prstGeom prst="rect">
            <a:avLst/>
          </a:prstGeom>
          <a:noFill/>
        </p:spPr>
        <p:txBody>
          <a:bodyPr wrap="none" rtlCol="0">
            <a:spAutoFit/>
          </a:bodyPr>
          <a:lstStyle/>
          <a:p>
            <a:r>
              <a:rPr lang="en-US" sz="1600" b="1" dirty="0">
                <a:solidFill>
                  <a:srgbClr val="548235"/>
                </a:solidFill>
                <a:latin typeface="Arial" panose="020B0604020202020204" pitchFamily="34" charset="0"/>
                <a:cs typeface="Arial" panose="020B0604020202020204" pitchFamily="34" charset="0"/>
              </a:rPr>
              <a:t>58.5 </a:t>
            </a:r>
            <a:r>
              <a:rPr lang="en-US" sz="1600" b="1" dirty="0" err="1">
                <a:solidFill>
                  <a:srgbClr val="548235"/>
                </a:solidFill>
                <a:latin typeface="Arial" panose="020B0604020202020204" pitchFamily="34" charset="0"/>
                <a:cs typeface="Arial" panose="020B0604020202020204" pitchFamily="34" charset="0"/>
              </a:rPr>
              <a:t>Gflops</a:t>
            </a:r>
            <a:endParaRPr lang="en-US" sz="1600" b="1" dirty="0">
              <a:solidFill>
                <a:srgbClr val="548235"/>
              </a:solidFill>
              <a:latin typeface="Arial" panose="020B0604020202020204" pitchFamily="34" charset="0"/>
              <a:cs typeface="Arial" panose="020B0604020202020204" pitchFamily="34" charset="0"/>
            </a:endParaRPr>
          </a:p>
          <a:p>
            <a:r>
              <a:rPr lang="en-US" sz="1600" b="1" dirty="0">
                <a:solidFill>
                  <a:srgbClr val="548235"/>
                </a:solidFill>
                <a:latin typeface="Arial" panose="020B0604020202020204" pitchFamily="34" charset="0"/>
                <a:cs typeface="Arial" panose="020B0604020202020204" pitchFamily="34" charset="0"/>
              </a:rPr>
              <a:t>(64 threads)</a:t>
            </a:r>
          </a:p>
        </p:txBody>
      </p:sp>
      <p:sp>
        <p:nvSpPr>
          <p:cNvPr id="46" name="Slide Number Placeholder 3"/>
          <p:cNvSpPr>
            <a:spLocks noGrp="1"/>
          </p:cNvSpPr>
          <p:nvPr>
            <p:ph type="sldNum" sz="quarter" idx="12"/>
          </p:nvPr>
        </p:nvSpPr>
        <p:spPr>
          <a:xfrm>
            <a:off x="9479156" y="6553491"/>
            <a:ext cx="2743200" cy="365125"/>
          </a:xfrm>
        </p:spPr>
        <p:txBody>
          <a:bodyPr/>
          <a:lstStyle/>
          <a:p>
            <a:r>
              <a:rPr lang="en-US" dirty="0"/>
              <a:t>9</a:t>
            </a:r>
          </a:p>
        </p:txBody>
      </p:sp>
    </p:spTree>
    <p:extLst>
      <p:ext uri="{BB962C8B-B14F-4D97-AF65-F5344CB8AC3E}">
        <p14:creationId xmlns:p14="http://schemas.microsoft.com/office/powerpoint/2010/main" val="23065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P spid="19" grpId="0" animBg="1"/>
      <p:bldP spid="26" grpId="0" animBg="1"/>
      <p:bldP spid="27" grpId="0" animBg="1"/>
      <p:bldP spid="29" grpId="0"/>
      <p:bldP spid="31" grpId="0"/>
      <p:bldP spid="41" grpId="0"/>
      <p:bldP spid="7" grpId="0"/>
      <p:bldP spid="32"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11666" r="8395" b="14394"/>
          <a:stretch/>
        </p:blipFill>
        <p:spPr>
          <a:xfrm>
            <a:off x="1864360" y="770390"/>
            <a:ext cx="8641080" cy="4837930"/>
          </a:xfrm>
          <a:prstGeom prst="rect">
            <a:avLst/>
          </a:prstGeom>
        </p:spPr>
      </p:pic>
      <p:sp>
        <p:nvSpPr>
          <p:cNvPr id="2" name="Title 1">
            <a:extLst>
              <a:ext uri="{FF2B5EF4-FFF2-40B4-BE49-F238E27FC236}">
                <a16:creationId xmlns:a16="http://schemas.microsoft.com/office/drawing/2014/main" xmlns="" id="{8B5774A3-874E-41E0-9AD6-3C30F3228F4A}"/>
              </a:ext>
            </a:extLst>
          </p:cNvPr>
          <p:cNvSpPr>
            <a:spLocks noGrp="1"/>
          </p:cNvSpPr>
          <p:nvPr>
            <p:ph type="title"/>
          </p:nvPr>
        </p:nvSpPr>
        <p:spPr/>
        <p:txBody>
          <a:bodyPr/>
          <a:lstStyle/>
          <a:p>
            <a:r>
              <a:rPr lang="en-US" dirty="0"/>
              <a:t>IBM POWER9 Roofline Analysis</a:t>
            </a:r>
          </a:p>
        </p:txBody>
      </p:sp>
      <p:sp>
        <p:nvSpPr>
          <p:cNvPr id="10" name="TextBox 9"/>
          <p:cNvSpPr txBox="1"/>
          <p:nvPr/>
        </p:nvSpPr>
        <p:spPr>
          <a:xfrm rot="20394181">
            <a:off x="2297813" y="3603581"/>
            <a:ext cx="1790747"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110 </a:t>
            </a:r>
            <a:r>
              <a:rPr lang="en-US" sz="1600" b="1" dirty="0" err="1">
                <a:solidFill>
                  <a:srgbClr val="FF0000"/>
                </a:solidFill>
                <a:latin typeface="Arial" panose="020B0604020202020204" pitchFamily="34" charset="0"/>
                <a:cs typeface="Arial" panose="020B0604020202020204" pitchFamily="34" charset="0"/>
              </a:rPr>
              <a:t>GBps</a:t>
            </a:r>
            <a:r>
              <a:rPr lang="en-US" sz="1600" b="1" dirty="0">
                <a:solidFill>
                  <a:srgbClr val="FF0000"/>
                </a:solidFill>
                <a:latin typeface="Arial" panose="020B0604020202020204" pitchFamily="34" charset="0"/>
                <a:cs typeface="Arial" panose="020B0604020202020204" pitchFamily="34" charset="0"/>
              </a:rPr>
              <a:t> DRAM</a:t>
            </a:r>
          </a:p>
        </p:txBody>
      </p:sp>
      <p:sp>
        <p:nvSpPr>
          <p:cNvPr id="11" name="TextBox 10"/>
          <p:cNvSpPr txBox="1"/>
          <p:nvPr/>
        </p:nvSpPr>
        <p:spPr>
          <a:xfrm rot="20426600">
            <a:off x="2205382" y="2707280"/>
            <a:ext cx="1984839"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3.3 </a:t>
            </a:r>
            <a:r>
              <a:rPr lang="en-US" sz="1600" b="1" dirty="0" err="1">
                <a:solidFill>
                  <a:srgbClr val="FF0000"/>
                </a:solidFill>
                <a:latin typeface="Arial" panose="020B0604020202020204" pitchFamily="34" charset="0"/>
                <a:cs typeface="Arial" panose="020B0604020202020204" pitchFamily="34" charset="0"/>
              </a:rPr>
              <a:t>TBps</a:t>
            </a:r>
            <a:r>
              <a:rPr lang="en-US" sz="1600" b="1" dirty="0">
                <a:solidFill>
                  <a:srgbClr val="FF0000"/>
                </a:solidFill>
                <a:latin typeface="Arial" panose="020B0604020202020204" pitchFamily="34" charset="0"/>
                <a:cs typeface="Arial" panose="020B0604020202020204" pitchFamily="34" charset="0"/>
              </a:rPr>
              <a:t> L3-cache</a:t>
            </a:r>
          </a:p>
        </p:txBody>
      </p:sp>
      <p:cxnSp>
        <p:nvCxnSpPr>
          <p:cNvPr id="12" name="Straight Connector 11"/>
          <p:cNvCxnSpPr/>
          <p:nvPr/>
        </p:nvCxnSpPr>
        <p:spPr>
          <a:xfrm>
            <a:off x="4597600" y="1316038"/>
            <a:ext cx="0" cy="4236620"/>
          </a:xfrm>
          <a:prstGeom prst="line">
            <a:avLst/>
          </a:prstGeom>
          <a:ln w="38100">
            <a:solidFill>
              <a:schemeClr val="accent6">
                <a:lumMod val="75000"/>
              </a:schemeClr>
            </a:solidFill>
            <a:prstDash val="sysDash"/>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126263" y="1316038"/>
            <a:ext cx="0" cy="4252009"/>
          </a:xfrm>
          <a:prstGeom prst="line">
            <a:avLst/>
          </a:prstGeom>
          <a:ln w="38100">
            <a:solidFill>
              <a:srgbClr val="0070C0"/>
            </a:solidFill>
            <a:prstDash val="sysDash"/>
          </a:ln>
        </p:spPr>
        <p:style>
          <a:lnRef idx="3">
            <a:schemeClr val="dk1"/>
          </a:lnRef>
          <a:fillRef idx="0">
            <a:schemeClr val="dk1"/>
          </a:fillRef>
          <a:effectRef idx="2">
            <a:schemeClr val="dk1"/>
          </a:effectRef>
          <a:fontRef idx="minor">
            <a:schemeClr val="tx1"/>
          </a:fontRef>
        </p:style>
      </p:cxnSp>
      <p:sp>
        <p:nvSpPr>
          <p:cNvPr id="16" name="Oval 15"/>
          <p:cNvSpPr/>
          <p:nvPr/>
        </p:nvSpPr>
        <p:spPr>
          <a:xfrm>
            <a:off x="4476437" y="3615952"/>
            <a:ext cx="250110" cy="199942"/>
          </a:xfrm>
          <a:prstGeom prst="ellipse">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19" name="Oval 18"/>
          <p:cNvSpPr/>
          <p:nvPr/>
        </p:nvSpPr>
        <p:spPr>
          <a:xfrm>
            <a:off x="3966663" y="3799992"/>
            <a:ext cx="263513" cy="2315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6" name="Oval 25"/>
          <p:cNvSpPr/>
          <p:nvPr/>
        </p:nvSpPr>
        <p:spPr>
          <a:xfrm>
            <a:off x="4486465" y="4586116"/>
            <a:ext cx="250110" cy="199942"/>
          </a:xfrm>
          <a:prstGeom prst="ellipse">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7" name="Oval 26"/>
          <p:cNvSpPr/>
          <p:nvPr/>
        </p:nvSpPr>
        <p:spPr>
          <a:xfrm>
            <a:off x="3970327" y="4881369"/>
            <a:ext cx="263513" cy="2315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9" name="TextBox 28"/>
          <p:cNvSpPr txBox="1"/>
          <p:nvPr/>
        </p:nvSpPr>
        <p:spPr>
          <a:xfrm>
            <a:off x="4736575" y="4488024"/>
            <a:ext cx="1178528" cy="584775"/>
          </a:xfrm>
          <a:prstGeom prst="rect">
            <a:avLst/>
          </a:prstGeom>
          <a:noFill/>
        </p:spPr>
        <p:txBody>
          <a:bodyPr wrap="none" rtlCol="0">
            <a:spAutoFit/>
          </a:bodyPr>
          <a:lstStyle/>
          <a:p>
            <a:r>
              <a:rPr lang="en-US" sz="1600" b="1" dirty="0">
                <a:solidFill>
                  <a:srgbClr val="548235"/>
                </a:solidFill>
                <a:latin typeface="Arial" panose="020B0604020202020204" pitchFamily="34" charset="0"/>
                <a:cs typeface="Arial" panose="020B0604020202020204" pitchFamily="34" charset="0"/>
              </a:rPr>
              <a:t>5.1 </a:t>
            </a:r>
            <a:r>
              <a:rPr lang="en-US" sz="1600" b="1" dirty="0" err="1">
                <a:solidFill>
                  <a:srgbClr val="548235"/>
                </a:solidFill>
                <a:latin typeface="Arial" panose="020B0604020202020204" pitchFamily="34" charset="0"/>
                <a:cs typeface="Arial" panose="020B0604020202020204" pitchFamily="34" charset="0"/>
              </a:rPr>
              <a:t>Gflops</a:t>
            </a:r>
            <a:endParaRPr lang="en-US" sz="1600" b="1" dirty="0">
              <a:solidFill>
                <a:srgbClr val="548235"/>
              </a:solidFill>
              <a:latin typeface="Arial" panose="020B0604020202020204" pitchFamily="34" charset="0"/>
              <a:cs typeface="Arial" panose="020B0604020202020204" pitchFamily="34" charset="0"/>
            </a:endParaRPr>
          </a:p>
          <a:p>
            <a:r>
              <a:rPr lang="en-US" sz="1600" b="1" dirty="0">
                <a:solidFill>
                  <a:srgbClr val="548235"/>
                </a:solidFill>
                <a:latin typeface="Arial" panose="020B0604020202020204" pitchFamily="34" charset="0"/>
                <a:cs typeface="Arial" panose="020B0604020202020204" pitchFamily="34" charset="0"/>
              </a:rPr>
              <a:t>(1 thread)</a:t>
            </a:r>
          </a:p>
        </p:txBody>
      </p:sp>
      <p:sp>
        <p:nvSpPr>
          <p:cNvPr id="31" name="TextBox 30"/>
          <p:cNvSpPr txBox="1"/>
          <p:nvPr/>
        </p:nvSpPr>
        <p:spPr>
          <a:xfrm>
            <a:off x="2869767" y="4891420"/>
            <a:ext cx="1178528" cy="584775"/>
          </a:xfrm>
          <a:prstGeom prst="rect">
            <a:avLst/>
          </a:prstGeom>
          <a:noFill/>
        </p:spPr>
        <p:txBody>
          <a:bodyPr wrap="none" rtlCol="0">
            <a:spAutoFit/>
          </a:bodyPr>
          <a:lstStyle/>
          <a:p>
            <a:r>
              <a:rPr lang="en-US" sz="1600" b="1" dirty="0">
                <a:solidFill>
                  <a:srgbClr val="0070C0"/>
                </a:solidFill>
                <a:latin typeface="Arial" panose="020B0604020202020204" pitchFamily="34" charset="0"/>
                <a:cs typeface="Arial" panose="020B0604020202020204" pitchFamily="34" charset="0"/>
              </a:rPr>
              <a:t>3.3 </a:t>
            </a:r>
            <a:r>
              <a:rPr lang="en-US" sz="1600" b="1" dirty="0" err="1">
                <a:solidFill>
                  <a:srgbClr val="0070C0"/>
                </a:solidFill>
                <a:latin typeface="Arial" panose="020B0604020202020204" pitchFamily="34" charset="0"/>
                <a:cs typeface="Arial" panose="020B0604020202020204" pitchFamily="34" charset="0"/>
              </a:rPr>
              <a:t>Gflops</a:t>
            </a:r>
            <a:endParaRPr lang="en-US" sz="1600" b="1"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(1 thread)</a:t>
            </a:r>
          </a:p>
        </p:txBody>
      </p:sp>
      <p:sp>
        <p:nvSpPr>
          <p:cNvPr id="3" name="TextBox 2"/>
          <p:cNvSpPr txBox="1"/>
          <p:nvPr/>
        </p:nvSpPr>
        <p:spPr>
          <a:xfrm>
            <a:off x="4085606" y="5747861"/>
            <a:ext cx="4353499" cy="461665"/>
          </a:xfrm>
          <a:prstGeom prst="rect">
            <a:avLst/>
          </a:prstGeom>
          <a:noFill/>
        </p:spPr>
        <p:txBody>
          <a:bodyPr wrap="none" rtlCol="0">
            <a:spAutoFit/>
          </a:bodyPr>
          <a:lstStyle/>
          <a:p>
            <a:r>
              <a:rPr lang="en-US" sz="2400" b="1" dirty="0">
                <a:latin typeface="Garamond" panose="02020404030301010803" pitchFamily="18" charset="0"/>
                <a:ea typeface="Tahoma" panose="020B0604030504040204" pitchFamily="34" charset="0"/>
                <a:cs typeface="Tahoma" panose="020B0604030504040204" pitchFamily="34" charset="0"/>
              </a:rPr>
              <a:t>Arithmetic Intensity [flop/byte]</a:t>
            </a:r>
          </a:p>
        </p:txBody>
      </p:sp>
      <p:sp>
        <p:nvSpPr>
          <p:cNvPr id="22" name="TextBox 21"/>
          <p:cNvSpPr txBox="1"/>
          <p:nvPr/>
        </p:nvSpPr>
        <p:spPr>
          <a:xfrm rot="16200000">
            <a:off x="-137954" y="3092588"/>
            <a:ext cx="3029932" cy="461665"/>
          </a:xfrm>
          <a:prstGeom prst="rect">
            <a:avLst/>
          </a:prstGeom>
          <a:noFill/>
        </p:spPr>
        <p:txBody>
          <a:bodyPr wrap="none" rtlCol="0">
            <a:spAutoFit/>
          </a:bodyPr>
          <a:lstStyle/>
          <a:p>
            <a:r>
              <a:rPr lang="en-US" sz="2400" b="1" dirty="0">
                <a:latin typeface="Garamond" panose="02020404030301010803" pitchFamily="18" charset="0"/>
              </a:rPr>
              <a:t>Performance [</a:t>
            </a:r>
            <a:r>
              <a:rPr lang="en-US" sz="2400" b="1" dirty="0" err="1">
                <a:latin typeface="Garamond" panose="02020404030301010803" pitchFamily="18" charset="0"/>
              </a:rPr>
              <a:t>Gflops</a:t>
            </a:r>
            <a:r>
              <a:rPr lang="en-US" sz="2400" b="1" dirty="0">
                <a:latin typeface="Garamond" panose="02020404030301010803"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1502272" y="5327345"/>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0</m:t>
                          </m:r>
                        </m:sup>
                      </m:sSup>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2272" y="5327345"/>
                <a:ext cx="553870" cy="33855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502272" y="4356801"/>
                <a:ext cx="5495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502272" y="4356801"/>
                <a:ext cx="549509" cy="33855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454415" y="1211741"/>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4</m:t>
                          </m:r>
                        </m:sup>
                      </m:sSup>
                    </m:oMath>
                  </m:oMathPara>
                </a14:m>
                <a:endParaRPr lang="en-US"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454415" y="1211741"/>
                <a:ext cx="553870" cy="33855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357409" y="5569389"/>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0</m:t>
                          </m:r>
                        </m:sup>
                      </m:sSup>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357409" y="5569389"/>
                <a:ext cx="553870" cy="33855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687329" y="5568047"/>
                <a:ext cx="6628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687329" y="5568047"/>
                <a:ext cx="662874" cy="33855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50610" y="5552658"/>
                <a:ext cx="5495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50610" y="5552658"/>
                <a:ext cx="549509" cy="33855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9862500" y="5590291"/>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2</m:t>
                          </m:r>
                        </m:sup>
                      </m:sSup>
                    </m:oMath>
                  </m:oMathPara>
                </a14:m>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9862500" y="5590291"/>
                <a:ext cx="553870" cy="33855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480398" y="2193662"/>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3</m:t>
                          </m:r>
                        </m:sup>
                      </m:sSup>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480398" y="2193662"/>
                <a:ext cx="553870"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480398" y="3285095"/>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2</m:t>
                          </m:r>
                        </m:sup>
                      </m:sSup>
                    </m:oMath>
                  </m:oMathPara>
                </a14:m>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480398" y="3285095"/>
                <a:ext cx="553870" cy="338554"/>
              </a:xfrm>
              <a:prstGeom prst="rect">
                <a:avLst/>
              </a:prstGeom>
              <a:blipFill rotWithShape="0">
                <a:blip r:embed="rId12"/>
                <a:stretch>
                  <a:fillRect/>
                </a:stretch>
              </a:blipFill>
            </p:spPr>
            <p:txBody>
              <a:bodyPr/>
              <a:lstStyle/>
              <a:p>
                <a:r>
                  <a:rPr lang="en-US">
                    <a:noFill/>
                  </a:rPr>
                  <a:t> </a:t>
                </a:r>
              </a:p>
            </p:txBody>
          </p:sp>
        </mc:Fallback>
      </mc:AlternateContent>
      <p:cxnSp>
        <p:nvCxnSpPr>
          <p:cNvPr id="37" name="Straight Connector 36"/>
          <p:cNvCxnSpPr/>
          <p:nvPr/>
        </p:nvCxnSpPr>
        <p:spPr>
          <a:xfrm flipH="1" flipV="1">
            <a:off x="6925774" y="4688939"/>
            <a:ext cx="434423" cy="454"/>
          </a:xfrm>
          <a:prstGeom prst="line">
            <a:avLst/>
          </a:prstGeom>
          <a:ln w="38100">
            <a:solidFill>
              <a:schemeClr val="accent1"/>
            </a:solidFill>
            <a:prstDash val="sysDash"/>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flipV="1">
            <a:off x="6925773" y="5106161"/>
            <a:ext cx="434423" cy="454"/>
          </a:xfrm>
          <a:prstGeom prst="line">
            <a:avLst/>
          </a:prstGeom>
          <a:ln w="38100">
            <a:solidFill>
              <a:srgbClr val="548235"/>
            </a:solidFill>
            <a:prstDash val="sysDash"/>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7364651" y="4488024"/>
            <a:ext cx="2906886" cy="830997"/>
          </a:xfrm>
          <a:prstGeom prst="rect">
            <a:avLst/>
          </a:prstGeom>
          <a:noFill/>
        </p:spPr>
        <p:txBody>
          <a:bodyPr wrap="none" rtlCol="0">
            <a:spAutoFit/>
          </a:bodyPr>
          <a:lstStyle/>
          <a:p>
            <a:r>
              <a:rPr lang="en-US" sz="2400" b="1" dirty="0">
                <a:latin typeface="Garamond" panose="02020404030301010803" pitchFamily="18" charset="0"/>
                <a:ea typeface="Tahoma" panose="020B0604030504040204" pitchFamily="34" charset="0"/>
                <a:cs typeface="Tahoma" panose="020B0604030504040204" pitchFamily="34" charset="0"/>
              </a:rPr>
              <a:t>Vertical Advection</a:t>
            </a:r>
          </a:p>
          <a:p>
            <a:r>
              <a:rPr lang="en-US" sz="2400" b="1" dirty="0">
                <a:latin typeface="Garamond" panose="02020404030301010803" pitchFamily="18" charset="0"/>
                <a:ea typeface="Tahoma" panose="020B0604030504040204" pitchFamily="34" charset="0"/>
                <a:cs typeface="Tahoma" panose="020B0604030504040204" pitchFamily="34" charset="0"/>
              </a:rPr>
              <a:t>Horizontal Diffusion</a:t>
            </a:r>
          </a:p>
        </p:txBody>
      </p:sp>
      <p:cxnSp>
        <p:nvCxnSpPr>
          <p:cNvPr id="17" name="Straight Connector 16"/>
          <p:cNvCxnSpPr/>
          <p:nvPr/>
        </p:nvCxnSpPr>
        <p:spPr>
          <a:xfrm flipV="1">
            <a:off x="1965960" y="2718358"/>
            <a:ext cx="4465320" cy="1696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26263" y="2718358"/>
            <a:ext cx="619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942064" y="2718361"/>
            <a:ext cx="2184198" cy="836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99504" y="2404577"/>
            <a:ext cx="3903633"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POWER9 socket (486.4 </a:t>
            </a:r>
            <a:r>
              <a:rPr lang="en-US" sz="1600" b="1" dirty="0" err="1">
                <a:solidFill>
                  <a:srgbClr val="FF0000"/>
                </a:solidFill>
                <a:latin typeface="Arial" panose="020B0604020202020204" pitchFamily="34" charset="0"/>
                <a:cs typeface="Arial" panose="020B0604020202020204" pitchFamily="34" charset="0"/>
              </a:rPr>
              <a:t>Gflops</a:t>
            </a:r>
            <a:r>
              <a:rPr lang="en-US" sz="1600" b="1" dirty="0">
                <a:solidFill>
                  <a:srgbClr val="FF0000"/>
                </a:solidFill>
                <a:latin typeface="Arial" panose="020B0604020202020204" pitchFamily="34" charset="0"/>
                <a:cs typeface="Arial" panose="020B0604020202020204" pitchFamily="34" charset="0"/>
              </a:rPr>
              <a:t>/socket)</a:t>
            </a:r>
          </a:p>
        </p:txBody>
      </p:sp>
      <p:cxnSp>
        <p:nvCxnSpPr>
          <p:cNvPr id="21" name="Straight Arrow Connector 20"/>
          <p:cNvCxnSpPr/>
          <p:nvPr/>
        </p:nvCxnSpPr>
        <p:spPr>
          <a:xfrm>
            <a:off x="4755617" y="2718881"/>
            <a:ext cx="0" cy="897071"/>
          </a:xfrm>
          <a:prstGeom prst="straightConnector1">
            <a:avLst/>
          </a:prstGeom>
          <a:ln w="63500" cmpd="sng">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21175" y="4029189"/>
            <a:ext cx="1348446" cy="584775"/>
          </a:xfrm>
          <a:prstGeom prst="rect">
            <a:avLst/>
          </a:prstGeom>
          <a:noFill/>
        </p:spPr>
        <p:txBody>
          <a:bodyPr wrap="none" rtlCol="0">
            <a:spAutoFit/>
          </a:bodyPr>
          <a:lstStyle/>
          <a:p>
            <a:r>
              <a:rPr lang="en-US" sz="1600" b="1" dirty="0">
                <a:solidFill>
                  <a:srgbClr val="0070C0"/>
                </a:solidFill>
                <a:latin typeface="Arial" panose="020B0604020202020204" pitchFamily="34" charset="0"/>
                <a:cs typeface="Arial" panose="020B0604020202020204" pitchFamily="34" charset="0"/>
              </a:rPr>
              <a:t>29.1 </a:t>
            </a:r>
            <a:r>
              <a:rPr lang="en-US" sz="1600" b="1" dirty="0" err="1">
                <a:solidFill>
                  <a:srgbClr val="0070C0"/>
                </a:solidFill>
                <a:latin typeface="Arial" panose="020B0604020202020204" pitchFamily="34" charset="0"/>
                <a:cs typeface="Arial" panose="020B0604020202020204" pitchFamily="34" charset="0"/>
              </a:rPr>
              <a:t>Gflops</a:t>
            </a:r>
            <a:endParaRPr lang="en-US" sz="1600" b="1"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(64 threads)</a:t>
            </a:r>
          </a:p>
        </p:txBody>
      </p:sp>
      <p:sp>
        <p:nvSpPr>
          <p:cNvPr id="30" name="TextBox 29"/>
          <p:cNvSpPr txBox="1"/>
          <p:nvPr/>
        </p:nvSpPr>
        <p:spPr>
          <a:xfrm>
            <a:off x="4678519" y="3725108"/>
            <a:ext cx="1348446" cy="584775"/>
          </a:xfrm>
          <a:prstGeom prst="rect">
            <a:avLst/>
          </a:prstGeom>
          <a:noFill/>
        </p:spPr>
        <p:txBody>
          <a:bodyPr wrap="none" rtlCol="0">
            <a:spAutoFit/>
          </a:bodyPr>
          <a:lstStyle/>
          <a:p>
            <a:r>
              <a:rPr lang="en-US" sz="1600" b="1" dirty="0">
                <a:solidFill>
                  <a:srgbClr val="548235"/>
                </a:solidFill>
                <a:latin typeface="Arial" panose="020B0604020202020204" pitchFamily="34" charset="0"/>
                <a:cs typeface="Arial" panose="020B0604020202020204" pitchFamily="34" charset="0"/>
              </a:rPr>
              <a:t>58.5 </a:t>
            </a:r>
            <a:r>
              <a:rPr lang="en-US" sz="1600" b="1" dirty="0" err="1">
                <a:solidFill>
                  <a:srgbClr val="548235"/>
                </a:solidFill>
                <a:latin typeface="Arial" panose="020B0604020202020204" pitchFamily="34" charset="0"/>
                <a:cs typeface="Arial" panose="020B0604020202020204" pitchFamily="34" charset="0"/>
              </a:rPr>
              <a:t>Gflops</a:t>
            </a:r>
            <a:endParaRPr lang="en-US" sz="1600" b="1" dirty="0">
              <a:solidFill>
                <a:srgbClr val="548235"/>
              </a:solidFill>
              <a:latin typeface="Arial" panose="020B0604020202020204" pitchFamily="34" charset="0"/>
              <a:cs typeface="Arial" panose="020B0604020202020204" pitchFamily="34" charset="0"/>
            </a:endParaRPr>
          </a:p>
          <a:p>
            <a:r>
              <a:rPr lang="en-US" sz="1600" b="1" dirty="0">
                <a:solidFill>
                  <a:srgbClr val="548235"/>
                </a:solidFill>
                <a:latin typeface="Arial" panose="020B0604020202020204" pitchFamily="34" charset="0"/>
                <a:cs typeface="Arial" panose="020B0604020202020204" pitchFamily="34" charset="0"/>
              </a:rPr>
              <a:t>(64 threads)</a:t>
            </a:r>
          </a:p>
        </p:txBody>
      </p:sp>
      <p:pic>
        <p:nvPicPr>
          <p:cNvPr id="44" name="Picture 43">
            <a:extLst>
              <a:ext uri="{FF2B5EF4-FFF2-40B4-BE49-F238E27FC236}">
                <a16:creationId xmlns:a16="http://schemas.microsoft.com/office/drawing/2014/main" xmlns="" id="{35B9CA24-ECBA-4AF6-B1C0-9177B0C7CECD}"/>
              </a:ext>
            </a:extLst>
          </p:cNvPr>
          <p:cNvPicPr>
            <a:picLocks noChangeAspect="1"/>
          </p:cNvPicPr>
          <p:nvPr/>
        </p:nvPicPr>
        <p:blipFill>
          <a:blip r:embed="rId13">
            <a:alphaModFix amt="85000"/>
          </a:blip>
          <a:stretch>
            <a:fillRect/>
          </a:stretch>
        </p:blipFill>
        <p:spPr>
          <a:xfrm>
            <a:off x="1" y="1272116"/>
            <a:ext cx="11978639" cy="5662883"/>
          </a:xfrm>
          <a:prstGeom prst="rect">
            <a:avLst/>
          </a:prstGeom>
        </p:spPr>
      </p:pic>
      <p:sp>
        <p:nvSpPr>
          <p:cNvPr id="46" name="Rectangle 45">
            <a:extLst>
              <a:ext uri="{FF2B5EF4-FFF2-40B4-BE49-F238E27FC236}">
                <a16:creationId xmlns:a16="http://schemas.microsoft.com/office/drawing/2014/main" xmlns="" id="{813755FA-8AEF-4E29-8946-F61F260B37EF}"/>
              </a:ext>
            </a:extLst>
          </p:cNvPr>
          <p:cNvSpPr/>
          <p:nvPr/>
        </p:nvSpPr>
        <p:spPr>
          <a:xfrm>
            <a:off x="0" y="2383950"/>
            <a:ext cx="12192000" cy="1929912"/>
          </a:xfrm>
          <a:prstGeom prst="rect">
            <a:avLst/>
          </a:prstGeom>
          <a:solidFill>
            <a:srgbClr val="9E0000"/>
          </a:solidFill>
          <a:ln>
            <a:solidFill>
              <a:srgbClr val="9E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Weather kernels are </a:t>
            </a:r>
          </a:p>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DRAM bandwidth constrained</a:t>
            </a:r>
          </a:p>
        </p:txBody>
      </p:sp>
      <p:sp>
        <p:nvSpPr>
          <p:cNvPr id="47" name="Slide Number Placeholder 3"/>
          <p:cNvSpPr>
            <a:spLocks noGrp="1"/>
          </p:cNvSpPr>
          <p:nvPr>
            <p:ph type="sldNum" sz="quarter" idx="12"/>
          </p:nvPr>
        </p:nvSpPr>
        <p:spPr>
          <a:xfrm>
            <a:off x="9479156" y="6553491"/>
            <a:ext cx="2743200" cy="365125"/>
          </a:xfrm>
        </p:spPr>
        <p:txBody>
          <a:bodyPr/>
          <a:lstStyle/>
          <a:p>
            <a:r>
              <a:rPr lang="en-US" dirty="0"/>
              <a:t>9</a:t>
            </a:r>
          </a:p>
        </p:txBody>
      </p:sp>
    </p:spTree>
    <p:extLst>
      <p:ext uri="{BB962C8B-B14F-4D97-AF65-F5344CB8AC3E}">
        <p14:creationId xmlns:p14="http://schemas.microsoft.com/office/powerpoint/2010/main" val="340627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4195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0" name="Slide Number Placeholder 3"/>
          <p:cNvSpPr>
            <a:spLocks noGrp="1"/>
          </p:cNvSpPr>
          <p:nvPr>
            <p:ph type="sldNum" sz="quarter" idx="12"/>
          </p:nvPr>
        </p:nvSpPr>
        <p:spPr>
          <a:xfrm>
            <a:off x="9479156" y="6553491"/>
            <a:ext cx="2743200" cy="365125"/>
          </a:xfrm>
        </p:spPr>
        <p:txBody>
          <a:bodyPr/>
          <a:lstStyle/>
          <a:p>
            <a:r>
              <a:rPr lang="en-US" dirty="0"/>
              <a:t>10</a:t>
            </a:r>
          </a:p>
        </p:txBody>
      </p:sp>
    </p:spTree>
    <p:extLst>
      <p:ext uri="{BB962C8B-B14F-4D97-AF65-F5344CB8AC3E}">
        <p14:creationId xmlns:p14="http://schemas.microsoft.com/office/powerpoint/2010/main" val="331015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5CE8E-137A-4C42-AFA0-E537FED341CA}"/>
              </a:ext>
            </a:extLst>
          </p:cNvPr>
          <p:cNvSpPr>
            <a:spLocks noGrp="1"/>
          </p:cNvSpPr>
          <p:nvPr>
            <p:ph type="title"/>
          </p:nvPr>
        </p:nvSpPr>
        <p:spPr/>
        <p:txBody>
          <a:bodyPr/>
          <a:lstStyle/>
          <a:p>
            <a:r>
              <a:rPr lang="en-US" dirty="0"/>
              <a:t>Silicon Alternatives</a:t>
            </a:r>
          </a:p>
        </p:txBody>
      </p:sp>
      <p:sp>
        <p:nvSpPr>
          <p:cNvPr id="159" name="Text Placeholder 2">
            <a:extLst>
              <a:ext uri="{FF2B5EF4-FFF2-40B4-BE49-F238E27FC236}">
                <a16:creationId xmlns:a16="http://schemas.microsoft.com/office/drawing/2014/main" xmlns="" id="{C8188057-DBEE-4345-9F15-61329A41697E}"/>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a:p>
            <a:pPr marL="0" indent="0">
              <a:buNone/>
            </a:pPr>
            <a:r>
              <a:rPr lang="en-US" dirty="0"/>
              <a:t>	</a:t>
            </a:r>
            <a:r>
              <a:rPr lang="en-US" dirty="0" smtClean="0"/>
              <a:t>         			</a:t>
            </a:r>
            <a:r>
              <a:rPr lang="en-US" sz="2600" dirty="0" smtClean="0"/>
              <a:t>FPGAs are highly configurable!</a:t>
            </a:r>
            <a:endParaRPr lang="en-US" sz="2600" dirty="0"/>
          </a:p>
        </p:txBody>
      </p:sp>
      <p:sp>
        <p:nvSpPr>
          <p:cNvPr id="8" name="Title 18">
            <a:extLst>
              <a:ext uri="{FF2B5EF4-FFF2-40B4-BE49-F238E27FC236}">
                <a16:creationId xmlns:a16="http://schemas.microsoft.com/office/drawing/2014/main" xmlns="" id="{07F890DF-2E51-442C-AEC2-72A6521A5DE8}"/>
              </a:ext>
            </a:extLst>
          </p:cNvPr>
          <p:cNvSpPr txBox="1">
            <a:spLocks/>
          </p:cNvSpPr>
          <p:nvPr/>
        </p:nvSpPr>
        <p:spPr>
          <a:xfrm>
            <a:off x="1789718" y="1322186"/>
            <a:ext cx="1022934" cy="851998"/>
          </a:xfrm>
          <a:prstGeom prst="rect">
            <a:avLst/>
          </a:prstGeom>
        </p:spPr>
        <p:txBody>
          <a:bodyPr lIns="0" tIns="0" rIns="0" bIns="0" anchor="ctr"/>
          <a:lstStyle>
            <a:lvl1pPr algn="l" defTabSz="914400" rtl="0" eaLnBrk="1" latinLnBrk="0" hangingPunct="1">
              <a:lnSpc>
                <a:spcPct val="90000"/>
              </a:lnSpc>
              <a:spcBef>
                <a:spcPct val="0"/>
              </a:spcBef>
              <a:buNone/>
              <a:defRPr sz="3200" kern="1200">
                <a:solidFill>
                  <a:schemeClr val="tx1"/>
                </a:solidFill>
                <a:latin typeface="+mj-lt"/>
                <a:ea typeface="DejaVu Sans Condensed" panose="020B0606030804020204" pitchFamily="34" charset="0"/>
                <a:cs typeface="DejaVu Sans Condensed" panose="020B0606030804020204" pitchFamily="34" charset="0"/>
              </a:defRPr>
            </a:lvl1pPr>
          </a:lstStyle>
          <a:p>
            <a:r>
              <a:rPr lang="en-US" sz="2400" b="1" dirty="0">
                <a:latin typeface="Garamond" panose="02020404030301010803" pitchFamily="18" charset="0"/>
              </a:rPr>
              <a:t>CPUs</a:t>
            </a:r>
          </a:p>
        </p:txBody>
      </p:sp>
      <p:sp>
        <p:nvSpPr>
          <p:cNvPr id="9" name="Rectangle 8">
            <a:extLst>
              <a:ext uri="{FF2B5EF4-FFF2-40B4-BE49-F238E27FC236}">
                <a16:creationId xmlns:a16="http://schemas.microsoft.com/office/drawing/2014/main" xmlns="" id="{9B356FE7-E2AE-40C6-9B91-B64D5B9A7E88}"/>
              </a:ext>
            </a:extLst>
          </p:cNvPr>
          <p:cNvSpPr/>
          <p:nvPr/>
        </p:nvSpPr>
        <p:spPr>
          <a:xfrm>
            <a:off x="276723" y="5120346"/>
            <a:ext cx="2182008" cy="428002"/>
          </a:xfrm>
          <a:prstGeom prst="rect">
            <a:avLst/>
          </a:prstGeom>
        </p:spPr>
        <p:txBody>
          <a:bodyPr wrap="none">
            <a:spAutoFit/>
          </a:bodyPr>
          <a:lstStyle/>
          <a:p>
            <a:pPr defTabSz="909175">
              <a:lnSpc>
                <a:spcPct val="90000"/>
              </a:lnSpc>
              <a:spcAft>
                <a:spcPts val="600"/>
              </a:spcAft>
              <a:defRPr/>
            </a:pPr>
            <a:r>
              <a:rPr lang="en-US" sz="2400" b="1" dirty="0">
                <a:solidFill>
                  <a:schemeClr val="accent2">
                    <a:lumMod val="50000"/>
                  </a:schemeClr>
                </a:solidFill>
                <a:latin typeface="Garamond" panose="02020404030301010803" pitchFamily="18" charset="0"/>
                <a:cs typeface="Segoe UI Semibold" panose="020B0702040204020203" pitchFamily="34" charset="0"/>
              </a:rPr>
              <a:t>FLEXIBILITY</a:t>
            </a:r>
            <a:endParaRPr lang="en-US" sz="1667" b="1" dirty="0">
              <a:solidFill>
                <a:schemeClr val="accent2">
                  <a:lumMod val="50000"/>
                </a:schemeClr>
              </a:solidFill>
              <a:latin typeface="Garamond" panose="02020404030301010803" pitchFamily="18" charset="0"/>
              <a:cs typeface="Segoe UI Semibold" panose="020B0702040204020203" pitchFamily="34" charset="0"/>
            </a:endParaRPr>
          </a:p>
        </p:txBody>
      </p:sp>
      <p:grpSp>
        <p:nvGrpSpPr>
          <p:cNvPr id="33" name="Group 32">
            <a:extLst>
              <a:ext uri="{FF2B5EF4-FFF2-40B4-BE49-F238E27FC236}">
                <a16:creationId xmlns:a16="http://schemas.microsoft.com/office/drawing/2014/main" xmlns="" id="{3662F97B-5B36-4153-AFC1-64B671FA31F7}"/>
              </a:ext>
            </a:extLst>
          </p:cNvPr>
          <p:cNvGrpSpPr/>
          <p:nvPr/>
        </p:nvGrpSpPr>
        <p:grpSpPr>
          <a:xfrm>
            <a:off x="1476337" y="3770525"/>
            <a:ext cx="1405393" cy="1135532"/>
            <a:chOff x="3910367" y="3137183"/>
            <a:chExt cx="2004175" cy="1619337"/>
          </a:xfrm>
        </p:grpSpPr>
        <p:sp>
          <p:nvSpPr>
            <p:cNvPr id="34" name="Rectangle 33">
              <a:extLst>
                <a:ext uri="{FF2B5EF4-FFF2-40B4-BE49-F238E27FC236}">
                  <a16:creationId xmlns:a16="http://schemas.microsoft.com/office/drawing/2014/main" xmlns="" id="{86315A55-763D-495D-B6A6-CE6750BF9FDF}"/>
                </a:ext>
              </a:extLst>
            </p:cNvPr>
            <p:cNvSpPr/>
            <p:nvPr/>
          </p:nvSpPr>
          <p:spPr>
            <a:xfrm>
              <a:off x="3910367" y="3137183"/>
              <a:ext cx="2003070" cy="16193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61942">
                <a:defRPr/>
              </a:pPr>
              <a:endParaRPr lang="en-US" sz="1307" dirty="0">
                <a:solidFill>
                  <a:srgbClr val="FFFFFF"/>
                </a:solidFill>
                <a:latin typeface="Segoe UI Semilight"/>
              </a:endParaRPr>
            </a:p>
          </p:txBody>
        </p:sp>
        <p:sp>
          <p:nvSpPr>
            <p:cNvPr id="35" name="Rectangle 34">
              <a:extLst>
                <a:ext uri="{FF2B5EF4-FFF2-40B4-BE49-F238E27FC236}">
                  <a16:creationId xmlns:a16="http://schemas.microsoft.com/office/drawing/2014/main" xmlns="" id="{DE92A41F-381D-44BC-940E-CAF6480B0577}"/>
                </a:ext>
              </a:extLst>
            </p:cNvPr>
            <p:cNvSpPr/>
            <p:nvPr/>
          </p:nvSpPr>
          <p:spPr>
            <a:xfrm>
              <a:off x="3993676" y="3229366"/>
              <a:ext cx="817617" cy="1410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r>
                <a:rPr lang="en-US" sz="917" dirty="0">
                  <a:solidFill>
                    <a:srgbClr val="FFFFFF"/>
                  </a:solidFill>
                  <a:latin typeface="Segoe UI Semilight"/>
                </a:rPr>
                <a:t>Control Unit (CU)</a:t>
              </a:r>
            </a:p>
          </p:txBody>
        </p:sp>
        <p:sp>
          <p:nvSpPr>
            <p:cNvPr id="36" name="Rectangle 35">
              <a:extLst>
                <a:ext uri="{FF2B5EF4-FFF2-40B4-BE49-F238E27FC236}">
                  <a16:creationId xmlns:a16="http://schemas.microsoft.com/office/drawing/2014/main" xmlns="" id="{D035B0DE-5DDB-4119-87C1-D563B207E283}"/>
                </a:ext>
              </a:extLst>
            </p:cNvPr>
            <p:cNvSpPr/>
            <p:nvPr/>
          </p:nvSpPr>
          <p:spPr>
            <a:xfrm>
              <a:off x="4878994" y="3239062"/>
              <a:ext cx="958243" cy="437068"/>
            </a:xfrm>
            <a:prstGeom prst="rect">
              <a:avLst/>
            </a:prstGeom>
            <a:solidFill>
              <a:schemeClr val="tx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2">
                <a:defRPr/>
              </a:pPr>
              <a:r>
                <a:rPr lang="en-US" sz="980" dirty="0">
                  <a:solidFill>
                    <a:srgbClr val="FFFFFF"/>
                  </a:solidFill>
                  <a:latin typeface="Segoe UI Semilight"/>
                </a:rPr>
                <a:t>Registers</a:t>
              </a:r>
            </a:p>
          </p:txBody>
        </p:sp>
        <p:sp>
          <p:nvSpPr>
            <p:cNvPr id="37" name="Rectangle 36">
              <a:extLst>
                <a:ext uri="{FF2B5EF4-FFF2-40B4-BE49-F238E27FC236}">
                  <a16:creationId xmlns:a16="http://schemas.microsoft.com/office/drawing/2014/main" xmlns="" id="{059A11C8-C76A-4E34-9B89-4B67AC2492C0}"/>
                </a:ext>
              </a:extLst>
            </p:cNvPr>
            <p:cNvSpPr/>
            <p:nvPr/>
          </p:nvSpPr>
          <p:spPr>
            <a:xfrm>
              <a:off x="4878298" y="3989772"/>
              <a:ext cx="1036244" cy="650490"/>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r>
                <a:rPr lang="en-US" sz="917" dirty="0">
                  <a:solidFill>
                    <a:schemeClr val="bg1"/>
                  </a:solidFill>
                  <a:latin typeface="Segoe UI Semilight"/>
                </a:rPr>
                <a:t>Arithmetic Logic Unit (ALU)</a:t>
              </a:r>
            </a:p>
          </p:txBody>
        </p:sp>
        <p:sp>
          <p:nvSpPr>
            <p:cNvPr id="38" name="Arrow: Down 37">
              <a:extLst>
                <a:ext uri="{FF2B5EF4-FFF2-40B4-BE49-F238E27FC236}">
                  <a16:creationId xmlns:a16="http://schemas.microsoft.com/office/drawing/2014/main" xmlns="" id="{97580230-219A-49F9-9E43-F040DCD56508}"/>
                </a:ext>
              </a:extLst>
            </p:cNvPr>
            <p:cNvSpPr/>
            <p:nvPr/>
          </p:nvSpPr>
          <p:spPr>
            <a:xfrm>
              <a:off x="5158920" y="3712025"/>
              <a:ext cx="152400" cy="24381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1307">
                <a:solidFill>
                  <a:srgbClr val="FFFFFF"/>
                </a:solidFill>
                <a:latin typeface="Segoe UI Semilight"/>
              </a:endParaRPr>
            </a:p>
          </p:txBody>
        </p:sp>
        <p:sp>
          <p:nvSpPr>
            <p:cNvPr id="39" name="Arrow: Down 38">
              <a:extLst>
                <a:ext uri="{FF2B5EF4-FFF2-40B4-BE49-F238E27FC236}">
                  <a16:creationId xmlns:a16="http://schemas.microsoft.com/office/drawing/2014/main" xmlns="" id="{84B29090-C2DB-4F09-A586-D2B390B98F89}"/>
                </a:ext>
              </a:extLst>
            </p:cNvPr>
            <p:cNvSpPr/>
            <p:nvPr/>
          </p:nvSpPr>
          <p:spPr>
            <a:xfrm flipV="1">
              <a:off x="5470058" y="3712026"/>
              <a:ext cx="152400" cy="24381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1307" dirty="0">
                <a:solidFill>
                  <a:srgbClr val="FFFFFF"/>
                </a:solidFill>
                <a:latin typeface="Segoe UI Semilight"/>
              </a:endParaRPr>
            </a:p>
          </p:txBody>
        </p:sp>
      </p:grpSp>
      <p:grpSp>
        <p:nvGrpSpPr>
          <p:cNvPr id="40" name="Group 39">
            <a:extLst>
              <a:ext uri="{FF2B5EF4-FFF2-40B4-BE49-F238E27FC236}">
                <a16:creationId xmlns:a16="http://schemas.microsoft.com/office/drawing/2014/main" xmlns="" id="{D7A8F5C5-4316-4DD9-9DBF-AE3D3A2159D4}"/>
              </a:ext>
            </a:extLst>
          </p:cNvPr>
          <p:cNvGrpSpPr/>
          <p:nvPr/>
        </p:nvGrpSpPr>
        <p:grpSpPr>
          <a:xfrm>
            <a:off x="4002235" y="3779656"/>
            <a:ext cx="1404618" cy="1135532"/>
            <a:chOff x="3550209" y="3069564"/>
            <a:chExt cx="2262125" cy="1828764"/>
          </a:xfrm>
        </p:grpSpPr>
        <p:sp>
          <p:nvSpPr>
            <p:cNvPr id="41" name="Rectangle 40">
              <a:extLst>
                <a:ext uri="{FF2B5EF4-FFF2-40B4-BE49-F238E27FC236}">
                  <a16:creationId xmlns:a16="http://schemas.microsoft.com/office/drawing/2014/main" xmlns="" id="{9FC6E2EC-45EE-4825-909E-05376C1E328A}"/>
                </a:ext>
              </a:extLst>
            </p:cNvPr>
            <p:cNvSpPr/>
            <p:nvPr/>
          </p:nvSpPr>
          <p:spPr>
            <a:xfrm>
              <a:off x="3550209" y="3069564"/>
              <a:ext cx="2262125" cy="18287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61942">
                <a:defRPr/>
              </a:pPr>
              <a:endParaRPr lang="en-US" sz="1307" dirty="0">
                <a:solidFill>
                  <a:srgbClr val="FFFFFF"/>
                </a:solidFill>
                <a:latin typeface="Segoe UI Semilight"/>
              </a:endParaRPr>
            </a:p>
          </p:txBody>
        </p:sp>
        <p:sp>
          <p:nvSpPr>
            <p:cNvPr id="42" name="Rectangle 41">
              <a:extLst>
                <a:ext uri="{FF2B5EF4-FFF2-40B4-BE49-F238E27FC236}">
                  <a16:creationId xmlns:a16="http://schemas.microsoft.com/office/drawing/2014/main" xmlns="" id="{81021917-B916-42E5-BF61-BAD462A276DE}"/>
                </a:ext>
              </a:extLst>
            </p:cNvPr>
            <p:cNvSpPr/>
            <p:nvPr/>
          </p:nvSpPr>
          <p:spPr>
            <a:xfrm>
              <a:off x="3832363" y="317421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43" name="Rectangle 42">
              <a:extLst>
                <a:ext uri="{FF2B5EF4-FFF2-40B4-BE49-F238E27FC236}">
                  <a16:creationId xmlns:a16="http://schemas.microsoft.com/office/drawing/2014/main" xmlns="" id="{B3339051-D27C-41CA-BF42-861D04A4D7AF}"/>
                </a:ext>
              </a:extLst>
            </p:cNvPr>
            <p:cNvSpPr/>
            <p:nvPr/>
          </p:nvSpPr>
          <p:spPr>
            <a:xfrm>
              <a:off x="3636881" y="3281265"/>
              <a:ext cx="194233" cy="102681"/>
            </a:xfrm>
            <a:prstGeom prst="rect">
              <a:avLst/>
            </a:prstGeom>
            <a:solidFill>
              <a:schemeClr val="tx2">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44" name="Rectangle 43">
              <a:extLst>
                <a:ext uri="{FF2B5EF4-FFF2-40B4-BE49-F238E27FC236}">
                  <a16:creationId xmlns:a16="http://schemas.microsoft.com/office/drawing/2014/main" xmlns="" id="{F7FF8074-0BBE-495F-924F-CC9BA89A255E}"/>
                </a:ext>
              </a:extLst>
            </p:cNvPr>
            <p:cNvSpPr/>
            <p:nvPr/>
          </p:nvSpPr>
          <p:spPr>
            <a:xfrm>
              <a:off x="3636881" y="3174212"/>
              <a:ext cx="194233" cy="10268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45" name="Rectangle 44">
              <a:extLst>
                <a:ext uri="{FF2B5EF4-FFF2-40B4-BE49-F238E27FC236}">
                  <a16:creationId xmlns:a16="http://schemas.microsoft.com/office/drawing/2014/main" xmlns="" id="{7B9998F9-077A-499F-98C9-B36E7138CCB5}"/>
                </a:ext>
              </a:extLst>
            </p:cNvPr>
            <p:cNvSpPr/>
            <p:nvPr/>
          </p:nvSpPr>
          <p:spPr>
            <a:xfrm>
              <a:off x="4070192" y="317317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46" name="Rectangle 45">
              <a:extLst>
                <a:ext uri="{FF2B5EF4-FFF2-40B4-BE49-F238E27FC236}">
                  <a16:creationId xmlns:a16="http://schemas.microsoft.com/office/drawing/2014/main" xmlns="" id="{CC15D43D-6F2F-42AC-A4E7-58C8BDD5148D}"/>
                </a:ext>
              </a:extLst>
            </p:cNvPr>
            <p:cNvSpPr/>
            <p:nvPr/>
          </p:nvSpPr>
          <p:spPr>
            <a:xfrm>
              <a:off x="4307268" y="317317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47" name="Rectangle 46">
              <a:extLst>
                <a:ext uri="{FF2B5EF4-FFF2-40B4-BE49-F238E27FC236}">
                  <a16:creationId xmlns:a16="http://schemas.microsoft.com/office/drawing/2014/main" xmlns="" id="{BB485837-236A-48E3-A541-A63BEB2E69DC}"/>
                </a:ext>
              </a:extLst>
            </p:cNvPr>
            <p:cNvSpPr/>
            <p:nvPr/>
          </p:nvSpPr>
          <p:spPr>
            <a:xfrm>
              <a:off x="4541119" y="317296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48" name="Rectangle 47">
              <a:extLst>
                <a:ext uri="{FF2B5EF4-FFF2-40B4-BE49-F238E27FC236}">
                  <a16:creationId xmlns:a16="http://schemas.microsoft.com/office/drawing/2014/main" xmlns="" id="{EDF61983-69F4-4141-98FE-B40A6ACCCAAB}"/>
                </a:ext>
              </a:extLst>
            </p:cNvPr>
            <p:cNvSpPr/>
            <p:nvPr/>
          </p:nvSpPr>
          <p:spPr>
            <a:xfrm>
              <a:off x="4779076" y="317296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49" name="Rectangle 48">
              <a:extLst>
                <a:ext uri="{FF2B5EF4-FFF2-40B4-BE49-F238E27FC236}">
                  <a16:creationId xmlns:a16="http://schemas.microsoft.com/office/drawing/2014/main" xmlns="" id="{605A33FE-6958-4B1C-A85A-6879BD6A1BD3}"/>
                </a:ext>
              </a:extLst>
            </p:cNvPr>
            <p:cNvSpPr/>
            <p:nvPr/>
          </p:nvSpPr>
          <p:spPr>
            <a:xfrm>
              <a:off x="5016152" y="317296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0" name="Rectangle 49">
              <a:extLst>
                <a:ext uri="{FF2B5EF4-FFF2-40B4-BE49-F238E27FC236}">
                  <a16:creationId xmlns:a16="http://schemas.microsoft.com/office/drawing/2014/main" xmlns="" id="{D602C079-FEEC-4BB8-8DBC-899D5D127B36}"/>
                </a:ext>
              </a:extLst>
            </p:cNvPr>
            <p:cNvSpPr/>
            <p:nvPr/>
          </p:nvSpPr>
          <p:spPr>
            <a:xfrm>
              <a:off x="5249875" y="317296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1" name="Rectangle 50">
              <a:extLst>
                <a:ext uri="{FF2B5EF4-FFF2-40B4-BE49-F238E27FC236}">
                  <a16:creationId xmlns:a16="http://schemas.microsoft.com/office/drawing/2014/main" xmlns="" id="{B6115ECF-9806-4CC4-940B-17311B309D56}"/>
                </a:ext>
              </a:extLst>
            </p:cNvPr>
            <p:cNvSpPr/>
            <p:nvPr/>
          </p:nvSpPr>
          <p:spPr>
            <a:xfrm>
              <a:off x="5487832" y="317296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2" name="Rectangle 51">
              <a:extLst>
                <a:ext uri="{FF2B5EF4-FFF2-40B4-BE49-F238E27FC236}">
                  <a16:creationId xmlns:a16="http://schemas.microsoft.com/office/drawing/2014/main" xmlns="" id="{842E1150-7B5D-4A5F-ADCA-BE771034FE0F}"/>
                </a:ext>
              </a:extLst>
            </p:cNvPr>
            <p:cNvSpPr/>
            <p:nvPr/>
          </p:nvSpPr>
          <p:spPr>
            <a:xfrm>
              <a:off x="3832363" y="345474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3" name="Rectangle 52">
              <a:extLst>
                <a:ext uri="{FF2B5EF4-FFF2-40B4-BE49-F238E27FC236}">
                  <a16:creationId xmlns:a16="http://schemas.microsoft.com/office/drawing/2014/main" xmlns="" id="{C6552684-A579-4DC1-8541-5A319B51170D}"/>
                </a:ext>
              </a:extLst>
            </p:cNvPr>
            <p:cNvSpPr/>
            <p:nvPr/>
          </p:nvSpPr>
          <p:spPr>
            <a:xfrm>
              <a:off x="3636881" y="3561799"/>
              <a:ext cx="194233" cy="102681"/>
            </a:xfrm>
            <a:prstGeom prst="rect">
              <a:avLst/>
            </a:prstGeom>
            <a:solidFill>
              <a:schemeClr val="tx2">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4" name="Rectangle 53">
              <a:extLst>
                <a:ext uri="{FF2B5EF4-FFF2-40B4-BE49-F238E27FC236}">
                  <a16:creationId xmlns:a16="http://schemas.microsoft.com/office/drawing/2014/main" xmlns="" id="{EEF43A90-5D79-4090-B5DC-66499EDD9BDB}"/>
                </a:ext>
              </a:extLst>
            </p:cNvPr>
            <p:cNvSpPr/>
            <p:nvPr/>
          </p:nvSpPr>
          <p:spPr>
            <a:xfrm>
              <a:off x="3636881" y="3454746"/>
              <a:ext cx="194233" cy="10268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5" name="Rectangle 54">
              <a:extLst>
                <a:ext uri="{FF2B5EF4-FFF2-40B4-BE49-F238E27FC236}">
                  <a16:creationId xmlns:a16="http://schemas.microsoft.com/office/drawing/2014/main" xmlns="" id="{DEA0FF43-D657-41C1-A9E5-CFA54F04CBFF}"/>
                </a:ext>
              </a:extLst>
            </p:cNvPr>
            <p:cNvSpPr/>
            <p:nvPr/>
          </p:nvSpPr>
          <p:spPr>
            <a:xfrm>
              <a:off x="4070192" y="345370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6" name="Rectangle 55">
              <a:extLst>
                <a:ext uri="{FF2B5EF4-FFF2-40B4-BE49-F238E27FC236}">
                  <a16:creationId xmlns:a16="http://schemas.microsoft.com/office/drawing/2014/main" xmlns="" id="{3729F50C-71FE-4244-8407-86A6E39A5C31}"/>
                </a:ext>
              </a:extLst>
            </p:cNvPr>
            <p:cNvSpPr/>
            <p:nvPr/>
          </p:nvSpPr>
          <p:spPr>
            <a:xfrm>
              <a:off x="4307268" y="345370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7" name="Rectangle 56">
              <a:extLst>
                <a:ext uri="{FF2B5EF4-FFF2-40B4-BE49-F238E27FC236}">
                  <a16:creationId xmlns:a16="http://schemas.microsoft.com/office/drawing/2014/main" xmlns="" id="{4321E9F7-E58C-45A6-868F-88113A85C2E6}"/>
                </a:ext>
              </a:extLst>
            </p:cNvPr>
            <p:cNvSpPr/>
            <p:nvPr/>
          </p:nvSpPr>
          <p:spPr>
            <a:xfrm>
              <a:off x="4541119" y="345350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8" name="Rectangle 57">
              <a:extLst>
                <a:ext uri="{FF2B5EF4-FFF2-40B4-BE49-F238E27FC236}">
                  <a16:creationId xmlns:a16="http://schemas.microsoft.com/office/drawing/2014/main" xmlns="" id="{CABA2653-F458-4997-BFBA-32ECF9CE2832}"/>
                </a:ext>
              </a:extLst>
            </p:cNvPr>
            <p:cNvSpPr/>
            <p:nvPr/>
          </p:nvSpPr>
          <p:spPr>
            <a:xfrm>
              <a:off x="4779076" y="345350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59" name="Rectangle 58">
              <a:extLst>
                <a:ext uri="{FF2B5EF4-FFF2-40B4-BE49-F238E27FC236}">
                  <a16:creationId xmlns:a16="http://schemas.microsoft.com/office/drawing/2014/main" xmlns="" id="{0E40D6D1-ED7B-4853-BFDD-5ACBF102AF35}"/>
                </a:ext>
              </a:extLst>
            </p:cNvPr>
            <p:cNvSpPr/>
            <p:nvPr/>
          </p:nvSpPr>
          <p:spPr>
            <a:xfrm>
              <a:off x="5016152" y="345350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0" name="Rectangle 59">
              <a:extLst>
                <a:ext uri="{FF2B5EF4-FFF2-40B4-BE49-F238E27FC236}">
                  <a16:creationId xmlns:a16="http://schemas.microsoft.com/office/drawing/2014/main" xmlns="" id="{E2A0E628-6885-47AC-BB7D-441FD714D750}"/>
                </a:ext>
              </a:extLst>
            </p:cNvPr>
            <p:cNvSpPr/>
            <p:nvPr/>
          </p:nvSpPr>
          <p:spPr>
            <a:xfrm>
              <a:off x="5249875" y="345350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1" name="Rectangle 60">
              <a:extLst>
                <a:ext uri="{FF2B5EF4-FFF2-40B4-BE49-F238E27FC236}">
                  <a16:creationId xmlns:a16="http://schemas.microsoft.com/office/drawing/2014/main" xmlns="" id="{C344C266-31A8-485B-8029-5A4BC0426520}"/>
                </a:ext>
              </a:extLst>
            </p:cNvPr>
            <p:cNvSpPr/>
            <p:nvPr/>
          </p:nvSpPr>
          <p:spPr>
            <a:xfrm>
              <a:off x="5487832" y="345350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2" name="Rectangle 61">
              <a:extLst>
                <a:ext uri="{FF2B5EF4-FFF2-40B4-BE49-F238E27FC236}">
                  <a16:creationId xmlns:a16="http://schemas.microsoft.com/office/drawing/2014/main" xmlns="" id="{55490ECD-A0A3-4DAD-9C85-11DBAFE04F07}"/>
                </a:ext>
              </a:extLst>
            </p:cNvPr>
            <p:cNvSpPr/>
            <p:nvPr/>
          </p:nvSpPr>
          <p:spPr>
            <a:xfrm>
              <a:off x="3832363" y="373528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3" name="Rectangle 62">
              <a:extLst>
                <a:ext uri="{FF2B5EF4-FFF2-40B4-BE49-F238E27FC236}">
                  <a16:creationId xmlns:a16="http://schemas.microsoft.com/office/drawing/2014/main" xmlns="" id="{71D80170-F6BB-4937-9667-8F30EC07CEB7}"/>
                </a:ext>
              </a:extLst>
            </p:cNvPr>
            <p:cNvSpPr/>
            <p:nvPr/>
          </p:nvSpPr>
          <p:spPr>
            <a:xfrm>
              <a:off x="3636881" y="3842333"/>
              <a:ext cx="194233" cy="102681"/>
            </a:xfrm>
            <a:prstGeom prst="rect">
              <a:avLst/>
            </a:prstGeom>
            <a:solidFill>
              <a:schemeClr val="tx2">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4" name="Rectangle 63">
              <a:extLst>
                <a:ext uri="{FF2B5EF4-FFF2-40B4-BE49-F238E27FC236}">
                  <a16:creationId xmlns:a16="http://schemas.microsoft.com/office/drawing/2014/main" xmlns="" id="{D5B4F7EF-2C3D-422C-BE60-29ACF4DDE561}"/>
                </a:ext>
              </a:extLst>
            </p:cNvPr>
            <p:cNvSpPr/>
            <p:nvPr/>
          </p:nvSpPr>
          <p:spPr>
            <a:xfrm>
              <a:off x="3636881" y="3735280"/>
              <a:ext cx="194233" cy="10268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5" name="Rectangle 64">
              <a:extLst>
                <a:ext uri="{FF2B5EF4-FFF2-40B4-BE49-F238E27FC236}">
                  <a16:creationId xmlns:a16="http://schemas.microsoft.com/office/drawing/2014/main" xmlns="" id="{A1688F79-9BAA-441E-A97C-FBB52E0389BF}"/>
                </a:ext>
              </a:extLst>
            </p:cNvPr>
            <p:cNvSpPr/>
            <p:nvPr/>
          </p:nvSpPr>
          <p:spPr>
            <a:xfrm>
              <a:off x="4070192" y="373424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6" name="Rectangle 65">
              <a:extLst>
                <a:ext uri="{FF2B5EF4-FFF2-40B4-BE49-F238E27FC236}">
                  <a16:creationId xmlns:a16="http://schemas.microsoft.com/office/drawing/2014/main" xmlns="" id="{AB3B47A6-D539-4EB9-8698-574F272A7C2A}"/>
                </a:ext>
              </a:extLst>
            </p:cNvPr>
            <p:cNvSpPr/>
            <p:nvPr/>
          </p:nvSpPr>
          <p:spPr>
            <a:xfrm>
              <a:off x="4307268" y="373424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7" name="Rectangle 66">
              <a:extLst>
                <a:ext uri="{FF2B5EF4-FFF2-40B4-BE49-F238E27FC236}">
                  <a16:creationId xmlns:a16="http://schemas.microsoft.com/office/drawing/2014/main" xmlns="" id="{573F9AF7-0607-4389-81D9-FC7DB7E8E1C8}"/>
                </a:ext>
              </a:extLst>
            </p:cNvPr>
            <p:cNvSpPr/>
            <p:nvPr/>
          </p:nvSpPr>
          <p:spPr>
            <a:xfrm>
              <a:off x="4541119" y="373403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8" name="Rectangle 67">
              <a:extLst>
                <a:ext uri="{FF2B5EF4-FFF2-40B4-BE49-F238E27FC236}">
                  <a16:creationId xmlns:a16="http://schemas.microsoft.com/office/drawing/2014/main" xmlns="" id="{CB189743-899E-49CB-9E8C-DB1D2353DA3E}"/>
                </a:ext>
              </a:extLst>
            </p:cNvPr>
            <p:cNvSpPr/>
            <p:nvPr/>
          </p:nvSpPr>
          <p:spPr>
            <a:xfrm>
              <a:off x="4779076" y="373403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69" name="Rectangle 68">
              <a:extLst>
                <a:ext uri="{FF2B5EF4-FFF2-40B4-BE49-F238E27FC236}">
                  <a16:creationId xmlns:a16="http://schemas.microsoft.com/office/drawing/2014/main" xmlns="" id="{CDB53483-E1B1-4389-869B-46D1B3DC3700}"/>
                </a:ext>
              </a:extLst>
            </p:cNvPr>
            <p:cNvSpPr/>
            <p:nvPr/>
          </p:nvSpPr>
          <p:spPr>
            <a:xfrm>
              <a:off x="5016152" y="373403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0" name="Rectangle 69">
              <a:extLst>
                <a:ext uri="{FF2B5EF4-FFF2-40B4-BE49-F238E27FC236}">
                  <a16:creationId xmlns:a16="http://schemas.microsoft.com/office/drawing/2014/main" xmlns="" id="{2F783426-082B-4F3A-B9D7-DCC4C2B6496E}"/>
                </a:ext>
              </a:extLst>
            </p:cNvPr>
            <p:cNvSpPr/>
            <p:nvPr/>
          </p:nvSpPr>
          <p:spPr>
            <a:xfrm>
              <a:off x="5249875" y="373403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1" name="Rectangle 70">
              <a:extLst>
                <a:ext uri="{FF2B5EF4-FFF2-40B4-BE49-F238E27FC236}">
                  <a16:creationId xmlns:a16="http://schemas.microsoft.com/office/drawing/2014/main" xmlns="" id="{F175FA48-410E-4E02-9866-723955339B15}"/>
                </a:ext>
              </a:extLst>
            </p:cNvPr>
            <p:cNvSpPr/>
            <p:nvPr/>
          </p:nvSpPr>
          <p:spPr>
            <a:xfrm>
              <a:off x="5487832" y="373403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2" name="Rectangle 71">
              <a:extLst>
                <a:ext uri="{FF2B5EF4-FFF2-40B4-BE49-F238E27FC236}">
                  <a16:creationId xmlns:a16="http://schemas.microsoft.com/office/drawing/2014/main" xmlns="" id="{F5CF5F4A-34B1-41C4-B18E-6E68972740F7}"/>
                </a:ext>
              </a:extLst>
            </p:cNvPr>
            <p:cNvSpPr/>
            <p:nvPr/>
          </p:nvSpPr>
          <p:spPr>
            <a:xfrm>
              <a:off x="3832363" y="4015814"/>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3" name="Rectangle 72">
              <a:extLst>
                <a:ext uri="{FF2B5EF4-FFF2-40B4-BE49-F238E27FC236}">
                  <a16:creationId xmlns:a16="http://schemas.microsoft.com/office/drawing/2014/main" xmlns="" id="{A6C28F92-C9DA-41E3-A6D9-282524BDF40E}"/>
                </a:ext>
              </a:extLst>
            </p:cNvPr>
            <p:cNvSpPr/>
            <p:nvPr/>
          </p:nvSpPr>
          <p:spPr>
            <a:xfrm>
              <a:off x="3636881" y="4122867"/>
              <a:ext cx="194233" cy="102681"/>
            </a:xfrm>
            <a:prstGeom prst="rect">
              <a:avLst/>
            </a:prstGeom>
            <a:solidFill>
              <a:schemeClr val="tx2">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4" name="Rectangle 73">
              <a:extLst>
                <a:ext uri="{FF2B5EF4-FFF2-40B4-BE49-F238E27FC236}">
                  <a16:creationId xmlns:a16="http://schemas.microsoft.com/office/drawing/2014/main" xmlns="" id="{E463E11B-111D-4EE9-9BA4-7730BAD6FA13}"/>
                </a:ext>
              </a:extLst>
            </p:cNvPr>
            <p:cNvSpPr/>
            <p:nvPr/>
          </p:nvSpPr>
          <p:spPr>
            <a:xfrm>
              <a:off x="3636881" y="4015814"/>
              <a:ext cx="194233" cy="10268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5" name="Rectangle 74">
              <a:extLst>
                <a:ext uri="{FF2B5EF4-FFF2-40B4-BE49-F238E27FC236}">
                  <a16:creationId xmlns:a16="http://schemas.microsoft.com/office/drawing/2014/main" xmlns="" id="{0FB8C64D-CAAF-4922-A4DC-6D688D0C2565}"/>
                </a:ext>
              </a:extLst>
            </p:cNvPr>
            <p:cNvSpPr/>
            <p:nvPr/>
          </p:nvSpPr>
          <p:spPr>
            <a:xfrm>
              <a:off x="4070192" y="401477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6" name="Rectangle 75">
              <a:extLst>
                <a:ext uri="{FF2B5EF4-FFF2-40B4-BE49-F238E27FC236}">
                  <a16:creationId xmlns:a16="http://schemas.microsoft.com/office/drawing/2014/main" xmlns="" id="{07649D2B-7099-4094-B73F-B780DEC97BDE}"/>
                </a:ext>
              </a:extLst>
            </p:cNvPr>
            <p:cNvSpPr/>
            <p:nvPr/>
          </p:nvSpPr>
          <p:spPr>
            <a:xfrm>
              <a:off x="4307268" y="4014776"/>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7" name="Rectangle 76">
              <a:extLst>
                <a:ext uri="{FF2B5EF4-FFF2-40B4-BE49-F238E27FC236}">
                  <a16:creationId xmlns:a16="http://schemas.microsoft.com/office/drawing/2014/main" xmlns="" id="{D9F2D3A9-71B5-4765-81D8-94DD3052F899}"/>
                </a:ext>
              </a:extLst>
            </p:cNvPr>
            <p:cNvSpPr/>
            <p:nvPr/>
          </p:nvSpPr>
          <p:spPr>
            <a:xfrm>
              <a:off x="4541119" y="401456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8" name="Rectangle 77">
              <a:extLst>
                <a:ext uri="{FF2B5EF4-FFF2-40B4-BE49-F238E27FC236}">
                  <a16:creationId xmlns:a16="http://schemas.microsoft.com/office/drawing/2014/main" xmlns="" id="{9888D60E-A0DC-4277-B210-3427CDDA208C}"/>
                </a:ext>
              </a:extLst>
            </p:cNvPr>
            <p:cNvSpPr/>
            <p:nvPr/>
          </p:nvSpPr>
          <p:spPr>
            <a:xfrm>
              <a:off x="4779076" y="401456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79" name="Rectangle 78">
              <a:extLst>
                <a:ext uri="{FF2B5EF4-FFF2-40B4-BE49-F238E27FC236}">
                  <a16:creationId xmlns:a16="http://schemas.microsoft.com/office/drawing/2014/main" xmlns="" id="{16DEFFEF-745B-4CFC-88FD-D1CE1FBEFA5F}"/>
                </a:ext>
              </a:extLst>
            </p:cNvPr>
            <p:cNvSpPr/>
            <p:nvPr/>
          </p:nvSpPr>
          <p:spPr>
            <a:xfrm>
              <a:off x="5016152" y="401456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0" name="Rectangle 79">
              <a:extLst>
                <a:ext uri="{FF2B5EF4-FFF2-40B4-BE49-F238E27FC236}">
                  <a16:creationId xmlns:a16="http://schemas.microsoft.com/office/drawing/2014/main" xmlns="" id="{68DA174F-D933-42A2-982C-DADDFB65E0A7}"/>
                </a:ext>
              </a:extLst>
            </p:cNvPr>
            <p:cNvSpPr/>
            <p:nvPr/>
          </p:nvSpPr>
          <p:spPr>
            <a:xfrm>
              <a:off x="5249875" y="401456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1" name="Rectangle 80">
              <a:extLst>
                <a:ext uri="{FF2B5EF4-FFF2-40B4-BE49-F238E27FC236}">
                  <a16:creationId xmlns:a16="http://schemas.microsoft.com/office/drawing/2014/main" xmlns="" id="{A4D6B7AA-1C7C-4D12-A07F-E65422B04987}"/>
                </a:ext>
              </a:extLst>
            </p:cNvPr>
            <p:cNvSpPr/>
            <p:nvPr/>
          </p:nvSpPr>
          <p:spPr>
            <a:xfrm>
              <a:off x="5487832" y="401456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2" name="Rectangle 81">
              <a:extLst>
                <a:ext uri="{FF2B5EF4-FFF2-40B4-BE49-F238E27FC236}">
                  <a16:creationId xmlns:a16="http://schemas.microsoft.com/office/drawing/2014/main" xmlns="" id="{EA73D2F3-0293-455B-A008-BB2AEF869D8C}"/>
                </a:ext>
              </a:extLst>
            </p:cNvPr>
            <p:cNvSpPr/>
            <p:nvPr/>
          </p:nvSpPr>
          <p:spPr>
            <a:xfrm>
              <a:off x="3832363" y="4296348"/>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3" name="Rectangle 82">
              <a:extLst>
                <a:ext uri="{FF2B5EF4-FFF2-40B4-BE49-F238E27FC236}">
                  <a16:creationId xmlns:a16="http://schemas.microsoft.com/office/drawing/2014/main" xmlns="" id="{6DA90D0F-5DFB-45E2-BB74-2984FB3D6428}"/>
                </a:ext>
              </a:extLst>
            </p:cNvPr>
            <p:cNvSpPr/>
            <p:nvPr/>
          </p:nvSpPr>
          <p:spPr>
            <a:xfrm>
              <a:off x="3636881" y="4403401"/>
              <a:ext cx="194233" cy="102681"/>
            </a:xfrm>
            <a:prstGeom prst="rect">
              <a:avLst/>
            </a:prstGeom>
            <a:solidFill>
              <a:schemeClr val="tx2">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4" name="Rectangle 83">
              <a:extLst>
                <a:ext uri="{FF2B5EF4-FFF2-40B4-BE49-F238E27FC236}">
                  <a16:creationId xmlns:a16="http://schemas.microsoft.com/office/drawing/2014/main" xmlns="" id="{4F400DE5-C234-4E8A-9CAC-5C0F02723B6F}"/>
                </a:ext>
              </a:extLst>
            </p:cNvPr>
            <p:cNvSpPr/>
            <p:nvPr/>
          </p:nvSpPr>
          <p:spPr>
            <a:xfrm>
              <a:off x="3636881" y="4296348"/>
              <a:ext cx="194233" cy="10268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5" name="Rectangle 84">
              <a:extLst>
                <a:ext uri="{FF2B5EF4-FFF2-40B4-BE49-F238E27FC236}">
                  <a16:creationId xmlns:a16="http://schemas.microsoft.com/office/drawing/2014/main" xmlns="" id="{7F76F206-26F3-4B1C-A41C-9CDFE2013F7E}"/>
                </a:ext>
              </a:extLst>
            </p:cNvPr>
            <p:cNvSpPr/>
            <p:nvPr/>
          </p:nvSpPr>
          <p:spPr>
            <a:xfrm>
              <a:off x="4070192" y="429531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6" name="Rectangle 85">
              <a:extLst>
                <a:ext uri="{FF2B5EF4-FFF2-40B4-BE49-F238E27FC236}">
                  <a16:creationId xmlns:a16="http://schemas.microsoft.com/office/drawing/2014/main" xmlns="" id="{3E321341-0E21-4D7F-B69E-470288C2E9C3}"/>
                </a:ext>
              </a:extLst>
            </p:cNvPr>
            <p:cNvSpPr/>
            <p:nvPr/>
          </p:nvSpPr>
          <p:spPr>
            <a:xfrm>
              <a:off x="4307268" y="4295310"/>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7" name="Rectangle 86">
              <a:extLst>
                <a:ext uri="{FF2B5EF4-FFF2-40B4-BE49-F238E27FC236}">
                  <a16:creationId xmlns:a16="http://schemas.microsoft.com/office/drawing/2014/main" xmlns="" id="{C339B379-57C2-4C5B-A74E-8344914B4A0B}"/>
                </a:ext>
              </a:extLst>
            </p:cNvPr>
            <p:cNvSpPr/>
            <p:nvPr/>
          </p:nvSpPr>
          <p:spPr>
            <a:xfrm>
              <a:off x="4541119" y="429510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8" name="Rectangle 87">
              <a:extLst>
                <a:ext uri="{FF2B5EF4-FFF2-40B4-BE49-F238E27FC236}">
                  <a16:creationId xmlns:a16="http://schemas.microsoft.com/office/drawing/2014/main" xmlns="" id="{0E0E5C20-33D1-4F30-BF2D-FAD2D1123311}"/>
                </a:ext>
              </a:extLst>
            </p:cNvPr>
            <p:cNvSpPr/>
            <p:nvPr/>
          </p:nvSpPr>
          <p:spPr>
            <a:xfrm>
              <a:off x="4779076" y="429510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89" name="Rectangle 88">
              <a:extLst>
                <a:ext uri="{FF2B5EF4-FFF2-40B4-BE49-F238E27FC236}">
                  <a16:creationId xmlns:a16="http://schemas.microsoft.com/office/drawing/2014/main" xmlns="" id="{44D7B812-8AF1-4124-B758-E2C93D972DBF}"/>
                </a:ext>
              </a:extLst>
            </p:cNvPr>
            <p:cNvSpPr/>
            <p:nvPr/>
          </p:nvSpPr>
          <p:spPr>
            <a:xfrm>
              <a:off x="5016152" y="429510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0" name="Rectangle 89">
              <a:extLst>
                <a:ext uri="{FF2B5EF4-FFF2-40B4-BE49-F238E27FC236}">
                  <a16:creationId xmlns:a16="http://schemas.microsoft.com/office/drawing/2014/main" xmlns="" id="{2B406750-CE52-437B-83ED-FAA05FC3552B}"/>
                </a:ext>
              </a:extLst>
            </p:cNvPr>
            <p:cNvSpPr/>
            <p:nvPr/>
          </p:nvSpPr>
          <p:spPr>
            <a:xfrm>
              <a:off x="5249875" y="429510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1" name="Rectangle 90">
              <a:extLst>
                <a:ext uri="{FF2B5EF4-FFF2-40B4-BE49-F238E27FC236}">
                  <a16:creationId xmlns:a16="http://schemas.microsoft.com/office/drawing/2014/main" xmlns="" id="{97A8C182-58D6-407B-92E3-C43CFFDE247B}"/>
                </a:ext>
              </a:extLst>
            </p:cNvPr>
            <p:cNvSpPr/>
            <p:nvPr/>
          </p:nvSpPr>
          <p:spPr>
            <a:xfrm>
              <a:off x="5487832" y="4295102"/>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2" name="Rectangle 91">
              <a:extLst>
                <a:ext uri="{FF2B5EF4-FFF2-40B4-BE49-F238E27FC236}">
                  <a16:creationId xmlns:a16="http://schemas.microsoft.com/office/drawing/2014/main" xmlns="" id="{54F20D02-2311-4EF2-9858-E4B5782808ED}"/>
                </a:ext>
              </a:extLst>
            </p:cNvPr>
            <p:cNvSpPr/>
            <p:nvPr/>
          </p:nvSpPr>
          <p:spPr>
            <a:xfrm>
              <a:off x="3832363" y="4576881"/>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3" name="Rectangle 92">
              <a:extLst>
                <a:ext uri="{FF2B5EF4-FFF2-40B4-BE49-F238E27FC236}">
                  <a16:creationId xmlns:a16="http://schemas.microsoft.com/office/drawing/2014/main" xmlns="" id="{59E3C37E-0700-467F-BA62-94E0A3BF6F4E}"/>
                </a:ext>
              </a:extLst>
            </p:cNvPr>
            <p:cNvSpPr/>
            <p:nvPr/>
          </p:nvSpPr>
          <p:spPr>
            <a:xfrm>
              <a:off x="3636881" y="4683934"/>
              <a:ext cx="194233" cy="102681"/>
            </a:xfrm>
            <a:prstGeom prst="rect">
              <a:avLst/>
            </a:prstGeom>
            <a:solidFill>
              <a:schemeClr val="tx2">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4" name="Rectangle 93">
              <a:extLst>
                <a:ext uri="{FF2B5EF4-FFF2-40B4-BE49-F238E27FC236}">
                  <a16:creationId xmlns:a16="http://schemas.microsoft.com/office/drawing/2014/main" xmlns="" id="{04F7AF04-2341-48F5-9E1C-A5A25AA5DE01}"/>
                </a:ext>
              </a:extLst>
            </p:cNvPr>
            <p:cNvSpPr/>
            <p:nvPr/>
          </p:nvSpPr>
          <p:spPr>
            <a:xfrm>
              <a:off x="3636881" y="4576881"/>
              <a:ext cx="194233" cy="10268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5" name="Rectangle 94">
              <a:extLst>
                <a:ext uri="{FF2B5EF4-FFF2-40B4-BE49-F238E27FC236}">
                  <a16:creationId xmlns:a16="http://schemas.microsoft.com/office/drawing/2014/main" xmlns="" id="{37279BA4-437E-4F87-B190-9D425B6391A9}"/>
                </a:ext>
              </a:extLst>
            </p:cNvPr>
            <p:cNvSpPr/>
            <p:nvPr/>
          </p:nvSpPr>
          <p:spPr>
            <a:xfrm>
              <a:off x="4070192" y="4575843"/>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6" name="Rectangle 95">
              <a:extLst>
                <a:ext uri="{FF2B5EF4-FFF2-40B4-BE49-F238E27FC236}">
                  <a16:creationId xmlns:a16="http://schemas.microsoft.com/office/drawing/2014/main" xmlns="" id="{87E16D74-4BBE-4B08-9E1B-7F63659F9FA8}"/>
                </a:ext>
              </a:extLst>
            </p:cNvPr>
            <p:cNvSpPr/>
            <p:nvPr/>
          </p:nvSpPr>
          <p:spPr>
            <a:xfrm>
              <a:off x="4307268" y="4575843"/>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7" name="Rectangle 96">
              <a:extLst>
                <a:ext uri="{FF2B5EF4-FFF2-40B4-BE49-F238E27FC236}">
                  <a16:creationId xmlns:a16="http://schemas.microsoft.com/office/drawing/2014/main" xmlns="" id="{032D77DC-0D4E-4AF4-AA0A-8C228748F189}"/>
                </a:ext>
              </a:extLst>
            </p:cNvPr>
            <p:cNvSpPr/>
            <p:nvPr/>
          </p:nvSpPr>
          <p:spPr>
            <a:xfrm>
              <a:off x="4541119" y="4575635"/>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8" name="Rectangle 97">
              <a:extLst>
                <a:ext uri="{FF2B5EF4-FFF2-40B4-BE49-F238E27FC236}">
                  <a16:creationId xmlns:a16="http://schemas.microsoft.com/office/drawing/2014/main" xmlns="" id="{B2248F22-09D7-4624-A955-322AA4C680BA}"/>
                </a:ext>
              </a:extLst>
            </p:cNvPr>
            <p:cNvSpPr/>
            <p:nvPr/>
          </p:nvSpPr>
          <p:spPr>
            <a:xfrm>
              <a:off x="4779076" y="4575635"/>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99" name="Rectangle 98">
              <a:extLst>
                <a:ext uri="{FF2B5EF4-FFF2-40B4-BE49-F238E27FC236}">
                  <a16:creationId xmlns:a16="http://schemas.microsoft.com/office/drawing/2014/main" xmlns="" id="{5A1D5957-AF9C-4A69-B79A-15D812F8E8BE}"/>
                </a:ext>
              </a:extLst>
            </p:cNvPr>
            <p:cNvSpPr/>
            <p:nvPr/>
          </p:nvSpPr>
          <p:spPr>
            <a:xfrm>
              <a:off x="5016152" y="4575635"/>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100" name="Rectangle 99">
              <a:extLst>
                <a:ext uri="{FF2B5EF4-FFF2-40B4-BE49-F238E27FC236}">
                  <a16:creationId xmlns:a16="http://schemas.microsoft.com/office/drawing/2014/main" xmlns="" id="{398B612D-EB9C-4C4F-A398-9B65CCEAA8E4}"/>
                </a:ext>
              </a:extLst>
            </p:cNvPr>
            <p:cNvSpPr/>
            <p:nvPr/>
          </p:nvSpPr>
          <p:spPr>
            <a:xfrm>
              <a:off x="5249875" y="4575635"/>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sp>
          <p:nvSpPr>
            <p:cNvPr id="101" name="Rectangle 100">
              <a:extLst>
                <a:ext uri="{FF2B5EF4-FFF2-40B4-BE49-F238E27FC236}">
                  <a16:creationId xmlns:a16="http://schemas.microsoft.com/office/drawing/2014/main" xmlns="" id="{B5DE4486-BFCC-415E-8B6D-7FD06B27420A}"/>
                </a:ext>
              </a:extLst>
            </p:cNvPr>
            <p:cNvSpPr/>
            <p:nvPr/>
          </p:nvSpPr>
          <p:spPr>
            <a:xfrm>
              <a:off x="5487832" y="4575635"/>
              <a:ext cx="237829" cy="209734"/>
            </a:xfrm>
            <a:prstGeom prst="rect">
              <a:avLst/>
            </a:prstGeom>
            <a:solidFill>
              <a:schemeClr val="accent3"/>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942">
                <a:defRPr/>
              </a:pPr>
              <a:endParaRPr lang="en-US" sz="980" dirty="0">
                <a:solidFill>
                  <a:srgbClr val="FFFFFF"/>
                </a:solidFill>
                <a:latin typeface="Segoe UI Semilight"/>
              </a:endParaRPr>
            </a:p>
          </p:txBody>
        </p:sp>
      </p:grpSp>
      <p:sp>
        <p:nvSpPr>
          <p:cNvPr id="149" name="Content Placeholder 108">
            <a:extLst>
              <a:ext uri="{FF2B5EF4-FFF2-40B4-BE49-F238E27FC236}">
                <a16:creationId xmlns:a16="http://schemas.microsoft.com/office/drawing/2014/main" xmlns="" id="{5D5985D2-0AB1-406A-94B7-63C2C8E24212}"/>
              </a:ext>
            </a:extLst>
          </p:cNvPr>
          <p:cNvSpPr txBox="1">
            <a:spLocks/>
          </p:cNvSpPr>
          <p:nvPr/>
        </p:nvSpPr>
        <p:spPr>
          <a:xfrm>
            <a:off x="5026718" y="2258884"/>
            <a:ext cx="3355170" cy="185151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80"/>
              </a:spcBef>
              <a:buNone/>
            </a:pPr>
            <a:endParaRPr lang="en-US" sz="2287" b="1" i="1" dirty="0">
              <a:latin typeface="Segoe UI Semilight"/>
              <a:sym typeface="Wingdings" panose="05000000000000000000" pitchFamily="2" charset="2"/>
            </a:endParaRPr>
          </a:p>
        </p:txBody>
      </p:sp>
      <p:sp>
        <p:nvSpPr>
          <p:cNvPr id="160" name="Right Arrow 7">
            <a:extLst>
              <a:ext uri="{FF2B5EF4-FFF2-40B4-BE49-F238E27FC236}">
                <a16:creationId xmlns:a16="http://schemas.microsoft.com/office/drawing/2014/main" xmlns="" id="{4F53A4A5-2952-40AE-B435-34959364D285}"/>
              </a:ext>
            </a:extLst>
          </p:cNvPr>
          <p:cNvSpPr/>
          <p:nvPr/>
        </p:nvSpPr>
        <p:spPr bwMode="auto">
          <a:xfrm>
            <a:off x="1656091" y="5452329"/>
            <a:ext cx="8655770" cy="525480"/>
          </a:xfrm>
          <a:prstGeom prst="leftRightArrow">
            <a:avLst/>
          </a:prstGeom>
          <a:gradFill flip="none" rotWithShape="1">
            <a:gsLst>
              <a:gs pos="0">
                <a:schemeClr val="accent1">
                  <a:tint val="66000"/>
                  <a:satMod val="160000"/>
                  <a:lumMod val="47000"/>
                </a:schemeClr>
              </a:gs>
              <a:gs pos="50000">
                <a:schemeClr val="accent1">
                  <a:lumMod val="50000"/>
                  <a:tint val="44500"/>
                  <a:satMod val="160000"/>
                </a:schemeClr>
              </a:gs>
              <a:gs pos="100000">
                <a:schemeClr val="accent1">
                  <a:lumMod val="50000"/>
                  <a:tint val="23500"/>
                  <a:satMod val="160000"/>
                </a:schemeClr>
              </a:gs>
            </a:gsLst>
            <a:path path="circle">
              <a:fillToRect l="100000" t="100000"/>
            </a:path>
            <a:tileRect r="-100000" b="-100000"/>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70" fontAlgn="base">
              <a:spcBef>
                <a:spcPct val="0"/>
              </a:spcBef>
              <a:spcAft>
                <a:spcPct val="0"/>
              </a:spcAft>
              <a:defRPr/>
            </a:pPr>
            <a:endParaRPr lang="en-US" sz="2399"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62" name="Picture 161">
            <a:extLst>
              <a:ext uri="{FF2B5EF4-FFF2-40B4-BE49-F238E27FC236}">
                <a16:creationId xmlns:a16="http://schemas.microsoft.com/office/drawing/2014/main" xmlns="" id="{0A138303-457B-4209-AF9D-E3626C4218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337" y="2359261"/>
            <a:ext cx="1418663" cy="1100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4" name="Picture 163" descr="A close up of a computer&#10;&#10;Description generated with high confidence">
            <a:extLst>
              <a:ext uri="{FF2B5EF4-FFF2-40B4-BE49-F238E27FC236}">
                <a16:creationId xmlns:a16="http://schemas.microsoft.com/office/drawing/2014/main" xmlns="" id="{BEB98781-1F00-4D0A-BA37-DBDBDFBDC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802" y="2202156"/>
            <a:ext cx="2199703" cy="1295569"/>
          </a:xfrm>
          <a:prstGeom prst="rect">
            <a:avLst/>
          </a:prstGeom>
        </p:spPr>
      </p:pic>
      <p:sp>
        <p:nvSpPr>
          <p:cNvPr id="165" name="Title 18">
            <a:extLst>
              <a:ext uri="{FF2B5EF4-FFF2-40B4-BE49-F238E27FC236}">
                <a16:creationId xmlns:a16="http://schemas.microsoft.com/office/drawing/2014/main" xmlns="" id="{EFF941F4-E13B-45EC-8044-F9E8D3DEC8C6}"/>
              </a:ext>
            </a:extLst>
          </p:cNvPr>
          <p:cNvSpPr txBox="1">
            <a:spLocks/>
          </p:cNvSpPr>
          <p:nvPr/>
        </p:nvSpPr>
        <p:spPr>
          <a:xfrm>
            <a:off x="4359334" y="1336747"/>
            <a:ext cx="1022934" cy="851998"/>
          </a:xfrm>
          <a:prstGeom prst="rect">
            <a:avLst/>
          </a:prstGeom>
        </p:spPr>
        <p:txBody>
          <a:bodyPr lIns="0" tIns="0" rIns="0" bIns="0" anchor="ctr"/>
          <a:lstStyle>
            <a:lvl1pPr algn="l" defTabSz="914400" rtl="0" eaLnBrk="1" latinLnBrk="0" hangingPunct="1">
              <a:lnSpc>
                <a:spcPct val="90000"/>
              </a:lnSpc>
              <a:spcBef>
                <a:spcPct val="0"/>
              </a:spcBef>
              <a:buNone/>
              <a:defRPr sz="3200" kern="1200">
                <a:solidFill>
                  <a:schemeClr val="tx1"/>
                </a:solidFill>
                <a:latin typeface="+mj-lt"/>
                <a:ea typeface="DejaVu Sans Condensed" panose="020B0606030804020204" pitchFamily="34" charset="0"/>
                <a:cs typeface="DejaVu Sans Condensed" panose="020B0606030804020204" pitchFamily="34" charset="0"/>
              </a:defRPr>
            </a:lvl1pPr>
          </a:lstStyle>
          <a:p>
            <a:r>
              <a:rPr lang="en-US" sz="2400" b="1" dirty="0">
                <a:latin typeface="Garamond" panose="02020404030301010803" pitchFamily="18" charset="0"/>
              </a:rPr>
              <a:t>GPUs</a:t>
            </a:r>
          </a:p>
        </p:txBody>
      </p:sp>
      <p:sp>
        <p:nvSpPr>
          <p:cNvPr id="166" name="Title 18">
            <a:extLst>
              <a:ext uri="{FF2B5EF4-FFF2-40B4-BE49-F238E27FC236}">
                <a16:creationId xmlns:a16="http://schemas.microsoft.com/office/drawing/2014/main" xmlns="" id="{542D7865-85FA-4B7A-9521-1C1154D15EEB}"/>
              </a:ext>
            </a:extLst>
          </p:cNvPr>
          <p:cNvSpPr txBox="1">
            <a:spLocks/>
          </p:cNvSpPr>
          <p:nvPr/>
        </p:nvSpPr>
        <p:spPr>
          <a:xfrm>
            <a:off x="6787993" y="1328611"/>
            <a:ext cx="1022934" cy="851998"/>
          </a:xfrm>
          <a:prstGeom prst="rect">
            <a:avLst/>
          </a:prstGeom>
        </p:spPr>
        <p:txBody>
          <a:bodyPr lIns="0" tIns="0" rIns="0" bIns="0" anchor="ctr"/>
          <a:lstStyle>
            <a:lvl1pPr algn="l" defTabSz="914400" rtl="0" eaLnBrk="1" latinLnBrk="0" hangingPunct="1">
              <a:lnSpc>
                <a:spcPct val="90000"/>
              </a:lnSpc>
              <a:spcBef>
                <a:spcPct val="0"/>
              </a:spcBef>
              <a:buNone/>
              <a:defRPr sz="3200" kern="1200">
                <a:solidFill>
                  <a:schemeClr val="tx1"/>
                </a:solidFill>
                <a:latin typeface="+mj-lt"/>
                <a:ea typeface="DejaVu Sans Condensed" panose="020B0606030804020204" pitchFamily="34" charset="0"/>
                <a:cs typeface="DejaVu Sans Condensed" panose="020B0606030804020204" pitchFamily="34" charset="0"/>
              </a:defRPr>
            </a:lvl1pPr>
          </a:lstStyle>
          <a:p>
            <a:r>
              <a:rPr lang="en-US" sz="2400" b="1" dirty="0">
                <a:latin typeface="Garamond" panose="02020404030301010803" pitchFamily="18" charset="0"/>
              </a:rPr>
              <a:t>FPGAs</a:t>
            </a:r>
            <a:endParaRPr lang="en-US" sz="2333" b="1" dirty="0">
              <a:latin typeface="Garamond" panose="02020404030301010803" pitchFamily="18" charset="0"/>
            </a:endParaRPr>
          </a:p>
        </p:txBody>
      </p:sp>
      <p:sp>
        <p:nvSpPr>
          <p:cNvPr id="167" name="Title 18">
            <a:extLst>
              <a:ext uri="{FF2B5EF4-FFF2-40B4-BE49-F238E27FC236}">
                <a16:creationId xmlns:a16="http://schemas.microsoft.com/office/drawing/2014/main" xmlns="" id="{FA44B4CD-CE07-4340-97DB-26F46690370A}"/>
              </a:ext>
            </a:extLst>
          </p:cNvPr>
          <p:cNvSpPr txBox="1">
            <a:spLocks/>
          </p:cNvSpPr>
          <p:nvPr/>
        </p:nvSpPr>
        <p:spPr>
          <a:xfrm>
            <a:off x="9001231" y="1322186"/>
            <a:ext cx="1022934" cy="851998"/>
          </a:xfrm>
          <a:prstGeom prst="rect">
            <a:avLst/>
          </a:prstGeom>
        </p:spPr>
        <p:txBody>
          <a:bodyPr lIns="0" tIns="0" rIns="0" bIns="0" anchor="ctr"/>
          <a:lstStyle>
            <a:lvl1pPr algn="l" defTabSz="914400" rtl="0" eaLnBrk="1" latinLnBrk="0" hangingPunct="1">
              <a:lnSpc>
                <a:spcPct val="90000"/>
              </a:lnSpc>
              <a:spcBef>
                <a:spcPct val="0"/>
              </a:spcBef>
              <a:buNone/>
              <a:defRPr sz="3200" kern="1200">
                <a:solidFill>
                  <a:schemeClr val="tx1"/>
                </a:solidFill>
                <a:latin typeface="+mj-lt"/>
                <a:ea typeface="DejaVu Sans Condensed" panose="020B0606030804020204" pitchFamily="34" charset="0"/>
                <a:cs typeface="DejaVu Sans Condensed" panose="020B0606030804020204" pitchFamily="34" charset="0"/>
              </a:defRPr>
            </a:lvl1pPr>
          </a:lstStyle>
          <a:p>
            <a:r>
              <a:rPr lang="en-US" sz="2400" b="1" dirty="0">
                <a:latin typeface="Garamond" panose="02020404030301010803" pitchFamily="18" charset="0"/>
              </a:rPr>
              <a:t>ASICs</a:t>
            </a:r>
            <a:endParaRPr lang="en-US" sz="2333" b="1" dirty="0">
              <a:latin typeface="Garamond" panose="02020404030301010803" pitchFamily="18" charset="0"/>
            </a:endParaRPr>
          </a:p>
        </p:txBody>
      </p:sp>
      <p:pic>
        <p:nvPicPr>
          <p:cNvPr id="168" name="Picture 167">
            <a:extLst>
              <a:ext uri="{FF2B5EF4-FFF2-40B4-BE49-F238E27FC236}">
                <a16:creationId xmlns:a16="http://schemas.microsoft.com/office/drawing/2014/main" xmlns="" id="{63F47D41-94F1-487F-A522-E6A19F6EFBF8}"/>
              </a:ext>
            </a:extLst>
          </p:cNvPr>
          <p:cNvPicPr>
            <a:picLocks noChangeAspect="1"/>
          </p:cNvPicPr>
          <p:nvPr/>
        </p:nvPicPr>
        <p:blipFill>
          <a:blip r:embed="rId5"/>
          <a:stretch>
            <a:fillRect/>
          </a:stretch>
        </p:blipFill>
        <p:spPr>
          <a:xfrm>
            <a:off x="8589570" y="3739711"/>
            <a:ext cx="1979052" cy="1382514"/>
          </a:xfrm>
          <a:prstGeom prst="rect">
            <a:avLst/>
          </a:prstGeom>
        </p:spPr>
      </p:pic>
      <p:pic>
        <p:nvPicPr>
          <p:cNvPr id="172" name="Picture 171">
            <a:extLst>
              <a:ext uri="{FF2B5EF4-FFF2-40B4-BE49-F238E27FC236}">
                <a16:creationId xmlns:a16="http://schemas.microsoft.com/office/drawing/2014/main" xmlns="" id="{2E2D6DCD-4F2B-4C15-92C9-795BD0A5FB79}"/>
              </a:ext>
            </a:extLst>
          </p:cNvPr>
          <p:cNvPicPr>
            <a:picLocks noChangeAspect="1"/>
          </p:cNvPicPr>
          <p:nvPr/>
        </p:nvPicPr>
        <p:blipFill>
          <a:blip r:embed="rId6"/>
          <a:stretch>
            <a:fillRect/>
          </a:stretch>
        </p:blipFill>
        <p:spPr>
          <a:xfrm>
            <a:off x="6566702" y="1996303"/>
            <a:ext cx="1465519" cy="1455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 name="Picture 173" descr="A picture containing crossword puzzle&#10;&#10;Description generated with high confidence">
            <a:extLst>
              <a:ext uri="{FF2B5EF4-FFF2-40B4-BE49-F238E27FC236}">
                <a16:creationId xmlns:a16="http://schemas.microsoft.com/office/drawing/2014/main" xmlns="" id="{F2D5F7C7-9AD1-4A4B-9FA0-0527FC9E1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6648" y="3789658"/>
            <a:ext cx="1445625" cy="1080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7" name="Picture 176">
            <a:extLst>
              <a:ext uri="{FF2B5EF4-FFF2-40B4-BE49-F238E27FC236}">
                <a16:creationId xmlns:a16="http://schemas.microsoft.com/office/drawing/2014/main" xmlns="" id="{62ECEA1C-647D-4B61-ADDB-ABFC3636905D}"/>
              </a:ext>
            </a:extLst>
          </p:cNvPr>
          <p:cNvPicPr>
            <a:picLocks noChangeAspect="1"/>
          </p:cNvPicPr>
          <p:nvPr/>
        </p:nvPicPr>
        <p:blipFill>
          <a:blip r:embed="rId8"/>
          <a:stretch>
            <a:fillRect/>
          </a:stretch>
        </p:blipFill>
        <p:spPr>
          <a:xfrm>
            <a:off x="8711179" y="1972547"/>
            <a:ext cx="1562489" cy="1478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 name="TextBox 101">
            <a:extLst>
              <a:ext uri="{FF2B5EF4-FFF2-40B4-BE49-F238E27FC236}">
                <a16:creationId xmlns:a16="http://schemas.microsoft.com/office/drawing/2014/main" xmlns="" id="{1E066FDA-9BAF-4275-9AD8-97638397784A}"/>
              </a:ext>
            </a:extLst>
          </p:cNvPr>
          <p:cNvSpPr txBox="1"/>
          <p:nvPr/>
        </p:nvSpPr>
        <p:spPr>
          <a:xfrm>
            <a:off x="9479156" y="5074192"/>
            <a:ext cx="2121067" cy="520309"/>
          </a:xfrm>
          <a:prstGeom prst="rect">
            <a:avLst/>
          </a:prstGeom>
          <a:noFill/>
        </p:spPr>
        <p:txBody>
          <a:bodyPr wrap="none" lIns="91427" tIns="91427" rIns="91427" bIns="91427" rtlCol="0">
            <a:spAutoFit/>
          </a:bodyPr>
          <a:lstStyle/>
          <a:p>
            <a:pPr defTabSz="909175">
              <a:lnSpc>
                <a:spcPct val="90000"/>
              </a:lnSpc>
              <a:spcAft>
                <a:spcPts val="600"/>
              </a:spcAft>
              <a:defRPr/>
            </a:pPr>
            <a:r>
              <a:rPr lang="en-US" sz="2400" b="1" dirty="0">
                <a:solidFill>
                  <a:schemeClr val="accent2">
                    <a:lumMod val="50000"/>
                  </a:schemeClr>
                </a:solidFill>
                <a:latin typeface="Garamond" panose="02020404030301010803" pitchFamily="18" charset="0"/>
                <a:cs typeface="Segoe UI Semibold" panose="020B0702040204020203" pitchFamily="34" charset="0"/>
              </a:rPr>
              <a:t>EFFICIENCY</a:t>
            </a:r>
            <a:endParaRPr lang="en-US" sz="2000" b="1" dirty="0">
              <a:solidFill>
                <a:schemeClr val="accent2">
                  <a:lumMod val="50000"/>
                </a:schemeClr>
              </a:solidFill>
              <a:latin typeface="Garamond" panose="02020404030301010803" pitchFamily="18" charset="0"/>
              <a:cs typeface="Segoe UI Semibold" panose="020B0702040204020203" pitchFamily="34" charset="0"/>
            </a:endParaRPr>
          </a:p>
        </p:txBody>
      </p:sp>
      <p:sp>
        <p:nvSpPr>
          <p:cNvPr id="107" name="Rectangle 106">
            <a:extLst>
              <a:ext uri="{FF2B5EF4-FFF2-40B4-BE49-F238E27FC236}">
                <a16:creationId xmlns:a16="http://schemas.microsoft.com/office/drawing/2014/main" xmlns="" id="{813755FA-8AEF-4E29-8946-F61F260B37EF}"/>
              </a:ext>
            </a:extLst>
          </p:cNvPr>
          <p:cNvSpPr/>
          <p:nvPr/>
        </p:nvSpPr>
        <p:spPr>
          <a:xfrm>
            <a:off x="329289" y="1505445"/>
            <a:ext cx="5887744" cy="3593452"/>
          </a:xfrm>
          <a:prstGeom prst="rect">
            <a:avLst/>
          </a:prstGeom>
          <a:solidFill>
            <a:srgbClr val="F2F2F2">
              <a:alpha val="88000"/>
            </a:srgbClr>
          </a:solidFill>
          <a:ln>
            <a:solidFill>
              <a:srgbClr val="F2F2F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8" name="Rectangle 107">
            <a:extLst>
              <a:ext uri="{FF2B5EF4-FFF2-40B4-BE49-F238E27FC236}">
                <a16:creationId xmlns:a16="http://schemas.microsoft.com/office/drawing/2014/main" xmlns="" id="{813755FA-8AEF-4E29-8946-F61F260B37EF}"/>
              </a:ext>
            </a:extLst>
          </p:cNvPr>
          <p:cNvSpPr/>
          <p:nvPr/>
        </p:nvSpPr>
        <p:spPr>
          <a:xfrm>
            <a:off x="8598097" y="1500424"/>
            <a:ext cx="3427529" cy="3641932"/>
          </a:xfrm>
          <a:prstGeom prst="rect">
            <a:avLst/>
          </a:prstGeom>
          <a:solidFill>
            <a:srgbClr val="F2F2F2">
              <a:alpha val="88000"/>
            </a:srgbClr>
          </a:solidFill>
          <a:ln>
            <a:solidFill>
              <a:srgbClr val="F2F2F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9" name="Slide Number Placeholder 3"/>
          <p:cNvSpPr>
            <a:spLocks noGrp="1"/>
          </p:cNvSpPr>
          <p:nvPr>
            <p:ph type="sldNum" sz="quarter" idx="12"/>
          </p:nvPr>
        </p:nvSpPr>
        <p:spPr>
          <a:xfrm>
            <a:off x="9479156" y="6553491"/>
            <a:ext cx="2743200" cy="365125"/>
          </a:xfrm>
        </p:spPr>
        <p:txBody>
          <a:bodyPr/>
          <a:lstStyle/>
          <a:p>
            <a:r>
              <a:rPr lang="en-US" dirty="0"/>
              <a:t>11</a:t>
            </a:r>
          </a:p>
        </p:txBody>
      </p:sp>
    </p:spTree>
    <p:extLst>
      <p:ext uri="{BB962C8B-B14F-4D97-AF65-F5344CB8AC3E}">
        <p14:creationId xmlns:p14="http://schemas.microsoft.com/office/powerpoint/2010/main" val="15913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left)">
                                      <p:cBhvr>
                                        <p:cTn id="7" dur="500"/>
                                        <p:tgtEl>
                                          <p:spTgt spid="16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59">
                                            <p:txEl>
                                              <p:pRg st="10" end="10"/>
                                            </p:txEl>
                                          </p:spTgt>
                                        </p:tgtEl>
                                        <p:attrNameLst>
                                          <p:attrName>style.visibility</p:attrName>
                                        </p:attrNameLst>
                                      </p:cBhvr>
                                      <p:to>
                                        <p:strVal val="visible"/>
                                      </p:to>
                                    </p:set>
                                    <p:animEffect transition="in" filter="fade">
                                      <p:cBhvr>
                                        <p:cTn id="20" dur="500"/>
                                        <p:tgtEl>
                                          <p:spTgt spid="159">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9">
                                            <p:txEl>
                                              <p:pRg st="11" end="11"/>
                                            </p:txEl>
                                          </p:spTgt>
                                        </p:tgtEl>
                                        <p:attrNameLst>
                                          <p:attrName>style.visibility</p:attrName>
                                        </p:attrNameLst>
                                      </p:cBhvr>
                                      <p:to>
                                        <p:strVal val="visible"/>
                                      </p:to>
                                    </p:set>
                                    <p:animEffect transition="in" filter="fade">
                                      <p:cBhvr>
                                        <p:cTn id="23" dur="500"/>
                                        <p:tgtEl>
                                          <p:spTgt spid="159">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9">
                                            <p:txEl>
                                              <p:pRg st="12" end="12"/>
                                            </p:txEl>
                                          </p:spTgt>
                                        </p:tgtEl>
                                        <p:attrNameLst>
                                          <p:attrName>style.visibility</p:attrName>
                                        </p:attrNameLst>
                                      </p:cBhvr>
                                      <p:to>
                                        <p:strVal val="visible"/>
                                      </p:to>
                                    </p:set>
                                    <p:animEffect transition="in" filter="fade">
                                      <p:cBhvr>
                                        <p:cTn id="26" dur="500"/>
                                        <p:tgtEl>
                                          <p:spTgt spid="1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0" grpId="0" animBg="1"/>
      <p:bldP spid="102" grpId="0"/>
      <p:bldP spid="107" grpId="0" animBg="1"/>
      <p:bldP spid="1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BM IT Infrastructure Blog"/>
          <p:cNvPicPr>
            <a:picLocks noChangeAspect="1" noChangeArrowheads="1"/>
          </p:cNvPicPr>
          <p:nvPr/>
        </p:nvPicPr>
        <p:blipFill rotWithShape="1">
          <a:blip r:embed="rId3">
            <a:extLst>
              <a:ext uri="{28A0092B-C50C-407E-A947-70E740481C1C}">
                <a14:useLocalDpi xmlns:a14="http://schemas.microsoft.com/office/drawing/2010/main" val="0"/>
              </a:ext>
            </a:extLst>
          </a:blip>
          <a:srcRect l="8998" t="15263" r="6149" b="7374"/>
          <a:stretch/>
        </p:blipFill>
        <p:spPr bwMode="auto">
          <a:xfrm>
            <a:off x="649640" y="1294549"/>
            <a:ext cx="4724865" cy="21669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alpha-data.com/dcp/otherimages/adm-pcie-9h7_001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781" y="689574"/>
            <a:ext cx="4531441" cy="30224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D7FBBFD2-7BD5-4A8E-8909-1EF5F8C5F35F}"/>
              </a:ext>
            </a:extLst>
          </p:cNvPr>
          <p:cNvSpPr>
            <a:spLocks noGrp="1"/>
          </p:cNvSpPr>
          <p:nvPr>
            <p:ph type="title"/>
          </p:nvPr>
        </p:nvSpPr>
        <p:spPr/>
        <p:txBody>
          <a:bodyPr/>
          <a:lstStyle/>
          <a:p>
            <a:r>
              <a:rPr lang="en-US" dirty="0"/>
              <a:t>Heterogeneous System: CPU+FPGA</a:t>
            </a:r>
          </a:p>
        </p:txBody>
      </p:sp>
      <p:sp>
        <p:nvSpPr>
          <p:cNvPr id="4" name="Rectangle 3">
            <a:extLst>
              <a:ext uri="{FF2B5EF4-FFF2-40B4-BE49-F238E27FC236}">
                <a16:creationId xmlns:a16="http://schemas.microsoft.com/office/drawing/2014/main" xmlns="" id="{046A7CE0-CA50-4E29-ACDC-6F6FF42444B3}"/>
              </a:ext>
            </a:extLst>
          </p:cNvPr>
          <p:cNvSpPr/>
          <p:nvPr/>
        </p:nvSpPr>
        <p:spPr>
          <a:xfrm>
            <a:off x="1494043" y="3346911"/>
            <a:ext cx="4183590" cy="584775"/>
          </a:xfrm>
          <a:prstGeom prst="rect">
            <a:avLst/>
          </a:prstGeom>
        </p:spPr>
        <p:txBody>
          <a:bodyPr wrap="square">
            <a:spAutoFit/>
          </a:bodyPr>
          <a:lstStyle/>
          <a:p>
            <a:r>
              <a:rPr lang="en-US" sz="3200" b="1" dirty="0">
                <a:solidFill>
                  <a:srgbClr val="264478"/>
                </a:solidFill>
                <a:latin typeface="Garamond" panose="02020404030301010803" pitchFamily="18" charset="0"/>
              </a:rPr>
              <a:t>POWER9 AC922</a:t>
            </a:r>
            <a:endParaRPr lang="en-US" b="1" dirty="0">
              <a:solidFill>
                <a:srgbClr val="264478"/>
              </a:solidFill>
              <a:latin typeface="Garamond" panose="02020404030301010803" pitchFamily="18" charset="0"/>
            </a:endParaRPr>
          </a:p>
        </p:txBody>
      </p:sp>
      <p:sp>
        <p:nvSpPr>
          <p:cNvPr id="13" name="Rectangle 12">
            <a:extLst>
              <a:ext uri="{FF2B5EF4-FFF2-40B4-BE49-F238E27FC236}">
                <a16:creationId xmlns:a16="http://schemas.microsoft.com/office/drawing/2014/main" xmlns="" id="{F137E71F-D561-4D9D-B83A-232248175A0E}"/>
              </a:ext>
            </a:extLst>
          </p:cNvPr>
          <p:cNvSpPr/>
          <p:nvPr/>
        </p:nvSpPr>
        <p:spPr>
          <a:xfrm>
            <a:off x="6899954" y="3366776"/>
            <a:ext cx="4840981" cy="1077218"/>
          </a:xfrm>
          <a:prstGeom prst="rect">
            <a:avLst/>
          </a:prstGeom>
        </p:spPr>
        <p:txBody>
          <a:bodyPr wrap="square">
            <a:spAutoFit/>
          </a:bodyPr>
          <a:lstStyle/>
          <a:p>
            <a:r>
              <a:rPr lang="en-US" sz="3200" b="1" dirty="0" smtClean="0">
                <a:solidFill>
                  <a:srgbClr val="264478"/>
                </a:solidFill>
                <a:latin typeface="Garamond" panose="02020404030301010803" pitchFamily="18" charset="0"/>
              </a:rPr>
              <a:t>HBM-based </a:t>
            </a:r>
            <a:r>
              <a:rPr lang="en-US" sz="3200" b="1" dirty="0">
                <a:solidFill>
                  <a:srgbClr val="264478"/>
                </a:solidFill>
                <a:latin typeface="Garamond" panose="02020404030301010803" pitchFamily="18" charset="0"/>
              </a:rPr>
              <a:t>AD9H7</a:t>
            </a:r>
            <a:r>
              <a:rPr lang="en-US" sz="3200" b="1" dirty="0" smtClean="0">
                <a:solidFill>
                  <a:srgbClr val="264478"/>
                </a:solidFill>
                <a:latin typeface="Garamond" panose="02020404030301010803" pitchFamily="18" charset="0"/>
              </a:rPr>
              <a:t> </a:t>
            </a:r>
            <a:r>
              <a:rPr lang="en-US" sz="3200" b="1" dirty="0">
                <a:solidFill>
                  <a:srgbClr val="264478"/>
                </a:solidFill>
                <a:latin typeface="Garamond" panose="02020404030301010803" pitchFamily="18" charset="0"/>
              </a:rPr>
              <a:t>board 	</a:t>
            </a:r>
            <a:endParaRPr lang="en-US" b="1" dirty="0">
              <a:solidFill>
                <a:srgbClr val="264478"/>
              </a:solidFill>
              <a:latin typeface="Garamond" panose="02020404030301010803" pitchFamily="18" charset="0"/>
            </a:endParaRPr>
          </a:p>
        </p:txBody>
      </p:sp>
      <p:sp>
        <p:nvSpPr>
          <p:cNvPr id="6" name="Arrow: Left-Right 5">
            <a:extLst>
              <a:ext uri="{FF2B5EF4-FFF2-40B4-BE49-F238E27FC236}">
                <a16:creationId xmlns:a16="http://schemas.microsoft.com/office/drawing/2014/main" xmlns="" id="{C596C06C-D46D-4357-87C7-5C65279A2AAB}"/>
              </a:ext>
            </a:extLst>
          </p:cNvPr>
          <p:cNvSpPr/>
          <p:nvPr/>
        </p:nvSpPr>
        <p:spPr>
          <a:xfrm>
            <a:off x="5210632" y="1972648"/>
            <a:ext cx="1809789" cy="670464"/>
          </a:xfrm>
          <a:prstGeom prst="leftRightArrow">
            <a:avLst/>
          </a:prstGeom>
          <a:ln w="952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i="1" dirty="0"/>
              <a:t>CAPI2</a:t>
            </a:r>
            <a:endParaRPr lang="en-US" sz="2000" b="1" i="1" dirty="0"/>
          </a:p>
        </p:txBody>
      </p:sp>
      <p:sp>
        <p:nvSpPr>
          <p:cNvPr id="7" name="TextBox 6"/>
          <p:cNvSpPr txBox="1"/>
          <p:nvPr/>
        </p:nvSpPr>
        <p:spPr>
          <a:xfrm>
            <a:off x="9305216" y="2966110"/>
            <a:ext cx="2018501" cy="369332"/>
          </a:xfrm>
          <a:prstGeom prst="rect">
            <a:avLst/>
          </a:prstGeom>
          <a:noFill/>
        </p:spPr>
        <p:txBody>
          <a:bodyPr wrap="none" rtlCol="0">
            <a:spAutoFit/>
          </a:bodyPr>
          <a:lstStyle/>
          <a:p>
            <a:r>
              <a:rPr lang="en-US" b="1" dirty="0">
                <a:latin typeface="Garamond" panose="02020404030301010803" pitchFamily="18" charset="0"/>
              </a:rPr>
              <a:t>Source: </a:t>
            </a:r>
            <a:r>
              <a:rPr lang="en-US" b="1" dirty="0" err="1">
                <a:latin typeface="Garamond" panose="02020404030301010803" pitchFamily="18" charset="0"/>
              </a:rPr>
              <a:t>AlphaData</a:t>
            </a:r>
            <a:endParaRPr lang="en-US" b="1" dirty="0">
              <a:latin typeface="Garamond" panose="02020404030301010803" pitchFamily="18" charset="0"/>
            </a:endParaRPr>
          </a:p>
        </p:txBody>
      </p:sp>
      <p:sp>
        <p:nvSpPr>
          <p:cNvPr id="12" name="TextBox 11"/>
          <p:cNvSpPr txBox="1"/>
          <p:nvPr/>
        </p:nvSpPr>
        <p:spPr>
          <a:xfrm>
            <a:off x="4048938" y="3116141"/>
            <a:ext cx="1425390" cy="369332"/>
          </a:xfrm>
          <a:prstGeom prst="rect">
            <a:avLst/>
          </a:prstGeom>
          <a:noFill/>
        </p:spPr>
        <p:txBody>
          <a:bodyPr wrap="none" rtlCol="0">
            <a:spAutoFit/>
          </a:bodyPr>
          <a:lstStyle/>
          <a:p>
            <a:r>
              <a:rPr lang="en-US" b="1" dirty="0">
                <a:latin typeface="Garamond" panose="02020404030301010803" pitchFamily="18" charset="0"/>
              </a:rPr>
              <a:t>Source: IBM</a:t>
            </a:r>
          </a:p>
        </p:txBody>
      </p:sp>
      <p:sp>
        <p:nvSpPr>
          <p:cNvPr id="16" name="Slide Number Placeholder 3"/>
          <p:cNvSpPr>
            <a:spLocks noGrp="1"/>
          </p:cNvSpPr>
          <p:nvPr>
            <p:ph type="sldNum" sz="quarter" idx="12"/>
          </p:nvPr>
        </p:nvSpPr>
        <p:spPr>
          <a:xfrm>
            <a:off x="9479156" y="6553491"/>
            <a:ext cx="2743200" cy="365125"/>
          </a:xfrm>
        </p:spPr>
        <p:txBody>
          <a:bodyPr/>
          <a:lstStyle/>
          <a:p>
            <a:r>
              <a:rPr lang="en-US" dirty="0"/>
              <a:t>12</a:t>
            </a:r>
          </a:p>
        </p:txBody>
      </p:sp>
      <p:sp>
        <p:nvSpPr>
          <p:cNvPr id="19" name="Content Placeholder 2">
            <a:extLst>
              <a:ext uri="{FF2B5EF4-FFF2-40B4-BE49-F238E27FC236}">
                <a16:creationId xmlns:a16="http://schemas.microsoft.com/office/drawing/2014/main" xmlns="" id="{CAA5A6EF-811F-4E45-957F-E7E906751984}"/>
              </a:ext>
            </a:extLst>
          </p:cNvPr>
          <p:cNvSpPr>
            <a:spLocks noGrp="1"/>
          </p:cNvSpPr>
          <p:nvPr>
            <p:ph idx="1"/>
          </p:nvPr>
        </p:nvSpPr>
        <p:spPr>
          <a:xfrm>
            <a:off x="668711" y="4829972"/>
            <a:ext cx="7021244" cy="1279824"/>
          </a:xfrm>
        </p:spPr>
        <p:txBody>
          <a:bodyPr>
            <a:normAutofit/>
          </a:bodyPr>
          <a:lstStyle/>
          <a:p>
            <a:pPr marL="0" indent="0">
              <a:buNone/>
            </a:pPr>
            <a:r>
              <a:rPr lang="en-US" sz="2200" dirty="0" smtClean="0"/>
              <a:t>We evaluate two POWER9+FPGA systems:</a:t>
            </a:r>
          </a:p>
          <a:p>
            <a:pPr marL="457200" lvl="1" indent="0">
              <a:lnSpc>
                <a:spcPct val="100000"/>
              </a:lnSpc>
              <a:buNone/>
            </a:pPr>
            <a:r>
              <a:rPr lang="en-US" sz="2400" b="1" dirty="0" smtClean="0"/>
              <a:t>1. HBM-based board AD9H7		</a:t>
            </a:r>
          </a:p>
          <a:p>
            <a:pPr marL="457200" lvl="1" indent="0">
              <a:buNone/>
            </a:pPr>
            <a:r>
              <a:rPr lang="en-US" sz="2000" dirty="0" smtClean="0"/>
              <a:t>Xilinx </a:t>
            </a:r>
            <a:r>
              <a:rPr lang="en-US" sz="2000" dirty="0" err="1" smtClean="0"/>
              <a:t>Virtex</a:t>
            </a:r>
            <a:r>
              <a:rPr lang="en-US" sz="2000" dirty="0" smtClean="0"/>
              <a:t> </a:t>
            </a:r>
            <a:r>
              <a:rPr lang="en-US" sz="2000" dirty="0" err="1" smtClean="0"/>
              <a:t>Ultrascale</a:t>
            </a:r>
            <a:r>
              <a:rPr lang="en-US" sz="2000" dirty="0" smtClean="0"/>
              <a:t>+™ XCVU37P-2		</a:t>
            </a:r>
            <a:endParaRPr lang="en-US" sz="2000" dirty="0"/>
          </a:p>
        </p:txBody>
      </p:sp>
    </p:spTree>
    <p:extLst>
      <p:ext uri="{BB962C8B-B14F-4D97-AF65-F5344CB8AC3E}">
        <p14:creationId xmlns:p14="http://schemas.microsoft.com/office/powerpoint/2010/main" val="22864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Image">
            <a:extLst>
              <a:ext uri="{FF2B5EF4-FFF2-40B4-BE49-F238E27FC236}">
                <a16:creationId xmlns:a16="http://schemas.microsoft.com/office/drawing/2014/main" xmlns="" id="{A799E9B0-E9D2-48BC-BD2C-140F692279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20" t="11994" r="7401" b="14234"/>
          <a:stretch/>
        </p:blipFill>
        <p:spPr bwMode="auto">
          <a:xfrm>
            <a:off x="6645197" y="1062610"/>
            <a:ext cx="4097717" cy="2422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BM IT Infrastructure Blog"/>
          <p:cNvPicPr>
            <a:picLocks noChangeAspect="1" noChangeArrowheads="1"/>
          </p:cNvPicPr>
          <p:nvPr/>
        </p:nvPicPr>
        <p:blipFill rotWithShape="1">
          <a:blip r:embed="rId4">
            <a:extLst>
              <a:ext uri="{28A0092B-C50C-407E-A947-70E740481C1C}">
                <a14:useLocalDpi xmlns:a14="http://schemas.microsoft.com/office/drawing/2010/main" val="0"/>
              </a:ext>
            </a:extLst>
          </a:blip>
          <a:srcRect l="8998" t="15263" r="6149" b="7374"/>
          <a:stretch/>
        </p:blipFill>
        <p:spPr bwMode="auto">
          <a:xfrm>
            <a:off x="649640" y="1294549"/>
            <a:ext cx="4724865" cy="21669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D7FBBFD2-7BD5-4A8E-8909-1EF5F8C5F35F}"/>
              </a:ext>
            </a:extLst>
          </p:cNvPr>
          <p:cNvSpPr>
            <a:spLocks noGrp="1"/>
          </p:cNvSpPr>
          <p:nvPr>
            <p:ph type="title"/>
          </p:nvPr>
        </p:nvSpPr>
        <p:spPr/>
        <p:txBody>
          <a:bodyPr/>
          <a:lstStyle/>
          <a:p>
            <a:r>
              <a:rPr lang="en-US" dirty="0"/>
              <a:t>Heterogeneous System: CPU+FPGA</a:t>
            </a:r>
          </a:p>
        </p:txBody>
      </p:sp>
      <p:sp>
        <p:nvSpPr>
          <p:cNvPr id="4" name="Rectangle 3">
            <a:extLst>
              <a:ext uri="{FF2B5EF4-FFF2-40B4-BE49-F238E27FC236}">
                <a16:creationId xmlns:a16="http://schemas.microsoft.com/office/drawing/2014/main" xmlns="" id="{046A7CE0-CA50-4E29-ACDC-6F6FF42444B3}"/>
              </a:ext>
            </a:extLst>
          </p:cNvPr>
          <p:cNvSpPr/>
          <p:nvPr/>
        </p:nvSpPr>
        <p:spPr>
          <a:xfrm>
            <a:off x="1494043" y="3346911"/>
            <a:ext cx="4183590" cy="584775"/>
          </a:xfrm>
          <a:prstGeom prst="rect">
            <a:avLst/>
          </a:prstGeom>
        </p:spPr>
        <p:txBody>
          <a:bodyPr wrap="square">
            <a:spAutoFit/>
          </a:bodyPr>
          <a:lstStyle/>
          <a:p>
            <a:r>
              <a:rPr lang="en-US" sz="3200" b="1" dirty="0">
                <a:solidFill>
                  <a:srgbClr val="264478"/>
                </a:solidFill>
                <a:latin typeface="Garamond" panose="02020404030301010803" pitchFamily="18" charset="0"/>
              </a:rPr>
              <a:t>POWER9 AC922</a:t>
            </a:r>
            <a:endParaRPr lang="en-US" b="1" dirty="0">
              <a:solidFill>
                <a:srgbClr val="264478"/>
              </a:solidFill>
              <a:latin typeface="Garamond" panose="02020404030301010803" pitchFamily="18" charset="0"/>
            </a:endParaRPr>
          </a:p>
        </p:txBody>
      </p:sp>
      <p:sp>
        <p:nvSpPr>
          <p:cNvPr id="13" name="Rectangle 12">
            <a:extLst>
              <a:ext uri="{FF2B5EF4-FFF2-40B4-BE49-F238E27FC236}">
                <a16:creationId xmlns:a16="http://schemas.microsoft.com/office/drawing/2014/main" xmlns="" id="{F137E71F-D561-4D9D-B83A-232248175A0E}"/>
              </a:ext>
            </a:extLst>
          </p:cNvPr>
          <p:cNvSpPr/>
          <p:nvPr/>
        </p:nvSpPr>
        <p:spPr>
          <a:xfrm>
            <a:off x="6899954" y="3366776"/>
            <a:ext cx="4911922" cy="1077218"/>
          </a:xfrm>
          <a:prstGeom prst="rect">
            <a:avLst/>
          </a:prstGeom>
        </p:spPr>
        <p:txBody>
          <a:bodyPr wrap="square">
            <a:spAutoFit/>
          </a:bodyPr>
          <a:lstStyle/>
          <a:p>
            <a:r>
              <a:rPr lang="en-US" sz="3200" b="1" dirty="0" smtClean="0">
                <a:solidFill>
                  <a:srgbClr val="264478"/>
                </a:solidFill>
                <a:latin typeface="Garamond" panose="02020404030301010803" pitchFamily="18" charset="0"/>
              </a:rPr>
              <a:t>DDR4-based </a:t>
            </a:r>
            <a:r>
              <a:rPr lang="en-US" sz="3200" b="1" dirty="0">
                <a:solidFill>
                  <a:srgbClr val="264478"/>
                </a:solidFill>
                <a:latin typeface="Garamond" panose="02020404030301010803" pitchFamily="18" charset="0"/>
              </a:rPr>
              <a:t>AD9V3</a:t>
            </a:r>
            <a:r>
              <a:rPr lang="en-US" sz="3200" b="1" dirty="0" smtClean="0">
                <a:solidFill>
                  <a:srgbClr val="264478"/>
                </a:solidFill>
                <a:latin typeface="Garamond" panose="02020404030301010803" pitchFamily="18" charset="0"/>
              </a:rPr>
              <a:t> board</a:t>
            </a:r>
            <a:endParaRPr lang="en-US" sz="3200" b="1" dirty="0">
              <a:solidFill>
                <a:srgbClr val="264478"/>
              </a:solidFill>
              <a:latin typeface="Garamond" panose="02020404030301010803" pitchFamily="18" charset="0"/>
            </a:endParaRPr>
          </a:p>
          <a:p>
            <a:endParaRPr lang="en-US" sz="3200" b="1" dirty="0">
              <a:solidFill>
                <a:srgbClr val="264478"/>
              </a:solidFill>
              <a:latin typeface="Garamond" panose="02020404030301010803" pitchFamily="18" charset="0"/>
            </a:endParaRPr>
          </a:p>
        </p:txBody>
      </p:sp>
      <p:sp>
        <p:nvSpPr>
          <p:cNvPr id="6" name="Arrow: Left-Right 5">
            <a:extLst>
              <a:ext uri="{FF2B5EF4-FFF2-40B4-BE49-F238E27FC236}">
                <a16:creationId xmlns:a16="http://schemas.microsoft.com/office/drawing/2014/main" xmlns="" id="{C596C06C-D46D-4357-87C7-5C65279A2AAB}"/>
              </a:ext>
            </a:extLst>
          </p:cNvPr>
          <p:cNvSpPr/>
          <p:nvPr/>
        </p:nvSpPr>
        <p:spPr>
          <a:xfrm>
            <a:off x="5210632" y="1972648"/>
            <a:ext cx="1809789" cy="670464"/>
          </a:xfrm>
          <a:prstGeom prst="leftRightArrow">
            <a:avLst/>
          </a:prstGeom>
          <a:ln w="952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i="1" dirty="0"/>
              <a:t>CAPI2</a:t>
            </a:r>
            <a:endParaRPr lang="en-US" sz="2000" b="1" i="1" dirty="0"/>
          </a:p>
        </p:txBody>
      </p:sp>
      <p:sp>
        <p:nvSpPr>
          <p:cNvPr id="7" name="TextBox 6"/>
          <p:cNvSpPr txBox="1"/>
          <p:nvPr/>
        </p:nvSpPr>
        <p:spPr>
          <a:xfrm>
            <a:off x="9305216" y="2966110"/>
            <a:ext cx="2018501" cy="369332"/>
          </a:xfrm>
          <a:prstGeom prst="rect">
            <a:avLst/>
          </a:prstGeom>
          <a:noFill/>
        </p:spPr>
        <p:txBody>
          <a:bodyPr wrap="none" rtlCol="0">
            <a:spAutoFit/>
          </a:bodyPr>
          <a:lstStyle/>
          <a:p>
            <a:r>
              <a:rPr lang="en-US" b="1" dirty="0">
                <a:latin typeface="Garamond" panose="02020404030301010803" pitchFamily="18" charset="0"/>
              </a:rPr>
              <a:t>Source: </a:t>
            </a:r>
            <a:r>
              <a:rPr lang="en-US" b="1" dirty="0" err="1">
                <a:latin typeface="Garamond" panose="02020404030301010803" pitchFamily="18" charset="0"/>
              </a:rPr>
              <a:t>AlphaData</a:t>
            </a:r>
            <a:endParaRPr lang="en-US" b="1" dirty="0">
              <a:latin typeface="Garamond" panose="02020404030301010803" pitchFamily="18" charset="0"/>
            </a:endParaRPr>
          </a:p>
        </p:txBody>
      </p:sp>
      <p:sp>
        <p:nvSpPr>
          <p:cNvPr id="12" name="TextBox 11"/>
          <p:cNvSpPr txBox="1"/>
          <p:nvPr/>
        </p:nvSpPr>
        <p:spPr>
          <a:xfrm>
            <a:off x="4048938" y="3116141"/>
            <a:ext cx="1425390" cy="369332"/>
          </a:xfrm>
          <a:prstGeom prst="rect">
            <a:avLst/>
          </a:prstGeom>
          <a:noFill/>
        </p:spPr>
        <p:txBody>
          <a:bodyPr wrap="none" rtlCol="0">
            <a:spAutoFit/>
          </a:bodyPr>
          <a:lstStyle/>
          <a:p>
            <a:r>
              <a:rPr lang="en-US" b="1" dirty="0">
                <a:latin typeface="Garamond" panose="02020404030301010803" pitchFamily="18" charset="0"/>
              </a:rPr>
              <a:t>Source: IBM</a:t>
            </a:r>
          </a:p>
        </p:txBody>
      </p:sp>
      <p:sp>
        <p:nvSpPr>
          <p:cNvPr id="16" name="Slide Number Placeholder 3"/>
          <p:cNvSpPr>
            <a:spLocks noGrp="1"/>
          </p:cNvSpPr>
          <p:nvPr>
            <p:ph type="sldNum" sz="quarter" idx="12"/>
          </p:nvPr>
        </p:nvSpPr>
        <p:spPr>
          <a:xfrm>
            <a:off x="9479156" y="6553491"/>
            <a:ext cx="2743200" cy="365125"/>
          </a:xfrm>
        </p:spPr>
        <p:txBody>
          <a:bodyPr/>
          <a:lstStyle/>
          <a:p>
            <a:r>
              <a:rPr lang="en-US" dirty="0"/>
              <a:t>12</a:t>
            </a:r>
          </a:p>
        </p:txBody>
      </p:sp>
      <p:sp>
        <p:nvSpPr>
          <p:cNvPr id="22" name="Content Placeholder 2">
            <a:extLst>
              <a:ext uri="{FF2B5EF4-FFF2-40B4-BE49-F238E27FC236}">
                <a16:creationId xmlns:a16="http://schemas.microsoft.com/office/drawing/2014/main" xmlns="" id="{CAA5A6EF-811F-4E45-957F-E7E906751984}"/>
              </a:ext>
            </a:extLst>
          </p:cNvPr>
          <p:cNvSpPr>
            <a:spLocks noGrp="1"/>
          </p:cNvSpPr>
          <p:nvPr>
            <p:ph idx="1"/>
          </p:nvPr>
        </p:nvSpPr>
        <p:spPr>
          <a:xfrm>
            <a:off x="4870900" y="5148581"/>
            <a:ext cx="6452817" cy="1279824"/>
          </a:xfrm>
        </p:spPr>
        <p:txBody>
          <a:bodyPr>
            <a:normAutofit/>
          </a:bodyPr>
          <a:lstStyle/>
          <a:p>
            <a:pPr marL="457200" lvl="1" indent="0">
              <a:lnSpc>
                <a:spcPct val="100000"/>
              </a:lnSpc>
              <a:buNone/>
            </a:pPr>
            <a:r>
              <a:rPr lang="en-US" sz="2400" b="1" dirty="0" smtClean="0"/>
              <a:t>		2. DDR4-based board AD9V3</a:t>
            </a:r>
          </a:p>
          <a:p>
            <a:pPr marL="457200" lvl="1" indent="0">
              <a:buNone/>
            </a:pPr>
            <a:r>
              <a:rPr lang="en-US" sz="2000" dirty="0" smtClean="0"/>
              <a:t>		Xilinx </a:t>
            </a:r>
            <a:r>
              <a:rPr lang="en-US" sz="2000" dirty="0" err="1" smtClean="0"/>
              <a:t>Virtex</a:t>
            </a:r>
            <a:r>
              <a:rPr lang="en-US" sz="2000" dirty="0" smtClean="0"/>
              <a:t> </a:t>
            </a:r>
            <a:r>
              <a:rPr lang="en-US" sz="2000" dirty="0" err="1" smtClean="0"/>
              <a:t>Ultrascale</a:t>
            </a:r>
            <a:r>
              <a:rPr lang="en-US" sz="2000" dirty="0" smtClean="0"/>
              <a:t>+™ XCVU3P-2</a:t>
            </a:r>
            <a:endParaRPr lang="en-US" sz="2000" b="1" dirty="0" smtClean="0"/>
          </a:p>
          <a:p>
            <a:pPr marL="0" indent="0">
              <a:buNone/>
            </a:pPr>
            <a:endParaRPr lang="en-US" sz="2000" dirty="0"/>
          </a:p>
        </p:txBody>
      </p:sp>
      <p:sp>
        <p:nvSpPr>
          <p:cNvPr id="23" name="Content Placeholder 2">
            <a:extLst>
              <a:ext uri="{FF2B5EF4-FFF2-40B4-BE49-F238E27FC236}">
                <a16:creationId xmlns:a16="http://schemas.microsoft.com/office/drawing/2014/main" xmlns="" id="{CAA5A6EF-811F-4E45-957F-E7E906751984}"/>
              </a:ext>
            </a:extLst>
          </p:cNvPr>
          <p:cNvSpPr txBox="1">
            <a:spLocks/>
          </p:cNvSpPr>
          <p:nvPr/>
        </p:nvSpPr>
        <p:spPr>
          <a:xfrm>
            <a:off x="668711" y="4829972"/>
            <a:ext cx="7021244" cy="1279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smtClean="0"/>
              <a:t>We evaluate two POWER9+FPGA systems:</a:t>
            </a:r>
          </a:p>
          <a:p>
            <a:pPr marL="457200" lvl="1" indent="0">
              <a:lnSpc>
                <a:spcPct val="100000"/>
              </a:lnSpc>
              <a:buFont typeface="Arial" panose="020B0604020202020204" pitchFamily="34" charset="0"/>
              <a:buNone/>
            </a:pPr>
            <a:r>
              <a:rPr lang="en-US" sz="2400" b="1" smtClean="0"/>
              <a:t>1. HBM-based board AD9H7		</a:t>
            </a:r>
          </a:p>
          <a:p>
            <a:pPr marL="457200" lvl="1" indent="0">
              <a:buFont typeface="Arial" panose="020B0604020202020204" pitchFamily="34" charset="0"/>
              <a:buNone/>
            </a:pPr>
            <a:r>
              <a:rPr lang="en-US" sz="2000" smtClean="0"/>
              <a:t>Xilinx Virtex Ultrascale+™ XCVU37P-2		</a:t>
            </a:r>
            <a:endParaRPr lang="en-US" sz="2000" dirty="0"/>
          </a:p>
        </p:txBody>
      </p:sp>
    </p:spTree>
    <p:extLst>
      <p:ext uri="{BB962C8B-B14F-4D97-AF65-F5344CB8AC3E}">
        <p14:creationId xmlns:p14="http://schemas.microsoft.com/office/powerpoint/2010/main" val="3608903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11666" r="8395" b="14394"/>
          <a:stretch/>
        </p:blipFill>
        <p:spPr>
          <a:xfrm>
            <a:off x="1762760" y="1024390"/>
            <a:ext cx="8641080" cy="4837930"/>
          </a:xfrm>
          <a:prstGeom prst="rect">
            <a:avLst/>
          </a:prstGeom>
        </p:spPr>
      </p:pic>
      <p:sp>
        <p:nvSpPr>
          <p:cNvPr id="2" name="Title 1">
            <a:extLst>
              <a:ext uri="{FF2B5EF4-FFF2-40B4-BE49-F238E27FC236}">
                <a16:creationId xmlns:a16="http://schemas.microsoft.com/office/drawing/2014/main" xmlns="" id="{8B5774A3-874E-41E0-9AD6-3C30F3228F4A}"/>
              </a:ext>
            </a:extLst>
          </p:cNvPr>
          <p:cNvSpPr>
            <a:spLocks noGrp="1"/>
          </p:cNvSpPr>
          <p:nvPr>
            <p:ph type="title"/>
          </p:nvPr>
        </p:nvSpPr>
        <p:spPr/>
        <p:txBody>
          <a:bodyPr/>
          <a:lstStyle/>
          <a:p>
            <a:r>
              <a:rPr lang="en-US" dirty="0"/>
              <a:t>FPGAs Have Tremendous Potential</a:t>
            </a:r>
          </a:p>
        </p:txBody>
      </p:sp>
      <p:sp>
        <p:nvSpPr>
          <p:cNvPr id="9" name="TextBox 8"/>
          <p:cNvSpPr txBox="1"/>
          <p:nvPr/>
        </p:nvSpPr>
        <p:spPr>
          <a:xfrm>
            <a:off x="5801207" y="1718186"/>
            <a:ext cx="3222357" cy="338554"/>
          </a:xfrm>
          <a:prstGeom prst="rect">
            <a:avLst/>
          </a:prstGeom>
          <a:noFill/>
        </p:spPr>
        <p:txBody>
          <a:bodyPr wrap="none" rtlCol="0">
            <a:spAutoFit/>
          </a:bodyPr>
          <a:lstStyle/>
          <a:p>
            <a:r>
              <a:rPr lang="en-US" sz="1600" b="1" dirty="0">
                <a:solidFill>
                  <a:srgbClr val="33CCCC"/>
                </a:solidFill>
                <a:latin typeface="Arial" panose="020B0604020202020204" pitchFamily="34" charset="0"/>
                <a:cs typeface="Arial" panose="020B0604020202020204" pitchFamily="34" charset="0"/>
              </a:rPr>
              <a:t>AD9H7 FPGA+HBM (3.6 </a:t>
            </a:r>
            <a:r>
              <a:rPr lang="en-US" sz="1600" b="1" dirty="0" err="1">
                <a:solidFill>
                  <a:srgbClr val="33CCCC"/>
                </a:solidFill>
                <a:latin typeface="Arial" panose="020B0604020202020204" pitchFamily="34" charset="0"/>
                <a:cs typeface="Arial" panose="020B0604020202020204" pitchFamily="34" charset="0"/>
              </a:rPr>
              <a:t>Tflops</a:t>
            </a:r>
            <a:r>
              <a:rPr lang="en-US" sz="1600" b="1" dirty="0">
                <a:solidFill>
                  <a:srgbClr val="33CCCC"/>
                </a:solidFill>
                <a:latin typeface="Arial" panose="020B0604020202020204" pitchFamily="34" charset="0"/>
                <a:cs typeface="Arial" panose="020B0604020202020204" pitchFamily="34" charset="0"/>
              </a:rPr>
              <a:t>)</a:t>
            </a:r>
          </a:p>
        </p:txBody>
      </p:sp>
      <p:sp>
        <p:nvSpPr>
          <p:cNvPr id="10" name="TextBox 9"/>
          <p:cNvSpPr txBox="1"/>
          <p:nvPr/>
        </p:nvSpPr>
        <p:spPr>
          <a:xfrm rot="20394181">
            <a:off x="2196213" y="3857581"/>
            <a:ext cx="1790747"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110 </a:t>
            </a:r>
            <a:r>
              <a:rPr lang="en-US" sz="1600" b="1" dirty="0" err="1">
                <a:solidFill>
                  <a:srgbClr val="FF0000"/>
                </a:solidFill>
                <a:latin typeface="Arial" panose="020B0604020202020204" pitchFamily="34" charset="0"/>
                <a:cs typeface="Arial" panose="020B0604020202020204" pitchFamily="34" charset="0"/>
              </a:rPr>
              <a:t>GBps</a:t>
            </a:r>
            <a:r>
              <a:rPr lang="en-US" sz="1600" b="1" dirty="0">
                <a:solidFill>
                  <a:srgbClr val="FF0000"/>
                </a:solidFill>
                <a:latin typeface="Arial" panose="020B0604020202020204" pitchFamily="34" charset="0"/>
                <a:cs typeface="Arial" panose="020B0604020202020204" pitchFamily="34" charset="0"/>
              </a:rPr>
              <a:t> DRAM</a:t>
            </a:r>
          </a:p>
        </p:txBody>
      </p:sp>
      <p:sp>
        <p:nvSpPr>
          <p:cNvPr id="11" name="TextBox 10"/>
          <p:cNvSpPr txBox="1"/>
          <p:nvPr/>
        </p:nvSpPr>
        <p:spPr>
          <a:xfrm rot="20426600">
            <a:off x="2122832" y="3027955"/>
            <a:ext cx="1984839"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3.3 </a:t>
            </a:r>
            <a:r>
              <a:rPr lang="en-US" sz="1600" b="1" dirty="0" err="1">
                <a:solidFill>
                  <a:srgbClr val="FF0000"/>
                </a:solidFill>
                <a:latin typeface="Arial" panose="020B0604020202020204" pitchFamily="34" charset="0"/>
                <a:cs typeface="Arial" panose="020B0604020202020204" pitchFamily="34" charset="0"/>
              </a:rPr>
              <a:t>TBps</a:t>
            </a:r>
            <a:r>
              <a:rPr lang="en-US" sz="1600" b="1" dirty="0">
                <a:solidFill>
                  <a:srgbClr val="FF0000"/>
                </a:solidFill>
                <a:latin typeface="Arial" panose="020B0604020202020204" pitchFamily="34" charset="0"/>
                <a:cs typeface="Arial" panose="020B0604020202020204" pitchFamily="34" charset="0"/>
              </a:rPr>
              <a:t> L3-cache</a:t>
            </a:r>
          </a:p>
        </p:txBody>
      </p:sp>
      <p:cxnSp>
        <p:nvCxnSpPr>
          <p:cNvPr id="12" name="Straight Connector 11"/>
          <p:cNvCxnSpPr/>
          <p:nvPr/>
        </p:nvCxnSpPr>
        <p:spPr>
          <a:xfrm>
            <a:off x="4496000" y="1570038"/>
            <a:ext cx="0" cy="4236620"/>
          </a:xfrm>
          <a:prstGeom prst="line">
            <a:avLst/>
          </a:prstGeom>
          <a:ln w="38100">
            <a:solidFill>
              <a:schemeClr val="accent6">
                <a:lumMod val="75000"/>
              </a:schemeClr>
            </a:solidFill>
            <a:prstDash val="sysDash"/>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024663" y="1570038"/>
            <a:ext cx="0" cy="4252009"/>
          </a:xfrm>
          <a:prstGeom prst="line">
            <a:avLst/>
          </a:prstGeom>
          <a:ln w="38100">
            <a:solidFill>
              <a:srgbClr val="0070C0"/>
            </a:solidFill>
            <a:prstDash val="sysDash"/>
          </a:ln>
        </p:spPr>
        <p:style>
          <a:lnRef idx="3">
            <a:schemeClr val="dk1"/>
          </a:lnRef>
          <a:fillRef idx="0">
            <a:schemeClr val="dk1"/>
          </a:fillRef>
          <a:effectRef idx="2">
            <a:schemeClr val="dk1"/>
          </a:effectRef>
          <a:fontRef idx="minor">
            <a:schemeClr val="tx1"/>
          </a:fontRef>
        </p:style>
      </p:cxnSp>
      <p:sp>
        <p:nvSpPr>
          <p:cNvPr id="16" name="Oval 15"/>
          <p:cNvSpPr/>
          <p:nvPr/>
        </p:nvSpPr>
        <p:spPr>
          <a:xfrm>
            <a:off x="4374837" y="3869952"/>
            <a:ext cx="250110" cy="199942"/>
          </a:xfrm>
          <a:prstGeom prst="ellipse">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19" name="Oval 18"/>
          <p:cNvSpPr/>
          <p:nvPr/>
        </p:nvSpPr>
        <p:spPr>
          <a:xfrm>
            <a:off x="3865063" y="4053992"/>
            <a:ext cx="263513" cy="2315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6" name="Oval 25"/>
          <p:cNvSpPr/>
          <p:nvPr/>
        </p:nvSpPr>
        <p:spPr>
          <a:xfrm>
            <a:off x="4384865" y="4840116"/>
            <a:ext cx="250110" cy="199942"/>
          </a:xfrm>
          <a:prstGeom prst="ellipse">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7" name="Oval 26"/>
          <p:cNvSpPr/>
          <p:nvPr/>
        </p:nvSpPr>
        <p:spPr>
          <a:xfrm>
            <a:off x="3868727" y="5135369"/>
            <a:ext cx="263513" cy="2315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8235"/>
              </a:solidFill>
            </a:endParaRPr>
          </a:p>
        </p:txBody>
      </p:sp>
      <p:sp>
        <p:nvSpPr>
          <p:cNvPr id="29" name="TextBox 28"/>
          <p:cNvSpPr txBox="1"/>
          <p:nvPr/>
        </p:nvSpPr>
        <p:spPr>
          <a:xfrm>
            <a:off x="4634975" y="4742024"/>
            <a:ext cx="1178528" cy="584775"/>
          </a:xfrm>
          <a:prstGeom prst="rect">
            <a:avLst/>
          </a:prstGeom>
          <a:noFill/>
        </p:spPr>
        <p:txBody>
          <a:bodyPr wrap="none" rtlCol="0">
            <a:spAutoFit/>
          </a:bodyPr>
          <a:lstStyle/>
          <a:p>
            <a:r>
              <a:rPr lang="en-US" sz="1600" b="1" dirty="0">
                <a:solidFill>
                  <a:srgbClr val="548235"/>
                </a:solidFill>
                <a:latin typeface="Arial" panose="020B0604020202020204" pitchFamily="34" charset="0"/>
                <a:cs typeface="Arial" panose="020B0604020202020204" pitchFamily="34" charset="0"/>
              </a:rPr>
              <a:t>5.1 </a:t>
            </a:r>
            <a:r>
              <a:rPr lang="en-US" sz="1600" b="1" dirty="0" err="1">
                <a:solidFill>
                  <a:srgbClr val="548235"/>
                </a:solidFill>
                <a:latin typeface="Arial" panose="020B0604020202020204" pitchFamily="34" charset="0"/>
                <a:cs typeface="Arial" panose="020B0604020202020204" pitchFamily="34" charset="0"/>
              </a:rPr>
              <a:t>Gflops</a:t>
            </a:r>
            <a:endParaRPr lang="en-US" sz="1600" b="1" dirty="0">
              <a:solidFill>
                <a:srgbClr val="548235"/>
              </a:solidFill>
              <a:latin typeface="Arial" panose="020B0604020202020204" pitchFamily="34" charset="0"/>
              <a:cs typeface="Arial" panose="020B0604020202020204" pitchFamily="34" charset="0"/>
            </a:endParaRPr>
          </a:p>
          <a:p>
            <a:r>
              <a:rPr lang="en-US" sz="1600" b="1" dirty="0">
                <a:solidFill>
                  <a:srgbClr val="548235"/>
                </a:solidFill>
                <a:latin typeface="Arial" panose="020B0604020202020204" pitchFamily="34" charset="0"/>
                <a:cs typeface="Arial" panose="020B0604020202020204" pitchFamily="34" charset="0"/>
              </a:rPr>
              <a:t>(1 thread)</a:t>
            </a:r>
          </a:p>
        </p:txBody>
      </p:sp>
      <p:sp>
        <p:nvSpPr>
          <p:cNvPr id="31" name="TextBox 30"/>
          <p:cNvSpPr txBox="1"/>
          <p:nvPr/>
        </p:nvSpPr>
        <p:spPr>
          <a:xfrm>
            <a:off x="2768167" y="5145420"/>
            <a:ext cx="1178528" cy="584775"/>
          </a:xfrm>
          <a:prstGeom prst="rect">
            <a:avLst/>
          </a:prstGeom>
          <a:noFill/>
        </p:spPr>
        <p:txBody>
          <a:bodyPr wrap="none" rtlCol="0">
            <a:spAutoFit/>
          </a:bodyPr>
          <a:lstStyle/>
          <a:p>
            <a:r>
              <a:rPr lang="en-US" sz="1600" b="1" dirty="0">
                <a:solidFill>
                  <a:srgbClr val="0070C0"/>
                </a:solidFill>
                <a:latin typeface="Arial" panose="020B0604020202020204" pitchFamily="34" charset="0"/>
                <a:cs typeface="Arial" panose="020B0604020202020204" pitchFamily="34" charset="0"/>
              </a:rPr>
              <a:t>3.3 </a:t>
            </a:r>
            <a:r>
              <a:rPr lang="en-US" sz="1600" b="1" dirty="0" err="1">
                <a:solidFill>
                  <a:srgbClr val="0070C0"/>
                </a:solidFill>
                <a:latin typeface="Arial" panose="020B0604020202020204" pitchFamily="34" charset="0"/>
                <a:cs typeface="Arial" panose="020B0604020202020204" pitchFamily="34" charset="0"/>
              </a:rPr>
              <a:t>Gflops</a:t>
            </a:r>
            <a:endParaRPr lang="en-US" sz="1600" b="1"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(1 thread)</a:t>
            </a:r>
          </a:p>
        </p:txBody>
      </p:sp>
      <p:sp>
        <p:nvSpPr>
          <p:cNvPr id="3" name="TextBox 2"/>
          <p:cNvSpPr txBox="1"/>
          <p:nvPr/>
        </p:nvSpPr>
        <p:spPr>
          <a:xfrm>
            <a:off x="3984006" y="6001861"/>
            <a:ext cx="4353499" cy="461665"/>
          </a:xfrm>
          <a:prstGeom prst="rect">
            <a:avLst/>
          </a:prstGeom>
          <a:noFill/>
        </p:spPr>
        <p:txBody>
          <a:bodyPr wrap="none" rtlCol="0">
            <a:spAutoFit/>
          </a:bodyPr>
          <a:lstStyle/>
          <a:p>
            <a:r>
              <a:rPr lang="en-US" sz="2400" b="1" dirty="0">
                <a:latin typeface="Garamond" panose="02020404030301010803" pitchFamily="18" charset="0"/>
                <a:ea typeface="Tahoma" panose="020B0604030504040204" pitchFamily="34" charset="0"/>
                <a:cs typeface="Tahoma" panose="020B0604030504040204" pitchFamily="34" charset="0"/>
              </a:rPr>
              <a:t>Arithmetic Intensity [flop/byte]</a:t>
            </a:r>
          </a:p>
        </p:txBody>
      </p:sp>
      <p:sp>
        <p:nvSpPr>
          <p:cNvPr id="22" name="TextBox 21"/>
          <p:cNvSpPr txBox="1"/>
          <p:nvPr/>
        </p:nvSpPr>
        <p:spPr>
          <a:xfrm rot="16200000">
            <a:off x="-239554" y="3346588"/>
            <a:ext cx="3029932" cy="461665"/>
          </a:xfrm>
          <a:prstGeom prst="rect">
            <a:avLst/>
          </a:prstGeom>
          <a:noFill/>
        </p:spPr>
        <p:txBody>
          <a:bodyPr wrap="none" rtlCol="0">
            <a:spAutoFit/>
          </a:bodyPr>
          <a:lstStyle/>
          <a:p>
            <a:r>
              <a:rPr lang="en-US" sz="2400" b="1" dirty="0">
                <a:latin typeface="Garamond" panose="02020404030301010803" pitchFamily="18" charset="0"/>
              </a:rPr>
              <a:t>Performance [</a:t>
            </a:r>
            <a:r>
              <a:rPr lang="en-US" sz="2400" b="1" dirty="0" err="1">
                <a:latin typeface="Garamond" panose="02020404030301010803" pitchFamily="18" charset="0"/>
              </a:rPr>
              <a:t>Gflops</a:t>
            </a:r>
            <a:r>
              <a:rPr lang="en-US" sz="2400" b="1" dirty="0">
                <a:latin typeface="Garamond" panose="02020404030301010803"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1400672" y="5581345"/>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0</m:t>
                          </m:r>
                        </m:sup>
                      </m:sSup>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400672" y="5581345"/>
                <a:ext cx="553870" cy="33855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400672" y="4610801"/>
                <a:ext cx="5495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00672" y="4610801"/>
                <a:ext cx="549509" cy="33855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352815" y="1465741"/>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4</m:t>
                          </m:r>
                        </m:sup>
                      </m:sSup>
                    </m:oMath>
                  </m:oMathPara>
                </a14:m>
                <a:endParaRPr lang="en-US"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352815" y="1465741"/>
                <a:ext cx="553870" cy="33855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255809" y="5823389"/>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0</m:t>
                          </m:r>
                        </m:sup>
                      </m:sSup>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255809" y="5823389"/>
                <a:ext cx="553870" cy="33855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85729" y="5822047"/>
                <a:ext cx="6628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585729" y="5822047"/>
                <a:ext cx="662874" cy="33855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049010" y="5806658"/>
                <a:ext cx="5495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m:t>
                          </m:r>
                        </m:sup>
                      </m:sSup>
                    </m:oMath>
                  </m:oMathPara>
                </a14:m>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049010" y="5806658"/>
                <a:ext cx="549509" cy="33855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9760900" y="5844291"/>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2</m:t>
                          </m:r>
                        </m:sup>
                      </m:sSup>
                    </m:oMath>
                  </m:oMathPara>
                </a14:m>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9760900" y="5844291"/>
                <a:ext cx="553870" cy="33855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378798" y="2447662"/>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3</m:t>
                          </m:r>
                        </m:sup>
                      </m:sSup>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378798" y="2447662"/>
                <a:ext cx="553870"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378798" y="3539095"/>
                <a:ext cx="5538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2</m:t>
                          </m:r>
                        </m:sup>
                      </m:sSup>
                    </m:oMath>
                  </m:oMathPara>
                </a14:m>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378798" y="3539095"/>
                <a:ext cx="553870" cy="338554"/>
              </a:xfrm>
              <a:prstGeom prst="rect">
                <a:avLst/>
              </a:prstGeom>
              <a:blipFill rotWithShape="0">
                <a:blip r:embed="rId12"/>
                <a:stretch>
                  <a:fillRect/>
                </a:stretch>
              </a:blipFill>
            </p:spPr>
            <p:txBody>
              <a:bodyPr/>
              <a:lstStyle/>
              <a:p>
                <a:r>
                  <a:rPr lang="en-US">
                    <a:noFill/>
                  </a:rPr>
                  <a:t> </a:t>
                </a:r>
              </a:p>
            </p:txBody>
          </p:sp>
        </mc:Fallback>
      </mc:AlternateContent>
      <p:cxnSp>
        <p:nvCxnSpPr>
          <p:cNvPr id="37" name="Straight Connector 36"/>
          <p:cNvCxnSpPr/>
          <p:nvPr/>
        </p:nvCxnSpPr>
        <p:spPr>
          <a:xfrm flipH="1" flipV="1">
            <a:off x="6824174" y="4942939"/>
            <a:ext cx="434423" cy="454"/>
          </a:xfrm>
          <a:prstGeom prst="line">
            <a:avLst/>
          </a:prstGeom>
          <a:ln w="38100">
            <a:solidFill>
              <a:schemeClr val="accent1"/>
            </a:solidFill>
            <a:prstDash val="sysDash"/>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flipV="1">
            <a:off x="6824173" y="5360161"/>
            <a:ext cx="434423" cy="454"/>
          </a:xfrm>
          <a:prstGeom prst="line">
            <a:avLst/>
          </a:prstGeom>
          <a:ln w="38100">
            <a:solidFill>
              <a:srgbClr val="548235"/>
            </a:solidFill>
            <a:prstDash val="sysDash"/>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7263051" y="4742024"/>
            <a:ext cx="2906886" cy="830997"/>
          </a:xfrm>
          <a:prstGeom prst="rect">
            <a:avLst/>
          </a:prstGeom>
          <a:noFill/>
        </p:spPr>
        <p:txBody>
          <a:bodyPr wrap="none" rtlCol="0">
            <a:spAutoFit/>
          </a:bodyPr>
          <a:lstStyle/>
          <a:p>
            <a:r>
              <a:rPr lang="en-US" sz="2400" b="1" dirty="0">
                <a:latin typeface="Garamond" panose="02020404030301010803" pitchFamily="18" charset="0"/>
                <a:ea typeface="Tahoma" panose="020B0604030504040204" pitchFamily="34" charset="0"/>
                <a:cs typeface="Tahoma" panose="020B0604030504040204" pitchFamily="34" charset="0"/>
              </a:rPr>
              <a:t>Vertical Advection</a:t>
            </a:r>
          </a:p>
          <a:p>
            <a:r>
              <a:rPr lang="en-US" sz="2400" b="1" dirty="0">
                <a:latin typeface="Garamond" panose="02020404030301010803" pitchFamily="18" charset="0"/>
                <a:ea typeface="Tahoma" panose="020B0604030504040204" pitchFamily="34" charset="0"/>
                <a:cs typeface="Tahoma" panose="020B0604030504040204" pitchFamily="34" charset="0"/>
              </a:rPr>
              <a:t>Horizontal Diffusion</a:t>
            </a:r>
          </a:p>
        </p:txBody>
      </p:sp>
      <p:cxnSp>
        <p:nvCxnSpPr>
          <p:cNvPr id="17" name="Straight Connector 16"/>
          <p:cNvCxnSpPr/>
          <p:nvPr/>
        </p:nvCxnSpPr>
        <p:spPr>
          <a:xfrm flipV="1">
            <a:off x="1864360" y="2972358"/>
            <a:ext cx="4465320" cy="1696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88033" y="2972358"/>
            <a:ext cx="61291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868333" y="2972357"/>
            <a:ext cx="2226660" cy="862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868333" y="2017458"/>
            <a:ext cx="5467686" cy="2073778"/>
          </a:xfrm>
          <a:prstGeom prst="line">
            <a:avLst/>
          </a:prstGeom>
          <a:ln w="28575">
            <a:solidFill>
              <a:srgbClr val="8BDED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859743" y="2644336"/>
            <a:ext cx="6473579" cy="2513186"/>
          </a:xfrm>
          <a:prstGeom prst="line">
            <a:avLst/>
          </a:prstGeom>
          <a:ln w="28575">
            <a:solidFill>
              <a:srgbClr val="FF8A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05800" y="2647106"/>
            <a:ext cx="1911350" cy="0"/>
          </a:xfrm>
          <a:prstGeom prst="line">
            <a:avLst/>
          </a:prstGeom>
          <a:ln w="28575">
            <a:solidFill>
              <a:srgbClr val="FF8A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024662" y="2647106"/>
            <a:ext cx="4269064" cy="0"/>
          </a:xfrm>
          <a:prstGeom prst="line">
            <a:avLst/>
          </a:prstGeom>
          <a:ln w="28575">
            <a:solidFill>
              <a:srgbClr val="FF8A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878089" y="2658296"/>
            <a:ext cx="2124310" cy="813448"/>
          </a:xfrm>
          <a:prstGeom prst="line">
            <a:avLst/>
          </a:prstGeom>
          <a:ln w="28575">
            <a:solidFill>
              <a:srgbClr val="FF8A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323764" y="2007873"/>
            <a:ext cx="2893385" cy="7194"/>
          </a:xfrm>
          <a:prstGeom prst="line">
            <a:avLst/>
          </a:prstGeom>
          <a:ln w="28575">
            <a:solidFill>
              <a:srgbClr val="8BDEDE"/>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024662" y="2016340"/>
            <a:ext cx="3340602" cy="0"/>
          </a:xfrm>
          <a:prstGeom prst="line">
            <a:avLst/>
          </a:prstGeom>
          <a:ln w="28575">
            <a:solidFill>
              <a:srgbClr val="8BDEDE"/>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868333" y="2025367"/>
            <a:ext cx="2155001" cy="837180"/>
          </a:xfrm>
          <a:prstGeom prst="line">
            <a:avLst/>
          </a:prstGeom>
          <a:ln w="28575">
            <a:solidFill>
              <a:srgbClr val="8BDEDE"/>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41489" y="2336157"/>
            <a:ext cx="3414717" cy="338554"/>
          </a:xfrm>
          <a:prstGeom prst="rect">
            <a:avLst/>
          </a:prstGeom>
          <a:noFill/>
        </p:spPr>
        <p:txBody>
          <a:bodyPr wrap="none" rtlCol="0">
            <a:spAutoFit/>
          </a:bodyPr>
          <a:lstStyle/>
          <a:p>
            <a:r>
              <a:rPr lang="en-US" sz="1600" b="1" dirty="0">
                <a:solidFill>
                  <a:srgbClr val="FF8A00"/>
                </a:solidFill>
                <a:latin typeface="Arial" panose="020B0604020202020204" pitchFamily="34" charset="0"/>
                <a:cs typeface="Arial" panose="020B0604020202020204" pitchFamily="34" charset="0"/>
              </a:rPr>
              <a:t>AD9V3 FPGA+DDR4 (0.97 </a:t>
            </a:r>
            <a:r>
              <a:rPr lang="en-US" sz="1600" b="1" dirty="0" err="1">
                <a:solidFill>
                  <a:srgbClr val="FF8A00"/>
                </a:solidFill>
                <a:latin typeface="Arial" panose="020B0604020202020204" pitchFamily="34" charset="0"/>
                <a:cs typeface="Arial" panose="020B0604020202020204" pitchFamily="34" charset="0"/>
              </a:rPr>
              <a:t>Tflops</a:t>
            </a:r>
            <a:r>
              <a:rPr lang="en-US" sz="1600" b="1" dirty="0">
                <a:solidFill>
                  <a:srgbClr val="FF8A00"/>
                </a:solidFill>
                <a:latin typeface="Arial" panose="020B0604020202020204" pitchFamily="34" charset="0"/>
                <a:cs typeface="Arial" panose="020B0604020202020204" pitchFamily="34" charset="0"/>
              </a:rPr>
              <a:t>)</a:t>
            </a:r>
          </a:p>
        </p:txBody>
      </p:sp>
      <p:sp>
        <p:nvSpPr>
          <p:cNvPr id="7" name="TextBox 6"/>
          <p:cNvSpPr txBox="1"/>
          <p:nvPr/>
        </p:nvSpPr>
        <p:spPr>
          <a:xfrm>
            <a:off x="5397904" y="2658577"/>
            <a:ext cx="3903633"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POWER9 socket (486.4 </a:t>
            </a:r>
            <a:r>
              <a:rPr lang="en-US" sz="1600" b="1" dirty="0" err="1">
                <a:solidFill>
                  <a:srgbClr val="FF0000"/>
                </a:solidFill>
                <a:latin typeface="Arial" panose="020B0604020202020204" pitchFamily="34" charset="0"/>
                <a:cs typeface="Arial" panose="020B0604020202020204" pitchFamily="34" charset="0"/>
              </a:rPr>
              <a:t>Gflops</a:t>
            </a:r>
            <a:r>
              <a:rPr lang="en-US" sz="1600" b="1" dirty="0">
                <a:solidFill>
                  <a:srgbClr val="FF0000"/>
                </a:solidFill>
                <a:latin typeface="Arial" panose="020B0604020202020204" pitchFamily="34" charset="0"/>
                <a:cs typeface="Arial" panose="020B0604020202020204" pitchFamily="34" charset="0"/>
              </a:rPr>
              <a:t>/socket)</a:t>
            </a:r>
          </a:p>
        </p:txBody>
      </p:sp>
      <p:cxnSp>
        <p:nvCxnSpPr>
          <p:cNvPr id="21" name="Straight Arrow Connector 20"/>
          <p:cNvCxnSpPr/>
          <p:nvPr/>
        </p:nvCxnSpPr>
        <p:spPr>
          <a:xfrm>
            <a:off x="4654017" y="2972881"/>
            <a:ext cx="0" cy="897071"/>
          </a:xfrm>
          <a:prstGeom prst="straightConnector1">
            <a:avLst/>
          </a:prstGeom>
          <a:ln w="63500" cmpd="sng">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19575" y="4283189"/>
            <a:ext cx="1348446" cy="584775"/>
          </a:xfrm>
          <a:prstGeom prst="rect">
            <a:avLst/>
          </a:prstGeom>
          <a:noFill/>
        </p:spPr>
        <p:txBody>
          <a:bodyPr wrap="none" rtlCol="0">
            <a:spAutoFit/>
          </a:bodyPr>
          <a:lstStyle/>
          <a:p>
            <a:r>
              <a:rPr lang="en-US" sz="1600" b="1" dirty="0">
                <a:solidFill>
                  <a:srgbClr val="0070C0"/>
                </a:solidFill>
                <a:latin typeface="Arial" panose="020B0604020202020204" pitchFamily="34" charset="0"/>
                <a:cs typeface="Arial" panose="020B0604020202020204" pitchFamily="34" charset="0"/>
              </a:rPr>
              <a:t>29.1 </a:t>
            </a:r>
            <a:r>
              <a:rPr lang="en-US" sz="1600" b="1" dirty="0" err="1">
                <a:solidFill>
                  <a:srgbClr val="0070C0"/>
                </a:solidFill>
                <a:latin typeface="Arial" panose="020B0604020202020204" pitchFamily="34" charset="0"/>
                <a:cs typeface="Arial" panose="020B0604020202020204" pitchFamily="34" charset="0"/>
              </a:rPr>
              <a:t>Gflops</a:t>
            </a:r>
            <a:endParaRPr lang="en-US" sz="1600" b="1"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(64 threads)</a:t>
            </a:r>
          </a:p>
        </p:txBody>
      </p:sp>
      <p:sp>
        <p:nvSpPr>
          <p:cNvPr id="30" name="TextBox 29"/>
          <p:cNvSpPr txBox="1"/>
          <p:nvPr/>
        </p:nvSpPr>
        <p:spPr>
          <a:xfrm>
            <a:off x="4576919" y="3979108"/>
            <a:ext cx="1348446" cy="584775"/>
          </a:xfrm>
          <a:prstGeom prst="rect">
            <a:avLst/>
          </a:prstGeom>
          <a:noFill/>
        </p:spPr>
        <p:txBody>
          <a:bodyPr wrap="none" rtlCol="0">
            <a:spAutoFit/>
          </a:bodyPr>
          <a:lstStyle/>
          <a:p>
            <a:r>
              <a:rPr lang="en-US" sz="1600" b="1" dirty="0">
                <a:solidFill>
                  <a:srgbClr val="548235"/>
                </a:solidFill>
                <a:latin typeface="Arial" panose="020B0604020202020204" pitchFamily="34" charset="0"/>
                <a:cs typeface="Arial" panose="020B0604020202020204" pitchFamily="34" charset="0"/>
              </a:rPr>
              <a:t>58.5 </a:t>
            </a:r>
            <a:r>
              <a:rPr lang="en-US" sz="1600" b="1" dirty="0" err="1">
                <a:solidFill>
                  <a:srgbClr val="548235"/>
                </a:solidFill>
                <a:latin typeface="Arial" panose="020B0604020202020204" pitchFamily="34" charset="0"/>
                <a:cs typeface="Arial" panose="020B0604020202020204" pitchFamily="34" charset="0"/>
              </a:rPr>
              <a:t>Gflops</a:t>
            </a:r>
            <a:endParaRPr lang="en-US" sz="1600" b="1" dirty="0">
              <a:solidFill>
                <a:srgbClr val="548235"/>
              </a:solidFill>
              <a:latin typeface="Arial" panose="020B0604020202020204" pitchFamily="34" charset="0"/>
              <a:cs typeface="Arial" panose="020B0604020202020204" pitchFamily="34" charset="0"/>
            </a:endParaRPr>
          </a:p>
          <a:p>
            <a:r>
              <a:rPr lang="en-US" sz="1600" b="1" dirty="0">
                <a:solidFill>
                  <a:srgbClr val="548235"/>
                </a:solidFill>
                <a:latin typeface="Arial" panose="020B0604020202020204" pitchFamily="34" charset="0"/>
                <a:cs typeface="Arial" panose="020B0604020202020204" pitchFamily="34" charset="0"/>
              </a:rPr>
              <a:t>(64 threads)</a:t>
            </a:r>
          </a:p>
        </p:txBody>
      </p:sp>
      <p:sp>
        <p:nvSpPr>
          <p:cNvPr id="73" name="TextBox 72"/>
          <p:cNvSpPr txBox="1"/>
          <p:nvPr/>
        </p:nvSpPr>
        <p:spPr>
          <a:xfrm rot="20394181">
            <a:off x="5073064" y="3266093"/>
            <a:ext cx="1688283" cy="338554"/>
          </a:xfrm>
          <a:prstGeom prst="rect">
            <a:avLst/>
          </a:prstGeom>
          <a:noFill/>
        </p:spPr>
        <p:txBody>
          <a:bodyPr wrap="none" rtlCol="0">
            <a:spAutoFit/>
          </a:bodyPr>
          <a:lstStyle/>
          <a:p>
            <a:r>
              <a:rPr lang="en-US" sz="1600" b="1" dirty="0">
                <a:solidFill>
                  <a:srgbClr val="FF8A00"/>
                </a:solidFill>
                <a:latin typeface="Arial" panose="020B0604020202020204" pitchFamily="34" charset="0"/>
                <a:cs typeface="Arial" panose="020B0604020202020204" pitchFamily="34" charset="0"/>
              </a:rPr>
              <a:t>32 </a:t>
            </a:r>
            <a:r>
              <a:rPr lang="en-US" sz="1600" b="1" dirty="0" err="1">
                <a:solidFill>
                  <a:srgbClr val="FF8A00"/>
                </a:solidFill>
                <a:latin typeface="Arial" panose="020B0604020202020204" pitchFamily="34" charset="0"/>
                <a:cs typeface="Arial" panose="020B0604020202020204" pitchFamily="34" charset="0"/>
              </a:rPr>
              <a:t>GBps</a:t>
            </a:r>
            <a:r>
              <a:rPr lang="en-US" sz="1600" b="1" dirty="0">
                <a:solidFill>
                  <a:srgbClr val="FF8A00"/>
                </a:solidFill>
                <a:latin typeface="Arial" panose="020B0604020202020204" pitchFamily="34" charset="0"/>
                <a:cs typeface="Arial" panose="020B0604020202020204" pitchFamily="34" charset="0"/>
              </a:rPr>
              <a:t> DRAM</a:t>
            </a:r>
          </a:p>
        </p:txBody>
      </p:sp>
      <p:sp>
        <p:nvSpPr>
          <p:cNvPr id="74" name="TextBox 73"/>
          <p:cNvSpPr txBox="1"/>
          <p:nvPr/>
        </p:nvSpPr>
        <p:spPr>
          <a:xfrm rot="20394181">
            <a:off x="2145913" y="2691564"/>
            <a:ext cx="1824538" cy="338554"/>
          </a:xfrm>
          <a:prstGeom prst="rect">
            <a:avLst/>
          </a:prstGeom>
          <a:noFill/>
        </p:spPr>
        <p:txBody>
          <a:bodyPr wrap="none" rtlCol="0">
            <a:spAutoFit/>
          </a:bodyPr>
          <a:lstStyle/>
          <a:p>
            <a:r>
              <a:rPr lang="en-US" sz="1600" b="1" dirty="0">
                <a:solidFill>
                  <a:srgbClr val="FF8A00"/>
                </a:solidFill>
                <a:latin typeface="Arial" panose="020B0604020202020204" pitchFamily="34" charset="0"/>
                <a:cs typeface="Arial" panose="020B0604020202020204" pitchFamily="34" charset="0"/>
              </a:rPr>
              <a:t>1.62 </a:t>
            </a:r>
            <a:r>
              <a:rPr lang="en-US" sz="1600" b="1" dirty="0" err="1">
                <a:solidFill>
                  <a:srgbClr val="FF8A00"/>
                </a:solidFill>
                <a:latin typeface="Arial" panose="020B0604020202020204" pitchFamily="34" charset="0"/>
                <a:cs typeface="Arial" panose="020B0604020202020204" pitchFamily="34" charset="0"/>
              </a:rPr>
              <a:t>TBps</a:t>
            </a:r>
            <a:r>
              <a:rPr lang="en-US" sz="1600" b="1" dirty="0">
                <a:solidFill>
                  <a:srgbClr val="FF8A00"/>
                </a:solidFill>
                <a:latin typeface="Arial" panose="020B0604020202020204" pitchFamily="34" charset="0"/>
                <a:cs typeface="Arial" panose="020B0604020202020204" pitchFamily="34" charset="0"/>
              </a:rPr>
              <a:t> BRAM</a:t>
            </a:r>
          </a:p>
        </p:txBody>
      </p:sp>
      <p:sp>
        <p:nvSpPr>
          <p:cNvPr id="75" name="TextBox 74"/>
          <p:cNvSpPr txBox="1"/>
          <p:nvPr/>
        </p:nvSpPr>
        <p:spPr>
          <a:xfrm rot="20394181">
            <a:off x="2418970" y="3266931"/>
            <a:ext cx="1654620" cy="338554"/>
          </a:xfrm>
          <a:prstGeom prst="rect">
            <a:avLst/>
          </a:prstGeom>
          <a:noFill/>
        </p:spPr>
        <p:txBody>
          <a:bodyPr wrap="none" rtlCol="0">
            <a:spAutoFit/>
          </a:bodyPr>
          <a:lstStyle/>
          <a:p>
            <a:r>
              <a:rPr lang="en-US" sz="1600" b="1" dirty="0">
                <a:solidFill>
                  <a:srgbClr val="8BDEDE"/>
                </a:solidFill>
                <a:latin typeface="Arial" panose="020B0604020202020204" pitchFamily="34" charset="0"/>
                <a:cs typeface="Arial" panose="020B0604020202020204" pitchFamily="34" charset="0"/>
              </a:rPr>
              <a:t>410 </a:t>
            </a:r>
            <a:r>
              <a:rPr lang="en-US" sz="1600" b="1" dirty="0" err="1">
                <a:solidFill>
                  <a:srgbClr val="8BDEDE"/>
                </a:solidFill>
                <a:latin typeface="Arial" panose="020B0604020202020204" pitchFamily="34" charset="0"/>
                <a:cs typeface="Arial" panose="020B0604020202020204" pitchFamily="34" charset="0"/>
              </a:rPr>
              <a:t>GBps</a:t>
            </a:r>
            <a:r>
              <a:rPr lang="en-US" sz="1600" b="1" dirty="0">
                <a:solidFill>
                  <a:srgbClr val="8BDEDE"/>
                </a:solidFill>
                <a:latin typeface="Arial" panose="020B0604020202020204" pitchFamily="34" charset="0"/>
                <a:cs typeface="Arial" panose="020B0604020202020204" pitchFamily="34" charset="0"/>
              </a:rPr>
              <a:t> HBM</a:t>
            </a:r>
          </a:p>
        </p:txBody>
      </p:sp>
      <p:sp>
        <p:nvSpPr>
          <p:cNvPr id="76" name="TextBox 75"/>
          <p:cNvSpPr txBox="1"/>
          <p:nvPr/>
        </p:nvSpPr>
        <p:spPr>
          <a:xfrm rot="20394181">
            <a:off x="2124235" y="2089206"/>
            <a:ext cx="1824538" cy="338554"/>
          </a:xfrm>
          <a:prstGeom prst="rect">
            <a:avLst/>
          </a:prstGeom>
          <a:noFill/>
        </p:spPr>
        <p:txBody>
          <a:bodyPr wrap="none" rtlCol="0">
            <a:spAutoFit/>
          </a:bodyPr>
          <a:lstStyle/>
          <a:p>
            <a:r>
              <a:rPr lang="en-US" sz="1600" b="1" dirty="0">
                <a:solidFill>
                  <a:srgbClr val="8BDEDE"/>
                </a:solidFill>
                <a:latin typeface="Arial" panose="020B0604020202020204" pitchFamily="34" charset="0"/>
                <a:cs typeface="Arial" panose="020B0604020202020204" pitchFamily="34" charset="0"/>
              </a:rPr>
              <a:t>7.26 </a:t>
            </a:r>
            <a:r>
              <a:rPr lang="en-US" sz="1600" b="1" dirty="0" err="1">
                <a:solidFill>
                  <a:srgbClr val="8BDEDE"/>
                </a:solidFill>
                <a:latin typeface="Arial" panose="020B0604020202020204" pitchFamily="34" charset="0"/>
                <a:cs typeface="Arial" panose="020B0604020202020204" pitchFamily="34" charset="0"/>
              </a:rPr>
              <a:t>TBps</a:t>
            </a:r>
            <a:r>
              <a:rPr lang="en-US" sz="1600" b="1" dirty="0">
                <a:solidFill>
                  <a:srgbClr val="8BDEDE"/>
                </a:solidFill>
                <a:latin typeface="Arial" panose="020B0604020202020204" pitchFamily="34" charset="0"/>
                <a:cs typeface="Arial" panose="020B0604020202020204" pitchFamily="34" charset="0"/>
              </a:rPr>
              <a:t> BRAM</a:t>
            </a:r>
          </a:p>
        </p:txBody>
      </p:sp>
      <p:sp>
        <p:nvSpPr>
          <p:cNvPr id="67" name="Slide Number Placeholder 3"/>
          <p:cNvSpPr>
            <a:spLocks noGrp="1"/>
          </p:cNvSpPr>
          <p:nvPr>
            <p:ph type="sldNum" sz="quarter" idx="12"/>
          </p:nvPr>
        </p:nvSpPr>
        <p:spPr>
          <a:xfrm>
            <a:off x="9479156" y="6553491"/>
            <a:ext cx="2743200" cy="365125"/>
          </a:xfrm>
        </p:spPr>
        <p:txBody>
          <a:bodyPr/>
          <a:lstStyle/>
          <a:p>
            <a:r>
              <a:rPr lang="en-US" dirty="0"/>
              <a:t>13</a:t>
            </a:r>
          </a:p>
        </p:txBody>
      </p:sp>
    </p:spTree>
    <p:extLst>
      <p:ext uri="{BB962C8B-B14F-4D97-AF65-F5344CB8AC3E}">
        <p14:creationId xmlns:p14="http://schemas.microsoft.com/office/powerpoint/2010/main" val="345681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4195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0" name="Slide Number Placeholder 3"/>
          <p:cNvSpPr>
            <a:spLocks noGrp="1"/>
          </p:cNvSpPr>
          <p:nvPr>
            <p:ph type="sldNum" sz="quarter" idx="12"/>
          </p:nvPr>
        </p:nvSpPr>
        <p:spPr>
          <a:xfrm>
            <a:off x="9479156" y="6553491"/>
            <a:ext cx="2743200" cy="365125"/>
          </a:xfrm>
        </p:spPr>
        <p:txBody>
          <a:bodyPr/>
          <a:lstStyle/>
          <a:p>
            <a:r>
              <a:rPr lang="en-US" dirty="0"/>
              <a:t>14</a:t>
            </a:r>
          </a:p>
        </p:txBody>
      </p:sp>
    </p:spTree>
    <p:extLst>
      <p:ext uri="{BB962C8B-B14F-4D97-AF65-F5344CB8AC3E}">
        <p14:creationId xmlns:p14="http://schemas.microsoft.com/office/powerpoint/2010/main" val="1700226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51" y="61248"/>
            <a:ext cx="11716789" cy="1325563"/>
          </a:xfrm>
        </p:spPr>
        <p:txBody>
          <a:bodyPr>
            <a:normAutofit fontScale="90000"/>
          </a:bodyPr>
          <a:lstStyle/>
          <a:p>
            <a:r>
              <a:rPr lang="en-US" dirty="0"/>
              <a:t>NERO: </a:t>
            </a:r>
            <a:r>
              <a:rPr lang="en-US" sz="4700" dirty="0"/>
              <a:t>A Near High-Bandwidth Memory Stencil Accelerator for Weather Prediction Modeling</a:t>
            </a:r>
          </a:p>
        </p:txBody>
      </p:sp>
      <p:sp>
        <p:nvSpPr>
          <p:cNvPr id="3" name="Content Placeholder 2"/>
          <p:cNvSpPr>
            <a:spLocks noGrp="1"/>
          </p:cNvSpPr>
          <p:nvPr>
            <p:ph idx="1"/>
          </p:nvPr>
        </p:nvSpPr>
        <p:spPr/>
        <p:txBody>
          <a:bodyPr>
            <a:normAutofit/>
          </a:bodyPr>
          <a:lstStyle/>
          <a:p>
            <a:pPr algn="just">
              <a:lnSpc>
                <a:spcPts val="3402"/>
              </a:lnSpc>
              <a:spcBef>
                <a:spcPts val="0"/>
              </a:spcBef>
            </a:pPr>
            <a:endParaRPr lang="en-US" sz="2600" dirty="0"/>
          </a:p>
          <a:p>
            <a:pPr algn="just">
              <a:lnSpc>
                <a:spcPts val="3402"/>
              </a:lnSpc>
              <a:spcBef>
                <a:spcPts val="0"/>
              </a:spcBef>
            </a:pPr>
            <a:endParaRPr lang="en-US" sz="2600" dirty="0"/>
          </a:p>
          <a:p>
            <a:pPr algn="just">
              <a:lnSpc>
                <a:spcPts val="3402"/>
              </a:lnSpc>
              <a:spcBef>
                <a:spcPts val="0"/>
              </a:spcBef>
            </a:pPr>
            <a:r>
              <a:rPr lang="en-US" sz="2600" dirty="0"/>
              <a:t>First </a:t>
            </a:r>
            <a:r>
              <a:rPr lang="en-US" sz="2600" b="1" dirty="0">
                <a:solidFill>
                  <a:srgbClr val="4D7731"/>
                </a:solidFill>
              </a:rPr>
              <a:t>near-HBM FPGA-based </a:t>
            </a:r>
            <a:r>
              <a:rPr lang="en-US" sz="2600" dirty="0"/>
              <a:t>accelerator for representative kernels from a </a:t>
            </a:r>
            <a:r>
              <a:rPr lang="en-US" sz="2600" b="1" dirty="0"/>
              <a:t>real-world weather prediction application</a:t>
            </a:r>
          </a:p>
          <a:p>
            <a:pPr algn="just">
              <a:lnSpc>
                <a:spcPts val="3402"/>
              </a:lnSpc>
              <a:spcBef>
                <a:spcPts val="5400"/>
              </a:spcBef>
            </a:pPr>
            <a:r>
              <a:rPr lang="en-US" sz="2600" dirty="0"/>
              <a:t>Data-centric caching with </a:t>
            </a:r>
            <a:r>
              <a:rPr lang="en-US" sz="2600" b="1" dirty="0">
                <a:solidFill>
                  <a:srgbClr val="4D7731"/>
                </a:solidFill>
              </a:rPr>
              <a:t>precision-optimized tiling </a:t>
            </a:r>
            <a:r>
              <a:rPr lang="en-US" sz="2600" dirty="0"/>
              <a:t>for a heterogeneous memory hierarchy</a:t>
            </a:r>
          </a:p>
          <a:p>
            <a:pPr algn="just">
              <a:lnSpc>
                <a:spcPts val="3402"/>
              </a:lnSpc>
              <a:spcBef>
                <a:spcPts val="5400"/>
              </a:spcBef>
              <a:buClr>
                <a:schemeClr val="tx1"/>
              </a:buClr>
            </a:pPr>
            <a:r>
              <a:rPr lang="en-US" sz="2600" dirty="0"/>
              <a:t>In-depth</a:t>
            </a:r>
            <a:r>
              <a:rPr lang="en-US" sz="2600" b="1" dirty="0">
                <a:solidFill>
                  <a:srgbClr val="4D7731"/>
                </a:solidFill>
              </a:rPr>
              <a:t> scalability analysis </a:t>
            </a:r>
            <a:r>
              <a:rPr lang="en-US" sz="2600" dirty="0"/>
              <a:t>for both DDR4 and HBM-based FPGA boards</a:t>
            </a:r>
          </a:p>
        </p:txBody>
      </p:sp>
      <p:sp>
        <p:nvSpPr>
          <p:cNvPr id="8" name="Slide Number Placeholder 3"/>
          <p:cNvSpPr>
            <a:spLocks noGrp="1"/>
          </p:cNvSpPr>
          <p:nvPr>
            <p:ph type="sldNum" sz="quarter" idx="12"/>
          </p:nvPr>
        </p:nvSpPr>
        <p:spPr>
          <a:xfrm>
            <a:off x="9479156" y="6553491"/>
            <a:ext cx="2743200" cy="365125"/>
          </a:xfrm>
        </p:spPr>
        <p:txBody>
          <a:bodyPr/>
          <a:lstStyle/>
          <a:p>
            <a:r>
              <a:rPr lang="en-US" dirty="0"/>
              <a:t>15</a:t>
            </a:r>
          </a:p>
        </p:txBody>
      </p:sp>
    </p:spTree>
    <p:extLst>
      <p:ext uri="{BB962C8B-B14F-4D97-AF65-F5344CB8AC3E}">
        <p14:creationId xmlns:p14="http://schemas.microsoft.com/office/powerpoint/2010/main" val="34261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NERO Design Flow</a:t>
            </a:r>
          </a:p>
        </p:txBody>
      </p:sp>
      <p:pic>
        <p:nvPicPr>
          <p:cNvPr id="7" name="Picture 6">
            <a:extLst>
              <a:ext uri="{FF2B5EF4-FFF2-40B4-BE49-F238E27FC236}">
                <a16:creationId xmlns:a16="http://schemas.microsoft.com/office/drawing/2014/main" xmlns="" id="{35B9CA24-ECBA-4AF6-B1C0-9177B0C7CECD}"/>
              </a:ext>
            </a:extLst>
          </p:cNvPr>
          <p:cNvPicPr>
            <a:picLocks noChangeAspect="1"/>
          </p:cNvPicPr>
          <p:nvPr/>
        </p:nvPicPr>
        <p:blipFill>
          <a:blip r:embed="rId3">
            <a:alphaModFix amt="85000"/>
          </a:blip>
          <a:stretch>
            <a:fillRect/>
          </a:stretch>
        </p:blipFill>
        <p:spPr>
          <a:xfrm>
            <a:off x="7157358" y="3772934"/>
            <a:ext cx="4909457" cy="2475308"/>
          </a:xfrm>
          <a:prstGeom prst="rect">
            <a:avLst/>
          </a:prstGeom>
        </p:spPr>
      </p:pic>
      <p:sp>
        <p:nvSpPr>
          <p:cNvPr id="6" name="Slide Number Placeholder 3"/>
          <p:cNvSpPr>
            <a:spLocks noGrp="1"/>
          </p:cNvSpPr>
          <p:nvPr>
            <p:ph type="sldNum" sz="quarter" idx="12"/>
          </p:nvPr>
        </p:nvSpPr>
        <p:spPr>
          <a:xfrm>
            <a:off x="9479156" y="6553491"/>
            <a:ext cx="2743200" cy="365125"/>
          </a:xfrm>
        </p:spPr>
        <p:txBody>
          <a:bodyPr/>
          <a:lstStyle/>
          <a:p>
            <a:r>
              <a:rPr lang="en-US" dirty="0"/>
              <a:t>16</a:t>
            </a:r>
          </a:p>
        </p:txBody>
      </p:sp>
    </p:spTree>
    <p:extLst>
      <p:ext uri="{BB962C8B-B14F-4D97-AF65-F5344CB8AC3E}">
        <p14:creationId xmlns:p14="http://schemas.microsoft.com/office/powerpoint/2010/main" val="101095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DB24D-9DCE-40B0-A31C-A906184165B8}"/>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xmlns="" id="{428C305F-F302-4CF3-90BD-D9B99A588A38}"/>
              </a:ext>
            </a:extLst>
          </p:cNvPr>
          <p:cNvSpPr>
            <a:spLocks noGrp="1"/>
          </p:cNvSpPr>
          <p:nvPr>
            <p:ph idx="1"/>
          </p:nvPr>
        </p:nvSpPr>
        <p:spPr>
          <a:xfrm>
            <a:off x="261851" y="952500"/>
            <a:ext cx="11716789" cy="5905499"/>
          </a:xfrm>
        </p:spPr>
        <p:txBody>
          <a:bodyPr>
            <a:normAutofit fontScale="92500" lnSpcReduction="20000"/>
          </a:bodyPr>
          <a:lstStyle/>
          <a:p>
            <a:pPr algn="just">
              <a:lnSpc>
                <a:spcPct val="110000"/>
              </a:lnSpc>
            </a:pPr>
            <a:r>
              <a:rPr lang="en-US" b="1" dirty="0"/>
              <a:t>Motivation: </a:t>
            </a:r>
            <a:r>
              <a:rPr lang="en-US" dirty="0"/>
              <a:t>Stencil computation is an essential part of weather prediction applications</a:t>
            </a:r>
          </a:p>
          <a:p>
            <a:pPr algn="just">
              <a:lnSpc>
                <a:spcPct val="110000"/>
              </a:lnSpc>
            </a:pPr>
            <a:r>
              <a:rPr lang="en-US" b="1" dirty="0">
                <a:solidFill>
                  <a:srgbClr val="9E0000"/>
                </a:solidFill>
              </a:rPr>
              <a:t>Problem: </a:t>
            </a:r>
            <a:r>
              <a:rPr lang="en-US" dirty="0">
                <a:solidFill>
                  <a:srgbClr val="9E0000"/>
                </a:solidFill>
              </a:rPr>
              <a:t>Memory bound with limited performance and high energy consumption on multi-core architectures</a:t>
            </a:r>
          </a:p>
          <a:p>
            <a:pPr algn="just">
              <a:lnSpc>
                <a:spcPct val="110000"/>
              </a:lnSpc>
            </a:pPr>
            <a:r>
              <a:rPr lang="en-US" b="1" dirty="0">
                <a:solidFill>
                  <a:srgbClr val="264478"/>
                </a:solidFill>
              </a:rPr>
              <a:t>Goal: </a:t>
            </a:r>
            <a:r>
              <a:rPr lang="en-US" dirty="0">
                <a:solidFill>
                  <a:srgbClr val="264478"/>
                </a:solidFill>
              </a:rPr>
              <a:t>Mitigate the performance bottleneck of compound weather prediction kernels in an       energy-efficient way </a:t>
            </a:r>
          </a:p>
          <a:p>
            <a:pPr algn="just">
              <a:lnSpc>
                <a:spcPct val="110000"/>
              </a:lnSpc>
            </a:pPr>
            <a:r>
              <a:rPr lang="en-US" b="1" dirty="0">
                <a:solidFill>
                  <a:schemeClr val="accent6">
                    <a:lumMod val="75000"/>
                  </a:schemeClr>
                </a:solidFill>
              </a:rPr>
              <a:t>Our contribution: NERO</a:t>
            </a:r>
          </a:p>
          <a:p>
            <a:pPr lvl="1" algn="just">
              <a:lnSpc>
                <a:spcPct val="110000"/>
              </a:lnSpc>
            </a:pPr>
            <a:r>
              <a:rPr lang="en-US" sz="2000" dirty="0">
                <a:solidFill>
                  <a:schemeClr val="accent6">
                    <a:lumMod val="75000"/>
                  </a:schemeClr>
                </a:solidFill>
              </a:rPr>
              <a:t>First near High-Bandwidth Memory (HBM) FPGA-based accelerator for representative kernels from a real-world weather prediction application</a:t>
            </a:r>
          </a:p>
          <a:p>
            <a:pPr lvl="1" algn="just">
              <a:lnSpc>
                <a:spcPct val="110000"/>
              </a:lnSpc>
            </a:pPr>
            <a:r>
              <a:rPr lang="en-US" sz="2000" dirty="0">
                <a:solidFill>
                  <a:schemeClr val="accent6">
                    <a:lumMod val="75000"/>
                  </a:schemeClr>
                </a:solidFill>
              </a:rPr>
              <a:t>Detailed roofline analysis to show weather prediction kernels are constrained by DRAM bandwidth on a state-of-the-art CPU system</a:t>
            </a:r>
          </a:p>
          <a:p>
            <a:pPr lvl="1" algn="just">
              <a:lnSpc>
                <a:spcPct val="110000"/>
              </a:lnSpc>
            </a:pPr>
            <a:r>
              <a:rPr lang="en-US" sz="2000" dirty="0">
                <a:solidFill>
                  <a:schemeClr val="accent6">
                    <a:lumMod val="75000"/>
                  </a:schemeClr>
                </a:solidFill>
              </a:rPr>
              <a:t>Data-centric caching with precision-optimized tiling for a heterogeneous memory hierarchy</a:t>
            </a:r>
          </a:p>
          <a:p>
            <a:pPr lvl="1" algn="just">
              <a:lnSpc>
                <a:spcPct val="110000"/>
              </a:lnSpc>
            </a:pPr>
            <a:r>
              <a:rPr lang="en-US" sz="2000" dirty="0">
                <a:solidFill>
                  <a:schemeClr val="accent6">
                    <a:lumMod val="75000"/>
                  </a:schemeClr>
                </a:solidFill>
              </a:rPr>
              <a:t>Scalability analysis for both DDR4 and HBM-based FPGA boards</a:t>
            </a:r>
          </a:p>
          <a:p>
            <a:pPr algn="just">
              <a:lnSpc>
                <a:spcPct val="110000"/>
              </a:lnSpc>
            </a:pPr>
            <a:r>
              <a:rPr lang="en-US" b="1" dirty="0">
                <a:solidFill>
                  <a:srgbClr val="857646"/>
                </a:solidFill>
              </a:rPr>
              <a:t>Evaluation</a:t>
            </a:r>
          </a:p>
          <a:p>
            <a:pPr lvl="1" algn="just">
              <a:lnSpc>
                <a:spcPct val="110000"/>
              </a:lnSpc>
            </a:pPr>
            <a:r>
              <a:rPr lang="en-US" sz="2000" dirty="0">
                <a:solidFill>
                  <a:srgbClr val="857646"/>
                </a:solidFill>
              </a:rPr>
              <a:t>NERO outperforms a 16-core IBM POWER9 system by 4.2x and 8.3x when running two compound stencil kernels </a:t>
            </a:r>
          </a:p>
          <a:p>
            <a:pPr lvl="1" algn="just">
              <a:lnSpc>
                <a:spcPct val="110000"/>
              </a:lnSpc>
            </a:pPr>
            <a:r>
              <a:rPr lang="en-US" sz="2000" dirty="0">
                <a:solidFill>
                  <a:srgbClr val="857646"/>
                </a:solidFill>
              </a:rPr>
              <a:t>NERO reduces energy consumption by 22x and 29x with an energy efficiency of 1.5 GFLOPS/Watt and 17.3 GFLOPS/Watt</a:t>
            </a:r>
          </a:p>
        </p:txBody>
      </p:sp>
      <p:sp>
        <p:nvSpPr>
          <p:cNvPr id="7" name="Slide Number Placeholder 3"/>
          <p:cNvSpPr>
            <a:spLocks noGrp="1"/>
          </p:cNvSpPr>
          <p:nvPr>
            <p:ph type="sldNum" sz="quarter" idx="12"/>
          </p:nvPr>
        </p:nvSpPr>
        <p:spPr>
          <a:xfrm>
            <a:off x="9479156" y="6553491"/>
            <a:ext cx="2743200" cy="365125"/>
          </a:xfrm>
        </p:spPr>
        <p:txBody>
          <a:bodyPr/>
          <a:lstStyle/>
          <a:p>
            <a:r>
              <a:rPr lang="en-US" dirty="0"/>
              <a:t>2</a:t>
            </a:r>
          </a:p>
        </p:txBody>
      </p:sp>
    </p:spTree>
    <p:extLst>
      <p:ext uri="{BB962C8B-B14F-4D97-AF65-F5344CB8AC3E}">
        <p14:creationId xmlns:p14="http://schemas.microsoft.com/office/powerpoint/2010/main" val="13787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Weather data in the host DRAM</a:t>
            </a:r>
          </a:p>
        </p:txBody>
      </p:sp>
      <p:sp>
        <p:nvSpPr>
          <p:cNvPr id="2" name="Title 1"/>
          <p:cNvSpPr>
            <a:spLocks noGrp="1"/>
          </p:cNvSpPr>
          <p:nvPr>
            <p:ph type="title"/>
          </p:nvPr>
        </p:nvSpPr>
        <p:spPr/>
        <p:txBody>
          <a:bodyPr/>
          <a:lstStyle/>
          <a:p>
            <a:r>
              <a:rPr lang="en-US" dirty="0"/>
              <a:t>NERO Design Flow</a:t>
            </a:r>
          </a:p>
        </p:txBody>
      </p:sp>
      <p:sp>
        <p:nvSpPr>
          <p:cNvPr id="10" name="TextBox 9"/>
          <p:cNvSpPr txBox="1"/>
          <p:nvPr/>
        </p:nvSpPr>
        <p:spPr>
          <a:xfrm>
            <a:off x="7917445" y="2899246"/>
            <a:ext cx="2061406"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input stream</a:t>
            </a:r>
          </a:p>
        </p:txBody>
      </p:sp>
      <p:sp>
        <p:nvSpPr>
          <p:cNvPr id="12" name="Rectangle 11">
            <a:extLst>
              <a:ext uri="{FF2B5EF4-FFF2-40B4-BE49-F238E27FC236}">
                <a16:creationId xmlns:a16="http://schemas.microsoft.com/office/drawing/2014/main" xmlns="" id="{813755FA-8AEF-4E29-8946-F61F260B37EF}"/>
              </a:ext>
            </a:extLst>
          </p:cNvPr>
          <p:cNvSpPr/>
          <p:nvPr/>
        </p:nvSpPr>
        <p:spPr>
          <a:xfrm>
            <a:off x="76919" y="819785"/>
            <a:ext cx="5422181" cy="4603115"/>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5499101" y="3010002"/>
            <a:ext cx="6692900" cy="2438298"/>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813755FA-8AEF-4E29-8946-F61F260B37EF}"/>
              </a:ext>
            </a:extLst>
          </p:cNvPr>
          <p:cNvSpPr/>
          <p:nvPr/>
        </p:nvSpPr>
        <p:spPr>
          <a:xfrm>
            <a:off x="3941764" y="710085"/>
            <a:ext cx="1046522" cy="109700"/>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sp>
        <p:nvSpPr>
          <p:cNvPr id="4" name="Rounded Rectangle 3"/>
          <p:cNvSpPr/>
          <p:nvPr/>
        </p:nvSpPr>
        <p:spPr>
          <a:xfrm>
            <a:off x="5530037" y="622300"/>
            <a:ext cx="6179363" cy="2444749"/>
          </a:xfrm>
          <a:prstGeom prst="roundRect">
            <a:avLst/>
          </a:prstGeom>
          <a:noFill/>
          <a:ln w="571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008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Cache-line transfer over CAPI2</a:t>
            </a:r>
          </a:p>
        </p:txBody>
      </p:sp>
      <p:sp>
        <p:nvSpPr>
          <p:cNvPr id="2" name="Title 1"/>
          <p:cNvSpPr>
            <a:spLocks noGrp="1"/>
          </p:cNvSpPr>
          <p:nvPr>
            <p:ph type="title"/>
          </p:nvPr>
        </p:nvSpPr>
        <p:spPr/>
        <p:txBody>
          <a:bodyPr/>
          <a:lstStyle/>
          <a:p>
            <a:r>
              <a:rPr lang="en-US" dirty="0"/>
              <a:t>NERO Design Flow</a:t>
            </a:r>
          </a:p>
        </p:txBody>
      </p:sp>
      <p:sp>
        <p:nvSpPr>
          <p:cNvPr id="9" name="TextBox 8"/>
          <p:cNvSpPr txBox="1"/>
          <p:nvPr/>
        </p:nvSpPr>
        <p:spPr>
          <a:xfrm>
            <a:off x="7828181" y="5072141"/>
            <a:ext cx="2067551"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output stream</a:t>
            </a:r>
          </a:p>
        </p:txBody>
      </p:sp>
      <p:sp>
        <p:nvSpPr>
          <p:cNvPr id="10" name="TextBox 9"/>
          <p:cNvSpPr txBox="1"/>
          <p:nvPr/>
        </p:nvSpPr>
        <p:spPr>
          <a:xfrm>
            <a:off x="7917445" y="2899246"/>
            <a:ext cx="2061406"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input stream</a:t>
            </a:r>
          </a:p>
        </p:txBody>
      </p:sp>
      <p:sp>
        <p:nvSpPr>
          <p:cNvPr id="12" name="Rectangle 11">
            <a:extLst>
              <a:ext uri="{FF2B5EF4-FFF2-40B4-BE49-F238E27FC236}">
                <a16:creationId xmlns:a16="http://schemas.microsoft.com/office/drawing/2014/main" xmlns="" id="{813755FA-8AEF-4E29-8946-F61F260B37EF}"/>
              </a:ext>
            </a:extLst>
          </p:cNvPr>
          <p:cNvSpPr/>
          <p:nvPr/>
        </p:nvSpPr>
        <p:spPr>
          <a:xfrm>
            <a:off x="76919" y="2527300"/>
            <a:ext cx="5422181" cy="2924495"/>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5499100" y="654049"/>
            <a:ext cx="6337299" cy="4802689"/>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spTree>
    <p:extLst>
      <p:ext uri="{BB962C8B-B14F-4D97-AF65-F5344CB8AC3E}">
        <p14:creationId xmlns:p14="http://schemas.microsoft.com/office/powerpoint/2010/main" val="1958751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Data mapping onto HBM</a:t>
            </a:r>
          </a:p>
        </p:txBody>
      </p:sp>
      <p:sp>
        <p:nvSpPr>
          <p:cNvPr id="2" name="Title 1"/>
          <p:cNvSpPr>
            <a:spLocks noGrp="1"/>
          </p:cNvSpPr>
          <p:nvPr>
            <p:ph type="title"/>
          </p:nvPr>
        </p:nvSpPr>
        <p:spPr/>
        <p:txBody>
          <a:bodyPr/>
          <a:lstStyle/>
          <a:p>
            <a:r>
              <a:rPr lang="en-US" dirty="0"/>
              <a:t>NERO Design Flow</a:t>
            </a:r>
          </a:p>
        </p:txBody>
      </p:sp>
      <p:sp>
        <p:nvSpPr>
          <p:cNvPr id="9" name="TextBox 8"/>
          <p:cNvSpPr txBox="1"/>
          <p:nvPr/>
        </p:nvSpPr>
        <p:spPr>
          <a:xfrm>
            <a:off x="7828181" y="5072141"/>
            <a:ext cx="2067551"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output stream</a:t>
            </a:r>
          </a:p>
        </p:txBody>
      </p:sp>
      <p:sp>
        <p:nvSpPr>
          <p:cNvPr id="10" name="TextBox 9"/>
          <p:cNvSpPr txBox="1"/>
          <p:nvPr/>
        </p:nvSpPr>
        <p:spPr>
          <a:xfrm>
            <a:off x="7917445" y="2899246"/>
            <a:ext cx="2061406"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input stream</a:t>
            </a:r>
          </a:p>
        </p:txBody>
      </p:sp>
      <p:sp>
        <p:nvSpPr>
          <p:cNvPr id="12" name="Rectangle 11">
            <a:extLst>
              <a:ext uri="{FF2B5EF4-FFF2-40B4-BE49-F238E27FC236}">
                <a16:creationId xmlns:a16="http://schemas.microsoft.com/office/drawing/2014/main" xmlns="" id="{813755FA-8AEF-4E29-8946-F61F260B37EF}"/>
              </a:ext>
            </a:extLst>
          </p:cNvPr>
          <p:cNvSpPr/>
          <p:nvPr/>
        </p:nvSpPr>
        <p:spPr>
          <a:xfrm>
            <a:off x="136609" y="806450"/>
            <a:ext cx="4759241" cy="1733550"/>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4895850" y="647700"/>
            <a:ext cx="6826250" cy="4796338"/>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3911070" y="747713"/>
            <a:ext cx="1046522" cy="126047"/>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spTree>
    <p:extLst>
      <p:ext uri="{BB962C8B-B14F-4D97-AF65-F5344CB8AC3E}">
        <p14:creationId xmlns:p14="http://schemas.microsoft.com/office/powerpoint/2010/main" val="3669466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Data mapping onto HBM</a:t>
            </a:r>
          </a:p>
        </p:txBody>
      </p:sp>
      <p:sp>
        <p:nvSpPr>
          <p:cNvPr id="2" name="Title 1"/>
          <p:cNvSpPr>
            <a:spLocks noGrp="1"/>
          </p:cNvSpPr>
          <p:nvPr>
            <p:ph type="title"/>
          </p:nvPr>
        </p:nvSpPr>
        <p:spPr/>
        <p:txBody>
          <a:bodyPr/>
          <a:lstStyle/>
          <a:p>
            <a:r>
              <a:rPr lang="en-US" dirty="0"/>
              <a:t>NERO Design Flow</a:t>
            </a:r>
          </a:p>
        </p:txBody>
      </p:sp>
      <p:sp>
        <p:nvSpPr>
          <p:cNvPr id="10" name="TextBox 9"/>
          <p:cNvSpPr txBox="1"/>
          <p:nvPr/>
        </p:nvSpPr>
        <p:spPr>
          <a:xfrm>
            <a:off x="7917445" y="2899246"/>
            <a:ext cx="2061406"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input stream</a:t>
            </a:r>
          </a:p>
        </p:txBody>
      </p:sp>
      <p:sp>
        <p:nvSpPr>
          <p:cNvPr id="12" name="Rectangle 11">
            <a:extLst>
              <a:ext uri="{FF2B5EF4-FFF2-40B4-BE49-F238E27FC236}">
                <a16:creationId xmlns:a16="http://schemas.microsoft.com/office/drawing/2014/main" xmlns="" id="{813755FA-8AEF-4E29-8946-F61F260B37EF}"/>
              </a:ext>
            </a:extLst>
          </p:cNvPr>
          <p:cNvSpPr/>
          <p:nvPr/>
        </p:nvSpPr>
        <p:spPr>
          <a:xfrm>
            <a:off x="136609" y="812800"/>
            <a:ext cx="4759241" cy="1727200"/>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4895850" y="647699"/>
            <a:ext cx="6946900" cy="4824551"/>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3911070" y="747713"/>
            <a:ext cx="1046522" cy="126047"/>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sp>
        <p:nvSpPr>
          <p:cNvPr id="15" name="Rounded Rectangle 14"/>
          <p:cNvSpPr/>
          <p:nvPr/>
        </p:nvSpPr>
        <p:spPr>
          <a:xfrm>
            <a:off x="575410" y="3346502"/>
            <a:ext cx="3774644" cy="614480"/>
          </a:xfrm>
          <a:prstGeom prst="roundRect">
            <a:avLst/>
          </a:prstGeom>
          <a:noFill/>
          <a:ln w="571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50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Data mapping onto HBM</a:t>
            </a:r>
          </a:p>
        </p:txBody>
      </p:sp>
      <p:sp>
        <p:nvSpPr>
          <p:cNvPr id="2" name="Title 1"/>
          <p:cNvSpPr>
            <a:spLocks noGrp="1"/>
          </p:cNvSpPr>
          <p:nvPr>
            <p:ph type="title"/>
          </p:nvPr>
        </p:nvSpPr>
        <p:spPr/>
        <p:txBody>
          <a:bodyPr/>
          <a:lstStyle/>
          <a:p>
            <a:r>
              <a:rPr lang="en-US" dirty="0"/>
              <a:t>NERO Design Flow</a:t>
            </a:r>
          </a:p>
        </p:txBody>
      </p:sp>
      <p:sp>
        <p:nvSpPr>
          <p:cNvPr id="9" name="TextBox 8"/>
          <p:cNvSpPr txBox="1"/>
          <p:nvPr/>
        </p:nvSpPr>
        <p:spPr>
          <a:xfrm>
            <a:off x="7828181" y="5072141"/>
            <a:ext cx="2067551"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output stream</a:t>
            </a:r>
          </a:p>
        </p:txBody>
      </p:sp>
      <p:sp>
        <p:nvSpPr>
          <p:cNvPr id="10" name="TextBox 9"/>
          <p:cNvSpPr txBox="1"/>
          <p:nvPr/>
        </p:nvSpPr>
        <p:spPr>
          <a:xfrm>
            <a:off x="7917445" y="2899246"/>
            <a:ext cx="2061406"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input stream</a:t>
            </a:r>
          </a:p>
        </p:txBody>
      </p:sp>
      <p:sp>
        <p:nvSpPr>
          <p:cNvPr id="12" name="Rectangle 11">
            <a:extLst>
              <a:ext uri="{FF2B5EF4-FFF2-40B4-BE49-F238E27FC236}">
                <a16:creationId xmlns:a16="http://schemas.microsoft.com/office/drawing/2014/main" xmlns="" id="{813755FA-8AEF-4E29-8946-F61F260B37EF}"/>
              </a:ext>
            </a:extLst>
          </p:cNvPr>
          <p:cNvSpPr/>
          <p:nvPr/>
        </p:nvSpPr>
        <p:spPr>
          <a:xfrm>
            <a:off x="136609" y="800100"/>
            <a:ext cx="4759241" cy="1739900"/>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4895850" y="647700"/>
            <a:ext cx="6762750" cy="4802688"/>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3911070" y="747713"/>
            <a:ext cx="1046522" cy="126047"/>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sp>
        <p:nvSpPr>
          <p:cNvPr id="15" name="Rounded Rectangle 14"/>
          <p:cNvSpPr/>
          <p:nvPr/>
        </p:nvSpPr>
        <p:spPr>
          <a:xfrm>
            <a:off x="242801" y="3971188"/>
            <a:ext cx="4585791" cy="1466500"/>
          </a:xfrm>
          <a:prstGeom prst="roundRect">
            <a:avLst/>
          </a:prstGeom>
          <a:noFill/>
          <a:ln w="571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97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Main execution pipeline</a:t>
            </a:r>
          </a:p>
        </p:txBody>
      </p:sp>
      <p:sp>
        <p:nvSpPr>
          <p:cNvPr id="2" name="Title 1"/>
          <p:cNvSpPr>
            <a:spLocks noGrp="1"/>
          </p:cNvSpPr>
          <p:nvPr>
            <p:ph type="title"/>
          </p:nvPr>
        </p:nvSpPr>
        <p:spPr/>
        <p:txBody>
          <a:bodyPr/>
          <a:lstStyle/>
          <a:p>
            <a:r>
              <a:rPr lang="en-US" dirty="0"/>
              <a:t>NERO Design Flow</a:t>
            </a:r>
          </a:p>
        </p:txBody>
      </p:sp>
      <p:sp>
        <p:nvSpPr>
          <p:cNvPr id="12" name="Rectangle 11">
            <a:extLst>
              <a:ext uri="{FF2B5EF4-FFF2-40B4-BE49-F238E27FC236}">
                <a16:creationId xmlns:a16="http://schemas.microsoft.com/office/drawing/2014/main" xmlns="" id="{813755FA-8AEF-4E29-8946-F61F260B37EF}"/>
              </a:ext>
            </a:extLst>
          </p:cNvPr>
          <p:cNvSpPr/>
          <p:nvPr/>
        </p:nvSpPr>
        <p:spPr>
          <a:xfrm>
            <a:off x="136609" y="817033"/>
            <a:ext cx="4759241" cy="4649098"/>
          </a:xfrm>
          <a:prstGeom prst="rect">
            <a:avLst/>
          </a:prstGeom>
          <a:solidFill>
            <a:srgbClr val="FFFFFF">
              <a:alpha val="97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4895850" y="647701"/>
            <a:ext cx="6832600" cy="2398180"/>
          </a:xfrm>
          <a:prstGeom prst="rect">
            <a:avLst/>
          </a:prstGeom>
          <a:solidFill>
            <a:srgbClr val="FFFFFF">
              <a:alpha val="97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3941764" y="710085"/>
            <a:ext cx="1046522" cy="109700"/>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sp>
        <p:nvSpPr>
          <p:cNvPr id="15" name="Rounded Rectangle 14"/>
          <p:cNvSpPr/>
          <p:nvPr/>
        </p:nvSpPr>
        <p:spPr>
          <a:xfrm>
            <a:off x="4876801" y="2997199"/>
            <a:ext cx="3067050" cy="2430831"/>
          </a:xfrm>
          <a:prstGeom prst="roundRect">
            <a:avLst/>
          </a:prstGeom>
          <a:noFill/>
          <a:ln w="571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522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Main execution pipeline</a:t>
            </a:r>
          </a:p>
        </p:txBody>
      </p:sp>
      <p:sp>
        <p:nvSpPr>
          <p:cNvPr id="2" name="Title 1"/>
          <p:cNvSpPr>
            <a:spLocks noGrp="1"/>
          </p:cNvSpPr>
          <p:nvPr>
            <p:ph type="title"/>
          </p:nvPr>
        </p:nvSpPr>
        <p:spPr/>
        <p:txBody>
          <a:bodyPr/>
          <a:lstStyle/>
          <a:p>
            <a:r>
              <a:rPr lang="en-US" dirty="0"/>
              <a:t>NERO Design Flow</a:t>
            </a:r>
          </a:p>
        </p:txBody>
      </p:sp>
      <p:sp>
        <p:nvSpPr>
          <p:cNvPr id="12" name="Rectangle 11">
            <a:extLst>
              <a:ext uri="{FF2B5EF4-FFF2-40B4-BE49-F238E27FC236}">
                <a16:creationId xmlns:a16="http://schemas.microsoft.com/office/drawing/2014/main" xmlns="" id="{813755FA-8AEF-4E29-8946-F61F260B37EF}"/>
              </a:ext>
            </a:extLst>
          </p:cNvPr>
          <p:cNvSpPr/>
          <p:nvPr/>
        </p:nvSpPr>
        <p:spPr>
          <a:xfrm>
            <a:off x="136609" y="817033"/>
            <a:ext cx="4759241" cy="4605867"/>
          </a:xfrm>
          <a:prstGeom prst="rect">
            <a:avLst/>
          </a:prstGeom>
          <a:solidFill>
            <a:srgbClr val="FFFFFF">
              <a:alpha val="97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4895850" y="654050"/>
            <a:ext cx="6972300" cy="2394178"/>
          </a:xfrm>
          <a:prstGeom prst="rect">
            <a:avLst/>
          </a:prstGeom>
          <a:solidFill>
            <a:srgbClr val="FFFFFF">
              <a:alpha val="97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3941764" y="710085"/>
            <a:ext cx="1046522" cy="109700"/>
          </a:xfrm>
          <a:prstGeom prst="rect">
            <a:avLst/>
          </a:prstGeom>
          <a:solidFill>
            <a:srgbClr val="FFFFFF">
              <a:alpha val="98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sp>
        <p:nvSpPr>
          <p:cNvPr id="15" name="Rounded Rectangle 14"/>
          <p:cNvSpPr/>
          <p:nvPr/>
        </p:nvSpPr>
        <p:spPr>
          <a:xfrm>
            <a:off x="9006688" y="3366311"/>
            <a:ext cx="2699309" cy="1952958"/>
          </a:xfrm>
          <a:prstGeom prst="roundRect">
            <a:avLst/>
          </a:prstGeom>
          <a:noFill/>
          <a:ln w="571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191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924F64C-B7DB-4EC6-9C39-235C04D45B22}"/>
              </a:ext>
            </a:extLst>
          </p:cNvPr>
          <p:cNvSpPr/>
          <p:nvPr/>
        </p:nvSpPr>
        <p:spPr>
          <a:xfrm>
            <a:off x="0" y="5472252"/>
            <a:ext cx="12192000" cy="1446363"/>
          </a:xfrm>
          <a:prstGeom prst="rect">
            <a:avLst/>
          </a:prstGeom>
          <a:solidFill>
            <a:srgbClr val="264478"/>
          </a:solidFill>
          <a:ln>
            <a:solidFill>
              <a:srgbClr val="264478"/>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Complete design flow</a:t>
            </a:r>
          </a:p>
        </p:txBody>
      </p:sp>
      <p:sp>
        <p:nvSpPr>
          <p:cNvPr id="2" name="Title 1"/>
          <p:cNvSpPr>
            <a:spLocks noGrp="1"/>
          </p:cNvSpPr>
          <p:nvPr>
            <p:ph type="title"/>
          </p:nvPr>
        </p:nvSpPr>
        <p:spPr/>
        <p:txBody>
          <a:bodyPr/>
          <a:lstStyle/>
          <a:p>
            <a:r>
              <a:rPr lang="en-US" dirty="0"/>
              <a:t>NERO Design Flow</a:t>
            </a:r>
          </a:p>
        </p:txBody>
      </p:sp>
      <p:sp>
        <p:nvSpPr>
          <p:cNvPr id="11" name="Slide Number Placeholder 3"/>
          <p:cNvSpPr>
            <a:spLocks noGrp="1"/>
          </p:cNvSpPr>
          <p:nvPr>
            <p:ph type="sldNum" sz="quarter" idx="12"/>
          </p:nvPr>
        </p:nvSpPr>
        <p:spPr>
          <a:xfrm>
            <a:off x="9479156" y="6553491"/>
            <a:ext cx="2743200" cy="365125"/>
          </a:xfrm>
        </p:spPr>
        <p:txBody>
          <a:bodyPr/>
          <a:lstStyle/>
          <a:p>
            <a:r>
              <a:rPr lang="en-US" dirty="0">
                <a:solidFill>
                  <a:schemeClr val="bg1"/>
                </a:solidFill>
              </a:rPr>
              <a:t>16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250"/>
            <a:ext cx="11982450" cy="5557509"/>
          </a:xfrm>
          <a:prstGeom prst="rect">
            <a:avLst/>
          </a:prstGeom>
        </p:spPr>
      </p:pic>
    </p:spTree>
    <p:extLst>
      <p:ext uri="{BB962C8B-B14F-4D97-AF65-F5344CB8AC3E}">
        <p14:creationId xmlns:p14="http://schemas.microsoft.com/office/powerpoint/2010/main" val="657893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636" y="284480"/>
            <a:ext cx="8211987" cy="6858000"/>
          </a:xfrm>
          <a:prstGeom prst="rect">
            <a:avLst/>
          </a:prstGeom>
        </p:spPr>
      </p:pic>
      <p:sp>
        <p:nvSpPr>
          <p:cNvPr id="2" name="Title 1">
            <a:extLst>
              <a:ext uri="{FF2B5EF4-FFF2-40B4-BE49-F238E27FC236}">
                <a16:creationId xmlns:a16="http://schemas.microsoft.com/office/drawing/2014/main" xmlns="" id="{E6197E51-C0E9-4089-83D1-55DE1A07B7F0}"/>
              </a:ext>
            </a:extLst>
          </p:cNvPr>
          <p:cNvSpPr>
            <a:spLocks noGrp="1"/>
          </p:cNvSpPr>
          <p:nvPr>
            <p:ph type="title"/>
          </p:nvPr>
        </p:nvSpPr>
        <p:spPr/>
        <p:txBody>
          <a:bodyPr>
            <a:normAutofit/>
          </a:bodyPr>
          <a:lstStyle/>
          <a:p>
            <a:r>
              <a:rPr lang="en-US" dirty="0">
                <a:solidFill>
                  <a:schemeClr val="accent1">
                    <a:lumMod val="75000"/>
                  </a:schemeClr>
                </a:solidFill>
              </a:rPr>
              <a:t>NERO Application Framework</a:t>
            </a:r>
          </a:p>
        </p:txBody>
      </p:sp>
      <p:sp>
        <p:nvSpPr>
          <p:cNvPr id="8" name="Text Placeholder 2">
            <a:extLst>
              <a:ext uri="{FF2B5EF4-FFF2-40B4-BE49-F238E27FC236}">
                <a16:creationId xmlns:a16="http://schemas.microsoft.com/office/drawing/2014/main" xmlns="" id="{3F09904C-8FDF-40AF-9F0E-102D4E2F5808}"/>
              </a:ext>
            </a:extLst>
          </p:cNvPr>
          <p:cNvSpPr>
            <a:spLocks noGrp="1"/>
          </p:cNvSpPr>
          <p:nvPr>
            <p:ph idx="1"/>
          </p:nvPr>
        </p:nvSpPr>
        <p:spPr>
          <a:xfrm>
            <a:off x="198351" y="1148423"/>
            <a:ext cx="4834508" cy="5345083"/>
          </a:xfrm>
        </p:spPr>
        <p:txBody>
          <a:bodyPr>
            <a:normAutofit/>
          </a:bodyPr>
          <a:lstStyle/>
          <a:p>
            <a:pPr>
              <a:lnSpc>
                <a:spcPts val="3600"/>
              </a:lnSpc>
              <a:spcBef>
                <a:spcPts val="3000"/>
              </a:spcBef>
              <a:buClr>
                <a:schemeClr val="tx1"/>
              </a:buClr>
            </a:pPr>
            <a:r>
              <a:rPr lang="en-US" dirty="0"/>
              <a:t>NERO communicates to Host over </a:t>
            </a:r>
            <a:r>
              <a:rPr lang="en-US" b="1" dirty="0"/>
              <a:t>CAPI2 </a:t>
            </a:r>
            <a:r>
              <a:rPr lang="en-US" dirty="0"/>
              <a:t>(Coherent Accelerator Processor Interface)</a:t>
            </a:r>
          </a:p>
        </p:txBody>
      </p:sp>
      <p:sp>
        <p:nvSpPr>
          <p:cNvPr id="16" name="Slide Number Placeholder 3"/>
          <p:cNvSpPr>
            <a:spLocks noGrp="1"/>
          </p:cNvSpPr>
          <p:nvPr>
            <p:ph type="sldNum" sz="quarter" idx="12"/>
          </p:nvPr>
        </p:nvSpPr>
        <p:spPr/>
        <p:txBody>
          <a:bodyPr/>
          <a:lstStyle/>
          <a:p>
            <a:r>
              <a:rPr lang="en-US" dirty="0"/>
              <a:t>17</a:t>
            </a:r>
          </a:p>
        </p:txBody>
      </p:sp>
      <p:sp>
        <p:nvSpPr>
          <p:cNvPr id="9" name="Rectangle 8">
            <a:extLst>
              <a:ext uri="{FF2B5EF4-FFF2-40B4-BE49-F238E27FC236}">
                <a16:creationId xmlns:a16="http://schemas.microsoft.com/office/drawing/2014/main" xmlns="" id="{813755FA-8AEF-4E29-8946-F61F260B37EF}"/>
              </a:ext>
            </a:extLst>
          </p:cNvPr>
          <p:cNvSpPr/>
          <p:nvPr/>
        </p:nvSpPr>
        <p:spPr>
          <a:xfrm>
            <a:off x="4940300" y="3266614"/>
            <a:ext cx="3721100" cy="2930985"/>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813755FA-8AEF-4E29-8946-F61F260B37EF}"/>
              </a:ext>
            </a:extLst>
          </p:cNvPr>
          <p:cNvSpPr/>
          <p:nvPr/>
        </p:nvSpPr>
        <p:spPr>
          <a:xfrm>
            <a:off x="8661401" y="3266615"/>
            <a:ext cx="3105150" cy="596725"/>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8661400" y="5069694"/>
            <a:ext cx="3105151" cy="1259933"/>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813755FA-8AEF-4E29-8946-F61F260B37EF}"/>
              </a:ext>
            </a:extLst>
          </p:cNvPr>
          <p:cNvSpPr/>
          <p:nvPr/>
        </p:nvSpPr>
        <p:spPr>
          <a:xfrm>
            <a:off x="11599712" y="3777618"/>
            <a:ext cx="480671" cy="1429505"/>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813755FA-8AEF-4E29-8946-F61F260B37EF}"/>
              </a:ext>
            </a:extLst>
          </p:cNvPr>
          <p:cNvSpPr/>
          <p:nvPr/>
        </p:nvSpPr>
        <p:spPr>
          <a:xfrm>
            <a:off x="5126955" y="1263650"/>
            <a:ext cx="1908354" cy="744958"/>
          </a:xfrm>
          <a:prstGeom prst="rect">
            <a:avLst/>
          </a:prstGeom>
          <a:solidFill>
            <a:srgbClr val="FFFFFF">
              <a:alpha val="95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813755FA-8AEF-4E29-8946-F61F260B37EF}"/>
              </a:ext>
            </a:extLst>
          </p:cNvPr>
          <p:cNvSpPr/>
          <p:nvPr/>
        </p:nvSpPr>
        <p:spPr>
          <a:xfrm>
            <a:off x="8524979" y="1262008"/>
            <a:ext cx="3130446" cy="237063"/>
          </a:xfrm>
          <a:prstGeom prst="rect">
            <a:avLst/>
          </a:prstGeom>
          <a:solidFill>
            <a:srgbClr val="FFFFFF">
              <a:alpha val="95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278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97E51-C0E9-4089-83D1-55DE1A07B7F0}"/>
              </a:ext>
            </a:extLst>
          </p:cNvPr>
          <p:cNvSpPr>
            <a:spLocks noGrp="1"/>
          </p:cNvSpPr>
          <p:nvPr>
            <p:ph type="title"/>
          </p:nvPr>
        </p:nvSpPr>
        <p:spPr/>
        <p:txBody>
          <a:bodyPr>
            <a:normAutofit/>
          </a:bodyPr>
          <a:lstStyle/>
          <a:p>
            <a:r>
              <a:rPr lang="en-US" dirty="0">
                <a:solidFill>
                  <a:schemeClr val="accent1">
                    <a:lumMod val="75000"/>
                  </a:schemeClr>
                </a:solidFill>
              </a:rPr>
              <a:t>NERO Application Framework</a:t>
            </a:r>
          </a:p>
        </p:txBody>
      </p:sp>
      <p:sp>
        <p:nvSpPr>
          <p:cNvPr id="8" name="Text Placeholder 2">
            <a:extLst>
              <a:ext uri="{FF2B5EF4-FFF2-40B4-BE49-F238E27FC236}">
                <a16:creationId xmlns:a16="http://schemas.microsoft.com/office/drawing/2014/main" xmlns="" id="{3F09904C-8FDF-40AF-9F0E-102D4E2F5808}"/>
              </a:ext>
            </a:extLst>
          </p:cNvPr>
          <p:cNvSpPr>
            <a:spLocks noGrp="1"/>
          </p:cNvSpPr>
          <p:nvPr>
            <p:ph idx="1"/>
          </p:nvPr>
        </p:nvSpPr>
        <p:spPr>
          <a:xfrm>
            <a:off x="198350" y="1148423"/>
            <a:ext cx="4841823" cy="5345083"/>
          </a:xfrm>
        </p:spPr>
        <p:txBody>
          <a:bodyPr>
            <a:normAutofit/>
          </a:bodyPr>
          <a:lstStyle/>
          <a:p>
            <a:pPr>
              <a:lnSpc>
                <a:spcPts val="3600"/>
              </a:lnSpc>
              <a:spcBef>
                <a:spcPts val="3000"/>
              </a:spcBef>
              <a:buClr>
                <a:schemeClr val="tx1"/>
              </a:buClr>
            </a:pPr>
            <a:r>
              <a:rPr lang="en-US" dirty="0"/>
              <a:t>NERO communicates to Host over </a:t>
            </a:r>
            <a:r>
              <a:rPr lang="en-US" b="1" dirty="0"/>
              <a:t>CAPI2</a:t>
            </a:r>
            <a:r>
              <a:rPr lang="en-US" dirty="0"/>
              <a:t> (Coherent Accelerator Processor Interface)</a:t>
            </a:r>
          </a:p>
          <a:p>
            <a:pPr>
              <a:lnSpc>
                <a:spcPts val="3600"/>
              </a:lnSpc>
              <a:spcBef>
                <a:spcPts val="3000"/>
              </a:spcBef>
              <a:buClr>
                <a:schemeClr val="tx1"/>
              </a:buClr>
            </a:pPr>
            <a:r>
              <a:rPr lang="en-US" b="1" dirty="0"/>
              <a:t>COSMO API </a:t>
            </a:r>
            <a:r>
              <a:rPr lang="en-US" dirty="0"/>
              <a:t>handles offloading jobs to NERO</a:t>
            </a:r>
          </a:p>
          <a:p>
            <a:pPr>
              <a:lnSpc>
                <a:spcPts val="3600"/>
              </a:lnSpc>
              <a:spcBef>
                <a:spcPts val="3000"/>
              </a:spcBef>
              <a:buClr>
                <a:schemeClr val="tx1"/>
              </a:buClr>
            </a:pPr>
            <a:endParaRPr lang="en-US" dirty="0"/>
          </a:p>
        </p:txBody>
      </p:sp>
      <p:sp>
        <p:nvSpPr>
          <p:cNvPr id="12" name="Slide Number Placeholder 3"/>
          <p:cNvSpPr>
            <a:spLocks noGrp="1"/>
          </p:cNvSpPr>
          <p:nvPr>
            <p:ph type="sldNum" sz="quarter" idx="12"/>
          </p:nvPr>
        </p:nvSpPr>
        <p:spPr/>
        <p:txBody>
          <a:bodyPr/>
          <a:lstStyle/>
          <a:p>
            <a:r>
              <a:rPr lang="en-US" dirty="0"/>
              <a:t>17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636" y="284480"/>
            <a:ext cx="8211987" cy="6858000"/>
          </a:xfrm>
          <a:prstGeom prst="rect">
            <a:avLst/>
          </a:prstGeom>
        </p:spPr>
      </p:pic>
      <p:sp>
        <p:nvSpPr>
          <p:cNvPr id="9" name="Rectangle 8">
            <a:extLst>
              <a:ext uri="{FF2B5EF4-FFF2-40B4-BE49-F238E27FC236}">
                <a16:creationId xmlns:a16="http://schemas.microsoft.com/office/drawing/2014/main" xmlns="" id="{813755FA-8AEF-4E29-8946-F61F260B37EF}"/>
              </a:ext>
            </a:extLst>
          </p:cNvPr>
          <p:cNvSpPr/>
          <p:nvPr/>
        </p:nvSpPr>
        <p:spPr>
          <a:xfrm>
            <a:off x="4940300" y="2597150"/>
            <a:ext cx="3721100" cy="3600450"/>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813755FA-8AEF-4E29-8946-F61F260B37EF}"/>
              </a:ext>
            </a:extLst>
          </p:cNvPr>
          <p:cNvSpPr/>
          <p:nvPr/>
        </p:nvSpPr>
        <p:spPr>
          <a:xfrm>
            <a:off x="8661401" y="2443951"/>
            <a:ext cx="3105150" cy="2625743"/>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8661400" y="5069694"/>
            <a:ext cx="3105151" cy="1259933"/>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813755FA-8AEF-4E29-8946-F61F260B37EF}"/>
              </a:ext>
            </a:extLst>
          </p:cNvPr>
          <p:cNvSpPr/>
          <p:nvPr/>
        </p:nvSpPr>
        <p:spPr>
          <a:xfrm>
            <a:off x="8524979" y="1512916"/>
            <a:ext cx="3130446" cy="494050"/>
          </a:xfrm>
          <a:prstGeom prst="rect">
            <a:avLst/>
          </a:prstGeom>
          <a:solidFill>
            <a:srgbClr val="FFFFFF">
              <a:alpha val="95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976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4195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8" name="Slide Number Placeholder 3"/>
          <p:cNvSpPr>
            <a:spLocks noGrp="1"/>
          </p:cNvSpPr>
          <p:nvPr>
            <p:ph type="sldNum" sz="quarter" idx="12"/>
          </p:nvPr>
        </p:nvSpPr>
        <p:spPr>
          <a:xfrm>
            <a:off x="9479156" y="6553491"/>
            <a:ext cx="2743200" cy="365125"/>
          </a:xfrm>
        </p:spPr>
        <p:txBody>
          <a:bodyPr/>
          <a:lstStyle/>
          <a:p>
            <a:r>
              <a:rPr lang="en-US" dirty="0"/>
              <a:t>3</a:t>
            </a:r>
          </a:p>
        </p:txBody>
      </p:sp>
    </p:spTree>
    <p:extLst>
      <p:ext uri="{BB962C8B-B14F-4D97-AF65-F5344CB8AC3E}">
        <p14:creationId xmlns:p14="http://schemas.microsoft.com/office/powerpoint/2010/main" val="2084011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97E51-C0E9-4089-83D1-55DE1A07B7F0}"/>
              </a:ext>
            </a:extLst>
          </p:cNvPr>
          <p:cNvSpPr>
            <a:spLocks noGrp="1"/>
          </p:cNvSpPr>
          <p:nvPr>
            <p:ph type="title"/>
          </p:nvPr>
        </p:nvSpPr>
        <p:spPr/>
        <p:txBody>
          <a:bodyPr>
            <a:normAutofit/>
          </a:bodyPr>
          <a:lstStyle/>
          <a:p>
            <a:r>
              <a:rPr lang="en-US" dirty="0">
                <a:solidFill>
                  <a:schemeClr val="accent1">
                    <a:lumMod val="75000"/>
                  </a:schemeClr>
                </a:solidFill>
              </a:rPr>
              <a:t>NERO Application Framework</a:t>
            </a:r>
          </a:p>
        </p:txBody>
      </p:sp>
      <p:sp>
        <p:nvSpPr>
          <p:cNvPr id="8" name="Text Placeholder 2">
            <a:extLst>
              <a:ext uri="{FF2B5EF4-FFF2-40B4-BE49-F238E27FC236}">
                <a16:creationId xmlns:a16="http://schemas.microsoft.com/office/drawing/2014/main" xmlns="" id="{3F09904C-8FDF-40AF-9F0E-102D4E2F5808}"/>
              </a:ext>
            </a:extLst>
          </p:cNvPr>
          <p:cNvSpPr>
            <a:spLocks noGrp="1"/>
          </p:cNvSpPr>
          <p:nvPr>
            <p:ph idx="1"/>
          </p:nvPr>
        </p:nvSpPr>
        <p:spPr>
          <a:xfrm>
            <a:off x="198351" y="1148423"/>
            <a:ext cx="4816984" cy="5345083"/>
          </a:xfrm>
        </p:spPr>
        <p:txBody>
          <a:bodyPr>
            <a:normAutofit/>
          </a:bodyPr>
          <a:lstStyle/>
          <a:p>
            <a:pPr>
              <a:lnSpc>
                <a:spcPts val="3600"/>
              </a:lnSpc>
              <a:spcBef>
                <a:spcPts val="3000"/>
              </a:spcBef>
              <a:buClr>
                <a:schemeClr val="tx1"/>
              </a:buClr>
            </a:pPr>
            <a:r>
              <a:rPr lang="en-US" dirty="0"/>
              <a:t>NERO communicates to Host over </a:t>
            </a:r>
            <a:r>
              <a:rPr lang="en-US" b="1" dirty="0"/>
              <a:t>CAPI2</a:t>
            </a:r>
            <a:r>
              <a:rPr lang="en-US" dirty="0"/>
              <a:t> (Coherent Accelerator Processor Interface)</a:t>
            </a:r>
          </a:p>
          <a:p>
            <a:pPr>
              <a:lnSpc>
                <a:spcPts val="3600"/>
              </a:lnSpc>
              <a:spcBef>
                <a:spcPts val="3000"/>
              </a:spcBef>
              <a:buClr>
                <a:schemeClr val="tx1"/>
              </a:buClr>
            </a:pPr>
            <a:r>
              <a:rPr lang="en-US" b="1" dirty="0"/>
              <a:t>COSMO API </a:t>
            </a:r>
            <a:r>
              <a:rPr lang="en-US" dirty="0"/>
              <a:t>handles offloading jobs to NERO</a:t>
            </a:r>
          </a:p>
          <a:p>
            <a:pPr>
              <a:lnSpc>
                <a:spcPts val="3600"/>
              </a:lnSpc>
              <a:spcBef>
                <a:spcPts val="3000"/>
              </a:spcBef>
              <a:buClr>
                <a:schemeClr val="tx1"/>
              </a:buClr>
            </a:pPr>
            <a:r>
              <a:rPr lang="en-US" b="1" dirty="0"/>
              <a:t>SNAP</a:t>
            </a:r>
            <a:r>
              <a:rPr lang="en-US" dirty="0"/>
              <a:t> (Storage, Network, and Analytics Programming) allows for seamless integration of the COSMO API</a:t>
            </a:r>
          </a:p>
        </p:txBody>
      </p:sp>
      <p:sp>
        <p:nvSpPr>
          <p:cNvPr id="7" name="Slide Number Placeholder 3"/>
          <p:cNvSpPr>
            <a:spLocks noGrp="1"/>
          </p:cNvSpPr>
          <p:nvPr>
            <p:ph type="sldNum" sz="quarter" idx="12"/>
          </p:nvPr>
        </p:nvSpPr>
        <p:spPr/>
        <p:txBody>
          <a:bodyPr/>
          <a:lstStyle/>
          <a:p>
            <a:r>
              <a:rPr lang="en-US" dirty="0"/>
              <a:t>17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636" y="284480"/>
            <a:ext cx="8211987" cy="6858000"/>
          </a:xfrm>
          <a:prstGeom prst="rect">
            <a:avLst/>
          </a:prstGeom>
        </p:spPr>
      </p:pic>
      <p:sp>
        <p:nvSpPr>
          <p:cNvPr id="9" name="Rectangle 8">
            <a:extLst>
              <a:ext uri="{FF2B5EF4-FFF2-40B4-BE49-F238E27FC236}">
                <a16:creationId xmlns:a16="http://schemas.microsoft.com/office/drawing/2014/main" xmlns="" id="{813755FA-8AEF-4E29-8946-F61F260B37EF}"/>
              </a:ext>
            </a:extLst>
          </p:cNvPr>
          <p:cNvSpPr/>
          <p:nvPr/>
        </p:nvSpPr>
        <p:spPr>
          <a:xfrm>
            <a:off x="4940300" y="4845830"/>
            <a:ext cx="3721100" cy="1351770"/>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813755FA-8AEF-4E29-8946-F61F260B37EF}"/>
              </a:ext>
            </a:extLst>
          </p:cNvPr>
          <p:cNvSpPr/>
          <p:nvPr/>
        </p:nvSpPr>
        <p:spPr>
          <a:xfrm>
            <a:off x="8661401" y="3853804"/>
            <a:ext cx="3105150" cy="1215890"/>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813755FA-8AEF-4E29-8946-F61F260B37EF}"/>
              </a:ext>
            </a:extLst>
          </p:cNvPr>
          <p:cNvSpPr/>
          <p:nvPr/>
        </p:nvSpPr>
        <p:spPr>
          <a:xfrm>
            <a:off x="8661400" y="5069694"/>
            <a:ext cx="3105151" cy="1259933"/>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813755FA-8AEF-4E29-8946-F61F260B37EF}"/>
              </a:ext>
            </a:extLst>
          </p:cNvPr>
          <p:cNvSpPr/>
          <p:nvPr/>
        </p:nvSpPr>
        <p:spPr>
          <a:xfrm>
            <a:off x="8585200" y="1261534"/>
            <a:ext cx="3070225" cy="741199"/>
          </a:xfrm>
          <a:prstGeom prst="rect">
            <a:avLst/>
          </a:prstGeom>
          <a:solidFill>
            <a:srgbClr val="FFFFFF">
              <a:alpha val="95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xmlns="" id="{88FDA21D-D211-4A48-A88A-F586BC90CEBC}"/>
              </a:ext>
            </a:extLst>
          </p:cNvPr>
          <p:cNvSpPr/>
          <p:nvPr/>
        </p:nvSpPr>
        <p:spPr>
          <a:xfrm>
            <a:off x="4252458" y="6429898"/>
            <a:ext cx="3735574" cy="369332"/>
          </a:xfrm>
          <a:prstGeom prst="rect">
            <a:avLst/>
          </a:prstGeom>
        </p:spPr>
        <p:txBody>
          <a:bodyPr wrap="none">
            <a:spAutoFit/>
          </a:bodyPr>
          <a:lstStyle/>
          <a:p>
            <a:r>
              <a:rPr lang="en-US" dirty="0">
                <a:hlinkClick r:id="rId4"/>
              </a:rPr>
              <a:t>https://github.com/open-power/snap</a:t>
            </a:r>
            <a:endParaRPr lang="en-US" dirty="0"/>
          </a:p>
        </p:txBody>
      </p:sp>
      <p:sp>
        <p:nvSpPr>
          <p:cNvPr id="13" name="Rectangle 12">
            <a:extLst>
              <a:ext uri="{FF2B5EF4-FFF2-40B4-BE49-F238E27FC236}">
                <a16:creationId xmlns:a16="http://schemas.microsoft.com/office/drawing/2014/main" xmlns="" id="{813755FA-8AEF-4E29-8946-F61F260B37EF}"/>
              </a:ext>
            </a:extLst>
          </p:cNvPr>
          <p:cNvSpPr/>
          <p:nvPr/>
        </p:nvSpPr>
        <p:spPr>
          <a:xfrm>
            <a:off x="4940300" y="2597150"/>
            <a:ext cx="3721100" cy="625706"/>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813755FA-8AEF-4E29-8946-F61F260B37EF}"/>
              </a:ext>
            </a:extLst>
          </p:cNvPr>
          <p:cNvSpPr/>
          <p:nvPr/>
        </p:nvSpPr>
        <p:spPr>
          <a:xfrm>
            <a:off x="8661400" y="2597150"/>
            <a:ext cx="3253740" cy="625706"/>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813755FA-8AEF-4E29-8946-F61F260B37EF}"/>
              </a:ext>
            </a:extLst>
          </p:cNvPr>
          <p:cNvSpPr/>
          <p:nvPr/>
        </p:nvSpPr>
        <p:spPr>
          <a:xfrm>
            <a:off x="5121379" y="1261533"/>
            <a:ext cx="1939821" cy="741199"/>
          </a:xfrm>
          <a:prstGeom prst="rect">
            <a:avLst/>
          </a:prstGeom>
          <a:solidFill>
            <a:srgbClr val="FFFFFF">
              <a:alpha val="95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813755FA-8AEF-4E29-8946-F61F260B37EF}"/>
              </a:ext>
            </a:extLst>
          </p:cNvPr>
          <p:cNvSpPr/>
          <p:nvPr/>
        </p:nvSpPr>
        <p:spPr>
          <a:xfrm>
            <a:off x="4940300" y="3247038"/>
            <a:ext cx="220980" cy="664562"/>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a:extLst>
              <a:ext uri="{FF2B5EF4-FFF2-40B4-BE49-F238E27FC236}">
                <a16:creationId xmlns:a16="http://schemas.microsoft.com/office/drawing/2014/main" xmlns="" id="{813755FA-8AEF-4E29-8946-F61F260B37EF}"/>
              </a:ext>
            </a:extLst>
          </p:cNvPr>
          <p:cNvSpPr/>
          <p:nvPr/>
        </p:nvSpPr>
        <p:spPr>
          <a:xfrm>
            <a:off x="11655425" y="3185009"/>
            <a:ext cx="365760" cy="664562"/>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xmlns="" id="{813755FA-8AEF-4E29-8946-F61F260B37EF}"/>
              </a:ext>
            </a:extLst>
          </p:cNvPr>
          <p:cNvSpPr/>
          <p:nvPr/>
        </p:nvSpPr>
        <p:spPr>
          <a:xfrm>
            <a:off x="4940300" y="3958431"/>
            <a:ext cx="181079" cy="960712"/>
          </a:xfrm>
          <a:prstGeom prst="rect">
            <a:avLst/>
          </a:prstGeom>
          <a:solidFill>
            <a:srgbClr val="FFFFFF">
              <a:alpha val="86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1028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97E51-C0E9-4089-83D1-55DE1A07B7F0}"/>
              </a:ext>
            </a:extLst>
          </p:cNvPr>
          <p:cNvSpPr>
            <a:spLocks noGrp="1"/>
          </p:cNvSpPr>
          <p:nvPr>
            <p:ph type="title"/>
          </p:nvPr>
        </p:nvSpPr>
        <p:spPr/>
        <p:txBody>
          <a:bodyPr>
            <a:normAutofit/>
          </a:bodyPr>
          <a:lstStyle/>
          <a:p>
            <a:r>
              <a:rPr lang="en-US" dirty="0">
                <a:solidFill>
                  <a:schemeClr val="accent1">
                    <a:lumMod val="75000"/>
                  </a:schemeClr>
                </a:solidFill>
              </a:rPr>
              <a:t>NERO Application Framework</a:t>
            </a:r>
          </a:p>
        </p:txBody>
      </p:sp>
      <p:sp>
        <p:nvSpPr>
          <p:cNvPr id="8" name="Text Placeholder 2">
            <a:extLst>
              <a:ext uri="{FF2B5EF4-FFF2-40B4-BE49-F238E27FC236}">
                <a16:creationId xmlns:a16="http://schemas.microsoft.com/office/drawing/2014/main" xmlns="" id="{3F09904C-8FDF-40AF-9F0E-102D4E2F5808}"/>
              </a:ext>
            </a:extLst>
          </p:cNvPr>
          <p:cNvSpPr>
            <a:spLocks noGrp="1"/>
          </p:cNvSpPr>
          <p:nvPr>
            <p:ph idx="1"/>
          </p:nvPr>
        </p:nvSpPr>
        <p:spPr>
          <a:xfrm>
            <a:off x="198350" y="1148423"/>
            <a:ext cx="4929605" cy="5345083"/>
          </a:xfrm>
        </p:spPr>
        <p:txBody>
          <a:bodyPr>
            <a:normAutofit/>
          </a:bodyPr>
          <a:lstStyle/>
          <a:p>
            <a:pPr>
              <a:lnSpc>
                <a:spcPts val="3600"/>
              </a:lnSpc>
              <a:spcBef>
                <a:spcPts val="3000"/>
              </a:spcBef>
              <a:buClr>
                <a:schemeClr val="tx1"/>
              </a:buClr>
            </a:pPr>
            <a:r>
              <a:rPr lang="en-US" dirty="0"/>
              <a:t>NERO communicates to Host over </a:t>
            </a:r>
            <a:r>
              <a:rPr lang="en-US" b="1" dirty="0"/>
              <a:t>CAPI2</a:t>
            </a:r>
            <a:r>
              <a:rPr lang="en-US" dirty="0"/>
              <a:t> (Coherent Accelerator Processor Interface)</a:t>
            </a:r>
          </a:p>
          <a:p>
            <a:pPr>
              <a:lnSpc>
                <a:spcPts val="3600"/>
              </a:lnSpc>
              <a:spcBef>
                <a:spcPts val="3000"/>
              </a:spcBef>
              <a:buClr>
                <a:schemeClr val="tx1"/>
              </a:buClr>
            </a:pPr>
            <a:r>
              <a:rPr lang="en-US" b="1" dirty="0"/>
              <a:t>COSMO API </a:t>
            </a:r>
            <a:r>
              <a:rPr lang="en-US" dirty="0"/>
              <a:t>handles offloading jobs to NERO</a:t>
            </a:r>
          </a:p>
          <a:p>
            <a:pPr>
              <a:lnSpc>
                <a:spcPts val="3600"/>
              </a:lnSpc>
              <a:spcBef>
                <a:spcPts val="3000"/>
              </a:spcBef>
              <a:buClr>
                <a:schemeClr val="tx1"/>
              </a:buClr>
            </a:pPr>
            <a:r>
              <a:rPr lang="en-US" b="1" dirty="0"/>
              <a:t>SNAP</a:t>
            </a:r>
            <a:r>
              <a:rPr lang="en-US" dirty="0">
                <a:solidFill>
                  <a:srgbClr val="4D7731"/>
                </a:solidFill>
              </a:rPr>
              <a:t> </a:t>
            </a:r>
            <a:r>
              <a:rPr lang="en-US" dirty="0"/>
              <a:t>(Storage, Network, and Analytics Programming) allows for seamless integration of the COSMO API</a:t>
            </a:r>
          </a:p>
        </p:txBody>
      </p:sp>
      <p:sp>
        <p:nvSpPr>
          <p:cNvPr id="11" name="Slide Number Placeholder 3"/>
          <p:cNvSpPr>
            <a:spLocks noGrp="1"/>
          </p:cNvSpPr>
          <p:nvPr>
            <p:ph type="sldNum" sz="quarter" idx="12"/>
          </p:nvPr>
        </p:nvSpPr>
        <p:spPr/>
        <p:txBody>
          <a:bodyPr/>
          <a:lstStyle/>
          <a:p>
            <a:r>
              <a:rPr lang="en-US" dirty="0"/>
              <a:t>17</a:t>
            </a:r>
          </a:p>
        </p:txBody>
      </p:sp>
      <p:sp>
        <p:nvSpPr>
          <p:cNvPr id="3" name="Rectangle 2">
            <a:extLst>
              <a:ext uri="{FF2B5EF4-FFF2-40B4-BE49-F238E27FC236}">
                <a16:creationId xmlns:a16="http://schemas.microsoft.com/office/drawing/2014/main" xmlns="" id="{88FDA21D-D211-4A48-A88A-F586BC90CEBC}"/>
              </a:ext>
            </a:extLst>
          </p:cNvPr>
          <p:cNvSpPr/>
          <p:nvPr/>
        </p:nvSpPr>
        <p:spPr>
          <a:xfrm>
            <a:off x="4252458" y="6429898"/>
            <a:ext cx="3735574" cy="369332"/>
          </a:xfrm>
          <a:prstGeom prst="rect">
            <a:avLst/>
          </a:prstGeom>
        </p:spPr>
        <p:txBody>
          <a:bodyPr wrap="none">
            <a:spAutoFit/>
          </a:bodyPr>
          <a:lstStyle/>
          <a:p>
            <a:r>
              <a:rPr lang="en-US" dirty="0">
                <a:hlinkClick r:id="rId3"/>
              </a:rPr>
              <a:t>https://github.com/open-power/snap</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9636" y="284480"/>
            <a:ext cx="8211987" cy="6858000"/>
          </a:xfrm>
          <a:prstGeom prst="rect">
            <a:avLst/>
          </a:prstGeom>
        </p:spPr>
      </p:pic>
    </p:spTree>
    <p:extLst>
      <p:ext uri="{BB962C8B-B14F-4D97-AF65-F5344CB8AC3E}">
        <p14:creationId xmlns:p14="http://schemas.microsoft.com/office/powerpoint/2010/main" val="2707897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4195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0" name="Slide Number Placeholder 3"/>
          <p:cNvSpPr>
            <a:spLocks noGrp="1"/>
          </p:cNvSpPr>
          <p:nvPr>
            <p:ph type="sldNum" sz="quarter" idx="12"/>
          </p:nvPr>
        </p:nvSpPr>
        <p:spPr>
          <a:xfrm>
            <a:off x="9479156" y="6553491"/>
            <a:ext cx="2743200" cy="365125"/>
          </a:xfrm>
        </p:spPr>
        <p:txBody>
          <a:bodyPr/>
          <a:lstStyle/>
          <a:p>
            <a:r>
              <a:rPr lang="en-US" dirty="0"/>
              <a:t>18</a:t>
            </a:r>
          </a:p>
        </p:txBody>
      </p:sp>
    </p:spTree>
    <p:extLst>
      <p:ext uri="{BB962C8B-B14F-4D97-AF65-F5344CB8AC3E}">
        <p14:creationId xmlns:p14="http://schemas.microsoft.com/office/powerpoint/2010/main" val="2016214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582" y="621021"/>
            <a:ext cx="7881863" cy="6121225"/>
          </a:xfrm>
          <a:prstGeom prst="rect">
            <a:avLst/>
          </a:prstGeom>
        </p:spPr>
      </p:pic>
      <p:sp>
        <p:nvSpPr>
          <p:cNvPr id="2" name="Title 1">
            <a:extLst>
              <a:ext uri="{FF2B5EF4-FFF2-40B4-BE49-F238E27FC236}">
                <a16:creationId xmlns:a16="http://schemas.microsoft.com/office/drawing/2014/main" xmlns="" id="{E6197E51-C0E9-4089-83D1-55DE1A07B7F0}"/>
              </a:ext>
            </a:extLst>
          </p:cNvPr>
          <p:cNvSpPr>
            <a:spLocks noGrp="1"/>
          </p:cNvSpPr>
          <p:nvPr>
            <p:ph type="title"/>
          </p:nvPr>
        </p:nvSpPr>
        <p:spPr/>
        <p:txBody>
          <a:bodyPr>
            <a:normAutofit/>
          </a:bodyPr>
          <a:lstStyle/>
          <a:p>
            <a:r>
              <a:rPr lang="en-US" dirty="0"/>
              <a:t>Precision-optimized Tiling</a:t>
            </a:r>
            <a:endParaRPr lang="en-US" dirty="0">
              <a:solidFill>
                <a:schemeClr val="accent1">
                  <a:lumMod val="75000"/>
                </a:schemeClr>
              </a:solidFill>
            </a:endParaRPr>
          </a:p>
        </p:txBody>
      </p:sp>
      <p:sp>
        <p:nvSpPr>
          <p:cNvPr id="8" name="Text Placeholder 2">
            <a:extLst>
              <a:ext uri="{FF2B5EF4-FFF2-40B4-BE49-F238E27FC236}">
                <a16:creationId xmlns:a16="http://schemas.microsoft.com/office/drawing/2014/main" xmlns="" id="{3F09904C-8FDF-40AF-9F0E-102D4E2F5808}"/>
              </a:ext>
            </a:extLst>
          </p:cNvPr>
          <p:cNvSpPr>
            <a:spLocks noGrp="1"/>
          </p:cNvSpPr>
          <p:nvPr>
            <p:ph idx="1"/>
          </p:nvPr>
        </p:nvSpPr>
        <p:spPr>
          <a:xfrm>
            <a:off x="198351" y="1148423"/>
            <a:ext cx="4876570" cy="5345083"/>
          </a:xfrm>
        </p:spPr>
        <p:txBody>
          <a:bodyPr/>
          <a:lstStyle/>
          <a:p>
            <a:pPr>
              <a:lnSpc>
                <a:spcPts val="3600"/>
              </a:lnSpc>
              <a:spcBef>
                <a:spcPts val="3000"/>
              </a:spcBef>
              <a:buClr>
                <a:schemeClr val="tx1"/>
              </a:buClr>
            </a:pPr>
            <a:r>
              <a:rPr lang="en-US" dirty="0"/>
              <a:t>The </a:t>
            </a:r>
            <a:r>
              <a:rPr lang="en-US" b="1" dirty="0"/>
              <a:t>best window size            </a:t>
            </a:r>
            <a:r>
              <a:rPr lang="en-US" dirty="0"/>
              <a:t>is </a:t>
            </a:r>
            <a:r>
              <a:rPr lang="en-US" b="1" dirty="0"/>
              <a:t>critical</a:t>
            </a:r>
          </a:p>
          <a:p>
            <a:pPr>
              <a:lnSpc>
                <a:spcPts val="3600"/>
              </a:lnSpc>
              <a:spcBef>
                <a:spcPts val="3000"/>
              </a:spcBef>
              <a:buClr>
                <a:schemeClr val="tx1"/>
              </a:buClr>
            </a:pPr>
            <a:r>
              <a:rPr lang="en-US" dirty="0"/>
              <a:t>Formulate the search for the best window size as a multi-objective </a:t>
            </a:r>
            <a:r>
              <a:rPr lang="en-US" b="1" dirty="0"/>
              <a:t>auto-tuning</a:t>
            </a:r>
            <a:r>
              <a:rPr lang="en-US" dirty="0"/>
              <a:t> problem </a:t>
            </a:r>
          </a:p>
          <a:p>
            <a:pPr>
              <a:lnSpc>
                <a:spcPts val="3600"/>
              </a:lnSpc>
              <a:spcBef>
                <a:spcPts val="3000"/>
              </a:spcBef>
              <a:buClr>
                <a:schemeClr val="tx1"/>
              </a:buClr>
            </a:pPr>
            <a:r>
              <a:rPr lang="en-US" dirty="0"/>
              <a:t>Taking into account the </a:t>
            </a:r>
            <a:r>
              <a:rPr lang="en-US" b="1" dirty="0">
                <a:solidFill>
                  <a:srgbClr val="4D7731"/>
                </a:solidFill>
              </a:rPr>
              <a:t>datatype precision</a:t>
            </a:r>
          </a:p>
          <a:p>
            <a:pPr>
              <a:lnSpc>
                <a:spcPts val="3600"/>
              </a:lnSpc>
              <a:spcBef>
                <a:spcPts val="3000"/>
              </a:spcBef>
              <a:buClr>
                <a:schemeClr val="tx1"/>
              </a:buClr>
            </a:pPr>
            <a:r>
              <a:rPr lang="en-US" dirty="0"/>
              <a:t> We make use of </a:t>
            </a:r>
            <a:r>
              <a:rPr lang="en-US" b="1" dirty="0" err="1"/>
              <a:t>OpenTuner</a:t>
            </a:r>
            <a:endParaRPr lang="en-US" b="1" dirty="0"/>
          </a:p>
        </p:txBody>
      </p:sp>
      <p:sp>
        <p:nvSpPr>
          <p:cNvPr id="9" name="Oval 8"/>
          <p:cNvSpPr/>
          <p:nvPr/>
        </p:nvSpPr>
        <p:spPr>
          <a:xfrm>
            <a:off x="8550021" y="1691640"/>
            <a:ext cx="3240659" cy="122581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8FDA21D-D211-4A48-A88A-F586BC90CEBC}"/>
              </a:ext>
            </a:extLst>
          </p:cNvPr>
          <p:cNvSpPr/>
          <p:nvPr/>
        </p:nvSpPr>
        <p:spPr>
          <a:xfrm>
            <a:off x="4233799" y="6448200"/>
            <a:ext cx="3772892" cy="369332"/>
          </a:xfrm>
          <a:prstGeom prst="rect">
            <a:avLst/>
          </a:prstGeom>
        </p:spPr>
        <p:txBody>
          <a:bodyPr wrap="none">
            <a:spAutoFit/>
          </a:bodyPr>
          <a:lstStyle/>
          <a:p>
            <a:r>
              <a:rPr lang="en-US" dirty="0">
                <a:hlinkClick r:id="rId4" invalidUrl="https:///"/>
              </a:rPr>
              <a:t>https</a:t>
            </a:r>
            <a:r>
              <a:rPr lang="en-US" dirty="0">
                <a:hlinkClick r:id="rId5" invalidUrl="https:///"/>
              </a:rPr>
              <a:t>://</a:t>
            </a:r>
            <a:r>
              <a:rPr lang="en-US" dirty="0">
                <a:hlinkClick r:id="rId6"/>
              </a:rPr>
              <a:t>github.com/jansel/opentuner</a:t>
            </a:r>
            <a:endParaRPr lang="en-US" dirty="0"/>
          </a:p>
        </p:txBody>
      </p:sp>
      <p:sp>
        <p:nvSpPr>
          <p:cNvPr id="15" name="Slide Number Placeholder 3"/>
          <p:cNvSpPr>
            <a:spLocks noGrp="1"/>
          </p:cNvSpPr>
          <p:nvPr>
            <p:ph type="sldNum" sz="quarter" idx="12"/>
          </p:nvPr>
        </p:nvSpPr>
        <p:spPr>
          <a:xfrm>
            <a:off x="9479156" y="6553491"/>
            <a:ext cx="2743200" cy="365125"/>
          </a:xfrm>
        </p:spPr>
        <p:txBody>
          <a:bodyPr/>
          <a:lstStyle/>
          <a:p>
            <a:r>
              <a:rPr lang="en-US" dirty="0"/>
              <a:t>19</a:t>
            </a:r>
          </a:p>
        </p:txBody>
      </p:sp>
    </p:spTree>
    <p:extLst>
      <p:ext uri="{BB962C8B-B14F-4D97-AF65-F5344CB8AC3E}">
        <p14:creationId xmlns:p14="http://schemas.microsoft.com/office/powerpoint/2010/main" val="33793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Precision-optimized Tiling</a:t>
            </a:r>
          </a:p>
        </p:txBody>
      </p:sp>
      <p:sp>
        <p:nvSpPr>
          <p:cNvPr id="4" name="Slide Number Placeholder 3"/>
          <p:cNvSpPr>
            <a:spLocks noGrp="1"/>
          </p:cNvSpPr>
          <p:nvPr>
            <p:ph type="sldNum" sz="quarter" idx="12"/>
          </p:nvPr>
        </p:nvSpPr>
        <p:spPr>
          <a:xfrm>
            <a:off x="9479156" y="6553491"/>
            <a:ext cx="2743200" cy="365125"/>
          </a:xfrm>
        </p:spPr>
        <p:txBody>
          <a:bodyPr/>
          <a:lstStyle/>
          <a:p>
            <a:r>
              <a:rPr lang="en-US" dirty="0"/>
              <a:t>20</a:t>
            </a:r>
          </a:p>
        </p:txBody>
      </p:sp>
    </p:spTree>
    <p:extLst>
      <p:ext uri="{BB962C8B-B14F-4D97-AF65-F5344CB8AC3E}">
        <p14:creationId xmlns:p14="http://schemas.microsoft.com/office/powerpoint/2010/main" val="2775200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Precision-optimized Tiling</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9877"/>
          <a:stretch/>
        </p:blipFill>
        <p:spPr>
          <a:xfrm>
            <a:off x="634195" y="1859866"/>
            <a:ext cx="5499905" cy="4066802"/>
          </a:xfrm>
        </p:spPr>
      </p:pic>
      <p:sp>
        <p:nvSpPr>
          <p:cNvPr id="8" name="Oval 7"/>
          <p:cNvSpPr/>
          <p:nvPr/>
        </p:nvSpPr>
        <p:spPr>
          <a:xfrm>
            <a:off x="1415142" y="2004708"/>
            <a:ext cx="729343" cy="5061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20685" y="1242708"/>
            <a:ext cx="298030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Single Precision</a:t>
            </a:r>
          </a:p>
        </p:txBody>
      </p:sp>
      <p:sp>
        <p:nvSpPr>
          <p:cNvPr id="11" name="Slide Number Placeholder 3"/>
          <p:cNvSpPr>
            <a:spLocks noGrp="1"/>
          </p:cNvSpPr>
          <p:nvPr>
            <p:ph type="sldNum" sz="quarter" idx="12"/>
          </p:nvPr>
        </p:nvSpPr>
        <p:spPr>
          <a:xfrm>
            <a:off x="9479156" y="6553491"/>
            <a:ext cx="2743200" cy="365125"/>
          </a:xfrm>
        </p:spPr>
        <p:txBody>
          <a:bodyPr/>
          <a:lstStyle/>
          <a:p>
            <a:r>
              <a:rPr lang="en-US" dirty="0"/>
              <a:t>20</a:t>
            </a:r>
          </a:p>
        </p:txBody>
      </p:sp>
      <p:sp>
        <p:nvSpPr>
          <p:cNvPr id="9" name="Oval 8"/>
          <p:cNvSpPr/>
          <p:nvPr/>
        </p:nvSpPr>
        <p:spPr>
          <a:xfrm>
            <a:off x="5127838" y="2474769"/>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5013" y="2445508"/>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58874" y="2488948"/>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01271" y="2655735"/>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Precision-optimized Tiling</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4195" y="1858446"/>
            <a:ext cx="10972822" cy="4066802"/>
          </a:xfrm>
        </p:spPr>
      </p:pic>
      <p:sp>
        <p:nvSpPr>
          <p:cNvPr id="8" name="Oval 7"/>
          <p:cNvSpPr/>
          <p:nvPr/>
        </p:nvSpPr>
        <p:spPr>
          <a:xfrm>
            <a:off x="1415142" y="2003288"/>
            <a:ext cx="729343" cy="5061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51914" y="1954303"/>
            <a:ext cx="729343" cy="5061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022771" y="1241288"/>
            <a:ext cx="2756524"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Half Precision</a:t>
            </a:r>
          </a:p>
        </p:txBody>
      </p:sp>
      <p:sp>
        <p:nvSpPr>
          <p:cNvPr id="13" name="Oval 12"/>
          <p:cNvSpPr/>
          <p:nvPr/>
        </p:nvSpPr>
        <p:spPr>
          <a:xfrm>
            <a:off x="5135153" y="2452824"/>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00383" y="2452823"/>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14984" y="2510893"/>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7381" y="2655735"/>
            <a:ext cx="729343" cy="50618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52E6551D-6998-4586-B70A-D80ED35CCA84}"/>
              </a:ext>
            </a:extLst>
          </p:cNvPr>
          <p:cNvPicPr>
            <a:picLocks noChangeAspect="1"/>
          </p:cNvPicPr>
          <p:nvPr/>
        </p:nvPicPr>
        <p:blipFill>
          <a:blip r:embed="rId4">
            <a:alphaModFix amt="85000"/>
          </a:blip>
          <a:stretch>
            <a:fillRect/>
          </a:stretch>
        </p:blipFill>
        <p:spPr>
          <a:xfrm>
            <a:off x="400103" y="1168400"/>
            <a:ext cx="5790111" cy="5644521"/>
          </a:xfrm>
          <a:prstGeom prst="rect">
            <a:avLst/>
          </a:prstGeom>
        </p:spPr>
      </p:pic>
      <p:sp>
        <p:nvSpPr>
          <p:cNvPr id="14" name="Oval 13"/>
          <p:cNvSpPr/>
          <p:nvPr/>
        </p:nvSpPr>
        <p:spPr>
          <a:xfrm>
            <a:off x="7398907" y="2737610"/>
            <a:ext cx="729343" cy="5061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220685" y="1242708"/>
            <a:ext cx="298030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Single Precision</a:t>
            </a:r>
          </a:p>
        </p:txBody>
      </p:sp>
      <p:sp>
        <p:nvSpPr>
          <p:cNvPr id="19" name="Slide Number Placeholder 3"/>
          <p:cNvSpPr>
            <a:spLocks noGrp="1"/>
          </p:cNvSpPr>
          <p:nvPr>
            <p:ph type="sldNum" sz="quarter" idx="12"/>
          </p:nvPr>
        </p:nvSpPr>
        <p:spPr>
          <a:xfrm>
            <a:off x="9479156" y="6553491"/>
            <a:ext cx="2743200" cy="365125"/>
          </a:xfrm>
        </p:spPr>
        <p:txBody>
          <a:bodyPr/>
          <a:lstStyle/>
          <a:p>
            <a:r>
              <a:rPr lang="en-US" dirty="0"/>
              <a:t>20</a:t>
            </a:r>
          </a:p>
        </p:txBody>
      </p:sp>
    </p:spTree>
    <p:extLst>
      <p:ext uri="{BB962C8B-B14F-4D97-AF65-F5344CB8AC3E}">
        <p14:creationId xmlns:p14="http://schemas.microsoft.com/office/powerpoint/2010/main" val="30683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022771" y="1241288"/>
            <a:ext cx="2756524"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Half Precision</a:t>
            </a:r>
          </a:p>
        </p:txBody>
      </p:sp>
      <p:sp>
        <p:nvSpPr>
          <p:cNvPr id="17" name="TextBox 16"/>
          <p:cNvSpPr txBox="1"/>
          <p:nvPr/>
        </p:nvSpPr>
        <p:spPr>
          <a:xfrm>
            <a:off x="2220685" y="1242708"/>
            <a:ext cx="298030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Single Precision</a:t>
            </a:r>
          </a:p>
        </p:txBody>
      </p:sp>
      <p:sp>
        <p:nvSpPr>
          <p:cNvPr id="2" name="Title 1"/>
          <p:cNvSpPr>
            <a:spLocks noGrp="1"/>
          </p:cNvSpPr>
          <p:nvPr>
            <p:ph type="title"/>
          </p:nvPr>
        </p:nvSpPr>
        <p:spPr/>
        <p:txBody>
          <a:bodyPr>
            <a:normAutofit/>
          </a:bodyPr>
          <a:lstStyle/>
          <a:p>
            <a:r>
              <a:rPr lang="en-US" dirty="0"/>
              <a:t>Precision-optimized Tiling</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4195" y="1858446"/>
            <a:ext cx="10972822" cy="4066802"/>
          </a:xfrm>
        </p:spPr>
      </p:pic>
      <p:sp>
        <p:nvSpPr>
          <p:cNvPr id="8" name="Oval 7"/>
          <p:cNvSpPr/>
          <p:nvPr/>
        </p:nvSpPr>
        <p:spPr>
          <a:xfrm>
            <a:off x="1415142" y="2003288"/>
            <a:ext cx="729343" cy="5061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51914" y="1954303"/>
            <a:ext cx="729343" cy="5061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52E6551D-6998-4586-B70A-D80ED35CCA84}"/>
              </a:ext>
            </a:extLst>
          </p:cNvPr>
          <p:cNvPicPr>
            <a:picLocks noChangeAspect="1"/>
          </p:cNvPicPr>
          <p:nvPr/>
        </p:nvPicPr>
        <p:blipFill>
          <a:blip r:embed="rId4">
            <a:alphaModFix amt="85000"/>
          </a:blip>
          <a:stretch>
            <a:fillRect/>
          </a:stretch>
        </p:blipFill>
        <p:spPr>
          <a:xfrm>
            <a:off x="400103" y="1132811"/>
            <a:ext cx="11375337" cy="5680110"/>
          </a:xfrm>
          <a:prstGeom prst="rect">
            <a:avLst/>
          </a:prstGeom>
        </p:spPr>
      </p:pic>
      <p:sp>
        <p:nvSpPr>
          <p:cNvPr id="14" name="Oval 13"/>
          <p:cNvSpPr/>
          <p:nvPr/>
        </p:nvSpPr>
        <p:spPr>
          <a:xfrm>
            <a:off x="7398907" y="2737610"/>
            <a:ext cx="729343" cy="5061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7D4FF7C-7F53-4CBC-B76C-73B221D81E68}"/>
              </a:ext>
            </a:extLst>
          </p:cNvPr>
          <p:cNvSpPr/>
          <p:nvPr/>
        </p:nvSpPr>
        <p:spPr>
          <a:xfrm>
            <a:off x="0" y="2522802"/>
            <a:ext cx="12191999" cy="1628707"/>
          </a:xfrm>
          <a:prstGeom prst="rect">
            <a:avLst/>
          </a:prstGeom>
          <a:solidFill>
            <a:srgbClr val="49702E"/>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Pareto-optimal tile size depends on </a:t>
            </a:r>
          </a:p>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the data precision</a:t>
            </a:r>
          </a:p>
        </p:txBody>
      </p:sp>
      <p:sp>
        <p:nvSpPr>
          <p:cNvPr id="18" name="Slide Number Placeholder 3"/>
          <p:cNvSpPr>
            <a:spLocks noGrp="1"/>
          </p:cNvSpPr>
          <p:nvPr>
            <p:ph type="sldNum" sz="quarter" idx="12"/>
          </p:nvPr>
        </p:nvSpPr>
        <p:spPr>
          <a:xfrm>
            <a:off x="9479156" y="6553491"/>
            <a:ext cx="2743200" cy="365125"/>
          </a:xfrm>
        </p:spPr>
        <p:txBody>
          <a:bodyPr/>
          <a:lstStyle/>
          <a:p>
            <a:r>
              <a:rPr lang="en-US" dirty="0"/>
              <a:t>20</a:t>
            </a:r>
          </a:p>
        </p:txBody>
      </p:sp>
    </p:spTree>
    <p:extLst>
      <p:ext uri="{BB962C8B-B14F-4D97-AF65-F5344CB8AC3E}">
        <p14:creationId xmlns:p14="http://schemas.microsoft.com/office/powerpoint/2010/main" val="978546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4195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3" name="Slide Number Placeholder 3"/>
          <p:cNvSpPr>
            <a:spLocks noGrp="1"/>
          </p:cNvSpPr>
          <p:nvPr>
            <p:ph type="sldNum" sz="quarter" idx="12"/>
          </p:nvPr>
        </p:nvSpPr>
        <p:spPr>
          <a:xfrm>
            <a:off x="9479156" y="6553491"/>
            <a:ext cx="2743200" cy="365125"/>
          </a:xfrm>
        </p:spPr>
        <p:txBody>
          <a:bodyPr/>
          <a:lstStyle/>
          <a:p>
            <a:r>
              <a:rPr lang="en-US" dirty="0"/>
              <a:t>21</a:t>
            </a:r>
          </a:p>
        </p:txBody>
      </p:sp>
    </p:spTree>
    <p:extLst>
      <p:ext uri="{BB962C8B-B14F-4D97-AF65-F5344CB8AC3E}">
        <p14:creationId xmlns:p14="http://schemas.microsoft.com/office/powerpoint/2010/main" val="670301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0319E-E1CD-47FA-8A28-180D5AB280FC}"/>
              </a:ext>
            </a:extLst>
          </p:cNvPr>
          <p:cNvSpPr>
            <a:spLocks noGrp="1"/>
          </p:cNvSpPr>
          <p:nvPr>
            <p:ph type="title"/>
          </p:nvPr>
        </p:nvSpPr>
        <p:spPr/>
        <p:txBody>
          <a:bodyPr/>
          <a:lstStyle/>
          <a:p>
            <a:r>
              <a:rPr lang="en-US" dirty="0"/>
              <a:t>NERO Performance Analysis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9405"/>
          <a:stretch/>
        </p:blipFill>
        <p:spPr>
          <a:xfrm>
            <a:off x="517061" y="1671807"/>
            <a:ext cx="5551725" cy="4066802"/>
          </a:xfrm>
          <a:prstGeom prst="rect">
            <a:avLst/>
          </a:prstGeom>
        </p:spPr>
      </p:pic>
      <p:sp>
        <p:nvSpPr>
          <p:cNvPr id="7" name="Oval 6"/>
          <p:cNvSpPr/>
          <p:nvPr/>
        </p:nvSpPr>
        <p:spPr>
          <a:xfrm>
            <a:off x="1452318" y="1780476"/>
            <a:ext cx="1081332" cy="6859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23638" y="4343400"/>
            <a:ext cx="845148" cy="5939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43957" y="3460750"/>
            <a:ext cx="1038993" cy="58467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rot="12680520">
            <a:off x="1331314" y="3874782"/>
            <a:ext cx="2995172" cy="775202"/>
          </a:xfrm>
          <a:prstGeom prst="arc">
            <a:avLst>
              <a:gd name="adj1" fmla="val 11837840"/>
              <a:gd name="adj2" fmla="val 21499212"/>
            </a:avLst>
          </a:prstGeom>
          <a:ln w="5715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Slide Number Placeholder 3"/>
          <p:cNvSpPr>
            <a:spLocks noGrp="1"/>
          </p:cNvSpPr>
          <p:nvPr>
            <p:ph type="sldNum" sz="quarter" idx="12"/>
          </p:nvPr>
        </p:nvSpPr>
        <p:spPr>
          <a:xfrm>
            <a:off x="9479156" y="6553491"/>
            <a:ext cx="2743200" cy="365125"/>
          </a:xfrm>
        </p:spPr>
        <p:txBody>
          <a:bodyPr/>
          <a:lstStyle/>
          <a:p>
            <a:r>
              <a:rPr lang="en-US" dirty="0"/>
              <a:t>22</a:t>
            </a:r>
          </a:p>
        </p:txBody>
      </p:sp>
      <p:sp>
        <p:nvSpPr>
          <p:cNvPr id="15" name="TextBox 14"/>
          <p:cNvSpPr txBox="1"/>
          <p:nvPr/>
        </p:nvSpPr>
        <p:spPr>
          <a:xfrm>
            <a:off x="1903185" y="1195701"/>
            <a:ext cx="335848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Vertical Advection</a:t>
            </a:r>
          </a:p>
        </p:txBody>
      </p:sp>
    </p:spTree>
    <p:extLst>
      <p:ext uri="{BB962C8B-B14F-4D97-AF65-F5344CB8AC3E}">
        <p14:creationId xmlns:p14="http://schemas.microsoft.com/office/powerpoint/2010/main" val="19351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Stencil Computations and </a:t>
            </a:r>
            <a:r>
              <a:rPr lang="en-US" dirty="0" smtClean="0"/>
              <a:t>Applications</a:t>
            </a:r>
            <a:endParaRPr lang="en-US" dirty="0"/>
          </a:p>
        </p:txBody>
      </p:sp>
      <p:sp>
        <p:nvSpPr>
          <p:cNvPr id="3" name="Content Placeholder 2"/>
          <p:cNvSpPr>
            <a:spLocks noGrp="1"/>
          </p:cNvSpPr>
          <p:nvPr>
            <p:ph idx="1"/>
          </p:nvPr>
        </p:nvSpPr>
        <p:spPr/>
        <p:txBody>
          <a:bodyPr>
            <a:normAutofit/>
          </a:bodyPr>
          <a:lstStyle/>
          <a:p>
            <a:pPr marL="0" indent="0">
              <a:lnSpc>
                <a:spcPts val="3000"/>
              </a:lnSpc>
              <a:buNone/>
            </a:pPr>
            <a:r>
              <a:rPr lang="en-US" b="1" dirty="0"/>
              <a:t>Stencil</a:t>
            </a:r>
            <a:r>
              <a:rPr lang="en-US" dirty="0"/>
              <a:t> </a:t>
            </a:r>
            <a:r>
              <a:rPr lang="en-US" b="1" dirty="0"/>
              <a:t>computations</a:t>
            </a:r>
            <a:r>
              <a:rPr lang="en-US" dirty="0"/>
              <a:t> update values in a grid using a 			        </a:t>
            </a:r>
            <a:r>
              <a:rPr lang="en-US" b="1" dirty="0"/>
              <a:t>fixed pattern </a:t>
            </a:r>
            <a:r>
              <a:rPr lang="en-US" dirty="0"/>
              <a:t>of grid points</a:t>
            </a:r>
            <a:endParaRPr lang="en-US" b="1" dirty="0"/>
          </a:p>
          <a:p>
            <a:pPr marL="0" indent="0">
              <a:lnSpc>
                <a:spcPts val="3000"/>
              </a:lnSpc>
              <a:spcBef>
                <a:spcPts val="4200"/>
              </a:spcBef>
              <a:buNone/>
            </a:pPr>
            <a:r>
              <a:rPr lang="en-US" dirty="0"/>
              <a:t>Stencils are used in </a:t>
            </a:r>
            <a:r>
              <a:rPr lang="en-US" b="1" dirty="0"/>
              <a:t>~30% of high-performance                                   computing applications</a:t>
            </a:r>
          </a:p>
        </p:txBody>
      </p:sp>
      <p:pic>
        <p:nvPicPr>
          <p:cNvPr id="1026" name="Picture 2" descr="Afbeeldingsresultaat voor fluid dynamics"/>
          <p:cNvPicPr>
            <a:picLocks noChangeAspect="1" noChangeArrowheads="1"/>
          </p:cNvPicPr>
          <p:nvPr/>
        </p:nvPicPr>
        <p:blipFill rotWithShape="1">
          <a:blip r:embed="rId3">
            <a:extLst>
              <a:ext uri="{28A0092B-C50C-407E-A947-70E740481C1C}">
                <a14:useLocalDpi xmlns:a14="http://schemas.microsoft.com/office/drawing/2010/main" val="0"/>
              </a:ext>
            </a:extLst>
          </a:blip>
          <a:srcRect l="3129" r="6724"/>
          <a:stretch/>
        </p:blipFill>
        <p:spPr bwMode="auto">
          <a:xfrm>
            <a:off x="442988" y="3774350"/>
            <a:ext cx="2778316" cy="26086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674879" y="3768462"/>
            <a:ext cx="2778316" cy="2608642"/>
          </a:xfrm>
          <a:prstGeom prst="rect">
            <a:avLst/>
          </a:prstGeom>
        </p:spPr>
      </p:pic>
      <p:sp>
        <p:nvSpPr>
          <p:cNvPr id="9" name="TextBox 8">
            <a:extLst>
              <a:ext uri="{FF2B5EF4-FFF2-40B4-BE49-F238E27FC236}">
                <a16:creationId xmlns:a16="http://schemas.microsoft.com/office/drawing/2014/main" xmlns="" id="{E03D2CD4-FF58-47C3-A73E-43EAB5FAC8C3}"/>
              </a:ext>
            </a:extLst>
          </p:cNvPr>
          <p:cNvSpPr txBox="1"/>
          <p:nvPr/>
        </p:nvSpPr>
        <p:spPr>
          <a:xfrm>
            <a:off x="1334277" y="6403225"/>
            <a:ext cx="9911199" cy="461665"/>
          </a:xfrm>
          <a:prstGeom prst="rect">
            <a:avLst/>
          </a:prstGeom>
          <a:noFill/>
        </p:spPr>
        <p:txBody>
          <a:bodyPr wrap="square" rtlCol="0">
            <a:spAutoFit/>
          </a:bodyPr>
          <a:lstStyle/>
          <a:p>
            <a:pPr algn="ctr"/>
            <a:r>
              <a:rPr lang="en-US" sz="1200" i="1" dirty="0"/>
              <a:t>Image sources: http://www.flometrics.com/fluid-dynamics/computational-fluid-dynamics</a:t>
            </a:r>
          </a:p>
          <a:p>
            <a:pPr algn="ctr"/>
            <a:r>
              <a:rPr lang="en-US" sz="1200" i="1" dirty="0" err="1"/>
              <a:t>Naoe</a:t>
            </a:r>
            <a:r>
              <a:rPr lang="en-US" sz="1200" i="1" dirty="0"/>
              <a:t>, Kensuke et al. "Secure Key Generation for Static Visual Watermarking by Machine Learning in Intelligent Systems and Services" IJSSOE, 2010</a:t>
            </a:r>
          </a:p>
        </p:txBody>
      </p:sp>
      <p:pic>
        <p:nvPicPr>
          <p:cNvPr id="5" name="Picture 2" descr="Satellite view: Earth from space">
            <a:extLst>
              <a:ext uri="{FF2B5EF4-FFF2-40B4-BE49-F238E27FC236}">
                <a16:creationId xmlns:a16="http://schemas.microsoft.com/office/drawing/2014/main" xmlns="" id="{9388CC3A-089C-4FED-B925-DCAF5DFAA0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0085"/>
          <a:stretch/>
        </p:blipFill>
        <p:spPr bwMode="auto">
          <a:xfrm>
            <a:off x="6877032" y="3768461"/>
            <a:ext cx="2778316" cy="26086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4CACD9A1-8159-418A-9A15-A51ECDF5F51A}"/>
              </a:ext>
            </a:extLst>
          </p:cNvPr>
          <p:cNvSpPr txBox="1"/>
          <p:nvPr/>
        </p:nvSpPr>
        <p:spPr>
          <a:xfrm>
            <a:off x="9744962" y="3875576"/>
            <a:ext cx="3440842" cy="646331"/>
          </a:xfrm>
          <a:prstGeom prst="rect">
            <a:avLst/>
          </a:prstGeom>
          <a:noFill/>
        </p:spPr>
        <p:txBody>
          <a:bodyPr wrap="square" rtlCol="0">
            <a:spAutoFit/>
          </a:bodyPr>
          <a:lstStyle/>
          <a:p>
            <a:r>
              <a:rPr lang="en-US" b="1" dirty="0">
                <a:latin typeface="Garamond" panose="02020404030301010803" pitchFamily="18" charset="0"/>
              </a:rPr>
              <a:t>e.g., 7-point Jacobi </a:t>
            </a:r>
          </a:p>
          <a:p>
            <a:r>
              <a:rPr lang="en-US" b="1" dirty="0">
                <a:latin typeface="Garamond" panose="02020404030301010803" pitchFamily="18" charset="0"/>
              </a:rPr>
              <a:t>in 3D plane</a:t>
            </a:r>
          </a:p>
        </p:txBody>
      </p:sp>
      <p:sp>
        <p:nvSpPr>
          <p:cNvPr id="12" name="Cube 11">
            <a:extLst>
              <a:ext uri="{FF2B5EF4-FFF2-40B4-BE49-F238E27FC236}">
                <a16:creationId xmlns:a16="http://schemas.microsoft.com/office/drawing/2014/main" xmlns="" id="{275880F8-1380-46CD-8DE1-04BE08A2FA84}"/>
              </a:ext>
            </a:extLst>
          </p:cNvPr>
          <p:cNvSpPr/>
          <p:nvPr/>
        </p:nvSpPr>
        <p:spPr>
          <a:xfrm>
            <a:off x="10366984" y="1965641"/>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xmlns="" id="{982D29F8-A650-488F-9086-47A97CB1CD4D}"/>
              </a:ext>
            </a:extLst>
          </p:cNvPr>
          <p:cNvSpPr/>
          <p:nvPr/>
        </p:nvSpPr>
        <p:spPr>
          <a:xfrm>
            <a:off x="10001888" y="2232957"/>
            <a:ext cx="793184" cy="792000"/>
          </a:xfrm>
          <a:prstGeom prst="cube">
            <a:avLst/>
          </a:prstGeom>
          <a:solidFill>
            <a:srgbClr val="B2182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a:extLst>
              <a:ext uri="{FF2B5EF4-FFF2-40B4-BE49-F238E27FC236}">
                <a16:creationId xmlns:a16="http://schemas.microsoft.com/office/drawing/2014/main" xmlns="" id="{3A342167-DE39-434B-A120-FFCC8DD910DE}"/>
              </a:ext>
            </a:extLst>
          </p:cNvPr>
          <p:cNvSpPr/>
          <p:nvPr/>
        </p:nvSpPr>
        <p:spPr>
          <a:xfrm>
            <a:off x="10922522" y="2232957"/>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xmlns="" id="{0BAAA445-1743-46A9-A492-9BF7241CFC4B}"/>
              </a:ext>
            </a:extLst>
          </p:cNvPr>
          <p:cNvSpPr/>
          <p:nvPr/>
        </p:nvSpPr>
        <p:spPr>
          <a:xfrm>
            <a:off x="9081254" y="2232957"/>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23">
            <a:extLst>
              <a:ext uri="{FF2B5EF4-FFF2-40B4-BE49-F238E27FC236}">
                <a16:creationId xmlns:a16="http://schemas.microsoft.com/office/drawing/2014/main" xmlns="" id="{AC8E5774-EC68-4C08-A44E-C12868D74304}"/>
              </a:ext>
            </a:extLst>
          </p:cNvPr>
          <p:cNvCxnSpPr>
            <a:cxnSpLocks/>
          </p:cNvCxnSpPr>
          <p:nvPr/>
        </p:nvCxnSpPr>
        <p:spPr>
          <a:xfrm rot="5400000" flipH="1" flipV="1">
            <a:off x="9901064" y="1836957"/>
            <a:ext cx="12700" cy="792000"/>
          </a:xfrm>
          <a:prstGeom prst="curvedConnector3">
            <a:avLst>
              <a:gd name="adj1" fmla="val 3772606"/>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34">
            <a:extLst>
              <a:ext uri="{FF2B5EF4-FFF2-40B4-BE49-F238E27FC236}">
                <a16:creationId xmlns:a16="http://schemas.microsoft.com/office/drawing/2014/main" xmlns="" id="{6EA2BD47-E474-447A-BAD7-86504A46DA41}"/>
              </a:ext>
            </a:extLst>
          </p:cNvPr>
          <p:cNvCxnSpPr>
            <a:cxnSpLocks/>
          </p:cNvCxnSpPr>
          <p:nvPr/>
        </p:nvCxnSpPr>
        <p:spPr>
          <a:xfrm rot="5400000" flipH="1" flipV="1">
            <a:off x="10967213" y="1836958"/>
            <a:ext cx="12700" cy="792000"/>
          </a:xfrm>
          <a:prstGeom prst="curvedConnector3">
            <a:avLst>
              <a:gd name="adj1" fmla="val 3772606"/>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D55F8E26-DBA2-4467-934E-947BCB738A13}"/>
              </a:ext>
            </a:extLst>
          </p:cNvPr>
          <p:cNvSpPr txBox="1"/>
          <p:nvPr/>
        </p:nvSpPr>
        <p:spPr>
          <a:xfrm>
            <a:off x="9532506" y="1376232"/>
            <a:ext cx="792205"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t>
            </a:r>
          </a:p>
        </p:txBody>
      </p:sp>
      <p:sp>
        <p:nvSpPr>
          <p:cNvPr id="19" name="TextBox 18">
            <a:extLst>
              <a:ext uri="{FF2B5EF4-FFF2-40B4-BE49-F238E27FC236}">
                <a16:creationId xmlns:a16="http://schemas.microsoft.com/office/drawing/2014/main" xmlns="" id="{F6DEF808-14A3-40FA-9344-EC2882E043A8}"/>
              </a:ext>
            </a:extLst>
          </p:cNvPr>
          <p:cNvSpPr txBox="1"/>
          <p:nvPr/>
        </p:nvSpPr>
        <p:spPr>
          <a:xfrm>
            <a:off x="10602755" y="1376232"/>
            <a:ext cx="792205"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t>
            </a:r>
          </a:p>
        </p:txBody>
      </p:sp>
      <p:sp>
        <p:nvSpPr>
          <p:cNvPr id="20" name="Cube 19">
            <a:extLst>
              <a:ext uri="{FF2B5EF4-FFF2-40B4-BE49-F238E27FC236}">
                <a16:creationId xmlns:a16="http://schemas.microsoft.com/office/drawing/2014/main" xmlns="" id="{F8FE4C4F-E05C-4021-A275-F7B424D5F25A}"/>
              </a:ext>
            </a:extLst>
          </p:cNvPr>
          <p:cNvSpPr/>
          <p:nvPr/>
        </p:nvSpPr>
        <p:spPr>
          <a:xfrm>
            <a:off x="10001888" y="1336903"/>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a:extLst>
              <a:ext uri="{FF2B5EF4-FFF2-40B4-BE49-F238E27FC236}">
                <a16:creationId xmlns:a16="http://schemas.microsoft.com/office/drawing/2014/main" xmlns="" id="{6299474D-D6B9-41B7-8488-A707EBEC76A4}"/>
              </a:ext>
            </a:extLst>
          </p:cNvPr>
          <p:cNvSpPr/>
          <p:nvPr/>
        </p:nvSpPr>
        <p:spPr>
          <a:xfrm>
            <a:off x="10001888" y="3113605"/>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a:extLst>
              <a:ext uri="{FF2B5EF4-FFF2-40B4-BE49-F238E27FC236}">
                <a16:creationId xmlns:a16="http://schemas.microsoft.com/office/drawing/2014/main" xmlns="" id="{069408C4-C1AE-47C3-851F-7CDA5ECDECBF}"/>
              </a:ext>
            </a:extLst>
          </p:cNvPr>
          <p:cNvSpPr/>
          <p:nvPr/>
        </p:nvSpPr>
        <p:spPr>
          <a:xfrm>
            <a:off x="9669021" y="2562582"/>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xmlns="" id="{E85713E9-E777-4E2B-85BE-ECFDDD09BF45}"/>
              </a:ext>
            </a:extLst>
          </p:cNvPr>
          <p:cNvCxnSpPr>
            <a:cxnSpLocks/>
          </p:cNvCxnSpPr>
          <p:nvPr/>
        </p:nvCxnSpPr>
        <p:spPr>
          <a:xfrm>
            <a:off x="8593816" y="1633884"/>
            <a:ext cx="0" cy="573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04553BA6-0240-4AD5-A04B-9FA29C0EA46E}"/>
              </a:ext>
            </a:extLst>
          </p:cNvPr>
          <p:cNvCxnSpPr>
            <a:cxnSpLocks/>
          </p:cNvCxnSpPr>
          <p:nvPr/>
        </p:nvCxnSpPr>
        <p:spPr>
          <a:xfrm>
            <a:off x="8593816" y="1633884"/>
            <a:ext cx="6217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3F3FDDD-6BE0-477B-AB15-ECDF24282A5F}"/>
              </a:ext>
            </a:extLst>
          </p:cNvPr>
          <p:cNvCxnSpPr>
            <a:cxnSpLocks/>
          </p:cNvCxnSpPr>
          <p:nvPr/>
        </p:nvCxnSpPr>
        <p:spPr>
          <a:xfrm flipV="1">
            <a:off x="8593816" y="1304992"/>
            <a:ext cx="487438" cy="328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FA281D3A-66D6-4CB5-8AA8-BB26209FF1FB}"/>
              </a:ext>
            </a:extLst>
          </p:cNvPr>
          <p:cNvSpPr txBox="1"/>
          <p:nvPr/>
        </p:nvSpPr>
        <p:spPr>
          <a:xfrm>
            <a:off x="8963720" y="1290674"/>
            <a:ext cx="300082"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x</a:t>
            </a:r>
          </a:p>
        </p:txBody>
      </p:sp>
      <p:sp>
        <p:nvSpPr>
          <p:cNvPr id="27" name="TextBox 26">
            <a:extLst>
              <a:ext uri="{FF2B5EF4-FFF2-40B4-BE49-F238E27FC236}">
                <a16:creationId xmlns:a16="http://schemas.microsoft.com/office/drawing/2014/main" xmlns="" id="{6C5397D5-D2C6-4130-9E0F-732EBF93C36B}"/>
              </a:ext>
            </a:extLst>
          </p:cNvPr>
          <p:cNvSpPr txBox="1"/>
          <p:nvPr/>
        </p:nvSpPr>
        <p:spPr>
          <a:xfrm>
            <a:off x="8545618" y="1785883"/>
            <a:ext cx="300083"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y</a:t>
            </a:r>
          </a:p>
        </p:txBody>
      </p:sp>
      <p:sp>
        <p:nvSpPr>
          <p:cNvPr id="31" name="Slide Number Placeholder 3"/>
          <p:cNvSpPr>
            <a:spLocks noGrp="1"/>
          </p:cNvSpPr>
          <p:nvPr>
            <p:ph type="sldNum" sz="quarter" idx="12"/>
          </p:nvPr>
        </p:nvSpPr>
        <p:spPr>
          <a:xfrm>
            <a:off x="9479156" y="6553491"/>
            <a:ext cx="2743200" cy="365125"/>
          </a:xfrm>
        </p:spPr>
        <p:txBody>
          <a:bodyPr/>
          <a:lstStyle/>
          <a:p>
            <a:r>
              <a:rPr lang="en-US" dirty="0"/>
              <a:t>4</a:t>
            </a:r>
          </a:p>
        </p:txBody>
      </p:sp>
    </p:spTree>
    <p:extLst>
      <p:ext uri="{BB962C8B-B14F-4D97-AF65-F5344CB8AC3E}">
        <p14:creationId xmlns:p14="http://schemas.microsoft.com/office/powerpoint/2010/main" val="457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2" grpId="0" animBg="1"/>
      <p:bldP spid="13" grpId="0" animBg="1"/>
      <p:bldP spid="14" grpId="0" animBg="1"/>
      <p:bldP spid="15" grpId="0" animBg="1"/>
      <p:bldP spid="18" grpId="0"/>
      <p:bldP spid="19" grpId="0"/>
      <p:bldP spid="20" grpId="0" animBg="1"/>
      <p:bldP spid="21" grpId="0" animBg="1"/>
      <p:bldP spid="22" grpId="0" animBg="1"/>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0319E-E1CD-47FA-8A28-180D5AB280FC}"/>
              </a:ext>
            </a:extLst>
          </p:cNvPr>
          <p:cNvSpPr>
            <a:spLocks noGrp="1"/>
          </p:cNvSpPr>
          <p:nvPr>
            <p:ph type="title"/>
          </p:nvPr>
        </p:nvSpPr>
        <p:spPr/>
        <p:txBody>
          <a:bodyPr/>
          <a:lstStyle/>
          <a:p>
            <a:r>
              <a:rPr lang="en-US" dirty="0"/>
              <a:t>NERO Performance Analysis</a:t>
            </a:r>
          </a:p>
        </p:txBody>
      </p:sp>
      <p:sp>
        <p:nvSpPr>
          <p:cNvPr id="8" name="TextBox 7"/>
          <p:cNvSpPr txBox="1"/>
          <p:nvPr/>
        </p:nvSpPr>
        <p:spPr>
          <a:xfrm>
            <a:off x="6956190" y="1195702"/>
            <a:ext cx="3811108"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Horizontal Diffusion</a:t>
            </a: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 r="-1074"/>
          <a:stretch/>
        </p:blipFill>
        <p:spPr>
          <a:xfrm>
            <a:off x="517061" y="1671807"/>
            <a:ext cx="11090739" cy="4066802"/>
          </a:xfrm>
          <a:prstGeom prst="rect">
            <a:avLst/>
          </a:prstGeom>
        </p:spPr>
      </p:pic>
      <p:sp>
        <p:nvSpPr>
          <p:cNvPr id="9" name="Oval 8"/>
          <p:cNvSpPr/>
          <p:nvPr/>
        </p:nvSpPr>
        <p:spPr>
          <a:xfrm>
            <a:off x="10687050" y="4343400"/>
            <a:ext cx="807223" cy="69857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903185" y="1195701"/>
            <a:ext cx="335848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Vertical Advection</a:t>
            </a:r>
          </a:p>
        </p:txBody>
      </p:sp>
      <p:sp>
        <p:nvSpPr>
          <p:cNvPr id="31" name="Arc 30"/>
          <p:cNvSpPr/>
          <p:nvPr/>
        </p:nvSpPr>
        <p:spPr>
          <a:xfrm rot="12680520">
            <a:off x="1331314" y="3874782"/>
            <a:ext cx="2995172" cy="775202"/>
          </a:xfrm>
          <a:prstGeom prst="arc">
            <a:avLst>
              <a:gd name="adj1" fmla="val 11837840"/>
              <a:gd name="adj2" fmla="val 21499212"/>
            </a:avLst>
          </a:prstGeom>
          <a:ln w="5715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 name="Slide Number Placeholder 3"/>
          <p:cNvSpPr>
            <a:spLocks noGrp="1"/>
          </p:cNvSpPr>
          <p:nvPr>
            <p:ph type="sldNum" sz="quarter" idx="12"/>
          </p:nvPr>
        </p:nvSpPr>
        <p:spPr>
          <a:xfrm>
            <a:off x="9479156" y="6553491"/>
            <a:ext cx="2743200" cy="365125"/>
          </a:xfrm>
        </p:spPr>
        <p:txBody>
          <a:bodyPr/>
          <a:lstStyle/>
          <a:p>
            <a:r>
              <a:rPr lang="en-US" dirty="0"/>
              <a:t>22</a:t>
            </a:r>
          </a:p>
        </p:txBody>
      </p:sp>
      <p:sp>
        <p:nvSpPr>
          <p:cNvPr id="33" name="Oval 32"/>
          <p:cNvSpPr/>
          <p:nvPr/>
        </p:nvSpPr>
        <p:spPr>
          <a:xfrm>
            <a:off x="1452318" y="1780476"/>
            <a:ext cx="1081332" cy="6859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23638" y="4343400"/>
            <a:ext cx="845148" cy="5939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43957" y="3460750"/>
            <a:ext cx="1038993" cy="58467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0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956190" y="1195702"/>
            <a:ext cx="3811108"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Horizontal Diffusion</a:t>
            </a:r>
          </a:p>
        </p:txBody>
      </p:sp>
      <p:sp>
        <p:nvSpPr>
          <p:cNvPr id="19" name="TextBox 18"/>
          <p:cNvSpPr txBox="1"/>
          <p:nvPr/>
        </p:nvSpPr>
        <p:spPr>
          <a:xfrm>
            <a:off x="1903185" y="1195701"/>
            <a:ext cx="335848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Vertical Advection</a:t>
            </a:r>
          </a:p>
        </p:txBody>
      </p:sp>
      <p:sp>
        <p:nvSpPr>
          <p:cNvPr id="2" name="Title 1">
            <a:extLst>
              <a:ext uri="{FF2B5EF4-FFF2-40B4-BE49-F238E27FC236}">
                <a16:creationId xmlns:a16="http://schemas.microsoft.com/office/drawing/2014/main" xmlns="" id="{7EB0319E-E1CD-47FA-8A28-180D5AB280FC}"/>
              </a:ext>
            </a:extLst>
          </p:cNvPr>
          <p:cNvSpPr>
            <a:spLocks noGrp="1"/>
          </p:cNvSpPr>
          <p:nvPr>
            <p:ph type="title"/>
          </p:nvPr>
        </p:nvSpPr>
        <p:spPr/>
        <p:txBody>
          <a:bodyPr/>
          <a:lstStyle/>
          <a:p>
            <a:r>
              <a:rPr lang="en-US" dirty="0"/>
              <a:t>NERO Performance Analysis</a:t>
            </a: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 r="-1074"/>
          <a:stretch/>
        </p:blipFill>
        <p:spPr>
          <a:xfrm>
            <a:off x="517061" y="1671807"/>
            <a:ext cx="11090739" cy="4066802"/>
          </a:xfrm>
          <a:prstGeom prst="rect">
            <a:avLst/>
          </a:prstGeom>
        </p:spPr>
      </p:pic>
      <p:sp>
        <p:nvSpPr>
          <p:cNvPr id="30" name="Oval 29"/>
          <p:cNvSpPr/>
          <p:nvPr/>
        </p:nvSpPr>
        <p:spPr>
          <a:xfrm>
            <a:off x="2383657" y="3579840"/>
            <a:ext cx="330351" cy="38938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p:cNvSpPr/>
          <p:nvPr/>
        </p:nvSpPr>
        <p:spPr>
          <a:xfrm rot="12680520">
            <a:off x="1331314" y="3874782"/>
            <a:ext cx="2995172" cy="775202"/>
          </a:xfrm>
          <a:prstGeom prst="arc">
            <a:avLst>
              <a:gd name="adj1" fmla="val 11837840"/>
              <a:gd name="adj2" fmla="val 21499212"/>
            </a:avLst>
          </a:prstGeom>
          <a:ln w="57150">
            <a:solidFill>
              <a:srgbClr val="0070C0"/>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xmlns="" id="{EEEE1E79-CBBB-4CF9-9C09-2D4653313430}"/>
              </a:ext>
            </a:extLst>
          </p:cNvPr>
          <p:cNvPicPr>
            <a:picLocks noChangeAspect="1"/>
          </p:cNvPicPr>
          <p:nvPr/>
        </p:nvPicPr>
        <p:blipFill>
          <a:blip r:embed="rId4">
            <a:alphaModFix amt="85000"/>
          </a:blip>
          <a:stretch>
            <a:fillRect/>
          </a:stretch>
        </p:blipFill>
        <p:spPr>
          <a:xfrm>
            <a:off x="44842" y="1092201"/>
            <a:ext cx="12131696" cy="5051166"/>
          </a:xfrm>
          <a:prstGeom prst="rect">
            <a:avLst/>
          </a:prstGeom>
        </p:spPr>
      </p:pic>
      <p:sp>
        <p:nvSpPr>
          <p:cNvPr id="14" name="Rectangle 13">
            <a:extLst>
              <a:ext uri="{FF2B5EF4-FFF2-40B4-BE49-F238E27FC236}">
                <a16:creationId xmlns:a16="http://schemas.microsoft.com/office/drawing/2014/main" xmlns="" id="{0A6BA7AB-B09E-4C11-BA93-BC8ADAFA3CDC}"/>
              </a:ext>
            </a:extLst>
          </p:cNvPr>
          <p:cNvSpPr/>
          <p:nvPr/>
        </p:nvSpPr>
        <p:spPr>
          <a:xfrm>
            <a:off x="0" y="2522802"/>
            <a:ext cx="12191999" cy="1628707"/>
          </a:xfrm>
          <a:prstGeom prst="rect">
            <a:avLst/>
          </a:prstGeom>
          <a:solidFill>
            <a:srgbClr val="49702E"/>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NERO is 4.2x and 8.3x faster than </a:t>
            </a:r>
          </a:p>
          <a:p>
            <a:pPr algn="ct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a complete POWER9 socket</a:t>
            </a:r>
          </a:p>
        </p:txBody>
      </p:sp>
      <p:sp>
        <p:nvSpPr>
          <p:cNvPr id="17" name="Slide Number Placeholder 3"/>
          <p:cNvSpPr>
            <a:spLocks noGrp="1"/>
          </p:cNvSpPr>
          <p:nvPr>
            <p:ph type="sldNum" sz="quarter" idx="12"/>
          </p:nvPr>
        </p:nvSpPr>
        <p:spPr>
          <a:xfrm>
            <a:off x="9479156" y="6553491"/>
            <a:ext cx="2743200" cy="365125"/>
          </a:xfrm>
        </p:spPr>
        <p:txBody>
          <a:bodyPr/>
          <a:lstStyle/>
          <a:p>
            <a:r>
              <a:rPr lang="en-US" dirty="0"/>
              <a:t>22</a:t>
            </a:r>
          </a:p>
        </p:txBody>
      </p:sp>
    </p:spTree>
    <p:extLst>
      <p:ext uri="{BB962C8B-B14F-4D97-AF65-F5344CB8AC3E}">
        <p14:creationId xmlns:p14="http://schemas.microsoft.com/office/powerpoint/2010/main" val="2496066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4195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9"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0" name="Slide Number Placeholder 3"/>
          <p:cNvSpPr>
            <a:spLocks noGrp="1"/>
          </p:cNvSpPr>
          <p:nvPr>
            <p:ph type="sldNum" sz="quarter" idx="12"/>
          </p:nvPr>
        </p:nvSpPr>
        <p:spPr>
          <a:xfrm>
            <a:off x="9479156" y="6553491"/>
            <a:ext cx="2743200" cy="365125"/>
          </a:xfrm>
        </p:spPr>
        <p:txBody>
          <a:bodyPr/>
          <a:lstStyle/>
          <a:p>
            <a:r>
              <a:rPr lang="en-US" dirty="0"/>
              <a:t>23</a:t>
            </a:r>
          </a:p>
        </p:txBody>
      </p:sp>
    </p:spTree>
    <p:extLst>
      <p:ext uri="{BB962C8B-B14F-4D97-AF65-F5344CB8AC3E}">
        <p14:creationId xmlns:p14="http://schemas.microsoft.com/office/powerpoint/2010/main" val="2086489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0319E-E1CD-47FA-8A28-180D5AB280FC}"/>
              </a:ext>
            </a:extLst>
          </p:cNvPr>
          <p:cNvSpPr>
            <a:spLocks noGrp="1"/>
          </p:cNvSpPr>
          <p:nvPr>
            <p:ph type="title"/>
          </p:nvPr>
        </p:nvSpPr>
        <p:spPr/>
        <p:txBody>
          <a:bodyPr/>
          <a:lstStyle/>
          <a:p>
            <a:r>
              <a:rPr lang="en-US" dirty="0"/>
              <a:t>How Energy Efficient is NERO?</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1384"/>
          <a:stretch/>
        </p:blipFill>
        <p:spPr>
          <a:xfrm>
            <a:off x="658070" y="1774366"/>
            <a:ext cx="5334516" cy="4572009"/>
          </a:xfrm>
          <a:prstGeom prst="rect">
            <a:avLst/>
          </a:prstGeom>
        </p:spPr>
      </p:pic>
      <p:sp>
        <p:nvSpPr>
          <p:cNvPr id="6" name="Oval 5"/>
          <p:cNvSpPr/>
          <p:nvPr/>
        </p:nvSpPr>
        <p:spPr>
          <a:xfrm>
            <a:off x="1168401" y="3507665"/>
            <a:ext cx="806450" cy="7177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37387" y="3135207"/>
            <a:ext cx="689963" cy="4398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78977" y="3494964"/>
            <a:ext cx="599088" cy="5274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a:off x="1828800" y="3093703"/>
            <a:ext cx="3581927" cy="1077534"/>
          </a:xfrm>
          <a:prstGeom prst="arc">
            <a:avLst>
              <a:gd name="adj1" fmla="val 12694969"/>
              <a:gd name="adj2" fmla="val 21499212"/>
            </a:avLst>
          </a:prstGeom>
          <a:ln w="5715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Slide Number Placeholder 3"/>
          <p:cNvSpPr>
            <a:spLocks noGrp="1"/>
          </p:cNvSpPr>
          <p:nvPr>
            <p:ph type="sldNum" sz="quarter" idx="12"/>
          </p:nvPr>
        </p:nvSpPr>
        <p:spPr>
          <a:xfrm>
            <a:off x="9479156" y="6553491"/>
            <a:ext cx="2743200" cy="365125"/>
          </a:xfrm>
        </p:spPr>
        <p:txBody>
          <a:bodyPr/>
          <a:lstStyle/>
          <a:p>
            <a:r>
              <a:rPr lang="en-US" dirty="0"/>
              <a:t>24</a:t>
            </a:r>
          </a:p>
        </p:txBody>
      </p:sp>
      <p:sp>
        <p:nvSpPr>
          <p:cNvPr id="14" name="TextBox 13"/>
          <p:cNvSpPr txBox="1"/>
          <p:nvPr/>
        </p:nvSpPr>
        <p:spPr>
          <a:xfrm>
            <a:off x="1903185" y="1195701"/>
            <a:ext cx="335848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Vertical Advection</a:t>
            </a:r>
          </a:p>
        </p:txBody>
      </p:sp>
    </p:spTree>
    <p:extLst>
      <p:ext uri="{BB962C8B-B14F-4D97-AF65-F5344CB8AC3E}">
        <p14:creationId xmlns:p14="http://schemas.microsoft.com/office/powerpoint/2010/main" val="20266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0319E-E1CD-47FA-8A28-180D5AB280FC}"/>
              </a:ext>
            </a:extLst>
          </p:cNvPr>
          <p:cNvSpPr>
            <a:spLocks noGrp="1"/>
          </p:cNvSpPr>
          <p:nvPr>
            <p:ph type="title"/>
          </p:nvPr>
        </p:nvSpPr>
        <p:spPr/>
        <p:txBody>
          <a:bodyPr/>
          <a:lstStyle/>
          <a:p>
            <a:r>
              <a:rPr lang="en-US" dirty="0"/>
              <a:t>How Energy Efficient is NERO?</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1384"/>
          <a:stretch/>
        </p:blipFill>
        <p:spPr>
          <a:xfrm>
            <a:off x="658070" y="1774366"/>
            <a:ext cx="5334516" cy="4572009"/>
          </a:xfrm>
          <a:prstGeom prst="rect">
            <a:avLst/>
          </a:prstGeom>
        </p:spPr>
      </p:pic>
      <p:sp>
        <p:nvSpPr>
          <p:cNvPr id="6" name="Oval 5"/>
          <p:cNvSpPr/>
          <p:nvPr/>
        </p:nvSpPr>
        <p:spPr>
          <a:xfrm>
            <a:off x="1168401" y="3507665"/>
            <a:ext cx="806450" cy="7177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37387" y="3135207"/>
            <a:ext cx="689963" cy="4398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78977" y="3494964"/>
            <a:ext cx="599088" cy="5274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a:off x="1828800" y="3093703"/>
            <a:ext cx="3581927" cy="1077534"/>
          </a:xfrm>
          <a:prstGeom prst="arc">
            <a:avLst>
              <a:gd name="adj1" fmla="val 12694969"/>
              <a:gd name="adj2" fmla="val 21499212"/>
            </a:avLst>
          </a:prstGeom>
          <a:ln w="5715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Slide Number Placeholder 3"/>
          <p:cNvSpPr>
            <a:spLocks noGrp="1"/>
          </p:cNvSpPr>
          <p:nvPr>
            <p:ph type="sldNum" sz="quarter" idx="12"/>
          </p:nvPr>
        </p:nvSpPr>
        <p:spPr>
          <a:xfrm>
            <a:off x="9479156" y="6553491"/>
            <a:ext cx="2743200" cy="365125"/>
          </a:xfrm>
        </p:spPr>
        <p:txBody>
          <a:bodyPr/>
          <a:lstStyle/>
          <a:p>
            <a:r>
              <a:rPr lang="en-US" dirty="0"/>
              <a:t>24</a:t>
            </a:r>
          </a:p>
        </p:txBody>
      </p:sp>
      <p:sp>
        <p:nvSpPr>
          <p:cNvPr id="14" name="TextBox 13"/>
          <p:cNvSpPr txBox="1"/>
          <p:nvPr/>
        </p:nvSpPr>
        <p:spPr>
          <a:xfrm>
            <a:off x="1903185" y="1195701"/>
            <a:ext cx="335848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Vertical Advection</a:t>
            </a:r>
          </a:p>
        </p:txBody>
      </p:sp>
      <p:pic>
        <p:nvPicPr>
          <p:cNvPr id="11" name="Picture 10">
            <a:extLst>
              <a:ext uri="{FF2B5EF4-FFF2-40B4-BE49-F238E27FC236}">
                <a16:creationId xmlns:a16="http://schemas.microsoft.com/office/drawing/2014/main" xmlns="" id="{EEEE1E79-CBBB-4CF9-9C09-2D4653313430}"/>
              </a:ext>
            </a:extLst>
          </p:cNvPr>
          <p:cNvPicPr>
            <a:picLocks noChangeAspect="1"/>
          </p:cNvPicPr>
          <p:nvPr/>
        </p:nvPicPr>
        <p:blipFill>
          <a:blip r:embed="rId4">
            <a:alphaModFix amt="85000"/>
          </a:blip>
          <a:stretch>
            <a:fillRect/>
          </a:stretch>
        </p:blipFill>
        <p:spPr>
          <a:xfrm>
            <a:off x="125186" y="1271572"/>
            <a:ext cx="5921828" cy="5221934"/>
          </a:xfrm>
          <a:prstGeom prst="rect">
            <a:avLst/>
          </a:prstGeom>
        </p:spPr>
      </p:pic>
      <p:sp>
        <p:nvSpPr>
          <p:cNvPr id="13" name="Rectangle 12">
            <a:extLst>
              <a:ext uri="{FF2B5EF4-FFF2-40B4-BE49-F238E27FC236}">
                <a16:creationId xmlns:a16="http://schemas.microsoft.com/office/drawing/2014/main" xmlns="" id="{0A6BA7AB-B09E-4C11-BA93-BC8ADAFA3CDC}"/>
              </a:ext>
            </a:extLst>
          </p:cNvPr>
          <p:cNvSpPr/>
          <p:nvPr/>
        </p:nvSpPr>
        <p:spPr>
          <a:xfrm>
            <a:off x="-39255" y="2466556"/>
            <a:ext cx="12191999" cy="1922198"/>
          </a:xfrm>
          <a:prstGeom prst="rect">
            <a:avLst/>
          </a:prstGeom>
          <a:solidFill>
            <a:schemeClr val="accent5">
              <a:lumMod val="5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Enabling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many HBM ports might not always be the determining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factor</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409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03185" y="1195701"/>
            <a:ext cx="3358483"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Vertical Advection</a:t>
            </a:r>
          </a:p>
        </p:txBody>
      </p:sp>
      <p:sp>
        <p:nvSpPr>
          <p:cNvPr id="2" name="Title 1">
            <a:extLst>
              <a:ext uri="{FF2B5EF4-FFF2-40B4-BE49-F238E27FC236}">
                <a16:creationId xmlns:a16="http://schemas.microsoft.com/office/drawing/2014/main" xmlns="" id="{7EB0319E-E1CD-47FA-8A28-180D5AB280FC}"/>
              </a:ext>
            </a:extLst>
          </p:cNvPr>
          <p:cNvSpPr>
            <a:spLocks noGrp="1"/>
          </p:cNvSpPr>
          <p:nvPr>
            <p:ph type="title"/>
          </p:nvPr>
        </p:nvSpPr>
        <p:spPr/>
        <p:txBody>
          <a:bodyPr/>
          <a:lstStyle/>
          <a:p>
            <a:r>
              <a:rPr lang="en-US" dirty="0"/>
              <a:t>How Energy Efficient is NERO?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70" y="1774366"/>
            <a:ext cx="10972822" cy="4572009"/>
          </a:xfrm>
          <a:prstGeom prst="rect">
            <a:avLst/>
          </a:prstGeom>
        </p:spPr>
      </p:pic>
      <p:pic>
        <p:nvPicPr>
          <p:cNvPr id="7" name="Picture 6">
            <a:extLst>
              <a:ext uri="{FF2B5EF4-FFF2-40B4-BE49-F238E27FC236}">
                <a16:creationId xmlns:a16="http://schemas.microsoft.com/office/drawing/2014/main" xmlns="" id="{EEEE1E79-CBBB-4CF9-9C09-2D4653313430}"/>
              </a:ext>
            </a:extLst>
          </p:cNvPr>
          <p:cNvPicPr>
            <a:picLocks noChangeAspect="1"/>
          </p:cNvPicPr>
          <p:nvPr/>
        </p:nvPicPr>
        <p:blipFill>
          <a:blip r:embed="rId4">
            <a:alphaModFix amt="85000"/>
          </a:blip>
          <a:stretch>
            <a:fillRect/>
          </a:stretch>
        </p:blipFill>
        <p:spPr>
          <a:xfrm>
            <a:off x="125186" y="1271572"/>
            <a:ext cx="5921828" cy="5221934"/>
          </a:xfrm>
          <a:prstGeom prst="rect">
            <a:avLst/>
          </a:prstGeom>
        </p:spPr>
      </p:pic>
      <p:sp>
        <p:nvSpPr>
          <p:cNvPr id="9" name="Oval 8"/>
          <p:cNvSpPr/>
          <p:nvPr/>
        </p:nvSpPr>
        <p:spPr>
          <a:xfrm>
            <a:off x="10779998" y="2044700"/>
            <a:ext cx="683094" cy="6380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3" name="Slide Number Placeholder 3"/>
          <p:cNvSpPr>
            <a:spLocks noGrp="1"/>
          </p:cNvSpPr>
          <p:nvPr>
            <p:ph type="sldNum" sz="quarter" idx="12"/>
          </p:nvPr>
        </p:nvSpPr>
        <p:spPr>
          <a:xfrm>
            <a:off x="9479156" y="6553491"/>
            <a:ext cx="2743200" cy="365125"/>
          </a:xfrm>
        </p:spPr>
        <p:txBody>
          <a:bodyPr/>
          <a:lstStyle/>
          <a:p>
            <a:r>
              <a:rPr lang="en-US" dirty="0"/>
              <a:t>24</a:t>
            </a:r>
          </a:p>
        </p:txBody>
      </p:sp>
      <p:sp>
        <p:nvSpPr>
          <p:cNvPr id="16" name="TextBox 15"/>
          <p:cNvSpPr txBox="1"/>
          <p:nvPr/>
        </p:nvSpPr>
        <p:spPr>
          <a:xfrm>
            <a:off x="6956190" y="1195702"/>
            <a:ext cx="3811108" cy="584775"/>
          </a:xfrm>
          <a:prstGeom prst="rect">
            <a:avLst/>
          </a:prstGeom>
          <a:noFill/>
        </p:spPr>
        <p:txBody>
          <a:bodyPr wrap="none" rtlCol="0">
            <a:spAutoFit/>
          </a:bodyPr>
          <a:lstStyle/>
          <a:p>
            <a:r>
              <a:rPr lang="en-US" sz="3200" b="1" dirty="0">
                <a:latin typeface="Garamond" panose="02020404030301010803" pitchFamily="18" charset="0"/>
                <a:ea typeface="Tahoma" panose="020B0604030504040204" pitchFamily="34" charset="0"/>
                <a:cs typeface="Tahoma" panose="020B0604030504040204" pitchFamily="34" charset="0"/>
              </a:rPr>
              <a:t>Horizontal Diffusion</a:t>
            </a:r>
          </a:p>
        </p:txBody>
      </p:sp>
    </p:spTree>
    <p:extLst>
      <p:ext uri="{BB962C8B-B14F-4D97-AF65-F5344CB8AC3E}">
        <p14:creationId xmlns:p14="http://schemas.microsoft.com/office/powerpoint/2010/main" val="279798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93372" y="1271572"/>
            <a:ext cx="3557384" cy="584775"/>
          </a:xfrm>
          <a:prstGeom prst="rect">
            <a:avLst/>
          </a:prstGeom>
          <a:noFill/>
        </p:spPr>
        <p:txBody>
          <a:bodyPr wrap="none" rtlCol="0">
            <a:spAutoFit/>
          </a:bodyPr>
          <a:lstStyle/>
          <a:p>
            <a:r>
              <a:rPr lang="en-US" sz="3200" dirty="0">
                <a:latin typeface="Garamond" panose="02020404030301010803" pitchFamily="18" charset="0"/>
                <a:ea typeface="Tahoma" panose="020B0604030504040204" pitchFamily="34" charset="0"/>
                <a:cs typeface="Tahoma" panose="020B0604030504040204" pitchFamily="34" charset="0"/>
              </a:rPr>
              <a:t>Horizontal Diffusion</a:t>
            </a:r>
          </a:p>
        </p:txBody>
      </p:sp>
      <p:sp>
        <p:nvSpPr>
          <p:cNvPr id="14" name="TextBox 13"/>
          <p:cNvSpPr txBox="1"/>
          <p:nvPr/>
        </p:nvSpPr>
        <p:spPr>
          <a:xfrm>
            <a:off x="2048659" y="1343217"/>
            <a:ext cx="3142207" cy="584775"/>
          </a:xfrm>
          <a:prstGeom prst="rect">
            <a:avLst/>
          </a:prstGeom>
          <a:noFill/>
        </p:spPr>
        <p:txBody>
          <a:bodyPr wrap="none" rtlCol="0">
            <a:spAutoFit/>
          </a:bodyPr>
          <a:lstStyle/>
          <a:p>
            <a:r>
              <a:rPr lang="en-US" sz="3200" dirty="0">
                <a:latin typeface="Garamond" panose="02020404030301010803" pitchFamily="18" charset="0"/>
                <a:ea typeface="Tahoma" panose="020B0604030504040204" pitchFamily="34" charset="0"/>
                <a:cs typeface="Tahoma" panose="020B0604030504040204" pitchFamily="34" charset="0"/>
              </a:rPr>
              <a:t>Vertical Advection</a:t>
            </a:r>
          </a:p>
        </p:txBody>
      </p:sp>
      <p:sp>
        <p:nvSpPr>
          <p:cNvPr id="2" name="Title 1">
            <a:extLst>
              <a:ext uri="{FF2B5EF4-FFF2-40B4-BE49-F238E27FC236}">
                <a16:creationId xmlns:a16="http://schemas.microsoft.com/office/drawing/2014/main" xmlns="" id="{7EB0319E-E1CD-47FA-8A28-180D5AB280FC}"/>
              </a:ext>
            </a:extLst>
          </p:cNvPr>
          <p:cNvSpPr>
            <a:spLocks noGrp="1"/>
          </p:cNvSpPr>
          <p:nvPr>
            <p:ph type="title"/>
          </p:nvPr>
        </p:nvSpPr>
        <p:spPr/>
        <p:txBody>
          <a:bodyPr/>
          <a:lstStyle/>
          <a:p>
            <a:r>
              <a:rPr lang="en-US" dirty="0"/>
              <a:t>How Energy Efficient is NERO?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70" y="1774366"/>
            <a:ext cx="10972822" cy="4572009"/>
          </a:xfrm>
          <a:prstGeom prst="rect">
            <a:avLst/>
          </a:prstGeom>
        </p:spPr>
      </p:pic>
      <p:pic>
        <p:nvPicPr>
          <p:cNvPr id="7" name="Picture 6">
            <a:extLst>
              <a:ext uri="{FF2B5EF4-FFF2-40B4-BE49-F238E27FC236}">
                <a16:creationId xmlns:a16="http://schemas.microsoft.com/office/drawing/2014/main" xmlns="" id="{EEEE1E79-CBBB-4CF9-9C09-2D4653313430}"/>
              </a:ext>
            </a:extLst>
          </p:cNvPr>
          <p:cNvPicPr>
            <a:picLocks noChangeAspect="1"/>
          </p:cNvPicPr>
          <p:nvPr/>
        </p:nvPicPr>
        <p:blipFill>
          <a:blip r:embed="rId4">
            <a:alphaModFix amt="85000"/>
          </a:blip>
          <a:stretch>
            <a:fillRect/>
          </a:stretch>
        </p:blipFill>
        <p:spPr>
          <a:xfrm>
            <a:off x="339674" y="1180764"/>
            <a:ext cx="11852326" cy="5165611"/>
          </a:xfrm>
          <a:prstGeom prst="rect">
            <a:avLst/>
          </a:prstGeom>
        </p:spPr>
      </p:pic>
      <p:sp>
        <p:nvSpPr>
          <p:cNvPr id="9" name="Rectangle 8">
            <a:extLst>
              <a:ext uri="{FF2B5EF4-FFF2-40B4-BE49-F238E27FC236}">
                <a16:creationId xmlns:a16="http://schemas.microsoft.com/office/drawing/2014/main" xmlns="" id="{0A6BA7AB-B09E-4C11-BA93-BC8ADAFA3CDC}"/>
              </a:ext>
            </a:extLst>
          </p:cNvPr>
          <p:cNvSpPr/>
          <p:nvPr/>
        </p:nvSpPr>
        <p:spPr>
          <a:xfrm>
            <a:off x="-39255" y="1464374"/>
            <a:ext cx="12191999" cy="1922198"/>
          </a:xfrm>
          <a:prstGeom prst="rect">
            <a:avLst/>
          </a:prstGeom>
          <a:solidFill>
            <a:srgbClr val="49702E"/>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NERO reduces energy consumption</a:t>
            </a:r>
          </a:p>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b</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y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22x and 29x compared to</a:t>
            </a:r>
          </a:p>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 complete POWER9 socket</a:t>
            </a:r>
          </a:p>
        </p:txBody>
      </p:sp>
      <p:sp>
        <p:nvSpPr>
          <p:cNvPr id="11" name="Rectangle 10">
            <a:extLst>
              <a:ext uri="{FF2B5EF4-FFF2-40B4-BE49-F238E27FC236}">
                <a16:creationId xmlns:a16="http://schemas.microsoft.com/office/drawing/2014/main" xmlns="" id="{0A6BA7AB-B09E-4C11-BA93-BC8ADAFA3CDC}"/>
              </a:ext>
            </a:extLst>
          </p:cNvPr>
          <p:cNvSpPr/>
          <p:nvPr/>
        </p:nvSpPr>
        <p:spPr>
          <a:xfrm>
            <a:off x="1" y="3801479"/>
            <a:ext cx="12191999" cy="1922198"/>
          </a:xfrm>
          <a:prstGeom prst="rect">
            <a:avLst/>
          </a:prstGeom>
          <a:solidFill>
            <a:srgbClr val="49702E"/>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lvl="1" algn="ctr">
              <a:lnSpc>
                <a:spcPct val="110000"/>
              </a:lnSpc>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NERO provides energy efficiency of </a:t>
            </a:r>
          </a:p>
          <a:p>
            <a:pPr lvl="1" algn="ctr">
              <a:lnSpc>
                <a:spcPct val="110000"/>
              </a:lnSpc>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1.5 GFLOPS/Watt and </a:t>
            </a:r>
          </a:p>
          <a:p>
            <a:pPr lvl="1" algn="ctr">
              <a:lnSpc>
                <a:spcPct val="110000"/>
              </a:lnSpc>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17.3 GFLOPS/Watt</a:t>
            </a:r>
          </a:p>
        </p:txBody>
      </p:sp>
      <p:sp>
        <p:nvSpPr>
          <p:cNvPr id="15" name="Slide Number Placeholder 3"/>
          <p:cNvSpPr>
            <a:spLocks noGrp="1"/>
          </p:cNvSpPr>
          <p:nvPr>
            <p:ph type="sldNum" sz="quarter" idx="12"/>
          </p:nvPr>
        </p:nvSpPr>
        <p:spPr>
          <a:xfrm>
            <a:off x="9479156" y="6553491"/>
            <a:ext cx="2743200" cy="365125"/>
          </a:xfrm>
        </p:spPr>
        <p:txBody>
          <a:bodyPr/>
          <a:lstStyle/>
          <a:p>
            <a:r>
              <a:rPr lang="en-US" dirty="0"/>
              <a:t>24</a:t>
            </a:r>
          </a:p>
        </p:txBody>
      </p:sp>
    </p:spTree>
    <p:extLst>
      <p:ext uri="{BB962C8B-B14F-4D97-AF65-F5344CB8AC3E}">
        <p14:creationId xmlns:p14="http://schemas.microsoft.com/office/powerpoint/2010/main" val="14294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4195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9" name="Slide Number Placeholder 3"/>
          <p:cNvSpPr>
            <a:spLocks noGrp="1"/>
          </p:cNvSpPr>
          <p:nvPr>
            <p:ph type="sldNum" sz="quarter" idx="12"/>
          </p:nvPr>
        </p:nvSpPr>
        <p:spPr>
          <a:xfrm>
            <a:off x="9479156" y="6553491"/>
            <a:ext cx="2743200" cy="365125"/>
          </a:xfrm>
        </p:spPr>
        <p:txBody>
          <a:bodyPr/>
          <a:lstStyle/>
          <a:p>
            <a:r>
              <a:rPr lang="en-US" dirty="0"/>
              <a:t>25</a:t>
            </a:r>
          </a:p>
        </p:txBody>
      </p:sp>
    </p:spTree>
    <p:extLst>
      <p:ext uri="{BB962C8B-B14F-4D97-AF65-F5344CB8AC3E}">
        <p14:creationId xmlns:p14="http://schemas.microsoft.com/office/powerpoint/2010/main" val="3618744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DB24D-9DCE-40B0-A31C-A906184165B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xmlns="" id="{428C305F-F302-4CF3-90BD-D9B99A588A38}"/>
              </a:ext>
            </a:extLst>
          </p:cNvPr>
          <p:cNvSpPr>
            <a:spLocks noGrp="1"/>
          </p:cNvSpPr>
          <p:nvPr>
            <p:ph idx="1"/>
          </p:nvPr>
        </p:nvSpPr>
        <p:spPr>
          <a:xfrm>
            <a:off x="261851" y="952500"/>
            <a:ext cx="11716789" cy="5905499"/>
          </a:xfrm>
        </p:spPr>
        <p:txBody>
          <a:bodyPr>
            <a:normAutofit fontScale="92500" lnSpcReduction="20000"/>
          </a:bodyPr>
          <a:lstStyle/>
          <a:p>
            <a:pPr algn="just">
              <a:lnSpc>
                <a:spcPct val="110000"/>
              </a:lnSpc>
            </a:pPr>
            <a:r>
              <a:rPr lang="en-US" b="1" dirty="0"/>
              <a:t>Motivation: </a:t>
            </a:r>
            <a:r>
              <a:rPr lang="en-US" dirty="0"/>
              <a:t>Stencil computation is an essential part of weather prediction applications</a:t>
            </a:r>
          </a:p>
          <a:p>
            <a:pPr algn="just">
              <a:lnSpc>
                <a:spcPct val="110000"/>
              </a:lnSpc>
            </a:pPr>
            <a:r>
              <a:rPr lang="en-US" b="1" dirty="0">
                <a:solidFill>
                  <a:srgbClr val="9E0000"/>
                </a:solidFill>
              </a:rPr>
              <a:t>Problem: </a:t>
            </a:r>
            <a:r>
              <a:rPr lang="en-US" dirty="0">
                <a:solidFill>
                  <a:srgbClr val="9E0000"/>
                </a:solidFill>
              </a:rPr>
              <a:t>Memory bound with limited performance and high energy consumption on multi-core architectures</a:t>
            </a:r>
          </a:p>
          <a:p>
            <a:pPr algn="just">
              <a:lnSpc>
                <a:spcPct val="110000"/>
              </a:lnSpc>
            </a:pPr>
            <a:r>
              <a:rPr lang="en-US" b="1" dirty="0">
                <a:solidFill>
                  <a:srgbClr val="264478"/>
                </a:solidFill>
              </a:rPr>
              <a:t>Goal: </a:t>
            </a:r>
            <a:r>
              <a:rPr lang="en-US" dirty="0">
                <a:solidFill>
                  <a:srgbClr val="264478"/>
                </a:solidFill>
              </a:rPr>
              <a:t>Mitigate the performance bottleneck of compound weather prediction kernels in an       energy-efficient way </a:t>
            </a:r>
          </a:p>
          <a:p>
            <a:pPr algn="just">
              <a:lnSpc>
                <a:spcPct val="110000"/>
              </a:lnSpc>
            </a:pPr>
            <a:r>
              <a:rPr lang="en-US" b="1" dirty="0">
                <a:solidFill>
                  <a:schemeClr val="accent6">
                    <a:lumMod val="75000"/>
                  </a:schemeClr>
                </a:solidFill>
              </a:rPr>
              <a:t>Our contribution: NERO</a:t>
            </a:r>
          </a:p>
          <a:p>
            <a:pPr lvl="1" algn="just">
              <a:lnSpc>
                <a:spcPct val="110000"/>
              </a:lnSpc>
            </a:pPr>
            <a:r>
              <a:rPr lang="en-US" sz="2000" dirty="0">
                <a:solidFill>
                  <a:schemeClr val="accent6">
                    <a:lumMod val="75000"/>
                  </a:schemeClr>
                </a:solidFill>
              </a:rPr>
              <a:t>First near High-Bandwidth Memory (HBM) FPGA-based accelerator for representative kernels from a real-world weather prediction application</a:t>
            </a:r>
          </a:p>
          <a:p>
            <a:pPr lvl="1" algn="just">
              <a:lnSpc>
                <a:spcPct val="110000"/>
              </a:lnSpc>
            </a:pPr>
            <a:r>
              <a:rPr lang="en-US" sz="2000" dirty="0">
                <a:solidFill>
                  <a:schemeClr val="accent6">
                    <a:lumMod val="75000"/>
                  </a:schemeClr>
                </a:solidFill>
              </a:rPr>
              <a:t>Detailed roofline analysis to show weather prediction kernels are constrained by DRAM bandwidth on a state-of-the-art CPU system</a:t>
            </a:r>
          </a:p>
          <a:p>
            <a:pPr lvl="1" algn="just">
              <a:lnSpc>
                <a:spcPct val="110000"/>
              </a:lnSpc>
            </a:pPr>
            <a:r>
              <a:rPr lang="en-US" sz="2000" dirty="0">
                <a:solidFill>
                  <a:schemeClr val="accent6">
                    <a:lumMod val="75000"/>
                  </a:schemeClr>
                </a:solidFill>
              </a:rPr>
              <a:t>Data-centric caching with precision-optimized tiling for a heterogeneous memory hierarchy</a:t>
            </a:r>
          </a:p>
          <a:p>
            <a:pPr lvl="1" algn="just">
              <a:lnSpc>
                <a:spcPct val="110000"/>
              </a:lnSpc>
            </a:pPr>
            <a:r>
              <a:rPr lang="en-US" sz="2000" dirty="0">
                <a:solidFill>
                  <a:schemeClr val="accent6">
                    <a:lumMod val="75000"/>
                  </a:schemeClr>
                </a:solidFill>
              </a:rPr>
              <a:t>Scalability analysis for both DDR4 and HBM-based FPGA boards</a:t>
            </a:r>
          </a:p>
          <a:p>
            <a:pPr algn="just">
              <a:lnSpc>
                <a:spcPct val="110000"/>
              </a:lnSpc>
            </a:pPr>
            <a:r>
              <a:rPr lang="en-US" b="1" dirty="0">
                <a:solidFill>
                  <a:srgbClr val="857646"/>
                </a:solidFill>
              </a:rPr>
              <a:t>Evaluation</a:t>
            </a:r>
          </a:p>
          <a:p>
            <a:pPr lvl="1" algn="just">
              <a:lnSpc>
                <a:spcPct val="110000"/>
              </a:lnSpc>
            </a:pPr>
            <a:r>
              <a:rPr lang="en-US" sz="2000" dirty="0">
                <a:solidFill>
                  <a:srgbClr val="857646"/>
                </a:solidFill>
              </a:rPr>
              <a:t>NERO outperforms a 16-core IBM POWER9 system by 4.2x and 8.3x when running two compound stencil kernels </a:t>
            </a:r>
          </a:p>
          <a:p>
            <a:pPr lvl="1" algn="just">
              <a:lnSpc>
                <a:spcPct val="110000"/>
              </a:lnSpc>
            </a:pPr>
            <a:r>
              <a:rPr lang="en-US" sz="2000" dirty="0">
                <a:solidFill>
                  <a:srgbClr val="857646"/>
                </a:solidFill>
              </a:rPr>
              <a:t>NERO reduces energy consumption by 22x and 29x with an energy efficiency of 1.5 GFLOPS/Watt and 17.3 GFLOPS/Watt</a:t>
            </a:r>
          </a:p>
        </p:txBody>
      </p:sp>
      <p:sp>
        <p:nvSpPr>
          <p:cNvPr id="5" name="Slide Number Placeholder 3"/>
          <p:cNvSpPr>
            <a:spLocks noGrp="1"/>
          </p:cNvSpPr>
          <p:nvPr>
            <p:ph type="sldNum" sz="quarter" idx="12"/>
          </p:nvPr>
        </p:nvSpPr>
        <p:spPr>
          <a:xfrm>
            <a:off x="9479156" y="6553491"/>
            <a:ext cx="2743200" cy="365125"/>
          </a:xfrm>
        </p:spPr>
        <p:txBody>
          <a:bodyPr/>
          <a:lstStyle/>
          <a:p>
            <a:r>
              <a:rPr lang="en-US" dirty="0"/>
              <a:t>26</a:t>
            </a:r>
          </a:p>
        </p:txBody>
      </p:sp>
    </p:spTree>
    <p:extLst>
      <p:ext uri="{BB962C8B-B14F-4D97-AF65-F5344CB8AC3E}">
        <p14:creationId xmlns:p14="http://schemas.microsoft.com/office/powerpoint/2010/main" val="26131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A27AA-2CAE-476D-87F3-35AAC6334130}"/>
              </a:ext>
            </a:extLst>
          </p:cNvPr>
          <p:cNvSpPr>
            <a:spLocks noGrp="1"/>
          </p:cNvSpPr>
          <p:nvPr>
            <p:ph type="ctrTitle"/>
          </p:nvPr>
        </p:nvSpPr>
        <p:spPr>
          <a:xfrm>
            <a:off x="-1246" y="-21480"/>
            <a:ext cx="12194493" cy="3450480"/>
          </a:xfrm>
          <a:solidFill>
            <a:schemeClr val="bg1">
              <a:lumMod val="85000"/>
            </a:schemeClr>
          </a:solidFill>
        </p:spPr>
        <p:txBody>
          <a:bodyPr anchor="ctr" anchorCtr="0">
            <a:noAutofit/>
          </a:bodyPr>
          <a:lstStyle/>
          <a:p>
            <a:endParaRPr lang="en-US" sz="4400" b="1" dirty="0">
              <a:noFill/>
              <a:latin typeface="Garamond" panose="02020404030301010803" pitchFamily="18" charset="0"/>
            </a:endParaRPr>
          </a:p>
        </p:txBody>
      </p:sp>
      <p:sp>
        <p:nvSpPr>
          <p:cNvPr id="3" name="Subtitle 2">
            <a:extLst>
              <a:ext uri="{FF2B5EF4-FFF2-40B4-BE49-F238E27FC236}">
                <a16:creationId xmlns:a16="http://schemas.microsoft.com/office/drawing/2014/main" xmlns="" id="{D63BB020-61E1-4E3D-85C1-67A914D35488}"/>
              </a:ext>
            </a:extLst>
          </p:cNvPr>
          <p:cNvSpPr>
            <a:spLocks noGrp="1"/>
          </p:cNvSpPr>
          <p:nvPr>
            <p:ph type="subTitle" idx="1"/>
          </p:nvPr>
        </p:nvSpPr>
        <p:spPr>
          <a:xfrm>
            <a:off x="-3805" y="3602038"/>
            <a:ext cx="12194493" cy="1655762"/>
          </a:xfrm>
        </p:spPr>
        <p:txBody>
          <a:bodyPr>
            <a:normAutofit/>
          </a:bodyPr>
          <a:lstStyle/>
          <a:p>
            <a:r>
              <a:rPr lang="en-US" sz="3200" u="sng" dirty="0">
                <a:solidFill>
                  <a:srgbClr val="9E0000"/>
                </a:solidFill>
                <a:latin typeface="Garamond" panose="02020404030301010803" pitchFamily="18" charset="0"/>
              </a:rPr>
              <a:t>Gagandeep Singh</a:t>
            </a:r>
            <a:r>
              <a:rPr lang="en-US" sz="3200" dirty="0">
                <a:latin typeface="Garamond" panose="02020404030301010803" pitchFamily="18" charset="0"/>
              </a:rPr>
              <a:t>, Dionysios Diamantopoulos, Christoph Hagleitner,</a:t>
            </a:r>
          </a:p>
          <a:p>
            <a:r>
              <a:rPr lang="en-US" sz="3200" dirty="0">
                <a:latin typeface="Garamond" panose="02020404030301010803" pitchFamily="18" charset="0"/>
              </a:rPr>
              <a:t> Juan Gómez-Luna, Sander Stuijk, Onur Mutlu, and </a:t>
            </a:r>
            <a:r>
              <a:rPr lang="en-US" sz="3200" dirty="0" err="1">
                <a:latin typeface="Garamond" panose="02020404030301010803" pitchFamily="18" charset="0"/>
              </a:rPr>
              <a:t>Henk</a:t>
            </a:r>
            <a:r>
              <a:rPr lang="en-US" sz="3200" dirty="0">
                <a:latin typeface="Garamond" panose="02020404030301010803" pitchFamily="18" charset="0"/>
              </a:rPr>
              <a:t> Corporaal</a:t>
            </a:r>
          </a:p>
        </p:txBody>
      </p:sp>
      <p:grpSp>
        <p:nvGrpSpPr>
          <p:cNvPr id="6" name="Group 44">
            <a:extLst>
              <a:ext uri="{FF2B5EF4-FFF2-40B4-BE49-F238E27FC236}">
                <a16:creationId xmlns:a16="http://schemas.microsoft.com/office/drawing/2014/main" xmlns="" id="{B005EF26-EE97-4144-BAEA-479660B7B979}"/>
              </a:ext>
            </a:extLst>
          </p:cNvPr>
          <p:cNvGrpSpPr>
            <a:grpSpLocks/>
          </p:cNvGrpSpPr>
          <p:nvPr/>
        </p:nvGrpSpPr>
        <p:grpSpPr bwMode="auto">
          <a:xfrm>
            <a:off x="-92870" y="5800951"/>
            <a:ext cx="3078801" cy="826618"/>
            <a:chOff x="11717338" y="360363"/>
            <a:chExt cx="8572500" cy="2338387"/>
          </a:xfrm>
        </p:grpSpPr>
        <p:sp>
          <p:nvSpPr>
            <p:cNvPr id="7" name="AutoShape 5">
              <a:extLst>
                <a:ext uri="{FF2B5EF4-FFF2-40B4-BE49-F238E27FC236}">
                  <a16:creationId xmlns:a16="http://schemas.microsoft.com/office/drawing/2014/main" xmlns="" id="{25127E66-AD3F-4ABF-8A6C-B5A3D9EDE3B7}"/>
                </a:ext>
              </a:extLst>
            </p:cNvPr>
            <p:cNvSpPr>
              <a:spLocks noChangeAspect="1" noChangeArrowheads="1" noTextEdit="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dirty="0"/>
            </a:p>
          </p:txBody>
        </p:sp>
        <p:sp>
          <p:nvSpPr>
            <p:cNvPr id="8" name="Rectangle 7">
              <a:extLst>
                <a:ext uri="{FF2B5EF4-FFF2-40B4-BE49-F238E27FC236}">
                  <a16:creationId xmlns:a16="http://schemas.microsoft.com/office/drawing/2014/main" xmlns="" id="{F837856D-52B7-4ECE-85BC-42E38DB351D5}"/>
                </a:ext>
              </a:extLst>
            </p:cNvPr>
            <p:cNvSpPr>
              <a:spLocks noChangeArrowheads="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a:p>
          </p:txBody>
        </p:sp>
        <p:sp>
          <p:nvSpPr>
            <p:cNvPr id="9" name="Freeform 8">
              <a:extLst>
                <a:ext uri="{FF2B5EF4-FFF2-40B4-BE49-F238E27FC236}">
                  <a16:creationId xmlns:a16="http://schemas.microsoft.com/office/drawing/2014/main" xmlns="" id="{E785E788-24A0-43A6-918D-1747D1F2BB7C}"/>
                </a:ext>
              </a:extLst>
            </p:cNvPr>
            <p:cNvSpPr>
              <a:spLocks/>
            </p:cNvSpPr>
            <p:nvPr userDrawn="1"/>
          </p:nvSpPr>
          <p:spPr bwMode="auto">
            <a:xfrm>
              <a:off x="16394113" y="847725"/>
              <a:ext cx="203200" cy="292100"/>
            </a:xfrm>
            <a:custGeom>
              <a:avLst/>
              <a:gdLst/>
              <a:ahLst/>
              <a:cxnLst>
                <a:cxn ang="0">
                  <a:pos x="0" y="184"/>
                </a:cxn>
                <a:cxn ang="0">
                  <a:pos x="0" y="0"/>
                </a:cxn>
                <a:cxn ang="0">
                  <a:pos x="124" y="0"/>
                </a:cxn>
                <a:cxn ang="0">
                  <a:pos x="124"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10" name="Rectangle 9">
              <a:extLst>
                <a:ext uri="{FF2B5EF4-FFF2-40B4-BE49-F238E27FC236}">
                  <a16:creationId xmlns:a16="http://schemas.microsoft.com/office/drawing/2014/main" xmlns="" id="{DA77B97B-8707-4B9E-B654-3F848E7468F2}"/>
                </a:ext>
              </a:extLst>
            </p:cNvPr>
            <p:cNvSpPr>
              <a:spLocks noChangeArrowheads="1"/>
            </p:cNvSpPr>
            <p:nvPr userDrawn="1"/>
          </p:nvSpPr>
          <p:spPr bwMode="auto">
            <a:xfrm>
              <a:off x="16654463" y="847725"/>
              <a:ext cx="71437" cy="292100"/>
            </a:xfrm>
            <a:prstGeom prst="rect">
              <a:avLst/>
            </a:prstGeom>
            <a:solidFill>
              <a:srgbClr val="9E0000"/>
            </a:solidFill>
            <a:ln w="9525">
              <a:noFill/>
              <a:miter lim="800000"/>
              <a:headEnd/>
              <a:tailEnd/>
            </a:ln>
          </p:spPr>
          <p:txBody>
            <a:bodyPr/>
            <a:lstStyle/>
            <a:p>
              <a:pPr>
                <a:defRPr/>
              </a:pPr>
              <a:endParaRPr lang="nl-NL"/>
            </a:p>
          </p:txBody>
        </p:sp>
        <p:sp>
          <p:nvSpPr>
            <p:cNvPr id="11" name="Freeform 10">
              <a:extLst>
                <a:ext uri="{FF2B5EF4-FFF2-40B4-BE49-F238E27FC236}">
                  <a16:creationId xmlns:a16="http://schemas.microsoft.com/office/drawing/2014/main" xmlns="" id="{D2087B05-8AFA-4466-B032-DA5153A1EDE6}"/>
                </a:ext>
              </a:extLst>
            </p:cNvPr>
            <p:cNvSpPr>
              <a:spLocks/>
            </p:cNvSpPr>
            <p:nvPr userDrawn="1"/>
          </p:nvSpPr>
          <p:spPr bwMode="auto">
            <a:xfrm>
              <a:off x="16794163" y="847725"/>
              <a:ext cx="265112" cy="292100"/>
            </a:xfrm>
            <a:custGeom>
              <a:avLst/>
              <a:gdLst/>
              <a:ahLst/>
              <a:cxnLst>
                <a:cxn ang="0">
                  <a:pos x="116" y="184"/>
                </a:cxn>
                <a:cxn ang="0">
                  <a:pos x="42" y="64"/>
                </a:cxn>
                <a:cxn ang="0">
                  <a:pos x="42" y="64"/>
                </a:cxn>
                <a:cxn ang="0">
                  <a:pos x="43" y="184"/>
                </a:cxn>
                <a:cxn ang="0">
                  <a:pos x="0" y="184"/>
                </a:cxn>
                <a:cxn ang="0">
                  <a:pos x="0" y="0"/>
                </a:cxn>
                <a:cxn ang="0">
                  <a:pos x="50" y="0"/>
                </a:cxn>
                <a:cxn ang="0">
                  <a:pos x="124" y="120"/>
                </a:cxn>
                <a:cxn ang="0">
                  <a:pos x="125" y="120"/>
                </a:cxn>
                <a:cxn ang="0">
                  <a:pos x="124" y="0"/>
                </a:cxn>
                <a:cxn ang="0">
                  <a:pos x="167" y="0"/>
                </a:cxn>
                <a:cxn ang="0">
                  <a:pos x="167" y="184"/>
                </a:cxn>
                <a:cxn ang="0">
                  <a:pos x="116" y="184"/>
                </a:cxn>
              </a:cxnLst>
              <a:rect l="0" t="0" r="r" b="b"/>
              <a:pathLst>
                <a:path w="167" h="184">
                  <a:moveTo>
                    <a:pt x="116" y="184"/>
                  </a:moveTo>
                  <a:lnTo>
                    <a:pt x="42" y="64"/>
                  </a:lnTo>
                  <a:lnTo>
                    <a:pt x="42" y="64"/>
                  </a:lnTo>
                  <a:lnTo>
                    <a:pt x="43" y="184"/>
                  </a:lnTo>
                  <a:lnTo>
                    <a:pt x="0" y="184"/>
                  </a:lnTo>
                  <a:lnTo>
                    <a:pt x="0" y="0"/>
                  </a:lnTo>
                  <a:lnTo>
                    <a:pt x="50" y="0"/>
                  </a:lnTo>
                  <a:lnTo>
                    <a:pt x="124" y="120"/>
                  </a:lnTo>
                  <a:lnTo>
                    <a:pt x="125" y="120"/>
                  </a:lnTo>
                  <a:lnTo>
                    <a:pt x="124" y="0"/>
                  </a:lnTo>
                  <a:lnTo>
                    <a:pt x="167" y="0"/>
                  </a:lnTo>
                  <a:lnTo>
                    <a:pt x="167" y="184"/>
                  </a:lnTo>
                  <a:lnTo>
                    <a:pt x="116" y="184"/>
                  </a:lnTo>
                  <a:close/>
                </a:path>
              </a:pathLst>
            </a:custGeom>
            <a:solidFill>
              <a:srgbClr val="9E0000"/>
            </a:solidFill>
            <a:ln w="9525">
              <a:noFill/>
              <a:round/>
              <a:headEnd/>
              <a:tailEnd/>
            </a:ln>
          </p:spPr>
          <p:txBody>
            <a:bodyPr/>
            <a:lstStyle/>
            <a:p>
              <a:pPr>
                <a:defRPr/>
              </a:pPr>
              <a:endParaRPr lang="nl-NL"/>
            </a:p>
          </p:txBody>
        </p:sp>
        <p:sp>
          <p:nvSpPr>
            <p:cNvPr id="12" name="Freeform 11">
              <a:extLst>
                <a:ext uri="{FF2B5EF4-FFF2-40B4-BE49-F238E27FC236}">
                  <a16:creationId xmlns:a16="http://schemas.microsoft.com/office/drawing/2014/main" xmlns="" id="{B906A66C-49D8-4E86-BD2D-97A3E4DDE6E5}"/>
                </a:ext>
              </a:extLst>
            </p:cNvPr>
            <p:cNvSpPr>
              <a:spLocks noEditPoints="1"/>
            </p:cNvSpPr>
            <p:nvPr userDrawn="1"/>
          </p:nvSpPr>
          <p:spPr bwMode="auto">
            <a:xfrm>
              <a:off x="17127538" y="847725"/>
              <a:ext cx="271462" cy="292100"/>
            </a:xfrm>
            <a:custGeom>
              <a:avLst/>
              <a:gdLst/>
              <a:ahLst/>
              <a:cxnLst>
                <a:cxn ang="0">
                  <a:pos x="952" y="506"/>
                </a:cxn>
                <a:cxn ang="0">
                  <a:pos x="902" y="737"/>
                </a:cxn>
                <a:cxn ang="0">
                  <a:pos x="771" y="897"/>
                </a:cxn>
                <a:cxn ang="0">
                  <a:pos x="587" y="989"/>
                </a:cxn>
                <a:cxn ang="0">
                  <a:pos x="380" y="1019"/>
                </a:cxn>
                <a:cxn ang="0">
                  <a:pos x="0" y="1019"/>
                </a:cxn>
                <a:cxn ang="0">
                  <a:pos x="0" y="0"/>
                </a:cxn>
                <a:cxn ang="0">
                  <a:pos x="368" y="0"/>
                </a:cxn>
                <a:cxn ang="0">
                  <a:pos x="582" y="25"/>
                </a:cxn>
                <a:cxn ang="0">
                  <a:pos x="769" y="109"/>
                </a:cxn>
                <a:cxn ang="0">
                  <a:pos x="901" y="265"/>
                </a:cxn>
                <a:cxn ang="0">
                  <a:pos x="952" y="506"/>
                </a:cxn>
                <a:cxn ang="0">
                  <a:pos x="695" y="506"/>
                </a:cxn>
                <a:cxn ang="0">
                  <a:pos x="667" y="363"/>
                </a:cxn>
                <a:cxn ang="0">
                  <a:pos x="592" y="273"/>
                </a:cxn>
                <a:cxn ang="0">
                  <a:pos x="486" y="225"/>
                </a:cxn>
                <a:cxn ang="0">
                  <a:pos x="363" y="210"/>
                </a:cxn>
                <a:cxn ang="0">
                  <a:pos x="240" y="210"/>
                </a:cxn>
                <a:cxn ang="0">
                  <a:pos x="240" y="806"/>
                </a:cxn>
                <a:cxn ang="0">
                  <a:pos x="357" y="806"/>
                </a:cxn>
                <a:cxn ang="0">
                  <a:pos x="484" y="791"/>
                </a:cxn>
                <a:cxn ang="0">
                  <a:pos x="592" y="741"/>
                </a:cxn>
                <a:cxn ang="0">
                  <a:pos x="667" y="649"/>
                </a:cxn>
                <a:cxn ang="0">
                  <a:pos x="695" y="506"/>
                </a:cxn>
              </a:cxnLst>
              <a:rect l="0" t="0" r="r" b="b"/>
              <a:pathLst>
                <a:path w="952" h="1019">
                  <a:moveTo>
                    <a:pt x="952" y="506"/>
                  </a:moveTo>
                  <a:cubicBezTo>
                    <a:pt x="952" y="596"/>
                    <a:pt x="935" y="673"/>
                    <a:pt x="902" y="737"/>
                  </a:cubicBezTo>
                  <a:cubicBezTo>
                    <a:pt x="869" y="802"/>
                    <a:pt x="825" y="855"/>
                    <a:pt x="771" y="897"/>
                  </a:cubicBezTo>
                  <a:cubicBezTo>
                    <a:pt x="717" y="939"/>
                    <a:pt x="655" y="969"/>
                    <a:pt x="587" y="989"/>
                  </a:cubicBezTo>
                  <a:cubicBezTo>
                    <a:pt x="519" y="1009"/>
                    <a:pt x="450" y="1019"/>
                    <a:pt x="380" y="1019"/>
                  </a:cubicBezTo>
                  <a:cubicBezTo>
                    <a:pt x="0" y="1019"/>
                    <a:pt x="0" y="1019"/>
                    <a:pt x="0" y="1019"/>
                  </a:cubicBezTo>
                  <a:cubicBezTo>
                    <a:pt x="0" y="0"/>
                    <a:pt x="0" y="0"/>
                    <a:pt x="0" y="0"/>
                  </a:cubicBezTo>
                  <a:cubicBezTo>
                    <a:pt x="368" y="0"/>
                    <a:pt x="368" y="0"/>
                    <a:pt x="368" y="0"/>
                  </a:cubicBezTo>
                  <a:cubicBezTo>
                    <a:pt x="440" y="0"/>
                    <a:pt x="511" y="9"/>
                    <a:pt x="582" y="25"/>
                  </a:cubicBezTo>
                  <a:cubicBezTo>
                    <a:pt x="652" y="42"/>
                    <a:pt x="714" y="70"/>
                    <a:pt x="769" y="109"/>
                  </a:cubicBezTo>
                  <a:cubicBezTo>
                    <a:pt x="823" y="148"/>
                    <a:pt x="868" y="200"/>
                    <a:pt x="901" y="265"/>
                  </a:cubicBezTo>
                  <a:cubicBezTo>
                    <a:pt x="935" y="330"/>
                    <a:pt x="952" y="411"/>
                    <a:pt x="952" y="506"/>
                  </a:cubicBezTo>
                  <a:moveTo>
                    <a:pt x="695" y="506"/>
                  </a:moveTo>
                  <a:cubicBezTo>
                    <a:pt x="695" y="449"/>
                    <a:pt x="686" y="401"/>
                    <a:pt x="667" y="363"/>
                  </a:cubicBezTo>
                  <a:cubicBezTo>
                    <a:pt x="649" y="326"/>
                    <a:pt x="624" y="295"/>
                    <a:pt x="592" y="273"/>
                  </a:cubicBezTo>
                  <a:cubicBezTo>
                    <a:pt x="561" y="250"/>
                    <a:pt x="526" y="234"/>
                    <a:pt x="486" y="225"/>
                  </a:cubicBezTo>
                  <a:cubicBezTo>
                    <a:pt x="446" y="215"/>
                    <a:pt x="405" y="210"/>
                    <a:pt x="363" y="210"/>
                  </a:cubicBezTo>
                  <a:cubicBezTo>
                    <a:pt x="240" y="210"/>
                    <a:pt x="240" y="210"/>
                    <a:pt x="240" y="210"/>
                  </a:cubicBezTo>
                  <a:cubicBezTo>
                    <a:pt x="240" y="806"/>
                    <a:pt x="240" y="806"/>
                    <a:pt x="240" y="806"/>
                  </a:cubicBezTo>
                  <a:cubicBezTo>
                    <a:pt x="357" y="806"/>
                    <a:pt x="357" y="806"/>
                    <a:pt x="357" y="806"/>
                  </a:cubicBezTo>
                  <a:cubicBezTo>
                    <a:pt x="401" y="806"/>
                    <a:pt x="444" y="801"/>
                    <a:pt x="484" y="791"/>
                  </a:cubicBezTo>
                  <a:cubicBezTo>
                    <a:pt x="525" y="781"/>
                    <a:pt x="561" y="764"/>
                    <a:pt x="592" y="741"/>
                  </a:cubicBezTo>
                  <a:cubicBezTo>
                    <a:pt x="624" y="718"/>
                    <a:pt x="649" y="687"/>
                    <a:pt x="667" y="649"/>
                  </a:cubicBezTo>
                  <a:cubicBezTo>
                    <a:pt x="686" y="611"/>
                    <a:pt x="695" y="563"/>
                    <a:pt x="695" y="506"/>
                  </a:cubicBezTo>
                </a:path>
              </a:pathLst>
            </a:custGeom>
            <a:solidFill>
              <a:srgbClr val="9E0000"/>
            </a:solidFill>
            <a:ln w="9525">
              <a:noFill/>
              <a:round/>
              <a:headEnd/>
              <a:tailEnd/>
            </a:ln>
          </p:spPr>
          <p:txBody>
            <a:bodyPr/>
            <a:lstStyle/>
            <a:p>
              <a:pPr>
                <a:defRPr/>
              </a:pPr>
              <a:endParaRPr lang="nl-NL"/>
            </a:p>
          </p:txBody>
        </p:sp>
        <p:sp>
          <p:nvSpPr>
            <p:cNvPr id="13" name="Freeform 12">
              <a:extLst>
                <a:ext uri="{FF2B5EF4-FFF2-40B4-BE49-F238E27FC236}">
                  <a16:creationId xmlns:a16="http://schemas.microsoft.com/office/drawing/2014/main" xmlns="" id="{AB53C36A-61DB-4171-A373-7542DAD8A84F}"/>
                </a:ext>
              </a:extLst>
            </p:cNvPr>
            <p:cNvSpPr>
              <a:spLocks/>
            </p:cNvSpPr>
            <p:nvPr userDrawn="1"/>
          </p:nvSpPr>
          <p:spPr bwMode="auto">
            <a:xfrm>
              <a:off x="17452975" y="847725"/>
              <a:ext cx="254000" cy="292100"/>
            </a:xfrm>
            <a:custGeom>
              <a:avLst/>
              <a:gdLst/>
              <a:ahLst/>
              <a:cxnLst>
                <a:cxn ang="0">
                  <a:pos x="116" y="184"/>
                </a:cxn>
                <a:cxn ang="0">
                  <a:pos x="116" y="107"/>
                </a:cxn>
                <a:cxn ang="0">
                  <a:pos x="44" y="107"/>
                </a:cxn>
                <a:cxn ang="0">
                  <a:pos x="44" y="184"/>
                </a:cxn>
                <a:cxn ang="0">
                  <a:pos x="0" y="184"/>
                </a:cxn>
                <a:cxn ang="0">
                  <a:pos x="0" y="0"/>
                </a:cxn>
                <a:cxn ang="0">
                  <a:pos x="44" y="0"/>
                </a:cxn>
                <a:cxn ang="0">
                  <a:pos x="44" y="70"/>
                </a:cxn>
                <a:cxn ang="0">
                  <a:pos x="116" y="70"/>
                </a:cxn>
                <a:cxn ang="0">
                  <a:pos x="116" y="0"/>
                </a:cxn>
                <a:cxn ang="0">
                  <a:pos x="160" y="0"/>
                </a:cxn>
                <a:cxn ang="0">
                  <a:pos x="160" y="184"/>
                </a:cxn>
                <a:cxn ang="0">
                  <a:pos x="116" y="184"/>
                </a:cxn>
              </a:cxnLst>
              <a:rect l="0" t="0" r="r" b="b"/>
              <a:pathLst>
                <a:path w="160" h="184">
                  <a:moveTo>
                    <a:pt x="116" y="184"/>
                  </a:moveTo>
                  <a:lnTo>
                    <a:pt x="116" y="107"/>
                  </a:lnTo>
                  <a:lnTo>
                    <a:pt x="44" y="107"/>
                  </a:lnTo>
                  <a:lnTo>
                    <a:pt x="44" y="184"/>
                  </a:lnTo>
                  <a:lnTo>
                    <a:pt x="0" y="184"/>
                  </a:lnTo>
                  <a:lnTo>
                    <a:pt x="0" y="0"/>
                  </a:lnTo>
                  <a:lnTo>
                    <a:pt x="44" y="0"/>
                  </a:lnTo>
                  <a:lnTo>
                    <a:pt x="44" y="70"/>
                  </a:lnTo>
                  <a:lnTo>
                    <a:pt x="116" y="70"/>
                  </a:lnTo>
                  <a:lnTo>
                    <a:pt x="116" y="0"/>
                  </a:lnTo>
                  <a:lnTo>
                    <a:pt x="160" y="0"/>
                  </a:lnTo>
                  <a:lnTo>
                    <a:pt x="160" y="184"/>
                  </a:lnTo>
                  <a:lnTo>
                    <a:pt x="116" y="184"/>
                  </a:lnTo>
                  <a:close/>
                </a:path>
              </a:pathLst>
            </a:custGeom>
            <a:solidFill>
              <a:srgbClr val="9E0000"/>
            </a:solidFill>
            <a:ln w="9525">
              <a:noFill/>
              <a:round/>
              <a:headEnd/>
              <a:tailEnd/>
            </a:ln>
          </p:spPr>
          <p:txBody>
            <a:bodyPr/>
            <a:lstStyle/>
            <a:p>
              <a:pPr>
                <a:defRPr/>
              </a:pPr>
              <a:endParaRPr lang="nl-NL"/>
            </a:p>
          </p:txBody>
        </p:sp>
        <p:sp>
          <p:nvSpPr>
            <p:cNvPr id="14" name="Freeform 13">
              <a:extLst>
                <a:ext uri="{FF2B5EF4-FFF2-40B4-BE49-F238E27FC236}">
                  <a16:creationId xmlns:a16="http://schemas.microsoft.com/office/drawing/2014/main" xmlns="" id="{EF8DC399-26C7-4A2B-B421-2F77C683F592}"/>
                </a:ext>
              </a:extLst>
            </p:cNvPr>
            <p:cNvSpPr>
              <a:spLocks noEditPoints="1"/>
            </p:cNvSpPr>
            <p:nvPr userDrawn="1"/>
          </p:nvSpPr>
          <p:spPr bwMode="auto">
            <a:xfrm>
              <a:off x="17760950" y="839788"/>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4"/>
                </a:cxn>
                <a:cxn ang="0">
                  <a:pos x="333" y="37"/>
                </a:cxn>
                <a:cxn ang="0">
                  <a:pos x="554" y="0"/>
                </a:cxn>
                <a:cxn ang="0">
                  <a:pos x="776" y="37"/>
                </a:cxn>
                <a:cxn ang="0">
                  <a:pos x="953" y="144"/>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5" y="759"/>
                </a:cxn>
                <a:cxn ang="0">
                  <a:pos x="825" y="659"/>
                </a:cxn>
                <a:cxn ang="0">
                  <a:pos x="847" y="532"/>
                </a:cxn>
              </a:cxnLst>
              <a:rect l="0" t="0" r="r" b="b"/>
              <a:pathLst>
                <a:path w="1110" h="1073">
                  <a:moveTo>
                    <a:pt x="1110" y="532"/>
                  </a:moveTo>
                  <a:cubicBezTo>
                    <a:pt x="1110" y="613"/>
                    <a:pt x="1096" y="686"/>
                    <a:pt x="1068" y="753"/>
                  </a:cubicBezTo>
                  <a:cubicBezTo>
                    <a:pt x="1040" y="819"/>
                    <a:pt x="1002" y="877"/>
                    <a:pt x="953" y="924"/>
                  </a:cubicBezTo>
                  <a:cubicBezTo>
                    <a:pt x="903" y="972"/>
                    <a:pt x="844" y="1008"/>
                    <a:pt x="776" y="1034"/>
                  </a:cubicBezTo>
                  <a:cubicBezTo>
                    <a:pt x="708" y="1060"/>
                    <a:pt x="634" y="1073"/>
                    <a:pt x="554" y="1073"/>
                  </a:cubicBezTo>
                  <a:cubicBezTo>
                    <a:pt x="475" y="1073"/>
                    <a:pt x="401" y="1060"/>
                    <a:pt x="333" y="1034"/>
                  </a:cubicBezTo>
                  <a:cubicBezTo>
                    <a:pt x="266" y="1008"/>
                    <a:pt x="207" y="972"/>
                    <a:pt x="158" y="924"/>
                  </a:cubicBezTo>
                  <a:cubicBezTo>
                    <a:pt x="108" y="877"/>
                    <a:pt x="69" y="819"/>
                    <a:pt x="42" y="753"/>
                  </a:cubicBezTo>
                  <a:cubicBezTo>
                    <a:pt x="14" y="686"/>
                    <a:pt x="0" y="613"/>
                    <a:pt x="0" y="532"/>
                  </a:cubicBezTo>
                  <a:cubicBezTo>
                    <a:pt x="0" y="451"/>
                    <a:pt x="14" y="377"/>
                    <a:pt x="42" y="311"/>
                  </a:cubicBezTo>
                  <a:cubicBezTo>
                    <a:pt x="69" y="246"/>
                    <a:pt x="108" y="190"/>
                    <a:pt x="158" y="144"/>
                  </a:cubicBezTo>
                  <a:cubicBezTo>
                    <a:pt x="207" y="98"/>
                    <a:pt x="266" y="62"/>
                    <a:pt x="333" y="37"/>
                  </a:cubicBezTo>
                  <a:cubicBezTo>
                    <a:pt x="401" y="12"/>
                    <a:pt x="475" y="0"/>
                    <a:pt x="554" y="0"/>
                  </a:cubicBezTo>
                  <a:cubicBezTo>
                    <a:pt x="634" y="0"/>
                    <a:pt x="708" y="12"/>
                    <a:pt x="776" y="37"/>
                  </a:cubicBezTo>
                  <a:cubicBezTo>
                    <a:pt x="844" y="62"/>
                    <a:pt x="903" y="98"/>
                    <a:pt x="953" y="144"/>
                  </a:cubicBezTo>
                  <a:cubicBezTo>
                    <a:pt x="1002" y="190"/>
                    <a:pt x="1040" y="246"/>
                    <a:pt x="1068" y="311"/>
                  </a:cubicBezTo>
                  <a:cubicBezTo>
                    <a:pt x="1096" y="377"/>
                    <a:pt x="1110" y="451"/>
                    <a:pt x="1110" y="532"/>
                  </a:cubicBezTo>
                  <a:moveTo>
                    <a:pt x="847" y="532"/>
                  </a:moveTo>
                  <a:cubicBezTo>
                    <a:pt x="847" y="488"/>
                    <a:pt x="839" y="447"/>
                    <a:pt x="825" y="408"/>
                  </a:cubicBezTo>
                  <a:cubicBezTo>
                    <a:pt x="811" y="370"/>
                    <a:pt x="791" y="337"/>
                    <a:pt x="765" y="310"/>
                  </a:cubicBezTo>
                  <a:cubicBezTo>
                    <a:pt x="740" y="283"/>
                    <a:pt x="709" y="261"/>
                    <a:pt x="673" y="245"/>
                  </a:cubicBezTo>
                  <a:cubicBezTo>
                    <a:pt x="637" y="229"/>
                    <a:pt x="598" y="221"/>
                    <a:pt x="554" y="221"/>
                  </a:cubicBezTo>
                  <a:cubicBezTo>
                    <a:pt x="511" y="221"/>
                    <a:pt x="472" y="229"/>
                    <a:pt x="436" y="245"/>
                  </a:cubicBezTo>
                  <a:cubicBezTo>
                    <a:pt x="401" y="261"/>
                    <a:pt x="370" y="283"/>
                    <a:pt x="344" y="310"/>
                  </a:cubicBezTo>
                  <a:cubicBezTo>
                    <a:pt x="318" y="337"/>
                    <a:pt x="298" y="370"/>
                    <a:pt x="284" y="408"/>
                  </a:cubicBezTo>
                  <a:cubicBezTo>
                    <a:pt x="270" y="447"/>
                    <a:pt x="263" y="488"/>
                    <a:pt x="263" y="532"/>
                  </a:cubicBezTo>
                  <a:cubicBezTo>
                    <a:pt x="263" y="578"/>
                    <a:pt x="271" y="620"/>
                    <a:pt x="285" y="659"/>
                  </a:cubicBezTo>
                  <a:cubicBezTo>
                    <a:pt x="299" y="698"/>
                    <a:pt x="319" y="732"/>
                    <a:pt x="345" y="759"/>
                  </a:cubicBezTo>
                  <a:cubicBezTo>
                    <a:pt x="370" y="787"/>
                    <a:pt x="401" y="809"/>
                    <a:pt x="436" y="825"/>
                  </a:cubicBezTo>
                  <a:cubicBezTo>
                    <a:pt x="472" y="841"/>
                    <a:pt x="511" y="848"/>
                    <a:pt x="554" y="848"/>
                  </a:cubicBezTo>
                  <a:cubicBezTo>
                    <a:pt x="598" y="848"/>
                    <a:pt x="637" y="841"/>
                    <a:pt x="672" y="825"/>
                  </a:cubicBezTo>
                  <a:cubicBezTo>
                    <a:pt x="708" y="809"/>
                    <a:pt x="739" y="787"/>
                    <a:pt x="765" y="759"/>
                  </a:cubicBezTo>
                  <a:cubicBezTo>
                    <a:pt x="790" y="732"/>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15" name="Freeform 14">
              <a:extLst>
                <a:ext uri="{FF2B5EF4-FFF2-40B4-BE49-F238E27FC236}">
                  <a16:creationId xmlns:a16="http://schemas.microsoft.com/office/drawing/2014/main" xmlns="" id="{035050B0-C5C0-4CD6-B28D-9321F80C5776}"/>
                </a:ext>
              </a:extLst>
            </p:cNvPr>
            <p:cNvSpPr>
              <a:spLocks/>
            </p:cNvSpPr>
            <p:nvPr userDrawn="1"/>
          </p:nvSpPr>
          <p:spPr bwMode="auto">
            <a:xfrm>
              <a:off x="18086388" y="847725"/>
              <a:ext cx="293687" cy="292100"/>
            </a:xfrm>
            <a:custGeom>
              <a:avLst/>
              <a:gdLst/>
              <a:ahLst/>
              <a:cxnLst>
                <a:cxn ang="0">
                  <a:pos x="114" y="184"/>
                </a:cxn>
                <a:cxn ang="0">
                  <a:pos x="69" y="184"/>
                </a:cxn>
                <a:cxn ang="0">
                  <a:pos x="0" y="0"/>
                </a:cxn>
                <a:cxn ang="0">
                  <a:pos x="49" y="0"/>
                </a:cxn>
                <a:cxn ang="0">
                  <a:pos x="92" y="131"/>
                </a:cxn>
                <a:cxn ang="0">
                  <a:pos x="93" y="131"/>
                </a:cxn>
                <a:cxn ang="0">
                  <a:pos x="136" y="0"/>
                </a:cxn>
                <a:cxn ang="0">
                  <a:pos x="185" y="0"/>
                </a:cxn>
                <a:cxn ang="0">
                  <a:pos x="114" y="184"/>
                </a:cxn>
              </a:cxnLst>
              <a:rect l="0" t="0" r="r" b="b"/>
              <a:pathLst>
                <a:path w="185" h="184">
                  <a:moveTo>
                    <a:pt x="114" y="184"/>
                  </a:moveTo>
                  <a:lnTo>
                    <a:pt x="69" y="184"/>
                  </a:lnTo>
                  <a:lnTo>
                    <a:pt x="0" y="0"/>
                  </a:lnTo>
                  <a:lnTo>
                    <a:pt x="49" y="0"/>
                  </a:lnTo>
                  <a:lnTo>
                    <a:pt x="92" y="131"/>
                  </a:lnTo>
                  <a:lnTo>
                    <a:pt x="93" y="131"/>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16" name="Freeform 15">
              <a:extLst>
                <a:ext uri="{FF2B5EF4-FFF2-40B4-BE49-F238E27FC236}">
                  <a16:creationId xmlns:a16="http://schemas.microsoft.com/office/drawing/2014/main" xmlns="" id="{103154F1-926A-4E50-B1CE-D64F1D1A2E9D}"/>
                </a:ext>
              </a:extLst>
            </p:cNvPr>
            <p:cNvSpPr>
              <a:spLocks/>
            </p:cNvSpPr>
            <p:nvPr userDrawn="1"/>
          </p:nvSpPr>
          <p:spPr bwMode="auto">
            <a:xfrm>
              <a:off x="18413413" y="847725"/>
              <a:ext cx="203200" cy="292100"/>
            </a:xfrm>
            <a:custGeom>
              <a:avLst/>
              <a:gdLst/>
              <a:ahLst/>
              <a:cxnLst>
                <a:cxn ang="0">
                  <a:pos x="0" y="184"/>
                </a:cxn>
                <a:cxn ang="0">
                  <a:pos x="0" y="0"/>
                </a:cxn>
                <a:cxn ang="0">
                  <a:pos x="123" y="0"/>
                </a:cxn>
                <a:cxn ang="0">
                  <a:pos x="123"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17" name="Freeform 16">
              <a:extLst>
                <a:ext uri="{FF2B5EF4-FFF2-40B4-BE49-F238E27FC236}">
                  <a16:creationId xmlns:a16="http://schemas.microsoft.com/office/drawing/2014/main" xmlns="" id="{B6D5702B-5316-4AC5-B037-D95BE04DB8EE}"/>
                </a:ext>
              </a:extLst>
            </p:cNvPr>
            <p:cNvSpPr>
              <a:spLocks/>
            </p:cNvSpPr>
            <p:nvPr userDrawn="1"/>
          </p:nvSpPr>
          <p:spPr bwMode="auto">
            <a:xfrm>
              <a:off x="18673763" y="847725"/>
              <a:ext cx="265112"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18" name="Freeform 17">
              <a:extLst>
                <a:ext uri="{FF2B5EF4-FFF2-40B4-BE49-F238E27FC236}">
                  <a16:creationId xmlns:a16="http://schemas.microsoft.com/office/drawing/2014/main" xmlns="" id="{1781F437-9185-4769-98FB-3191F1661763}"/>
                </a:ext>
              </a:extLst>
            </p:cNvPr>
            <p:cNvSpPr>
              <a:spLocks/>
            </p:cNvSpPr>
            <p:nvPr userDrawn="1"/>
          </p:nvSpPr>
          <p:spPr bwMode="auto">
            <a:xfrm>
              <a:off x="16394113" y="1822450"/>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19" name="Freeform 18">
              <a:extLst>
                <a:ext uri="{FF2B5EF4-FFF2-40B4-BE49-F238E27FC236}">
                  <a16:creationId xmlns:a16="http://schemas.microsoft.com/office/drawing/2014/main" xmlns="" id="{2AB29BFC-C7CD-4229-B99B-A72BB0D3664B}"/>
                </a:ext>
              </a:extLst>
            </p:cNvPr>
            <p:cNvSpPr>
              <a:spLocks/>
            </p:cNvSpPr>
            <p:nvPr userDrawn="1"/>
          </p:nvSpPr>
          <p:spPr bwMode="auto">
            <a:xfrm>
              <a:off x="16667163" y="1822450"/>
              <a:ext cx="203200" cy="292100"/>
            </a:xfrm>
            <a:custGeom>
              <a:avLst/>
              <a:gdLst/>
              <a:ahLst/>
              <a:cxnLst>
                <a:cxn ang="0">
                  <a:pos x="0" y="184"/>
                </a:cxn>
                <a:cxn ang="0">
                  <a:pos x="0" y="0"/>
                </a:cxn>
                <a:cxn ang="0">
                  <a:pos x="124" y="0"/>
                </a:cxn>
                <a:cxn ang="0">
                  <a:pos x="124"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20" name="Freeform 19">
              <a:extLst>
                <a:ext uri="{FF2B5EF4-FFF2-40B4-BE49-F238E27FC236}">
                  <a16:creationId xmlns:a16="http://schemas.microsoft.com/office/drawing/2014/main" xmlns="" id="{6B58F3FC-DFD1-4008-BED4-D57DB765E9D3}"/>
                </a:ext>
              </a:extLst>
            </p:cNvPr>
            <p:cNvSpPr>
              <a:spLocks/>
            </p:cNvSpPr>
            <p:nvPr userDrawn="1"/>
          </p:nvSpPr>
          <p:spPr bwMode="auto">
            <a:xfrm>
              <a:off x="16908463" y="1814513"/>
              <a:ext cx="271462" cy="307975"/>
            </a:xfrm>
            <a:custGeom>
              <a:avLst/>
              <a:gdLst/>
              <a:ahLst/>
              <a:cxnLst>
                <a:cxn ang="0">
                  <a:pos x="778" y="1027"/>
                </a:cxn>
                <a:cxn ang="0">
                  <a:pos x="549" y="1073"/>
                </a:cxn>
                <a:cxn ang="0">
                  <a:pos x="331" y="1034"/>
                </a:cxn>
                <a:cxn ang="0">
                  <a:pos x="157" y="924"/>
                </a:cxn>
                <a:cxn ang="0">
                  <a:pos x="42" y="753"/>
                </a:cxn>
                <a:cxn ang="0">
                  <a:pos x="0" y="535"/>
                </a:cxn>
                <a:cxn ang="0">
                  <a:pos x="43" y="313"/>
                </a:cxn>
                <a:cxn ang="0">
                  <a:pos x="160" y="144"/>
                </a:cxn>
                <a:cxn ang="0">
                  <a:pos x="336" y="37"/>
                </a:cxn>
                <a:cxn ang="0">
                  <a:pos x="553" y="0"/>
                </a:cxn>
                <a:cxn ang="0">
                  <a:pos x="766" y="38"/>
                </a:cxn>
                <a:cxn ang="0">
                  <a:pos x="935" y="149"/>
                </a:cxn>
                <a:cxn ang="0">
                  <a:pos x="768" y="316"/>
                </a:cxn>
                <a:cxn ang="0">
                  <a:pos x="677" y="245"/>
                </a:cxn>
                <a:cxn ang="0">
                  <a:pos x="562" y="222"/>
                </a:cxn>
                <a:cxn ang="0">
                  <a:pos x="443" y="246"/>
                </a:cxn>
                <a:cxn ang="0">
                  <a:pos x="350" y="312"/>
                </a:cxn>
                <a:cxn ang="0">
                  <a:pos x="290" y="410"/>
                </a:cxn>
                <a:cxn ang="0">
                  <a:pos x="268" y="535"/>
                </a:cxn>
                <a:cxn ang="0">
                  <a:pos x="290" y="661"/>
                </a:cxn>
                <a:cxn ang="0">
                  <a:pos x="350" y="760"/>
                </a:cxn>
                <a:cxn ang="0">
                  <a:pos x="441" y="824"/>
                </a:cxn>
                <a:cxn ang="0">
                  <a:pos x="558" y="847"/>
                </a:cxn>
                <a:cxn ang="0">
                  <a:pos x="686" y="818"/>
                </a:cxn>
                <a:cxn ang="0">
                  <a:pos x="774" y="743"/>
                </a:cxn>
                <a:cxn ang="0">
                  <a:pos x="945" y="904"/>
                </a:cxn>
                <a:cxn ang="0">
                  <a:pos x="778" y="1027"/>
                </a:cxn>
              </a:cxnLst>
              <a:rect l="0" t="0" r="r" b="b"/>
              <a:pathLst>
                <a:path w="945" h="1073">
                  <a:moveTo>
                    <a:pt x="778" y="1027"/>
                  </a:moveTo>
                  <a:cubicBezTo>
                    <a:pt x="712" y="1057"/>
                    <a:pt x="635" y="1073"/>
                    <a:pt x="549" y="1073"/>
                  </a:cubicBezTo>
                  <a:cubicBezTo>
                    <a:pt x="470" y="1073"/>
                    <a:pt x="397" y="1060"/>
                    <a:pt x="331" y="1034"/>
                  </a:cubicBezTo>
                  <a:cubicBezTo>
                    <a:pt x="264" y="1008"/>
                    <a:pt x="206" y="971"/>
                    <a:pt x="157" y="924"/>
                  </a:cubicBezTo>
                  <a:cubicBezTo>
                    <a:pt x="108" y="876"/>
                    <a:pt x="70" y="819"/>
                    <a:pt x="42" y="753"/>
                  </a:cubicBezTo>
                  <a:cubicBezTo>
                    <a:pt x="14" y="687"/>
                    <a:pt x="0" y="614"/>
                    <a:pt x="0" y="535"/>
                  </a:cubicBezTo>
                  <a:cubicBezTo>
                    <a:pt x="0" y="453"/>
                    <a:pt x="14" y="379"/>
                    <a:pt x="43" y="313"/>
                  </a:cubicBezTo>
                  <a:cubicBezTo>
                    <a:pt x="71" y="247"/>
                    <a:pt x="110" y="191"/>
                    <a:pt x="160" y="144"/>
                  </a:cubicBezTo>
                  <a:cubicBezTo>
                    <a:pt x="210" y="98"/>
                    <a:pt x="269" y="62"/>
                    <a:pt x="336" y="37"/>
                  </a:cubicBezTo>
                  <a:cubicBezTo>
                    <a:pt x="403" y="12"/>
                    <a:pt x="475" y="0"/>
                    <a:pt x="553" y="0"/>
                  </a:cubicBezTo>
                  <a:cubicBezTo>
                    <a:pt x="625" y="0"/>
                    <a:pt x="696" y="12"/>
                    <a:pt x="766" y="38"/>
                  </a:cubicBezTo>
                  <a:cubicBezTo>
                    <a:pt x="835" y="63"/>
                    <a:pt x="892" y="100"/>
                    <a:pt x="935" y="149"/>
                  </a:cubicBezTo>
                  <a:cubicBezTo>
                    <a:pt x="768" y="316"/>
                    <a:pt x="768" y="316"/>
                    <a:pt x="768" y="316"/>
                  </a:cubicBezTo>
                  <a:cubicBezTo>
                    <a:pt x="745" y="284"/>
                    <a:pt x="715" y="261"/>
                    <a:pt x="677" y="245"/>
                  </a:cubicBezTo>
                  <a:cubicBezTo>
                    <a:pt x="640" y="230"/>
                    <a:pt x="601" y="222"/>
                    <a:pt x="562" y="222"/>
                  </a:cubicBezTo>
                  <a:cubicBezTo>
                    <a:pt x="519" y="222"/>
                    <a:pt x="479" y="230"/>
                    <a:pt x="443" y="246"/>
                  </a:cubicBezTo>
                  <a:cubicBezTo>
                    <a:pt x="407" y="262"/>
                    <a:pt x="376" y="284"/>
                    <a:pt x="350" y="312"/>
                  </a:cubicBezTo>
                  <a:cubicBezTo>
                    <a:pt x="324" y="340"/>
                    <a:pt x="304" y="372"/>
                    <a:pt x="290" y="410"/>
                  </a:cubicBezTo>
                  <a:cubicBezTo>
                    <a:pt x="275" y="448"/>
                    <a:pt x="268" y="490"/>
                    <a:pt x="268" y="535"/>
                  </a:cubicBezTo>
                  <a:cubicBezTo>
                    <a:pt x="268" y="581"/>
                    <a:pt x="275" y="623"/>
                    <a:pt x="290" y="661"/>
                  </a:cubicBezTo>
                  <a:cubicBezTo>
                    <a:pt x="304" y="700"/>
                    <a:pt x="324" y="732"/>
                    <a:pt x="350" y="760"/>
                  </a:cubicBezTo>
                  <a:cubicBezTo>
                    <a:pt x="375" y="787"/>
                    <a:pt x="405" y="808"/>
                    <a:pt x="441" y="824"/>
                  </a:cubicBezTo>
                  <a:cubicBezTo>
                    <a:pt x="477" y="839"/>
                    <a:pt x="515" y="847"/>
                    <a:pt x="558" y="847"/>
                  </a:cubicBezTo>
                  <a:cubicBezTo>
                    <a:pt x="607" y="847"/>
                    <a:pt x="649" y="837"/>
                    <a:pt x="686" y="818"/>
                  </a:cubicBezTo>
                  <a:cubicBezTo>
                    <a:pt x="722" y="799"/>
                    <a:pt x="752" y="774"/>
                    <a:pt x="774" y="743"/>
                  </a:cubicBezTo>
                  <a:cubicBezTo>
                    <a:pt x="945" y="904"/>
                    <a:pt x="945" y="904"/>
                    <a:pt x="945" y="904"/>
                  </a:cubicBezTo>
                  <a:cubicBezTo>
                    <a:pt x="900" y="956"/>
                    <a:pt x="844" y="997"/>
                    <a:pt x="778" y="1027"/>
                  </a:cubicBezTo>
                </a:path>
              </a:pathLst>
            </a:custGeom>
            <a:solidFill>
              <a:srgbClr val="9E0000"/>
            </a:solidFill>
            <a:ln w="9525">
              <a:noFill/>
              <a:round/>
              <a:headEnd/>
              <a:tailEnd/>
            </a:ln>
          </p:spPr>
          <p:txBody>
            <a:bodyPr/>
            <a:lstStyle/>
            <a:p>
              <a:pPr>
                <a:defRPr/>
              </a:pPr>
              <a:endParaRPr lang="nl-NL"/>
            </a:p>
          </p:txBody>
        </p:sp>
        <p:sp>
          <p:nvSpPr>
            <p:cNvPr id="21" name="Freeform 20">
              <a:extLst>
                <a:ext uri="{FF2B5EF4-FFF2-40B4-BE49-F238E27FC236}">
                  <a16:creationId xmlns:a16="http://schemas.microsoft.com/office/drawing/2014/main" xmlns="" id="{175B9DCD-F545-4756-973F-1B4E43436342}"/>
                </a:ext>
              </a:extLst>
            </p:cNvPr>
            <p:cNvSpPr>
              <a:spLocks/>
            </p:cNvSpPr>
            <p:nvPr userDrawn="1"/>
          </p:nvSpPr>
          <p:spPr bwMode="auto">
            <a:xfrm>
              <a:off x="17216438" y="1822450"/>
              <a:ext cx="255587" cy="292100"/>
            </a:xfrm>
            <a:custGeom>
              <a:avLst/>
              <a:gdLst/>
              <a:ahLst/>
              <a:cxnLst>
                <a:cxn ang="0">
                  <a:pos x="116" y="184"/>
                </a:cxn>
                <a:cxn ang="0">
                  <a:pos x="116" y="107"/>
                </a:cxn>
                <a:cxn ang="0">
                  <a:pos x="45" y="107"/>
                </a:cxn>
                <a:cxn ang="0">
                  <a:pos x="45" y="184"/>
                </a:cxn>
                <a:cxn ang="0">
                  <a:pos x="0" y="184"/>
                </a:cxn>
                <a:cxn ang="0">
                  <a:pos x="0" y="0"/>
                </a:cxn>
                <a:cxn ang="0">
                  <a:pos x="45" y="0"/>
                </a:cxn>
                <a:cxn ang="0">
                  <a:pos x="45" y="70"/>
                </a:cxn>
                <a:cxn ang="0">
                  <a:pos x="116" y="70"/>
                </a:cxn>
                <a:cxn ang="0">
                  <a:pos x="116" y="0"/>
                </a:cxn>
                <a:cxn ang="0">
                  <a:pos x="161" y="0"/>
                </a:cxn>
                <a:cxn ang="0">
                  <a:pos x="161" y="184"/>
                </a:cxn>
                <a:cxn ang="0">
                  <a:pos x="116" y="184"/>
                </a:cxn>
              </a:cxnLst>
              <a:rect l="0" t="0" r="r" b="b"/>
              <a:pathLst>
                <a:path w="161" h="184">
                  <a:moveTo>
                    <a:pt x="116" y="184"/>
                  </a:moveTo>
                  <a:lnTo>
                    <a:pt x="116" y="107"/>
                  </a:lnTo>
                  <a:lnTo>
                    <a:pt x="45" y="107"/>
                  </a:lnTo>
                  <a:lnTo>
                    <a:pt x="45" y="184"/>
                  </a:lnTo>
                  <a:lnTo>
                    <a:pt x="0" y="184"/>
                  </a:lnTo>
                  <a:lnTo>
                    <a:pt x="0" y="0"/>
                  </a:lnTo>
                  <a:lnTo>
                    <a:pt x="45" y="0"/>
                  </a:lnTo>
                  <a:lnTo>
                    <a:pt x="45" y="70"/>
                  </a:lnTo>
                  <a:lnTo>
                    <a:pt x="116" y="70"/>
                  </a:lnTo>
                  <a:lnTo>
                    <a:pt x="116" y="0"/>
                  </a:lnTo>
                  <a:lnTo>
                    <a:pt x="161" y="0"/>
                  </a:lnTo>
                  <a:lnTo>
                    <a:pt x="161" y="184"/>
                  </a:lnTo>
                  <a:lnTo>
                    <a:pt x="116" y="184"/>
                  </a:lnTo>
                  <a:close/>
                </a:path>
              </a:pathLst>
            </a:custGeom>
            <a:solidFill>
              <a:srgbClr val="9E0000"/>
            </a:solidFill>
            <a:ln w="9525">
              <a:noFill/>
              <a:round/>
              <a:headEnd/>
              <a:tailEnd/>
            </a:ln>
          </p:spPr>
          <p:txBody>
            <a:bodyPr/>
            <a:lstStyle/>
            <a:p>
              <a:pPr>
                <a:defRPr/>
              </a:pPr>
              <a:endParaRPr lang="nl-NL"/>
            </a:p>
          </p:txBody>
        </p:sp>
        <p:sp>
          <p:nvSpPr>
            <p:cNvPr id="22" name="Freeform 21">
              <a:extLst>
                <a:ext uri="{FF2B5EF4-FFF2-40B4-BE49-F238E27FC236}">
                  <a16:creationId xmlns:a16="http://schemas.microsoft.com/office/drawing/2014/main" xmlns="" id="{ABA7DA6C-8A32-4F52-A854-70AF79DDF741}"/>
                </a:ext>
              </a:extLst>
            </p:cNvPr>
            <p:cNvSpPr>
              <a:spLocks/>
            </p:cNvSpPr>
            <p:nvPr userDrawn="1"/>
          </p:nvSpPr>
          <p:spPr bwMode="auto">
            <a:xfrm>
              <a:off x="17538700" y="1822450"/>
              <a:ext cx="266700" cy="292100"/>
            </a:xfrm>
            <a:custGeom>
              <a:avLst/>
              <a:gdLst/>
              <a:ahLst/>
              <a:cxnLst>
                <a:cxn ang="0">
                  <a:pos x="117" y="184"/>
                </a:cxn>
                <a:cxn ang="0">
                  <a:pos x="43" y="64"/>
                </a:cxn>
                <a:cxn ang="0">
                  <a:pos x="43" y="64"/>
                </a:cxn>
                <a:cxn ang="0">
                  <a:pos x="44" y="184"/>
                </a:cxn>
                <a:cxn ang="0">
                  <a:pos x="0" y="184"/>
                </a:cxn>
                <a:cxn ang="0">
                  <a:pos x="0" y="0"/>
                </a:cxn>
                <a:cxn ang="0">
                  <a:pos x="51" y="0"/>
                </a:cxn>
                <a:cxn ang="0">
                  <a:pos x="125" y="120"/>
                </a:cxn>
                <a:cxn ang="0">
                  <a:pos x="126" y="120"/>
                </a:cxn>
                <a:cxn ang="0">
                  <a:pos x="125" y="0"/>
                </a:cxn>
                <a:cxn ang="0">
                  <a:pos x="168" y="0"/>
                </a:cxn>
                <a:cxn ang="0">
                  <a:pos x="168" y="184"/>
                </a:cxn>
                <a:cxn ang="0">
                  <a:pos x="117" y="184"/>
                </a:cxn>
              </a:cxnLst>
              <a:rect l="0" t="0" r="r" b="b"/>
              <a:pathLst>
                <a:path w="168" h="184">
                  <a:moveTo>
                    <a:pt x="117" y="184"/>
                  </a:moveTo>
                  <a:lnTo>
                    <a:pt x="43" y="64"/>
                  </a:lnTo>
                  <a:lnTo>
                    <a:pt x="43" y="64"/>
                  </a:lnTo>
                  <a:lnTo>
                    <a:pt x="44" y="184"/>
                  </a:lnTo>
                  <a:lnTo>
                    <a:pt x="0" y="184"/>
                  </a:lnTo>
                  <a:lnTo>
                    <a:pt x="0" y="0"/>
                  </a:lnTo>
                  <a:lnTo>
                    <a:pt x="51" y="0"/>
                  </a:lnTo>
                  <a:lnTo>
                    <a:pt x="125" y="120"/>
                  </a:lnTo>
                  <a:lnTo>
                    <a:pt x="126" y="120"/>
                  </a:lnTo>
                  <a:lnTo>
                    <a:pt x="125" y="0"/>
                  </a:lnTo>
                  <a:lnTo>
                    <a:pt x="168" y="0"/>
                  </a:lnTo>
                  <a:lnTo>
                    <a:pt x="168" y="184"/>
                  </a:lnTo>
                  <a:lnTo>
                    <a:pt x="117" y="184"/>
                  </a:lnTo>
                  <a:close/>
                </a:path>
              </a:pathLst>
            </a:custGeom>
            <a:solidFill>
              <a:srgbClr val="9E0000"/>
            </a:solidFill>
            <a:ln w="9525">
              <a:noFill/>
              <a:round/>
              <a:headEnd/>
              <a:tailEnd/>
            </a:ln>
          </p:spPr>
          <p:txBody>
            <a:bodyPr/>
            <a:lstStyle/>
            <a:p>
              <a:pPr>
                <a:defRPr/>
              </a:pPr>
              <a:endParaRPr lang="nl-NL"/>
            </a:p>
          </p:txBody>
        </p:sp>
        <p:sp>
          <p:nvSpPr>
            <p:cNvPr id="23" name="Freeform 22">
              <a:extLst>
                <a:ext uri="{FF2B5EF4-FFF2-40B4-BE49-F238E27FC236}">
                  <a16:creationId xmlns:a16="http://schemas.microsoft.com/office/drawing/2014/main" xmlns="" id="{33645760-74B0-4DAC-B274-D4F6D05CF3C1}"/>
                </a:ext>
              </a:extLst>
            </p:cNvPr>
            <p:cNvSpPr>
              <a:spLocks noEditPoints="1"/>
            </p:cNvSpPr>
            <p:nvPr userDrawn="1"/>
          </p:nvSpPr>
          <p:spPr bwMode="auto">
            <a:xfrm>
              <a:off x="17859375" y="1814513"/>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4" y="532"/>
                </a:cxn>
                <a:cxn ang="0">
                  <a:pos x="285" y="659"/>
                </a:cxn>
                <a:cxn ang="0">
                  <a:pos x="345" y="759"/>
                </a:cxn>
                <a:cxn ang="0">
                  <a:pos x="436" y="824"/>
                </a:cxn>
                <a:cxn ang="0">
                  <a:pos x="554" y="848"/>
                </a:cxn>
                <a:cxn ang="0">
                  <a:pos x="672" y="824"/>
                </a:cxn>
                <a:cxn ang="0">
                  <a:pos x="765"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70" y="819"/>
                    <a:pt x="42" y="753"/>
                  </a:cubicBezTo>
                  <a:cubicBezTo>
                    <a:pt x="14" y="686"/>
                    <a:pt x="0" y="612"/>
                    <a:pt x="0" y="532"/>
                  </a:cubicBezTo>
                  <a:cubicBezTo>
                    <a:pt x="0" y="450"/>
                    <a:pt x="14" y="377"/>
                    <a:pt x="42" y="311"/>
                  </a:cubicBezTo>
                  <a:cubicBezTo>
                    <a:pt x="70"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4" y="488"/>
                    <a:pt x="264" y="532"/>
                  </a:cubicBezTo>
                  <a:cubicBezTo>
                    <a:pt x="264"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5"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24" name="Freeform 23">
              <a:extLst>
                <a:ext uri="{FF2B5EF4-FFF2-40B4-BE49-F238E27FC236}">
                  <a16:creationId xmlns:a16="http://schemas.microsoft.com/office/drawing/2014/main" xmlns="" id="{69EE314C-2F35-4110-BEA2-734BF6DDE26F}"/>
                </a:ext>
              </a:extLst>
            </p:cNvPr>
            <p:cNvSpPr>
              <a:spLocks/>
            </p:cNvSpPr>
            <p:nvPr userDrawn="1"/>
          </p:nvSpPr>
          <p:spPr bwMode="auto">
            <a:xfrm>
              <a:off x="18229263" y="1822450"/>
              <a:ext cx="184150" cy="292100"/>
            </a:xfrm>
            <a:custGeom>
              <a:avLst/>
              <a:gdLst/>
              <a:ahLst/>
              <a:cxnLst>
                <a:cxn ang="0">
                  <a:pos x="0" y="184"/>
                </a:cxn>
                <a:cxn ang="0">
                  <a:pos x="0" y="0"/>
                </a:cxn>
                <a:cxn ang="0">
                  <a:pos x="45" y="0"/>
                </a:cxn>
                <a:cxn ang="0">
                  <a:pos x="45" y="145"/>
                </a:cxn>
                <a:cxn ang="0">
                  <a:pos x="116" y="145"/>
                </a:cxn>
                <a:cxn ang="0">
                  <a:pos x="116" y="184"/>
                </a:cxn>
                <a:cxn ang="0">
                  <a:pos x="0" y="184"/>
                </a:cxn>
              </a:cxnLst>
              <a:rect l="0" t="0" r="r" b="b"/>
              <a:pathLst>
                <a:path w="116" h="184">
                  <a:moveTo>
                    <a:pt x="0" y="184"/>
                  </a:moveTo>
                  <a:lnTo>
                    <a:pt x="0" y="0"/>
                  </a:lnTo>
                  <a:lnTo>
                    <a:pt x="45" y="0"/>
                  </a:lnTo>
                  <a:lnTo>
                    <a:pt x="45" y="145"/>
                  </a:lnTo>
                  <a:lnTo>
                    <a:pt x="116" y="145"/>
                  </a:lnTo>
                  <a:lnTo>
                    <a:pt x="116" y="184"/>
                  </a:lnTo>
                  <a:lnTo>
                    <a:pt x="0" y="184"/>
                  </a:lnTo>
                  <a:close/>
                </a:path>
              </a:pathLst>
            </a:custGeom>
            <a:solidFill>
              <a:srgbClr val="9E0000"/>
            </a:solidFill>
            <a:ln w="9525">
              <a:noFill/>
              <a:round/>
              <a:headEnd/>
              <a:tailEnd/>
            </a:ln>
          </p:spPr>
          <p:txBody>
            <a:bodyPr/>
            <a:lstStyle/>
            <a:p>
              <a:pPr>
                <a:defRPr/>
              </a:pPr>
              <a:endParaRPr lang="nl-NL"/>
            </a:p>
          </p:txBody>
        </p:sp>
        <p:sp>
          <p:nvSpPr>
            <p:cNvPr id="25" name="Freeform 24">
              <a:extLst>
                <a:ext uri="{FF2B5EF4-FFF2-40B4-BE49-F238E27FC236}">
                  <a16:creationId xmlns:a16="http://schemas.microsoft.com/office/drawing/2014/main" xmlns="" id="{9B1EC43B-91D3-4F10-88D9-3A5453431DBA}"/>
                </a:ext>
              </a:extLst>
            </p:cNvPr>
            <p:cNvSpPr>
              <a:spLocks noEditPoints="1"/>
            </p:cNvSpPr>
            <p:nvPr userDrawn="1"/>
          </p:nvSpPr>
          <p:spPr bwMode="auto">
            <a:xfrm>
              <a:off x="18434050" y="1814513"/>
              <a:ext cx="319088"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4"/>
                </a:cxn>
                <a:cxn ang="0">
                  <a:pos x="554" y="848"/>
                </a:cxn>
                <a:cxn ang="0">
                  <a:pos x="672" y="824"/>
                </a:cxn>
                <a:cxn ang="0">
                  <a:pos x="764"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69" y="819"/>
                    <a:pt x="42" y="753"/>
                  </a:cubicBezTo>
                  <a:cubicBezTo>
                    <a:pt x="14" y="686"/>
                    <a:pt x="0" y="612"/>
                    <a:pt x="0" y="532"/>
                  </a:cubicBezTo>
                  <a:cubicBezTo>
                    <a:pt x="0" y="450"/>
                    <a:pt x="14" y="377"/>
                    <a:pt x="42" y="311"/>
                  </a:cubicBezTo>
                  <a:cubicBezTo>
                    <a:pt x="69"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4"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26" name="Freeform 25">
              <a:extLst>
                <a:ext uri="{FF2B5EF4-FFF2-40B4-BE49-F238E27FC236}">
                  <a16:creationId xmlns:a16="http://schemas.microsoft.com/office/drawing/2014/main" xmlns="" id="{795A90D8-0B0C-40DE-B644-1A0B2046AC90}"/>
                </a:ext>
              </a:extLst>
            </p:cNvPr>
            <p:cNvSpPr>
              <a:spLocks/>
            </p:cNvSpPr>
            <p:nvPr userDrawn="1"/>
          </p:nvSpPr>
          <p:spPr bwMode="auto">
            <a:xfrm>
              <a:off x="18791238" y="1814513"/>
              <a:ext cx="273050" cy="306387"/>
            </a:xfrm>
            <a:custGeom>
              <a:avLst/>
              <a:gdLst/>
              <a:ahLst/>
              <a:cxnLst>
                <a:cxn ang="0">
                  <a:pos x="778" y="1047"/>
                </a:cxn>
                <a:cxn ang="0">
                  <a:pos x="560" y="1071"/>
                </a:cxn>
                <a:cxn ang="0">
                  <a:pos x="334" y="1032"/>
                </a:cxn>
                <a:cxn ang="0">
                  <a:pos x="157" y="923"/>
                </a:cxn>
                <a:cxn ang="0">
                  <a:pos x="41" y="754"/>
                </a:cxn>
                <a:cxn ang="0">
                  <a:pos x="0" y="535"/>
                </a:cxn>
                <a:cxn ang="0">
                  <a:pos x="42" y="313"/>
                </a:cxn>
                <a:cxn ang="0">
                  <a:pos x="159" y="144"/>
                </a:cxn>
                <a:cxn ang="0">
                  <a:pos x="335" y="37"/>
                </a:cxn>
                <a:cxn ang="0">
                  <a:pos x="553" y="0"/>
                </a:cxn>
                <a:cxn ang="0">
                  <a:pos x="777" y="36"/>
                </a:cxn>
                <a:cxn ang="0">
                  <a:pos x="946" y="135"/>
                </a:cxn>
                <a:cxn ang="0">
                  <a:pos x="790" y="312"/>
                </a:cxn>
                <a:cxn ang="0">
                  <a:pos x="695" y="243"/>
                </a:cxn>
                <a:cxn ang="0">
                  <a:pos x="561" y="217"/>
                </a:cxn>
                <a:cxn ang="0">
                  <a:pos x="442" y="241"/>
                </a:cxn>
                <a:cxn ang="0">
                  <a:pos x="347" y="307"/>
                </a:cxn>
                <a:cxn ang="0">
                  <a:pos x="284" y="407"/>
                </a:cxn>
                <a:cxn ang="0">
                  <a:pos x="262" y="535"/>
                </a:cxn>
                <a:cxn ang="0">
                  <a:pos x="282" y="664"/>
                </a:cxn>
                <a:cxn ang="0">
                  <a:pos x="342" y="765"/>
                </a:cxn>
                <a:cxn ang="0">
                  <a:pos x="440" y="832"/>
                </a:cxn>
                <a:cxn ang="0">
                  <a:pos x="573" y="855"/>
                </a:cxn>
                <a:cxn ang="0">
                  <a:pos x="655" y="849"/>
                </a:cxn>
                <a:cxn ang="0">
                  <a:pos x="727" y="828"/>
                </a:cxn>
                <a:cxn ang="0">
                  <a:pos x="727" y="643"/>
                </a:cxn>
                <a:cxn ang="0">
                  <a:pos x="532" y="643"/>
                </a:cxn>
                <a:cxn ang="0">
                  <a:pos x="532" y="444"/>
                </a:cxn>
                <a:cxn ang="0">
                  <a:pos x="953" y="444"/>
                </a:cxn>
                <a:cxn ang="0">
                  <a:pos x="953" y="983"/>
                </a:cxn>
                <a:cxn ang="0">
                  <a:pos x="778" y="1047"/>
                </a:cxn>
              </a:cxnLst>
              <a:rect l="0" t="0" r="r" b="b"/>
              <a:pathLst>
                <a:path w="953" h="1071">
                  <a:moveTo>
                    <a:pt x="778" y="1047"/>
                  </a:moveTo>
                  <a:cubicBezTo>
                    <a:pt x="711" y="1063"/>
                    <a:pt x="638" y="1071"/>
                    <a:pt x="560" y="1071"/>
                  </a:cubicBezTo>
                  <a:cubicBezTo>
                    <a:pt x="478" y="1071"/>
                    <a:pt x="403" y="1058"/>
                    <a:pt x="334" y="1032"/>
                  </a:cubicBezTo>
                  <a:cubicBezTo>
                    <a:pt x="266" y="1006"/>
                    <a:pt x="207" y="970"/>
                    <a:pt x="157" y="923"/>
                  </a:cubicBezTo>
                  <a:cubicBezTo>
                    <a:pt x="108" y="876"/>
                    <a:pt x="69" y="820"/>
                    <a:pt x="41" y="754"/>
                  </a:cubicBezTo>
                  <a:cubicBezTo>
                    <a:pt x="13" y="688"/>
                    <a:pt x="0" y="615"/>
                    <a:pt x="0" y="535"/>
                  </a:cubicBezTo>
                  <a:cubicBezTo>
                    <a:pt x="0" y="453"/>
                    <a:pt x="14" y="379"/>
                    <a:pt x="42" y="313"/>
                  </a:cubicBezTo>
                  <a:cubicBezTo>
                    <a:pt x="70" y="247"/>
                    <a:pt x="110" y="191"/>
                    <a:pt x="159" y="144"/>
                  </a:cubicBezTo>
                  <a:cubicBezTo>
                    <a:pt x="209" y="98"/>
                    <a:pt x="268" y="62"/>
                    <a:pt x="335" y="37"/>
                  </a:cubicBezTo>
                  <a:cubicBezTo>
                    <a:pt x="402" y="12"/>
                    <a:pt x="475" y="0"/>
                    <a:pt x="553" y="0"/>
                  </a:cubicBezTo>
                  <a:cubicBezTo>
                    <a:pt x="633" y="0"/>
                    <a:pt x="708" y="12"/>
                    <a:pt x="777" y="36"/>
                  </a:cubicBezTo>
                  <a:cubicBezTo>
                    <a:pt x="846" y="61"/>
                    <a:pt x="902" y="94"/>
                    <a:pt x="946" y="135"/>
                  </a:cubicBezTo>
                  <a:cubicBezTo>
                    <a:pt x="790" y="312"/>
                    <a:pt x="790" y="312"/>
                    <a:pt x="790" y="312"/>
                  </a:cubicBezTo>
                  <a:cubicBezTo>
                    <a:pt x="766" y="284"/>
                    <a:pt x="734" y="261"/>
                    <a:pt x="695" y="243"/>
                  </a:cubicBezTo>
                  <a:cubicBezTo>
                    <a:pt x="656" y="226"/>
                    <a:pt x="611" y="217"/>
                    <a:pt x="561" y="217"/>
                  </a:cubicBezTo>
                  <a:cubicBezTo>
                    <a:pt x="518" y="217"/>
                    <a:pt x="478" y="225"/>
                    <a:pt x="442" y="241"/>
                  </a:cubicBezTo>
                  <a:cubicBezTo>
                    <a:pt x="405" y="256"/>
                    <a:pt x="373" y="278"/>
                    <a:pt x="347" y="307"/>
                  </a:cubicBezTo>
                  <a:cubicBezTo>
                    <a:pt x="320" y="335"/>
                    <a:pt x="299" y="369"/>
                    <a:pt x="284" y="407"/>
                  </a:cubicBezTo>
                  <a:cubicBezTo>
                    <a:pt x="269" y="446"/>
                    <a:pt x="262" y="489"/>
                    <a:pt x="262" y="535"/>
                  </a:cubicBezTo>
                  <a:cubicBezTo>
                    <a:pt x="262" y="582"/>
                    <a:pt x="268" y="625"/>
                    <a:pt x="282" y="664"/>
                  </a:cubicBezTo>
                  <a:cubicBezTo>
                    <a:pt x="295" y="703"/>
                    <a:pt x="315" y="737"/>
                    <a:pt x="342" y="765"/>
                  </a:cubicBezTo>
                  <a:cubicBezTo>
                    <a:pt x="368" y="794"/>
                    <a:pt x="401" y="816"/>
                    <a:pt x="440" y="832"/>
                  </a:cubicBezTo>
                  <a:cubicBezTo>
                    <a:pt x="478" y="847"/>
                    <a:pt x="523" y="855"/>
                    <a:pt x="573" y="855"/>
                  </a:cubicBezTo>
                  <a:cubicBezTo>
                    <a:pt x="601" y="855"/>
                    <a:pt x="629" y="853"/>
                    <a:pt x="655" y="849"/>
                  </a:cubicBezTo>
                  <a:cubicBezTo>
                    <a:pt x="681" y="845"/>
                    <a:pt x="705" y="838"/>
                    <a:pt x="727" y="828"/>
                  </a:cubicBezTo>
                  <a:cubicBezTo>
                    <a:pt x="727" y="643"/>
                    <a:pt x="727" y="643"/>
                    <a:pt x="727" y="643"/>
                  </a:cubicBezTo>
                  <a:cubicBezTo>
                    <a:pt x="532" y="643"/>
                    <a:pt x="532" y="643"/>
                    <a:pt x="532" y="643"/>
                  </a:cubicBezTo>
                  <a:cubicBezTo>
                    <a:pt x="532" y="444"/>
                    <a:pt x="532" y="444"/>
                    <a:pt x="532" y="444"/>
                  </a:cubicBezTo>
                  <a:cubicBezTo>
                    <a:pt x="953" y="444"/>
                    <a:pt x="953" y="444"/>
                    <a:pt x="953" y="444"/>
                  </a:cubicBezTo>
                  <a:cubicBezTo>
                    <a:pt x="953" y="983"/>
                    <a:pt x="953" y="983"/>
                    <a:pt x="953" y="983"/>
                  </a:cubicBezTo>
                  <a:cubicBezTo>
                    <a:pt x="903" y="1009"/>
                    <a:pt x="845" y="1030"/>
                    <a:pt x="778" y="1047"/>
                  </a:cubicBezTo>
                </a:path>
              </a:pathLst>
            </a:custGeom>
            <a:solidFill>
              <a:srgbClr val="9E0000"/>
            </a:solidFill>
            <a:ln w="9525">
              <a:noFill/>
              <a:round/>
              <a:headEnd/>
              <a:tailEnd/>
            </a:ln>
          </p:spPr>
          <p:txBody>
            <a:bodyPr/>
            <a:lstStyle/>
            <a:p>
              <a:pPr>
                <a:defRPr/>
              </a:pPr>
              <a:endParaRPr lang="nl-NL"/>
            </a:p>
          </p:txBody>
        </p:sp>
        <p:sp>
          <p:nvSpPr>
            <p:cNvPr id="27" name="Freeform 26">
              <a:extLst>
                <a:ext uri="{FF2B5EF4-FFF2-40B4-BE49-F238E27FC236}">
                  <a16:creationId xmlns:a16="http://schemas.microsoft.com/office/drawing/2014/main" xmlns="" id="{AEFA9DBE-36EB-41C7-ADB2-D22316198BEA}"/>
                </a:ext>
              </a:extLst>
            </p:cNvPr>
            <p:cNvSpPr>
              <a:spLocks/>
            </p:cNvSpPr>
            <p:nvPr userDrawn="1"/>
          </p:nvSpPr>
          <p:spPr bwMode="auto">
            <a:xfrm>
              <a:off x="19086513" y="1822450"/>
              <a:ext cx="292100" cy="292100"/>
            </a:xfrm>
            <a:custGeom>
              <a:avLst/>
              <a:gdLst/>
              <a:ahLst/>
              <a:cxnLst>
                <a:cxn ang="0">
                  <a:pos x="113" y="106"/>
                </a:cxn>
                <a:cxn ang="0">
                  <a:pos x="113" y="184"/>
                </a:cxn>
                <a:cxn ang="0">
                  <a:pos x="69" y="184"/>
                </a:cxn>
                <a:cxn ang="0">
                  <a:pos x="69" y="106"/>
                </a:cxn>
                <a:cxn ang="0">
                  <a:pos x="0" y="0"/>
                </a:cxn>
                <a:cxn ang="0">
                  <a:pos x="54" y="0"/>
                </a:cxn>
                <a:cxn ang="0">
                  <a:pos x="93" y="68"/>
                </a:cxn>
                <a:cxn ang="0">
                  <a:pos x="132" y="0"/>
                </a:cxn>
                <a:cxn ang="0">
                  <a:pos x="184" y="0"/>
                </a:cxn>
                <a:cxn ang="0">
                  <a:pos x="113" y="106"/>
                </a:cxn>
              </a:cxnLst>
              <a:rect l="0" t="0" r="r" b="b"/>
              <a:pathLst>
                <a:path w="184" h="184">
                  <a:moveTo>
                    <a:pt x="113" y="106"/>
                  </a:moveTo>
                  <a:lnTo>
                    <a:pt x="113" y="184"/>
                  </a:lnTo>
                  <a:lnTo>
                    <a:pt x="69" y="184"/>
                  </a:lnTo>
                  <a:lnTo>
                    <a:pt x="69" y="106"/>
                  </a:lnTo>
                  <a:lnTo>
                    <a:pt x="0" y="0"/>
                  </a:lnTo>
                  <a:lnTo>
                    <a:pt x="54" y="0"/>
                  </a:lnTo>
                  <a:lnTo>
                    <a:pt x="93" y="68"/>
                  </a:lnTo>
                  <a:lnTo>
                    <a:pt x="132" y="0"/>
                  </a:lnTo>
                  <a:lnTo>
                    <a:pt x="184" y="0"/>
                  </a:lnTo>
                  <a:lnTo>
                    <a:pt x="113" y="106"/>
                  </a:lnTo>
                  <a:close/>
                </a:path>
              </a:pathLst>
            </a:custGeom>
            <a:solidFill>
              <a:srgbClr val="9E0000"/>
            </a:solidFill>
            <a:ln w="9525">
              <a:noFill/>
              <a:round/>
              <a:headEnd/>
              <a:tailEnd/>
            </a:ln>
          </p:spPr>
          <p:txBody>
            <a:bodyPr/>
            <a:lstStyle/>
            <a:p>
              <a:pPr>
                <a:defRPr/>
              </a:pPr>
              <a:endParaRPr lang="nl-NL"/>
            </a:p>
          </p:txBody>
        </p:sp>
        <p:sp>
          <p:nvSpPr>
            <p:cNvPr id="28" name="Freeform 27">
              <a:extLst>
                <a:ext uri="{FF2B5EF4-FFF2-40B4-BE49-F238E27FC236}">
                  <a16:creationId xmlns:a16="http://schemas.microsoft.com/office/drawing/2014/main" xmlns="" id="{63A9F949-7500-435C-94C7-E1E0A70BA58F}"/>
                </a:ext>
              </a:extLst>
            </p:cNvPr>
            <p:cNvSpPr>
              <a:spLocks/>
            </p:cNvSpPr>
            <p:nvPr userDrawn="1"/>
          </p:nvSpPr>
          <p:spPr bwMode="auto">
            <a:xfrm>
              <a:off x="16394113" y="1335088"/>
              <a:ext cx="250825" cy="300037"/>
            </a:xfrm>
            <a:custGeom>
              <a:avLst/>
              <a:gdLst/>
              <a:ahLst/>
              <a:cxnLst>
                <a:cxn ang="0">
                  <a:pos x="843" y="802"/>
                </a:cxn>
                <a:cxn ang="0">
                  <a:pos x="755" y="931"/>
                </a:cxn>
                <a:cxn ang="0">
                  <a:pos x="616" y="1015"/>
                </a:cxn>
                <a:cxn ang="0">
                  <a:pos x="435" y="1046"/>
                </a:cxn>
                <a:cxn ang="0">
                  <a:pos x="254" y="1015"/>
                </a:cxn>
                <a:cxn ang="0">
                  <a:pos x="117" y="931"/>
                </a:cxn>
                <a:cxn ang="0">
                  <a:pos x="30" y="802"/>
                </a:cxn>
                <a:cxn ang="0">
                  <a:pos x="0" y="634"/>
                </a:cxn>
                <a:cxn ang="0">
                  <a:pos x="0" y="0"/>
                </a:cxn>
                <a:cxn ang="0">
                  <a:pos x="245" y="0"/>
                </a:cxn>
                <a:cxn ang="0">
                  <a:pos x="245" y="614"/>
                </a:cxn>
                <a:cxn ang="0">
                  <a:pos x="256" y="693"/>
                </a:cxn>
                <a:cxn ang="0">
                  <a:pos x="289" y="760"/>
                </a:cxn>
                <a:cxn ang="0">
                  <a:pos x="348" y="807"/>
                </a:cxn>
                <a:cxn ang="0">
                  <a:pos x="436" y="824"/>
                </a:cxn>
                <a:cxn ang="0">
                  <a:pos x="525" y="807"/>
                </a:cxn>
                <a:cxn ang="0">
                  <a:pos x="585" y="760"/>
                </a:cxn>
                <a:cxn ang="0">
                  <a:pos x="618" y="693"/>
                </a:cxn>
                <a:cxn ang="0">
                  <a:pos x="628" y="614"/>
                </a:cxn>
                <a:cxn ang="0">
                  <a:pos x="628" y="0"/>
                </a:cxn>
                <a:cxn ang="0">
                  <a:pos x="874" y="0"/>
                </a:cxn>
                <a:cxn ang="0">
                  <a:pos x="874" y="634"/>
                </a:cxn>
                <a:cxn ang="0">
                  <a:pos x="843" y="802"/>
                </a:cxn>
              </a:cxnLst>
              <a:rect l="0" t="0" r="r" b="b"/>
              <a:pathLst>
                <a:path w="874" h="1046">
                  <a:moveTo>
                    <a:pt x="843" y="802"/>
                  </a:moveTo>
                  <a:cubicBezTo>
                    <a:pt x="823" y="852"/>
                    <a:pt x="793" y="895"/>
                    <a:pt x="755" y="931"/>
                  </a:cubicBezTo>
                  <a:cubicBezTo>
                    <a:pt x="716" y="967"/>
                    <a:pt x="670" y="995"/>
                    <a:pt x="616" y="1015"/>
                  </a:cubicBezTo>
                  <a:cubicBezTo>
                    <a:pt x="561" y="1036"/>
                    <a:pt x="501" y="1046"/>
                    <a:pt x="435" y="1046"/>
                  </a:cubicBezTo>
                  <a:cubicBezTo>
                    <a:pt x="368" y="1046"/>
                    <a:pt x="307" y="1036"/>
                    <a:pt x="254" y="1015"/>
                  </a:cubicBezTo>
                  <a:cubicBezTo>
                    <a:pt x="200" y="995"/>
                    <a:pt x="154" y="967"/>
                    <a:pt x="117" y="931"/>
                  </a:cubicBezTo>
                  <a:cubicBezTo>
                    <a:pt x="79" y="895"/>
                    <a:pt x="51" y="852"/>
                    <a:pt x="30" y="802"/>
                  </a:cubicBezTo>
                  <a:cubicBezTo>
                    <a:pt x="10" y="752"/>
                    <a:pt x="0" y="696"/>
                    <a:pt x="0" y="634"/>
                  </a:cubicBezTo>
                  <a:cubicBezTo>
                    <a:pt x="0" y="0"/>
                    <a:pt x="0" y="0"/>
                    <a:pt x="0" y="0"/>
                  </a:cubicBezTo>
                  <a:cubicBezTo>
                    <a:pt x="245" y="0"/>
                    <a:pt x="245" y="0"/>
                    <a:pt x="245" y="0"/>
                  </a:cubicBezTo>
                  <a:cubicBezTo>
                    <a:pt x="245" y="614"/>
                    <a:pt x="245" y="614"/>
                    <a:pt x="245" y="614"/>
                  </a:cubicBezTo>
                  <a:cubicBezTo>
                    <a:pt x="245" y="642"/>
                    <a:pt x="249" y="668"/>
                    <a:pt x="256" y="693"/>
                  </a:cubicBezTo>
                  <a:cubicBezTo>
                    <a:pt x="263" y="718"/>
                    <a:pt x="274" y="741"/>
                    <a:pt x="289" y="760"/>
                  </a:cubicBezTo>
                  <a:cubicBezTo>
                    <a:pt x="304" y="780"/>
                    <a:pt x="323" y="795"/>
                    <a:pt x="348" y="807"/>
                  </a:cubicBezTo>
                  <a:cubicBezTo>
                    <a:pt x="372" y="818"/>
                    <a:pt x="402" y="824"/>
                    <a:pt x="436" y="824"/>
                  </a:cubicBezTo>
                  <a:cubicBezTo>
                    <a:pt x="471" y="824"/>
                    <a:pt x="501" y="818"/>
                    <a:pt x="525" y="807"/>
                  </a:cubicBezTo>
                  <a:cubicBezTo>
                    <a:pt x="549" y="795"/>
                    <a:pt x="569" y="780"/>
                    <a:pt x="585" y="760"/>
                  </a:cubicBezTo>
                  <a:cubicBezTo>
                    <a:pt x="600" y="741"/>
                    <a:pt x="611" y="718"/>
                    <a:pt x="618" y="693"/>
                  </a:cubicBezTo>
                  <a:cubicBezTo>
                    <a:pt x="624" y="668"/>
                    <a:pt x="628" y="642"/>
                    <a:pt x="628" y="614"/>
                  </a:cubicBezTo>
                  <a:cubicBezTo>
                    <a:pt x="628" y="0"/>
                    <a:pt x="628" y="0"/>
                    <a:pt x="628" y="0"/>
                  </a:cubicBezTo>
                  <a:cubicBezTo>
                    <a:pt x="874" y="0"/>
                    <a:pt x="874" y="0"/>
                    <a:pt x="874" y="0"/>
                  </a:cubicBezTo>
                  <a:cubicBezTo>
                    <a:pt x="874" y="634"/>
                    <a:pt x="874" y="634"/>
                    <a:pt x="874" y="634"/>
                  </a:cubicBezTo>
                  <a:cubicBezTo>
                    <a:pt x="874" y="696"/>
                    <a:pt x="864" y="752"/>
                    <a:pt x="843" y="802"/>
                  </a:cubicBezTo>
                </a:path>
              </a:pathLst>
            </a:custGeom>
            <a:solidFill>
              <a:srgbClr val="9E0000"/>
            </a:solidFill>
            <a:ln w="9525">
              <a:noFill/>
              <a:round/>
              <a:headEnd/>
              <a:tailEnd/>
            </a:ln>
          </p:spPr>
          <p:txBody>
            <a:bodyPr/>
            <a:lstStyle/>
            <a:p>
              <a:pPr>
                <a:defRPr/>
              </a:pPr>
              <a:endParaRPr lang="nl-NL"/>
            </a:p>
          </p:txBody>
        </p:sp>
        <p:sp>
          <p:nvSpPr>
            <p:cNvPr id="29" name="Freeform 28">
              <a:extLst>
                <a:ext uri="{FF2B5EF4-FFF2-40B4-BE49-F238E27FC236}">
                  <a16:creationId xmlns:a16="http://schemas.microsoft.com/office/drawing/2014/main" xmlns="" id="{7C8ABA78-B982-4146-9F61-7F03322C3499}"/>
                </a:ext>
              </a:extLst>
            </p:cNvPr>
            <p:cNvSpPr>
              <a:spLocks/>
            </p:cNvSpPr>
            <p:nvPr userDrawn="1"/>
          </p:nvSpPr>
          <p:spPr bwMode="auto">
            <a:xfrm>
              <a:off x="16710025" y="1335088"/>
              <a:ext cx="265113"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30" name="Rectangle 29">
              <a:extLst>
                <a:ext uri="{FF2B5EF4-FFF2-40B4-BE49-F238E27FC236}">
                  <a16:creationId xmlns:a16="http://schemas.microsoft.com/office/drawing/2014/main" xmlns="" id="{01C79BD6-D5F7-47AF-8E92-424DA0B2DDD1}"/>
                </a:ext>
              </a:extLst>
            </p:cNvPr>
            <p:cNvSpPr>
              <a:spLocks noChangeArrowheads="1"/>
            </p:cNvSpPr>
            <p:nvPr userDrawn="1"/>
          </p:nvSpPr>
          <p:spPr bwMode="auto">
            <a:xfrm>
              <a:off x="17043400" y="1335088"/>
              <a:ext cx="71438" cy="292100"/>
            </a:xfrm>
            <a:prstGeom prst="rect">
              <a:avLst/>
            </a:prstGeom>
            <a:solidFill>
              <a:srgbClr val="9E0000"/>
            </a:solidFill>
            <a:ln w="9525">
              <a:noFill/>
              <a:miter lim="800000"/>
              <a:headEnd/>
              <a:tailEnd/>
            </a:ln>
          </p:spPr>
          <p:txBody>
            <a:bodyPr/>
            <a:lstStyle/>
            <a:p>
              <a:pPr>
                <a:defRPr/>
              </a:pPr>
              <a:endParaRPr lang="nl-NL"/>
            </a:p>
          </p:txBody>
        </p:sp>
        <p:sp>
          <p:nvSpPr>
            <p:cNvPr id="31" name="Freeform 30">
              <a:extLst>
                <a:ext uri="{FF2B5EF4-FFF2-40B4-BE49-F238E27FC236}">
                  <a16:creationId xmlns:a16="http://schemas.microsoft.com/office/drawing/2014/main" xmlns="" id="{9347F2F9-B1F3-4359-AFE1-A22318ED0007}"/>
                </a:ext>
              </a:extLst>
            </p:cNvPr>
            <p:cNvSpPr>
              <a:spLocks/>
            </p:cNvSpPr>
            <p:nvPr userDrawn="1"/>
          </p:nvSpPr>
          <p:spPr bwMode="auto">
            <a:xfrm>
              <a:off x="17148175" y="1335088"/>
              <a:ext cx="293688" cy="292100"/>
            </a:xfrm>
            <a:custGeom>
              <a:avLst/>
              <a:gdLst/>
              <a:ahLst/>
              <a:cxnLst>
                <a:cxn ang="0">
                  <a:pos x="114" y="184"/>
                </a:cxn>
                <a:cxn ang="0">
                  <a:pos x="69" y="184"/>
                </a:cxn>
                <a:cxn ang="0">
                  <a:pos x="0" y="0"/>
                </a:cxn>
                <a:cxn ang="0">
                  <a:pos x="49" y="0"/>
                </a:cxn>
                <a:cxn ang="0">
                  <a:pos x="92" y="130"/>
                </a:cxn>
                <a:cxn ang="0">
                  <a:pos x="93" y="130"/>
                </a:cxn>
                <a:cxn ang="0">
                  <a:pos x="136" y="0"/>
                </a:cxn>
                <a:cxn ang="0">
                  <a:pos x="185" y="0"/>
                </a:cxn>
                <a:cxn ang="0">
                  <a:pos x="114" y="184"/>
                </a:cxn>
              </a:cxnLst>
              <a:rect l="0" t="0" r="r" b="b"/>
              <a:pathLst>
                <a:path w="185" h="184">
                  <a:moveTo>
                    <a:pt x="114" y="184"/>
                  </a:moveTo>
                  <a:lnTo>
                    <a:pt x="69" y="184"/>
                  </a:lnTo>
                  <a:lnTo>
                    <a:pt x="0" y="0"/>
                  </a:lnTo>
                  <a:lnTo>
                    <a:pt x="49" y="0"/>
                  </a:lnTo>
                  <a:lnTo>
                    <a:pt x="92" y="130"/>
                  </a:lnTo>
                  <a:lnTo>
                    <a:pt x="93" y="130"/>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32" name="Freeform 31">
              <a:extLst>
                <a:ext uri="{FF2B5EF4-FFF2-40B4-BE49-F238E27FC236}">
                  <a16:creationId xmlns:a16="http://schemas.microsoft.com/office/drawing/2014/main" xmlns="" id="{31B9E607-4E2D-4710-B203-E6991F1B7330}"/>
                </a:ext>
              </a:extLst>
            </p:cNvPr>
            <p:cNvSpPr>
              <a:spLocks/>
            </p:cNvSpPr>
            <p:nvPr userDrawn="1"/>
          </p:nvSpPr>
          <p:spPr bwMode="auto">
            <a:xfrm>
              <a:off x="17475200" y="1335088"/>
              <a:ext cx="203200" cy="292100"/>
            </a:xfrm>
            <a:custGeom>
              <a:avLst/>
              <a:gdLst/>
              <a:ahLst/>
              <a:cxnLst>
                <a:cxn ang="0">
                  <a:pos x="0" y="184"/>
                </a:cxn>
                <a:cxn ang="0">
                  <a:pos x="0" y="0"/>
                </a:cxn>
                <a:cxn ang="0">
                  <a:pos x="123" y="0"/>
                </a:cxn>
                <a:cxn ang="0">
                  <a:pos x="123"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33" name="Freeform 32">
              <a:extLst>
                <a:ext uri="{FF2B5EF4-FFF2-40B4-BE49-F238E27FC236}">
                  <a16:creationId xmlns:a16="http://schemas.microsoft.com/office/drawing/2014/main" xmlns="" id="{CA003FF1-B79E-452A-8BF4-4CA959350F36}"/>
                </a:ext>
              </a:extLst>
            </p:cNvPr>
            <p:cNvSpPr>
              <a:spLocks noEditPoints="1"/>
            </p:cNvSpPr>
            <p:nvPr userDrawn="1"/>
          </p:nvSpPr>
          <p:spPr bwMode="auto">
            <a:xfrm>
              <a:off x="17735550" y="1335088"/>
              <a:ext cx="238125" cy="292100"/>
            </a:xfrm>
            <a:custGeom>
              <a:avLst/>
              <a:gdLst/>
              <a:ahLst/>
              <a:cxnLst>
                <a:cxn ang="0">
                  <a:pos x="546" y="1018"/>
                </a:cxn>
                <a:cxn ang="0">
                  <a:pos x="325" y="614"/>
                </a:cxn>
                <a:cxn ang="0">
                  <a:pos x="241" y="614"/>
                </a:cxn>
                <a:cxn ang="0">
                  <a:pos x="241" y="1018"/>
                </a:cxn>
                <a:cxn ang="0">
                  <a:pos x="0" y="1018"/>
                </a:cxn>
                <a:cxn ang="0">
                  <a:pos x="0" y="0"/>
                </a:cxn>
                <a:cxn ang="0">
                  <a:pos x="389" y="0"/>
                </a:cxn>
                <a:cxn ang="0">
                  <a:pos x="533" y="15"/>
                </a:cxn>
                <a:cxn ang="0">
                  <a:pos x="658" y="66"/>
                </a:cxn>
                <a:cxn ang="0">
                  <a:pos x="746" y="161"/>
                </a:cxn>
                <a:cxn ang="0">
                  <a:pos x="780" y="308"/>
                </a:cxn>
                <a:cxn ang="0">
                  <a:pos x="723" y="482"/>
                </a:cxn>
                <a:cxn ang="0">
                  <a:pos x="568" y="583"/>
                </a:cxn>
                <a:cxn ang="0">
                  <a:pos x="834" y="1018"/>
                </a:cxn>
                <a:cxn ang="0">
                  <a:pos x="546" y="1018"/>
                </a:cxn>
                <a:cxn ang="0">
                  <a:pos x="536" y="312"/>
                </a:cxn>
                <a:cxn ang="0">
                  <a:pos x="521" y="254"/>
                </a:cxn>
                <a:cxn ang="0">
                  <a:pos x="482" y="219"/>
                </a:cxn>
                <a:cxn ang="0">
                  <a:pos x="428" y="203"/>
                </a:cxn>
                <a:cxn ang="0">
                  <a:pos x="371" y="199"/>
                </a:cxn>
                <a:cxn ang="0">
                  <a:pos x="239" y="199"/>
                </a:cxn>
                <a:cxn ang="0">
                  <a:pos x="239" y="436"/>
                </a:cxn>
                <a:cxn ang="0">
                  <a:pos x="357" y="436"/>
                </a:cxn>
                <a:cxn ang="0">
                  <a:pos x="419" y="431"/>
                </a:cxn>
                <a:cxn ang="0">
                  <a:pos x="477" y="413"/>
                </a:cxn>
                <a:cxn ang="0">
                  <a:pos x="520" y="375"/>
                </a:cxn>
                <a:cxn ang="0">
                  <a:pos x="536" y="312"/>
                </a:cxn>
              </a:cxnLst>
              <a:rect l="0" t="0" r="r" b="b"/>
              <a:pathLst>
                <a:path w="834" h="1018">
                  <a:moveTo>
                    <a:pt x="546" y="1018"/>
                  </a:moveTo>
                  <a:cubicBezTo>
                    <a:pt x="325" y="614"/>
                    <a:pt x="325" y="614"/>
                    <a:pt x="325" y="614"/>
                  </a:cubicBezTo>
                  <a:cubicBezTo>
                    <a:pt x="241" y="614"/>
                    <a:pt x="241" y="614"/>
                    <a:pt x="241" y="614"/>
                  </a:cubicBezTo>
                  <a:cubicBezTo>
                    <a:pt x="241" y="1018"/>
                    <a:pt x="241" y="1018"/>
                    <a:pt x="241" y="1018"/>
                  </a:cubicBezTo>
                  <a:cubicBezTo>
                    <a:pt x="0" y="1018"/>
                    <a:pt x="0" y="1018"/>
                    <a:pt x="0" y="1018"/>
                  </a:cubicBezTo>
                  <a:cubicBezTo>
                    <a:pt x="0" y="0"/>
                    <a:pt x="0" y="0"/>
                    <a:pt x="0" y="0"/>
                  </a:cubicBezTo>
                  <a:cubicBezTo>
                    <a:pt x="389" y="0"/>
                    <a:pt x="389" y="0"/>
                    <a:pt x="389" y="0"/>
                  </a:cubicBezTo>
                  <a:cubicBezTo>
                    <a:pt x="438" y="0"/>
                    <a:pt x="486" y="5"/>
                    <a:pt x="533" y="15"/>
                  </a:cubicBezTo>
                  <a:cubicBezTo>
                    <a:pt x="579" y="25"/>
                    <a:pt x="621" y="42"/>
                    <a:pt x="658" y="66"/>
                  </a:cubicBezTo>
                  <a:cubicBezTo>
                    <a:pt x="695" y="90"/>
                    <a:pt x="724" y="122"/>
                    <a:pt x="746" y="161"/>
                  </a:cubicBezTo>
                  <a:cubicBezTo>
                    <a:pt x="768" y="200"/>
                    <a:pt x="780" y="249"/>
                    <a:pt x="780" y="308"/>
                  </a:cubicBezTo>
                  <a:cubicBezTo>
                    <a:pt x="780" y="377"/>
                    <a:pt x="761" y="435"/>
                    <a:pt x="723" y="482"/>
                  </a:cubicBezTo>
                  <a:cubicBezTo>
                    <a:pt x="686" y="529"/>
                    <a:pt x="634" y="562"/>
                    <a:pt x="568" y="583"/>
                  </a:cubicBezTo>
                  <a:cubicBezTo>
                    <a:pt x="834" y="1018"/>
                    <a:pt x="834" y="1018"/>
                    <a:pt x="834" y="1018"/>
                  </a:cubicBezTo>
                  <a:lnTo>
                    <a:pt x="546" y="1018"/>
                  </a:lnTo>
                  <a:close/>
                  <a:moveTo>
                    <a:pt x="536" y="312"/>
                  </a:moveTo>
                  <a:cubicBezTo>
                    <a:pt x="536" y="288"/>
                    <a:pt x="531" y="269"/>
                    <a:pt x="521" y="254"/>
                  </a:cubicBezTo>
                  <a:cubicBezTo>
                    <a:pt x="511" y="239"/>
                    <a:pt x="498" y="227"/>
                    <a:pt x="482" y="219"/>
                  </a:cubicBezTo>
                  <a:cubicBezTo>
                    <a:pt x="466" y="211"/>
                    <a:pt x="448" y="206"/>
                    <a:pt x="428" y="203"/>
                  </a:cubicBezTo>
                  <a:cubicBezTo>
                    <a:pt x="409" y="200"/>
                    <a:pt x="389" y="199"/>
                    <a:pt x="371" y="199"/>
                  </a:cubicBezTo>
                  <a:cubicBezTo>
                    <a:pt x="239" y="199"/>
                    <a:pt x="239" y="199"/>
                    <a:pt x="239" y="199"/>
                  </a:cubicBezTo>
                  <a:cubicBezTo>
                    <a:pt x="239" y="436"/>
                    <a:pt x="239" y="436"/>
                    <a:pt x="239" y="436"/>
                  </a:cubicBezTo>
                  <a:cubicBezTo>
                    <a:pt x="357" y="436"/>
                    <a:pt x="357" y="436"/>
                    <a:pt x="357" y="436"/>
                  </a:cubicBezTo>
                  <a:cubicBezTo>
                    <a:pt x="377" y="436"/>
                    <a:pt x="398" y="434"/>
                    <a:pt x="419" y="431"/>
                  </a:cubicBezTo>
                  <a:cubicBezTo>
                    <a:pt x="440" y="427"/>
                    <a:pt x="459" y="422"/>
                    <a:pt x="477" y="413"/>
                  </a:cubicBezTo>
                  <a:cubicBezTo>
                    <a:pt x="494" y="404"/>
                    <a:pt x="508" y="392"/>
                    <a:pt x="520" y="375"/>
                  </a:cubicBezTo>
                  <a:cubicBezTo>
                    <a:pt x="531" y="359"/>
                    <a:pt x="536" y="338"/>
                    <a:pt x="536" y="312"/>
                  </a:cubicBezTo>
                </a:path>
              </a:pathLst>
            </a:custGeom>
            <a:solidFill>
              <a:srgbClr val="9E0000"/>
            </a:solidFill>
            <a:ln w="9525">
              <a:noFill/>
              <a:round/>
              <a:headEnd/>
              <a:tailEnd/>
            </a:ln>
          </p:spPr>
          <p:txBody>
            <a:bodyPr/>
            <a:lstStyle/>
            <a:p>
              <a:pPr>
                <a:defRPr/>
              </a:pPr>
              <a:endParaRPr lang="nl-NL"/>
            </a:p>
          </p:txBody>
        </p:sp>
        <p:sp>
          <p:nvSpPr>
            <p:cNvPr id="34" name="Freeform 33">
              <a:extLst>
                <a:ext uri="{FF2B5EF4-FFF2-40B4-BE49-F238E27FC236}">
                  <a16:creationId xmlns:a16="http://schemas.microsoft.com/office/drawing/2014/main" xmlns="" id="{68176C69-5F99-4EAD-B564-8F4401F925D6}"/>
                </a:ext>
              </a:extLst>
            </p:cNvPr>
            <p:cNvSpPr>
              <a:spLocks/>
            </p:cNvSpPr>
            <p:nvPr userDrawn="1"/>
          </p:nvSpPr>
          <p:spPr bwMode="auto">
            <a:xfrm>
              <a:off x="17992725" y="1327150"/>
              <a:ext cx="223838" cy="307975"/>
            </a:xfrm>
            <a:custGeom>
              <a:avLst/>
              <a:gdLst/>
              <a:ahLst/>
              <a:cxnLst>
                <a:cxn ang="0">
                  <a:pos x="623" y="291"/>
                </a:cxn>
                <a:cxn ang="0">
                  <a:pos x="540" y="227"/>
                </a:cxn>
                <a:cxn ang="0">
                  <a:pos x="441" y="203"/>
                </a:cxn>
                <a:cxn ang="0">
                  <a:pos x="392" y="207"/>
                </a:cxn>
                <a:cxn ang="0">
                  <a:pos x="346" y="224"/>
                </a:cxn>
                <a:cxn ang="0">
                  <a:pos x="312" y="255"/>
                </a:cxn>
                <a:cxn ang="0">
                  <a:pos x="299" y="305"/>
                </a:cxn>
                <a:cxn ang="0">
                  <a:pos x="309" y="348"/>
                </a:cxn>
                <a:cxn ang="0">
                  <a:pos x="341" y="378"/>
                </a:cxn>
                <a:cxn ang="0">
                  <a:pos x="391" y="402"/>
                </a:cxn>
                <a:cxn ang="0">
                  <a:pos x="455" y="424"/>
                </a:cxn>
                <a:cxn ang="0">
                  <a:pos x="564" y="463"/>
                </a:cxn>
                <a:cxn ang="0">
                  <a:pos x="666" y="518"/>
                </a:cxn>
                <a:cxn ang="0">
                  <a:pos x="742" y="603"/>
                </a:cxn>
                <a:cxn ang="0">
                  <a:pos x="772" y="731"/>
                </a:cxn>
                <a:cxn ang="0">
                  <a:pos x="740" y="883"/>
                </a:cxn>
                <a:cxn ang="0">
                  <a:pos x="653" y="988"/>
                </a:cxn>
                <a:cxn ang="0">
                  <a:pos x="527" y="1050"/>
                </a:cxn>
                <a:cxn ang="0">
                  <a:pos x="382" y="1070"/>
                </a:cxn>
                <a:cxn ang="0">
                  <a:pos x="170" y="1032"/>
                </a:cxn>
                <a:cxn ang="0">
                  <a:pos x="0" y="923"/>
                </a:cxn>
                <a:cxn ang="0">
                  <a:pos x="162" y="760"/>
                </a:cxn>
                <a:cxn ang="0">
                  <a:pos x="260" y="837"/>
                </a:cxn>
                <a:cxn ang="0">
                  <a:pos x="382" y="868"/>
                </a:cxn>
                <a:cxn ang="0">
                  <a:pos x="435" y="862"/>
                </a:cxn>
                <a:cxn ang="0">
                  <a:pos x="481" y="843"/>
                </a:cxn>
                <a:cxn ang="0">
                  <a:pos x="512" y="808"/>
                </a:cxn>
                <a:cxn ang="0">
                  <a:pos x="523" y="757"/>
                </a:cxn>
                <a:cxn ang="0">
                  <a:pos x="509" y="708"/>
                </a:cxn>
                <a:cxn ang="0">
                  <a:pos x="468" y="671"/>
                </a:cxn>
                <a:cxn ang="0">
                  <a:pos x="402" y="641"/>
                </a:cxn>
                <a:cxn ang="0">
                  <a:pos x="311" y="611"/>
                </a:cxn>
                <a:cxn ang="0">
                  <a:pos x="216" y="574"/>
                </a:cxn>
                <a:cxn ang="0">
                  <a:pos x="132" y="519"/>
                </a:cxn>
                <a:cxn ang="0">
                  <a:pos x="73" y="437"/>
                </a:cxn>
                <a:cxn ang="0">
                  <a:pos x="51" y="319"/>
                </a:cxn>
                <a:cxn ang="0">
                  <a:pos x="86" y="174"/>
                </a:cxn>
                <a:cxn ang="0">
                  <a:pos x="176" y="75"/>
                </a:cxn>
                <a:cxn ang="0">
                  <a:pos x="303" y="18"/>
                </a:cxn>
                <a:cxn ang="0">
                  <a:pos x="446" y="0"/>
                </a:cxn>
                <a:cxn ang="0">
                  <a:pos x="622" y="32"/>
                </a:cxn>
                <a:cxn ang="0">
                  <a:pos x="780" y="125"/>
                </a:cxn>
                <a:cxn ang="0">
                  <a:pos x="623" y="291"/>
                </a:cxn>
              </a:cxnLst>
              <a:rect l="0" t="0" r="r" b="b"/>
              <a:pathLst>
                <a:path w="780" h="1070">
                  <a:moveTo>
                    <a:pt x="623" y="291"/>
                  </a:moveTo>
                  <a:cubicBezTo>
                    <a:pt x="602" y="264"/>
                    <a:pt x="574" y="243"/>
                    <a:pt x="540" y="227"/>
                  </a:cubicBezTo>
                  <a:cubicBezTo>
                    <a:pt x="506" y="211"/>
                    <a:pt x="473" y="203"/>
                    <a:pt x="441" y="203"/>
                  </a:cubicBezTo>
                  <a:cubicBezTo>
                    <a:pt x="425" y="203"/>
                    <a:pt x="408" y="204"/>
                    <a:pt x="392" y="207"/>
                  </a:cubicBezTo>
                  <a:cubicBezTo>
                    <a:pt x="375" y="210"/>
                    <a:pt x="359" y="216"/>
                    <a:pt x="346" y="224"/>
                  </a:cubicBezTo>
                  <a:cubicBezTo>
                    <a:pt x="333" y="232"/>
                    <a:pt x="321" y="243"/>
                    <a:pt x="312" y="255"/>
                  </a:cubicBezTo>
                  <a:cubicBezTo>
                    <a:pt x="303" y="268"/>
                    <a:pt x="299" y="285"/>
                    <a:pt x="299" y="305"/>
                  </a:cubicBezTo>
                  <a:cubicBezTo>
                    <a:pt x="299" y="322"/>
                    <a:pt x="302" y="337"/>
                    <a:pt x="309" y="348"/>
                  </a:cubicBezTo>
                  <a:cubicBezTo>
                    <a:pt x="317" y="360"/>
                    <a:pt x="327" y="370"/>
                    <a:pt x="341" y="378"/>
                  </a:cubicBezTo>
                  <a:cubicBezTo>
                    <a:pt x="355" y="387"/>
                    <a:pt x="371" y="395"/>
                    <a:pt x="391" y="402"/>
                  </a:cubicBezTo>
                  <a:cubicBezTo>
                    <a:pt x="410" y="409"/>
                    <a:pt x="431" y="417"/>
                    <a:pt x="455" y="424"/>
                  </a:cubicBezTo>
                  <a:cubicBezTo>
                    <a:pt x="490" y="436"/>
                    <a:pt x="526" y="449"/>
                    <a:pt x="564" y="463"/>
                  </a:cubicBezTo>
                  <a:cubicBezTo>
                    <a:pt x="601" y="477"/>
                    <a:pt x="635" y="495"/>
                    <a:pt x="666" y="518"/>
                  </a:cubicBezTo>
                  <a:cubicBezTo>
                    <a:pt x="696" y="541"/>
                    <a:pt x="722" y="569"/>
                    <a:pt x="742" y="603"/>
                  </a:cubicBezTo>
                  <a:cubicBezTo>
                    <a:pt x="762" y="638"/>
                    <a:pt x="772" y="680"/>
                    <a:pt x="772" y="731"/>
                  </a:cubicBezTo>
                  <a:cubicBezTo>
                    <a:pt x="772" y="789"/>
                    <a:pt x="761" y="840"/>
                    <a:pt x="740" y="883"/>
                  </a:cubicBezTo>
                  <a:cubicBezTo>
                    <a:pt x="718" y="925"/>
                    <a:pt x="689" y="960"/>
                    <a:pt x="653" y="988"/>
                  </a:cubicBezTo>
                  <a:cubicBezTo>
                    <a:pt x="616" y="1016"/>
                    <a:pt x="575" y="1037"/>
                    <a:pt x="527" y="1050"/>
                  </a:cubicBezTo>
                  <a:cubicBezTo>
                    <a:pt x="480" y="1064"/>
                    <a:pt x="432" y="1070"/>
                    <a:pt x="382" y="1070"/>
                  </a:cubicBezTo>
                  <a:cubicBezTo>
                    <a:pt x="309" y="1070"/>
                    <a:pt x="239" y="1057"/>
                    <a:pt x="170" y="1032"/>
                  </a:cubicBezTo>
                  <a:cubicBezTo>
                    <a:pt x="102" y="1007"/>
                    <a:pt x="46" y="971"/>
                    <a:pt x="0" y="923"/>
                  </a:cubicBezTo>
                  <a:cubicBezTo>
                    <a:pt x="162" y="760"/>
                    <a:pt x="162" y="760"/>
                    <a:pt x="162" y="760"/>
                  </a:cubicBezTo>
                  <a:cubicBezTo>
                    <a:pt x="187" y="790"/>
                    <a:pt x="220" y="816"/>
                    <a:pt x="260" y="837"/>
                  </a:cubicBezTo>
                  <a:cubicBezTo>
                    <a:pt x="301" y="857"/>
                    <a:pt x="342" y="868"/>
                    <a:pt x="382" y="868"/>
                  </a:cubicBezTo>
                  <a:cubicBezTo>
                    <a:pt x="400" y="868"/>
                    <a:pt x="418" y="866"/>
                    <a:pt x="435" y="862"/>
                  </a:cubicBezTo>
                  <a:cubicBezTo>
                    <a:pt x="453" y="858"/>
                    <a:pt x="468" y="852"/>
                    <a:pt x="481" y="843"/>
                  </a:cubicBezTo>
                  <a:cubicBezTo>
                    <a:pt x="494" y="834"/>
                    <a:pt x="504" y="823"/>
                    <a:pt x="512" y="808"/>
                  </a:cubicBezTo>
                  <a:cubicBezTo>
                    <a:pt x="519" y="794"/>
                    <a:pt x="523" y="777"/>
                    <a:pt x="523" y="757"/>
                  </a:cubicBezTo>
                  <a:cubicBezTo>
                    <a:pt x="523" y="737"/>
                    <a:pt x="518" y="721"/>
                    <a:pt x="509" y="708"/>
                  </a:cubicBezTo>
                  <a:cubicBezTo>
                    <a:pt x="499" y="694"/>
                    <a:pt x="486" y="682"/>
                    <a:pt x="468" y="671"/>
                  </a:cubicBezTo>
                  <a:cubicBezTo>
                    <a:pt x="450" y="660"/>
                    <a:pt x="428" y="650"/>
                    <a:pt x="402" y="641"/>
                  </a:cubicBezTo>
                  <a:cubicBezTo>
                    <a:pt x="375" y="632"/>
                    <a:pt x="345" y="622"/>
                    <a:pt x="311" y="611"/>
                  </a:cubicBezTo>
                  <a:cubicBezTo>
                    <a:pt x="279" y="601"/>
                    <a:pt x="247" y="588"/>
                    <a:pt x="216" y="574"/>
                  </a:cubicBezTo>
                  <a:cubicBezTo>
                    <a:pt x="185" y="560"/>
                    <a:pt x="157" y="541"/>
                    <a:pt x="132" y="519"/>
                  </a:cubicBezTo>
                  <a:cubicBezTo>
                    <a:pt x="108" y="496"/>
                    <a:pt x="88" y="469"/>
                    <a:pt x="73" y="437"/>
                  </a:cubicBezTo>
                  <a:cubicBezTo>
                    <a:pt x="58" y="405"/>
                    <a:pt x="51" y="365"/>
                    <a:pt x="51" y="319"/>
                  </a:cubicBezTo>
                  <a:cubicBezTo>
                    <a:pt x="51" y="263"/>
                    <a:pt x="62" y="214"/>
                    <a:pt x="86" y="174"/>
                  </a:cubicBezTo>
                  <a:cubicBezTo>
                    <a:pt x="108" y="134"/>
                    <a:pt x="139" y="101"/>
                    <a:pt x="176" y="75"/>
                  </a:cubicBezTo>
                  <a:cubicBezTo>
                    <a:pt x="214" y="49"/>
                    <a:pt x="256" y="30"/>
                    <a:pt x="303" y="18"/>
                  </a:cubicBezTo>
                  <a:cubicBezTo>
                    <a:pt x="350" y="6"/>
                    <a:pt x="397" y="0"/>
                    <a:pt x="446" y="0"/>
                  </a:cubicBezTo>
                  <a:cubicBezTo>
                    <a:pt x="503" y="0"/>
                    <a:pt x="562" y="11"/>
                    <a:pt x="622" y="32"/>
                  </a:cubicBezTo>
                  <a:cubicBezTo>
                    <a:pt x="682" y="53"/>
                    <a:pt x="734" y="84"/>
                    <a:pt x="780" y="125"/>
                  </a:cubicBezTo>
                  <a:lnTo>
                    <a:pt x="623" y="291"/>
                  </a:lnTo>
                  <a:close/>
                </a:path>
              </a:pathLst>
            </a:custGeom>
            <a:solidFill>
              <a:srgbClr val="9E0000"/>
            </a:solidFill>
            <a:ln w="9525">
              <a:noFill/>
              <a:round/>
              <a:headEnd/>
              <a:tailEnd/>
            </a:ln>
          </p:spPr>
          <p:txBody>
            <a:bodyPr/>
            <a:lstStyle/>
            <a:p>
              <a:pPr>
                <a:defRPr/>
              </a:pPr>
              <a:endParaRPr lang="nl-NL"/>
            </a:p>
          </p:txBody>
        </p:sp>
        <p:sp>
          <p:nvSpPr>
            <p:cNvPr id="35" name="Rectangle 34">
              <a:extLst>
                <a:ext uri="{FF2B5EF4-FFF2-40B4-BE49-F238E27FC236}">
                  <a16:creationId xmlns:a16="http://schemas.microsoft.com/office/drawing/2014/main" xmlns="" id="{78470574-96F0-4C33-BEBB-AAE9B9A12CAB}"/>
                </a:ext>
              </a:extLst>
            </p:cNvPr>
            <p:cNvSpPr>
              <a:spLocks noChangeArrowheads="1"/>
            </p:cNvSpPr>
            <p:nvPr userDrawn="1"/>
          </p:nvSpPr>
          <p:spPr bwMode="auto">
            <a:xfrm>
              <a:off x="18267363" y="1335088"/>
              <a:ext cx="71437" cy="292100"/>
            </a:xfrm>
            <a:prstGeom prst="rect">
              <a:avLst/>
            </a:prstGeom>
            <a:solidFill>
              <a:srgbClr val="9E0000"/>
            </a:solidFill>
            <a:ln w="9525">
              <a:noFill/>
              <a:miter lim="800000"/>
              <a:headEnd/>
              <a:tailEnd/>
            </a:ln>
          </p:spPr>
          <p:txBody>
            <a:bodyPr/>
            <a:lstStyle/>
            <a:p>
              <a:pPr>
                <a:defRPr/>
              </a:pPr>
              <a:endParaRPr lang="nl-NL"/>
            </a:p>
          </p:txBody>
        </p:sp>
        <p:sp>
          <p:nvSpPr>
            <p:cNvPr id="36" name="Freeform 35">
              <a:extLst>
                <a:ext uri="{FF2B5EF4-FFF2-40B4-BE49-F238E27FC236}">
                  <a16:creationId xmlns:a16="http://schemas.microsoft.com/office/drawing/2014/main" xmlns="" id="{867E9705-B870-4344-A956-AFE2640191CA}"/>
                </a:ext>
              </a:extLst>
            </p:cNvPr>
            <p:cNvSpPr>
              <a:spLocks/>
            </p:cNvSpPr>
            <p:nvPr userDrawn="1"/>
          </p:nvSpPr>
          <p:spPr bwMode="auto">
            <a:xfrm>
              <a:off x="18376900" y="1335088"/>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37" name="Freeform 36">
              <a:extLst>
                <a:ext uri="{FF2B5EF4-FFF2-40B4-BE49-F238E27FC236}">
                  <a16:creationId xmlns:a16="http://schemas.microsoft.com/office/drawing/2014/main" xmlns="" id="{796DA32E-FAAA-4637-AD67-BA794A79BB84}"/>
                </a:ext>
              </a:extLst>
            </p:cNvPr>
            <p:cNvSpPr>
              <a:spLocks/>
            </p:cNvSpPr>
            <p:nvPr userDrawn="1"/>
          </p:nvSpPr>
          <p:spPr bwMode="auto">
            <a:xfrm>
              <a:off x="18630900" y="1335088"/>
              <a:ext cx="293688" cy="292100"/>
            </a:xfrm>
            <a:custGeom>
              <a:avLst/>
              <a:gdLst/>
              <a:ahLst/>
              <a:cxnLst>
                <a:cxn ang="0">
                  <a:pos x="114" y="106"/>
                </a:cxn>
                <a:cxn ang="0">
                  <a:pos x="114" y="184"/>
                </a:cxn>
                <a:cxn ang="0">
                  <a:pos x="69" y="184"/>
                </a:cxn>
                <a:cxn ang="0">
                  <a:pos x="69" y="106"/>
                </a:cxn>
                <a:cxn ang="0">
                  <a:pos x="0" y="0"/>
                </a:cxn>
                <a:cxn ang="0">
                  <a:pos x="54" y="0"/>
                </a:cxn>
                <a:cxn ang="0">
                  <a:pos x="93" y="68"/>
                </a:cxn>
                <a:cxn ang="0">
                  <a:pos x="133" y="0"/>
                </a:cxn>
                <a:cxn ang="0">
                  <a:pos x="185" y="0"/>
                </a:cxn>
                <a:cxn ang="0">
                  <a:pos x="114" y="106"/>
                </a:cxn>
              </a:cxnLst>
              <a:rect l="0" t="0" r="r" b="b"/>
              <a:pathLst>
                <a:path w="185" h="184">
                  <a:moveTo>
                    <a:pt x="114" y="106"/>
                  </a:moveTo>
                  <a:lnTo>
                    <a:pt x="114" y="184"/>
                  </a:lnTo>
                  <a:lnTo>
                    <a:pt x="69" y="184"/>
                  </a:lnTo>
                  <a:lnTo>
                    <a:pt x="69" y="106"/>
                  </a:lnTo>
                  <a:lnTo>
                    <a:pt x="0" y="0"/>
                  </a:lnTo>
                  <a:lnTo>
                    <a:pt x="54" y="0"/>
                  </a:lnTo>
                  <a:lnTo>
                    <a:pt x="93" y="68"/>
                  </a:lnTo>
                  <a:lnTo>
                    <a:pt x="133" y="0"/>
                  </a:lnTo>
                  <a:lnTo>
                    <a:pt x="185" y="0"/>
                  </a:lnTo>
                  <a:lnTo>
                    <a:pt x="114" y="106"/>
                  </a:lnTo>
                  <a:close/>
                </a:path>
              </a:pathLst>
            </a:custGeom>
            <a:solidFill>
              <a:srgbClr val="9E0000"/>
            </a:solidFill>
            <a:ln w="9525">
              <a:noFill/>
              <a:round/>
              <a:headEnd/>
              <a:tailEnd/>
            </a:ln>
          </p:spPr>
          <p:txBody>
            <a:bodyPr/>
            <a:lstStyle/>
            <a:p>
              <a:pPr>
                <a:defRPr/>
              </a:pPr>
              <a:endParaRPr lang="nl-NL"/>
            </a:p>
          </p:txBody>
        </p:sp>
        <p:sp>
          <p:nvSpPr>
            <p:cNvPr id="38" name="Freeform 37">
              <a:extLst>
                <a:ext uri="{FF2B5EF4-FFF2-40B4-BE49-F238E27FC236}">
                  <a16:creationId xmlns:a16="http://schemas.microsoft.com/office/drawing/2014/main" xmlns="" id="{CC7341D3-82BF-4C23-B504-8BA9B12C2EBD}"/>
                </a:ext>
              </a:extLst>
            </p:cNvPr>
            <p:cNvSpPr>
              <a:spLocks noEditPoints="1"/>
            </p:cNvSpPr>
            <p:nvPr userDrawn="1"/>
          </p:nvSpPr>
          <p:spPr bwMode="auto">
            <a:xfrm>
              <a:off x="19051588" y="1327150"/>
              <a:ext cx="317500" cy="307975"/>
            </a:xfrm>
            <a:custGeom>
              <a:avLst/>
              <a:gdLst/>
              <a:ahLst/>
              <a:cxnLst>
                <a:cxn ang="0">
                  <a:pos x="1110" y="532"/>
                </a:cxn>
                <a:cxn ang="0">
                  <a:pos x="1068" y="753"/>
                </a:cxn>
                <a:cxn ang="0">
                  <a:pos x="952" y="924"/>
                </a:cxn>
                <a:cxn ang="0">
                  <a:pos x="776" y="1034"/>
                </a:cxn>
                <a:cxn ang="0">
                  <a:pos x="554" y="1073"/>
                </a:cxn>
                <a:cxn ang="0">
                  <a:pos x="333" y="1034"/>
                </a:cxn>
                <a:cxn ang="0">
                  <a:pos x="157" y="924"/>
                </a:cxn>
                <a:cxn ang="0">
                  <a:pos x="42" y="753"/>
                </a:cxn>
                <a:cxn ang="0">
                  <a:pos x="0" y="532"/>
                </a:cxn>
                <a:cxn ang="0">
                  <a:pos x="42" y="311"/>
                </a:cxn>
                <a:cxn ang="0">
                  <a:pos x="157" y="143"/>
                </a:cxn>
                <a:cxn ang="0">
                  <a:pos x="333" y="37"/>
                </a:cxn>
                <a:cxn ang="0">
                  <a:pos x="554" y="0"/>
                </a:cxn>
                <a:cxn ang="0">
                  <a:pos x="776" y="37"/>
                </a:cxn>
                <a:cxn ang="0">
                  <a:pos x="952" y="143"/>
                </a:cxn>
                <a:cxn ang="0">
                  <a:pos x="1068" y="311"/>
                </a:cxn>
                <a:cxn ang="0">
                  <a:pos x="1110" y="532"/>
                </a:cxn>
                <a:cxn ang="0">
                  <a:pos x="846"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4" y="759"/>
                </a:cxn>
                <a:cxn ang="0">
                  <a:pos x="825" y="659"/>
                </a:cxn>
                <a:cxn ang="0">
                  <a:pos x="846" y="532"/>
                </a:cxn>
              </a:cxnLst>
              <a:rect l="0" t="0" r="r" b="b"/>
              <a:pathLst>
                <a:path w="1110" h="1073">
                  <a:moveTo>
                    <a:pt x="1110" y="532"/>
                  </a:moveTo>
                  <a:cubicBezTo>
                    <a:pt x="1110" y="612"/>
                    <a:pt x="1096" y="686"/>
                    <a:pt x="1068" y="753"/>
                  </a:cubicBezTo>
                  <a:cubicBezTo>
                    <a:pt x="1040" y="819"/>
                    <a:pt x="1002" y="876"/>
                    <a:pt x="952" y="924"/>
                  </a:cubicBezTo>
                  <a:cubicBezTo>
                    <a:pt x="903" y="971"/>
                    <a:pt x="844" y="1008"/>
                    <a:pt x="776" y="1034"/>
                  </a:cubicBezTo>
                  <a:cubicBezTo>
                    <a:pt x="708" y="1060"/>
                    <a:pt x="634" y="1073"/>
                    <a:pt x="554" y="1073"/>
                  </a:cubicBezTo>
                  <a:cubicBezTo>
                    <a:pt x="474" y="1073"/>
                    <a:pt x="401" y="1060"/>
                    <a:pt x="333" y="1034"/>
                  </a:cubicBezTo>
                  <a:cubicBezTo>
                    <a:pt x="265" y="1008"/>
                    <a:pt x="207" y="971"/>
                    <a:pt x="157" y="924"/>
                  </a:cubicBezTo>
                  <a:cubicBezTo>
                    <a:pt x="108" y="876"/>
                    <a:pt x="69" y="819"/>
                    <a:pt x="42" y="753"/>
                  </a:cubicBezTo>
                  <a:cubicBezTo>
                    <a:pt x="14" y="686"/>
                    <a:pt x="0" y="612"/>
                    <a:pt x="0" y="532"/>
                  </a:cubicBezTo>
                  <a:cubicBezTo>
                    <a:pt x="0" y="450"/>
                    <a:pt x="14" y="377"/>
                    <a:pt x="42" y="311"/>
                  </a:cubicBezTo>
                  <a:cubicBezTo>
                    <a:pt x="69" y="245"/>
                    <a:pt x="108" y="190"/>
                    <a:pt x="157" y="143"/>
                  </a:cubicBezTo>
                  <a:cubicBezTo>
                    <a:pt x="207" y="97"/>
                    <a:pt x="265" y="62"/>
                    <a:pt x="333" y="37"/>
                  </a:cubicBezTo>
                  <a:cubicBezTo>
                    <a:pt x="401" y="12"/>
                    <a:pt x="474" y="0"/>
                    <a:pt x="554" y="0"/>
                  </a:cubicBezTo>
                  <a:cubicBezTo>
                    <a:pt x="634" y="0"/>
                    <a:pt x="708" y="12"/>
                    <a:pt x="776" y="37"/>
                  </a:cubicBezTo>
                  <a:cubicBezTo>
                    <a:pt x="844" y="62"/>
                    <a:pt x="903" y="97"/>
                    <a:pt x="952" y="143"/>
                  </a:cubicBezTo>
                  <a:cubicBezTo>
                    <a:pt x="1002" y="190"/>
                    <a:pt x="1040" y="245"/>
                    <a:pt x="1068" y="311"/>
                  </a:cubicBezTo>
                  <a:cubicBezTo>
                    <a:pt x="1096" y="377"/>
                    <a:pt x="1110" y="450"/>
                    <a:pt x="1110" y="532"/>
                  </a:cubicBezTo>
                  <a:moveTo>
                    <a:pt x="846" y="532"/>
                  </a:moveTo>
                  <a:cubicBezTo>
                    <a:pt x="846" y="488"/>
                    <a:pt x="839" y="446"/>
                    <a:pt x="825" y="408"/>
                  </a:cubicBezTo>
                  <a:cubicBezTo>
                    <a:pt x="811" y="370"/>
                    <a:pt x="790" y="337"/>
                    <a:pt x="765" y="310"/>
                  </a:cubicBezTo>
                  <a:cubicBezTo>
                    <a:pt x="740" y="282"/>
                    <a:pt x="709" y="261"/>
                    <a:pt x="673" y="245"/>
                  </a:cubicBezTo>
                  <a:cubicBezTo>
                    <a:pt x="637" y="229"/>
                    <a:pt x="597"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0" y="620"/>
                    <a:pt x="285" y="659"/>
                  </a:cubicBezTo>
                  <a:cubicBezTo>
                    <a:pt x="299" y="698"/>
                    <a:pt x="319" y="731"/>
                    <a:pt x="345" y="759"/>
                  </a:cubicBezTo>
                  <a:cubicBezTo>
                    <a:pt x="370" y="787"/>
                    <a:pt x="401" y="809"/>
                    <a:pt x="436" y="825"/>
                  </a:cubicBezTo>
                  <a:cubicBezTo>
                    <a:pt x="472" y="840"/>
                    <a:pt x="511" y="848"/>
                    <a:pt x="554" y="848"/>
                  </a:cubicBezTo>
                  <a:cubicBezTo>
                    <a:pt x="597" y="848"/>
                    <a:pt x="637" y="840"/>
                    <a:pt x="672" y="825"/>
                  </a:cubicBezTo>
                  <a:cubicBezTo>
                    <a:pt x="708" y="809"/>
                    <a:pt x="739" y="787"/>
                    <a:pt x="764" y="759"/>
                  </a:cubicBezTo>
                  <a:cubicBezTo>
                    <a:pt x="790" y="731"/>
                    <a:pt x="811" y="698"/>
                    <a:pt x="825" y="659"/>
                  </a:cubicBezTo>
                  <a:cubicBezTo>
                    <a:pt x="839" y="620"/>
                    <a:pt x="846" y="578"/>
                    <a:pt x="846" y="532"/>
                  </a:cubicBezTo>
                </a:path>
              </a:pathLst>
            </a:custGeom>
            <a:solidFill>
              <a:srgbClr val="9E0000"/>
            </a:solidFill>
            <a:ln w="9525">
              <a:noFill/>
              <a:round/>
              <a:headEnd/>
              <a:tailEnd/>
            </a:ln>
          </p:spPr>
          <p:txBody>
            <a:bodyPr/>
            <a:lstStyle/>
            <a:p>
              <a:pPr>
                <a:defRPr/>
              </a:pPr>
              <a:endParaRPr lang="nl-NL"/>
            </a:p>
          </p:txBody>
        </p:sp>
        <p:sp>
          <p:nvSpPr>
            <p:cNvPr id="39" name="Freeform 38">
              <a:extLst>
                <a:ext uri="{FF2B5EF4-FFF2-40B4-BE49-F238E27FC236}">
                  <a16:creationId xmlns:a16="http://schemas.microsoft.com/office/drawing/2014/main" xmlns="" id="{39EB4818-6C8E-48AF-B297-2E5848B5F318}"/>
                </a:ext>
              </a:extLst>
            </p:cNvPr>
            <p:cNvSpPr>
              <a:spLocks/>
            </p:cNvSpPr>
            <p:nvPr userDrawn="1"/>
          </p:nvSpPr>
          <p:spPr bwMode="auto">
            <a:xfrm>
              <a:off x="19423063" y="1335088"/>
              <a:ext cx="192087" cy="292100"/>
            </a:xfrm>
            <a:custGeom>
              <a:avLst/>
              <a:gdLst/>
              <a:ahLst/>
              <a:cxnLst>
                <a:cxn ang="0">
                  <a:pos x="44" y="38"/>
                </a:cxn>
                <a:cxn ang="0">
                  <a:pos x="44" y="76"/>
                </a:cxn>
                <a:cxn ang="0">
                  <a:pos x="115" y="76"/>
                </a:cxn>
                <a:cxn ang="0">
                  <a:pos x="115" y="113"/>
                </a:cxn>
                <a:cxn ang="0">
                  <a:pos x="44" y="113"/>
                </a:cxn>
                <a:cxn ang="0">
                  <a:pos x="44" y="184"/>
                </a:cxn>
                <a:cxn ang="0">
                  <a:pos x="0" y="184"/>
                </a:cxn>
                <a:cxn ang="0">
                  <a:pos x="0" y="0"/>
                </a:cxn>
                <a:cxn ang="0">
                  <a:pos x="121" y="0"/>
                </a:cxn>
                <a:cxn ang="0">
                  <a:pos x="121" y="38"/>
                </a:cxn>
                <a:cxn ang="0">
                  <a:pos x="44" y="38"/>
                </a:cxn>
              </a:cxnLst>
              <a:rect l="0" t="0" r="r" b="b"/>
              <a:pathLst>
                <a:path w="121" h="184">
                  <a:moveTo>
                    <a:pt x="44" y="38"/>
                  </a:moveTo>
                  <a:lnTo>
                    <a:pt x="44" y="76"/>
                  </a:lnTo>
                  <a:lnTo>
                    <a:pt x="115" y="76"/>
                  </a:lnTo>
                  <a:lnTo>
                    <a:pt x="115" y="113"/>
                  </a:lnTo>
                  <a:lnTo>
                    <a:pt x="44" y="113"/>
                  </a:lnTo>
                  <a:lnTo>
                    <a:pt x="44" y="184"/>
                  </a:lnTo>
                  <a:lnTo>
                    <a:pt x="0" y="184"/>
                  </a:lnTo>
                  <a:lnTo>
                    <a:pt x="0" y="0"/>
                  </a:lnTo>
                  <a:lnTo>
                    <a:pt x="121" y="0"/>
                  </a:lnTo>
                  <a:lnTo>
                    <a:pt x="121" y="38"/>
                  </a:lnTo>
                  <a:lnTo>
                    <a:pt x="44" y="38"/>
                  </a:lnTo>
                  <a:close/>
                </a:path>
              </a:pathLst>
            </a:custGeom>
            <a:solidFill>
              <a:srgbClr val="9E0000"/>
            </a:solidFill>
            <a:ln w="9525">
              <a:noFill/>
              <a:round/>
              <a:headEnd/>
              <a:tailEnd/>
            </a:ln>
          </p:spPr>
          <p:txBody>
            <a:bodyPr/>
            <a:lstStyle/>
            <a:p>
              <a:pPr>
                <a:defRPr/>
              </a:pPr>
              <a:endParaRPr lang="nl-NL"/>
            </a:p>
          </p:txBody>
        </p:sp>
        <p:sp>
          <p:nvSpPr>
            <p:cNvPr id="40" name="Freeform 39">
              <a:extLst>
                <a:ext uri="{FF2B5EF4-FFF2-40B4-BE49-F238E27FC236}">
                  <a16:creationId xmlns:a16="http://schemas.microsoft.com/office/drawing/2014/main" xmlns="" id="{B2FD98F9-D603-4DB2-B460-BE1DBED43BB9}"/>
                </a:ext>
              </a:extLst>
            </p:cNvPr>
            <p:cNvSpPr>
              <a:spLocks/>
            </p:cNvSpPr>
            <p:nvPr userDrawn="1"/>
          </p:nvSpPr>
          <p:spPr bwMode="auto">
            <a:xfrm>
              <a:off x="12106275" y="847725"/>
              <a:ext cx="1049338" cy="1266825"/>
            </a:xfrm>
            <a:custGeom>
              <a:avLst/>
              <a:gdLst/>
              <a:ahLst/>
              <a:cxnLst>
                <a:cxn ang="0">
                  <a:pos x="429" y="164"/>
                </a:cxn>
                <a:cxn ang="0">
                  <a:pos x="429" y="798"/>
                </a:cxn>
                <a:cxn ang="0">
                  <a:pos x="232" y="798"/>
                </a:cxn>
                <a:cxn ang="0">
                  <a:pos x="232" y="164"/>
                </a:cxn>
                <a:cxn ang="0">
                  <a:pos x="0" y="164"/>
                </a:cxn>
                <a:cxn ang="0">
                  <a:pos x="0" y="0"/>
                </a:cxn>
                <a:cxn ang="0">
                  <a:pos x="661" y="0"/>
                </a:cxn>
                <a:cxn ang="0">
                  <a:pos x="661" y="164"/>
                </a:cxn>
                <a:cxn ang="0">
                  <a:pos x="429" y="164"/>
                </a:cxn>
              </a:cxnLst>
              <a:rect l="0" t="0" r="r" b="b"/>
              <a:pathLst>
                <a:path w="661" h="798">
                  <a:moveTo>
                    <a:pt x="429" y="164"/>
                  </a:moveTo>
                  <a:lnTo>
                    <a:pt x="429" y="798"/>
                  </a:lnTo>
                  <a:lnTo>
                    <a:pt x="232" y="798"/>
                  </a:lnTo>
                  <a:lnTo>
                    <a:pt x="232" y="164"/>
                  </a:lnTo>
                  <a:lnTo>
                    <a:pt x="0" y="164"/>
                  </a:lnTo>
                  <a:lnTo>
                    <a:pt x="0" y="0"/>
                  </a:lnTo>
                  <a:lnTo>
                    <a:pt x="661" y="0"/>
                  </a:lnTo>
                  <a:lnTo>
                    <a:pt x="661" y="164"/>
                  </a:lnTo>
                  <a:lnTo>
                    <a:pt x="429" y="164"/>
                  </a:lnTo>
                  <a:close/>
                </a:path>
              </a:pathLst>
            </a:custGeom>
            <a:solidFill>
              <a:srgbClr val="9E0000"/>
            </a:solidFill>
            <a:ln w="9525">
              <a:noFill/>
              <a:round/>
              <a:headEnd/>
              <a:tailEnd/>
            </a:ln>
          </p:spPr>
          <p:txBody>
            <a:bodyPr/>
            <a:lstStyle/>
            <a:p>
              <a:pPr>
                <a:defRPr/>
              </a:pPr>
              <a:endParaRPr lang="nl-NL" dirty="0"/>
            </a:p>
          </p:txBody>
        </p:sp>
        <p:sp>
          <p:nvSpPr>
            <p:cNvPr id="41" name="Freeform 40">
              <a:extLst>
                <a:ext uri="{FF2B5EF4-FFF2-40B4-BE49-F238E27FC236}">
                  <a16:creationId xmlns:a16="http://schemas.microsoft.com/office/drawing/2014/main" xmlns="" id="{D7F7582A-BE23-45CA-AF93-B0A0AB51597E}"/>
                </a:ext>
              </a:extLst>
            </p:cNvPr>
            <p:cNvSpPr>
              <a:spLocks/>
            </p:cNvSpPr>
            <p:nvPr userDrawn="1"/>
          </p:nvSpPr>
          <p:spPr bwMode="auto">
            <a:xfrm>
              <a:off x="13276263" y="847725"/>
              <a:ext cx="1112837" cy="1300163"/>
            </a:xfrm>
            <a:custGeom>
              <a:avLst/>
              <a:gdLst/>
              <a:ahLst/>
              <a:cxnLst>
                <a:cxn ang="0">
                  <a:pos x="3753" y="3482"/>
                </a:cxn>
                <a:cxn ang="0">
                  <a:pos x="3359" y="4044"/>
                </a:cxn>
                <a:cxn ang="0">
                  <a:pos x="2740" y="4409"/>
                </a:cxn>
                <a:cxn ang="0">
                  <a:pos x="1936" y="4540"/>
                </a:cxn>
                <a:cxn ang="0">
                  <a:pos x="1128" y="4409"/>
                </a:cxn>
                <a:cxn ang="0">
                  <a:pos x="519" y="4044"/>
                </a:cxn>
                <a:cxn ang="0">
                  <a:pos x="135" y="3482"/>
                </a:cxn>
                <a:cxn ang="0">
                  <a:pos x="0" y="2754"/>
                </a:cxn>
                <a:cxn ang="0">
                  <a:pos x="0" y="0"/>
                </a:cxn>
                <a:cxn ang="0">
                  <a:pos x="1090" y="0"/>
                </a:cxn>
                <a:cxn ang="0">
                  <a:pos x="1090" y="2667"/>
                </a:cxn>
                <a:cxn ang="0">
                  <a:pos x="1138" y="3010"/>
                </a:cxn>
                <a:cxn ang="0">
                  <a:pos x="1285" y="3301"/>
                </a:cxn>
                <a:cxn ang="0">
                  <a:pos x="1548" y="3504"/>
                </a:cxn>
                <a:cxn ang="0">
                  <a:pos x="1942" y="3579"/>
                </a:cxn>
                <a:cxn ang="0">
                  <a:pos x="2336" y="3504"/>
                </a:cxn>
                <a:cxn ang="0">
                  <a:pos x="2602" y="3301"/>
                </a:cxn>
                <a:cxn ang="0">
                  <a:pos x="2750" y="3010"/>
                </a:cxn>
                <a:cxn ang="0">
                  <a:pos x="2795" y="2667"/>
                </a:cxn>
                <a:cxn ang="0">
                  <a:pos x="2795" y="0"/>
                </a:cxn>
                <a:cxn ang="0">
                  <a:pos x="3890" y="0"/>
                </a:cxn>
                <a:cxn ang="0">
                  <a:pos x="3890" y="2754"/>
                </a:cxn>
                <a:cxn ang="0">
                  <a:pos x="3753" y="3482"/>
                </a:cxn>
              </a:cxnLst>
              <a:rect l="0" t="0" r="r" b="b"/>
              <a:pathLst>
                <a:path w="3890" h="4540">
                  <a:moveTo>
                    <a:pt x="3753" y="3482"/>
                  </a:moveTo>
                  <a:cubicBezTo>
                    <a:pt x="3661" y="3700"/>
                    <a:pt x="3529" y="3888"/>
                    <a:pt x="3359" y="4044"/>
                  </a:cubicBezTo>
                  <a:cubicBezTo>
                    <a:pt x="3188" y="4200"/>
                    <a:pt x="2982" y="4322"/>
                    <a:pt x="2740" y="4409"/>
                  </a:cubicBezTo>
                  <a:cubicBezTo>
                    <a:pt x="2499" y="4497"/>
                    <a:pt x="2231" y="4540"/>
                    <a:pt x="1936" y="4540"/>
                  </a:cubicBezTo>
                  <a:cubicBezTo>
                    <a:pt x="1637" y="4540"/>
                    <a:pt x="1368" y="4497"/>
                    <a:pt x="1128" y="4409"/>
                  </a:cubicBezTo>
                  <a:cubicBezTo>
                    <a:pt x="889" y="4322"/>
                    <a:pt x="686" y="4200"/>
                    <a:pt x="519" y="4044"/>
                  </a:cubicBezTo>
                  <a:cubicBezTo>
                    <a:pt x="353" y="3888"/>
                    <a:pt x="225" y="3700"/>
                    <a:pt x="135" y="3482"/>
                  </a:cubicBezTo>
                  <a:cubicBezTo>
                    <a:pt x="45" y="3263"/>
                    <a:pt x="0" y="3021"/>
                    <a:pt x="0" y="2754"/>
                  </a:cubicBezTo>
                  <a:cubicBezTo>
                    <a:pt x="0" y="0"/>
                    <a:pt x="0" y="0"/>
                    <a:pt x="0" y="0"/>
                  </a:cubicBezTo>
                  <a:cubicBezTo>
                    <a:pt x="1090" y="0"/>
                    <a:pt x="1090" y="0"/>
                    <a:pt x="1090" y="0"/>
                  </a:cubicBezTo>
                  <a:cubicBezTo>
                    <a:pt x="1090" y="2667"/>
                    <a:pt x="1090" y="2667"/>
                    <a:pt x="1090" y="2667"/>
                  </a:cubicBezTo>
                  <a:cubicBezTo>
                    <a:pt x="1090" y="2788"/>
                    <a:pt x="1106" y="2902"/>
                    <a:pt x="1138" y="3010"/>
                  </a:cubicBezTo>
                  <a:cubicBezTo>
                    <a:pt x="1170" y="3119"/>
                    <a:pt x="1219" y="3215"/>
                    <a:pt x="1285" y="3301"/>
                  </a:cubicBezTo>
                  <a:cubicBezTo>
                    <a:pt x="1351" y="3386"/>
                    <a:pt x="1439" y="3454"/>
                    <a:pt x="1548" y="3504"/>
                  </a:cubicBezTo>
                  <a:cubicBezTo>
                    <a:pt x="1657" y="3554"/>
                    <a:pt x="1788" y="3579"/>
                    <a:pt x="1942" y="3579"/>
                  </a:cubicBezTo>
                  <a:cubicBezTo>
                    <a:pt x="2096" y="3579"/>
                    <a:pt x="2227" y="3554"/>
                    <a:pt x="2336" y="3504"/>
                  </a:cubicBezTo>
                  <a:cubicBezTo>
                    <a:pt x="2445" y="3454"/>
                    <a:pt x="2534" y="3386"/>
                    <a:pt x="2602" y="3301"/>
                  </a:cubicBezTo>
                  <a:cubicBezTo>
                    <a:pt x="2671" y="3215"/>
                    <a:pt x="2720" y="3119"/>
                    <a:pt x="2750" y="3010"/>
                  </a:cubicBezTo>
                  <a:cubicBezTo>
                    <a:pt x="2780" y="2902"/>
                    <a:pt x="2795" y="2788"/>
                    <a:pt x="2795" y="2667"/>
                  </a:cubicBezTo>
                  <a:cubicBezTo>
                    <a:pt x="2795" y="0"/>
                    <a:pt x="2795" y="0"/>
                    <a:pt x="2795" y="0"/>
                  </a:cubicBezTo>
                  <a:cubicBezTo>
                    <a:pt x="3890" y="0"/>
                    <a:pt x="3890" y="0"/>
                    <a:pt x="3890" y="0"/>
                  </a:cubicBezTo>
                  <a:cubicBezTo>
                    <a:pt x="3890" y="2754"/>
                    <a:pt x="3890" y="2754"/>
                    <a:pt x="3890" y="2754"/>
                  </a:cubicBezTo>
                  <a:cubicBezTo>
                    <a:pt x="3890" y="3021"/>
                    <a:pt x="3845" y="3263"/>
                    <a:pt x="3753" y="3482"/>
                  </a:cubicBezTo>
                </a:path>
              </a:pathLst>
            </a:custGeom>
            <a:solidFill>
              <a:srgbClr val="9E0000"/>
            </a:solidFill>
            <a:ln w="9525">
              <a:noFill/>
              <a:round/>
              <a:headEnd/>
              <a:tailEnd/>
            </a:ln>
          </p:spPr>
          <p:txBody>
            <a:bodyPr/>
            <a:lstStyle/>
            <a:p>
              <a:pPr>
                <a:defRPr/>
              </a:pPr>
              <a:endParaRPr lang="nl-NL"/>
            </a:p>
          </p:txBody>
        </p:sp>
        <p:sp>
          <p:nvSpPr>
            <p:cNvPr id="42" name="Freeform 41">
              <a:extLst>
                <a:ext uri="{FF2B5EF4-FFF2-40B4-BE49-F238E27FC236}">
                  <a16:creationId xmlns:a16="http://schemas.microsoft.com/office/drawing/2014/main" xmlns="" id="{14B7E290-AD34-4AC5-8F6A-750E84CF0E2E}"/>
                </a:ext>
              </a:extLst>
            </p:cNvPr>
            <p:cNvSpPr>
              <a:spLocks/>
            </p:cNvSpPr>
            <p:nvPr userDrawn="1"/>
          </p:nvSpPr>
          <p:spPr bwMode="auto">
            <a:xfrm>
              <a:off x="14357350" y="750888"/>
              <a:ext cx="863600" cy="1557337"/>
            </a:xfrm>
            <a:custGeom>
              <a:avLst/>
              <a:gdLst/>
              <a:ahLst/>
              <a:cxnLst>
                <a:cxn ang="0">
                  <a:pos x="143" y="981"/>
                </a:cxn>
                <a:cxn ang="0">
                  <a:pos x="544" y="0"/>
                </a:cxn>
                <a:cxn ang="0">
                  <a:pos x="401" y="0"/>
                </a:cxn>
                <a:cxn ang="0">
                  <a:pos x="0" y="981"/>
                </a:cxn>
                <a:cxn ang="0">
                  <a:pos x="143" y="981"/>
                </a:cxn>
              </a:cxnLst>
              <a:rect l="0" t="0" r="r" b="b"/>
              <a:pathLst>
                <a:path w="544" h="981">
                  <a:moveTo>
                    <a:pt x="143" y="981"/>
                  </a:moveTo>
                  <a:lnTo>
                    <a:pt x="544" y="0"/>
                  </a:lnTo>
                  <a:lnTo>
                    <a:pt x="401" y="0"/>
                  </a:lnTo>
                  <a:lnTo>
                    <a:pt x="0" y="981"/>
                  </a:lnTo>
                  <a:lnTo>
                    <a:pt x="143" y="981"/>
                  </a:lnTo>
                  <a:close/>
                </a:path>
              </a:pathLst>
            </a:custGeom>
            <a:solidFill>
              <a:srgbClr val="9E0000"/>
            </a:solidFill>
            <a:ln w="9525">
              <a:noFill/>
              <a:round/>
              <a:headEnd/>
              <a:tailEnd/>
            </a:ln>
          </p:spPr>
          <p:txBody>
            <a:bodyPr/>
            <a:lstStyle/>
            <a:p>
              <a:pPr>
                <a:defRPr/>
              </a:pPr>
              <a:endParaRPr lang="nl-NL"/>
            </a:p>
          </p:txBody>
        </p:sp>
        <p:sp>
          <p:nvSpPr>
            <p:cNvPr id="43" name="Freeform 42">
              <a:extLst>
                <a:ext uri="{FF2B5EF4-FFF2-40B4-BE49-F238E27FC236}">
                  <a16:creationId xmlns:a16="http://schemas.microsoft.com/office/drawing/2014/main" xmlns="" id="{01DBC35B-4442-48B4-9064-1F359B617EBD}"/>
                </a:ext>
              </a:extLst>
            </p:cNvPr>
            <p:cNvSpPr>
              <a:spLocks noEditPoints="1"/>
            </p:cNvSpPr>
            <p:nvPr userDrawn="1"/>
          </p:nvSpPr>
          <p:spPr bwMode="auto">
            <a:xfrm>
              <a:off x="15055850" y="1200150"/>
              <a:ext cx="947738" cy="947738"/>
            </a:xfrm>
            <a:custGeom>
              <a:avLst/>
              <a:gdLst/>
              <a:ahLst/>
              <a:cxnLst>
                <a:cxn ang="0">
                  <a:pos x="1656" y="0"/>
                </a:cxn>
                <a:cxn ang="0">
                  <a:pos x="0" y="1655"/>
                </a:cxn>
                <a:cxn ang="0">
                  <a:pos x="1656" y="3311"/>
                </a:cxn>
                <a:cxn ang="0">
                  <a:pos x="3166" y="2592"/>
                </a:cxn>
                <a:cxn ang="0">
                  <a:pos x="2415" y="2286"/>
                </a:cxn>
                <a:cxn ang="0">
                  <a:pos x="1656" y="2595"/>
                </a:cxn>
                <a:cxn ang="0">
                  <a:pos x="759" y="1936"/>
                </a:cxn>
                <a:cxn ang="0">
                  <a:pos x="3287" y="1936"/>
                </a:cxn>
                <a:cxn ang="0">
                  <a:pos x="3311" y="1655"/>
                </a:cxn>
                <a:cxn ang="0">
                  <a:pos x="1656" y="0"/>
                </a:cxn>
                <a:cxn ang="0">
                  <a:pos x="1656" y="717"/>
                </a:cxn>
                <a:cxn ang="0">
                  <a:pos x="2525" y="1299"/>
                </a:cxn>
                <a:cxn ang="0">
                  <a:pos x="787" y="1299"/>
                </a:cxn>
                <a:cxn ang="0">
                  <a:pos x="1656" y="717"/>
                </a:cxn>
              </a:cxnLst>
              <a:rect l="0" t="0" r="r" b="b"/>
              <a:pathLst>
                <a:path w="3311" h="3311">
                  <a:moveTo>
                    <a:pt x="1656" y="0"/>
                  </a:moveTo>
                  <a:cubicBezTo>
                    <a:pt x="741" y="0"/>
                    <a:pt x="0" y="741"/>
                    <a:pt x="0" y="1655"/>
                  </a:cubicBezTo>
                  <a:cubicBezTo>
                    <a:pt x="0" y="2570"/>
                    <a:pt x="741" y="3311"/>
                    <a:pt x="1656" y="3311"/>
                  </a:cubicBezTo>
                  <a:cubicBezTo>
                    <a:pt x="2242" y="3311"/>
                    <a:pt x="2842" y="3054"/>
                    <a:pt x="3166" y="2592"/>
                  </a:cubicBezTo>
                  <a:cubicBezTo>
                    <a:pt x="2415" y="2286"/>
                    <a:pt x="2415" y="2286"/>
                    <a:pt x="2415" y="2286"/>
                  </a:cubicBezTo>
                  <a:cubicBezTo>
                    <a:pt x="2215" y="2507"/>
                    <a:pt x="1941" y="2595"/>
                    <a:pt x="1656" y="2595"/>
                  </a:cubicBezTo>
                  <a:cubicBezTo>
                    <a:pt x="1235" y="2595"/>
                    <a:pt x="879" y="2318"/>
                    <a:pt x="759" y="1936"/>
                  </a:cubicBezTo>
                  <a:cubicBezTo>
                    <a:pt x="3287" y="1936"/>
                    <a:pt x="3287" y="1936"/>
                    <a:pt x="3287" y="1936"/>
                  </a:cubicBezTo>
                  <a:cubicBezTo>
                    <a:pt x="3303" y="1845"/>
                    <a:pt x="3311" y="1751"/>
                    <a:pt x="3311" y="1655"/>
                  </a:cubicBezTo>
                  <a:cubicBezTo>
                    <a:pt x="3311" y="741"/>
                    <a:pt x="2570" y="0"/>
                    <a:pt x="1656" y="0"/>
                  </a:cubicBezTo>
                  <a:moveTo>
                    <a:pt x="1656" y="717"/>
                  </a:moveTo>
                  <a:cubicBezTo>
                    <a:pt x="2048" y="717"/>
                    <a:pt x="2384" y="957"/>
                    <a:pt x="2525" y="1299"/>
                  </a:cubicBezTo>
                  <a:cubicBezTo>
                    <a:pt x="787" y="1299"/>
                    <a:pt x="787" y="1299"/>
                    <a:pt x="787" y="1299"/>
                  </a:cubicBezTo>
                  <a:cubicBezTo>
                    <a:pt x="927" y="957"/>
                    <a:pt x="1263" y="717"/>
                    <a:pt x="1656" y="717"/>
                  </a:cubicBezTo>
                </a:path>
              </a:pathLst>
            </a:custGeom>
            <a:solidFill>
              <a:srgbClr val="9E0000"/>
            </a:solidFill>
            <a:ln w="9525">
              <a:noFill/>
              <a:round/>
              <a:headEnd/>
              <a:tailEnd/>
            </a:ln>
          </p:spPr>
          <p:txBody>
            <a:bodyPr/>
            <a:lstStyle/>
            <a:p>
              <a:pPr>
                <a:defRPr/>
              </a:pPr>
              <a:endParaRPr lang="nl-NL"/>
            </a:p>
          </p:txBody>
        </p:sp>
      </p:grpSp>
      <p:pic>
        <p:nvPicPr>
          <p:cNvPr id="44" name="Picture 43">
            <a:extLst>
              <a:ext uri="{FF2B5EF4-FFF2-40B4-BE49-F238E27FC236}">
                <a16:creationId xmlns:a16="http://schemas.microsoft.com/office/drawing/2014/main" xmlns="" id="{B10661E9-7F2C-4BEB-A5D9-E15FDB6B0103}"/>
              </a:ext>
            </a:extLst>
          </p:cNvPr>
          <p:cNvPicPr>
            <a:picLocks noChangeAspect="1"/>
          </p:cNvPicPr>
          <p:nvPr/>
        </p:nvPicPr>
        <p:blipFill>
          <a:blip r:embed="rId3"/>
          <a:stretch>
            <a:fillRect/>
          </a:stretch>
        </p:blipFill>
        <p:spPr>
          <a:xfrm>
            <a:off x="8169766" y="5939001"/>
            <a:ext cx="4020922" cy="568749"/>
          </a:xfrm>
          <a:prstGeom prst="rect">
            <a:avLst/>
          </a:prstGeom>
        </p:spPr>
      </p:pic>
      <p:sp>
        <p:nvSpPr>
          <p:cNvPr id="45" name="TextBox 44">
            <a:extLst>
              <a:ext uri="{FF2B5EF4-FFF2-40B4-BE49-F238E27FC236}">
                <a16:creationId xmlns:a16="http://schemas.microsoft.com/office/drawing/2014/main" xmlns="" id="{B349C121-2451-4B2E-A5BF-27D9B8251F18}"/>
              </a:ext>
            </a:extLst>
          </p:cNvPr>
          <p:cNvSpPr txBox="1"/>
          <p:nvPr/>
        </p:nvSpPr>
        <p:spPr>
          <a:xfrm>
            <a:off x="14557829" y="-1480457"/>
            <a:ext cx="184731" cy="369332"/>
          </a:xfrm>
          <a:prstGeom prst="rect">
            <a:avLst/>
          </a:prstGeom>
          <a:noFill/>
        </p:spPr>
        <p:txBody>
          <a:bodyPr wrap="none" rtlCol="0">
            <a:spAutoFit/>
          </a:bodyPr>
          <a:lstStyle/>
          <a:p>
            <a:endParaRPr lang="en-US" dirty="0"/>
          </a:p>
        </p:txBody>
      </p:sp>
      <p:sp>
        <p:nvSpPr>
          <p:cNvPr id="50" name="TextBox 49">
            <a:extLst>
              <a:ext uri="{FF2B5EF4-FFF2-40B4-BE49-F238E27FC236}">
                <a16:creationId xmlns:a16="http://schemas.microsoft.com/office/drawing/2014/main" xmlns="" id="{CC9EA625-0236-4F8F-881D-E449B6693EC8}"/>
              </a:ext>
            </a:extLst>
          </p:cNvPr>
          <p:cNvSpPr txBox="1"/>
          <p:nvPr/>
        </p:nvSpPr>
        <p:spPr>
          <a:xfrm>
            <a:off x="5073834" y="4903857"/>
            <a:ext cx="2039213" cy="707886"/>
          </a:xfrm>
          <a:prstGeom prst="rect">
            <a:avLst/>
          </a:prstGeom>
          <a:noFill/>
        </p:spPr>
        <p:txBody>
          <a:bodyPr wrap="none" rtlCol="0">
            <a:spAutoFit/>
          </a:bodyPr>
          <a:lstStyle/>
          <a:p>
            <a:pPr algn="ctr"/>
            <a:r>
              <a:rPr lang="en-US" sz="2000" dirty="0">
                <a:latin typeface="Garamond" panose="02020404030301010803" pitchFamily="18" charset="0"/>
                <a:ea typeface="Tahoma" panose="020B0604030504040204" pitchFamily="34" charset="0"/>
                <a:cs typeface="Tahoma" panose="020B0604030504040204" pitchFamily="34" charset="0"/>
              </a:rPr>
              <a:t>30</a:t>
            </a:r>
            <a:r>
              <a:rPr lang="en-US" sz="2000" baseline="30000" dirty="0">
                <a:latin typeface="Garamond" panose="02020404030301010803" pitchFamily="18" charset="0"/>
                <a:ea typeface="Tahoma" panose="020B0604030504040204" pitchFamily="34" charset="0"/>
                <a:cs typeface="Tahoma" panose="020B0604030504040204" pitchFamily="34" charset="0"/>
              </a:rPr>
              <a:t>th</a:t>
            </a:r>
            <a:r>
              <a:rPr lang="en-US" sz="2000" dirty="0">
                <a:latin typeface="Garamond" panose="02020404030301010803" pitchFamily="18" charset="0"/>
                <a:ea typeface="Tahoma" panose="020B0604030504040204" pitchFamily="34" charset="0"/>
                <a:cs typeface="Tahoma" panose="020B0604030504040204" pitchFamily="34" charset="0"/>
              </a:rPr>
              <a:t> FPL, Sweden </a:t>
            </a:r>
          </a:p>
          <a:p>
            <a:pPr algn="ctr"/>
            <a:r>
              <a:rPr lang="en-US" sz="2000" dirty="0">
                <a:latin typeface="Garamond" panose="02020404030301010803" pitchFamily="18" charset="0"/>
                <a:ea typeface="Tahoma" panose="020B0604030504040204" pitchFamily="34" charset="0"/>
                <a:cs typeface="Tahoma" panose="020B0604030504040204" pitchFamily="34" charset="0"/>
              </a:rPr>
              <a:t>31</a:t>
            </a:r>
            <a:r>
              <a:rPr lang="en-US" sz="2000" baseline="30000" dirty="0">
                <a:latin typeface="Garamond" panose="02020404030301010803" pitchFamily="18" charset="0"/>
                <a:ea typeface="Tahoma" panose="020B0604030504040204" pitchFamily="34" charset="0"/>
                <a:cs typeface="Tahoma" panose="020B0604030504040204" pitchFamily="34" charset="0"/>
              </a:rPr>
              <a:t>th</a:t>
            </a:r>
            <a:r>
              <a:rPr lang="en-US" sz="2000" dirty="0">
                <a:latin typeface="Garamond" panose="02020404030301010803" pitchFamily="18" charset="0"/>
                <a:ea typeface="Tahoma" panose="020B0604030504040204" pitchFamily="34" charset="0"/>
                <a:cs typeface="Tahoma" panose="020B0604030504040204" pitchFamily="34" charset="0"/>
              </a:rPr>
              <a:t> August 2020</a:t>
            </a:r>
          </a:p>
        </p:txBody>
      </p:sp>
      <p:pic>
        <p:nvPicPr>
          <p:cNvPr id="47" name="Picture 46">
            <a:extLst>
              <a:ext uri="{FF2B5EF4-FFF2-40B4-BE49-F238E27FC236}">
                <a16:creationId xmlns:a16="http://schemas.microsoft.com/office/drawing/2014/main" xmlns="" id="{D9F96F54-096F-4B93-AAAE-61D96B1F531C}"/>
              </a:ext>
            </a:extLst>
          </p:cNvPr>
          <p:cNvPicPr>
            <a:picLocks noChangeAspect="1"/>
          </p:cNvPicPr>
          <p:nvPr/>
        </p:nvPicPr>
        <p:blipFill rotWithShape="1">
          <a:blip r:embed="rId4"/>
          <a:srcRect t="30096" b="30046"/>
          <a:stretch/>
        </p:blipFill>
        <p:spPr>
          <a:xfrm>
            <a:off x="2788671" y="5887066"/>
            <a:ext cx="2858816" cy="640375"/>
          </a:xfrm>
          <a:prstGeom prst="rect">
            <a:avLst/>
          </a:prstGeom>
        </p:spPr>
      </p:pic>
      <p:sp>
        <p:nvSpPr>
          <p:cNvPr id="4" name="TextBox 3"/>
          <p:cNvSpPr txBox="1"/>
          <p:nvPr/>
        </p:nvSpPr>
        <p:spPr>
          <a:xfrm>
            <a:off x="0" y="998552"/>
            <a:ext cx="12192000" cy="2200602"/>
          </a:xfrm>
          <a:prstGeom prst="rect">
            <a:avLst/>
          </a:prstGeom>
          <a:noFill/>
        </p:spPr>
        <p:txBody>
          <a:bodyPr wrap="square" rtlCol="0">
            <a:spAutoFit/>
          </a:bodyPr>
          <a:lstStyle/>
          <a:p>
            <a:pPr algn="ctr"/>
            <a:r>
              <a:rPr lang="en-US" sz="5400" b="1" dirty="0">
                <a:solidFill>
                  <a:srgbClr val="002060"/>
                </a:solidFill>
                <a:latin typeface="Garamond" panose="02020404030301010803" pitchFamily="18" charset="0"/>
              </a:rPr>
              <a:t>NERO: </a:t>
            </a:r>
            <a:r>
              <a:rPr lang="en-US" sz="4000" b="1" dirty="0">
                <a:solidFill>
                  <a:srgbClr val="002060"/>
                </a:solidFill>
                <a:latin typeface="Garamond" panose="02020404030301010803" pitchFamily="18" charset="0"/>
              </a:rPr>
              <a:t/>
            </a:r>
            <a:br>
              <a:rPr lang="en-US" sz="4000" b="1" dirty="0">
                <a:solidFill>
                  <a:srgbClr val="002060"/>
                </a:solidFill>
                <a:latin typeface="Garamond" panose="02020404030301010803" pitchFamily="18" charset="0"/>
              </a:rPr>
            </a:br>
            <a:r>
              <a:rPr lang="en-US" sz="4150" b="1" dirty="0">
                <a:solidFill>
                  <a:srgbClr val="002060"/>
                </a:solidFill>
                <a:latin typeface="Garamond" panose="02020404030301010803" pitchFamily="18" charset="0"/>
              </a:rPr>
              <a:t>A Near High-Bandwidth Memory Stencil Accelerator </a:t>
            </a:r>
          </a:p>
          <a:p>
            <a:pPr algn="ctr"/>
            <a:r>
              <a:rPr lang="en-US" sz="4150" b="1" dirty="0">
                <a:solidFill>
                  <a:srgbClr val="002060"/>
                </a:solidFill>
                <a:latin typeface="Garamond" panose="02020404030301010803" pitchFamily="18" charset="0"/>
              </a:rPr>
              <a:t>for Weather Prediction Modeling</a:t>
            </a:r>
          </a:p>
        </p:txBody>
      </p:sp>
      <p:pic>
        <p:nvPicPr>
          <p:cNvPr id="49" name="Graphic 2">
            <a:extLst>
              <a:ext uri="{FF2B5EF4-FFF2-40B4-BE49-F238E27FC236}">
                <a16:creationId xmlns:a16="http://schemas.microsoft.com/office/drawing/2014/main" xmlns="" id="{B7C26073-8D20-48E5-9751-3761552F8C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28145" y="6011243"/>
            <a:ext cx="2089248" cy="401931"/>
          </a:xfrm>
          <a:prstGeom prst="rect">
            <a:avLst/>
          </a:prstGeom>
        </p:spPr>
      </p:pic>
    </p:spTree>
    <p:extLst>
      <p:ext uri="{BB962C8B-B14F-4D97-AF65-F5344CB8AC3E}">
        <p14:creationId xmlns:p14="http://schemas.microsoft.com/office/powerpoint/2010/main" val="158936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Stencil Characteristics</a:t>
            </a:r>
          </a:p>
        </p:txBody>
      </p:sp>
      <p:sp>
        <p:nvSpPr>
          <p:cNvPr id="3" name="Content Placeholder 2"/>
          <p:cNvSpPr>
            <a:spLocks noGrp="1"/>
          </p:cNvSpPr>
          <p:nvPr>
            <p:ph idx="1"/>
          </p:nvPr>
        </p:nvSpPr>
        <p:spPr/>
        <p:txBody>
          <a:bodyPr/>
          <a:lstStyle/>
          <a:p>
            <a:pPr marL="0" indent="0">
              <a:buNone/>
            </a:pPr>
            <a:r>
              <a:rPr lang="en-US" b="1" dirty="0"/>
              <a:t>High-order stencil computations are cache unfriendly</a:t>
            </a:r>
          </a:p>
          <a:p>
            <a:pPr lvl="1">
              <a:lnSpc>
                <a:spcPct val="150000"/>
              </a:lnSpc>
            </a:pPr>
            <a:r>
              <a:rPr lang="en-US" dirty="0"/>
              <a:t>Limited arithmetic intensity</a:t>
            </a:r>
          </a:p>
          <a:p>
            <a:pPr lvl="1">
              <a:lnSpc>
                <a:spcPct val="150000"/>
              </a:lnSpc>
            </a:pPr>
            <a:r>
              <a:rPr lang="en-US" dirty="0"/>
              <a:t>Sparse and complex access pattern</a:t>
            </a:r>
          </a:p>
          <a:p>
            <a:pPr lvl="1"/>
            <a:endParaRPr lang="en-US" dirty="0"/>
          </a:p>
          <a:p>
            <a:pPr marL="457200" lvl="1" indent="0">
              <a:buNone/>
            </a:pPr>
            <a:endParaRPr lang="en-US" dirty="0"/>
          </a:p>
          <a:p>
            <a:pPr lvl="1"/>
            <a:endParaRPr lang="en-US" dirty="0"/>
          </a:p>
          <a:p>
            <a:endParaRPr lang="en-US" dirty="0"/>
          </a:p>
          <a:p>
            <a:endParaRPr lang="en-US" dirty="0"/>
          </a:p>
          <a:p>
            <a:endParaRPr lang="en-US" dirty="0"/>
          </a:p>
        </p:txBody>
      </p:sp>
      <p:sp>
        <p:nvSpPr>
          <p:cNvPr id="6" name="TextBox 5"/>
          <p:cNvSpPr txBox="1"/>
          <p:nvPr/>
        </p:nvSpPr>
        <p:spPr>
          <a:xfrm>
            <a:off x="2354951" y="6537568"/>
            <a:ext cx="8854091" cy="276999"/>
          </a:xfrm>
          <a:prstGeom prst="rect">
            <a:avLst/>
          </a:prstGeom>
          <a:noFill/>
        </p:spPr>
        <p:txBody>
          <a:bodyPr wrap="none" rtlCol="0">
            <a:spAutoFit/>
          </a:bodyPr>
          <a:lstStyle/>
          <a:p>
            <a:r>
              <a:rPr lang="en-US" sz="1200" i="1" dirty="0"/>
              <a:t>Image source: Xu, </a:t>
            </a:r>
            <a:r>
              <a:rPr lang="en-US" sz="1200" i="1" dirty="0" err="1"/>
              <a:t>Jingheng</a:t>
            </a:r>
            <a:r>
              <a:rPr lang="en-US" sz="1200" i="1" dirty="0"/>
              <a:t> et al.  “Performance Tuning and Analysis for Stencil-Based Applications on POWER8 Processor” ACM TACO, 2018</a:t>
            </a:r>
          </a:p>
        </p:txBody>
      </p:sp>
      <p:sp>
        <p:nvSpPr>
          <p:cNvPr id="7" name="TextBox 6">
            <a:extLst>
              <a:ext uri="{FF2B5EF4-FFF2-40B4-BE49-F238E27FC236}">
                <a16:creationId xmlns:a16="http://schemas.microsoft.com/office/drawing/2014/main" xmlns="" id="{4CACD9A1-8159-418A-9A15-A51ECDF5F51A}"/>
              </a:ext>
            </a:extLst>
          </p:cNvPr>
          <p:cNvSpPr txBox="1"/>
          <p:nvPr/>
        </p:nvSpPr>
        <p:spPr>
          <a:xfrm>
            <a:off x="1466824" y="5903303"/>
            <a:ext cx="3199081" cy="369332"/>
          </a:xfrm>
          <a:prstGeom prst="rect">
            <a:avLst/>
          </a:prstGeom>
          <a:noFill/>
        </p:spPr>
        <p:txBody>
          <a:bodyPr wrap="none" rtlCol="0">
            <a:spAutoFit/>
          </a:bodyPr>
          <a:lstStyle/>
          <a:p>
            <a:r>
              <a:rPr lang="en-US" b="1" dirty="0">
                <a:latin typeface="Garamond" panose="02020404030301010803" pitchFamily="18" charset="0"/>
              </a:rPr>
              <a:t>e.g., 7-point Jacobi in 3D plane</a:t>
            </a:r>
          </a:p>
        </p:txBody>
      </p:sp>
      <p:sp>
        <p:nvSpPr>
          <p:cNvPr id="8" name="Cube 7">
            <a:extLst>
              <a:ext uri="{FF2B5EF4-FFF2-40B4-BE49-F238E27FC236}">
                <a16:creationId xmlns:a16="http://schemas.microsoft.com/office/drawing/2014/main" xmlns="" id="{275880F8-1380-46CD-8DE1-04BE08A2FA84}"/>
              </a:ext>
            </a:extLst>
          </p:cNvPr>
          <p:cNvSpPr/>
          <p:nvPr/>
        </p:nvSpPr>
        <p:spPr>
          <a:xfrm>
            <a:off x="2720047" y="3907647"/>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a:extLst>
              <a:ext uri="{FF2B5EF4-FFF2-40B4-BE49-F238E27FC236}">
                <a16:creationId xmlns:a16="http://schemas.microsoft.com/office/drawing/2014/main" xmlns="" id="{982D29F8-A650-488F-9086-47A97CB1CD4D}"/>
              </a:ext>
            </a:extLst>
          </p:cNvPr>
          <p:cNvSpPr/>
          <p:nvPr/>
        </p:nvSpPr>
        <p:spPr>
          <a:xfrm>
            <a:off x="2354951" y="4174963"/>
            <a:ext cx="793184" cy="792000"/>
          </a:xfrm>
          <a:prstGeom prst="cube">
            <a:avLst/>
          </a:prstGeom>
          <a:solidFill>
            <a:srgbClr val="B2182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a:extLst>
              <a:ext uri="{FF2B5EF4-FFF2-40B4-BE49-F238E27FC236}">
                <a16:creationId xmlns:a16="http://schemas.microsoft.com/office/drawing/2014/main" xmlns="" id="{3A342167-DE39-434B-A120-FFCC8DD910DE}"/>
              </a:ext>
            </a:extLst>
          </p:cNvPr>
          <p:cNvSpPr/>
          <p:nvPr/>
        </p:nvSpPr>
        <p:spPr>
          <a:xfrm>
            <a:off x="3275585" y="4174963"/>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a:extLst>
              <a:ext uri="{FF2B5EF4-FFF2-40B4-BE49-F238E27FC236}">
                <a16:creationId xmlns:a16="http://schemas.microsoft.com/office/drawing/2014/main" xmlns="" id="{0BAAA445-1743-46A9-A492-9BF7241CFC4B}"/>
              </a:ext>
            </a:extLst>
          </p:cNvPr>
          <p:cNvSpPr/>
          <p:nvPr/>
        </p:nvSpPr>
        <p:spPr>
          <a:xfrm>
            <a:off x="1434317" y="4174963"/>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23">
            <a:extLst>
              <a:ext uri="{FF2B5EF4-FFF2-40B4-BE49-F238E27FC236}">
                <a16:creationId xmlns:a16="http://schemas.microsoft.com/office/drawing/2014/main" xmlns="" id="{AC8E5774-EC68-4C08-A44E-C12868D74304}"/>
              </a:ext>
            </a:extLst>
          </p:cNvPr>
          <p:cNvCxnSpPr>
            <a:cxnSpLocks/>
          </p:cNvCxnSpPr>
          <p:nvPr/>
        </p:nvCxnSpPr>
        <p:spPr>
          <a:xfrm rot="5400000" flipH="1" flipV="1">
            <a:off x="2254127" y="3778963"/>
            <a:ext cx="12700" cy="792000"/>
          </a:xfrm>
          <a:prstGeom prst="curvedConnector3">
            <a:avLst>
              <a:gd name="adj1" fmla="val 3772606"/>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34">
            <a:extLst>
              <a:ext uri="{FF2B5EF4-FFF2-40B4-BE49-F238E27FC236}">
                <a16:creationId xmlns:a16="http://schemas.microsoft.com/office/drawing/2014/main" xmlns="" id="{6EA2BD47-E474-447A-BAD7-86504A46DA41}"/>
              </a:ext>
            </a:extLst>
          </p:cNvPr>
          <p:cNvCxnSpPr>
            <a:cxnSpLocks/>
          </p:cNvCxnSpPr>
          <p:nvPr/>
        </p:nvCxnSpPr>
        <p:spPr>
          <a:xfrm rot="5400000" flipH="1" flipV="1">
            <a:off x="3320276" y="3778964"/>
            <a:ext cx="12700" cy="792000"/>
          </a:xfrm>
          <a:prstGeom prst="curvedConnector3">
            <a:avLst>
              <a:gd name="adj1" fmla="val 3772606"/>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55F8E26-DBA2-4467-934E-947BCB738A13}"/>
              </a:ext>
            </a:extLst>
          </p:cNvPr>
          <p:cNvSpPr txBox="1"/>
          <p:nvPr/>
        </p:nvSpPr>
        <p:spPr>
          <a:xfrm>
            <a:off x="1885569" y="3318238"/>
            <a:ext cx="792205"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t>
            </a:r>
          </a:p>
        </p:txBody>
      </p:sp>
      <p:sp>
        <p:nvSpPr>
          <p:cNvPr id="15" name="TextBox 14">
            <a:extLst>
              <a:ext uri="{FF2B5EF4-FFF2-40B4-BE49-F238E27FC236}">
                <a16:creationId xmlns:a16="http://schemas.microsoft.com/office/drawing/2014/main" xmlns="" id="{F6DEF808-14A3-40FA-9344-EC2882E043A8}"/>
              </a:ext>
            </a:extLst>
          </p:cNvPr>
          <p:cNvSpPr txBox="1"/>
          <p:nvPr/>
        </p:nvSpPr>
        <p:spPr>
          <a:xfrm>
            <a:off x="2955818" y="3318238"/>
            <a:ext cx="792205"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t>
            </a:r>
          </a:p>
        </p:txBody>
      </p:sp>
      <p:sp>
        <p:nvSpPr>
          <p:cNvPr id="16" name="Cube 15">
            <a:extLst>
              <a:ext uri="{FF2B5EF4-FFF2-40B4-BE49-F238E27FC236}">
                <a16:creationId xmlns:a16="http://schemas.microsoft.com/office/drawing/2014/main" xmlns="" id="{F8FE4C4F-E05C-4021-A275-F7B424D5F25A}"/>
              </a:ext>
            </a:extLst>
          </p:cNvPr>
          <p:cNvSpPr/>
          <p:nvPr/>
        </p:nvSpPr>
        <p:spPr>
          <a:xfrm>
            <a:off x="2354951" y="3278909"/>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xmlns="" id="{6299474D-D6B9-41B7-8488-A707EBEC76A4}"/>
              </a:ext>
            </a:extLst>
          </p:cNvPr>
          <p:cNvSpPr/>
          <p:nvPr/>
        </p:nvSpPr>
        <p:spPr>
          <a:xfrm>
            <a:off x="2354951" y="5055611"/>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a:extLst>
              <a:ext uri="{FF2B5EF4-FFF2-40B4-BE49-F238E27FC236}">
                <a16:creationId xmlns:a16="http://schemas.microsoft.com/office/drawing/2014/main" xmlns="" id="{069408C4-C1AE-47C3-851F-7CDA5ECDECBF}"/>
              </a:ext>
            </a:extLst>
          </p:cNvPr>
          <p:cNvSpPr/>
          <p:nvPr/>
        </p:nvSpPr>
        <p:spPr>
          <a:xfrm>
            <a:off x="2022084" y="4504588"/>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xmlns="" id="{E85713E9-E777-4E2B-85BE-ECFDDD09BF45}"/>
              </a:ext>
            </a:extLst>
          </p:cNvPr>
          <p:cNvCxnSpPr>
            <a:cxnSpLocks/>
          </p:cNvCxnSpPr>
          <p:nvPr/>
        </p:nvCxnSpPr>
        <p:spPr>
          <a:xfrm>
            <a:off x="946879" y="3575890"/>
            <a:ext cx="0" cy="573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04553BA6-0240-4AD5-A04B-9FA29C0EA46E}"/>
              </a:ext>
            </a:extLst>
          </p:cNvPr>
          <p:cNvCxnSpPr>
            <a:cxnSpLocks/>
          </p:cNvCxnSpPr>
          <p:nvPr/>
        </p:nvCxnSpPr>
        <p:spPr>
          <a:xfrm>
            <a:off x="946879" y="3575890"/>
            <a:ext cx="6217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3F3FDDD-6BE0-477B-AB15-ECDF24282A5F}"/>
              </a:ext>
            </a:extLst>
          </p:cNvPr>
          <p:cNvCxnSpPr>
            <a:cxnSpLocks/>
          </p:cNvCxnSpPr>
          <p:nvPr/>
        </p:nvCxnSpPr>
        <p:spPr>
          <a:xfrm flipV="1">
            <a:off x="946879" y="3246998"/>
            <a:ext cx="487438" cy="328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FA281D3A-66D6-4CB5-8AA8-BB26209FF1FB}"/>
              </a:ext>
            </a:extLst>
          </p:cNvPr>
          <p:cNvSpPr txBox="1"/>
          <p:nvPr/>
        </p:nvSpPr>
        <p:spPr>
          <a:xfrm>
            <a:off x="1316783" y="3232680"/>
            <a:ext cx="300082"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x</a:t>
            </a:r>
          </a:p>
        </p:txBody>
      </p:sp>
      <p:sp>
        <p:nvSpPr>
          <p:cNvPr id="23" name="TextBox 22">
            <a:extLst>
              <a:ext uri="{FF2B5EF4-FFF2-40B4-BE49-F238E27FC236}">
                <a16:creationId xmlns:a16="http://schemas.microsoft.com/office/drawing/2014/main" xmlns="" id="{6C5397D5-D2C6-4130-9E0F-732EBF93C36B}"/>
              </a:ext>
            </a:extLst>
          </p:cNvPr>
          <p:cNvSpPr txBox="1"/>
          <p:nvPr/>
        </p:nvSpPr>
        <p:spPr>
          <a:xfrm>
            <a:off x="898681" y="3727889"/>
            <a:ext cx="300083"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y</a:t>
            </a:r>
          </a:p>
        </p:txBody>
      </p:sp>
      <p:sp>
        <p:nvSpPr>
          <p:cNvPr id="24" name="TextBox 23">
            <a:extLst>
              <a:ext uri="{FF2B5EF4-FFF2-40B4-BE49-F238E27FC236}">
                <a16:creationId xmlns:a16="http://schemas.microsoft.com/office/drawing/2014/main" xmlns="" id="{964D8984-A590-4C80-8885-87E94A9BBDC7}"/>
              </a:ext>
            </a:extLst>
          </p:cNvPr>
          <p:cNvSpPr txBox="1"/>
          <p:nvPr/>
        </p:nvSpPr>
        <p:spPr>
          <a:xfrm>
            <a:off x="1106380" y="2935283"/>
            <a:ext cx="300083"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z</a:t>
            </a:r>
          </a:p>
        </p:txBody>
      </p:sp>
      <p:sp>
        <p:nvSpPr>
          <p:cNvPr id="25" name="Rectangle 24">
            <a:extLst>
              <a:ext uri="{FF2B5EF4-FFF2-40B4-BE49-F238E27FC236}">
                <a16:creationId xmlns:a16="http://schemas.microsoft.com/office/drawing/2014/main" xmlns="" id="{594145AF-E10C-4BB7-8B74-1A1491C3C687}"/>
              </a:ext>
            </a:extLst>
          </p:cNvPr>
          <p:cNvSpPr/>
          <p:nvPr/>
        </p:nvSpPr>
        <p:spPr>
          <a:xfrm>
            <a:off x="5114673" y="3944884"/>
            <a:ext cx="6012865" cy="27615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C039EC85-695A-4AF7-AF30-435ED73D1C50}"/>
              </a:ext>
            </a:extLst>
          </p:cNvPr>
          <p:cNvSpPr/>
          <p:nvPr/>
        </p:nvSpPr>
        <p:spPr>
          <a:xfrm>
            <a:off x="5416116" y="395001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E5336AA8-D884-4B91-9FCE-328DDA196C7D}"/>
              </a:ext>
            </a:extLst>
          </p:cNvPr>
          <p:cNvSpPr/>
          <p:nvPr/>
        </p:nvSpPr>
        <p:spPr>
          <a:xfrm>
            <a:off x="6706962"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85350C41-3290-4562-8781-3E09DF26CB36}"/>
              </a:ext>
            </a:extLst>
          </p:cNvPr>
          <p:cNvSpPr/>
          <p:nvPr/>
        </p:nvSpPr>
        <p:spPr>
          <a:xfrm>
            <a:off x="7661885"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D9E8208C-6B81-44C3-8134-7BE4387C9EC5}"/>
              </a:ext>
            </a:extLst>
          </p:cNvPr>
          <p:cNvSpPr/>
          <p:nvPr/>
        </p:nvSpPr>
        <p:spPr>
          <a:xfrm>
            <a:off x="7947811"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D94D59B-FBFB-4D98-895B-3A26FB5853A6}"/>
              </a:ext>
            </a:extLst>
          </p:cNvPr>
          <p:cNvSpPr/>
          <p:nvPr/>
        </p:nvSpPr>
        <p:spPr>
          <a:xfrm>
            <a:off x="9060440"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AD8C1162-61A9-49FB-B800-86C1777EF4D9}"/>
              </a:ext>
            </a:extLst>
          </p:cNvPr>
          <p:cNvSpPr/>
          <p:nvPr/>
        </p:nvSpPr>
        <p:spPr>
          <a:xfrm>
            <a:off x="10599840" y="3944884"/>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7FE0C83-6897-4113-BE65-59002DE7E054}"/>
              </a:ext>
            </a:extLst>
          </p:cNvPr>
          <p:cNvSpPr/>
          <p:nvPr/>
        </p:nvSpPr>
        <p:spPr>
          <a:xfrm>
            <a:off x="5114673" y="5475922"/>
            <a:ext cx="6012865" cy="27615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A819305C-625B-4BD8-8642-266EDBA8DEC0}"/>
              </a:ext>
            </a:extLst>
          </p:cNvPr>
          <p:cNvSpPr/>
          <p:nvPr/>
        </p:nvSpPr>
        <p:spPr>
          <a:xfrm>
            <a:off x="7947811" y="5480225"/>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336372AA-9BD7-4062-A50E-8708ECC948D4}"/>
              </a:ext>
            </a:extLst>
          </p:cNvPr>
          <p:cNvCxnSpPr>
            <a:cxnSpLocks/>
            <a:endCxn id="27" idx="2"/>
          </p:cNvCxnSpPr>
          <p:nvPr/>
        </p:nvCxnSpPr>
        <p:spPr>
          <a:xfrm flipH="1" flipV="1">
            <a:off x="6849925" y="4215073"/>
            <a:ext cx="1234430" cy="454944"/>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xmlns="" id="{49605BFD-FA41-47F0-8CD1-720BD23FB0AB}"/>
              </a:ext>
            </a:extLst>
          </p:cNvPr>
          <p:cNvCxnSpPr>
            <a:cxnSpLocks/>
            <a:stCxn id="33" idx="0"/>
            <a:endCxn id="29" idx="2"/>
          </p:cNvCxnSpPr>
          <p:nvPr/>
        </p:nvCxnSpPr>
        <p:spPr>
          <a:xfrm flipV="1">
            <a:off x="8090774" y="4215073"/>
            <a:ext cx="0" cy="1265152"/>
          </a:xfrm>
          <a:prstGeom prst="line">
            <a:avLst/>
          </a:prstGeom>
        </p:spPr>
        <p:style>
          <a:lnRef idx="3">
            <a:schemeClr val="dk1"/>
          </a:lnRef>
          <a:fillRef idx="0">
            <a:schemeClr val="dk1"/>
          </a:fillRef>
          <a:effectRef idx="2">
            <a:schemeClr val="dk1"/>
          </a:effectRef>
          <a:fontRef idx="minor">
            <a:schemeClr val="tx1"/>
          </a:fontRef>
        </p:style>
      </p:cxnSp>
      <p:sp>
        <p:nvSpPr>
          <p:cNvPr id="39" name="Rectangle 38">
            <a:extLst>
              <a:ext uri="{FF2B5EF4-FFF2-40B4-BE49-F238E27FC236}">
                <a16:creationId xmlns:a16="http://schemas.microsoft.com/office/drawing/2014/main" xmlns="" id="{5D9055C6-F3E5-421C-8F48-6EE2F4531EB2}"/>
              </a:ext>
            </a:extLst>
          </p:cNvPr>
          <p:cNvSpPr/>
          <p:nvPr/>
        </p:nvSpPr>
        <p:spPr>
          <a:xfrm>
            <a:off x="8233737"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77CE5808-883B-47A9-8852-8650178F3EEE}"/>
              </a:ext>
            </a:extLst>
          </p:cNvPr>
          <p:cNvCxnSpPr>
            <a:cxnSpLocks/>
            <a:endCxn id="28" idx="2"/>
          </p:cNvCxnSpPr>
          <p:nvPr/>
        </p:nvCxnSpPr>
        <p:spPr>
          <a:xfrm flipH="1" flipV="1">
            <a:off x="7804848" y="4215073"/>
            <a:ext cx="285928" cy="454944"/>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xmlns="" id="{10F3757B-A18C-444F-8038-CEA863B2C2B2}"/>
              </a:ext>
            </a:extLst>
          </p:cNvPr>
          <p:cNvCxnSpPr>
            <a:cxnSpLocks/>
            <a:endCxn id="39" idx="2"/>
          </p:cNvCxnSpPr>
          <p:nvPr/>
        </p:nvCxnSpPr>
        <p:spPr>
          <a:xfrm flipV="1">
            <a:off x="8090775" y="4215073"/>
            <a:ext cx="285925" cy="454944"/>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xmlns="" id="{A464663C-E5C0-4A3F-BF2F-C611FA3CB8D8}"/>
              </a:ext>
            </a:extLst>
          </p:cNvPr>
          <p:cNvCxnSpPr>
            <a:cxnSpLocks/>
            <a:endCxn id="30" idx="2"/>
          </p:cNvCxnSpPr>
          <p:nvPr/>
        </p:nvCxnSpPr>
        <p:spPr>
          <a:xfrm flipV="1">
            <a:off x="8090775" y="4215073"/>
            <a:ext cx="1112628" cy="454944"/>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xmlns="" id="{4A98FCE2-4F4A-4E04-A4FB-6A18B5EA994C}"/>
              </a:ext>
            </a:extLst>
          </p:cNvPr>
          <p:cNvCxnSpPr>
            <a:cxnSpLocks/>
            <a:endCxn id="26" idx="2"/>
          </p:cNvCxnSpPr>
          <p:nvPr/>
        </p:nvCxnSpPr>
        <p:spPr>
          <a:xfrm flipH="1" flipV="1">
            <a:off x="5559079" y="4215903"/>
            <a:ext cx="2531696" cy="454114"/>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xmlns="" id="{D242ED8B-80DB-4A2B-AB51-5D02B8E722D4}"/>
              </a:ext>
            </a:extLst>
          </p:cNvPr>
          <p:cNvCxnSpPr>
            <a:cxnSpLocks/>
            <a:endCxn id="31" idx="2"/>
          </p:cNvCxnSpPr>
          <p:nvPr/>
        </p:nvCxnSpPr>
        <p:spPr>
          <a:xfrm flipV="1">
            <a:off x="8100129" y="4210770"/>
            <a:ext cx="2642674" cy="450278"/>
          </a:xfrm>
          <a:prstGeom prst="line">
            <a:avLst/>
          </a:prstGeom>
        </p:spPr>
        <p:style>
          <a:lnRef idx="3">
            <a:schemeClr val="dk1"/>
          </a:lnRef>
          <a:fillRef idx="0">
            <a:schemeClr val="dk1"/>
          </a:fillRef>
          <a:effectRef idx="2">
            <a:schemeClr val="dk1"/>
          </a:effectRef>
          <a:fontRef idx="minor">
            <a:schemeClr val="tx1"/>
          </a:fontRef>
        </p:style>
      </p:cxnSp>
      <p:sp>
        <p:nvSpPr>
          <p:cNvPr id="57" name="TextBox 56">
            <a:extLst>
              <a:ext uri="{FF2B5EF4-FFF2-40B4-BE49-F238E27FC236}">
                <a16:creationId xmlns:a16="http://schemas.microsoft.com/office/drawing/2014/main" xmlns="" id="{9D43B6DE-D57B-4ECC-BA06-D72D970DD401}"/>
              </a:ext>
            </a:extLst>
          </p:cNvPr>
          <p:cNvSpPr txBox="1"/>
          <p:nvPr/>
        </p:nvSpPr>
        <p:spPr>
          <a:xfrm>
            <a:off x="5082825" y="3626239"/>
            <a:ext cx="1288173" cy="369332"/>
          </a:xfrm>
          <a:prstGeom prst="rect">
            <a:avLst/>
          </a:prstGeom>
          <a:noFill/>
        </p:spPr>
        <p:txBody>
          <a:bodyPr wrap="none" rtlCol="0">
            <a:spAutoFit/>
          </a:bodyPr>
          <a:lstStyle/>
          <a:p>
            <a:r>
              <a:rPr lang="en-US" b="1" dirty="0">
                <a:latin typeface="Garamond" panose="02020404030301010803" pitchFamily="18" charset="0"/>
              </a:rPr>
              <a:t>Read Array</a:t>
            </a:r>
          </a:p>
        </p:txBody>
      </p:sp>
      <p:sp>
        <p:nvSpPr>
          <p:cNvPr id="58" name="TextBox 57">
            <a:extLst>
              <a:ext uri="{FF2B5EF4-FFF2-40B4-BE49-F238E27FC236}">
                <a16:creationId xmlns:a16="http://schemas.microsoft.com/office/drawing/2014/main" xmlns="" id="{5FED83B7-8EC2-4720-94FB-B3353FEBBDA1}"/>
              </a:ext>
            </a:extLst>
          </p:cNvPr>
          <p:cNvSpPr txBox="1"/>
          <p:nvPr/>
        </p:nvSpPr>
        <p:spPr>
          <a:xfrm>
            <a:off x="5040430" y="5156184"/>
            <a:ext cx="1307474" cy="369332"/>
          </a:xfrm>
          <a:prstGeom prst="rect">
            <a:avLst/>
          </a:prstGeom>
          <a:noFill/>
        </p:spPr>
        <p:txBody>
          <a:bodyPr wrap="none" rtlCol="0">
            <a:spAutoFit/>
          </a:bodyPr>
          <a:lstStyle/>
          <a:p>
            <a:r>
              <a:rPr lang="en-US" b="1" dirty="0">
                <a:latin typeface="Garamond" panose="02020404030301010803" pitchFamily="18" charset="0"/>
              </a:rPr>
              <a:t>Write Array</a:t>
            </a:r>
          </a:p>
        </p:txBody>
      </p:sp>
      <p:sp>
        <p:nvSpPr>
          <p:cNvPr id="46" name="TextBox 45">
            <a:extLst>
              <a:ext uri="{FF2B5EF4-FFF2-40B4-BE49-F238E27FC236}">
                <a16:creationId xmlns:a16="http://schemas.microsoft.com/office/drawing/2014/main" xmlns="" id="{4CACD9A1-8159-418A-9A15-A51ECDF5F51A}"/>
              </a:ext>
            </a:extLst>
          </p:cNvPr>
          <p:cNvSpPr txBox="1"/>
          <p:nvPr/>
        </p:nvSpPr>
        <p:spPr>
          <a:xfrm>
            <a:off x="5327022" y="5915933"/>
            <a:ext cx="5681748" cy="369332"/>
          </a:xfrm>
          <a:prstGeom prst="rect">
            <a:avLst/>
          </a:prstGeom>
          <a:noFill/>
        </p:spPr>
        <p:txBody>
          <a:bodyPr wrap="none" rtlCol="0">
            <a:spAutoFit/>
          </a:bodyPr>
          <a:lstStyle/>
          <a:p>
            <a:r>
              <a:rPr lang="en-US" b="1" dirty="0">
                <a:latin typeface="Garamond" panose="02020404030301010803" pitchFamily="18" charset="0"/>
              </a:rPr>
              <a:t>Mapping of 7-point Jacobi from 3D plane onto 1D plane</a:t>
            </a:r>
          </a:p>
        </p:txBody>
      </p:sp>
      <p:sp>
        <p:nvSpPr>
          <p:cNvPr id="50" name="Slide Number Placeholder 3"/>
          <p:cNvSpPr>
            <a:spLocks noGrp="1"/>
          </p:cNvSpPr>
          <p:nvPr>
            <p:ph type="sldNum" sz="quarter" idx="12"/>
          </p:nvPr>
        </p:nvSpPr>
        <p:spPr>
          <a:xfrm>
            <a:off x="9479156" y="6553491"/>
            <a:ext cx="2743200" cy="365125"/>
          </a:xfrm>
        </p:spPr>
        <p:txBody>
          <a:bodyPr/>
          <a:lstStyle/>
          <a:p>
            <a:r>
              <a:rPr lang="en-US" dirty="0"/>
              <a:t>5</a:t>
            </a:r>
          </a:p>
        </p:txBody>
      </p:sp>
    </p:spTree>
    <p:extLst>
      <p:ext uri="{BB962C8B-B14F-4D97-AF65-F5344CB8AC3E}">
        <p14:creationId xmlns:p14="http://schemas.microsoft.com/office/powerpoint/2010/main" val="167389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animBg="1"/>
      <p:bldP spid="9" grpId="0" animBg="1"/>
      <p:bldP spid="10" grpId="0" animBg="1"/>
      <p:bldP spid="11" grpId="0" animBg="1"/>
      <p:bldP spid="14" grpId="0"/>
      <p:bldP spid="15" grpId="0"/>
      <p:bldP spid="16" grpId="0" animBg="1"/>
      <p:bldP spid="17" grpId="0" animBg="1"/>
      <p:bldP spid="18" grpId="0" animBg="1"/>
      <p:bldP spid="2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9" grpId="0" animBg="1"/>
      <p:bldP spid="57" grpId="0"/>
      <p:bldP spid="58"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Stencil Characteristics</a:t>
            </a:r>
          </a:p>
        </p:txBody>
      </p:sp>
      <p:sp>
        <p:nvSpPr>
          <p:cNvPr id="3" name="Content Placeholder 2"/>
          <p:cNvSpPr>
            <a:spLocks noGrp="1"/>
          </p:cNvSpPr>
          <p:nvPr>
            <p:ph idx="1"/>
          </p:nvPr>
        </p:nvSpPr>
        <p:spPr/>
        <p:txBody>
          <a:bodyPr/>
          <a:lstStyle/>
          <a:p>
            <a:pPr marL="0" indent="0">
              <a:buNone/>
            </a:pPr>
            <a:r>
              <a:rPr lang="en-US" b="1" dirty="0"/>
              <a:t>High-order stencil computations are cache unfriendly</a:t>
            </a:r>
          </a:p>
          <a:p>
            <a:pPr lvl="1">
              <a:lnSpc>
                <a:spcPct val="150000"/>
              </a:lnSpc>
            </a:pPr>
            <a:r>
              <a:rPr lang="en-US" dirty="0"/>
              <a:t>Limited arithmetic intensity</a:t>
            </a:r>
          </a:p>
          <a:p>
            <a:pPr lvl="1">
              <a:lnSpc>
                <a:spcPct val="150000"/>
              </a:lnSpc>
            </a:pPr>
            <a:r>
              <a:rPr lang="en-US" dirty="0"/>
              <a:t>Sparse and complex access pattern</a:t>
            </a:r>
          </a:p>
          <a:p>
            <a:pPr lvl="1"/>
            <a:endParaRPr lang="en-US" dirty="0"/>
          </a:p>
          <a:p>
            <a:pPr marL="457200" lvl="1" indent="0">
              <a:buNone/>
            </a:pPr>
            <a:endParaRPr lang="en-US" dirty="0"/>
          </a:p>
          <a:p>
            <a:pPr lvl="1"/>
            <a:endParaRPr lang="en-US" dirty="0"/>
          </a:p>
          <a:p>
            <a:endParaRPr lang="en-US" dirty="0"/>
          </a:p>
          <a:p>
            <a:endParaRPr lang="en-US" dirty="0"/>
          </a:p>
          <a:p>
            <a:endParaRPr lang="en-US" dirty="0"/>
          </a:p>
        </p:txBody>
      </p:sp>
      <p:sp>
        <p:nvSpPr>
          <p:cNvPr id="6" name="TextBox 5"/>
          <p:cNvSpPr txBox="1"/>
          <p:nvPr/>
        </p:nvSpPr>
        <p:spPr>
          <a:xfrm>
            <a:off x="2354951" y="6537568"/>
            <a:ext cx="8854091" cy="276999"/>
          </a:xfrm>
          <a:prstGeom prst="rect">
            <a:avLst/>
          </a:prstGeom>
          <a:noFill/>
        </p:spPr>
        <p:txBody>
          <a:bodyPr wrap="none" rtlCol="0">
            <a:spAutoFit/>
          </a:bodyPr>
          <a:lstStyle/>
          <a:p>
            <a:r>
              <a:rPr lang="en-US" sz="1200" i="1" dirty="0"/>
              <a:t>Image source: Xu, </a:t>
            </a:r>
            <a:r>
              <a:rPr lang="en-US" sz="1200" i="1" dirty="0" err="1"/>
              <a:t>Jingheng</a:t>
            </a:r>
            <a:r>
              <a:rPr lang="en-US" sz="1200" i="1" dirty="0"/>
              <a:t> et al.  “Performance Tuning and Analysis for Stencil-Based Applications on POWER8 Processor” ACM TACO, 2018</a:t>
            </a:r>
          </a:p>
        </p:txBody>
      </p:sp>
      <p:sp>
        <p:nvSpPr>
          <p:cNvPr id="7" name="TextBox 6">
            <a:extLst>
              <a:ext uri="{FF2B5EF4-FFF2-40B4-BE49-F238E27FC236}">
                <a16:creationId xmlns:a16="http://schemas.microsoft.com/office/drawing/2014/main" xmlns="" id="{4CACD9A1-8159-418A-9A15-A51ECDF5F51A}"/>
              </a:ext>
            </a:extLst>
          </p:cNvPr>
          <p:cNvSpPr txBox="1"/>
          <p:nvPr/>
        </p:nvSpPr>
        <p:spPr>
          <a:xfrm>
            <a:off x="1466824" y="5903303"/>
            <a:ext cx="3199081" cy="369332"/>
          </a:xfrm>
          <a:prstGeom prst="rect">
            <a:avLst/>
          </a:prstGeom>
          <a:noFill/>
        </p:spPr>
        <p:txBody>
          <a:bodyPr wrap="none" rtlCol="0">
            <a:spAutoFit/>
          </a:bodyPr>
          <a:lstStyle/>
          <a:p>
            <a:r>
              <a:rPr lang="en-US" b="1" dirty="0">
                <a:latin typeface="Garamond" panose="02020404030301010803" pitchFamily="18" charset="0"/>
              </a:rPr>
              <a:t>e.g., 7-point Jacobi in 3D plane</a:t>
            </a:r>
          </a:p>
        </p:txBody>
      </p:sp>
      <p:sp>
        <p:nvSpPr>
          <p:cNvPr id="8" name="Cube 7">
            <a:extLst>
              <a:ext uri="{FF2B5EF4-FFF2-40B4-BE49-F238E27FC236}">
                <a16:creationId xmlns:a16="http://schemas.microsoft.com/office/drawing/2014/main" xmlns="" id="{275880F8-1380-46CD-8DE1-04BE08A2FA84}"/>
              </a:ext>
            </a:extLst>
          </p:cNvPr>
          <p:cNvSpPr/>
          <p:nvPr/>
        </p:nvSpPr>
        <p:spPr>
          <a:xfrm>
            <a:off x="2720047" y="3907647"/>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a:extLst>
              <a:ext uri="{FF2B5EF4-FFF2-40B4-BE49-F238E27FC236}">
                <a16:creationId xmlns:a16="http://schemas.microsoft.com/office/drawing/2014/main" xmlns="" id="{982D29F8-A650-488F-9086-47A97CB1CD4D}"/>
              </a:ext>
            </a:extLst>
          </p:cNvPr>
          <p:cNvSpPr/>
          <p:nvPr/>
        </p:nvSpPr>
        <p:spPr>
          <a:xfrm>
            <a:off x="2354951" y="4174963"/>
            <a:ext cx="793184" cy="792000"/>
          </a:xfrm>
          <a:prstGeom prst="cube">
            <a:avLst/>
          </a:prstGeom>
          <a:solidFill>
            <a:srgbClr val="B2182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a:extLst>
              <a:ext uri="{FF2B5EF4-FFF2-40B4-BE49-F238E27FC236}">
                <a16:creationId xmlns:a16="http://schemas.microsoft.com/office/drawing/2014/main" xmlns="" id="{3A342167-DE39-434B-A120-FFCC8DD910DE}"/>
              </a:ext>
            </a:extLst>
          </p:cNvPr>
          <p:cNvSpPr/>
          <p:nvPr/>
        </p:nvSpPr>
        <p:spPr>
          <a:xfrm>
            <a:off x="3275585" y="4174963"/>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a:extLst>
              <a:ext uri="{FF2B5EF4-FFF2-40B4-BE49-F238E27FC236}">
                <a16:creationId xmlns:a16="http://schemas.microsoft.com/office/drawing/2014/main" xmlns="" id="{0BAAA445-1743-46A9-A492-9BF7241CFC4B}"/>
              </a:ext>
            </a:extLst>
          </p:cNvPr>
          <p:cNvSpPr/>
          <p:nvPr/>
        </p:nvSpPr>
        <p:spPr>
          <a:xfrm>
            <a:off x="1434317" y="4174963"/>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23">
            <a:extLst>
              <a:ext uri="{FF2B5EF4-FFF2-40B4-BE49-F238E27FC236}">
                <a16:creationId xmlns:a16="http://schemas.microsoft.com/office/drawing/2014/main" xmlns="" id="{AC8E5774-EC68-4C08-A44E-C12868D74304}"/>
              </a:ext>
            </a:extLst>
          </p:cNvPr>
          <p:cNvCxnSpPr>
            <a:cxnSpLocks/>
          </p:cNvCxnSpPr>
          <p:nvPr/>
        </p:nvCxnSpPr>
        <p:spPr>
          <a:xfrm rot="5400000" flipH="1" flipV="1">
            <a:off x="2254127" y="3778963"/>
            <a:ext cx="12700" cy="792000"/>
          </a:xfrm>
          <a:prstGeom prst="curvedConnector3">
            <a:avLst>
              <a:gd name="adj1" fmla="val 3772606"/>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34">
            <a:extLst>
              <a:ext uri="{FF2B5EF4-FFF2-40B4-BE49-F238E27FC236}">
                <a16:creationId xmlns:a16="http://schemas.microsoft.com/office/drawing/2014/main" xmlns="" id="{6EA2BD47-E474-447A-BAD7-86504A46DA41}"/>
              </a:ext>
            </a:extLst>
          </p:cNvPr>
          <p:cNvCxnSpPr>
            <a:cxnSpLocks/>
          </p:cNvCxnSpPr>
          <p:nvPr/>
        </p:nvCxnSpPr>
        <p:spPr>
          <a:xfrm rot="5400000" flipH="1" flipV="1">
            <a:off x="3320276" y="3778964"/>
            <a:ext cx="12700" cy="792000"/>
          </a:xfrm>
          <a:prstGeom prst="curvedConnector3">
            <a:avLst>
              <a:gd name="adj1" fmla="val 3772606"/>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55F8E26-DBA2-4467-934E-947BCB738A13}"/>
              </a:ext>
            </a:extLst>
          </p:cNvPr>
          <p:cNvSpPr txBox="1"/>
          <p:nvPr/>
        </p:nvSpPr>
        <p:spPr>
          <a:xfrm>
            <a:off x="1885569" y="3318238"/>
            <a:ext cx="792205"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t>
            </a:r>
          </a:p>
        </p:txBody>
      </p:sp>
      <p:sp>
        <p:nvSpPr>
          <p:cNvPr id="15" name="TextBox 14">
            <a:extLst>
              <a:ext uri="{FF2B5EF4-FFF2-40B4-BE49-F238E27FC236}">
                <a16:creationId xmlns:a16="http://schemas.microsoft.com/office/drawing/2014/main" xmlns="" id="{F6DEF808-14A3-40FA-9344-EC2882E043A8}"/>
              </a:ext>
            </a:extLst>
          </p:cNvPr>
          <p:cNvSpPr txBox="1"/>
          <p:nvPr/>
        </p:nvSpPr>
        <p:spPr>
          <a:xfrm>
            <a:off x="2955818" y="3318238"/>
            <a:ext cx="792205"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t>
            </a:r>
          </a:p>
        </p:txBody>
      </p:sp>
      <p:sp>
        <p:nvSpPr>
          <p:cNvPr id="16" name="Cube 15">
            <a:extLst>
              <a:ext uri="{FF2B5EF4-FFF2-40B4-BE49-F238E27FC236}">
                <a16:creationId xmlns:a16="http://schemas.microsoft.com/office/drawing/2014/main" xmlns="" id="{F8FE4C4F-E05C-4021-A275-F7B424D5F25A}"/>
              </a:ext>
            </a:extLst>
          </p:cNvPr>
          <p:cNvSpPr/>
          <p:nvPr/>
        </p:nvSpPr>
        <p:spPr>
          <a:xfrm>
            <a:off x="2354951" y="3278909"/>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xmlns="" id="{6299474D-D6B9-41B7-8488-A707EBEC76A4}"/>
              </a:ext>
            </a:extLst>
          </p:cNvPr>
          <p:cNvSpPr/>
          <p:nvPr/>
        </p:nvSpPr>
        <p:spPr>
          <a:xfrm>
            <a:off x="2354951" y="5055611"/>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a:extLst>
              <a:ext uri="{FF2B5EF4-FFF2-40B4-BE49-F238E27FC236}">
                <a16:creationId xmlns:a16="http://schemas.microsoft.com/office/drawing/2014/main" xmlns="" id="{069408C4-C1AE-47C3-851F-7CDA5ECDECBF}"/>
              </a:ext>
            </a:extLst>
          </p:cNvPr>
          <p:cNvSpPr/>
          <p:nvPr/>
        </p:nvSpPr>
        <p:spPr>
          <a:xfrm>
            <a:off x="2022084" y="4504588"/>
            <a:ext cx="793184" cy="792000"/>
          </a:xfrm>
          <a:prstGeom prst="cube">
            <a:avLst/>
          </a:prstGeom>
          <a:solidFill>
            <a:srgbClr val="F8CBA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xmlns="" id="{E85713E9-E777-4E2B-85BE-ECFDDD09BF45}"/>
              </a:ext>
            </a:extLst>
          </p:cNvPr>
          <p:cNvCxnSpPr>
            <a:cxnSpLocks/>
          </p:cNvCxnSpPr>
          <p:nvPr/>
        </p:nvCxnSpPr>
        <p:spPr>
          <a:xfrm>
            <a:off x="946879" y="3575890"/>
            <a:ext cx="0" cy="573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04553BA6-0240-4AD5-A04B-9FA29C0EA46E}"/>
              </a:ext>
            </a:extLst>
          </p:cNvPr>
          <p:cNvCxnSpPr>
            <a:cxnSpLocks/>
          </p:cNvCxnSpPr>
          <p:nvPr/>
        </p:nvCxnSpPr>
        <p:spPr>
          <a:xfrm>
            <a:off x="946879" y="3575890"/>
            <a:ext cx="6217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3F3FDDD-6BE0-477B-AB15-ECDF24282A5F}"/>
              </a:ext>
            </a:extLst>
          </p:cNvPr>
          <p:cNvCxnSpPr>
            <a:cxnSpLocks/>
          </p:cNvCxnSpPr>
          <p:nvPr/>
        </p:nvCxnSpPr>
        <p:spPr>
          <a:xfrm flipV="1">
            <a:off x="946879" y="3246998"/>
            <a:ext cx="487438" cy="328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FA281D3A-66D6-4CB5-8AA8-BB26209FF1FB}"/>
              </a:ext>
            </a:extLst>
          </p:cNvPr>
          <p:cNvSpPr txBox="1"/>
          <p:nvPr/>
        </p:nvSpPr>
        <p:spPr>
          <a:xfrm>
            <a:off x="1316783" y="3232680"/>
            <a:ext cx="300082"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x</a:t>
            </a:r>
          </a:p>
        </p:txBody>
      </p:sp>
      <p:sp>
        <p:nvSpPr>
          <p:cNvPr id="23" name="TextBox 22">
            <a:extLst>
              <a:ext uri="{FF2B5EF4-FFF2-40B4-BE49-F238E27FC236}">
                <a16:creationId xmlns:a16="http://schemas.microsoft.com/office/drawing/2014/main" xmlns="" id="{6C5397D5-D2C6-4130-9E0F-732EBF93C36B}"/>
              </a:ext>
            </a:extLst>
          </p:cNvPr>
          <p:cNvSpPr txBox="1"/>
          <p:nvPr/>
        </p:nvSpPr>
        <p:spPr>
          <a:xfrm>
            <a:off x="898681" y="3727889"/>
            <a:ext cx="300083"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y</a:t>
            </a:r>
          </a:p>
        </p:txBody>
      </p:sp>
      <p:sp>
        <p:nvSpPr>
          <p:cNvPr id="24" name="TextBox 23">
            <a:extLst>
              <a:ext uri="{FF2B5EF4-FFF2-40B4-BE49-F238E27FC236}">
                <a16:creationId xmlns:a16="http://schemas.microsoft.com/office/drawing/2014/main" xmlns="" id="{964D8984-A590-4C80-8885-87E94A9BBDC7}"/>
              </a:ext>
            </a:extLst>
          </p:cNvPr>
          <p:cNvSpPr txBox="1"/>
          <p:nvPr/>
        </p:nvSpPr>
        <p:spPr>
          <a:xfrm>
            <a:off x="1106380" y="2935283"/>
            <a:ext cx="300083" cy="369332"/>
          </a:xfrm>
          <a:prstGeom prst="rect">
            <a:avLst/>
          </a:prstGeom>
          <a:noFill/>
        </p:spPr>
        <p:txBody>
          <a:bodyPr wrap="square" rtlCol="0">
            <a:spAutoFit/>
          </a:bodyPr>
          <a:lstStyle/>
          <a:p>
            <a:pPr algn="ctr"/>
            <a:r>
              <a:rPr lang="en-US" dirty="0">
                <a:latin typeface="Helvetica" panose="020B0604020202020204" pitchFamily="34" charset="0"/>
                <a:ea typeface="Verdana" panose="020B0604030504040204" pitchFamily="34" charset="0"/>
                <a:cs typeface="Helvetica" panose="020B0604020202020204" pitchFamily="34" charset="0"/>
              </a:rPr>
              <a:t>z</a:t>
            </a:r>
          </a:p>
        </p:txBody>
      </p:sp>
      <p:sp>
        <p:nvSpPr>
          <p:cNvPr id="25" name="Rectangle 24">
            <a:extLst>
              <a:ext uri="{FF2B5EF4-FFF2-40B4-BE49-F238E27FC236}">
                <a16:creationId xmlns:a16="http://schemas.microsoft.com/office/drawing/2014/main" xmlns="" id="{594145AF-E10C-4BB7-8B74-1A1491C3C687}"/>
              </a:ext>
            </a:extLst>
          </p:cNvPr>
          <p:cNvSpPr/>
          <p:nvPr/>
        </p:nvSpPr>
        <p:spPr>
          <a:xfrm>
            <a:off x="5114673" y="3944884"/>
            <a:ext cx="6012865" cy="27615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C039EC85-695A-4AF7-AF30-435ED73D1C50}"/>
              </a:ext>
            </a:extLst>
          </p:cNvPr>
          <p:cNvSpPr/>
          <p:nvPr/>
        </p:nvSpPr>
        <p:spPr>
          <a:xfrm>
            <a:off x="5416116" y="395001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E5336AA8-D884-4B91-9FCE-328DDA196C7D}"/>
              </a:ext>
            </a:extLst>
          </p:cNvPr>
          <p:cNvSpPr/>
          <p:nvPr/>
        </p:nvSpPr>
        <p:spPr>
          <a:xfrm>
            <a:off x="6706962"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85350C41-3290-4562-8781-3E09DF26CB36}"/>
              </a:ext>
            </a:extLst>
          </p:cNvPr>
          <p:cNvSpPr/>
          <p:nvPr/>
        </p:nvSpPr>
        <p:spPr>
          <a:xfrm>
            <a:off x="7661885"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D9E8208C-6B81-44C3-8134-7BE4387C9EC5}"/>
              </a:ext>
            </a:extLst>
          </p:cNvPr>
          <p:cNvSpPr/>
          <p:nvPr/>
        </p:nvSpPr>
        <p:spPr>
          <a:xfrm>
            <a:off x="7947811"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D94D59B-FBFB-4D98-895B-3A26FB5853A6}"/>
              </a:ext>
            </a:extLst>
          </p:cNvPr>
          <p:cNvSpPr/>
          <p:nvPr/>
        </p:nvSpPr>
        <p:spPr>
          <a:xfrm>
            <a:off x="9060440"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AD8C1162-61A9-49FB-B800-86C1777EF4D9}"/>
              </a:ext>
            </a:extLst>
          </p:cNvPr>
          <p:cNvSpPr/>
          <p:nvPr/>
        </p:nvSpPr>
        <p:spPr>
          <a:xfrm>
            <a:off x="10599840" y="3944884"/>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7FE0C83-6897-4113-BE65-59002DE7E054}"/>
              </a:ext>
            </a:extLst>
          </p:cNvPr>
          <p:cNvSpPr/>
          <p:nvPr/>
        </p:nvSpPr>
        <p:spPr>
          <a:xfrm>
            <a:off x="5114673" y="5475922"/>
            <a:ext cx="6012865" cy="27615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A819305C-625B-4BD8-8642-266EDBA8DEC0}"/>
              </a:ext>
            </a:extLst>
          </p:cNvPr>
          <p:cNvSpPr/>
          <p:nvPr/>
        </p:nvSpPr>
        <p:spPr>
          <a:xfrm>
            <a:off x="7947811" y="5480225"/>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336372AA-9BD7-4062-A50E-8708ECC948D4}"/>
              </a:ext>
            </a:extLst>
          </p:cNvPr>
          <p:cNvCxnSpPr>
            <a:cxnSpLocks/>
            <a:endCxn id="27" idx="2"/>
          </p:cNvCxnSpPr>
          <p:nvPr/>
        </p:nvCxnSpPr>
        <p:spPr>
          <a:xfrm flipH="1" flipV="1">
            <a:off x="6849925" y="4215073"/>
            <a:ext cx="1234430" cy="454944"/>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xmlns="" id="{49605BFD-FA41-47F0-8CD1-720BD23FB0AB}"/>
              </a:ext>
            </a:extLst>
          </p:cNvPr>
          <p:cNvCxnSpPr>
            <a:cxnSpLocks/>
            <a:stCxn id="33" idx="0"/>
            <a:endCxn id="29" idx="2"/>
          </p:cNvCxnSpPr>
          <p:nvPr/>
        </p:nvCxnSpPr>
        <p:spPr>
          <a:xfrm flipV="1">
            <a:off x="8090774" y="4215073"/>
            <a:ext cx="0" cy="1265152"/>
          </a:xfrm>
          <a:prstGeom prst="line">
            <a:avLst/>
          </a:prstGeom>
        </p:spPr>
        <p:style>
          <a:lnRef idx="3">
            <a:schemeClr val="dk1"/>
          </a:lnRef>
          <a:fillRef idx="0">
            <a:schemeClr val="dk1"/>
          </a:fillRef>
          <a:effectRef idx="2">
            <a:schemeClr val="dk1"/>
          </a:effectRef>
          <a:fontRef idx="minor">
            <a:schemeClr val="tx1"/>
          </a:fontRef>
        </p:style>
      </p:cxnSp>
      <p:sp>
        <p:nvSpPr>
          <p:cNvPr id="39" name="Rectangle 38">
            <a:extLst>
              <a:ext uri="{FF2B5EF4-FFF2-40B4-BE49-F238E27FC236}">
                <a16:creationId xmlns:a16="http://schemas.microsoft.com/office/drawing/2014/main" xmlns="" id="{5D9055C6-F3E5-421C-8F48-6EE2F4531EB2}"/>
              </a:ext>
            </a:extLst>
          </p:cNvPr>
          <p:cNvSpPr/>
          <p:nvPr/>
        </p:nvSpPr>
        <p:spPr>
          <a:xfrm>
            <a:off x="8233737" y="3949187"/>
            <a:ext cx="285926" cy="2658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77CE5808-883B-47A9-8852-8650178F3EEE}"/>
              </a:ext>
            </a:extLst>
          </p:cNvPr>
          <p:cNvCxnSpPr>
            <a:cxnSpLocks/>
            <a:endCxn id="28" idx="2"/>
          </p:cNvCxnSpPr>
          <p:nvPr/>
        </p:nvCxnSpPr>
        <p:spPr>
          <a:xfrm flipH="1" flipV="1">
            <a:off x="7804848" y="4215073"/>
            <a:ext cx="285928" cy="454944"/>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xmlns="" id="{10F3757B-A18C-444F-8038-CEA863B2C2B2}"/>
              </a:ext>
            </a:extLst>
          </p:cNvPr>
          <p:cNvCxnSpPr>
            <a:cxnSpLocks/>
            <a:endCxn id="39" idx="2"/>
          </p:cNvCxnSpPr>
          <p:nvPr/>
        </p:nvCxnSpPr>
        <p:spPr>
          <a:xfrm flipV="1">
            <a:off x="8090775" y="4215073"/>
            <a:ext cx="285925" cy="454944"/>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xmlns="" id="{A464663C-E5C0-4A3F-BF2F-C611FA3CB8D8}"/>
              </a:ext>
            </a:extLst>
          </p:cNvPr>
          <p:cNvCxnSpPr>
            <a:cxnSpLocks/>
            <a:endCxn id="30" idx="2"/>
          </p:cNvCxnSpPr>
          <p:nvPr/>
        </p:nvCxnSpPr>
        <p:spPr>
          <a:xfrm flipV="1">
            <a:off x="8090775" y="4215073"/>
            <a:ext cx="1112628" cy="454944"/>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xmlns="" id="{4A98FCE2-4F4A-4E04-A4FB-6A18B5EA994C}"/>
              </a:ext>
            </a:extLst>
          </p:cNvPr>
          <p:cNvCxnSpPr>
            <a:cxnSpLocks/>
            <a:endCxn id="26" idx="2"/>
          </p:cNvCxnSpPr>
          <p:nvPr/>
        </p:nvCxnSpPr>
        <p:spPr>
          <a:xfrm flipH="1" flipV="1">
            <a:off x="5559079" y="4215903"/>
            <a:ext cx="2531696" cy="454114"/>
          </a:xfrm>
          <a:prstGeom prst="line">
            <a:avLst/>
          </a:prstGeom>
        </p:spPr>
        <p:style>
          <a:lnRef idx="3">
            <a:schemeClr val="dk1"/>
          </a:lnRef>
          <a:fillRef idx="0">
            <a:schemeClr val="dk1"/>
          </a:fillRef>
          <a:effectRef idx="2">
            <a:schemeClr val="dk1"/>
          </a:effectRef>
          <a:fontRef idx="minor">
            <a:schemeClr val="tx1"/>
          </a:fontRef>
        </p:style>
      </p:cxnSp>
      <p:sp>
        <p:nvSpPr>
          <p:cNvPr id="52" name="TextBox 51">
            <a:extLst>
              <a:ext uri="{FF2B5EF4-FFF2-40B4-BE49-F238E27FC236}">
                <a16:creationId xmlns:a16="http://schemas.microsoft.com/office/drawing/2014/main" xmlns="" id="{4CACD9A1-8159-418A-9A15-A51ECDF5F51A}"/>
              </a:ext>
            </a:extLst>
          </p:cNvPr>
          <p:cNvSpPr txBox="1"/>
          <p:nvPr/>
        </p:nvSpPr>
        <p:spPr>
          <a:xfrm>
            <a:off x="5327022" y="5915933"/>
            <a:ext cx="5681748" cy="369332"/>
          </a:xfrm>
          <a:prstGeom prst="rect">
            <a:avLst/>
          </a:prstGeom>
          <a:noFill/>
        </p:spPr>
        <p:txBody>
          <a:bodyPr wrap="none" rtlCol="0">
            <a:spAutoFit/>
          </a:bodyPr>
          <a:lstStyle/>
          <a:p>
            <a:r>
              <a:rPr lang="en-US" b="1" dirty="0">
                <a:latin typeface="Garamond" panose="02020404030301010803" pitchFamily="18" charset="0"/>
              </a:rPr>
              <a:t>Mapping of 7-point Jacobi from 3D plane onto 1D plane</a:t>
            </a:r>
          </a:p>
        </p:txBody>
      </p:sp>
      <p:cxnSp>
        <p:nvCxnSpPr>
          <p:cNvPr id="53" name="Straight Connector 52">
            <a:extLst>
              <a:ext uri="{FF2B5EF4-FFF2-40B4-BE49-F238E27FC236}">
                <a16:creationId xmlns:a16="http://schemas.microsoft.com/office/drawing/2014/main" xmlns="" id="{D242ED8B-80DB-4A2B-AB51-5D02B8E722D4}"/>
              </a:ext>
            </a:extLst>
          </p:cNvPr>
          <p:cNvCxnSpPr>
            <a:cxnSpLocks/>
            <a:endCxn id="31" idx="2"/>
          </p:cNvCxnSpPr>
          <p:nvPr/>
        </p:nvCxnSpPr>
        <p:spPr>
          <a:xfrm flipV="1">
            <a:off x="8100129" y="4210770"/>
            <a:ext cx="2642674" cy="450278"/>
          </a:xfrm>
          <a:prstGeom prst="line">
            <a:avLst/>
          </a:prstGeom>
        </p:spPr>
        <p:style>
          <a:lnRef idx="3">
            <a:schemeClr val="dk1"/>
          </a:lnRef>
          <a:fillRef idx="0">
            <a:schemeClr val="dk1"/>
          </a:fillRef>
          <a:effectRef idx="2">
            <a:schemeClr val="dk1"/>
          </a:effectRef>
          <a:fontRef idx="minor">
            <a:schemeClr val="tx1"/>
          </a:fontRef>
        </p:style>
      </p:cxnSp>
      <p:sp>
        <p:nvSpPr>
          <p:cNvPr id="57" name="TextBox 56">
            <a:extLst>
              <a:ext uri="{FF2B5EF4-FFF2-40B4-BE49-F238E27FC236}">
                <a16:creationId xmlns:a16="http://schemas.microsoft.com/office/drawing/2014/main" xmlns="" id="{9D43B6DE-D57B-4ECC-BA06-D72D970DD401}"/>
              </a:ext>
            </a:extLst>
          </p:cNvPr>
          <p:cNvSpPr txBox="1"/>
          <p:nvPr/>
        </p:nvSpPr>
        <p:spPr>
          <a:xfrm>
            <a:off x="5082825" y="3626239"/>
            <a:ext cx="1288173" cy="369332"/>
          </a:xfrm>
          <a:prstGeom prst="rect">
            <a:avLst/>
          </a:prstGeom>
          <a:noFill/>
        </p:spPr>
        <p:txBody>
          <a:bodyPr wrap="none" rtlCol="0">
            <a:spAutoFit/>
          </a:bodyPr>
          <a:lstStyle/>
          <a:p>
            <a:r>
              <a:rPr lang="en-US" b="1" dirty="0">
                <a:latin typeface="Garamond" panose="02020404030301010803" pitchFamily="18" charset="0"/>
              </a:rPr>
              <a:t>Read Array</a:t>
            </a:r>
          </a:p>
        </p:txBody>
      </p:sp>
      <p:sp>
        <p:nvSpPr>
          <p:cNvPr id="58" name="TextBox 57">
            <a:extLst>
              <a:ext uri="{FF2B5EF4-FFF2-40B4-BE49-F238E27FC236}">
                <a16:creationId xmlns:a16="http://schemas.microsoft.com/office/drawing/2014/main" xmlns="" id="{5FED83B7-8EC2-4720-94FB-B3353FEBBDA1}"/>
              </a:ext>
            </a:extLst>
          </p:cNvPr>
          <p:cNvSpPr txBox="1"/>
          <p:nvPr/>
        </p:nvSpPr>
        <p:spPr>
          <a:xfrm>
            <a:off x="5040430" y="5156184"/>
            <a:ext cx="1307474" cy="369332"/>
          </a:xfrm>
          <a:prstGeom prst="rect">
            <a:avLst/>
          </a:prstGeom>
          <a:noFill/>
        </p:spPr>
        <p:txBody>
          <a:bodyPr wrap="none" rtlCol="0">
            <a:spAutoFit/>
          </a:bodyPr>
          <a:lstStyle/>
          <a:p>
            <a:r>
              <a:rPr lang="en-US" b="1" dirty="0">
                <a:latin typeface="Garamond" panose="02020404030301010803" pitchFamily="18" charset="0"/>
              </a:rPr>
              <a:t>Write Array</a:t>
            </a:r>
          </a:p>
        </p:txBody>
      </p:sp>
      <p:sp>
        <p:nvSpPr>
          <p:cNvPr id="5" name="Rectangle 4"/>
          <p:cNvSpPr/>
          <p:nvPr/>
        </p:nvSpPr>
        <p:spPr>
          <a:xfrm>
            <a:off x="-155921" y="1123798"/>
            <a:ext cx="11430000" cy="5689600"/>
          </a:xfrm>
          <a:prstGeom prst="rect">
            <a:avLst/>
          </a:prstGeom>
          <a:solidFill>
            <a:schemeClr val="bg1">
              <a:lumMod val="95000"/>
              <a:alpha val="81000"/>
            </a:schemeClr>
          </a:solidFill>
          <a:ln>
            <a:solidFill>
              <a:schemeClr val="bg1">
                <a:lumMod val="9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5924F64C-B7DB-4EC6-9C39-235C04D45B22}"/>
              </a:ext>
            </a:extLst>
          </p:cNvPr>
          <p:cNvSpPr/>
          <p:nvPr/>
        </p:nvSpPr>
        <p:spPr>
          <a:xfrm>
            <a:off x="0" y="2441100"/>
            <a:ext cx="12192000" cy="1929912"/>
          </a:xfrm>
          <a:prstGeom prst="rect">
            <a:avLst/>
          </a:prstGeom>
          <a:solidFill>
            <a:srgbClr val="9E0000"/>
          </a:solidFill>
          <a:ln>
            <a:solidFill>
              <a:srgbClr val="9E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Performance bottleneck</a:t>
            </a:r>
          </a:p>
        </p:txBody>
      </p:sp>
      <p:sp>
        <p:nvSpPr>
          <p:cNvPr id="48" name="Slide Number Placeholder 3"/>
          <p:cNvSpPr>
            <a:spLocks noGrp="1"/>
          </p:cNvSpPr>
          <p:nvPr>
            <p:ph type="sldNum" sz="quarter" idx="12"/>
          </p:nvPr>
        </p:nvSpPr>
        <p:spPr>
          <a:xfrm>
            <a:off x="9479156" y="6553491"/>
            <a:ext cx="2743200" cy="365125"/>
          </a:xfrm>
        </p:spPr>
        <p:txBody>
          <a:bodyPr/>
          <a:lstStyle/>
          <a:p>
            <a:r>
              <a:rPr lang="en-US" dirty="0"/>
              <a:t>5</a:t>
            </a:r>
          </a:p>
        </p:txBody>
      </p:sp>
    </p:spTree>
    <p:extLst>
      <p:ext uri="{BB962C8B-B14F-4D97-AF65-F5344CB8AC3E}">
        <p14:creationId xmlns:p14="http://schemas.microsoft.com/office/powerpoint/2010/main" val="203099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650" dirty="0"/>
              <a:t>Stencil Computations in Weather Applications</a:t>
            </a:r>
          </a:p>
        </p:txBody>
      </p:sp>
      <p:sp>
        <p:nvSpPr>
          <p:cNvPr id="2" name="Content Placeholder 1">
            <a:extLst>
              <a:ext uri="{FF2B5EF4-FFF2-40B4-BE49-F238E27FC236}">
                <a16:creationId xmlns:a16="http://schemas.microsoft.com/office/drawing/2014/main" xmlns="" id="{40ED38A4-BF56-473F-9417-63401C9EA2D1}"/>
              </a:ext>
            </a:extLst>
          </p:cNvPr>
          <p:cNvSpPr>
            <a:spLocks noGrp="1"/>
          </p:cNvSpPr>
          <p:nvPr>
            <p:ph idx="1"/>
          </p:nvPr>
        </p:nvSpPr>
        <p:spPr/>
        <p:txBody>
          <a:bodyPr/>
          <a:lstStyle/>
          <a:p>
            <a:pPr marL="0" indent="0">
              <a:lnSpc>
                <a:spcPct val="100000"/>
              </a:lnSpc>
              <a:spcAft>
                <a:spcPts val="1000"/>
              </a:spcAft>
              <a:buClr>
                <a:schemeClr val="bg1">
                  <a:lumMod val="50000"/>
                </a:schemeClr>
              </a:buClr>
              <a:buNone/>
            </a:pPr>
            <a:r>
              <a:rPr lang="en-US" b="1" dirty="0"/>
              <a:t>COSMO (Consortium for Small-Scale Modeling)                                     weather prediction application</a:t>
            </a:r>
            <a:endParaRPr lang="en-US" dirty="0"/>
          </a:p>
          <a:p>
            <a:pPr lvl="1">
              <a:lnSpc>
                <a:spcPct val="100000"/>
              </a:lnSpc>
            </a:pPr>
            <a:r>
              <a:rPr lang="en-US" dirty="0"/>
              <a:t>The essential part of the weather prediction models                                                   is called </a:t>
            </a:r>
            <a:r>
              <a:rPr lang="en-US" b="1" dirty="0"/>
              <a:t>dynamical core</a:t>
            </a:r>
            <a:endParaRPr lang="en-US" dirty="0"/>
          </a:p>
          <a:p>
            <a:pPr lvl="1">
              <a:lnSpc>
                <a:spcPct val="250000"/>
              </a:lnSpc>
              <a:spcBef>
                <a:spcPts val="0"/>
              </a:spcBef>
              <a:spcAft>
                <a:spcPts val="2400"/>
              </a:spcAft>
            </a:pPr>
            <a:r>
              <a:rPr lang="en-US" dirty="0"/>
              <a:t>Around </a:t>
            </a:r>
            <a:r>
              <a:rPr lang="en-US" b="1" dirty="0"/>
              <a:t>8</a:t>
            </a:r>
            <a:r>
              <a:rPr lang="en-US" b="1" dirty="0" smtClean="0"/>
              <a:t>0 different </a:t>
            </a:r>
            <a:r>
              <a:rPr lang="en-US" dirty="0"/>
              <a:t>stencil compute motifs</a:t>
            </a:r>
          </a:p>
          <a:p>
            <a:pPr lvl="1">
              <a:lnSpc>
                <a:spcPct val="100000"/>
              </a:lnSpc>
              <a:spcBef>
                <a:spcPts val="0"/>
              </a:spcBef>
              <a:spcAft>
                <a:spcPts val="2400"/>
              </a:spcAft>
            </a:pPr>
            <a:r>
              <a:rPr lang="en-US" dirty="0"/>
              <a:t>~30 variables and ~70 temporary arrays (3D grids)</a:t>
            </a:r>
          </a:p>
          <a:p>
            <a:pPr lvl="1">
              <a:lnSpc>
                <a:spcPct val="100000"/>
              </a:lnSpc>
              <a:spcBef>
                <a:spcPts val="0"/>
              </a:spcBef>
              <a:spcAft>
                <a:spcPts val="2400"/>
              </a:spcAft>
            </a:pPr>
            <a:r>
              <a:rPr lang="en-US" dirty="0"/>
              <a:t>Horizontal diffusion and vertical advection</a:t>
            </a:r>
          </a:p>
          <a:p>
            <a:pPr lvl="1">
              <a:lnSpc>
                <a:spcPct val="100000"/>
              </a:lnSpc>
              <a:spcBef>
                <a:spcPts val="0"/>
              </a:spcBef>
              <a:spcAft>
                <a:spcPts val="2400"/>
              </a:spcAft>
            </a:pPr>
            <a:r>
              <a:rPr lang="en-US" b="1" dirty="0">
                <a:solidFill>
                  <a:srgbClr val="FF0000"/>
                </a:solidFill>
              </a:rPr>
              <a:t>Complex stencil programs</a:t>
            </a:r>
          </a:p>
          <a:p>
            <a:pPr>
              <a:lnSpc>
                <a:spcPct val="100000"/>
              </a:lnSpc>
              <a:spcBef>
                <a:spcPts val="0"/>
              </a:spcBef>
              <a:spcAft>
                <a:spcPts val="1600"/>
              </a:spcAft>
              <a:buClr>
                <a:schemeClr val="bg1">
                  <a:lumMod val="50000"/>
                </a:schemeClr>
              </a:buClr>
              <a:buFont typeface="Wingdings" panose="05000000000000000000" pitchFamily="2" charset="2"/>
              <a:buChar char="§"/>
            </a:pPr>
            <a:endParaRPr lang="en-US" dirty="0"/>
          </a:p>
          <a:p>
            <a:pPr>
              <a:lnSpc>
                <a:spcPct val="100000"/>
              </a:lnSpc>
              <a:spcBef>
                <a:spcPts val="0"/>
              </a:spcBef>
              <a:spcAft>
                <a:spcPts val="1600"/>
              </a:spcAft>
              <a:buClr>
                <a:schemeClr val="bg1">
                  <a:lumMod val="50000"/>
                </a:schemeClr>
              </a:buClr>
              <a:buFont typeface="Wingdings" panose="05000000000000000000" pitchFamily="2" charset="2"/>
              <a:buChar char="§"/>
            </a:pPr>
            <a:endParaRPr lang="en-US" dirty="0"/>
          </a:p>
          <a:p>
            <a:pPr>
              <a:lnSpc>
                <a:spcPct val="100000"/>
              </a:lnSpc>
              <a:spcBef>
                <a:spcPts val="0"/>
              </a:spcBef>
              <a:spcAft>
                <a:spcPts val="1600"/>
              </a:spcAft>
              <a:buClr>
                <a:schemeClr val="bg1">
                  <a:lumMod val="50000"/>
                </a:schemeClr>
              </a:buClr>
              <a:buFont typeface="Wingdings" panose="05000000000000000000" pitchFamily="2" charset="2"/>
              <a:buChar char="§"/>
            </a:pPr>
            <a:endParaRPr lang="en-US" sz="533" dirty="0"/>
          </a:p>
          <a:p>
            <a:endParaRPr lang="en-US" dirty="0"/>
          </a:p>
        </p:txBody>
      </p:sp>
      <p:sp>
        <p:nvSpPr>
          <p:cNvPr id="8" name="Footer Placeholder 4">
            <a:extLst>
              <a:ext uri="{FF2B5EF4-FFF2-40B4-BE49-F238E27FC236}">
                <a16:creationId xmlns:a16="http://schemas.microsoft.com/office/drawing/2014/main" xmlns="" id="{1BF49001-F0B5-4B3B-9D6A-21E342C552DF}"/>
              </a:ext>
            </a:extLst>
          </p:cNvPr>
          <p:cNvSpPr txBox="1">
            <a:spLocks/>
          </p:cNvSpPr>
          <p:nvPr/>
        </p:nvSpPr>
        <p:spPr>
          <a:xfrm>
            <a:off x="6537290" y="4947686"/>
            <a:ext cx="2868801" cy="1471878"/>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noProof="1">
                <a:latin typeface="Garamond" panose="02020404030301010803" pitchFamily="18" charset="0"/>
                <a:ea typeface="Tahoma" panose="020B0604030504040204" pitchFamily="34" charset="0"/>
                <a:cs typeface="Tahoma" panose="020B0604030504040204" pitchFamily="34" charset="0"/>
              </a:rPr>
              <a:t>Section of </a:t>
            </a:r>
          </a:p>
          <a:p>
            <a:r>
              <a:rPr lang="en-US" sz="1800" b="1" noProof="1">
                <a:latin typeface="Garamond" panose="02020404030301010803" pitchFamily="18" charset="0"/>
                <a:ea typeface="Tahoma" panose="020B0604030504040204" pitchFamily="34" charset="0"/>
                <a:cs typeface="Tahoma" panose="020B0604030504040204" pitchFamily="34" charset="0"/>
              </a:rPr>
              <a:t>COSMO CDAG</a:t>
            </a:r>
          </a:p>
          <a:p>
            <a:r>
              <a:rPr lang="en-US" sz="1600" b="1" noProof="1">
                <a:latin typeface="Garamond" panose="02020404030301010803" pitchFamily="18" charset="0"/>
                <a:ea typeface="Tahoma" panose="020B0604030504040204" pitchFamily="34" charset="0"/>
                <a:cs typeface="Tahoma" panose="020B0604030504040204" pitchFamily="34" charset="0"/>
              </a:rPr>
              <a:t>(Courtesy CSCS/ETH</a:t>
            </a:r>
          </a:p>
          <a:p>
            <a:r>
              <a:rPr lang="en-US" sz="1600" b="1" noProof="1">
                <a:latin typeface="Garamond" panose="02020404030301010803" pitchFamily="18" charset="0"/>
                <a:ea typeface="Tahoma" panose="020B0604030504040204" pitchFamily="34" charset="0"/>
                <a:cs typeface="Tahoma" panose="020B0604030504040204" pitchFamily="34" charset="0"/>
              </a:rPr>
              <a:t>and Ronald Luijten)</a:t>
            </a:r>
          </a:p>
          <a:p>
            <a:endParaRPr lang="en-US" sz="1600" b="1" noProof="1">
              <a:latin typeface="Garamond" panose="02020404030301010803" pitchFamily="18"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xmlns="" id="{B219A99E-F444-4177-AB59-FCEBA5C3B2ED}"/>
              </a:ext>
            </a:extLst>
          </p:cNvPr>
          <p:cNvSpPr/>
          <p:nvPr/>
        </p:nvSpPr>
        <p:spPr>
          <a:xfrm>
            <a:off x="9362437" y="1204916"/>
            <a:ext cx="881412" cy="62896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aramond" panose="02020404030301010803" pitchFamily="18" charset="0"/>
            </a:endParaRPr>
          </a:p>
        </p:txBody>
      </p:sp>
      <p:sp>
        <p:nvSpPr>
          <p:cNvPr id="11" name="Oval 10">
            <a:extLst>
              <a:ext uri="{FF2B5EF4-FFF2-40B4-BE49-F238E27FC236}">
                <a16:creationId xmlns:a16="http://schemas.microsoft.com/office/drawing/2014/main" xmlns="" id="{7B2F7D95-74F0-4C59-A73F-6A40FF144572}"/>
              </a:ext>
            </a:extLst>
          </p:cNvPr>
          <p:cNvSpPr/>
          <p:nvPr/>
        </p:nvSpPr>
        <p:spPr>
          <a:xfrm>
            <a:off x="8563664" y="1967355"/>
            <a:ext cx="773374" cy="68948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12" name="Oval 11">
            <a:extLst>
              <a:ext uri="{FF2B5EF4-FFF2-40B4-BE49-F238E27FC236}">
                <a16:creationId xmlns:a16="http://schemas.microsoft.com/office/drawing/2014/main" xmlns="" id="{4C11BDAD-FB42-494A-9C44-6D03395A3701}"/>
              </a:ext>
            </a:extLst>
          </p:cNvPr>
          <p:cNvSpPr/>
          <p:nvPr/>
        </p:nvSpPr>
        <p:spPr>
          <a:xfrm>
            <a:off x="9914739" y="2012911"/>
            <a:ext cx="618870" cy="701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13" name="Oval 12">
            <a:extLst>
              <a:ext uri="{FF2B5EF4-FFF2-40B4-BE49-F238E27FC236}">
                <a16:creationId xmlns:a16="http://schemas.microsoft.com/office/drawing/2014/main" xmlns="" id="{C40C67DD-726A-485E-BEA0-521C5FF553BF}"/>
              </a:ext>
            </a:extLst>
          </p:cNvPr>
          <p:cNvSpPr/>
          <p:nvPr/>
        </p:nvSpPr>
        <p:spPr>
          <a:xfrm>
            <a:off x="8642206" y="1191776"/>
            <a:ext cx="727772" cy="50511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aramond" panose="02020404030301010803" pitchFamily="18" charset="0"/>
            </a:endParaRPr>
          </a:p>
        </p:txBody>
      </p:sp>
      <p:sp>
        <p:nvSpPr>
          <p:cNvPr id="14" name="Oval 13">
            <a:extLst>
              <a:ext uri="{FF2B5EF4-FFF2-40B4-BE49-F238E27FC236}">
                <a16:creationId xmlns:a16="http://schemas.microsoft.com/office/drawing/2014/main" xmlns="" id="{110E213F-959B-4A8D-92B8-365627A045CF}"/>
              </a:ext>
            </a:extLst>
          </p:cNvPr>
          <p:cNvSpPr/>
          <p:nvPr/>
        </p:nvSpPr>
        <p:spPr>
          <a:xfrm>
            <a:off x="9359898" y="2143678"/>
            <a:ext cx="505460" cy="45709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15" name="Oval 14">
            <a:extLst>
              <a:ext uri="{FF2B5EF4-FFF2-40B4-BE49-F238E27FC236}">
                <a16:creationId xmlns:a16="http://schemas.microsoft.com/office/drawing/2014/main" xmlns="" id="{27A81458-CEC0-492C-8DF9-8528BC041BE9}"/>
              </a:ext>
            </a:extLst>
          </p:cNvPr>
          <p:cNvSpPr/>
          <p:nvPr/>
        </p:nvSpPr>
        <p:spPr>
          <a:xfrm>
            <a:off x="9575798" y="2788651"/>
            <a:ext cx="579120" cy="48794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16" name="Oval 15">
            <a:extLst>
              <a:ext uri="{FF2B5EF4-FFF2-40B4-BE49-F238E27FC236}">
                <a16:creationId xmlns:a16="http://schemas.microsoft.com/office/drawing/2014/main" xmlns="" id="{D80A113B-E948-4EDC-8C0E-8F5940463696}"/>
              </a:ext>
            </a:extLst>
          </p:cNvPr>
          <p:cNvSpPr/>
          <p:nvPr/>
        </p:nvSpPr>
        <p:spPr>
          <a:xfrm>
            <a:off x="10392258" y="3684971"/>
            <a:ext cx="628501" cy="44118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17" name="Oval 16">
            <a:extLst>
              <a:ext uri="{FF2B5EF4-FFF2-40B4-BE49-F238E27FC236}">
                <a16:creationId xmlns:a16="http://schemas.microsoft.com/office/drawing/2014/main" xmlns="" id="{11D5B951-6059-4A23-98E6-BC0B170C42E9}"/>
              </a:ext>
            </a:extLst>
          </p:cNvPr>
          <p:cNvSpPr/>
          <p:nvPr/>
        </p:nvSpPr>
        <p:spPr>
          <a:xfrm>
            <a:off x="10089725" y="3326873"/>
            <a:ext cx="552556" cy="40505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18" name="Oval 17">
            <a:extLst>
              <a:ext uri="{FF2B5EF4-FFF2-40B4-BE49-F238E27FC236}">
                <a16:creationId xmlns:a16="http://schemas.microsoft.com/office/drawing/2014/main" xmlns="" id="{D3539165-D817-448D-B92F-D8C1A77DAC86}"/>
              </a:ext>
            </a:extLst>
          </p:cNvPr>
          <p:cNvSpPr/>
          <p:nvPr/>
        </p:nvSpPr>
        <p:spPr>
          <a:xfrm>
            <a:off x="9966070" y="4250024"/>
            <a:ext cx="605726" cy="59121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19" name="Oval 18">
            <a:extLst>
              <a:ext uri="{FF2B5EF4-FFF2-40B4-BE49-F238E27FC236}">
                <a16:creationId xmlns:a16="http://schemas.microsoft.com/office/drawing/2014/main" xmlns="" id="{276DC8EE-4B33-4C9A-B4B0-FBBB7B564131}"/>
              </a:ext>
            </a:extLst>
          </p:cNvPr>
          <p:cNvSpPr/>
          <p:nvPr/>
        </p:nvSpPr>
        <p:spPr>
          <a:xfrm>
            <a:off x="9414963" y="5406163"/>
            <a:ext cx="624513" cy="4988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0" name="Oval 19">
            <a:extLst>
              <a:ext uri="{FF2B5EF4-FFF2-40B4-BE49-F238E27FC236}">
                <a16:creationId xmlns:a16="http://schemas.microsoft.com/office/drawing/2014/main" xmlns="" id="{3249C419-3717-40C4-8ADE-E11333B44401}"/>
              </a:ext>
            </a:extLst>
          </p:cNvPr>
          <p:cNvSpPr/>
          <p:nvPr/>
        </p:nvSpPr>
        <p:spPr>
          <a:xfrm>
            <a:off x="10986284" y="5350279"/>
            <a:ext cx="736021" cy="63002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5" name="Rectangle 4">
            <a:extLst>
              <a:ext uri="{FF2B5EF4-FFF2-40B4-BE49-F238E27FC236}">
                <a16:creationId xmlns:a16="http://schemas.microsoft.com/office/drawing/2014/main" xmlns="" id="{746A0073-FB51-4C6D-B7E7-6D06D6E2FC3B}"/>
              </a:ext>
            </a:extLst>
          </p:cNvPr>
          <p:cNvSpPr/>
          <p:nvPr/>
        </p:nvSpPr>
        <p:spPr>
          <a:xfrm>
            <a:off x="9125404" y="2958622"/>
            <a:ext cx="409754" cy="17523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1" name="Rectangle 20">
            <a:extLst>
              <a:ext uri="{FF2B5EF4-FFF2-40B4-BE49-F238E27FC236}">
                <a16:creationId xmlns:a16="http://schemas.microsoft.com/office/drawing/2014/main" xmlns="" id="{236BAC2B-B718-4361-9A4E-0DA6BE8B5AB6}"/>
              </a:ext>
            </a:extLst>
          </p:cNvPr>
          <p:cNvSpPr/>
          <p:nvPr/>
        </p:nvSpPr>
        <p:spPr>
          <a:xfrm>
            <a:off x="10278071" y="2976893"/>
            <a:ext cx="489868" cy="1704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2" name="Rectangle 21">
            <a:extLst>
              <a:ext uri="{FF2B5EF4-FFF2-40B4-BE49-F238E27FC236}">
                <a16:creationId xmlns:a16="http://schemas.microsoft.com/office/drawing/2014/main" xmlns="" id="{BA30E0A8-218B-4279-9924-0B234C9FFA65}"/>
              </a:ext>
            </a:extLst>
          </p:cNvPr>
          <p:cNvSpPr/>
          <p:nvPr/>
        </p:nvSpPr>
        <p:spPr>
          <a:xfrm>
            <a:off x="9369978" y="3883993"/>
            <a:ext cx="395505" cy="1571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3" name="Rectangle 22">
            <a:extLst>
              <a:ext uri="{FF2B5EF4-FFF2-40B4-BE49-F238E27FC236}">
                <a16:creationId xmlns:a16="http://schemas.microsoft.com/office/drawing/2014/main" xmlns="" id="{0D766AD3-7F33-4878-B08E-F85F64A0D304}"/>
              </a:ext>
            </a:extLst>
          </p:cNvPr>
          <p:cNvSpPr/>
          <p:nvPr/>
        </p:nvSpPr>
        <p:spPr>
          <a:xfrm>
            <a:off x="10080370" y="5608945"/>
            <a:ext cx="388874" cy="18969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4" name="Rectangle 23">
            <a:extLst>
              <a:ext uri="{FF2B5EF4-FFF2-40B4-BE49-F238E27FC236}">
                <a16:creationId xmlns:a16="http://schemas.microsoft.com/office/drawing/2014/main" xmlns="" id="{31D3D212-DB8D-40B5-A2C6-6AE3BE88C26E}"/>
              </a:ext>
            </a:extLst>
          </p:cNvPr>
          <p:cNvSpPr/>
          <p:nvPr/>
        </p:nvSpPr>
        <p:spPr>
          <a:xfrm>
            <a:off x="10513506" y="5597082"/>
            <a:ext cx="392179" cy="1900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5" name="Hexagon 24">
            <a:extLst>
              <a:ext uri="{FF2B5EF4-FFF2-40B4-BE49-F238E27FC236}">
                <a16:creationId xmlns:a16="http://schemas.microsoft.com/office/drawing/2014/main" xmlns="" id="{CA6C2BF1-A9DA-4A01-ADA9-6E0B3E4CCAE9}"/>
              </a:ext>
            </a:extLst>
          </p:cNvPr>
          <p:cNvSpPr/>
          <p:nvPr/>
        </p:nvSpPr>
        <p:spPr>
          <a:xfrm>
            <a:off x="9143999" y="3424546"/>
            <a:ext cx="936372" cy="200988"/>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6" name="Hexagon 25">
            <a:extLst>
              <a:ext uri="{FF2B5EF4-FFF2-40B4-BE49-F238E27FC236}">
                <a16:creationId xmlns:a16="http://schemas.microsoft.com/office/drawing/2014/main" xmlns="" id="{AD9023B3-15FA-4FD6-91C7-D261C28764C4}"/>
              </a:ext>
            </a:extLst>
          </p:cNvPr>
          <p:cNvSpPr/>
          <p:nvPr/>
        </p:nvSpPr>
        <p:spPr>
          <a:xfrm>
            <a:off x="9692049" y="4969654"/>
            <a:ext cx="1111632" cy="308095"/>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aramond" panose="02020404030301010803" pitchFamily="18" charset="0"/>
            </a:endParaRPr>
          </a:p>
        </p:txBody>
      </p:sp>
      <p:sp>
        <p:nvSpPr>
          <p:cNvPr id="27" name="Oval 26">
            <a:extLst>
              <a:ext uri="{FF2B5EF4-FFF2-40B4-BE49-F238E27FC236}">
                <a16:creationId xmlns:a16="http://schemas.microsoft.com/office/drawing/2014/main" xmlns="" id="{67FAE62F-E8D1-4BC6-B9E6-BD91B6B453E5}"/>
              </a:ext>
            </a:extLst>
          </p:cNvPr>
          <p:cNvSpPr/>
          <p:nvPr/>
        </p:nvSpPr>
        <p:spPr>
          <a:xfrm>
            <a:off x="8794778" y="6205072"/>
            <a:ext cx="630395" cy="51117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Oval 27">
            <a:extLst>
              <a:ext uri="{FF2B5EF4-FFF2-40B4-BE49-F238E27FC236}">
                <a16:creationId xmlns:a16="http://schemas.microsoft.com/office/drawing/2014/main" xmlns="" id="{D5D9208E-F383-4F2A-B850-F470EFB26DFE}"/>
              </a:ext>
            </a:extLst>
          </p:cNvPr>
          <p:cNvSpPr/>
          <p:nvPr/>
        </p:nvSpPr>
        <p:spPr>
          <a:xfrm>
            <a:off x="10247040" y="6100533"/>
            <a:ext cx="640413" cy="6571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0" name="Straight Arrow Connector 29">
            <a:extLst>
              <a:ext uri="{FF2B5EF4-FFF2-40B4-BE49-F238E27FC236}">
                <a16:creationId xmlns:a16="http://schemas.microsoft.com/office/drawing/2014/main" xmlns="" id="{19BD32A6-A0DF-49A2-9849-C0E286065CBF}"/>
              </a:ext>
            </a:extLst>
          </p:cNvPr>
          <p:cNvCxnSpPr/>
          <p:nvPr/>
        </p:nvCxnSpPr>
        <p:spPr>
          <a:xfrm>
            <a:off x="9072878" y="1564641"/>
            <a:ext cx="0" cy="42772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9D384771-0104-40E1-907E-1F4B76D86591}"/>
              </a:ext>
            </a:extLst>
          </p:cNvPr>
          <p:cNvCxnSpPr>
            <a:cxnSpLocks/>
            <a:stCxn id="4" idx="3"/>
            <a:endCxn id="11" idx="7"/>
          </p:cNvCxnSpPr>
          <p:nvPr/>
        </p:nvCxnSpPr>
        <p:spPr>
          <a:xfrm flipH="1">
            <a:off x="9223780" y="1741771"/>
            <a:ext cx="267737" cy="32655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BA41269C-35BB-4161-B85E-A662288C19C7}"/>
              </a:ext>
            </a:extLst>
          </p:cNvPr>
          <p:cNvCxnSpPr>
            <a:cxnSpLocks/>
            <a:stCxn id="4" idx="4"/>
          </p:cNvCxnSpPr>
          <p:nvPr/>
        </p:nvCxnSpPr>
        <p:spPr>
          <a:xfrm flipH="1">
            <a:off x="9650343" y="1833881"/>
            <a:ext cx="152800" cy="29623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92F302EF-8B59-4E7A-BDCE-5B3CC5F708A4}"/>
              </a:ext>
            </a:extLst>
          </p:cNvPr>
          <p:cNvCxnSpPr>
            <a:cxnSpLocks/>
            <a:stCxn id="4" idx="5"/>
            <a:endCxn id="12" idx="1"/>
          </p:cNvCxnSpPr>
          <p:nvPr/>
        </p:nvCxnSpPr>
        <p:spPr>
          <a:xfrm flipH="1">
            <a:off x="10005370" y="1741771"/>
            <a:ext cx="109399" cy="37384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D88F6FE1-36F2-42E9-97C2-7B9E5CF17927}"/>
              </a:ext>
            </a:extLst>
          </p:cNvPr>
          <p:cNvCxnSpPr>
            <a:cxnSpLocks/>
            <a:stCxn id="12" idx="3"/>
          </p:cNvCxnSpPr>
          <p:nvPr/>
        </p:nvCxnSpPr>
        <p:spPr>
          <a:xfrm flipH="1">
            <a:off x="9966071" y="2611524"/>
            <a:ext cx="39299" cy="19776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8EFBAB46-7924-484F-9B17-51063FBD1015}"/>
              </a:ext>
            </a:extLst>
          </p:cNvPr>
          <p:cNvCxnSpPr>
            <a:cxnSpLocks/>
            <a:stCxn id="12" idx="5"/>
            <a:endCxn id="21" idx="0"/>
          </p:cNvCxnSpPr>
          <p:nvPr/>
        </p:nvCxnSpPr>
        <p:spPr>
          <a:xfrm>
            <a:off x="10442978" y="2611524"/>
            <a:ext cx="80027" cy="36536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E4EB5306-70C7-40E8-AD04-35642BF26C46}"/>
              </a:ext>
            </a:extLst>
          </p:cNvPr>
          <p:cNvCxnSpPr>
            <a:cxnSpLocks/>
            <a:stCxn id="12" idx="3"/>
            <a:endCxn id="5" idx="0"/>
          </p:cNvCxnSpPr>
          <p:nvPr/>
        </p:nvCxnSpPr>
        <p:spPr>
          <a:xfrm flipH="1">
            <a:off x="9330281" y="2611524"/>
            <a:ext cx="675089" cy="34709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F2C087FA-6D9E-4C8A-9B8C-65A468BA3892}"/>
              </a:ext>
            </a:extLst>
          </p:cNvPr>
          <p:cNvCxnSpPr>
            <a:cxnSpLocks/>
          </p:cNvCxnSpPr>
          <p:nvPr/>
        </p:nvCxnSpPr>
        <p:spPr>
          <a:xfrm flipH="1">
            <a:off x="9669774" y="3249466"/>
            <a:ext cx="76193" cy="16496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7C3BB7A4-4696-4161-991B-F3E883D2CC5C}"/>
              </a:ext>
            </a:extLst>
          </p:cNvPr>
          <p:cNvCxnSpPr>
            <a:cxnSpLocks/>
            <a:endCxn id="22" idx="0"/>
          </p:cNvCxnSpPr>
          <p:nvPr/>
        </p:nvCxnSpPr>
        <p:spPr>
          <a:xfrm flipH="1">
            <a:off x="9567731" y="3635290"/>
            <a:ext cx="34512" cy="24870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91F00EBD-B188-4C98-BCDC-E1CF92132106}"/>
              </a:ext>
            </a:extLst>
          </p:cNvPr>
          <p:cNvCxnSpPr>
            <a:cxnSpLocks/>
            <a:endCxn id="17" idx="0"/>
          </p:cNvCxnSpPr>
          <p:nvPr/>
        </p:nvCxnSpPr>
        <p:spPr>
          <a:xfrm>
            <a:off x="10212086" y="2710453"/>
            <a:ext cx="153917" cy="61642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F58814F2-118C-4DE2-ADC4-EA655810836F}"/>
              </a:ext>
            </a:extLst>
          </p:cNvPr>
          <p:cNvCxnSpPr>
            <a:cxnSpLocks/>
            <a:stCxn id="17" idx="4"/>
          </p:cNvCxnSpPr>
          <p:nvPr/>
        </p:nvCxnSpPr>
        <p:spPr>
          <a:xfrm flipH="1">
            <a:off x="10278072" y="3731928"/>
            <a:ext cx="87931" cy="51558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DB7709F1-BD51-4E46-AEC3-DC79D1D2A8B7}"/>
              </a:ext>
            </a:extLst>
          </p:cNvPr>
          <p:cNvCxnSpPr>
            <a:cxnSpLocks/>
          </p:cNvCxnSpPr>
          <p:nvPr/>
        </p:nvCxnSpPr>
        <p:spPr>
          <a:xfrm flipH="1">
            <a:off x="9250301" y="4044454"/>
            <a:ext cx="334979" cy="215231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CECCE33A-2648-49D8-9542-4C90A1784916}"/>
              </a:ext>
            </a:extLst>
          </p:cNvPr>
          <p:cNvCxnSpPr>
            <a:cxnSpLocks/>
            <a:stCxn id="11" idx="4"/>
            <a:endCxn id="27" idx="0"/>
          </p:cNvCxnSpPr>
          <p:nvPr/>
        </p:nvCxnSpPr>
        <p:spPr>
          <a:xfrm>
            <a:off x="8950351" y="2656842"/>
            <a:ext cx="159625" cy="354823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24CBC435-817C-4804-A521-1FA7E4205275}"/>
              </a:ext>
            </a:extLst>
          </p:cNvPr>
          <p:cNvCxnSpPr>
            <a:cxnSpLocks/>
            <a:stCxn id="16" idx="4"/>
            <a:endCxn id="18" idx="7"/>
          </p:cNvCxnSpPr>
          <p:nvPr/>
        </p:nvCxnSpPr>
        <p:spPr>
          <a:xfrm flipH="1">
            <a:off x="10483089" y="4126159"/>
            <a:ext cx="223420" cy="21044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F595E1F8-F59B-4D4D-8D7D-41C49E654B84}"/>
              </a:ext>
            </a:extLst>
          </p:cNvPr>
          <p:cNvCxnSpPr>
            <a:cxnSpLocks/>
          </p:cNvCxnSpPr>
          <p:nvPr/>
        </p:nvCxnSpPr>
        <p:spPr>
          <a:xfrm flipH="1">
            <a:off x="10247806" y="4803902"/>
            <a:ext cx="1" cy="18861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E7DC2EA1-131E-4162-A54E-7753C889D1A2}"/>
              </a:ext>
            </a:extLst>
          </p:cNvPr>
          <p:cNvCxnSpPr>
            <a:cxnSpLocks/>
            <a:endCxn id="23" idx="0"/>
          </p:cNvCxnSpPr>
          <p:nvPr/>
        </p:nvCxnSpPr>
        <p:spPr>
          <a:xfrm>
            <a:off x="10247040" y="5255792"/>
            <a:ext cx="27767" cy="35315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913FE054-4D7E-4382-B875-D00FB3ED7E17}"/>
              </a:ext>
            </a:extLst>
          </p:cNvPr>
          <p:cNvCxnSpPr>
            <a:cxnSpLocks/>
          </p:cNvCxnSpPr>
          <p:nvPr/>
        </p:nvCxnSpPr>
        <p:spPr>
          <a:xfrm>
            <a:off x="10405237" y="5277531"/>
            <a:ext cx="170247" cy="32396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6B85EC04-1960-4A75-8E45-C275ECC5987C}"/>
              </a:ext>
            </a:extLst>
          </p:cNvPr>
          <p:cNvCxnSpPr>
            <a:cxnSpLocks/>
          </p:cNvCxnSpPr>
          <p:nvPr/>
        </p:nvCxnSpPr>
        <p:spPr>
          <a:xfrm>
            <a:off x="10303033" y="5769219"/>
            <a:ext cx="181197" cy="33131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40393D7B-D4DF-4D19-9FD9-3BAA83C3EB86}"/>
              </a:ext>
            </a:extLst>
          </p:cNvPr>
          <p:cNvCxnSpPr>
            <a:cxnSpLocks/>
          </p:cNvCxnSpPr>
          <p:nvPr/>
        </p:nvCxnSpPr>
        <p:spPr>
          <a:xfrm>
            <a:off x="10617093" y="5763785"/>
            <a:ext cx="8591" cy="35315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85BA3B74-D853-43D9-8989-731B68B4C3F1}"/>
              </a:ext>
            </a:extLst>
          </p:cNvPr>
          <p:cNvCxnSpPr>
            <a:cxnSpLocks/>
            <a:stCxn id="20" idx="3"/>
            <a:endCxn id="28" idx="7"/>
          </p:cNvCxnSpPr>
          <p:nvPr/>
        </p:nvCxnSpPr>
        <p:spPr>
          <a:xfrm flipH="1">
            <a:off x="10793667" y="5888042"/>
            <a:ext cx="300405" cy="30872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026793A8-DF0F-46AF-8528-6F4E73C93967}"/>
              </a:ext>
            </a:extLst>
          </p:cNvPr>
          <p:cNvCxnSpPr>
            <a:cxnSpLocks/>
            <a:endCxn id="19" idx="7"/>
          </p:cNvCxnSpPr>
          <p:nvPr/>
        </p:nvCxnSpPr>
        <p:spPr>
          <a:xfrm flipH="1">
            <a:off x="9948018" y="5192873"/>
            <a:ext cx="1536974" cy="28634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xmlns="" id="{A5498B29-A82E-4B48-93E5-2E221EEE7DE8}"/>
              </a:ext>
            </a:extLst>
          </p:cNvPr>
          <p:cNvCxnSpPr>
            <a:cxnSpLocks/>
            <a:endCxn id="27" idx="7"/>
          </p:cNvCxnSpPr>
          <p:nvPr/>
        </p:nvCxnSpPr>
        <p:spPr>
          <a:xfrm flipH="1">
            <a:off x="9332854" y="5881527"/>
            <a:ext cx="241748" cy="39840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7227CAFA-F63B-4F64-B587-F5361760D235}"/>
              </a:ext>
            </a:extLst>
          </p:cNvPr>
          <p:cNvCxnSpPr>
            <a:cxnSpLocks/>
            <a:endCxn id="28" idx="1"/>
          </p:cNvCxnSpPr>
          <p:nvPr/>
        </p:nvCxnSpPr>
        <p:spPr>
          <a:xfrm>
            <a:off x="9928332" y="5875289"/>
            <a:ext cx="412494" cy="32147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58A1B384-498C-4EE6-9454-5129E914644E}"/>
              </a:ext>
            </a:extLst>
          </p:cNvPr>
          <p:cNvCxnSpPr>
            <a:cxnSpLocks/>
          </p:cNvCxnSpPr>
          <p:nvPr/>
        </p:nvCxnSpPr>
        <p:spPr>
          <a:xfrm flipH="1">
            <a:off x="10882394" y="5992317"/>
            <a:ext cx="766637" cy="32720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8D2D47BF-8C96-4982-B279-35E7D3F927BF}"/>
              </a:ext>
            </a:extLst>
          </p:cNvPr>
          <p:cNvCxnSpPr>
            <a:cxnSpLocks/>
          </p:cNvCxnSpPr>
          <p:nvPr/>
        </p:nvCxnSpPr>
        <p:spPr>
          <a:xfrm>
            <a:off x="9669773" y="4044305"/>
            <a:ext cx="337995" cy="30475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D31CD1C5-A72E-47FE-B627-A5CA2B8A1FEC}"/>
              </a:ext>
            </a:extLst>
          </p:cNvPr>
          <p:cNvCxnSpPr/>
          <p:nvPr/>
        </p:nvCxnSpPr>
        <p:spPr>
          <a:xfrm>
            <a:off x="11232940" y="5951328"/>
            <a:ext cx="0" cy="624099"/>
          </a:xfrm>
          <a:prstGeom prst="line">
            <a:avLst/>
          </a:prstGeom>
        </p:spPr>
        <p:style>
          <a:lnRef idx="1">
            <a:schemeClr val="accent1"/>
          </a:lnRef>
          <a:fillRef idx="0">
            <a:schemeClr val="accent1"/>
          </a:fillRef>
          <a:effectRef idx="0">
            <a:schemeClr val="accent1"/>
          </a:effectRef>
          <a:fontRef idx="minor">
            <a:schemeClr val="tx1"/>
          </a:fontRef>
        </p:style>
      </p:cxnSp>
      <p:sp>
        <p:nvSpPr>
          <p:cNvPr id="82" name="Freeform: Shape 81">
            <a:extLst>
              <a:ext uri="{FF2B5EF4-FFF2-40B4-BE49-F238E27FC236}">
                <a16:creationId xmlns:a16="http://schemas.microsoft.com/office/drawing/2014/main" xmlns="" id="{76386293-0581-4245-AA14-C9360E78BA42}"/>
              </a:ext>
            </a:extLst>
          </p:cNvPr>
          <p:cNvSpPr/>
          <p:nvPr/>
        </p:nvSpPr>
        <p:spPr>
          <a:xfrm>
            <a:off x="9385072" y="5206432"/>
            <a:ext cx="332967" cy="1433129"/>
          </a:xfrm>
          <a:custGeom>
            <a:avLst/>
            <a:gdLst>
              <a:gd name="connsiteX0" fmla="*/ 249725 w 249725"/>
              <a:gd name="connsiteY0" fmla="*/ 8047 h 1074847"/>
              <a:gd name="connsiteX1" fmla="*/ 2075 w 249725"/>
              <a:gd name="connsiteY1" fmla="*/ 156637 h 1074847"/>
              <a:gd name="connsiteX2" fmla="*/ 135425 w 249725"/>
              <a:gd name="connsiteY2" fmla="*/ 1074847 h 1074847"/>
            </a:gdLst>
            <a:ahLst/>
            <a:cxnLst>
              <a:cxn ang="0">
                <a:pos x="connsiteX0" y="connsiteY0"/>
              </a:cxn>
              <a:cxn ang="0">
                <a:pos x="connsiteX1" y="connsiteY1"/>
              </a:cxn>
              <a:cxn ang="0">
                <a:pos x="connsiteX2" y="connsiteY2"/>
              </a:cxn>
            </a:cxnLst>
            <a:rect l="l" t="t" r="r" b="b"/>
            <a:pathLst>
              <a:path w="249725" h="1074847">
                <a:moveTo>
                  <a:pt x="249725" y="8047"/>
                </a:moveTo>
                <a:cubicBezTo>
                  <a:pt x="135425" y="-6558"/>
                  <a:pt x="21125" y="-21163"/>
                  <a:pt x="2075" y="156637"/>
                </a:cubicBezTo>
                <a:cubicBezTo>
                  <a:pt x="-16975" y="334437"/>
                  <a:pt x="100500" y="910382"/>
                  <a:pt x="135425" y="1074847"/>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ooter Placeholder 4">
            <a:extLst>
              <a:ext uri="{FF2B5EF4-FFF2-40B4-BE49-F238E27FC236}">
                <a16:creationId xmlns:a16="http://schemas.microsoft.com/office/drawing/2014/main" xmlns="" id="{60D56A2C-F784-4D69-AC42-48443540B898}"/>
              </a:ext>
            </a:extLst>
          </p:cNvPr>
          <p:cNvSpPr txBox="1">
            <a:spLocks/>
          </p:cNvSpPr>
          <p:nvPr/>
        </p:nvSpPr>
        <p:spPr>
          <a:xfrm>
            <a:off x="8591366" y="1380496"/>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Stencil VDP</a:t>
            </a:r>
          </a:p>
          <a:p>
            <a:r>
              <a:rPr lang="en-US" noProof="1">
                <a:latin typeface="Garamond" panose="02020404030301010803" pitchFamily="18" charset="0"/>
              </a:rPr>
              <a:t>18 arrays</a:t>
            </a:r>
          </a:p>
        </p:txBody>
      </p:sp>
      <p:sp>
        <p:nvSpPr>
          <p:cNvPr id="93" name="Footer Placeholder 4">
            <a:extLst>
              <a:ext uri="{FF2B5EF4-FFF2-40B4-BE49-F238E27FC236}">
                <a16:creationId xmlns:a16="http://schemas.microsoft.com/office/drawing/2014/main" xmlns="" id="{1C72503F-9921-43FC-9933-15D6248AD0C6}"/>
              </a:ext>
            </a:extLst>
          </p:cNvPr>
          <p:cNvSpPr txBox="1">
            <a:spLocks/>
          </p:cNvSpPr>
          <p:nvPr/>
        </p:nvSpPr>
        <p:spPr>
          <a:xfrm>
            <a:off x="7747798" y="2205238"/>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Stencil VDT</a:t>
            </a:r>
          </a:p>
          <a:p>
            <a:r>
              <a:rPr lang="en-US" noProof="1">
                <a:latin typeface="Garamond" panose="02020404030301010803" pitchFamily="18" charset="0"/>
              </a:rPr>
              <a:t>14 arrays</a:t>
            </a:r>
          </a:p>
        </p:txBody>
      </p:sp>
      <p:sp>
        <p:nvSpPr>
          <p:cNvPr id="94" name="Footer Placeholder 4">
            <a:extLst>
              <a:ext uri="{FF2B5EF4-FFF2-40B4-BE49-F238E27FC236}">
                <a16:creationId xmlns:a16="http://schemas.microsoft.com/office/drawing/2014/main" xmlns="" id="{1F865EE2-3C04-4C1F-A441-CB5458C0884F}"/>
              </a:ext>
            </a:extLst>
          </p:cNvPr>
          <p:cNvSpPr txBox="1">
            <a:spLocks/>
          </p:cNvSpPr>
          <p:nvPr/>
        </p:nvSpPr>
        <p:spPr>
          <a:xfrm>
            <a:off x="9028887" y="2190184"/>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VDTuvw</a:t>
            </a:r>
          </a:p>
          <a:p>
            <a:r>
              <a:rPr lang="en-US" noProof="1">
                <a:latin typeface="Garamond" panose="02020404030301010803" pitchFamily="18" charset="0"/>
              </a:rPr>
              <a:t>17 arrays</a:t>
            </a:r>
          </a:p>
        </p:txBody>
      </p:sp>
      <p:sp>
        <p:nvSpPr>
          <p:cNvPr id="95" name="Footer Placeholder 4">
            <a:extLst>
              <a:ext uri="{FF2B5EF4-FFF2-40B4-BE49-F238E27FC236}">
                <a16:creationId xmlns:a16="http://schemas.microsoft.com/office/drawing/2014/main" xmlns="" id="{D65290B5-8028-49B2-B773-7543CEC92955}"/>
              </a:ext>
            </a:extLst>
          </p:cNvPr>
          <p:cNvSpPr txBox="1">
            <a:spLocks/>
          </p:cNvSpPr>
          <p:nvPr/>
        </p:nvSpPr>
        <p:spPr>
          <a:xfrm>
            <a:off x="7826193" y="1342273"/>
            <a:ext cx="2366816"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Stencil LH</a:t>
            </a:r>
          </a:p>
          <a:p>
            <a:r>
              <a:rPr lang="en-US" noProof="1">
                <a:latin typeface="Garamond" panose="02020404030301010803" pitchFamily="18" charset="0"/>
              </a:rPr>
              <a:t>2 arrays</a:t>
            </a:r>
          </a:p>
        </p:txBody>
      </p:sp>
      <p:sp>
        <p:nvSpPr>
          <p:cNvPr id="96" name="Footer Placeholder 4">
            <a:extLst>
              <a:ext uri="{FF2B5EF4-FFF2-40B4-BE49-F238E27FC236}">
                <a16:creationId xmlns:a16="http://schemas.microsoft.com/office/drawing/2014/main" xmlns="" id="{ED9B8981-C3EF-4AF3-A7E3-010B5699B621}"/>
              </a:ext>
            </a:extLst>
          </p:cNvPr>
          <p:cNvSpPr txBox="1">
            <a:spLocks/>
          </p:cNvSpPr>
          <p:nvPr/>
        </p:nvSpPr>
        <p:spPr>
          <a:xfrm>
            <a:off x="8408205" y="2198860"/>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VDQ</a:t>
            </a:r>
          </a:p>
          <a:p>
            <a:r>
              <a:rPr lang="en-US" noProof="1">
                <a:latin typeface="Garamond" panose="02020404030301010803" pitchFamily="18" charset="0"/>
              </a:rPr>
              <a:t>6 arrays</a:t>
            </a:r>
          </a:p>
        </p:txBody>
      </p:sp>
      <p:sp>
        <p:nvSpPr>
          <p:cNvPr id="97" name="Footer Placeholder 4">
            <a:extLst>
              <a:ext uri="{FF2B5EF4-FFF2-40B4-BE49-F238E27FC236}">
                <a16:creationId xmlns:a16="http://schemas.microsoft.com/office/drawing/2014/main" xmlns="" id="{A6AB0D4E-7237-488E-B200-DB8FBC3E7D2D}"/>
              </a:ext>
            </a:extLst>
          </p:cNvPr>
          <p:cNvSpPr txBox="1">
            <a:spLocks/>
          </p:cNvSpPr>
          <p:nvPr/>
        </p:nvSpPr>
        <p:spPr>
          <a:xfrm>
            <a:off x="8417637" y="3417196"/>
            <a:ext cx="2407960" cy="238192"/>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Halo Exchange</a:t>
            </a:r>
          </a:p>
        </p:txBody>
      </p:sp>
      <p:sp>
        <p:nvSpPr>
          <p:cNvPr id="98" name="Footer Placeholder 4">
            <a:extLst>
              <a:ext uri="{FF2B5EF4-FFF2-40B4-BE49-F238E27FC236}">
                <a16:creationId xmlns:a16="http://schemas.microsoft.com/office/drawing/2014/main" xmlns="" id="{8B7C6244-22B4-4455-BA6F-BD9B6607694B}"/>
              </a:ext>
            </a:extLst>
          </p:cNvPr>
          <p:cNvSpPr txBox="1">
            <a:spLocks/>
          </p:cNvSpPr>
          <p:nvPr/>
        </p:nvSpPr>
        <p:spPr>
          <a:xfrm>
            <a:off x="9045673" y="4999237"/>
            <a:ext cx="2407960" cy="238192"/>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Halo Exchange</a:t>
            </a:r>
          </a:p>
        </p:txBody>
      </p:sp>
      <p:sp>
        <p:nvSpPr>
          <p:cNvPr id="99" name="Footer Placeholder 4">
            <a:extLst>
              <a:ext uri="{FF2B5EF4-FFF2-40B4-BE49-F238E27FC236}">
                <a16:creationId xmlns:a16="http://schemas.microsoft.com/office/drawing/2014/main" xmlns="" id="{6291EBDF-8922-4167-B8AA-6539E4D9DBFC}"/>
              </a:ext>
            </a:extLst>
          </p:cNvPr>
          <p:cNvSpPr txBox="1">
            <a:spLocks/>
          </p:cNvSpPr>
          <p:nvPr/>
        </p:nvSpPr>
        <p:spPr>
          <a:xfrm>
            <a:off x="8323718" y="2942169"/>
            <a:ext cx="2008132" cy="238192"/>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Bound</a:t>
            </a:r>
          </a:p>
        </p:txBody>
      </p:sp>
      <p:sp>
        <p:nvSpPr>
          <p:cNvPr id="100" name="Footer Placeholder 4">
            <a:extLst>
              <a:ext uri="{FF2B5EF4-FFF2-40B4-BE49-F238E27FC236}">
                <a16:creationId xmlns:a16="http://schemas.microsoft.com/office/drawing/2014/main" xmlns="" id="{837947C0-C7F8-4FE7-9F88-B930E1C4DF51}"/>
              </a:ext>
            </a:extLst>
          </p:cNvPr>
          <p:cNvSpPr txBox="1">
            <a:spLocks/>
          </p:cNvSpPr>
          <p:nvPr/>
        </p:nvSpPr>
        <p:spPr>
          <a:xfrm>
            <a:off x="9518939" y="2954055"/>
            <a:ext cx="2008132" cy="238192"/>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Bound</a:t>
            </a:r>
          </a:p>
        </p:txBody>
      </p:sp>
      <p:sp>
        <p:nvSpPr>
          <p:cNvPr id="101" name="Footer Placeholder 4">
            <a:extLst>
              <a:ext uri="{FF2B5EF4-FFF2-40B4-BE49-F238E27FC236}">
                <a16:creationId xmlns:a16="http://schemas.microsoft.com/office/drawing/2014/main" xmlns="" id="{63082A9D-9072-4AA2-9EE6-AE77399201CA}"/>
              </a:ext>
            </a:extLst>
          </p:cNvPr>
          <p:cNvSpPr txBox="1">
            <a:spLocks/>
          </p:cNvSpPr>
          <p:nvPr/>
        </p:nvSpPr>
        <p:spPr>
          <a:xfrm>
            <a:off x="8563664" y="3855920"/>
            <a:ext cx="2008132" cy="238192"/>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Bound</a:t>
            </a:r>
          </a:p>
        </p:txBody>
      </p:sp>
      <p:sp>
        <p:nvSpPr>
          <p:cNvPr id="102" name="Footer Placeholder 4">
            <a:extLst>
              <a:ext uri="{FF2B5EF4-FFF2-40B4-BE49-F238E27FC236}">
                <a16:creationId xmlns:a16="http://schemas.microsoft.com/office/drawing/2014/main" xmlns="" id="{60DDC252-574C-4F96-98CD-4272C9B176AF}"/>
              </a:ext>
            </a:extLst>
          </p:cNvPr>
          <p:cNvSpPr txBox="1">
            <a:spLocks/>
          </p:cNvSpPr>
          <p:nvPr/>
        </p:nvSpPr>
        <p:spPr>
          <a:xfrm>
            <a:off x="9264867" y="5586891"/>
            <a:ext cx="2008132" cy="238192"/>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Bound</a:t>
            </a:r>
          </a:p>
        </p:txBody>
      </p:sp>
      <p:sp>
        <p:nvSpPr>
          <p:cNvPr id="103" name="Footer Placeholder 4">
            <a:extLst>
              <a:ext uri="{FF2B5EF4-FFF2-40B4-BE49-F238E27FC236}">
                <a16:creationId xmlns:a16="http://schemas.microsoft.com/office/drawing/2014/main" xmlns="" id="{70F3BF73-7A0D-419A-BA5F-4CF984BEBA48}"/>
              </a:ext>
            </a:extLst>
          </p:cNvPr>
          <p:cNvSpPr txBox="1">
            <a:spLocks/>
          </p:cNvSpPr>
          <p:nvPr/>
        </p:nvSpPr>
        <p:spPr>
          <a:xfrm>
            <a:off x="9708251" y="5586891"/>
            <a:ext cx="2008132" cy="238192"/>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Bound</a:t>
            </a:r>
          </a:p>
        </p:txBody>
      </p:sp>
      <p:sp>
        <p:nvSpPr>
          <p:cNvPr id="104" name="Footer Placeholder 4">
            <a:extLst>
              <a:ext uri="{FF2B5EF4-FFF2-40B4-BE49-F238E27FC236}">
                <a16:creationId xmlns:a16="http://schemas.microsoft.com/office/drawing/2014/main" xmlns="" id="{99394D42-22C3-410C-A362-CF10436852F5}"/>
              </a:ext>
            </a:extLst>
          </p:cNvPr>
          <p:cNvSpPr txBox="1">
            <a:spLocks/>
          </p:cNvSpPr>
          <p:nvPr/>
        </p:nvSpPr>
        <p:spPr>
          <a:xfrm>
            <a:off x="8661378" y="2860756"/>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HAW</a:t>
            </a:r>
          </a:p>
          <a:p>
            <a:r>
              <a:rPr lang="en-US" noProof="1">
                <a:latin typeface="Garamond" panose="02020404030301010803" pitchFamily="18" charset="0"/>
              </a:rPr>
              <a:t>10 arrays</a:t>
            </a:r>
          </a:p>
        </p:txBody>
      </p:sp>
      <p:sp>
        <p:nvSpPr>
          <p:cNvPr id="105" name="Footer Placeholder 4">
            <a:extLst>
              <a:ext uri="{FF2B5EF4-FFF2-40B4-BE49-F238E27FC236}">
                <a16:creationId xmlns:a16="http://schemas.microsoft.com/office/drawing/2014/main" xmlns="" id="{8491E595-A713-4EFE-AB6A-96A44439EF72}"/>
              </a:ext>
            </a:extLst>
          </p:cNvPr>
          <p:cNvSpPr txBox="1">
            <a:spLocks/>
          </p:cNvSpPr>
          <p:nvPr/>
        </p:nvSpPr>
        <p:spPr>
          <a:xfrm>
            <a:off x="9158602" y="3351727"/>
            <a:ext cx="2417796"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C</a:t>
            </a:r>
          </a:p>
          <a:p>
            <a:r>
              <a:rPr lang="en-US" noProof="1">
                <a:latin typeface="Garamond" panose="02020404030301010803" pitchFamily="18" charset="0"/>
              </a:rPr>
              <a:t>5 arrays</a:t>
            </a:r>
          </a:p>
        </p:txBody>
      </p:sp>
      <p:sp>
        <p:nvSpPr>
          <p:cNvPr id="106" name="Footer Placeholder 4">
            <a:extLst>
              <a:ext uri="{FF2B5EF4-FFF2-40B4-BE49-F238E27FC236}">
                <a16:creationId xmlns:a16="http://schemas.microsoft.com/office/drawing/2014/main" xmlns="" id="{253F1556-3FA7-4ED2-AA2D-8DFFC3DB46BF}"/>
              </a:ext>
            </a:extLst>
          </p:cNvPr>
          <p:cNvSpPr txBox="1">
            <a:spLocks/>
          </p:cNvSpPr>
          <p:nvPr/>
        </p:nvSpPr>
        <p:spPr>
          <a:xfrm>
            <a:off x="9518226" y="3741894"/>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HAuv</a:t>
            </a:r>
          </a:p>
          <a:p>
            <a:r>
              <a:rPr lang="en-US" noProof="1">
                <a:latin typeface="Garamond" panose="02020404030301010803" pitchFamily="18" charset="0"/>
              </a:rPr>
              <a:t>8 arrays</a:t>
            </a:r>
          </a:p>
        </p:txBody>
      </p:sp>
      <p:sp>
        <p:nvSpPr>
          <p:cNvPr id="107" name="Footer Placeholder 4">
            <a:extLst>
              <a:ext uri="{FF2B5EF4-FFF2-40B4-BE49-F238E27FC236}">
                <a16:creationId xmlns:a16="http://schemas.microsoft.com/office/drawing/2014/main" xmlns="" id="{A1168B19-ADDE-4AF3-846F-6FA3B7654EFF}"/>
              </a:ext>
            </a:extLst>
          </p:cNvPr>
          <p:cNvSpPr txBox="1">
            <a:spLocks/>
          </p:cNvSpPr>
          <p:nvPr/>
        </p:nvSpPr>
        <p:spPr>
          <a:xfrm>
            <a:off x="9064953" y="4354729"/>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VAuvw</a:t>
            </a:r>
          </a:p>
          <a:p>
            <a:r>
              <a:rPr lang="en-US" noProof="1">
                <a:latin typeface="Garamond" panose="02020404030301010803" pitchFamily="18" charset="0"/>
              </a:rPr>
              <a:t>13 arrays</a:t>
            </a:r>
          </a:p>
        </p:txBody>
      </p:sp>
      <p:sp>
        <p:nvSpPr>
          <p:cNvPr id="108" name="Footer Placeholder 4">
            <a:extLst>
              <a:ext uri="{FF2B5EF4-FFF2-40B4-BE49-F238E27FC236}">
                <a16:creationId xmlns:a16="http://schemas.microsoft.com/office/drawing/2014/main" xmlns="" id="{B8CCFAB7-E3E1-4C8C-A452-F2C34E7B4F5B}"/>
              </a:ext>
            </a:extLst>
          </p:cNvPr>
          <p:cNvSpPr txBox="1">
            <a:spLocks/>
          </p:cNvSpPr>
          <p:nvPr/>
        </p:nvSpPr>
        <p:spPr>
          <a:xfrm>
            <a:off x="8541987" y="5501063"/>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HApptp</a:t>
            </a:r>
          </a:p>
          <a:p>
            <a:r>
              <a:rPr lang="en-US" noProof="1">
                <a:latin typeface="Garamond" panose="02020404030301010803" pitchFamily="18" charset="0"/>
              </a:rPr>
              <a:t>10 arrays</a:t>
            </a:r>
          </a:p>
        </p:txBody>
      </p:sp>
      <p:sp>
        <p:nvSpPr>
          <p:cNvPr id="109" name="Footer Placeholder 4">
            <a:extLst>
              <a:ext uri="{FF2B5EF4-FFF2-40B4-BE49-F238E27FC236}">
                <a16:creationId xmlns:a16="http://schemas.microsoft.com/office/drawing/2014/main" xmlns="" id="{0C95D9DC-1B50-44CF-BD04-193F82452068}"/>
              </a:ext>
            </a:extLst>
          </p:cNvPr>
          <p:cNvSpPr txBox="1">
            <a:spLocks/>
          </p:cNvSpPr>
          <p:nvPr/>
        </p:nvSpPr>
        <p:spPr>
          <a:xfrm>
            <a:off x="10169238" y="5510206"/>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FWSCvdh</a:t>
            </a:r>
          </a:p>
          <a:p>
            <a:r>
              <a:rPr lang="en-US" noProof="1">
                <a:latin typeface="Garamond" panose="02020404030301010803" pitchFamily="18" charset="0"/>
              </a:rPr>
              <a:t>14 arrays</a:t>
            </a:r>
          </a:p>
        </p:txBody>
      </p:sp>
      <p:sp>
        <p:nvSpPr>
          <p:cNvPr id="110" name="Footer Placeholder 4">
            <a:extLst>
              <a:ext uri="{FF2B5EF4-FFF2-40B4-BE49-F238E27FC236}">
                <a16:creationId xmlns:a16="http://schemas.microsoft.com/office/drawing/2014/main" xmlns="" id="{D31AFC9D-EAF1-4B06-BBDC-78ABEE3CA285}"/>
              </a:ext>
            </a:extLst>
          </p:cNvPr>
          <p:cNvSpPr txBox="1">
            <a:spLocks/>
          </p:cNvSpPr>
          <p:nvPr/>
        </p:nvSpPr>
        <p:spPr>
          <a:xfrm>
            <a:off x="9350598" y="6280441"/>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FWSCuv</a:t>
            </a:r>
          </a:p>
          <a:p>
            <a:r>
              <a:rPr lang="en-US" noProof="1">
                <a:latin typeface="Garamond" panose="02020404030301010803" pitchFamily="18" charset="0"/>
              </a:rPr>
              <a:t>14 arrays</a:t>
            </a:r>
          </a:p>
        </p:txBody>
      </p:sp>
      <p:sp>
        <p:nvSpPr>
          <p:cNvPr id="111" name="Footer Placeholder 4">
            <a:extLst>
              <a:ext uri="{FF2B5EF4-FFF2-40B4-BE49-F238E27FC236}">
                <a16:creationId xmlns:a16="http://schemas.microsoft.com/office/drawing/2014/main" xmlns="" id="{2B1C3FEE-7EED-4436-AE07-B2ED580050B8}"/>
              </a:ext>
            </a:extLst>
          </p:cNvPr>
          <p:cNvSpPr txBox="1">
            <a:spLocks/>
          </p:cNvSpPr>
          <p:nvPr/>
        </p:nvSpPr>
        <p:spPr>
          <a:xfrm>
            <a:off x="7905995" y="6310286"/>
            <a:ext cx="2407960" cy="365125"/>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latin typeface="Garamond" panose="02020404030301010803" pitchFamily="18" charset="0"/>
              </a:rPr>
              <a:t>VApptp</a:t>
            </a:r>
          </a:p>
          <a:p>
            <a:r>
              <a:rPr lang="en-US" noProof="1">
                <a:latin typeface="Garamond" panose="02020404030301010803" pitchFamily="18" charset="0"/>
              </a:rPr>
              <a:t>9 arrays</a:t>
            </a:r>
          </a:p>
        </p:txBody>
      </p:sp>
      <p:sp>
        <p:nvSpPr>
          <p:cNvPr id="112" name="Slide Number Placeholder 3"/>
          <p:cNvSpPr>
            <a:spLocks noGrp="1"/>
          </p:cNvSpPr>
          <p:nvPr>
            <p:ph type="sldNum" sz="quarter" idx="12"/>
          </p:nvPr>
        </p:nvSpPr>
        <p:spPr>
          <a:xfrm>
            <a:off x="9479156" y="6553491"/>
            <a:ext cx="2743200" cy="365125"/>
          </a:xfrm>
        </p:spPr>
        <p:txBody>
          <a:bodyPr/>
          <a:lstStyle/>
          <a:p>
            <a:r>
              <a:rPr lang="en-US" dirty="0"/>
              <a:t>6</a:t>
            </a:r>
          </a:p>
        </p:txBody>
      </p:sp>
    </p:spTree>
    <p:extLst>
      <p:ext uri="{BB962C8B-B14F-4D97-AF65-F5344CB8AC3E}">
        <p14:creationId xmlns:p14="http://schemas.microsoft.com/office/powerpoint/2010/main" val="33489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0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0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0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1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5" grpId="0" animBg="1"/>
      <p:bldP spid="21" grpId="0" animBg="1"/>
      <p:bldP spid="22" grpId="0" animBg="1"/>
      <p:bldP spid="23" grpId="0" animBg="1"/>
      <p:bldP spid="24" grpId="0" animBg="1"/>
      <p:bldP spid="25" grpId="0" animBg="1"/>
      <p:bldP spid="26" grpId="0" animBg="1"/>
      <p:bldP spid="27" grpId="0" animBg="1"/>
      <p:bldP spid="28" grpId="0" animBg="1"/>
      <p:bldP spid="82" grpId="0" animBg="1"/>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BA6EFD1-B7E7-4A0D-A24B-8F7C09CE77DC}"/>
              </a:ext>
            </a:extLst>
          </p:cNvPr>
          <p:cNvPicPr>
            <a:picLocks noChangeAspect="1"/>
          </p:cNvPicPr>
          <p:nvPr/>
        </p:nvPicPr>
        <p:blipFill>
          <a:blip r:embed="rId3"/>
          <a:stretch>
            <a:fillRect/>
          </a:stretch>
        </p:blipFill>
        <p:spPr>
          <a:xfrm>
            <a:off x="89519" y="4104657"/>
            <a:ext cx="8052315" cy="2188434"/>
          </a:xfrm>
          <a:prstGeom prst="rect">
            <a:avLst/>
          </a:prstGeom>
        </p:spPr>
      </p:pic>
      <p:sp>
        <p:nvSpPr>
          <p:cNvPr id="2" name="Title 1">
            <a:extLst>
              <a:ext uri="{FF2B5EF4-FFF2-40B4-BE49-F238E27FC236}">
                <a16:creationId xmlns:a16="http://schemas.microsoft.com/office/drawing/2014/main" xmlns="" id="{391BE1C0-E563-422B-A9B9-78C5BE0A67D2}"/>
              </a:ext>
            </a:extLst>
          </p:cNvPr>
          <p:cNvSpPr>
            <a:spLocks noGrp="1"/>
          </p:cNvSpPr>
          <p:nvPr>
            <p:ph type="title"/>
          </p:nvPr>
        </p:nvSpPr>
        <p:spPr/>
        <p:txBody>
          <a:bodyPr>
            <a:normAutofit/>
          </a:bodyPr>
          <a:lstStyle/>
          <a:p>
            <a:r>
              <a:rPr lang="en-US" sz="4400" dirty="0"/>
              <a:t>Example Complex Stencil: Horizontal Diffusion</a:t>
            </a:r>
            <a:endParaRPr lang="en-US" sz="4400" dirty="0">
              <a:solidFill>
                <a:schemeClr val="tx2"/>
              </a:solidFill>
            </a:endParaRPr>
          </a:p>
        </p:txBody>
      </p:sp>
      <p:sp>
        <p:nvSpPr>
          <p:cNvPr id="3" name="Content Placeholder 2">
            <a:extLst>
              <a:ext uri="{FF2B5EF4-FFF2-40B4-BE49-F238E27FC236}">
                <a16:creationId xmlns:a16="http://schemas.microsoft.com/office/drawing/2014/main" xmlns="" id="{50836153-0EF0-49FA-AEDA-D0744B2C3E7B}"/>
              </a:ext>
            </a:extLst>
          </p:cNvPr>
          <p:cNvSpPr>
            <a:spLocks noGrp="1"/>
          </p:cNvSpPr>
          <p:nvPr>
            <p:ph idx="1"/>
          </p:nvPr>
        </p:nvSpPr>
        <p:spPr/>
        <p:txBody>
          <a:bodyPr/>
          <a:lstStyle/>
          <a:p>
            <a:pPr>
              <a:spcAft>
                <a:spcPts val="600"/>
              </a:spcAft>
            </a:pPr>
            <a:r>
              <a:rPr lang="en-US" dirty="0"/>
              <a:t>Compound stencil kernel consists of a </a:t>
            </a:r>
            <a:r>
              <a:rPr lang="en-US" b="1" dirty="0"/>
              <a:t>collection</a:t>
            </a:r>
            <a:r>
              <a:rPr lang="en-US" dirty="0"/>
              <a:t>                                               of elementary stencil kernels</a:t>
            </a:r>
          </a:p>
          <a:p>
            <a:pPr>
              <a:spcBef>
                <a:spcPts val="2400"/>
              </a:spcBef>
              <a:spcAft>
                <a:spcPts val="600"/>
              </a:spcAft>
            </a:pPr>
            <a:r>
              <a:rPr lang="en-US" dirty="0"/>
              <a:t>Iterates over a 3D grid performing </a:t>
            </a:r>
            <a:r>
              <a:rPr lang="en-US" b="1" dirty="0"/>
              <a:t>Laplacian                                                    </a:t>
            </a:r>
            <a:r>
              <a:rPr lang="en-US" dirty="0"/>
              <a:t> and </a:t>
            </a:r>
            <a:r>
              <a:rPr lang="en-US" b="1" dirty="0"/>
              <a:t>flux</a:t>
            </a:r>
            <a:r>
              <a:rPr lang="en-US" dirty="0"/>
              <a:t> operations</a:t>
            </a:r>
          </a:p>
          <a:p>
            <a:pPr>
              <a:spcBef>
                <a:spcPts val="3000"/>
              </a:spcBef>
              <a:spcAft>
                <a:spcPts val="600"/>
              </a:spcAft>
            </a:pPr>
            <a:r>
              <a:rPr lang="en-US" b="1" dirty="0"/>
              <a:t>Complex</a:t>
            </a:r>
            <a:r>
              <a:rPr lang="en-US" dirty="0"/>
              <a:t> memory access behavior and                                                            </a:t>
            </a:r>
            <a:r>
              <a:rPr lang="en-US" b="1" dirty="0"/>
              <a:t>low</a:t>
            </a:r>
            <a:r>
              <a:rPr lang="en-US" dirty="0"/>
              <a:t> arithmetic intensity</a:t>
            </a:r>
          </a:p>
        </p:txBody>
      </p:sp>
      <p:pic>
        <p:nvPicPr>
          <p:cNvPr id="6" name="Picture 5">
            <a:extLst>
              <a:ext uri="{FF2B5EF4-FFF2-40B4-BE49-F238E27FC236}">
                <a16:creationId xmlns:a16="http://schemas.microsoft.com/office/drawing/2014/main" xmlns="" id="{72581E83-5F46-491A-A564-F0D88F8305EB}"/>
              </a:ext>
            </a:extLst>
          </p:cNvPr>
          <p:cNvPicPr>
            <a:picLocks noChangeAspect="1"/>
          </p:cNvPicPr>
          <p:nvPr/>
        </p:nvPicPr>
        <p:blipFill>
          <a:blip r:embed="rId4"/>
          <a:stretch>
            <a:fillRect/>
          </a:stretch>
        </p:blipFill>
        <p:spPr>
          <a:xfrm>
            <a:off x="7690101" y="1412211"/>
            <a:ext cx="3318683" cy="3831363"/>
          </a:xfrm>
          <a:prstGeom prst="rect">
            <a:avLst/>
          </a:prstGeom>
        </p:spPr>
      </p:pic>
      <p:sp>
        <p:nvSpPr>
          <p:cNvPr id="8" name="Footer Placeholder 4">
            <a:extLst>
              <a:ext uri="{FF2B5EF4-FFF2-40B4-BE49-F238E27FC236}">
                <a16:creationId xmlns:a16="http://schemas.microsoft.com/office/drawing/2014/main" xmlns="" id="{B941AD57-0C49-48C5-B81F-E7308B4D6EFC}"/>
              </a:ext>
            </a:extLst>
          </p:cNvPr>
          <p:cNvSpPr txBox="1">
            <a:spLocks/>
          </p:cNvSpPr>
          <p:nvPr/>
        </p:nvSpPr>
        <p:spPr>
          <a:xfrm>
            <a:off x="9583525" y="5593916"/>
            <a:ext cx="2646385" cy="389479"/>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noProof="1">
                <a:latin typeface="Garamond" panose="02020404030301010803" pitchFamily="18" charset="0"/>
              </a:rPr>
              <a:t>Horizontal diffusion composition</a:t>
            </a:r>
          </a:p>
          <a:p>
            <a:r>
              <a:rPr lang="en-US" sz="1600" b="1" noProof="1">
                <a:latin typeface="Garamond" panose="02020404030301010803" pitchFamily="18" charset="0"/>
              </a:rPr>
              <a:t>(Courtesy CSCS/ETH</a:t>
            </a:r>
          </a:p>
          <a:p>
            <a:r>
              <a:rPr lang="en-US" sz="1600" b="1" noProof="1">
                <a:latin typeface="Garamond" panose="02020404030301010803" pitchFamily="18" charset="0"/>
              </a:rPr>
              <a:t>and Ronald Luijten)</a:t>
            </a:r>
          </a:p>
        </p:txBody>
      </p:sp>
      <p:sp>
        <p:nvSpPr>
          <p:cNvPr id="45" name="Footer Placeholder 4">
            <a:extLst>
              <a:ext uri="{FF2B5EF4-FFF2-40B4-BE49-F238E27FC236}">
                <a16:creationId xmlns:a16="http://schemas.microsoft.com/office/drawing/2014/main" xmlns="" id="{D7AD6626-6839-42CA-8C3A-8B1F10C741B6}"/>
              </a:ext>
            </a:extLst>
          </p:cNvPr>
          <p:cNvSpPr txBox="1">
            <a:spLocks/>
          </p:cNvSpPr>
          <p:nvPr/>
        </p:nvSpPr>
        <p:spPr>
          <a:xfrm>
            <a:off x="7671138" y="2363865"/>
            <a:ext cx="1136312" cy="389479"/>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noProof="1">
                <a:latin typeface="Garamond" panose="02020404030301010803" pitchFamily="18" charset="0"/>
                <a:ea typeface="Tahoma" panose="020B0604030504040204" pitchFamily="34" charset="0"/>
                <a:cs typeface="Tahoma" panose="020B0604030504040204" pitchFamily="34" charset="0"/>
              </a:rPr>
              <a:t>Laplace</a:t>
            </a:r>
          </a:p>
        </p:txBody>
      </p:sp>
      <p:sp>
        <p:nvSpPr>
          <p:cNvPr id="46" name="Footer Placeholder 4">
            <a:extLst>
              <a:ext uri="{FF2B5EF4-FFF2-40B4-BE49-F238E27FC236}">
                <a16:creationId xmlns:a16="http://schemas.microsoft.com/office/drawing/2014/main" xmlns="" id="{2027AD3E-1980-47EF-ADD2-59A86B27759D}"/>
              </a:ext>
            </a:extLst>
          </p:cNvPr>
          <p:cNvSpPr txBox="1">
            <a:spLocks/>
          </p:cNvSpPr>
          <p:nvPr/>
        </p:nvSpPr>
        <p:spPr>
          <a:xfrm>
            <a:off x="8349803" y="3608979"/>
            <a:ext cx="832557" cy="389479"/>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noProof="1">
                <a:latin typeface="Garamond" panose="02020404030301010803" pitchFamily="18" charset="0"/>
                <a:ea typeface="Tahoma" panose="020B0604030504040204" pitchFamily="34" charset="0"/>
                <a:cs typeface="Tahoma" panose="020B0604030504040204" pitchFamily="34" charset="0"/>
              </a:rPr>
              <a:t>Flux</a:t>
            </a:r>
            <a:endParaRPr lang="en-US" sz="1100" noProof="1">
              <a:latin typeface="Garamond" panose="02020404030301010803" pitchFamily="18" charset="0"/>
              <a:ea typeface="Tahoma" panose="020B0604030504040204" pitchFamily="34" charset="0"/>
              <a:cs typeface="Tahoma" panose="020B0604030504040204" pitchFamily="34" charset="0"/>
            </a:endParaRPr>
          </a:p>
        </p:txBody>
      </p:sp>
      <p:sp>
        <p:nvSpPr>
          <p:cNvPr id="47" name="Footer Placeholder 4">
            <a:extLst>
              <a:ext uri="{FF2B5EF4-FFF2-40B4-BE49-F238E27FC236}">
                <a16:creationId xmlns:a16="http://schemas.microsoft.com/office/drawing/2014/main" xmlns="" id="{84300D80-642B-4772-98F8-4F82EF79B874}"/>
              </a:ext>
            </a:extLst>
          </p:cNvPr>
          <p:cNvSpPr txBox="1">
            <a:spLocks/>
          </p:cNvSpPr>
          <p:nvPr/>
        </p:nvSpPr>
        <p:spPr>
          <a:xfrm>
            <a:off x="8426366" y="5101233"/>
            <a:ext cx="1846152" cy="389479"/>
          </a:xfrm>
          <a:prstGeom prst="rect">
            <a:avLst/>
          </a:prstGeom>
        </p:spPr>
        <p:txBody>
          <a:bodyPr anchor="b"/>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noProof="1">
                <a:latin typeface="Garamond" panose="02020404030301010803" pitchFamily="18" charset="0"/>
                <a:ea typeface="Tahoma" panose="020B0604030504040204" pitchFamily="34" charset="0"/>
                <a:cs typeface="Tahoma" panose="020B0604030504040204" pitchFamily="34" charset="0"/>
              </a:rPr>
              <a:t>New value</a:t>
            </a:r>
          </a:p>
        </p:txBody>
      </p:sp>
      <p:sp>
        <p:nvSpPr>
          <p:cNvPr id="5" name="Rectangle 4">
            <a:extLst>
              <a:ext uri="{FF2B5EF4-FFF2-40B4-BE49-F238E27FC236}">
                <a16:creationId xmlns:a16="http://schemas.microsoft.com/office/drawing/2014/main" xmlns="" id="{D2E5177F-E531-4C73-8A87-6984281D0C7B}"/>
              </a:ext>
            </a:extLst>
          </p:cNvPr>
          <p:cNvSpPr/>
          <p:nvPr/>
        </p:nvSpPr>
        <p:spPr>
          <a:xfrm>
            <a:off x="0" y="6476080"/>
            <a:ext cx="12102481" cy="276999"/>
          </a:xfrm>
          <a:prstGeom prst="rect">
            <a:avLst/>
          </a:prstGeom>
        </p:spPr>
        <p:txBody>
          <a:bodyPr wrap="square">
            <a:spAutoFit/>
          </a:bodyPr>
          <a:lstStyle/>
          <a:p>
            <a:pPr algn="ctr"/>
            <a:r>
              <a:rPr lang="en-US" sz="1200" i="1" dirty="0"/>
              <a:t>DFG source: </a:t>
            </a:r>
            <a:r>
              <a:rPr lang="en-US" sz="1200" i="1" dirty="0" err="1"/>
              <a:t>Gysi</a:t>
            </a:r>
            <a:r>
              <a:rPr lang="en-US" sz="1200" i="1" dirty="0"/>
              <a:t>, Tobias, et al. “MODESTO: Data-centric Analytic Optimization of Complex Stencil Programs on Heterogeneous Architectures” ICS, 2015 </a:t>
            </a:r>
          </a:p>
        </p:txBody>
      </p:sp>
      <p:sp>
        <p:nvSpPr>
          <p:cNvPr id="9" name="Oval 8"/>
          <p:cNvSpPr/>
          <p:nvPr/>
        </p:nvSpPr>
        <p:spPr>
          <a:xfrm>
            <a:off x="1821764" y="4777296"/>
            <a:ext cx="884861" cy="932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a:spLocks noGrp="1"/>
          </p:cNvSpPr>
          <p:nvPr>
            <p:ph type="sldNum" sz="quarter" idx="12"/>
          </p:nvPr>
        </p:nvSpPr>
        <p:spPr>
          <a:xfrm>
            <a:off x="9479156" y="6553491"/>
            <a:ext cx="2743200" cy="365125"/>
          </a:xfrm>
        </p:spPr>
        <p:txBody>
          <a:bodyPr/>
          <a:lstStyle/>
          <a:p>
            <a:r>
              <a:rPr lang="en-US" dirty="0"/>
              <a:t>7</a:t>
            </a:r>
          </a:p>
        </p:txBody>
      </p:sp>
    </p:spTree>
    <p:extLst>
      <p:ext uri="{BB962C8B-B14F-4D97-AF65-F5344CB8AC3E}">
        <p14:creationId xmlns:p14="http://schemas.microsoft.com/office/powerpoint/2010/main" val="144224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p:bldP spid="46" grpId="0"/>
      <p:bldP spid="47" grpId="0"/>
      <p:bldP spid="5"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8BA17-DD19-4801-B57A-F4DE4BFA7179}"/>
              </a:ext>
            </a:extLst>
          </p:cNvPr>
          <p:cNvSpPr>
            <a:spLocks noGrp="1"/>
          </p:cNvSpPr>
          <p:nvPr>
            <p:ph type="title"/>
          </p:nvPr>
        </p:nvSpPr>
        <p:spPr/>
        <p:txBody>
          <a:bodyPr/>
          <a:lstStyle/>
          <a:p>
            <a:r>
              <a:rPr lang="en-US" dirty="0"/>
              <a:t>Outline</a:t>
            </a:r>
          </a:p>
        </p:txBody>
      </p:sp>
      <p:sp>
        <p:nvSpPr>
          <p:cNvPr id="10" name="AutoShape 3">
            <a:extLst>
              <a:ext uri="{FF2B5EF4-FFF2-40B4-BE49-F238E27FC236}">
                <a16:creationId xmlns:a16="http://schemas.microsoft.com/office/drawing/2014/main" xmlns="" id="{F7EA10D7-4414-4133-BACA-5678FAB4EC32}"/>
              </a:ext>
            </a:extLst>
          </p:cNvPr>
          <p:cNvSpPr>
            <a:spLocks noChangeAspect="1" noChangeArrowheads="1" noTextEdit="1"/>
          </p:cNvSpPr>
          <p:nvPr/>
        </p:nvSpPr>
        <p:spPr bwMode="auto">
          <a:xfrm>
            <a:off x="263525" y="1031117"/>
            <a:ext cx="11714163"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13206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22" name="Line 16">
            <a:extLst>
              <a:ext uri="{FF2B5EF4-FFF2-40B4-BE49-F238E27FC236}">
                <a16:creationId xmlns:a16="http://schemas.microsoft.com/office/drawing/2014/main" xmlns="" id="{84C6AC0C-B795-49EC-A3E4-EDC5AC394654}"/>
              </a:ext>
            </a:extLst>
          </p:cNvPr>
          <p:cNvSpPr>
            <a:spLocks noChangeShapeType="1"/>
          </p:cNvSpPr>
          <p:nvPr/>
        </p:nvSpPr>
        <p:spPr bwMode="auto">
          <a:xfrm>
            <a:off x="27305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Line 17">
            <a:extLst>
              <a:ext uri="{FF2B5EF4-FFF2-40B4-BE49-F238E27FC236}">
                <a16:creationId xmlns:a16="http://schemas.microsoft.com/office/drawing/2014/main" xmlns="" id="{AD9FE03F-F006-4AAD-BD38-D1DAF7817A8B}"/>
              </a:ext>
            </a:extLst>
          </p:cNvPr>
          <p:cNvSpPr>
            <a:spLocks noChangeShapeType="1"/>
          </p:cNvSpPr>
          <p:nvPr/>
        </p:nvSpPr>
        <p:spPr bwMode="auto">
          <a:xfrm>
            <a:off x="11963400" y="1088267"/>
            <a:ext cx="0" cy="51625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094617"/>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xmlns="" id="{5DA8C4D6-CD68-4EC3-8AED-3EC10092C6E1}"/>
              </a:ext>
            </a:extLst>
          </p:cNvPr>
          <p:cNvSpPr>
            <a:spLocks noChangeShapeType="1"/>
          </p:cNvSpPr>
          <p:nvPr/>
        </p:nvSpPr>
        <p:spPr bwMode="auto">
          <a:xfrm>
            <a:off x="269875" y="628545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137480"/>
            <a:ext cx="2174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Background</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5"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77429" y="3544854"/>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7"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51633" y="3831559"/>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 name="Rectangle 32">
            <a:extLst>
              <a:ext uri="{FF2B5EF4-FFF2-40B4-BE49-F238E27FC236}">
                <a16:creationId xmlns:a16="http://schemas.microsoft.com/office/drawing/2014/main" xmlns="" id="{0F3541BF-7368-4DFE-8B83-A0D815120989}"/>
              </a:ext>
            </a:extLst>
          </p:cNvPr>
          <p:cNvSpPr>
            <a:spLocks noChangeArrowheads="1"/>
          </p:cNvSpPr>
          <p:nvPr/>
        </p:nvSpPr>
        <p:spPr bwMode="auto">
          <a:xfrm>
            <a:off x="351633" y="4385597"/>
            <a:ext cx="968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Results</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3050" y="1785341"/>
            <a:ext cx="11690350" cy="620614"/>
          </a:xfrm>
          <a:prstGeom prst="rect">
            <a:avLst/>
          </a:prstGeom>
          <a:solidFill>
            <a:srgbClr val="264478"/>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3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66700" y="174789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6713" y="1790754"/>
            <a:ext cx="4133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CPU Roofline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0"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70272" y="2423977"/>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1"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48444" y="242874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63935" y="2429390"/>
            <a:ext cx="4061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FPGA-based Platform</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4"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63129" y="3068179"/>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45"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56779" y="3030729"/>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56792" y="3073592"/>
            <a:ext cx="1397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NERO:</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7" name="Rectangle 29">
            <a:extLst>
              <a:ext uri="{FF2B5EF4-FFF2-40B4-BE49-F238E27FC236}">
                <a16:creationId xmlns:a16="http://schemas.microsoft.com/office/drawing/2014/main" xmlns="" id="{88BDEFAA-F8B7-45B5-84C5-5C5C3A017F96}"/>
              </a:ext>
            </a:extLst>
          </p:cNvPr>
          <p:cNvSpPr>
            <a:spLocks noChangeArrowheads="1"/>
          </p:cNvSpPr>
          <p:nvPr/>
        </p:nvSpPr>
        <p:spPr bwMode="auto">
          <a:xfrm>
            <a:off x="368302" y="4133302"/>
            <a:ext cx="12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8"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54795" y="3721140"/>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1"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46076" y="455134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8445" y="4376414"/>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4"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2108" y="4381827"/>
            <a:ext cx="1929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Evaluation</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55"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339726" y="6214793"/>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6039861"/>
            <a:ext cx="11690350" cy="620614"/>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57"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35745" y="6002411"/>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35758" y="6045274"/>
            <a:ext cx="1706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Summary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36"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9975" y="524968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9826" y="5179026"/>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3"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4720" y="5030990"/>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0"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4484" y="4996174"/>
            <a:ext cx="3482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Performance Analysis</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2" name="Line 18">
            <a:extLst>
              <a:ext uri="{FF2B5EF4-FFF2-40B4-BE49-F238E27FC236}">
                <a16:creationId xmlns:a16="http://schemas.microsoft.com/office/drawing/2014/main" xmlns="" id="{F26BF61A-15A6-4CB0-BBBC-CD9010A08CCC}"/>
              </a:ext>
            </a:extLst>
          </p:cNvPr>
          <p:cNvSpPr>
            <a:spLocks noChangeShapeType="1"/>
          </p:cNvSpPr>
          <p:nvPr/>
        </p:nvSpPr>
        <p:spPr bwMode="auto">
          <a:xfrm>
            <a:off x="216695" y="5973824"/>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a:extLst>
              <a:ext uri="{FF2B5EF4-FFF2-40B4-BE49-F238E27FC236}">
                <a16:creationId xmlns:a16="http://schemas.microsoft.com/office/drawing/2014/main" xmlns="" id="{5DA8C4D6-CD68-4EC3-8AED-3EC10092C6E1}"/>
              </a:ext>
            </a:extLst>
          </p:cNvPr>
          <p:cNvSpPr>
            <a:spLocks noChangeShapeType="1"/>
          </p:cNvSpPr>
          <p:nvPr/>
        </p:nvSpPr>
        <p:spPr bwMode="auto">
          <a:xfrm>
            <a:off x="387350" y="5752218"/>
            <a:ext cx="11703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1">
            <a:extLst>
              <a:ext uri="{FF2B5EF4-FFF2-40B4-BE49-F238E27FC236}">
                <a16:creationId xmlns:a16="http://schemas.microsoft.com/office/drawing/2014/main" xmlns="" id="{144C18E8-47ED-436A-B6E7-FAB538298F6A}"/>
              </a:ext>
            </a:extLst>
          </p:cNvPr>
          <p:cNvSpPr>
            <a:spLocks noChangeArrowheads="1"/>
          </p:cNvSpPr>
          <p:nvPr/>
        </p:nvSpPr>
        <p:spPr bwMode="auto">
          <a:xfrm>
            <a:off x="457201" y="5681560"/>
            <a:ext cx="77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Setup</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5" name="Rectangle 5">
            <a:extLst>
              <a:ext uri="{FF2B5EF4-FFF2-40B4-BE49-F238E27FC236}">
                <a16:creationId xmlns:a16="http://schemas.microsoft.com/office/drawing/2014/main" xmlns="" id="{368243E5-370B-4376-897C-BB008ED58AB9}"/>
              </a:ext>
            </a:extLst>
          </p:cNvPr>
          <p:cNvSpPr>
            <a:spLocks noChangeArrowheads="1"/>
          </p:cNvSpPr>
          <p:nvPr/>
        </p:nvSpPr>
        <p:spPr bwMode="auto">
          <a:xfrm>
            <a:off x="242095" y="5533524"/>
            <a:ext cx="11690350" cy="466062"/>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endParaRPr>
          </a:p>
        </p:txBody>
      </p:sp>
      <p:sp>
        <p:nvSpPr>
          <p:cNvPr id="66"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581859" y="5498708"/>
            <a:ext cx="29580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800" dirty="0">
                <a:solidFill>
                  <a:srgbClr val="FFFFFF"/>
                </a:solidFill>
                <a:latin typeface="Garamond" panose="02020404030301010803" pitchFamily="18" charset="0"/>
                <a:ea typeface="Tahoma" panose="020B0604030504040204" pitchFamily="34" charset="0"/>
                <a:cs typeface="Tahoma" panose="020B0604030504040204" pitchFamily="34" charset="0"/>
              </a:rPr>
              <a:t>     Energy Efficiency</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67"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1832974" y="3104816"/>
            <a:ext cx="108611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200" dirty="0">
                <a:ln>
                  <a:solidFill>
                    <a:schemeClr val="bg1"/>
                  </a:solidFill>
                </a:ln>
                <a:solidFill>
                  <a:schemeClr val="bg1"/>
                </a:solidFill>
                <a:latin typeface="Garamond" panose="02020404030301010803" pitchFamily="18" charset="0"/>
              </a:rPr>
              <a:t>Near-HBM Accelerator for Weather Prediction Modeling</a:t>
            </a:r>
            <a:endParaRPr kumimoji="0" lang="en-US" altLang="en-US" sz="32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3" name="Rectangle 20">
            <a:extLst>
              <a:ext uri="{FF2B5EF4-FFF2-40B4-BE49-F238E27FC236}">
                <a16:creationId xmlns:a16="http://schemas.microsoft.com/office/drawing/2014/main" xmlns="" id="{AF360B20-512B-4E9E-9A2B-94755DACA497}"/>
              </a:ext>
            </a:extLst>
          </p:cNvPr>
          <p:cNvSpPr>
            <a:spLocks noChangeArrowheads="1"/>
          </p:cNvSpPr>
          <p:nvPr/>
        </p:nvSpPr>
        <p:spPr bwMode="auto">
          <a:xfrm>
            <a:off x="347665" y="3729771"/>
            <a:ext cx="4746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FFFFF"/>
                </a:solidFill>
                <a:latin typeface="Garamond" panose="02020404030301010803" pitchFamily="18" charset="0"/>
                <a:ea typeface="Tahoma" panose="020B0604030504040204" pitchFamily="34" charset="0"/>
                <a:cs typeface="Tahoma" panose="020B0604030504040204" pitchFamily="34" charset="0"/>
              </a:rPr>
              <a:t>Precision-optimized Tiling</a:t>
            </a:r>
            <a:endParaRPr kumimoji="0" lang="en-US" altLang="en-US" sz="2400" b="0" i="0" u="none" strike="noStrike" cap="none" normalizeH="0" baseline="0" dirty="0">
              <a:ln>
                <a:noFill/>
              </a:ln>
              <a:solidFill>
                <a:schemeClr val="tx1"/>
              </a:solidFill>
              <a:effectLst/>
              <a:latin typeface="Garamond" panose="02020404030301010803" pitchFamily="18" charset="0"/>
              <a:ea typeface="Tahoma" panose="020B0604030504040204" pitchFamily="34" charset="0"/>
              <a:cs typeface="Tahoma" panose="020B0604030504040204" pitchFamily="34" charset="0"/>
            </a:endParaRPr>
          </a:p>
        </p:txBody>
      </p:sp>
      <p:sp>
        <p:nvSpPr>
          <p:cNvPr id="49" name="Slide Number Placeholder 3"/>
          <p:cNvSpPr>
            <a:spLocks noGrp="1"/>
          </p:cNvSpPr>
          <p:nvPr>
            <p:ph type="sldNum" sz="quarter" idx="12"/>
          </p:nvPr>
        </p:nvSpPr>
        <p:spPr>
          <a:xfrm>
            <a:off x="9479156" y="6553491"/>
            <a:ext cx="2743200" cy="365125"/>
          </a:xfrm>
        </p:spPr>
        <p:txBody>
          <a:bodyPr/>
          <a:lstStyle/>
          <a:p>
            <a:r>
              <a:rPr lang="en-US" dirty="0"/>
              <a:t>8</a:t>
            </a:r>
          </a:p>
        </p:txBody>
      </p:sp>
    </p:spTree>
    <p:extLst>
      <p:ext uri="{BB962C8B-B14F-4D97-AF65-F5344CB8AC3E}">
        <p14:creationId xmlns:p14="http://schemas.microsoft.com/office/powerpoint/2010/main" val="1754320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12280</TotalTime>
  <Words>5709</Words>
  <Application>Microsoft Office PowerPoint</Application>
  <PresentationFormat>Widescreen</PresentationFormat>
  <Paragraphs>838</Paragraphs>
  <Slides>49</Slides>
  <Notes>49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Arial</vt:lpstr>
      <vt:lpstr>Calibri</vt:lpstr>
      <vt:lpstr>Calibri Light</vt:lpstr>
      <vt:lpstr>Cambria Math</vt:lpstr>
      <vt:lpstr>DejaVu Sans Condensed</vt:lpstr>
      <vt:lpstr>Garamond</vt:lpstr>
      <vt:lpstr>Helvetica</vt:lpstr>
      <vt:lpstr>Segoe UI</vt:lpstr>
      <vt:lpstr>Segoe UI Semibold</vt:lpstr>
      <vt:lpstr>Segoe UI Semilight</vt:lpstr>
      <vt:lpstr>Tahoma</vt:lpstr>
      <vt:lpstr>Verdana</vt:lpstr>
      <vt:lpstr>Wingdings</vt:lpstr>
      <vt:lpstr>Office Theme</vt:lpstr>
      <vt:lpstr>PowerPoint Presentation</vt:lpstr>
      <vt:lpstr>Executive Summary</vt:lpstr>
      <vt:lpstr>Outline</vt:lpstr>
      <vt:lpstr>Stencil Computations and Applications</vt:lpstr>
      <vt:lpstr>Stencil Characteristics</vt:lpstr>
      <vt:lpstr>Stencil Characteristics</vt:lpstr>
      <vt:lpstr>Stencil Computations in Weather Applications</vt:lpstr>
      <vt:lpstr>Example Complex Stencil: Horizontal Diffusion</vt:lpstr>
      <vt:lpstr>Outline</vt:lpstr>
      <vt:lpstr>IBM POWER9 Roofline Analysis</vt:lpstr>
      <vt:lpstr>IBM POWER9 Roofline Analysis</vt:lpstr>
      <vt:lpstr>Outline</vt:lpstr>
      <vt:lpstr>Silicon Alternatives</vt:lpstr>
      <vt:lpstr>Heterogeneous System: CPU+FPGA</vt:lpstr>
      <vt:lpstr>Heterogeneous System: CPU+FPGA</vt:lpstr>
      <vt:lpstr>FPGAs Have Tremendous Potential</vt:lpstr>
      <vt:lpstr>Outline</vt:lpstr>
      <vt:lpstr>NERO: A Near High-Bandwidth Memory Stencil Accelerator for Weather Prediction Modeling</vt:lpstr>
      <vt:lpstr>NERO Design Flow</vt:lpstr>
      <vt:lpstr>NERO Design Flow</vt:lpstr>
      <vt:lpstr>NERO Design Flow</vt:lpstr>
      <vt:lpstr>NERO Design Flow</vt:lpstr>
      <vt:lpstr>NERO Design Flow</vt:lpstr>
      <vt:lpstr>NERO Design Flow</vt:lpstr>
      <vt:lpstr>NERO Design Flow</vt:lpstr>
      <vt:lpstr>NERO Design Flow</vt:lpstr>
      <vt:lpstr>NERO Design Flow</vt:lpstr>
      <vt:lpstr>NERO Application Framework</vt:lpstr>
      <vt:lpstr>NERO Application Framework</vt:lpstr>
      <vt:lpstr>NERO Application Framework</vt:lpstr>
      <vt:lpstr>NERO Application Framework</vt:lpstr>
      <vt:lpstr>Outline</vt:lpstr>
      <vt:lpstr>Precision-optimized Tiling</vt:lpstr>
      <vt:lpstr>Precision-optimized Tiling</vt:lpstr>
      <vt:lpstr>Precision-optimized Tiling</vt:lpstr>
      <vt:lpstr>Precision-optimized Tiling</vt:lpstr>
      <vt:lpstr>Precision-optimized Tiling</vt:lpstr>
      <vt:lpstr>Outline</vt:lpstr>
      <vt:lpstr>NERO Performance Analysis</vt:lpstr>
      <vt:lpstr>NERO Performance Analysis</vt:lpstr>
      <vt:lpstr>NERO Performance Analysis</vt:lpstr>
      <vt:lpstr>Outline</vt:lpstr>
      <vt:lpstr>How Energy Efficient is NERO?</vt:lpstr>
      <vt:lpstr>How Energy Efficient is NERO?</vt:lpstr>
      <vt:lpstr>How Energy Efficient is NERO?</vt:lpstr>
      <vt:lpstr>How Energy Efficient is NERO?</vt:lpstr>
      <vt:lpstr>Outline</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Singh, G.</dc:creator>
  <cp:lastModifiedBy>Singh, G.</cp:lastModifiedBy>
  <cp:revision>577</cp:revision>
  <dcterms:created xsi:type="dcterms:W3CDTF">2019-04-27T14:07:06Z</dcterms:created>
  <dcterms:modified xsi:type="dcterms:W3CDTF">2020-08-20T17:46:33Z</dcterms:modified>
</cp:coreProperties>
</file>