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320" r:id="rId5"/>
    <p:sldId id="259" r:id="rId6"/>
    <p:sldId id="321" r:id="rId7"/>
    <p:sldId id="322" r:id="rId8"/>
    <p:sldId id="265" r:id="rId9"/>
    <p:sldId id="326" r:id="rId10"/>
    <p:sldId id="323" r:id="rId11"/>
    <p:sldId id="270" r:id="rId12"/>
    <p:sldId id="271" r:id="rId13"/>
    <p:sldId id="272" r:id="rId14"/>
    <p:sldId id="273" r:id="rId15"/>
    <p:sldId id="327" r:id="rId16"/>
    <p:sldId id="276" r:id="rId17"/>
    <p:sldId id="274" r:id="rId18"/>
    <p:sldId id="277" r:id="rId19"/>
    <p:sldId id="278" r:id="rId20"/>
    <p:sldId id="330" r:id="rId21"/>
    <p:sldId id="331" r:id="rId22"/>
    <p:sldId id="280" r:id="rId23"/>
    <p:sldId id="282" r:id="rId24"/>
    <p:sldId id="283" r:id="rId25"/>
    <p:sldId id="285" r:id="rId26"/>
    <p:sldId id="286" r:id="rId27"/>
    <p:sldId id="333" r:id="rId28"/>
    <p:sldId id="335" r:id="rId29"/>
    <p:sldId id="336" r:id="rId30"/>
    <p:sldId id="341" r:id="rId31"/>
    <p:sldId id="288" r:id="rId32"/>
    <p:sldId id="289" r:id="rId33"/>
    <p:sldId id="290" r:id="rId34"/>
    <p:sldId id="291" r:id="rId35"/>
    <p:sldId id="292" r:id="rId36"/>
    <p:sldId id="342" r:id="rId37"/>
    <p:sldId id="294" r:id="rId38"/>
    <p:sldId id="296" r:id="rId39"/>
    <p:sldId id="312" r:id="rId40"/>
    <p:sldId id="297" r:id="rId41"/>
    <p:sldId id="345" r:id="rId42"/>
    <p:sldId id="301" r:id="rId43"/>
    <p:sldId id="340" r:id="rId44"/>
    <p:sldId id="303" r:id="rId45"/>
    <p:sldId id="305" r:id="rId46"/>
    <p:sldId id="343" r:id="rId47"/>
    <p:sldId id="344" r:id="rId48"/>
    <p:sldId id="339" r:id="rId49"/>
    <p:sldId id="295" r:id="rId50"/>
    <p:sldId id="308" r:id="rId51"/>
    <p:sldId id="309" r:id="rId52"/>
    <p:sldId id="310" r:id="rId53"/>
    <p:sldId id="311" r:id="rId54"/>
    <p:sldId id="338" r:id="rId55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E79"/>
    <a:srgbClr val="C06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0"/>
    <p:restoredTop sz="86306"/>
  </p:normalViewPr>
  <p:slideViewPr>
    <p:cSldViewPr snapToGrid="0" snapToObjects="1">
      <p:cViewPr>
        <p:scale>
          <a:sx n="72" d="100"/>
          <a:sy n="72" d="100"/>
        </p:scale>
        <p:origin x="264" y="-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9147355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17999"/>
              </a:lnSpc>
            </a:pPr>
            <a:r>
              <a:rPr lang="en-US" dirty="0" smtClean="0"/>
              <a:t>We are</a:t>
            </a:r>
            <a:r>
              <a:rPr lang="en-US" baseline="0" dirty="0" smtClean="0"/>
              <a:t> all familiar with this picture. We have caches/registers and dram </a:t>
            </a:r>
            <a:r>
              <a:rPr lang="is-IS" baseline="0" dirty="0" smtClean="0"/>
              <a:t>… </a:t>
            </a:r>
          </a:p>
          <a:p>
            <a:pPr algn="l" defTabSz="457200" rtl="0">
              <a:lnSpc>
                <a:spcPct val="117999"/>
              </a:lnSpc>
            </a:pPr>
            <a:endParaRPr lang="is-IS" baseline="0" dirty="0" smtClean="0"/>
          </a:p>
          <a:p>
            <a:pPr algn="l" defTabSz="457200" rtl="0">
              <a:lnSpc>
                <a:spcPct val="117999"/>
              </a:lnSpc>
            </a:pPr>
            <a:r>
              <a:rPr lang="en-US" baseline="0" dirty="0" smtClean="0"/>
              <a:t>A</a:t>
            </a:r>
            <a:r>
              <a:rPr lang="is-IS" baseline="0" dirty="0" smtClean="0"/>
              <a:t>nd block-based devices such as .... </a:t>
            </a:r>
            <a:r>
              <a:rPr lang="en-US" baseline="0" dirty="0" smtClean="0"/>
              <a:t>T</a:t>
            </a:r>
            <a:r>
              <a:rPr lang="is-IS" baseline="0" dirty="0" smtClean="0"/>
              <a:t>hat are... </a:t>
            </a:r>
          </a:p>
          <a:p>
            <a:pPr algn="l" defTabSz="457200" rtl="0">
              <a:lnSpc>
                <a:spcPct val="117999"/>
              </a:lnSpc>
            </a:pPr>
            <a:endParaRPr lang="is-IS" baseline="0" dirty="0" smtClean="0"/>
          </a:p>
          <a:p>
            <a:pPr algn="l" defTabSz="457200" rtl="0">
              <a:lnSpc>
                <a:spcPct val="117999"/>
              </a:lnSpc>
            </a:pPr>
            <a:r>
              <a:rPr lang="en-US" baseline="0" dirty="0" smtClean="0"/>
              <a:t>A</a:t>
            </a:r>
            <a:r>
              <a:rPr lang="is-IS" baseline="0" dirty="0" smtClean="0"/>
              <a:t>nd in between them lies a big performance gap.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1156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17999"/>
              </a:lnSpc>
            </a:pPr>
            <a:r>
              <a:rPr lang="en-US" dirty="0" smtClean="0"/>
              <a:t>I would like</a:t>
            </a:r>
            <a:r>
              <a:rPr lang="en-US" baseline="0" dirty="0" smtClean="0"/>
              <a:t> to emphasize that this is not the main result: we have already shown the </a:t>
            </a:r>
            <a:r>
              <a:rPr lang="en-US" baseline="0" dirty="0" err="1" smtClean="0"/>
              <a:t>Nvmove</a:t>
            </a:r>
            <a:r>
              <a:rPr lang="en-US" baseline="0" dirty="0" smtClean="0"/>
              <a:t> produces no false negatives. </a:t>
            </a:r>
          </a:p>
          <a:p>
            <a:pPr algn="l" defTabSz="457200" rtl="0">
              <a:lnSpc>
                <a:spcPct val="117999"/>
              </a:lnSpc>
            </a:pPr>
            <a:endParaRPr lang="en-US" baseline="0" dirty="0" smtClean="0"/>
          </a:p>
          <a:p>
            <a:pPr algn="l" defTabSz="457200" rtl="0">
              <a:lnSpc>
                <a:spcPct val="117999"/>
              </a:lnSpc>
            </a:pPr>
            <a:r>
              <a:rPr lang="en-US" baseline="0" dirty="0" smtClean="0"/>
              <a:t>This is just to get an estimate on the worst case performance using </a:t>
            </a:r>
            <a:r>
              <a:rPr lang="en-US" baseline="0" dirty="0" err="1" smtClean="0"/>
              <a:t>NVMove</a:t>
            </a:r>
            <a:r>
              <a:rPr lang="en-US" baseline="0" dirty="0" smtClean="0"/>
              <a:t> for NVM porting. </a:t>
            </a:r>
          </a:p>
          <a:p>
            <a:pPr algn="l" defTabSz="457200" rtl="0">
              <a:lnSpc>
                <a:spcPct val="117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837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17999"/>
              </a:lnSpc>
            </a:pPr>
            <a:r>
              <a:rPr lang="en-US" dirty="0" smtClean="0"/>
              <a:t>Recall that our</a:t>
            </a:r>
            <a:r>
              <a:rPr lang="en-US" baseline="0" dirty="0" smtClean="0"/>
              <a:t> </a:t>
            </a:r>
            <a:r>
              <a:rPr lang="is-IS" baseline="0" dirty="0" smtClean="0"/>
              <a:t>… </a:t>
            </a:r>
          </a:p>
          <a:p>
            <a:pPr algn="l" defTabSz="457200" rtl="0">
              <a:lnSpc>
                <a:spcPct val="117999"/>
              </a:lnSpc>
            </a:pPr>
            <a:endParaRPr lang="is-IS" baseline="0" dirty="0" smtClean="0"/>
          </a:p>
          <a:p>
            <a:pPr algn="l" defTabSz="457200" rtl="0">
              <a:lnSpc>
                <a:spcPct val="117999"/>
              </a:lnSpc>
            </a:pPr>
            <a:r>
              <a:rPr lang="en-US" baseline="0" dirty="0" err="1" smtClean="0"/>
              <a:t>Nvmove</a:t>
            </a:r>
            <a:r>
              <a:rPr lang="en-US" baseline="0" dirty="0" smtClean="0"/>
              <a:t> is correct in </a:t>
            </a:r>
            <a:r>
              <a:rPr lang="en-US" baseline="0" dirty="0" err="1" smtClean="0"/>
              <a:t>identfying</a:t>
            </a:r>
            <a:r>
              <a:rPr lang="en-US" baseline="0" dirty="0" smtClean="0"/>
              <a:t> those. However, as we saw the cost of false positives is not always </a:t>
            </a:r>
            <a:r>
              <a:rPr lang="en-US" baseline="0" dirty="0" err="1" smtClean="0"/>
              <a:t>negligibel</a:t>
            </a:r>
            <a:r>
              <a:rPr lang="en-US" baseline="0" dirty="0" smtClean="0"/>
              <a:t> in terms of performance. So,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7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17999"/>
              </a:lnSpc>
            </a:pPr>
            <a:r>
              <a:rPr lang="en-US" dirty="0" smtClean="0"/>
              <a:t>NVM</a:t>
            </a:r>
            <a:r>
              <a:rPr lang="en-US" baseline="0" dirty="0" smtClean="0"/>
              <a:t> is the technology that promises to fill this gap, its both fast and persistent.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07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17999"/>
              </a:lnSpc>
            </a:pPr>
            <a:r>
              <a:rPr lang="en-US" dirty="0" smtClean="0"/>
              <a:t>In terms of throughput and</a:t>
            </a:r>
            <a:r>
              <a:rPr lang="en-US" baseline="0" dirty="0" smtClean="0"/>
              <a:t> latency, it sits roughly somewhere here. And thus has great potential for boosting performance of new applications.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7244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17999"/>
              </a:lnSpc>
            </a:pPr>
            <a:r>
              <a:rPr lang="en-US" dirty="0" smtClean="0"/>
              <a:t>Let</a:t>
            </a:r>
            <a:r>
              <a:rPr lang="en-US" baseline="0" dirty="0" smtClean="0"/>
              <a:t> us consider persistent </a:t>
            </a:r>
            <a:r>
              <a:rPr lang="en-US" baseline="0" dirty="0" err="1" smtClean="0"/>
              <a:t>prorgrams</a:t>
            </a:r>
            <a:r>
              <a:rPr lang="en-US" baseline="0" dirty="0" smtClean="0"/>
              <a:t> that save their state or data to storage.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916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17999"/>
              </a:lnSpc>
            </a:pPr>
            <a:r>
              <a:rPr lang="en-US" dirty="0" smtClean="0"/>
              <a:t>Consider</a:t>
            </a:r>
            <a:r>
              <a:rPr lang="en-US" baseline="0" dirty="0" smtClean="0"/>
              <a:t> a binary search tree. If we want to persist it, we will have to perform these or very similar operations.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019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17999"/>
              </a:lnSpc>
            </a:pPr>
            <a:r>
              <a:rPr lang="en-US" dirty="0" smtClean="0"/>
              <a:t>we know</a:t>
            </a:r>
            <a:r>
              <a:rPr lang="en-US" baseline="0" dirty="0" smtClean="0"/>
              <a:t> that this promise-land exists for programming new applications. </a:t>
            </a:r>
          </a:p>
          <a:p>
            <a:pPr algn="l" defTabSz="457200" rtl="0">
              <a:lnSpc>
                <a:spcPct val="117999"/>
              </a:lnSpc>
            </a:pPr>
            <a:r>
              <a:rPr lang="en-US" baseline="0" dirty="0" smtClean="0"/>
              <a:t>but what about </a:t>
            </a:r>
            <a:r>
              <a:rPr lang="en-US" baseline="0" dirty="0" err="1" smtClean="0"/>
              <a:t>exsiting</a:t>
            </a:r>
            <a:r>
              <a:rPr lang="en-US" baseline="0" dirty="0" smtClean="0"/>
              <a:t> persistent programs. how can we improve them to leverage </a:t>
            </a:r>
            <a:r>
              <a:rPr lang="en-US" baseline="0" dirty="0" err="1" smtClean="0"/>
              <a:t>nvm</a:t>
            </a:r>
            <a:r>
              <a:rPr lang="en-US" baseline="0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76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17999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649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17999"/>
              </a:lnSpc>
            </a:pPr>
            <a:r>
              <a:rPr lang="en-US" dirty="0" smtClean="0"/>
              <a:t>we want to identify all possible candidates for persistence, irrespective of whether</a:t>
            </a:r>
            <a:r>
              <a:rPr lang="en-US" baseline="0" dirty="0" smtClean="0"/>
              <a:t> or not they are saved to storage in one particular run we observe.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663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defTabSz="457200" rtl="0">
              <a:lnSpc>
                <a:spcPct val="117999"/>
              </a:lnSpc>
            </a:pPr>
            <a:r>
              <a:rPr lang="en-US" dirty="0" smtClean="0"/>
              <a:t>fortunately</a:t>
            </a:r>
            <a:r>
              <a:rPr lang="en-US" baseline="0" dirty="0" smtClean="0"/>
              <a:t> for us, an industrial team has already gone thru the painful and laborious process of manually porting </a:t>
            </a:r>
            <a:r>
              <a:rPr lang="en-US" baseline="0" dirty="0" err="1" smtClean="0"/>
              <a:t>redis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nvm</a:t>
            </a:r>
            <a:r>
              <a:rPr lang="en-US" baseline="0" dirty="0" smtClean="0"/>
              <a:t>. So all we had to do was to ask them for the list of types that they make persistent in their </a:t>
            </a:r>
            <a:r>
              <a:rPr lang="en-US" baseline="0" dirty="0" err="1" smtClean="0"/>
              <a:t>implementaiton</a:t>
            </a:r>
            <a:r>
              <a:rPr lang="en-US" baseline="0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950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Relationship Id="rId3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5619902" y="4679950"/>
            <a:ext cx="201899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NVMOVE</a:t>
            </a:r>
          </a:p>
        </p:txBody>
      </p:sp>
      <p:pic>
        <p:nvPicPr>
          <p:cNvPr id="33" name="greenback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900288" y="-119559"/>
            <a:ext cx="15988349" cy="999271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Shape 34"/>
          <p:cNvSpPr/>
          <p:nvPr/>
        </p:nvSpPr>
        <p:spPr>
          <a:xfrm>
            <a:off x="1151452" y="3223239"/>
            <a:ext cx="10701896" cy="157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800" dirty="0">
                <a:solidFill>
                  <a:srgbClr val="FFFF00"/>
                </a:solidFill>
                <a:latin typeface="Lato Light"/>
                <a:ea typeface="Lato Light"/>
                <a:cs typeface="Lato Light"/>
                <a:sym typeface="Lato Light"/>
              </a:rPr>
              <a:t>NVM</a:t>
            </a:r>
            <a:r>
              <a:rPr sz="3600" dirty="0">
                <a:solidFill>
                  <a:srgbClr val="FFFF00"/>
                </a:solidFill>
                <a:latin typeface="Lato Light"/>
                <a:ea typeface="Lato Light"/>
                <a:cs typeface="Lato Light"/>
                <a:sym typeface="Lato Light"/>
              </a:rPr>
              <a:t>OVE</a:t>
            </a:r>
            <a:r>
              <a:rPr sz="36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:</a:t>
            </a:r>
            <a:r>
              <a:rPr sz="48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Helping Programmers Move  to Byte-based Persistence</a:t>
            </a:r>
            <a:r>
              <a:rPr sz="36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endParaRPr sz="1200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5" name="Shape 35"/>
          <p:cNvSpPr/>
          <p:nvPr/>
        </p:nvSpPr>
        <p:spPr>
          <a:xfrm>
            <a:off x="829733" y="6091665"/>
            <a:ext cx="11904133" cy="2472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3200" dirty="0">
                <a:solidFill>
                  <a:srgbClr val="FFFF00"/>
                </a:solidFill>
                <a:latin typeface="Lato Light"/>
                <a:ea typeface="Lato Light"/>
                <a:cs typeface="Lato Light"/>
                <a:sym typeface="Lato Light"/>
              </a:rPr>
              <a:t>Himanshu Chauhan</a:t>
            </a:r>
          </a:p>
          <a:p>
            <a:pPr lvl="0">
              <a:defRPr sz="1800"/>
            </a:pPr>
            <a:endParaRPr lang="en-US" sz="3200" dirty="0" smtClean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0">
              <a:defRPr sz="1800"/>
            </a:pPr>
            <a:r>
              <a:rPr lang="en-US" sz="3200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with</a:t>
            </a:r>
            <a:endParaRPr sz="3200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0">
              <a:defRPr sz="1800"/>
            </a:pPr>
            <a:r>
              <a:rPr sz="2900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Irina Calciu</a:t>
            </a:r>
            <a:r>
              <a:rPr lang="en-US" sz="2900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, </a:t>
            </a:r>
            <a:r>
              <a:rPr sz="2900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Vijay Chidambaram</a:t>
            </a:r>
            <a:r>
              <a:rPr lang="en-US" sz="2900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,</a:t>
            </a:r>
            <a:endParaRPr sz="2900" dirty="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0">
              <a:defRPr sz="1800"/>
            </a:pPr>
            <a:r>
              <a:rPr sz="2900" dirty="0" smtClean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Eric </a:t>
            </a:r>
            <a:r>
              <a:rPr sz="2900" dirty="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Schkufza, Onur Mutlu, Pratap Subrahmanyam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-91739" y="-117929"/>
            <a:ext cx="13955934" cy="10108595"/>
          </a:xfrm>
          <a:prstGeom prst="rect">
            <a:avLst/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3000">
                <a:latin typeface="PT Mono"/>
                <a:ea typeface="PT Mono"/>
                <a:cs typeface="PT Mono"/>
                <a:sym typeface="PT Mono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1691349" y="484154"/>
            <a:ext cx="9622102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300">
                <a:solidFill>
                  <a:srgbClr val="FFFB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300" dirty="0" smtClean="0">
                <a:solidFill>
                  <a:srgbClr val="FFFB00"/>
                </a:solidFill>
              </a:rPr>
              <a:t>Changing </a:t>
            </a:r>
            <a:r>
              <a:rPr sz="5300" dirty="0" smtClean="0">
                <a:solidFill>
                  <a:srgbClr val="FFFB00"/>
                </a:solidFill>
              </a:rPr>
              <a:t>Persisten</a:t>
            </a:r>
            <a:r>
              <a:rPr lang="en-US" sz="5300" dirty="0" smtClean="0">
                <a:solidFill>
                  <a:srgbClr val="FFFB00"/>
                </a:solidFill>
              </a:rPr>
              <a:t>ce Code</a:t>
            </a:r>
            <a:endParaRPr sz="5300" dirty="0">
              <a:solidFill>
                <a:srgbClr val="FFFB00"/>
              </a:solidFill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863600" y="2222500"/>
            <a:ext cx="9284842" cy="1761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 defTabSz="457200">
              <a:defRPr sz="1800"/>
            </a:pPr>
            <a:r>
              <a:rPr sz="2000" dirty="0">
                <a:solidFill>
                  <a:srgbClr val="51A7F9"/>
                </a:solidFill>
                <a:latin typeface="PT Mono"/>
                <a:ea typeface="PT Mono"/>
                <a:cs typeface="PT Mono"/>
                <a:sym typeface="PT Mono"/>
              </a:rPr>
              <a:t>/* allocate from volatile memory*/</a:t>
            </a: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lang="en-US"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</a:t>
            </a: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ode n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* 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= </a:t>
            </a:r>
            <a:r>
              <a:rPr sz="2000" dirty="0" err="1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malloc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(</a:t>
            </a:r>
            <a:r>
              <a:rPr sz="2000" dirty="0" err="1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sizeof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(</a:t>
            </a:r>
            <a:r>
              <a:rPr lang="is-I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…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))</a:t>
            </a: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863600" y="3886200"/>
            <a:ext cx="5071813" cy="1761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 defTabSz="457200">
              <a:defRPr sz="1800"/>
            </a:pP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node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-&gt;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value = </a:t>
            </a:r>
            <a:r>
              <a:rPr sz="2000" dirty="0" err="1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val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 </a:t>
            </a:r>
            <a:r>
              <a:rPr sz="2000" dirty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//</a:t>
            </a:r>
            <a:r>
              <a:rPr sz="2000" dirty="0" smtClean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volatile</a:t>
            </a:r>
            <a:endParaRPr lang="en-US" sz="2000" dirty="0" smtClean="0">
              <a:solidFill>
                <a:srgbClr val="6CACDD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lang="en-US" sz="2000" dirty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	</a:t>
            </a:r>
            <a:r>
              <a:rPr lang="en-US" sz="2000" dirty="0" smtClean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						</a:t>
            </a:r>
            <a:r>
              <a:rPr sz="2000" dirty="0" smtClean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update</a:t>
            </a:r>
            <a:endParaRPr sz="2000" dirty="0">
              <a:solidFill>
                <a:srgbClr val="6CACDD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sz="2400" dirty="0">
                <a:latin typeface="PT Mono"/>
                <a:ea typeface="PT Mono"/>
                <a:cs typeface="PT Mono"/>
                <a:sym typeface="PT Mono"/>
              </a:rPr>
              <a:t>    </a:t>
            </a:r>
            <a:r>
              <a:rPr sz="2400" dirty="0">
                <a:solidFill>
                  <a:srgbClr val="F39019"/>
                </a:solidFill>
                <a:latin typeface="PT Mono"/>
                <a:ea typeface="PT Mono"/>
                <a:cs typeface="PT Mono"/>
                <a:sym typeface="PT Mono"/>
              </a:rPr>
              <a:t>…</a:t>
            </a:r>
          </a:p>
        </p:txBody>
      </p:sp>
      <p:sp>
        <p:nvSpPr>
          <p:cNvPr id="135" name="Shape 135"/>
          <p:cNvSpPr/>
          <p:nvPr/>
        </p:nvSpPr>
        <p:spPr>
          <a:xfrm>
            <a:off x="6886228" y="2398878"/>
            <a:ext cx="8793682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 </a:t>
            </a:r>
          </a:p>
          <a:p>
            <a:pPr lvl="0" algn="l" defTabSz="457200">
              <a:defRPr sz="1800"/>
            </a:pPr>
            <a:r>
              <a:rPr sz="2000" dirty="0">
                <a:solidFill>
                  <a:srgbClr val="51A7F9"/>
                </a:solidFill>
                <a:latin typeface="PT Mono"/>
                <a:ea typeface="PT Mono"/>
                <a:cs typeface="PT Mono"/>
                <a:sym typeface="PT Mono"/>
              </a:rPr>
              <a:t>/* allocate from non-volatile memory*/</a:t>
            </a: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lang="en-US"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node n* = </a:t>
            </a:r>
            <a:r>
              <a:rPr lang="en-US" sz="2000" dirty="0" err="1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pmalloc</a:t>
            </a: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(</a:t>
            </a:r>
            <a:r>
              <a:rPr lang="en-US" sz="2000" dirty="0" err="1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sizeof</a:t>
            </a:r>
            <a:r>
              <a:rPr lang="en-US"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(…))</a:t>
            </a:r>
          </a:p>
          <a:p>
            <a:pPr lvl="0" algn="l" defTabSz="457200">
              <a:defRPr sz="1800"/>
            </a:pPr>
            <a:endParaRPr sz="3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6944259" y="4229762"/>
            <a:ext cx="8793682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node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-&gt;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value = val </a:t>
            </a:r>
            <a:r>
              <a:rPr sz="2000" dirty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//persistent </a:t>
            </a:r>
            <a:endParaRPr lang="en-US" sz="2000" dirty="0" smtClean="0">
              <a:solidFill>
                <a:srgbClr val="6CACDD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lang="en-US" sz="2000" dirty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 </a:t>
            </a:r>
            <a:r>
              <a:rPr lang="en-US" sz="2000" dirty="0" smtClean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                   </a:t>
            </a:r>
            <a:r>
              <a:rPr sz="2000" dirty="0" smtClean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update</a:t>
            </a:r>
            <a:endParaRPr sz="2000" dirty="0">
              <a:solidFill>
                <a:srgbClr val="6CACDD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sz="2000" dirty="0">
                <a:latin typeface="PT Mono"/>
                <a:ea typeface="PT Mono"/>
                <a:cs typeface="PT Mono"/>
                <a:sym typeface="PT Mono"/>
              </a:rPr>
              <a:t>    </a:t>
            </a:r>
            <a:r>
              <a:rPr sz="2000" dirty="0">
                <a:solidFill>
                  <a:srgbClr val="F39019"/>
                </a:solidFill>
                <a:latin typeface="PT Mono"/>
                <a:ea typeface="PT Mono"/>
                <a:cs typeface="PT Mono"/>
                <a:sym typeface="PT Mono"/>
              </a:rPr>
              <a:t>…</a:t>
            </a: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endParaRPr sz="3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6944259" y="6262227"/>
            <a:ext cx="8793682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2000">
                <a:solidFill>
                  <a:srgbClr val="51A7F9"/>
                </a:solidFill>
                <a:latin typeface="PT Mono"/>
                <a:ea typeface="PT Mono"/>
                <a:cs typeface="PT Mono"/>
                <a:sym typeface="PT Mono"/>
              </a:rPr>
              <a:t>/* flush cache and commit*/</a:t>
            </a:r>
            <a:endParaRPr sz="200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sz="200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__cache_flush + __commit</a:t>
            </a:r>
          </a:p>
          <a:p>
            <a:pPr lvl="0" algn="l" defTabSz="457200">
              <a:defRPr sz="1800"/>
            </a:pPr>
            <a:endParaRPr sz="300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2063641" y="1898649"/>
            <a:ext cx="165598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5D3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5D328"/>
                </a:solidFill>
              </a:rPr>
              <a:t>Present</a:t>
            </a:r>
          </a:p>
        </p:txBody>
      </p:sp>
      <p:sp>
        <p:nvSpPr>
          <p:cNvPr id="139" name="Shape 139"/>
          <p:cNvSpPr/>
          <p:nvPr/>
        </p:nvSpPr>
        <p:spPr>
          <a:xfrm>
            <a:off x="9287594" y="1945500"/>
            <a:ext cx="100027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5D3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5D328"/>
                </a:solidFill>
              </a:rPr>
              <a:t>NVM</a:t>
            </a:r>
            <a:endParaRPr sz="3600" dirty="0">
              <a:solidFill>
                <a:srgbClr val="F5D328"/>
              </a:solidFill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863600" y="5918200"/>
            <a:ext cx="9284841" cy="2793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 defTabSz="457200">
              <a:defRPr sz="1800"/>
            </a:pPr>
            <a:r>
              <a:rPr sz="2000" dirty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/* persist to block-storage*/</a:t>
            </a:r>
          </a:p>
          <a:p>
            <a:pPr lvl="0" algn="l" defTabSz="457200">
              <a:defRPr sz="1800"/>
            </a:pPr>
            <a:r>
              <a:rPr sz="2000" dirty="0">
                <a:solidFill>
                  <a:srgbClr val="659245"/>
                </a:solidFill>
                <a:latin typeface="PT Mono"/>
                <a:ea typeface="PT Mono"/>
                <a:cs typeface="PT Mono"/>
                <a:sym typeface="PT Mono"/>
              </a:rPr>
              <a:t>char</a:t>
            </a:r>
            <a:r>
              <a:rPr sz="2000" dirty="0">
                <a:latin typeface="PT Mono"/>
                <a:ea typeface="PT Mono"/>
                <a:cs typeface="PT Mono"/>
                <a:sym typeface="PT Mono"/>
              </a:rPr>
              <a:t> 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*buf= 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malloc(sizeof(</a:t>
            </a:r>
            <a:r>
              <a:rPr lang="is-I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…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));</a:t>
            </a: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sz="2000" dirty="0">
                <a:solidFill>
                  <a:srgbClr val="659245"/>
                </a:solidFill>
                <a:latin typeface="PT Mono"/>
                <a:ea typeface="PT Mono"/>
                <a:cs typeface="PT Mono"/>
                <a:sym typeface="PT Mono"/>
              </a:rPr>
              <a:t>int</a:t>
            </a:r>
            <a:r>
              <a:rPr sz="2000" dirty="0">
                <a:latin typeface="PT Mono"/>
                <a:ea typeface="PT Mono"/>
                <a:cs typeface="PT Mono"/>
                <a:sym typeface="PT Mono"/>
              </a:rPr>
              <a:t> 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fd = open("data.db",O_WRITE);</a:t>
            </a:r>
          </a:p>
          <a:p>
            <a:pPr lvl="0" algn="l" defTabSz="457200">
              <a:defRPr sz="1800"/>
            </a:pP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sprintf(buf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,"</a:t>
            </a:r>
            <a:r>
              <a:rPr lang="is-I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…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",</a:t>
            </a: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 node-&gt;id,</a:t>
            </a: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sz="2000" dirty="0">
                <a:latin typeface="PT Mono"/>
                <a:ea typeface="PT Mono"/>
                <a:cs typeface="PT Mono"/>
                <a:sym typeface="PT Mono"/>
              </a:rPr>
              <a:t>           </a:t>
            </a: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node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-&gt;value);</a:t>
            </a: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write(fd, buf, sizeof(buf)); </a:t>
            </a:r>
          </a:p>
        </p:txBody>
      </p:sp>
      <p:sp>
        <p:nvSpPr>
          <p:cNvPr id="141" name="Shape 141"/>
          <p:cNvSpPr/>
          <p:nvPr/>
        </p:nvSpPr>
        <p:spPr>
          <a:xfrm>
            <a:off x="2891631" y="3440608"/>
            <a:ext cx="5857032" cy="822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1" extrusionOk="0">
                <a:moveTo>
                  <a:pt x="0" y="588"/>
                </a:moveTo>
                <a:cubicBezTo>
                  <a:pt x="3295" y="14407"/>
                  <a:pt x="7064" y="21600"/>
                  <a:pt x="10898" y="21386"/>
                </a:cubicBezTo>
                <a:cubicBezTo>
                  <a:pt x="14673" y="21175"/>
                  <a:pt x="18370" y="13787"/>
                  <a:pt x="21600" y="0"/>
                </a:cubicBezTo>
              </a:path>
            </a:pathLst>
          </a:custGeom>
          <a:ln w="38100" cap="rnd">
            <a:solidFill>
              <a:srgbClr val="F5D328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" name="Shape 141"/>
          <p:cNvSpPr/>
          <p:nvPr/>
        </p:nvSpPr>
        <p:spPr>
          <a:xfrm flipV="1">
            <a:off x="2891631" y="5647532"/>
            <a:ext cx="5857032" cy="845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1" extrusionOk="0">
                <a:moveTo>
                  <a:pt x="0" y="588"/>
                </a:moveTo>
                <a:cubicBezTo>
                  <a:pt x="3295" y="14407"/>
                  <a:pt x="7064" y="21600"/>
                  <a:pt x="10898" y="21386"/>
                </a:cubicBezTo>
                <a:cubicBezTo>
                  <a:pt x="14673" y="21175"/>
                  <a:pt x="18370" y="13787"/>
                  <a:pt x="21600" y="0"/>
                </a:cubicBezTo>
              </a:path>
            </a:pathLst>
          </a:custGeom>
          <a:ln w="38100" cap="rnd">
            <a:solidFill>
              <a:srgbClr val="F5D328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6" name="programmer-filtered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24660" y="3258533"/>
            <a:ext cx="2313283" cy="2009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programmer-filtered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16472" y="5424808"/>
            <a:ext cx="2313283" cy="200905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36252248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/>
        </p:nvSpPr>
        <p:spPr>
          <a:xfrm>
            <a:off x="-126405" y="-190649"/>
            <a:ext cx="13257610" cy="10134898"/>
          </a:xfrm>
          <a:prstGeom prst="rect">
            <a:avLst/>
          </a:prstGeom>
          <a:solidFill>
            <a:srgbClr val="424242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197224" y="2409414"/>
            <a:ext cx="12550588" cy="45653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US" sz="7400" dirty="0" smtClean="0">
                <a:solidFill>
                  <a:srgbClr val="FFFF00"/>
                </a:solidFill>
                <a:latin typeface="Lato Light"/>
                <a:ea typeface="Lato Light"/>
                <a:cs typeface="Lato Light"/>
                <a:sym typeface="Lato Light"/>
              </a:rPr>
              <a:t>Goal</a:t>
            </a:r>
            <a:r>
              <a:rPr lang="en-US" sz="7400" dirty="0" smtClean="0">
                <a:solidFill>
                  <a:srgbClr val="FF9300"/>
                </a:solidFill>
                <a:latin typeface="Lato Light"/>
                <a:ea typeface="Lato Light"/>
                <a:cs typeface="Lato Light"/>
                <a:sym typeface="Lato Light"/>
              </a:rPr>
              <a:t>:</a:t>
            </a:r>
            <a:endParaRPr sz="7400" dirty="0">
              <a:solidFill>
                <a:srgbClr val="FF93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>
              <a:defRPr sz="1800"/>
            </a:pPr>
            <a:r>
              <a:rPr lang="en-US" sz="7200" dirty="0" smtClean="0">
                <a:solidFill>
                  <a:schemeClr val="accent4"/>
                </a:solidFill>
                <a:latin typeface="Lato Light" charset="0"/>
                <a:ea typeface="Lato Light" charset="0"/>
                <a:cs typeface="Lato Light" charset="0"/>
              </a:rPr>
              <a:t>Port existing applications </a:t>
            </a:r>
            <a:r>
              <a:rPr lang="en-US" sz="7200" dirty="0">
                <a:solidFill>
                  <a:schemeClr val="accent4"/>
                </a:solidFill>
                <a:latin typeface="Lato Light" charset="0"/>
                <a:ea typeface="Lato Light" charset="0"/>
                <a:cs typeface="Lato Light" charset="0"/>
              </a:rPr>
              <a:t>to </a:t>
            </a:r>
            <a:r>
              <a:rPr lang="en-US" sz="7200" dirty="0" smtClean="0">
                <a:solidFill>
                  <a:schemeClr val="accent4"/>
                </a:solidFill>
                <a:latin typeface="Lato Light" charset="0"/>
                <a:ea typeface="Lato Light" charset="0"/>
                <a:cs typeface="Lato Light" charset="0"/>
              </a:rPr>
              <a:t>NVM with minimal programmer involvement.</a:t>
            </a:r>
            <a:endParaRPr lang="en-US" sz="7200" dirty="0">
              <a:solidFill>
                <a:schemeClr val="accent4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-223898" y="-9361"/>
            <a:ext cx="13452596" cy="9783655"/>
          </a:xfrm>
          <a:prstGeom prst="rect">
            <a:avLst/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3000">
                <a:latin typeface="PT Mono"/>
                <a:ea typeface="PT Mono"/>
                <a:cs typeface="PT Mono"/>
                <a:sym typeface="PT Mono"/>
              </a:defRPr>
            </a:pPr>
            <a:endParaRPr/>
          </a:p>
        </p:txBody>
      </p:sp>
      <p:pic>
        <p:nvPicPr>
          <p:cNvPr id="185" name="North_American_F-100D_Cockpit_060922-F-1234S-014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7181" y="1000670"/>
            <a:ext cx="10750438" cy="7752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/>
        </p:nvSpPr>
        <p:spPr>
          <a:xfrm>
            <a:off x="-223898" y="-9361"/>
            <a:ext cx="13452596" cy="9783655"/>
          </a:xfrm>
          <a:prstGeom prst="rect">
            <a:avLst/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3000">
                <a:latin typeface="PT Mono"/>
                <a:ea typeface="PT Mono"/>
                <a:cs typeface="PT Mono"/>
                <a:sym typeface="PT Mono"/>
              </a:defRPr>
            </a:pPr>
            <a:endParaRPr/>
          </a:p>
        </p:txBody>
      </p:sp>
      <p:pic>
        <p:nvPicPr>
          <p:cNvPr id="188" name="640px-A340_FCU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1798" y="1093445"/>
            <a:ext cx="11341204" cy="756671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813308" y="8674100"/>
            <a:ext cx="7225285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200">
                <a:solidFill>
                  <a:srgbClr val="FFFFFF"/>
                </a:solidFill>
              </a:rPr>
              <a:t>By Kiko Alario Salom [CC BY 2.0 (http://creativecommons.org/licenses/by/2.0)], via Wikimedia Commons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-126405" y="-190649"/>
            <a:ext cx="13257610" cy="10134898"/>
          </a:xfrm>
          <a:prstGeom prst="rect">
            <a:avLst/>
          </a:prstGeom>
          <a:solidFill>
            <a:srgbClr val="424242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1095471" y="3117344"/>
            <a:ext cx="10813858" cy="3518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7400" dirty="0">
                <a:solidFill>
                  <a:srgbClr val="F5D328"/>
                </a:solidFill>
                <a:latin typeface="Lato Light"/>
                <a:ea typeface="Lato Light"/>
                <a:cs typeface="Lato Light"/>
                <a:sym typeface="Lato Light"/>
              </a:rPr>
              <a:t>First Step:</a:t>
            </a:r>
            <a:r>
              <a:rPr sz="7400" dirty="0">
                <a:solidFill>
                  <a:srgbClr val="FF9300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endParaRPr lang="en-US" sz="7400" dirty="0" smtClean="0">
              <a:solidFill>
                <a:srgbClr val="FF93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0">
              <a:defRPr sz="1800"/>
            </a:pPr>
            <a:r>
              <a:rPr sz="7400" dirty="0" smtClean="0">
                <a:solidFill>
                  <a:srgbClr val="FF9300"/>
                </a:solidFill>
                <a:latin typeface="Lato Light"/>
                <a:ea typeface="Lato Light"/>
                <a:cs typeface="Lato Light"/>
                <a:sym typeface="Lato Light"/>
              </a:rPr>
              <a:t>Identify </a:t>
            </a:r>
            <a:r>
              <a:rPr sz="7400" dirty="0">
                <a:solidFill>
                  <a:srgbClr val="FF9300"/>
                </a:solidFill>
                <a:latin typeface="Lato Light"/>
                <a:ea typeface="Lato Light"/>
                <a:cs typeface="Lato Light"/>
                <a:sym typeface="Lato Light"/>
              </a:rPr>
              <a:t>persistent types in</a:t>
            </a:r>
          </a:p>
          <a:p>
            <a:pPr lvl="0">
              <a:defRPr sz="1800"/>
            </a:pPr>
            <a:r>
              <a:rPr sz="7400" dirty="0">
                <a:solidFill>
                  <a:srgbClr val="FF9300"/>
                </a:solidFill>
                <a:latin typeface="Lato Light"/>
                <a:ea typeface="Lato Light"/>
                <a:cs typeface="Lato Light"/>
                <a:sym typeface="Lato Light"/>
              </a:rPr>
              <a:t>application source.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/>
          <p:nvPr/>
        </p:nvSpPr>
        <p:spPr>
          <a:xfrm>
            <a:off x="2015595" y="609914"/>
            <a:ext cx="8973610" cy="10259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000" dirty="0" smtClean="0">
                <a:solidFill>
                  <a:srgbClr val="EC5D57"/>
                </a:solidFill>
              </a:rPr>
              <a:t>Persistent Types in Source</a:t>
            </a:r>
            <a:endParaRPr sz="6000" dirty="0">
              <a:solidFill>
                <a:srgbClr val="EC5D57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3466" y="2429388"/>
            <a:ext cx="11717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User defined source types (</a:t>
            </a:r>
            <a:r>
              <a:rPr lang="en-US" sz="5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structs</a:t>
            </a:r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 in C)</a:t>
            </a:r>
          </a:p>
          <a:p>
            <a:pPr algn="l"/>
            <a:r>
              <a:rPr lang="en-US" sz="5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that are persisted to block-storage. </a:t>
            </a:r>
            <a:endParaRPr lang="en-US" sz="5400" dirty="0">
              <a:solidFill>
                <a:schemeClr val="tx1">
                  <a:lumMod val="65000"/>
                  <a:lumOff val="35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4" name="Shape 197"/>
          <p:cNvSpPr/>
          <p:nvPr/>
        </p:nvSpPr>
        <p:spPr>
          <a:xfrm>
            <a:off x="4240917" y="7868645"/>
            <a:ext cx="3588891" cy="1132548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 dirty="0">
                <a:solidFill>
                  <a:srgbClr val="FFFFFF"/>
                </a:solidFill>
              </a:rPr>
              <a:t>Block Storage</a:t>
            </a:r>
          </a:p>
        </p:txBody>
      </p:sp>
      <p:sp>
        <p:nvSpPr>
          <p:cNvPr id="5" name="Shape 200"/>
          <p:cNvSpPr/>
          <p:nvPr/>
        </p:nvSpPr>
        <p:spPr>
          <a:xfrm>
            <a:off x="5129312" y="5468333"/>
            <a:ext cx="635000" cy="643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chemeClr val="tx2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" name="Shape 203"/>
          <p:cNvSpPr/>
          <p:nvPr/>
        </p:nvSpPr>
        <p:spPr>
          <a:xfrm>
            <a:off x="7829808" y="5323215"/>
            <a:ext cx="3455229" cy="595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53585F"/>
                </a:solidFill>
              </a:rPr>
              <a:t>Application Code</a:t>
            </a:r>
          </a:p>
        </p:txBody>
      </p:sp>
      <p:sp>
        <p:nvSpPr>
          <p:cNvPr id="7" name="Shape 208"/>
          <p:cNvSpPr/>
          <p:nvPr/>
        </p:nvSpPr>
        <p:spPr>
          <a:xfrm rot="3272251">
            <a:off x="6629655" y="6685357"/>
            <a:ext cx="698943" cy="1077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001" y="18141"/>
                  <a:pt x="7801" y="10941"/>
                  <a:pt x="0" y="0"/>
                </a:cubicBezTo>
              </a:path>
            </a:pathLst>
          </a:cu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8" name="Shape 205"/>
          <p:cNvSpPr/>
          <p:nvPr/>
        </p:nvSpPr>
        <p:spPr>
          <a:xfrm flipH="1">
            <a:off x="5450245" y="6159025"/>
            <a:ext cx="2288" cy="1710655"/>
          </a:xfrm>
          <a:prstGeom prst="line">
            <a:avLst/>
          </a:pr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" name="Shape 200"/>
          <p:cNvSpPr/>
          <p:nvPr/>
        </p:nvSpPr>
        <p:spPr>
          <a:xfrm>
            <a:off x="3969378" y="5315930"/>
            <a:ext cx="635000" cy="643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Shape 200"/>
          <p:cNvSpPr/>
          <p:nvPr/>
        </p:nvSpPr>
        <p:spPr>
          <a:xfrm>
            <a:off x="6026152" y="6125159"/>
            <a:ext cx="635000" cy="643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Shape 200"/>
          <p:cNvSpPr/>
          <p:nvPr/>
        </p:nvSpPr>
        <p:spPr>
          <a:xfrm>
            <a:off x="4168858" y="6329822"/>
            <a:ext cx="635000" cy="643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 200"/>
          <p:cNvSpPr/>
          <p:nvPr/>
        </p:nvSpPr>
        <p:spPr>
          <a:xfrm>
            <a:off x="5916738" y="5008259"/>
            <a:ext cx="635000" cy="643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Shape 200"/>
          <p:cNvSpPr/>
          <p:nvPr/>
        </p:nvSpPr>
        <p:spPr>
          <a:xfrm>
            <a:off x="7057085" y="6077933"/>
            <a:ext cx="635000" cy="643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chemeClr val="tx2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 200"/>
          <p:cNvSpPr/>
          <p:nvPr/>
        </p:nvSpPr>
        <p:spPr>
          <a:xfrm>
            <a:off x="6877797" y="4977266"/>
            <a:ext cx="635000" cy="6434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7794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-126405" y="-190649"/>
            <a:ext cx="13257610" cy="10134898"/>
          </a:xfrm>
          <a:prstGeom prst="rect">
            <a:avLst/>
          </a:prstGeom>
          <a:solidFill>
            <a:srgbClr val="424242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1" name="Shape 211"/>
          <p:cNvSpPr/>
          <p:nvPr/>
        </p:nvSpPr>
        <p:spPr>
          <a:xfrm>
            <a:off x="1722755" y="4260849"/>
            <a:ext cx="9559291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>
                <a:solidFill>
                  <a:srgbClr val="FF93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400" dirty="0" smtClean="0">
                <a:solidFill>
                  <a:srgbClr val="FFFF00"/>
                </a:solidFill>
              </a:rPr>
              <a:t>Solution</a:t>
            </a:r>
            <a:r>
              <a:rPr sz="7400" dirty="0" smtClean="0">
                <a:solidFill>
                  <a:srgbClr val="FF9300"/>
                </a:solidFill>
              </a:rPr>
              <a:t>: Static </a:t>
            </a:r>
            <a:r>
              <a:rPr sz="7400" dirty="0">
                <a:solidFill>
                  <a:srgbClr val="FF9300"/>
                </a:solidFill>
              </a:rPr>
              <a:t>Analysis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-126405" y="-190649"/>
            <a:ext cx="13257610" cy="10134898"/>
          </a:xfrm>
          <a:prstGeom prst="rect">
            <a:avLst/>
          </a:prstGeom>
          <a:solidFill>
            <a:srgbClr val="424242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5" name="Shape 195"/>
          <p:cNvSpPr/>
          <p:nvPr/>
        </p:nvSpPr>
        <p:spPr>
          <a:xfrm>
            <a:off x="2935801" y="3130550"/>
            <a:ext cx="7133198" cy="3492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7400">
                <a:solidFill>
                  <a:srgbClr val="FF9300"/>
                </a:solidFill>
                <a:latin typeface="Lato Light"/>
                <a:ea typeface="Lato Light"/>
                <a:cs typeface="Lato Light"/>
                <a:sym typeface="Lato Light"/>
              </a:rPr>
              <a:t>Current Focus: C</a:t>
            </a:r>
          </a:p>
          <a:p>
            <a:pPr lvl="0">
              <a:defRPr sz="1800"/>
            </a:pPr>
            <a:endParaRPr sz="7400">
              <a:solidFill>
                <a:srgbClr val="FF93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0">
              <a:defRPr sz="1800"/>
            </a:pPr>
            <a:r>
              <a:rPr sz="7400">
                <a:solidFill>
                  <a:srgbClr val="FF9300"/>
                </a:solidFill>
                <a:latin typeface="Lato Light"/>
                <a:ea typeface="Lato Light"/>
                <a:cs typeface="Lato Light"/>
                <a:sym typeface="Lato Light"/>
              </a:rPr>
              <a:t>types = </a:t>
            </a:r>
            <a:r>
              <a:rPr sz="7400">
                <a:solidFill>
                  <a:srgbClr val="F5D328"/>
                </a:solidFill>
                <a:latin typeface="Lato Light"/>
                <a:ea typeface="Lato Light"/>
                <a:cs typeface="Lato Light"/>
                <a:sym typeface="Lato Light"/>
              </a:rPr>
              <a:t>structs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/>
        </p:nvSpPr>
        <p:spPr>
          <a:xfrm>
            <a:off x="3003897" y="7277100"/>
            <a:ext cx="6997006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Block Storage</a:t>
            </a:r>
          </a:p>
        </p:txBody>
      </p:sp>
      <p:sp>
        <p:nvSpPr>
          <p:cNvPr id="214" name="Shape 214"/>
          <p:cNvSpPr/>
          <p:nvPr/>
        </p:nvSpPr>
        <p:spPr>
          <a:xfrm>
            <a:off x="3503711" y="18415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5" name="Shape 215"/>
          <p:cNvSpPr/>
          <p:nvPr/>
        </p:nvSpPr>
        <p:spPr>
          <a:xfrm>
            <a:off x="5142011" y="2791073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6" name="Shape 216"/>
          <p:cNvSpPr/>
          <p:nvPr/>
        </p:nvSpPr>
        <p:spPr>
          <a:xfrm>
            <a:off x="3503711" y="42672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7" name="Shape 217"/>
          <p:cNvSpPr/>
          <p:nvPr/>
        </p:nvSpPr>
        <p:spPr>
          <a:xfrm>
            <a:off x="5867400" y="13208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8" name="Shape 218"/>
          <p:cNvSpPr/>
          <p:nvPr/>
        </p:nvSpPr>
        <p:spPr>
          <a:xfrm>
            <a:off x="7834411" y="2791073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9" name="Shape 219"/>
          <p:cNvSpPr/>
          <p:nvPr/>
        </p:nvSpPr>
        <p:spPr>
          <a:xfrm>
            <a:off x="7420833" y="1511300"/>
            <a:ext cx="3455229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53585F"/>
                </a:solidFill>
              </a:rPr>
              <a:t>Application Code</a:t>
            </a:r>
          </a:p>
        </p:txBody>
      </p:sp>
      <p:sp>
        <p:nvSpPr>
          <p:cNvPr id="224" name="Shape 224"/>
          <p:cNvSpPr/>
          <p:nvPr/>
        </p:nvSpPr>
        <p:spPr>
          <a:xfrm>
            <a:off x="6664991" y="2602506"/>
            <a:ext cx="1667292" cy="4619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001" y="18141"/>
                  <a:pt x="7801" y="10941"/>
                  <a:pt x="0" y="0"/>
                </a:cubicBezTo>
              </a:path>
            </a:pathLst>
          </a:cu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21" name="Shape 221"/>
          <p:cNvSpPr/>
          <p:nvPr/>
        </p:nvSpPr>
        <p:spPr>
          <a:xfrm>
            <a:off x="8393211" y="4415439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2" name="Shape 222"/>
          <p:cNvSpPr/>
          <p:nvPr/>
        </p:nvSpPr>
        <p:spPr>
          <a:xfrm>
            <a:off x="5867400" y="4415439"/>
            <a:ext cx="127000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3" name="Shape 223"/>
          <p:cNvSpPr/>
          <p:nvPr/>
        </p:nvSpPr>
        <p:spPr>
          <a:xfrm>
            <a:off x="3883694" y="6114005"/>
            <a:ext cx="4964511" cy="792863"/>
          </a:xfrm>
          <a:prstGeom prst="roundRect">
            <a:avLst>
              <a:gd name="adj" fmla="val 20015"/>
            </a:avLst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write system call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1" animBg="1" advAuto="0"/>
      <p:bldP spid="223" grpId="2" animBg="1" advAuto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1001811" y="1820068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2640111" y="2769641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001811" y="4245768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3365500" y="1299368"/>
            <a:ext cx="127000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5332511" y="2769641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5891311" y="4394008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3365500" y="4394008"/>
            <a:ext cx="127000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1381794" y="6092573"/>
            <a:ext cx="4964511" cy="792864"/>
          </a:xfrm>
          <a:prstGeom prst="roundRect">
            <a:avLst>
              <a:gd name="adj" fmla="val 20015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write system call</a:t>
            </a:r>
          </a:p>
        </p:txBody>
      </p:sp>
      <p:sp>
        <p:nvSpPr>
          <p:cNvPr id="234" name="Shape 234"/>
          <p:cNvSpPr/>
          <p:nvPr/>
        </p:nvSpPr>
        <p:spPr>
          <a:xfrm>
            <a:off x="7527308" y="-94556"/>
            <a:ext cx="5747764" cy="9942712"/>
          </a:xfrm>
          <a:prstGeom prst="rect">
            <a:avLst/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7835900" y="4648200"/>
            <a:ext cx="9284841" cy="2793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 defTabSz="457200">
              <a:defRPr sz="1800"/>
            </a:pPr>
            <a:r>
              <a:rPr sz="2000" dirty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/* persist to block-storage*/</a:t>
            </a:r>
          </a:p>
          <a:p>
            <a:pPr lvl="0" algn="l" defTabSz="457200">
              <a:defRPr sz="1800"/>
            </a:pPr>
            <a:r>
              <a:rPr sz="2000" dirty="0">
                <a:solidFill>
                  <a:srgbClr val="659245"/>
                </a:solidFill>
                <a:latin typeface="PT Mono"/>
                <a:ea typeface="PT Mono"/>
                <a:cs typeface="PT Mono"/>
                <a:sym typeface="PT Mono"/>
              </a:rPr>
              <a:t>char</a:t>
            </a:r>
            <a:r>
              <a:rPr sz="2000" dirty="0">
                <a:latin typeface="PT Mono"/>
                <a:ea typeface="PT Mono"/>
                <a:cs typeface="PT Mono"/>
                <a:sym typeface="PT Mono"/>
              </a:rPr>
              <a:t> 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*buf= malloc(…))</a:t>
            </a:r>
          </a:p>
          <a:p>
            <a:pPr lvl="0" algn="l" defTabSz="457200">
              <a:defRPr sz="1800"/>
            </a:pPr>
            <a:r>
              <a:rPr sz="2000" dirty="0">
                <a:solidFill>
                  <a:srgbClr val="659245"/>
                </a:solidFill>
                <a:latin typeface="PT Mono"/>
                <a:ea typeface="PT Mono"/>
                <a:cs typeface="PT Mono"/>
                <a:sym typeface="PT Mono"/>
              </a:rPr>
              <a:t>int</a:t>
            </a:r>
            <a:r>
              <a:rPr sz="2000" dirty="0">
                <a:latin typeface="PT Mono"/>
                <a:ea typeface="PT Mono"/>
                <a:cs typeface="PT Mono"/>
                <a:sym typeface="PT Mono"/>
              </a:rPr>
              <a:t> 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fd = open(…)</a:t>
            </a:r>
          </a:p>
          <a:p>
            <a:pPr lvl="0" algn="l" defTabSz="457200">
              <a:defRPr sz="1800"/>
            </a:pP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sprintf(buf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,”…”,</a:t>
            </a: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node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-&gt;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value)</a:t>
            </a:r>
          </a:p>
          <a:p>
            <a:pPr lvl="0" algn="l" defTabSz="457200">
              <a:defRPr sz="1800"/>
            </a:pP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write(fd, buf, …)</a:t>
            </a:r>
          </a:p>
        </p:txBody>
      </p:sp>
      <p:sp>
        <p:nvSpPr>
          <p:cNvPr id="236" name="Shape 236"/>
          <p:cNvSpPr/>
          <p:nvPr/>
        </p:nvSpPr>
        <p:spPr>
          <a:xfrm>
            <a:off x="7696200" y="1219200"/>
            <a:ext cx="9284842" cy="1761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 defTabSz="457200">
              <a:defRPr sz="1800"/>
            </a:pPr>
            <a:r>
              <a:rPr lang="en-US"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</a:t>
            </a: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ode 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*</a:t>
            </a: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 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= </a:t>
            </a:r>
            <a:r>
              <a:rPr sz="2000" dirty="0" err="1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malloc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(</a:t>
            </a:r>
            <a:r>
              <a:rPr sz="2000" dirty="0" err="1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sizeof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(</a:t>
            </a: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node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))</a:t>
            </a: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7696200" y="2159000"/>
            <a:ext cx="9284842" cy="1761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 defTabSz="457200">
              <a:defRPr sz="200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2913F"/>
                </a:solidFill>
              </a:rPr>
              <a:t>iter *it = malloc(sizeof(iter))</a:t>
            </a:r>
          </a:p>
        </p:txBody>
      </p:sp>
      <p:sp>
        <p:nvSpPr>
          <p:cNvPr id="238" name="Shape 238"/>
          <p:cNvSpPr/>
          <p:nvPr/>
        </p:nvSpPr>
        <p:spPr>
          <a:xfrm>
            <a:off x="7723584" y="6694695"/>
            <a:ext cx="2885505" cy="478384"/>
          </a:xfrm>
          <a:prstGeom prst="roundRect">
            <a:avLst>
              <a:gd name="adj" fmla="val 37971"/>
            </a:avLst>
          </a:prstGeom>
          <a:ln w="25400">
            <a:solidFill>
              <a:srgbClr val="F5D32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7723584" y="6041211"/>
            <a:ext cx="4058668" cy="478384"/>
          </a:xfrm>
          <a:prstGeom prst="roundRect">
            <a:avLst>
              <a:gd name="adj" fmla="val 37971"/>
            </a:avLst>
          </a:prstGeom>
          <a:ln w="25400">
            <a:solidFill>
              <a:srgbClr val="F5D32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10649694" y="6484887"/>
            <a:ext cx="1011585" cy="532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753" extrusionOk="0">
                <a:moveTo>
                  <a:pt x="0" y="14255"/>
                </a:moveTo>
                <a:cubicBezTo>
                  <a:pt x="4578" y="21010"/>
                  <a:pt x="11193" y="21600"/>
                  <a:pt x="16145" y="15695"/>
                </a:cubicBezTo>
                <a:cubicBezTo>
                  <a:pt x="19181" y="12075"/>
                  <a:pt x="21170" y="6354"/>
                  <a:pt x="21600" y="0"/>
                </a:cubicBezTo>
              </a:path>
            </a:pathLst>
          </a:custGeom>
          <a:ln w="38100" cap="rnd">
            <a:solidFill>
              <a:srgbClr val="F5D328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7567573" y="1893442"/>
            <a:ext cx="5248946" cy="478384"/>
          </a:xfrm>
          <a:prstGeom prst="roundRect">
            <a:avLst>
              <a:gd name="adj" fmla="val 37971"/>
            </a:avLst>
          </a:prstGeom>
          <a:ln w="25400">
            <a:solidFill>
              <a:srgbClr val="F5D32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8182474" y="2584651"/>
            <a:ext cx="4204356" cy="3430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9" h="21600" extrusionOk="0">
                <a:moveTo>
                  <a:pt x="18085" y="21600"/>
                </a:moveTo>
                <a:cubicBezTo>
                  <a:pt x="20213" y="21223"/>
                  <a:pt x="21600" y="18610"/>
                  <a:pt x="21047" y="16017"/>
                </a:cubicBezTo>
                <a:cubicBezTo>
                  <a:pt x="20348" y="12737"/>
                  <a:pt x="17176" y="11437"/>
                  <a:pt x="15054" y="13561"/>
                </a:cubicBezTo>
                <a:cubicBezTo>
                  <a:pt x="11277" y="13869"/>
                  <a:pt x="7552" y="12335"/>
                  <a:pt x="4664" y="9283"/>
                </a:cubicBezTo>
                <a:cubicBezTo>
                  <a:pt x="2377" y="6866"/>
                  <a:pt x="747" y="3622"/>
                  <a:pt x="0" y="0"/>
                </a:cubicBezTo>
              </a:path>
            </a:pathLst>
          </a:custGeom>
          <a:ln w="38100" cap="rnd">
            <a:solidFill>
              <a:srgbClr val="F5D328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3566086" y="1667629"/>
            <a:ext cx="868829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0B5D1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B5D18"/>
                </a:solidFill>
              </a:rPr>
              <a:t>node</a:t>
            </a:r>
            <a:endParaRPr sz="2800" dirty="0">
              <a:solidFill>
                <a:srgbClr val="0B5D18"/>
              </a:solidFill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4276108" y="2497101"/>
            <a:ext cx="1154007" cy="36052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80" h="21600" extrusionOk="0">
                <a:moveTo>
                  <a:pt x="0" y="0"/>
                </a:moveTo>
                <a:cubicBezTo>
                  <a:pt x="16240" y="6068"/>
                  <a:pt x="21600" y="13268"/>
                  <a:pt x="16080" y="21600"/>
                </a:cubicBezTo>
              </a:path>
            </a:pathLst>
          </a:custGeom>
          <a:ln w="38100" cap="rnd">
            <a:solidFill>
              <a:srgbClr val="00882B"/>
            </a:solidFill>
            <a:custDash>
              <a:ds d="100000" sp="200000"/>
            </a:custDash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5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7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" grpId="1" animBg="1" advAuto="0"/>
      <p:bldP spid="239" grpId="3" animBg="1" advAuto="0"/>
      <p:bldP spid="240" grpId="2" animBg="1" advAuto="0"/>
      <p:bldP spid="241" grpId="6" animBg="1" advAuto="0"/>
      <p:bldP spid="242" grpId="4" animBg="1" advAuto="0"/>
      <p:bldP spid="243" grpId="7" animBg="1" advAuto="0"/>
      <p:bldP spid="246" grpId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2555775" y="1527398"/>
            <a:ext cx="7893250" cy="6698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38" name="Shape 38"/>
          <p:cNvSpPr/>
          <p:nvPr/>
        </p:nvSpPr>
        <p:spPr>
          <a:xfrm>
            <a:off x="8032798" y="2210445"/>
            <a:ext cx="3562682" cy="1160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457200">
              <a:defRPr>
                <a:solidFill>
                  <a:srgbClr val="40404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Fast, but volatile.</a:t>
            </a:r>
          </a:p>
        </p:txBody>
      </p:sp>
      <p:sp>
        <p:nvSpPr>
          <p:cNvPr id="39" name="Shape 39"/>
          <p:cNvSpPr/>
          <p:nvPr/>
        </p:nvSpPr>
        <p:spPr>
          <a:xfrm>
            <a:off x="10085965" y="5490435"/>
            <a:ext cx="2325093" cy="1160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457200">
              <a:defRPr>
                <a:solidFill>
                  <a:srgbClr val="40404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Persistent, but slow.</a:t>
            </a:r>
          </a:p>
        </p:txBody>
      </p:sp>
      <p:sp>
        <p:nvSpPr>
          <p:cNvPr id="40" name="Shape 40"/>
          <p:cNvSpPr/>
          <p:nvPr/>
        </p:nvSpPr>
        <p:spPr>
          <a:xfrm>
            <a:off x="5828715" y="2460410"/>
            <a:ext cx="134737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Cache</a:t>
            </a:r>
          </a:p>
        </p:txBody>
      </p:sp>
      <p:sp>
        <p:nvSpPr>
          <p:cNvPr id="41" name="Shape 41"/>
          <p:cNvSpPr/>
          <p:nvPr/>
        </p:nvSpPr>
        <p:spPr>
          <a:xfrm>
            <a:off x="5772137" y="3708862"/>
            <a:ext cx="146052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DRAM</a:t>
            </a:r>
          </a:p>
        </p:txBody>
      </p:sp>
      <p:sp>
        <p:nvSpPr>
          <p:cNvPr id="42" name="Shape 42"/>
          <p:cNvSpPr/>
          <p:nvPr/>
        </p:nvSpPr>
        <p:spPr>
          <a:xfrm>
            <a:off x="6032627" y="5740400"/>
            <a:ext cx="93954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SSD</a:t>
            </a:r>
          </a:p>
        </p:txBody>
      </p:sp>
      <p:sp>
        <p:nvSpPr>
          <p:cNvPr id="43" name="Shape 43"/>
          <p:cNvSpPr/>
          <p:nvPr/>
        </p:nvSpPr>
        <p:spPr>
          <a:xfrm>
            <a:off x="5462727" y="7073900"/>
            <a:ext cx="207934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Hard Disk</a:t>
            </a:r>
          </a:p>
        </p:txBody>
      </p:sp>
      <p:sp>
        <p:nvSpPr>
          <p:cNvPr id="44" name="Shape 44"/>
          <p:cNvSpPr/>
          <p:nvPr/>
        </p:nvSpPr>
        <p:spPr>
          <a:xfrm>
            <a:off x="2093689" y="3187005"/>
            <a:ext cx="8817422" cy="1837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2093689" y="4463702"/>
            <a:ext cx="8817422" cy="7735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2423889" y="6580170"/>
            <a:ext cx="8817422" cy="3370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3913276" y="4520290"/>
            <a:ext cx="5178248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C5D57"/>
                </a:solidFill>
              </a:rPr>
              <a:t>Critical Performance Gap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1001811" y="1820068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7" name="Shape 227"/>
          <p:cNvSpPr/>
          <p:nvPr/>
        </p:nvSpPr>
        <p:spPr>
          <a:xfrm>
            <a:off x="2640111" y="2769641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001811" y="4245768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3365500" y="1299368"/>
            <a:ext cx="127000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5332511" y="2769641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5891311" y="4394008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3365500" y="4394008"/>
            <a:ext cx="127000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1381794" y="6092573"/>
            <a:ext cx="4964511" cy="792864"/>
          </a:xfrm>
          <a:prstGeom prst="roundRect">
            <a:avLst>
              <a:gd name="adj" fmla="val 20015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write system call</a:t>
            </a:r>
          </a:p>
        </p:txBody>
      </p:sp>
      <p:sp>
        <p:nvSpPr>
          <p:cNvPr id="234" name="Shape 234"/>
          <p:cNvSpPr/>
          <p:nvPr/>
        </p:nvSpPr>
        <p:spPr>
          <a:xfrm>
            <a:off x="7527308" y="-94556"/>
            <a:ext cx="5747764" cy="9942712"/>
          </a:xfrm>
          <a:prstGeom prst="rect">
            <a:avLst/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7835900" y="4648200"/>
            <a:ext cx="9284841" cy="2793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 defTabSz="457200">
              <a:defRPr sz="1800"/>
            </a:pPr>
            <a:r>
              <a:rPr sz="2000" dirty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/* persist to block-storage*/</a:t>
            </a:r>
          </a:p>
          <a:p>
            <a:pPr lvl="0" algn="l" defTabSz="457200">
              <a:defRPr sz="1800"/>
            </a:pPr>
            <a:r>
              <a:rPr sz="2000" dirty="0">
                <a:solidFill>
                  <a:srgbClr val="659245"/>
                </a:solidFill>
                <a:latin typeface="PT Mono"/>
                <a:ea typeface="PT Mono"/>
                <a:cs typeface="PT Mono"/>
                <a:sym typeface="PT Mono"/>
              </a:rPr>
              <a:t>char</a:t>
            </a:r>
            <a:r>
              <a:rPr sz="2000" dirty="0">
                <a:latin typeface="PT Mono"/>
                <a:ea typeface="PT Mono"/>
                <a:cs typeface="PT Mono"/>
                <a:sym typeface="PT Mono"/>
              </a:rPr>
              <a:t> 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*buf= malloc(…))</a:t>
            </a:r>
          </a:p>
          <a:p>
            <a:pPr lvl="0" algn="l" defTabSz="457200">
              <a:defRPr sz="1800"/>
            </a:pPr>
            <a:r>
              <a:rPr sz="2000" dirty="0">
                <a:solidFill>
                  <a:srgbClr val="659245"/>
                </a:solidFill>
                <a:latin typeface="PT Mono"/>
                <a:ea typeface="PT Mono"/>
                <a:cs typeface="PT Mono"/>
                <a:sym typeface="PT Mono"/>
              </a:rPr>
              <a:t>int</a:t>
            </a:r>
            <a:r>
              <a:rPr sz="2000" dirty="0">
                <a:latin typeface="PT Mono"/>
                <a:ea typeface="PT Mono"/>
                <a:cs typeface="PT Mono"/>
                <a:sym typeface="PT Mono"/>
              </a:rPr>
              <a:t> 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fd = open(…)</a:t>
            </a:r>
          </a:p>
          <a:p>
            <a:pPr lvl="0" algn="l" defTabSz="457200">
              <a:defRPr sz="1800"/>
            </a:pP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sprintf(buf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,”…”,</a:t>
            </a: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node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-&gt;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value)</a:t>
            </a:r>
          </a:p>
          <a:p>
            <a:pPr lvl="0" algn="l" defTabSz="457200">
              <a:defRPr sz="1800"/>
            </a:pP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write(fd, buf, …)</a:t>
            </a:r>
          </a:p>
        </p:txBody>
      </p:sp>
      <p:sp>
        <p:nvSpPr>
          <p:cNvPr id="236" name="Shape 236"/>
          <p:cNvSpPr/>
          <p:nvPr/>
        </p:nvSpPr>
        <p:spPr>
          <a:xfrm>
            <a:off x="7696200" y="1219200"/>
            <a:ext cx="9284842" cy="1761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 defTabSz="457200">
              <a:defRPr sz="1800"/>
            </a:pPr>
            <a:r>
              <a:rPr lang="en-US"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</a:t>
            </a: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ode 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*</a:t>
            </a: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 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= </a:t>
            </a:r>
            <a:r>
              <a:rPr sz="2000" dirty="0" err="1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malloc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(</a:t>
            </a:r>
            <a:r>
              <a:rPr sz="2000" dirty="0" err="1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sizeof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(</a:t>
            </a: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node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))</a:t>
            </a: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7696200" y="2159000"/>
            <a:ext cx="9284842" cy="1761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 defTabSz="457200">
              <a:defRPr sz="200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2913F"/>
                </a:solidFill>
              </a:rPr>
              <a:t>iter *it = malloc(sizeof(iter))</a:t>
            </a:r>
          </a:p>
        </p:txBody>
      </p:sp>
      <p:sp>
        <p:nvSpPr>
          <p:cNvPr id="238" name="Shape 238"/>
          <p:cNvSpPr/>
          <p:nvPr/>
        </p:nvSpPr>
        <p:spPr>
          <a:xfrm>
            <a:off x="7723584" y="6694695"/>
            <a:ext cx="2885505" cy="478384"/>
          </a:xfrm>
          <a:prstGeom prst="roundRect">
            <a:avLst>
              <a:gd name="adj" fmla="val 37971"/>
            </a:avLst>
          </a:prstGeom>
          <a:ln w="25400">
            <a:solidFill>
              <a:srgbClr val="F5D32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7723584" y="6041211"/>
            <a:ext cx="4058668" cy="478384"/>
          </a:xfrm>
          <a:prstGeom prst="roundRect">
            <a:avLst>
              <a:gd name="adj" fmla="val 37971"/>
            </a:avLst>
          </a:prstGeom>
          <a:ln w="25400">
            <a:solidFill>
              <a:srgbClr val="F5D32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10649694" y="6484887"/>
            <a:ext cx="1011585" cy="532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753" extrusionOk="0">
                <a:moveTo>
                  <a:pt x="0" y="14255"/>
                </a:moveTo>
                <a:cubicBezTo>
                  <a:pt x="4578" y="21010"/>
                  <a:pt x="11193" y="21600"/>
                  <a:pt x="16145" y="15695"/>
                </a:cubicBezTo>
                <a:cubicBezTo>
                  <a:pt x="19181" y="12075"/>
                  <a:pt x="21170" y="6354"/>
                  <a:pt x="21600" y="0"/>
                </a:cubicBezTo>
              </a:path>
            </a:pathLst>
          </a:custGeom>
          <a:ln w="38100" cap="rnd">
            <a:solidFill>
              <a:srgbClr val="F5D328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7567573" y="1893442"/>
            <a:ext cx="5248946" cy="478384"/>
          </a:xfrm>
          <a:prstGeom prst="roundRect">
            <a:avLst>
              <a:gd name="adj" fmla="val 37971"/>
            </a:avLst>
          </a:prstGeom>
          <a:ln w="25400">
            <a:solidFill>
              <a:srgbClr val="F5D32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8182474" y="2584651"/>
            <a:ext cx="4204356" cy="3430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9" h="21600" extrusionOk="0">
                <a:moveTo>
                  <a:pt x="18085" y="21600"/>
                </a:moveTo>
                <a:cubicBezTo>
                  <a:pt x="20213" y="21223"/>
                  <a:pt x="21600" y="18610"/>
                  <a:pt x="21047" y="16017"/>
                </a:cubicBezTo>
                <a:cubicBezTo>
                  <a:pt x="20348" y="12737"/>
                  <a:pt x="17176" y="11437"/>
                  <a:pt x="15054" y="13561"/>
                </a:cubicBezTo>
                <a:cubicBezTo>
                  <a:pt x="11277" y="13869"/>
                  <a:pt x="7552" y="12335"/>
                  <a:pt x="4664" y="9283"/>
                </a:cubicBezTo>
                <a:cubicBezTo>
                  <a:pt x="2377" y="6866"/>
                  <a:pt x="747" y="3622"/>
                  <a:pt x="0" y="0"/>
                </a:cubicBezTo>
              </a:path>
            </a:pathLst>
          </a:custGeom>
          <a:ln w="38100" cap="rnd">
            <a:solidFill>
              <a:srgbClr val="F5D328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3566086" y="1667629"/>
            <a:ext cx="868829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0B5D1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chemeClr val="bg1"/>
                </a:solidFill>
              </a:rPr>
              <a:t>node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4276108" y="2569369"/>
            <a:ext cx="1154007" cy="3533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80" h="21600" extrusionOk="0">
                <a:moveTo>
                  <a:pt x="0" y="0"/>
                </a:moveTo>
                <a:cubicBezTo>
                  <a:pt x="16240" y="6068"/>
                  <a:pt x="21600" y="13268"/>
                  <a:pt x="16080" y="21600"/>
                </a:cubicBezTo>
              </a:path>
            </a:pathLst>
          </a:custGeom>
          <a:ln w="38100" cap="rnd">
            <a:solidFill>
              <a:srgbClr val="00882B"/>
            </a:solidFill>
            <a:custDash>
              <a:ds d="100000" sp="200000"/>
            </a:custDash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32326480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/>
        </p:nvSpPr>
        <p:spPr>
          <a:xfrm>
            <a:off x="1001811" y="1820068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C06243"/>
          </a:solidFill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 algn="ctr" defTabSz="584200" rtl="0">
              <a:defRPr sz="2400">
                <a:solidFill>
                  <a:srgbClr val="FFFFFF"/>
                </a:solidFill>
              </a:defRPr>
            </a:pPr>
            <a:r>
              <a:rPr lang="en-US" dirty="0" err="1" smtClean="0"/>
              <a:t>iter</a:t>
            </a:r>
            <a:endParaRPr dirty="0"/>
          </a:p>
        </p:txBody>
      </p:sp>
      <p:sp>
        <p:nvSpPr>
          <p:cNvPr id="227" name="Shape 227"/>
          <p:cNvSpPr/>
          <p:nvPr/>
        </p:nvSpPr>
        <p:spPr>
          <a:xfrm>
            <a:off x="2640111" y="2769641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8" name="Shape 228"/>
          <p:cNvSpPr/>
          <p:nvPr/>
        </p:nvSpPr>
        <p:spPr>
          <a:xfrm>
            <a:off x="1001811" y="4245768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9" name="Shape 229"/>
          <p:cNvSpPr/>
          <p:nvPr/>
        </p:nvSpPr>
        <p:spPr>
          <a:xfrm>
            <a:off x="3365500" y="1299368"/>
            <a:ext cx="127000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0" name="Shape 230"/>
          <p:cNvSpPr/>
          <p:nvPr/>
        </p:nvSpPr>
        <p:spPr>
          <a:xfrm>
            <a:off x="5332511" y="2769641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1" name="Shape 231"/>
          <p:cNvSpPr/>
          <p:nvPr/>
        </p:nvSpPr>
        <p:spPr>
          <a:xfrm>
            <a:off x="5891311" y="4394008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2" name="Shape 232"/>
          <p:cNvSpPr/>
          <p:nvPr/>
        </p:nvSpPr>
        <p:spPr>
          <a:xfrm>
            <a:off x="3365500" y="4394008"/>
            <a:ext cx="127000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1381794" y="6092573"/>
            <a:ext cx="4964511" cy="792864"/>
          </a:xfrm>
          <a:prstGeom prst="roundRect">
            <a:avLst>
              <a:gd name="adj" fmla="val 20015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write system call</a:t>
            </a:r>
          </a:p>
        </p:txBody>
      </p:sp>
      <p:sp>
        <p:nvSpPr>
          <p:cNvPr id="234" name="Shape 234"/>
          <p:cNvSpPr/>
          <p:nvPr/>
        </p:nvSpPr>
        <p:spPr>
          <a:xfrm>
            <a:off x="7527308" y="-94556"/>
            <a:ext cx="5747764" cy="9942712"/>
          </a:xfrm>
          <a:prstGeom prst="rect">
            <a:avLst/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35" name="Shape 235"/>
          <p:cNvSpPr/>
          <p:nvPr/>
        </p:nvSpPr>
        <p:spPr>
          <a:xfrm>
            <a:off x="7835900" y="4648200"/>
            <a:ext cx="9284841" cy="2793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 defTabSz="457200">
              <a:defRPr sz="1800"/>
            </a:pPr>
            <a:r>
              <a:rPr sz="2000" dirty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/* persist to block-storage*/</a:t>
            </a:r>
          </a:p>
          <a:p>
            <a:pPr lvl="0" algn="l" defTabSz="457200">
              <a:defRPr sz="1800"/>
            </a:pPr>
            <a:r>
              <a:rPr sz="2000" dirty="0">
                <a:solidFill>
                  <a:srgbClr val="659245"/>
                </a:solidFill>
                <a:latin typeface="PT Mono"/>
                <a:ea typeface="PT Mono"/>
                <a:cs typeface="PT Mono"/>
                <a:sym typeface="PT Mono"/>
              </a:rPr>
              <a:t>char</a:t>
            </a:r>
            <a:r>
              <a:rPr sz="2000" dirty="0">
                <a:latin typeface="PT Mono"/>
                <a:ea typeface="PT Mono"/>
                <a:cs typeface="PT Mono"/>
                <a:sym typeface="PT Mono"/>
              </a:rPr>
              <a:t> 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*buf= malloc(…))</a:t>
            </a:r>
          </a:p>
          <a:p>
            <a:pPr lvl="0" algn="l" defTabSz="457200">
              <a:defRPr sz="1800"/>
            </a:pPr>
            <a:r>
              <a:rPr sz="2000" dirty="0">
                <a:solidFill>
                  <a:srgbClr val="659245"/>
                </a:solidFill>
                <a:latin typeface="PT Mono"/>
                <a:ea typeface="PT Mono"/>
                <a:cs typeface="PT Mono"/>
                <a:sym typeface="PT Mono"/>
              </a:rPr>
              <a:t>int</a:t>
            </a:r>
            <a:r>
              <a:rPr sz="2000" dirty="0">
                <a:latin typeface="PT Mono"/>
                <a:ea typeface="PT Mono"/>
                <a:cs typeface="PT Mono"/>
                <a:sym typeface="PT Mono"/>
              </a:rPr>
              <a:t> 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fd = open(…)</a:t>
            </a:r>
          </a:p>
          <a:p>
            <a:pPr lvl="0" algn="l" defTabSz="457200">
              <a:defRPr sz="1800"/>
            </a:pP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sprintf(buf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,”…”,</a:t>
            </a: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node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-&gt;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value)</a:t>
            </a:r>
          </a:p>
          <a:p>
            <a:pPr lvl="0" algn="l" defTabSz="457200">
              <a:defRPr sz="1800"/>
            </a:pP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write(fd, buf, …)</a:t>
            </a:r>
          </a:p>
        </p:txBody>
      </p:sp>
      <p:sp>
        <p:nvSpPr>
          <p:cNvPr id="236" name="Shape 236"/>
          <p:cNvSpPr/>
          <p:nvPr/>
        </p:nvSpPr>
        <p:spPr>
          <a:xfrm>
            <a:off x="7696200" y="1219200"/>
            <a:ext cx="9284842" cy="1761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 defTabSz="457200">
              <a:defRPr sz="1800"/>
            </a:pPr>
            <a:r>
              <a:rPr lang="en-US"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</a:t>
            </a: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ode 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*</a:t>
            </a: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 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= </a:t>
            </a:r>
            <a:r>
              <a:rPr sz="2000" dirty="0" err="1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malloc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(</a:t>
            </a:r>
            <a:r>
              <a:rPr sz="2000" dirty="0" err="1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sizeof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(</a:t>
            </a: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node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))</a:t>
            </a: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7696200" y="2159000"/>
            <a:ext cx="9284842" cy="1761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 defTabSz="457200">
              <a:defRPr sz="200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000" dirty="0">
                <a:solidFill>
                  <a:srgbClr val="F2913F"/>
                </a:solidFill>
              </a:rPr>
              <a:t>iter *it = malloc(sizeof(iter))</a:t>
            </a:r>
          </a:p>
        </p:txBody>
      </p:sp>
      <p:sp>
        <p:nvSpPr>
          <p:cNvPr id="238" name="Shape 238"/>
          <p:cNvSpPr/>
          <p:nvPr/>
        </p:nvSpPr>
        <p:spPr>
          <a:xfrm>
            <a:off x="7723584" y="6694695"/>
            <a:ext cx="2885505" cy="478384"/>
          </a:xfrm>
          <a:prstGeom prst="roundRect">
            <a:avLst>
              <a:gd name="adj" fmla="val 37971"/>
            </a:avLst>
          </a:prstGeom>
          <a:ln w="25400">
            <a:solidFill>
              <a:srgbClr val="F5D32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7723584" y="6041211"/>
            <a:ext cx="4058668" cy="478384"/>
          </a:xfrm>
          <a:prstGeom prst="roundRect">
            <a:avLst>
              <a:gd name="adj" fmla="val 37971"/>
            </a:avLst>
          </a:prstGeom>
          <a:ln w="25400">
            <a:solidFill>
              <a:srgbClr val="F5D32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10649694" y="6484887"/>
            <a:ext cx="1011585" cy="5324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9753" extrusionOk="0">
                <a:moveTo>
                  <a:pt x="0" y="14255"/>
                </a:moveTo>
                <a:cubicBezTo>
                  <a:pt x="4578" y="21010"/>
                  <a:pt x="11193" y="21600"/>
                  <a:pt x="16145" y="15695"/>
                </a:cubicBezTo>
                <a:cubicBezTo>
                  <a:pt x="19181" y="12075"/>
                  <a:pt x="21170" y="6354"/>
                  <a:pt x="21600" y="0"/>
                </a:cubicBezTo>
              </a:path>
            </a:pathLst>
          </a:custGeom>
          <a:ln w="38100" cap="rnd">
            <a:solidFill>
              <a:srgbClr val="F5D328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1" name="Shape 241"/>
          <p:cNvSpPr/>
          <p:nvPr/>
        </p:nvSpPr>
        <p:spPr>
          <a:xfrm>
            <a:off x="7567573" y="1893442"/>
            <a:ext cx="5248946" cy="478384"/>
          </a:xfrm>
          <a:prstGeom prst="roundRect">
            <a:avLst>
              <a:gd name="adj" fmla="val 37971"/>
            </a:avLst>
          </a:prstGeom>
          <a:ln w="25400">
            <a:solidFill>
              <a:srgbClr val="F5D32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2" name="Shape 242"/>
          <p:cNvSpPr/>
          <p:nvPr/>
        </p:nvSpPr>
        <p:spPr>
          <a:xfrm>
            <a:off x="8182474" y="2584651"/>
            <a:ext cx="4204356" cy="34304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69" h="21600" extrusionOk="0">
                <a:moveTo>
                  <a:pt x="18085" y="21600"/>
                </a:moveTo>
                <a:cubicBezTo>
                  <a:pt x="20213" y="21223"/>
                  <a:pt x="21600" y="18610"/>
                  <a:pt x="21047" y="16017"/>
                </a:cubicBezTo>
                <a:cubicBezTo>
                  <a:pt x="20348" y="12737"/>
                  <a:pt x="17176" y="11437"/>
                  <a:pt x="15054" y="13561"/>
                </a:cubicBezTo>
                <a:cubicBezTo>
                  <a:pt x="11277" y="13869"/>
                  <a:pt x="7552" y="12335"/>
                  <a:pt x="4664" y="9283"/>
                </a:cubicBezTo>
                <a:cubicBezTo>
                  <a:pt x="2377" y="6866"/>
                  <a:pt x="747" y="3622"/>
                  <a:pt x="0" y="0"/>
                </a:cubicBezTo>
              </a:path>
            </a:pathLst>
          </a:custGeom>
          <a:ln w="38100" cap="rnd">
            <a:solidFill>
              <a:srgbClr val="F5D328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3" name="Shape 243"/>
          <p:cNvSpPr/>
          <p:nvPr/>
        </p:nvSpPr>
        <p:spPr>
          <a:xfrm>
            <a:off x="3566086" y="1667629"/>
            <a:ext cx="868829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0B5D1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chemeClr val="bg1"/>
                </a:solidFill>
              </a:rPr>
              <a:t>node</a:t>
            </a:r>
            <a:endParaRPr sz="2800" dirty="0">
              <a:solidFill>
                <a:schemeClr val="bg1"/>
              </a:solidFill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4276108" y="2569369"/>
            <a:ext cx="1154007" cy="35330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8180" h="21600" extrusionOk="0">
                <a:moveTo>
                  <a:pt x="0" y="0"/>
                </a:moveTo>
                <a:cubicBezTo>
                  <a:pt x="16240" y="6068"/>
                  <a:pt x="21600" y="13268"/>
                  <a:pt x="16080" y="21600"/>
                </a:cubicBezTo>
              </a:path>
            </a:pathLst>
          </a:custGeom>
          <a:ln w="38100" cap="rnd">
            <a:solidFill>
              <a:srgbClr val="00882B"/>
            </a:solidFill>
            <a:custDash>
              <a:ds d="100000" sp="200000"/>
            </a:custDash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919110639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/>
        </p:nvSpPr>
        <p:spPr>
          <a:xfrm>
            <a:off x="1001811" y="1820068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2" name="Shape 252"/>
          <p:cNvSpPr/>
          <p:nvPr/>
        </p:nvSpPr>
        <p:spPr>
          <a:xfrm>
            <a:off x="2640111" y="2769641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3" name="Shape 253"/>
          <p:cNvSpPr/>
          <p:nvPr/>
        </p:nvSpPr>
        <p:spPr>
          <a:xfrm>
            <a:off x="1001811" y="4245768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4" name="Shape 254"/>
          <p:cNvSpPr/>
          <p:nvPr/>
        </p:nvSpPr>
        <p:spPr>
          <a:xfrm>
            <a:off x="3365500" y="1299368"/>
            <a:ext cx="127000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5" name="Shape 255"/>
          <p:cNvSpPr/>
          <p:nvPr/>
        </p:nvSpPr>
        <p:spPr>
          <a:xfrm>
            <a:off x="5332511" y="2769641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6" name="Shape 256"/>
          <p:cNvSpPr/>
          <p:nvPr/>
        </p:nvSpPr>
        <p:spPr>
          <a:xfrm>
            <a:off x="5891311" y="4394008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7" name="Shape 257"/>
          <p:cNvSpPr/>
          <p:nvPr/>
        </p:nvSpPr>
        <p:spPr>
          <a:xfrm>
            <a:off x="3365500" y="4394008"/>
            <a:ext cx="127000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58" name="Shape 258"/>
          <p:cNvSpPr/>
          <p:nvPr/>
        </p:nvSpPr>
        <p:spPr>
          <a:xfrm>
            <a:off x="1381794" y="6092573"/>
            <a:ext cx="4964511" cy="792864"/>
          </a:xfrm>
          <a:prstGeom prst="roundRect">
            <a:avLst>
              <a:gd name="adj" fmla="val 20015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write system call</a:t>
            </a:r>
          </a:p>
        </p:txBody>
      </p:sp>
      <p:sp>
        <p:nvSpPr>
          <p:cNvPr id="259" name="Shape 259"/>
          <p:cNvSpPr/>
          <p:nvPr/>
        </p:nvSpPr>
        <p:spPr>
          <a:xfrm>
            <a:off x="7566977" y="-94556"/>
            <a:ext cx="5708095" cy="9942712"/>
          </a:xfrm>
          <a:prstGeom prst="rect">
            <a:avLst/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60" name="Shape 260"/>
          <p:cNvSpPr/>
          <p:nvPr/>
        </p:nvSpPr>
        <p:spPr>
          <a:xfrm>
            <a:off x="7835900" y="5841255"/>
            <a:ext cx="9284841" cy="160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 defTabSz="457200">
              <a:defRPr sz="1800"/>
            </a:pPr>
            <a:r>
              <a:rPr sz="200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/* persist to block-storage*/</a:t>
            </a:r>
          </a:p>
          <a:p>
            <a:pPr lvl="0" algn="l" defTabSz="457200">
              <a:defRPr sz="1800"/>
            </a:pPr>
            <a:r>
              <a:rPr sz="2000">
                <a:solidFill>
                  <a:srgbClr val="659245"/>
                </a:solidFill>
                <a:latin typeface="PT Mono"/>
                <a:ea typeface="PT Mono"/>
                <a:cs typeface="PT Mono"/>
                <a:sym typeface="PT Mono"/>
              </a:rPr>
              <a:t>… </a:t>
            </a:r>
          </a:p>
          <a:p>
            <a:pPr lvl="0" algn="l" defTabSz="457200">
              <a:defRPr sz="1800"/>
            </a:pPr>
            <a:endParaRPr sz="200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sz="200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write(fd, buf, …)</a:t>
            </a:r>
          </a:p>
        </p:txBody>
      </p:sp>
      <p:sp>
        <p:nvSpPr>
          <p:cNvPr id="261" name="Shape 261"/>
          <p:cNvSpPr/>
          <p:nvPr/>
        </p:nvSpPr>
        <p:spPr>
          <a:xfrm>
            <a:off x="7723584" y="6851902"/>
            <a:ext cx="2885505" cy="478384"/>
          </a:xfrm>
          <a:prstGeom prst="roundRect">
            <a:avLst>
              <a:gd name="adj" fmla="val 37971"/>
            </a:avLst>
          </a:prstGeom>
          <a:ln w="25400">
            <a:solidFill>
              <a:srgbClr val="F5D32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62" name="Shape 262"/>
          <p:cNvSpPr/>
          <p:nvPr/>
        </p:nvSpPr>
        <p:spPr>
          <a:xfrm>
            <a:off x="3566086" y="1667629"/>
            <a:ext cx="868829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0B5D1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B5D18"/>
                </a:solidFill>
              </a:rPr>
              <a:t>node</a:t>
            </a:r>
            <a:endParaRPr sz="2800" dirty="0">
              <a:solidFill>
                <a:srgbClr val="0B5D18"/>
              </a:solidFill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4179035" y="2569369"/>
            <a:ext cx="1025860" cy="35584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054" h="21600" extrusionOk="0">
                <a:moveTo>
                  <a:pt x="0" y="0"/>
                </a:moveTo>
                <a:cubicBezTo>
                  <a:pt x="15017" y="6336"/>
                  <a:pt x="21600" y="13536"/>
                  <a:pt x="19749" y="21600"/>
                </a:cubicBezTo>
              </a:path>
            </a:pathLst>
          </a:cu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64" name="Shape 264"/>
          <p:cNvSpPr/>
          <p:nvPr/>
        </p:nvSpPr>
        <p:spPr>
          <a:xfrm>
            <a:off x="7835900" y="4080643"/>
            <a:ext cx="9284841" cy="160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 defTabSz="457200">
              <a:defRPr sz="1800"/>
            </a:pPr>
            <a:r>
              <a:rPr sz="2000" dirty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/* write to error stream*/</a:t>
            </a:r>
          </a:p>
          <a:p>
            <a:pPr lvl="0" algn="l" defTabSz="457200">
              <a:defRPr sz="1800"/>
            </a:pPr>
            <a:r>
              <a:rPr sz="2000" dirty="0">
                <a:solidFill>
                  <a:srgbClr val="659245"/>
                </a:solidFill>
                <a:latin typeface="PT Mono"/>
                <a:ea typeface="PT Mono"/>
                <a:cs typeface="PT Mono"/>
                <a:sym typeface="PT Mono"/>
              </a:rPr>
              <a:t>… </a:t>
            </a:r>
          </a:p>
          <a:p>
            <a:pPr lvl="0" algn="l" defTabSz="457200">
              <a:defRPr sz="1800"/>
            </a:pP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write(stderr, “All is lost.”, …)</a:t>
            </a:r>
          </a:p>
        </p:txBody>
      </p:sp>
      <p:sp>
        <p:nvSpPr>
          <p:cNvPr id="265" name="Shape 265"/>
          <p:cNvSpPr/>
          <p:nvPr/>
        </p:nvSpPr>
        <p:spPr>
          <a:xfrm>
            <a:off x="7723584" y="5086781"/>
            <a:ext cx="5151910" cy="478384"/>
          </a:xfrm>
          <a:prstGeom prst="roundRect">
            <a:avLst>
              <a:gd name="adj" fmla="val 37971"/>
            </a:avLst>
          </a:prstGeom>
          <a:ln w="25400">
            <a:solidFill>
              <a:srgbClr val="F5D32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66" name="Shape 266"/>
          <p:cNvSpPr/>
          <p:nvPr/>
        </p:nvSpPr>
        <p:spPr>
          <a:xfrm>
            <a:off x="7835900" y="2063611"/>
            <a:ext cx="9284841" cy="1600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 defTabSz="457200">
              <a:defRPr sz="1800"/>
            </a:pPr>
            <a:r>
              <a:rPr sz="200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/* write to network socket*/</a:t>
            </a:r>
          </a:p>
          <a:p>
            <a:pPr lvl="0" algn="l" defTabSz="457200">
              <a:defRPr sz="1800"/>
            </a:pPr>
            <a:r>
              <a:rPr sz="2000">
                <a:solidFill>
                  <a:srgbClr val="659245"/>
                </a:solidFill>
                <a:latin typeface="PT Mono"/>
                <a:ea typeface="PT Mono"/>
                <a:cs typeface="PT Mono"/>
                <a:sym typeface="PT Mono"/>
              </a:rPr>
              <a:t>… </a:t>
            </a:r>
          </a:p>
          <a:p>
            <a:pPr lvl="0" algn="l" defTabSz="457200">
              <a:defRPr sz="1800"/>
            </a:pPr>
            <a:endParaRPr sz="200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sz="200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write(socket, “404”, …)</a:t>
            </a:r>
          </a:p>
        </p:txBody>
      </p:sp>
      <p:sp>
        <p:nvSpPr>
          <p:cNvPr id="267" name="Shape 267"/>
          <p:cNvSpPr/>
          <p:nvPr/>
        </p:nvSpPr>
        <p:spPr>
          <a:xfrm>
            <a:off x="7709507" y="3053163"/>
            <a:ext cx="3936778" cy="478384"/>
          </a:xfrm>
          <a:prstGeom prst="roundRect">
            <a:avLst>
              <a:gd name="adj" fmla="val 37971"/>
            </a:avLst>
          </a:prstGeom>
          <a:ln w="25400">
            <a:solidFill>
              <a:srgbClr val="F5D328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5687753" y="4039642"/>
            <a:ext cx="129582" cy="202889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275" h="21600" extrusionOk="0">
                <a:moveTo>
                  <a:pt x="4336" y="0"/>
                </a:moveTo>
                <a:cubicBezTo>
                  <a:pt x="-4325" y="6020"/>
                  <a:pt x="-12" y="13220"/>
                  <a:pt x="17275" y="21600"/>
                </a:cubicBezTo>
              </a:path>
            </a:pathLst>
          </a:cu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78" name="Shape 278"/>
          <p:cNvSpPr/>
          <p:nvPr/>
        </p:nvSpPr>
        <p:spPr>
          <a:xfrm>
            <a:off x="2041714" y="2985025"/>
            <a:ext cx="543136" cy="30772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6707" h="21600" extrusionOk="0">
                <a:moveTo>
                  <a:pt x="0" y="0"/>
                </a:moveTo>
                <a:cubicBezTo>
                  <a:pt x="18396" y="6511"/>
                  <a:pt x="21600" y="13711"/>
                  <a:pt x="9613" y="21600"/>
                </a:cubicBezTo>
              </a:path>
            </a:pathLst>
          </a:cu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  <a:tail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2829557" y="7856948"/>
            <a:ext cx="2106415" cy="1270001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Storage</a:t>
            </a:r>
          </a:p>
        </p:txBody>
      </p:sp>
      <p:sp>
        <p:nvSpPr>
          <p:cNvPr id="271" name="Shape 271"/>
          <p:cNvSpPr/>
          <p:nvPr/>
        </p:nvSpPr>
        <p:spPr>
          <a:xfrm>
            <a:off x="5183051" y="7856948"/>
            <a:ext cx="2310508" cy="1270001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Network</a:t>
            </a:r>
          </a:p>
        </p:txBody>
      </p:sp>
      <p:sp>
        <p:nvSpPr>
          <p:cNvPr id="272" name="Shape 272"/>
          <p:cNvSpPr/>
          <p:nvPr/>
        </p:nvSpPr>
        <p:spPr>
          <a:xfrm>
            <a:off x="507441" y="7856948"/>
            <a:ext cx="2106415" cy="1270001"/>
          </a:xfrm>
          <a:prstGeom prst="roundRect">
            <a:avLst>
              <a:gd name="adj" fmla="val 15000"/>
            </a:avLst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FFFFFF"/>
                </a:solidFill>
              </a:rPr>
              <a:t>Pipe</a:t>
            </a:r>
          </a:p>
        </p:txBody>
      </p:sp>
      <p:sp>
        <p:nvSpPr>
          <p:cNvPr id="273" name="Shape 273"/>
          <p:cNvSpPr/>
          <p:nvPr/>
        </p:nvSpPr>
        <p:spPr>
          <a:xfrm>
            <a:off x="4138711" y="6909968"/>
            <a:ext cx="1" cy="949390"/>
          </a:xfrm>
          <a:prstGeom prst="line">
            <a:avLst/>
          </a:pr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4" name="Shape 274"/>
          <p:cNvSpPr/>
          <p:nvPr/>
        </p:nvSpPr>
        <p:spPr>
          <a:xfrm>
            <a:off x="5826373" y="6909968"/>
            <a:ext cx="1" cy="949390"/>
          </a:xfrm>
          <a:prstGeom prst="line">
            <a:avLst/>
          </a:pr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75" name="Shape 275"/>
          <p:cNvSpPr/>
          <p:nvPr/>
        </p:nvSpPr>
        <p:spPr>
          <a:xfrm>
            <a:off x="1889373" y="6909968"/>
            <a:ext cx="1" cy="949390"/>
          </a:xfrm>
          <a:prstGeom prst="line">
            <a:avLst/>
          </a:pr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/>
        </p:nvSpPr>
        <p:spPr>
          <a:xfrm>
            <a:off x="3003897" y="7277100"/>
            <a:ext cx="6997006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Block Storage</a:t>
            </a:r>
          </a:p>
        </p:txBody>
      </p:sp>
      <p:sp>
        <p:nvSpPr>
          <p:cNvPr id="286" name="Shape 286"/>
          <p:cNvSpPr/>
          <p:nvPr/>
        </p:nvSpPr>
        <p:spPr>
          <a:xfrm>
            <a:off x="3503711" y="18415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5142011" y="2791073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3503711" y="42672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5867400" y="13208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7834411" y="2791073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7" name="Shape 297"/>
          <p:cNvSpPr/>
          <p:nvPr/>
        </p:nvSpPr>
        <p:spPr>
          <a:xfrm>
            <a:off x="6664991" y="2602506"/>
            <a:ext cx="1667292" cy="4619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001" y="18141"/>
                  <a:pt x="7801" y="10941"/>
                  <a:pt x="0" y="0"/>
                </a:cubicBezTo>
              </a:path>
            </a:pathLst>
          </a:cu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4138711" y="5533626"/>
            <a:ext cx="1" cy="1744521"/>
          </a:xfrm>
          <a:prstGeom prst="line">
            <a:avLst/>
          </a:pr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8393211" y="4415439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4" name="Shape 294"/>
          <p:cNvSpPr/>
          <p:nvPr/>
        </p:nvSpPr>
        <p:spPr>
          <a:xfrm>
            <a:off x="5867400" y="4415439"/>
            <a:ext cx="127000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3883694" y="6114005"/>
            <a:ext cx="4964511" cy="792863"/>
          </a:xfrm>
          <a:prstGeom prst="roundRect">
            <a:avLst>
              <a:gd name="adj" fmla="val 20015"/>
            </a:avLst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</a:rPr>
              <a:t>Save to block-storage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6067986" y="1689061"/>
            <a:ext cx="868829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0B5D1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B5D18"/>
                </a:solidFill>
              </a:rPr>
              <a:t>node</a:t>
            </a:r>
            <a:endParaRPr sz="2800" dirty="0">
              <a:solidFill>
                <a:srgbClr val="0B5D1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3003897" y="7277100"/>
            <a:ext cx="6997006" cy="1270000"/>
          </a:xfrm>
          <a:prstGeom prst="roundRect">
            <a:avLst>
              <a:gd name="adj" fmla="val 15000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000">
                <a:solidFill>
                  <a:srgbClr val="FFFFFF"/>
                </a:solidFill>
              </a:rPr>
              <a:t>Block Storage</a:t>
            </a:r>
          </a:p>
        </p:txBody>
      </p:sp>
      <p:sp>
        <p:nvSpPr>
          <p:cNvPr id="300" name="Shape 300"/>
          <p:cNvSpPr/>
          <p:nvPr/>
        </p:nvSpPr>
        <p:spPr>
          <a:xfrm>
            <a:off x="3503711" y="18415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1" name="Shape 301"/>
          <p:cNvSpPr/>
          <p:nvPr/>
        </p:nvSpPr>
        <p:spPr>
          <a:xfrm>
            <a:off x="5142011" y="2791073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2" name="Shape 302"/>
          <p:cNvSpPr/>
          <p:nvPr/>
        </p:nvSpPr>
        <p:spPr>
          <a:xfrm>
            <a:off x="3503711" y="4267200"/>
            <a:ext cx="1270001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3" name="Shape 303"/>
          <p:cNvSpPr/>
          <p:nvPr/>
        </p:nvSpPr>
        <p:spPr>
          <a:xfrm>
            <a:off x="5867400" y="1320800"/>
            <a:ext cx="1270000" cy="12700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4" name="Shape 304"/>
          <p:cNvSpPr/>
          <p:nvPr/>
        </p:nvSpPr>
        <p:spPr>
          <a:xfrm>
            <a:off x="7834411" y="2791073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6664991" y="2602506"/>
            <a:ext cx="1667292" cy="46195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5001" y="18141"/>
                  <a:pt x="7801" y="10941"/>
                  <a:pt x="0" y="0"/>
                </a:cubicBezTo>
              </a:path>
            </a:pathLst>
          </a:cu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  <a:headEnd type="triangle"/>
          </a:ln>
        </p:spPr>
        <p:txBody>
          <a:bodyPr/>
          <a:lstStyle/>
          <a:p>
            <a:pPr lvl="0"/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4138711" y="5533626"/>
            <a:ext cx="1" cy="1744521"/>
          </a:xfrm>
          <a:prstGeom prst="line">
            <a:avLst/>
          </a:pr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8393211" y="4415439"/>
            <a:ext cx="1270001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8" name="Shape 308"/>
          <p:cNvSpPr/>
          <p:nvPr/>
        </p:nvSpPr>
        <p:spPr>
          <a:xfrm>
            <a:off x="5867400" y="4415439"/>
            <a:ext cx="127000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09" name="Shape 309"/>
          <p:cNvSpPr/>
          <p:nvPr/>
        </p:nvSpPr>
        <p:spPr>
          <a:xfrm>
            <a:off x="2969294" y="6100713"/>
            <a:ext cx="4964511" cy="792864"/>
          </a:xfrm>
          <a:prstGeom prst="roundRect">
            <a:avLst>
              <a:gd name="adj" fmla="val 20015"/>
            </a:avLst>
          </a:pr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</a:rPr>
              <a:t>Save to block-storage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8210550" y="6100713"/>
            <a:ext cx="3699570" cy="792864"/>
          </a:xfrm>
          <a:prstGeom prst="roundRect">
            <a:avLst>
              <a:gd name="adj" fmla="val 24027"/>
            </a:avLst>
          </a:prstGeom>
          <a:blipFill>
            <a:blip r:embed="rId4"/>
          </a:blipFill>
          <a:ln w="12700">
            <a:miter lim="400000"/>
          </a:ln>
          <a:effectLst>
            <a:outerShdw blurRad="50800" dist="127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3600" dirty="0" smtClean="0">
                <a:solidFill>
                  <a:srgbClr val="FFFFFF"/>
                </a:solidFill>
              </a:rPr>
              <a:t>Load/recover</a:t>
            </a: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10021441" y="6919515"/>
            <a:ext cx="648778" cy="10045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763" h="21600" extrusionOk="0">
                <a:moveTo>
                  <a:pt x="0" y="21600"/>
                </a:moveTo>
                <a:cubicBezTo>
                  <a:pt x="6637" y="20398"/>
                  <a:pt x="12386" y="17601"/>
                  <a:pt x="16156" y="13740"/>
                </a:cubicBezTo>
                <a:cubicBezTo>
                  <a:pt x="20113" y="9688"/>
                  <a:pt x="21600" y="4768"/>
                  <a:pt x="20310" y="0"/>
                </a:cubicBezTo>
              </a:path>
            </a:pathLst>
          </a:custGeom>
          <a:ln w="38100" cap="rnd">
            <a:solidFill>
              <a:srgbClr val="00882B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7148611" y="2178099"/>
            <a:ext cx="3960516" cy="39226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21422" y="15656"/>
                  <a:pt x="18900" y="10031"/>
                  <a:pt x="14595" y="5973"/>
                </a:cubicBezTo>
                <a:cubicBezTo>
                  <a:pt x="10626" y="2232"/>
                  <a:pt x="5428" y="105"/>
                  <a:pt x="0" y="0"/>
                </a:cubicBezTo>
              </a:path>
            </a:pathLst>
          </a:custGeom>
          <a:ln w="38100" cap="rnd">
            <a:solidFill>
              <a:srgbClr val="00882B"/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6067986" y="1689061"/>
            <a:ext cx="868829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800">
                <a:solidFill>
                  <a:srgbClr val="0B5D1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0B5D18"/>
                </a:solidFill>
              </a:rPr>
              <a:t>node</a:t>
            </a:r>
            <a:endParaRPr sz="2800" dirty="0">
              <a:solidFill>
                <a:srgbClr val="0B5D18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4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" grpId="1" animBg="1" advAuto="0"/>
      <p:bldP spid="312" grpId="2" animBg="1" advAuto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pointcod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14163" y="3366241"/>
            <a:ext cx="4203716" cy="5300337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/>
          <p:nvPr/>
        </p:nvSpPr>
        <p:spPr>
          <a:xfrm>
            <a:off x="1890381" y="458091"/>
            <a:ext cx="8789062" cy="35975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67" y="0"/>
                </a:moveTo>
                <a:cubicBezTo>
                  <a:pt x="165" y="0"/>
                  <a:pt x="0" y="360"/>
                  <a:pt x="0" y="804"/>
                </a:cubicBezTo>
                <a:lnTo>
                  <a:pt x="0" y="17412"/>
                </a:lnTo>
                <a:cubicBezTo>
                  <a:pt x="0" y="17856"/>
                  <a:pt x="165" y="18216"/>
                  <a:pt x="367" y="18216"/>
                </a:cubicBezTo>
                <a:lnTo>
                  <a:pt x="5780" y="18216"/>
                </a:lnTo>
                <a:lnTo>
                  <a:pt x="6588" y="21600"/>
                </a:lnTo>
                <a:lnTo>
                  <a:pt x="7395" y="18216"/>
                </a:lnTo>
                <a:lnTo>
                  <a:pt x="21233" y="18216"/>
                </a:lnTo>
                <a:cubicBezTo>
                  <a:pt x="21435" y="18216"/>
                  <a:pt x="21600" y="17856"/>
                  <a:pt x="21600" y="17412"/>
                </a:cubicBezTo>
                <a:lnTo>
                  <a:pt x="21600" y="804"/>
                </a:lnTo>
                <a:cubicBezTo>
                  <a:pt x="21600" y="360"/>
                  <a:pt x="21435" y="0"/>
                  <a:pt x="21233" y="0"/>
                </a:cubicBezTo>
                <a:lnTo>
                  <a:pt x="367" y="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64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400" dirty="0" smtClean="0">
                <a:solidFill>
                  <a:srgbClr val="FFFFFF"/>
                </a:solidFill>
              </a:rPr>
              <a:t>“</a:t>
            </a:r>
            <a:r>
              <a:rPr lang="en-US" sz="6400" dirty="0" smtClean="0">
                <a:solidFill>
                  <a:srgbClr val="FFFFFF"/>
                </a:solidFill>
              </a:rPr>
              <a:t>rdbLoad</a:t>
            </a:r>
            <a:r>
              <a:rPr sz="6400" dirty="0" smtClean="0">
                <a:solidFill>
                  <a:srgbClr val="FFFFFF"/>
                </a:solidFill>
              </a:rPr>
              <a:t>” </a:t>
            </a:r>
            <a:r>
              <a:rPr sz="6400" dirty="0">
                <a:solidFill>
                  <a:srgbClr val="FFFFFF"/>
                </a:solidFill>
              </a:rPr>
              <a:t>is the </a:t>
            </a:r>
            <a:r>
              <a:rPr lang="en-US" sz="6400" dirty="0" smtClean="0">
                <a:solidFill>
                  <a:srgbClr val="FFFFFF"/>
                </a:solidFill>
              </a:rPr>
              <a:t>load/recovery </a:t>
            </a:r>
            <a:r>
              <a:rPr sz="6400" dirty="0" smtClean="0">
                <a:solidFill>
                  <a:srgbClr val="FFFFFF"/>
                </a:solidFill>
              </a:rPr>
              <a:t>function</a:t>
            </a:r>
            <a:r>
              <a:rPr sz="6400" dirty="0">
                <a:solidFill>
                  <a:srgbClr val="FFFFFF"/>
                </a:solidFill>
              </a:rPr>
              <a:t>. </a:t>
            </a:r>
          </a:p>
        </p:txBody>
      </p:sp>
      <p:sp>
        <p:nvSpPr>
          <p:cNvPr id="320" name="Shape 320"/>
          <p:cNvSpPr/>
          <p:nvPr/>
        </p:nvSpPr>
        <p:spPr>
          <a:xfrm>
            <a:off x="6284912" y="4152328"/>
            <a:ext cx="931867" cy="10746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73" y="0"/>
                </a:moveTo>
                <a:lnTo>
                  <a:pt x="0" y="18052"/>
                </a:lnTo>
                <a:lnTo>
                  <a:pt x="2993" y="21600"/>
                </a:lnTo>
                <a:lnTo>
                  <a:pt x="21600" y="18190"/>
                </a:lnTo>
                <a:lnTo>
                  <a:pt x="21600" y="5713"/>
                </a:lnTo>
                <a:lnTo>
                  <a:pt x="1227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3491928"/>
            <a:ext cx="11125200" cy="612140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1" animBg="1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/>
          <p:nvPr/>
        </p:nvSpPr>
        <p:spPr>
          <a:xfrm>
            <a:off x="-126405" y="-190649"/>
            <a:ext cx="13257610" cy="10134898"/>
          </a:xfrm>
          <a:prstGeom prst="rect">
            <a:avLst/>
          </a:prstGeom>
          <a:solidFill>
            <a:srgbClr val="424242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23" name="Shape 323"/>
          <p:cNvSpPr/>
          <p:nvPr/>
        </p:nvSpPr>
        <p:spPr>
          <a:xfrm>
            <a:off x="991565" y="2870199"/>
            <a:ext cx="11021670" cy="401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6400">
                <a:solidFill>
                  <a:srgbClr val="F39019"/>
                </a:solidFill>
                <a:latin typeface="Lato Light"/>
                <a:ea typeface="Lato Light"/>
                <a:cs typeface="Lato Light"/>
                <a:sym typeface="Lato Light"/>
              </a:rPr>
              <a:t>Mark every </a:t>
            </a:r>
            <a:r>
              <a:rPr sz="6400">
                <a:solidFill>
                  <a:srgbClr val="F5D328"/>
                </a:solidFill>
                <a:latin typeface="Lato Light"/>
                <a:ea typeface="Lato Light"/>
                <a:cs typeface="Lato Light"/>
                <a:sym typeface="Lato Light"/>
              </a:rPr>
              <a:t>type</a:t>
            </a:r>
            <a:r>
              <a:rPr sz="6400">
                <a:solidFill>
                  <a:srgbClr val="F39019"/>
                </a:solidFill>
                <a:latin typeface="Lato Light"/>
                <a:ea typeface="Lato Light"/>
                <a:cs typeface="Lato Light"/>
                <a:sym typeface="Lato Light"/>
              </a:rPr>
              <a:t> that can be </a:t>
            </a:r>
          </a:p>
          <a:p>
            <a:pPr lvl="0">
              <a:defRPr sz="1800"/>
            </a:pPr>
            <a:r>
              <a:rPr sz="6400">
                <a:solidFill>
                  <a:srgbClr val="F39019"/>
                </a:solidFill>
                <a:latin typeface="Lato Light"/>
                <a:ea typeface="Lato Light"/>
                <a:cs typeface="Lato Light"/>
                <a:sym typeface="Lato Light"/>
              </a:rPr>
              <a:t>created during the recovery.  </a:t>
            </a:r>
          </a:p>
          <a:p>
            <a:pPr lvl="0">
              <a:defRPr sz="1800"/>
            </a:pPr>
            <a:endParaRPr sz="6400">
              <a:solidFill>
                <a:srgbClr val="FFFFFF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0">
              <a:defRPr sz="1800"/>
            </a:pPr>
            <a:r>
              <a:rPr sz="6400">
                <a:solidFill>
                  <a:srgbClr val="F5D328"/>
                </a:solidFill>
                <a:latin typeface="Lato Light"/>
                <a:ea typeface="Lato Light"/>
                <a:cs typeface="Lato Light"/>
                <a:sym typeface="Lato Light"/>
              </a:rPr>
              <a:t>*if defined in application source.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56200" y="2072998"/>
            <a:ext cx="2692401" cy="862648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Light" charset="0"/>
                <a:ea typeface="Lato Light" charset="0"/>
                <a:cs typeface="Lato Light" charset="0"/>
                <a:sym typeface="Helvetica Light"/>
              </a:rPr>
              <a:t>rdbLoad</a:t>
            </a: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108199" y="3525639"/>
            <a:ext cx="2692401" cy="862648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15728" y="7621706"/>
            <a:ext cx="1769535" cy="862648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204202" y="3346724"/>
            <a:ext cx="2692401" cy="862648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639733" y="6139655"/>
            <a:ext cx="2692401" cy="862648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885263" y="4576366"/>
            <a:ext cx="2692401" cy="862648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38198" y="5061345"/>
            <a:ext cx="2692401" cy="862648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686798" y="5439014"/>
            <a:ext cx="2692401" cy="862648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833533" y="7621706"/>
            <a:ext cx="1769535" cy="862648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627529" y="7621706"/>
            <a:ext cx="1769535" cy="862648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84398" y="7298267"/>
            <a:ext cx="9381069" cy="16933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1122199" y="7473612"/>
            <a:ext cx="178574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Lato Light" charset="0"/>
                <a:ea typeface="Lato Light" charset="0"/>
                <a:cs typeface="Lato Light" charset="0"/>
              </a:rPr>
              <a:t>e</a:t>
            </a:r>
            <a:r>
              <a:rPr kumimoji="0" lang="en-US" sz="360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 charset="0"/>
                <a:ea typeface="Lato Light" charset="0"/>
                <a:cs typeface="Lato Light" charset="0"/>
                <a:sym typeface="Helvetica Light"/>
              </a:rPr>
              <a:t>xternal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Lato Light" charset="0"/>
                <a:ea typeface="Lato Light" charset="0"/>
                <a:cs typeface="Lato Light" charset="0"/>
              </a:rPr>
              <a:t>library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112" name="Shape 469"/>
          <p:cNvSpPr/>
          <p:nvPr/>
        </p:nvSpPr>
        <p:spPr>
          <a:xfrm>
            <a:off x="3293188" y="305009"/>
            <a:ext cx="6418424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300" smtClean="0">
                <a:solidFill>
                  <a:srgbClr val="EC5D57"/>
                </a:solidFill>
              </a:rPr>
              <a:t>Call </a:t>
            </a:r>
            <a:r>
              <a:rPr lang="en-US" sz="5300" dirty="0" smtClean="0">
                <a:solidFill>
                  <a:srgbClr val="EC5D57"/>
                </a:solidFill>
              </a:rPr>
              <a:t>Graph from Load</a:t>
            </a:r>
            <a:endParaRPr sz="5300" dirty="0">
              <a:solidFill>
                <a:srgbClr val="EC5D57"/>
              </a:solidFill>
            </a:endParaRPr>
          </a:p>
        </p:txBody>
      </p:sp>
      <p:sp>
        <p:nvSpPr>
          <p:cNvPr id="113" name="Shape 306"/>
          <p:cNvSpPr/>
          <p:nvPr/>
        </p:nvSpPr>
        <p:spPr>
          <a:xfrm flipH="1">
            <a:off x="6028267" y="3032619"/>
            <a:ext cx="23838" cy="1577614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4" name="Shape 306"/>
          <p:cNvSpPr/>
          <p:nvPr/>
        </p:nvSpPr>
        <p:spPr>
          <a:xfrm flipH="1">
            <a:off x="6248399" y="5535987"/>
            <a:ext cx="6901" cy="637535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5" name="Shape 306"/>
          <p:cNvSpPr/>
          <p:nvPr/>
        </p:nvSpPr>
        <p:spPr>
          <a:xfrm flipH="1">
            <a:off x="9194799" y="4291465"/>
            <a:ext cx="6900" cy="1181416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6" name="Shape 306"/>
          <p:cNvSpPr/>
          <p:nvPr/>
        </p:nvSpPr>
        <p:spPr>
          <a:xfrm flipH="1">
            <a:off x="2733166" y="4457677"/>
            <a:ext cx="6901" cy="637535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7" name="Shape 306"/>
          <p:cNvSpPr/>
          <p:nvPr/>
        </p:nvSpPr>
        <p:spPr>
          <a:xfrm>
            <a:off x="6722533" y="7113601"/>
            <a:ext cx="19606" cy="537300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8" name="Shape 306"/>
          <p:cNvSpPr/>
          <p:nvPr/>
        </p:nvSpPr>
        <p:spPr>
          <a:xfrm>
            <a:off x="10013392" y="6406633"/>
            <a:ext cx="11141" cy="1158538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9" name="Shape 306"/>
          <p:cNvSpPr/>
          <p:nvPr/>
        </p:nvSpPr>
        <p:spPr>
          <a:xfrm>
            <a:off x="3004196" y="6016125"/>
            <a:ext cx="447084" cy="1549045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0" name="Shape 306"/>
          <p:cNvSpPr/>
          <p:nvPr/>
        </p:nvSpPr>
        <p:spPr>
          <a:xfrm>
            <a:off x="3361733" y="6016124"/>
            <a:ext cx="2412529" cy="1759187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1" name="Shape 306"/>
          <p:cNvSpPr/>
          <p:nvPr/>
        </p:nvSpPr>
        <p:spPr>
          <a:xfrm>
            <a:off x="7316760" y="5535988"/>
            <a:ext cx="1370037" cy="2114913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2" name="Shape 306"/>
          <p:cNvSpPr/>
          <p:nvPr/>
        </p:nvSpPr>
        <p:spPr>
          <a:xfrm flipH="1">
            <a:off x="7603068" y="4265908"/>
            <a:ext cx="1109134" cy="593959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3" name="Shape 306"/>
          <p:cNvSpPr/>
          <p:nvPr/>
        </p:nvSpPr>
        <p:spPr>
          <a:xfrm flipH="1">
            <a:off x="4030131" y="2894181"/>
            <a:ext cx="1109134" cy="593959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4" name="Shape 306"/>
          <p:cNvSpPr/>
          <p:nvPr/>
        </p:nvSpPr>
        <p:spPr>
          <a:xfrm>
            <a:off x="7865536" y="2767577"/>
            <a:ext cx="821261" cy="550879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5" name="Shape 306"/>
          <p:cNvSpPr/>
          <p:nvPr/>
        </p:nvSpPr>
        <p:spPr>
          <a:xfrm>
            <a:off x="4842155" y="3952158"/>
            <a:ext cx="821261" cy="550879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6" name="Shape 306"/>
          <p:cNvSpPr/>
          <p:nvPr/>
        </p:nvSpPr>
        <p:spPr>
          <a:xfrm flipH="1">
            <a:off x="7603068" y="6381075"/>
            <a:ext cx="1155701" cy="1240631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7" name="Shape 306"/>
          <p:cNvSpPr/>
          <p:nvPr/>
        </p:nvSpPr>
        <p:spPr>
          <a:xfrm>
            <a:off x="3548322" y="5800475"/>
            <a:ext cx="1043737" cy="580600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8" name="Shape 306"/>
          <p:cNvSpPr/>
          <p:nvPr/>
        </p:nvSpPr>
        <p:spPr>
          <a:xfrm flipH="1">
            <a:off x="4399550" y="7036507"/>
            <a:ext cx="1231891" cy="528664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1041650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56200" y="2485366"/>
            <a:ext cx="2692401" cy="862648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u="none" strike="noStrike" cap="none" spc="0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Lato Light" charset="0"/>
                <a:ea typeface="Lato Light" charset="0"/>
                <a:cs typeface="Lato Light" charset="0"/>
                <a:sym typeface="Helvetica Light"/>
              </a:rPr>
              <a:t>rdbLoad</a:t>
            </a: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108199" y="3938007"/>
            <a:ext cx="2692401" cy="862648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15728" y="8034074"/>
            <a:ext cx="1769535" cy="862648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204202" y="3759092"/>
            <a:ext cx="2692401" cy="862648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639733" y="6552023"/>
            <a:ext cx="2692401" cy="862648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885263" y="4988734"/>
            <a:ext cx="2692401" cy="862648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38198" y="5473713"/>
            <a:ext cx="2692401" cy="862648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686798" y="5851382"/>
            <a:ext cx="2692401" cy="862648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833533" y="8034074"/>
            <a:ext cx="1769535" cy="862648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627529" y="8034074"/>
            <a:ext cx="1769535" cy="862648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84398" y="7710635"/>
            <a:ext cx="9381069" cy="16933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1122199" y="7885980"/>
            <a:ext cx="178574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Lato Light" charset="0"/>
                <a:ea typeface="Lato Light" charset="0"/>
                <a:cs typeface="Lato Light" charset="0"/>
              </a:rPr>
              <a:t>e</a:t>
            </a:r>
            <a:r>
              <a:rPr kumimoji="0" lang="en-US" sz="360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 charset="0"/>
                <a:ea typeface="Lato Light" charset="0"/>
                <a:cs typeface="Lato Light" charset="0"/>
                <a:sym typeface="Helvetica Light"/>
              </a:rPr>
              <a:t>xternal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Lato Light" charset="0"/>
                <a:ea typeface="Lato Light" charset="0"/>
                <a:cs typeface="Lato Light" charset="0"/>
              </a:rPr>
              <a:t>library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112" name="Shape 469"/>
          <p:cNvSpPr/>
          <p:nvPr/>
        </p:nvSpPr>
        <p:spPr>
          <a:xfrm>
            <a:off x="2563655" y="305009"/>
            <a:ext cx="8622553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300" dirty="0" smtClean="0">
                <a:solidFill>
                  <a:srgbClr val="EC5D57"/>
                </a:solidFill>
              </a:rPr>
              <a:t>BFS on Call Graph from Load</a:t>
            </a:r>
            <a:endParaRPr sz="5300" dirty="0">
              <a:solidFill>
                <a:srgbClr val="EC5D57"/>
              </a:solidFill>
            </a:endParaRPr>
          </a:p>
        </p:txBody>
      </p:sp>
      <p:sp>
        <p:nvSpPr>
          <p:cNvPr id="113" name="Shape 306"/>
          <p:cNvSpPr/>
          <p:nvPr/>
        </p:nvSpPr>
        <p:spPr>
          <a:xfrm flipH="1">
            <a:off x="6028267" y="3444987"/>
            <a:ext cx="23838" cy="1577614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5" name="Shape 306"/>
          <p:cNvSpPr/>
          <p:nvPr/>
        </p:nvSpPr>
        <p:spPr>
          <a:xfrm flipH="1">
            <a:off x="9194799" y="4703833"/>
            <a:ext cx="6900" cy="1181416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6" name="Shape 306"/>
          <p:cNvSpPr/>
          <p:nvPr/>
        </p:nvSpPr>
        <p:spPr>
          <a:xfrm flipH="1">
            <a:off x="2733166" y="4870045"/>
            <a:ext cx="6901" cy="637535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9" name="Shape 306"/>
          <p:cNvSpPr/>
          <p:nvPr/>
        </p:nvSpPr>
        <p:spPr>
          <a:xfrm>
            <a:off x="3004196" y="6428493"/>
            <a:ext cx="447084" cy="1549045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0" name="Shape 306"/>
          <p:cNvSpPr/>
          <p:nvPr/>
        </p:nvSpPr>
        <p:spPr>
          <a:xfrm>
            <a:off x="3361733" y="6428492"/>
            <a:ext cx="2412529" cy="1759187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1" name="Shape 306"/>
          <p:cNvSpPr/>
          <p:nvPr/>
        </p:nvSpPr>
        <p:spPr>
          <a:xfrm>
            <a:off x="7316760" y="5948356"/>
            <a:ext cx="1370037" cy="2114913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3" name="Shape 306"/>
          <p:cNvSpPr/>
          <p:nvPr/>
        </p:nvSpPr>
        <p:spPr>
          <a:xfrm flipH="1">
            <a:off x="4030131" y="3306549"/>
            <a:ext cx="1109134" cy="593959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4" name="Shape 306"/>
          <p:cNvSpPr/>
          <p:nvPr/>
        </p:nvSpPr>
        <p:spPr>
          <a:xfrm>
            <a:off x="7865536" y="3179945"/>
            <a:ext cx="821261" cy="550879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7" name="Shape 306"/>
          <p:cNvSpPr/>
          <p:nvPr/>
        </p:nvSpPr>
        <p:spPr>
          <a:xfrm>
            <a:off x="3548322" y="6212843"/>
            <a:ext cx="1043737" cy="580600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0051158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156200" y="2592947"/>
            <a:ext cx="2692401" cy="862648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108199" y="4045588"/>
            <a:ext cx="2692401" cy="862648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115728" y="8141655"/>
            <a:ext cx="1769535" cy="862648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8204202" y="3866673"/>
            <a:ext cx="2692401" cy="862648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639733" y="6659604"/>
            <a:ext cx="2692401" cy="862648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4885263" y="5096315"/>
            <a:ext cx="2692401" cy="862648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38198" y="5581294"/>
            <a:ext cx="2692401" cy="862648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686798" y="5958963"/>
            <a:ext cx="2692401" cy="862648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5833533" y="8141655"/>
            <a:ext cx="1769535" cy="862648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8627529" y="8141655"/>
            <a:ext cx="1769535" cy="862648"/>
          </a:xfrm>
          <a:prstGeom prst="roundRect">
            <a:avLst/>
          </a:prstGeom>
          <a:solidFill>
            <a:schemeClr val="bg2">
              <a:lumMod val="5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40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184398" y="7818216"/>
            <a:ext cx="9381069" cy="16933"/>
          </a:xfrm>
          <a:prstGeom prst="line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8" name="TextBox 7"/>
          <p:cNvSpPr txBox="1"/>
          <p:nvPr/>
        </p:nvSpPr>
        <p:spPr>
          <a:xfrm>
            <a:off x="1122199" y="7993561"/>
            <a:ext cx="1785745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Lato Light" charset="0"/>
                <a:ea typeface="Lato Light" charset="0"/>
                <a:cs typeface="Lato Light" charset="0"/>
              </a:rPr>
              <a:t>e</a:t>
            </a:r>
            <a:r>
              <a:rPr kumimoji="0" lang="en-US" sz="360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 charset="0"/>
                <a:ea typeface="Lato Light" charset="0"/>
                <a:cs typeface="Lato Light" charset="0"/>
                <a:sym typeface="Helvetica Light"/>
              </a:rPr>
              <a:t>xternal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  <a:latin typeface="Lato Light" charset="0"/>
                <a:ea typeface="Lato Light" charset="0"/>
                <a:cs typeface="Lato Light" charset="0"/>
              </a:rPr>
              <a:t>library</a:t>
            </a:r>
            <a:endParaRPr kumimoji="0" lang="en-US" sz="360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  <p:sp>
        <p:nvSpPr>
          <p:cNvPr id="112" name="Shape 469"/>
          <p:cNvSpPr/>
          <p:nvPr/>
        </p:nvSpPr>
        <p:spPr>
          <a:xfrm>
            <a:off x="2563655" y="305009"/>
            <a:ext cx="8622553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300" dirty="0" smtClean="0">
                <a:solidFill>
                  <a:srgbClr val="EC5D57"/>
                </a:solidFill>
              </a:rPr>
              <a:t>BFS on Call Graph from Load</a:t>
            </a:r>
            <a:endParaRPr sz="5300" dirty="0">
              <a:solidFill>
                <a:srgbClr val="EC5D57"/>
              </a:solidFill>
            </a:endParaRPr>
          </a:p>
        </p:txBody>
      </p:sp>
      <p:sp>
        <p:nvSpPr>
          <p:cNvPr id="113" name="Shape 306"/>
          <p:cNvSpPr/>
          <p:nvPr/>
        </p:nvSpPr>
        <p:spPr>
          <a:xfrm flipH="1">
            <a:off x="6028267" y="3552568"/>
            <a:ext cx="23838" cy="1577614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5" name="Shape 306"/>
          <p:cNvSpPr/>
          <p:nvPr/>
        </p:nvSpPr>
        <p:spPr>
          <a:xfrm flipH="1">
            <a:off x="9194799" y="4811414"/>
            <a:ext cx="6900" cy="1181416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6" name="Shape 306"/>
          <p:cNvSpPr/>
          <p:nvPr/>
        </p:nvSpPr>
        <p:spPr>
          <a:xfrm flipH="1">
            <a:off x="2733166" y="4977626"/>
            <a:ext cx="6901" cy="637535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19" name="Shape 306"/>
          <p:cNvSpPr/>
          <p:nvPr/>
        </p:nvSpPr>
        <p:spPr>
          <a:xfrm>
            <a:off x="3004196" y="6536074"/>
            <a:ext cx="447084" cy="1549045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0" name="Shape 306"/>
          <p:cNvSpPr/>
          <p:nvPr/>
        </p:nvSpPr>
        <p:spPr>
          <a:xfrm>
            <a:off x="3361733" y="6536073"/>
            <a:ext cx="2412529" cy="1759187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1" name="Shape 306"/>
          <p:cNvSpPr/>
          <p:nvPr/>
        </p:nvSpPr>
        <p:spPr>
          <a:xfrm>
            <a:off x="7316760" y="6055937"/>
            <a:ext cx="1370037" cy="2114913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3" name="Shape 306"/>
          <p:cNvSpPr/>
          <p:nvPr/>
        </p:nvSpPr>
        <p:spPr>
          <a:xfrm flipH="1">
            <a:off x="4030131" y="3414130"/>
            <a:ext cx="1109134" cy="593959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4" name="Shape 306"/>
          <p:cNvSpPr/>
          <p:nvPr/>
        </p:nvSpPr>
        <p:spPr>
          <a:xfrm>
            <a:off x="7865536" y="3287526"/>
            <a:ext cx="821261" cy="550879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27" name="Shape 306"/>
          <p:cNvSpPr/>
          <p:nvPr/>
        </p:nvSpPr>
        <p:spPr>
          <a:xfrm>
            <a:off x="3548322" y="6320424"/>
            <a:ext cx="1043737" cy="580600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triangl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24" name="Shape 301"/>
          <p:cNvSpPr/>
          <p:nvPr/>
        </p:nvSpPr>
        <p:spPr>
          <a:xfrm>
            <a:off x="2366073" y="4214795"/>
            <a:ext cx="558800" cy="537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00"/>
          </a:solidFill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Shape 301"/>
          <p:cNvSpPr/>
          <p:nvPr/>
        </p:nvSpPr>
        <p:spPr>
          <a:xfrm>
            <a:off x="6466592" y="5290231"/>
            <a:ext cx="558800" cy="546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00"/>
          </a:solidFill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 301"/>
          <p:cNvSpPr/>
          <p:nvPr/>
        </p:nvSpPr>
        <p:spPr>
          <a:xfrm>
            <a:off x="6187192" y="2770743"/>
            <a:ext cx="558800" cy="546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00"/>
          </a:solidFill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hape 301"/>
          <p:cNvSpPr/>
          <p:nvPr/>
        </p:nvSpPr>
        <p:spPr>
          <a:xfrm>
            <a:off x="8585694" y="4086212"/>
            <a:ext cx="558800" cy="546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00"/>
          </a:solidFill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Shape 301"/>
          <p:cNvSpPr/>
          <p:nvPr/>
        </p:nvSpPr>
        <p:spPr>
          <a:xfrm>
            <a:off x="9428374" y="4086212"/>
            <a:ext cx="558800" cy="546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00"/>
          </a:solidFill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0" name="Shape 301"/>
          <p:cNvSpPr/>
          <p:nvPr/>
        </p:nvSpPr>
        <p:spPr>
          <a:xfrm>
            <a:off x="6399796" y="6840297"/>
            <a:ext cx="558800" cy="546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00"/>
          </a:solidFill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1" name="Shape 301"/>
          <p:cNvSpPr/>
          <p:nvPr/>
        </p:nvSpPr>
        <p:spPr>
          <a:xfrm>
            <a:off x="766229" y="1535291"/>
            <a:ext cx="558800" cy="5377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FFF00"/>
          </a:solidFill>
          <a:ln w="63500">
            <a:solidFill>
              <a:srgbClr val="A6AAA9"/>
            </a:solidFill>
            <a:miter lim="400000"/>
          </a:ln>
          <a:effectLst>
            <a:outerShdw blurRad="38100" dist="25400" dir="5400000" rotWithShape="0">
              <a:srgbClr val="000000">
                <a:alpha val="9473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1509890" y="1446222"/>
            <a:ext cx="6766276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Application type created/modified</a:t>
            </a:r>
            <a:endParaRPr kumimoji="0" lang="en-US" sz="3600" u="none" strike="noStrike" cap="none" spc="0" normalizeH="0" baseline="0" dirty="0" smtClean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898422716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2555775" y="1527398"/>
            <a:ext cx="7893250" cy="6698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  <a:p>
            <a:pPr lvl="0">
              <a:defRPr sz="1800"/>
            </a:pPr>
            <a:endParaRPr sz="2400">
              <a:solidFill>
                <a:srgbClr val="FFFFFF"/>
              </a:solidFill>
            </a:endParaRPr>
          </a:p>
        </p:txBody>
      </p:sp>
      <p:sp>
        <p:nvSpPr>
          <p:cNvPr id="50" name="Shape 50"/>
          <p:cNvSpPr/>
          <p:nvPr/>
        </p:nvSpPr>
        <p:spPr>
          <a:xfrm>
            <a:off x="8032798" y="2210445"/>
            <a:ext cx="3562682" cy="1160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457200">
              <a:defRPr>
                <a:solidFill>
                  <a:srgbClr val="40404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Fast, but volatile.</a:t>
            </a:r>
          </a:p>
        </p:txBody>
      </p:sp>
      <p:sp>
        <p:nvSpPr>
          <p:cNvPr id="51" name="Shape 51"/>
          <p:cNvSpPr/>
          <p:nvPr/>
        </p:nvSpPr>
        <p:spPr>
          <a:xfrm>
            <a:off x="10085965" y="5490435"/>
            <a:ext cx="2325093" cy="1160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457200">
              <a:defRPr>
                <a:solidFill>
                  <a:srgbClr val="40404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04040"/>
                </a:solidFill>
              </a:rPr>
              <a:t>Persistent, but slow.</a:t>
            </a:r>
          </a:p>
        </p:txBody>
      </p:sp>
      <p:sp>
        <p:nvSpPr>
          <p:cNvPr id="52" name="Shape 52"/>
          <p:cNvSpPr/>
          <p:nvPr/>
        </p:nvSpPr>
        <p:spPr>
          <a:xfrm>
            <a:off x="5828715" y="2460410"/>
            <a:ext cx="134737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Cache</a:t>
            </a:r>
          </a:p>
        </p:txBody>
      </p:sp>
      <p:sp>
        <p:nvSpPr>
          <p:cNvPr id="53" name="Shape 53"/>
          <p:cNvSpPr/>
          <p:nvPr/>
        </p:nvSpPr>
        <p:spPr>
          <a:xfrm>
            <a:off x="5772137" y="3708862"/>
            <a:ext cx="146052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DRAM</a:t>
            </a:r>
          </a:p>
        </p:txBody>
      </p:sp>
      <p:sp>
        <p:nvSpPr>
          <p:cNvPr id="54" name="Shape 54"/>
          <p:cNvSpPr/>
          <p:nvPr/>
        </p:nvSpPr>
        <p:spPr>
          <a:xfrm>
            <a:off x="6032627" y="5740400"/>
            <a:ext cx="93954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SSD</a:t>
            </a:r>
          </a:p>
        </p:txBody>
      </p:sp>
      <p:sp>
        <p:nvSpPr>
          <p:cNvPr id="55" name="Shape 55"/>
          <p:cNvSpPr/>
          <p:nvPr/>
        </p:nvSpPr>
        <p:spPr>
          <a:xfrm>
            <a:off x="5462727" y="7073900"/>
            <a:ext cx="207934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Hard Disk</a:t>
            </a:r>
          </a:p>
        </p:txBody>
      </p:sp>
      <p:sp>
        <p:nvSpPr>
          <p:cNvPr id="56" name="Shape 56"/>
          <p:cNvSpPr/>
          <p:nvPr/>
        </p:nvSpPr>
        <p:spPr>
          <a:xfrm>
            <a:off x="2093689" y="3187005"/>
            <a:ext cx="8817422" cy="1837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7" name="Shape 57"/>
          <p:cNvSpPr/>
          <p:nvPr/>
        </p:nvSpPr>
        <p:spPr>
          <a:xfrm>
            <a:off x="2093689" y="4463702"/>
            <a:ext cx="8817422" cy="77357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2423889" y="6580170"/>
            <a:ext cx="8817422" cy="3370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" name="Shape 59"/>
          <p:cNvSpPr/>
          <p:nvPr/>
        </p:nvSpPr>
        <p:spPr>
          <a:xfrm>
            <a:off x="4287723" y="4520290"/>
            <a:ext cx="4429354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C5D57"/>
                </a:solidFill>
              </a:rPr>
              <a:t>Non-Volatile Memory</a:t>
            </a:r>
          </a:p>
        </p:txBody>
      </p:sp>
      <p:sp>
        <p:nvSpPr>
          <p:cNvPr id="60" name="Shape 60"/>
          <p:cNvSpPr/>
          <p:nvPr/>
        </p:nvSpPr>
        <p:spPr>
          <a:xfrm>
            <a:off x="8896398" y="4166245"/>
            <a:ext cx="403456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 defTabSz="457200">
              <a:defRPr>
                <a:solidFill>
                  <a:srgbClr val="EC5D57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EC5D57"/>
                </a:solidFill>
              </a:rPr>
              <a:t>Fast, and persistent.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469"/>
          <p:cNvSpPr/>
          <p:nvPr/>
        </p:nvSpPr>
        <p:spPr>
          <a:xfrm>
            <a:off x="2716909" y="305009"/>
            <a:ext cx="7570983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300" dirty="0" err="1" smtClean="0">
                <a:solidFill>
                  <a:srgbClr val="EC5D57"/>
                </a:solidFill>
              </a:rPr>
              <a:t>NVMov</a:t>
            </a:r>
            <a:r>
              <a:rPr lang="en-US" sz="4000" dirty="0" err="1" smtClean="0">
                <a:solidFill>
                  <a:srgbClr val="EC5D57"/>
                </a:solidFill>
              </a:rPr>
              <a:t>E</a:t>
            </a:r>
            <a:r>
              <a:rPr lang="en-US" sz="4000" dirty="0" smtClean="0">
                <a:solidFill>
                  <a:srgbClr val="EC5D57"/>
                </a:solidFill>
              </a:rPr>
              <a:t> </a:t>
            </a:r>
            <a:r>
              <a:rPr lang="en-US" sz="5300" dirty="0" smtClean="0">
                <a:solidFill>
                  <a:srgbClr val="EC5D57"/>
                </a:solidFill>
              </a:rPr>
              <a:t>Implementation</a:t>
            </a:r>
            <a:endParaRPr sz="5300" dirty="0">
              <a:solidFill>
                <a:srgbClr val="EC5D57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54588" y="1695004"/>
            <a:ext cx="11334636" cy="659667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5400" b="0" i="0" u="none" strike="noStrike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Lato" charset="0"/>
                <a:ea typeface="Lato" charset="0"/>
                <a:cs typeface="Lato" charset="0"/>
                <a:sym typeface="Helvetica Light"/>
              </a:rPr>
              <a:t>Clang</a:t>
            </a:r>
          </a:p>
          <a:p>
            <a:pPr lvl="1" indent="0" algn="l" rtl="0" latinLnBrk="1" hangingPunct="0"/>
            <a:r>
              <a:rPr lang="en-US" sz="5400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	</a:t>
            </a:r>
            <a:r>
              <a:rPr lang="en-US" sz="5400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- </a:t>
            </a:r>
            <a:r>
              <a:rPr lang="en-US" sz="4400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Frontend Parsing</a:t>
            </a:r>
            <a:endParaRPr kumimoji="0" lang="en-US" sz="4400" b="0" i="0" u="none" strike="noStrike" cap="none" spc="0" normalizeH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Lato" charset="0"/>
              <a:ea typeface="Lato" charset="0"/>
              <a:cs typeface="Lato" charset="0"/>
              <a:sym typeface="Helvetica Light"/>
            </a:endParaRP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lang="en-US" sz="5400" baseline="0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5400" b="0" i="0" u="none" strike="noStrike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Lato" charset="0"/>
                <a:ea typeface="Lato" charset="0"/>
                <a:cs typeface="Lato" charset="0"/>
                <a:sym typeface="Helvetica Light"/>
              </a:rPr>
              <a:t>Parse</a:t>
            </a:r>
            <a:r>
              <a:rPr kumimoji="0" lang="en-US" sz="5400" b="0" i="0" u="none" strike="noStrike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Lato" charset="0"/>
                <a:ea typeface="Lato" charset="0"/>
                <a:cs typeface="Lato" charset="0"/>
                <a:sym typeface="Helvetica Light"/>
              </a:rPr>
              <a:t> AST and Generate Call Graph- </a:t>
            </a:r>
            <a:r>
              <a:rPr lang="en-US" sz="4400" dirty="0" smtClean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Find all statements that create/modify            types in graph</a:t>
            </a:r>
            <a:endParaRPr kumimoji="0" lang="en-US" sz="4400" b="0" i="0" u="none" strike="noStrike" cap="none" spc="0" normalizeH="0" dirty="0" smtClean="0">
              <a:ln>
                <a:noFill/>
              </a:ln>
              <a:solidFill>
                <a:schemeClr val="tx2"/>
              </a:solidFill>
              <a:effectLst/>
              <a:uFillTx/>
              <a:latin typeface="Lato" charset="0"/>
              <a:ea typeface="Lato" charset="0"/>
              <a:cs typeface="Lato" charset="0"/>
              <a:sym typeface="Helvetica Light"/>
            </a:endParaRP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endParaRPr lang="en-US" sz="5400" baseline="0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  <a:p>
            <a:pPr marL="571500" marR="0" indent="-571500" algn="l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</a:pPr>
            <a:r>
              <a:rPr kumimoji="0" lang="en-US" sz="5400" b="0" i="0" u="none" strike="noStrike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Lato" charset="0"/>
                <a:ea typeface="Lato" charset="0"/>
                <a:cs typeface="Lato" charset="0"/>
                <a:sym typeface="Helvetica Light"/>
              </a:rPr>
              <a:t>Currently</a:t>
            </a:r>
            <a:r>
              <a:rPr kumimoji="0" lang="en-US" sz="5400" b="0" i="0" u="none" strike="noStrike" cap="none" spc="0" normalizeH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Lato" charset="0"/>
                <a:ea typeface="Lato" charset="0"/>
                <a:cs typeface="Lato" charset="0"/>
                <a:sym typeface="Helvetica Light"/>
              </a:rPr>
              <a:t> supports C applications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Lato" charset="0"/>
              <a:ea typeface="Lato" charset="0"/>
              <a:cs typeface="Lato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40284981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/>
          <p:nvPr/>
        </p:nvSpPr>
        <p:spPr>
          <a:xfrm>
            <a:off x="-126405" y="-190649"/>
            <a:ext cx="13257610" cy="10134898"/>
          </a:xfrm>
          <a:prstGeom prst="rect">
            <a:avLst/>
          </a:prstGeom>
          <a:solidFill>
            <a:srgbClr val="424242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3" name="Shape 343"/>
          <p:cNvSpPr/>
          <p:nvPr/>
        </p:nvSpPr>
        <p:spPr>
          <a:xfrm>
            <a:off x="4328115" y="4260849"/>
            <a:ext cx="4348570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>
                <a:solidFill>
                  <a:srgbClr val="FF93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9300"/>
                </a:solidFill>
              </a:rPr>
              <a:t>Evaluation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redis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76927" y="1820429"/>
            <a:ext cx="2949346" cy="978061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Shape 346"/>
          <p:cNvSpPr/>
          <p:nvPr/>
        </p:nvSpPr>
        <p:spPr>
          <a:xfrm>
            <a:off x="2030526" y="3073515"/>
            <a:ext cx="8943748" cy="485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498763" lvl="0" indent="-498763" algn="l" defTabSz="457200">
              <a:lnSpc>
                <a:spcPct val="120000"/>
              </a:lnSpc>
              <a:buSzPct val="100000"/>
              <a:buChar char="•"/>
              <a:defRPr sz="1800"/>
            </a:pPr>
            <a:r>
              <a:rPr sz="4400" dirty="0">
                <a:solidFill>
                  <a:srgbClr val="5E5E5E"/>
                </a:solidFill>
                <a:latin typeface="Lato Light"/>
                <a:ea typeface="Lato Light"/>
                <a:cs typeface="Lato Light"/>
                <a:sym typeface="Lato Light"/>
              </a:rPr>
              <a:t>In-memory data structure store</a:t>
            </a:r>
          </a:p>
          <a:p>
            <a:pPr marL="1598814" lvl="7" indent="-532014" algn="l" defTabSz="457200">
              <a:lnSpc>
                <a:spcPct val="120000"/>
              </a:lnSpc>
              <a:buSzPct val="120000"/>
              <a:buChar char="-"/>
              <a:defRPr sz="1800"/>
            </a:pPr>
            <a:r>
              <a:rPr sz="4000" dirty="0">
                <a:solidFill>
                  <a:srgbClr val="5E5E5E"/>
                </a:solidFill>
                <a:latin typeface="Lato Light"/>
                <a:ea typeface="Lato Light"/>
                <a:cs typeface="Lato Light"/>
                <a:sym typeface="Lato Light"/>
              </a:rPr>
              <a:t>strings, hashes, lists, sets, indexes</a:t>
            </a:r>
            <a:endParaRPr sz="5000" dirty="0">
              <a:solidFill>
                <a:srgbClr val="5E5E5E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498763" lvl="0" indent="-498763" algn="l" defTabSz="457200">
              <a:lnSpc>
                <a:spcPct val="120000"/>
              </a:lnSpc>
              <a:buSzPct val="100000"/>
              <a:buChar char="•"/>
              <a:defRPr sz="1800"/>
            </a:pPr>
            <a:r>
              <a:rPr lang="en-US" sz="4400" dirty="0">
                <a:solidFill>
                  <a:srgbClr val="FF7E79"/>
                </a:solidFill>
                <a:latin typeface="Lato Light"/>
                <a:ea typeface="Lato Light"/>
                <a:cs typeface="Lato Light"/>
                <a:sym typeface="Lato Light"/>
              </a:rPr>
              <a:t>P</a:t>
            </a:r>
            <a:r>
              <a:rPr sz="4400" dirty="0" smtClean="0">
                <a:solidFill>
                  <a:srgbClr val="FF7E79"/>
                </a:solidFill>
                <a:latin typeface="Lato Light"/>
                <a:ea typeface="Lato Light"/>
                <a:cs typeface="Lato Light"/>
                <a:sym typeface="Lato Light"/>
              </a:rPr>
              <a:t>ersistence</a:t>
            </a:r>
            <a:endParaRPr sz="4400" dirty="0">
              <a:solidFill>
                <a:srgbClr val="FF7E79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6" algn="l" defTabSz="457200">
              <a:lnSpc>
                <a:spcPct val="120000"/>
              </a:lnSpc>
              <a:defRPr sz="1800"/>
            </a:pPr>
            <a:r>
              <a:rPr sz="3600" dirty="0">
                <a:solidFill>
                  <a:srgbClr val="FF7E79"/>
                </a:solidFill>
                <a:latin typeface="Lato Light"/>
                <a:ea typeface="Lato Light"/>
                <a:cs typeface="Lato Light"/>
                <a:sym typeface="Lato Light"/>
              </a:rPr>
              <a:t>— data-snapshots(RDB),</a:t>
            </a:r>
          </a:p>
          <a:p>
            <a:pPr lvl="6" algn="l" defTabSz="457200">
              <a:lnSpc>
                <a:spcPct val="120000"/>
              </a:lnSpc>
              <a:defRPr sz="1800"/>
            </a:pPr>
            <a:r>
              <a:rPr sz="3600" dirty="0">
                <a:solidFill>
                  <a:srgbClr val="FF7E79"/>
                </a:solidFill>
                <a:latin typeface="Lato Light"/>
                <a:ea typeface="Lato Light"/>
                <a:cs typeface="Lato Light"/>
                <a:sym typeface="Lato Light"/>
              </a:rPr>
              <a:t>— command-logging (AOF)</a:t>
            </a:r>
          </a:p>
          <a:p>
            <a:pPr marL="498763" lvl="0" indent="-498763" algn="l" defTabSz="457200">
              <a:lnSpc>
                <a:spcPct val="120000"/>
              </a:lnSpc>
              <a:buSzPct val="100000"/>
              <a:buChar char="•"/>
              <a:defRPr sz="1800"/>
            </a:pPr>
            <a:r>
              <a:rPr sz="4400" dirty="0">
                <a:solidFill>
                  <a:srgbClr val="5E5E5E"/>
                </a:solidFill>
                <a:latin typeface="Lato Light"/>
                <a:ea typeface="Lato Light"/>
                <a:cs typeface="Lato Light"/>
                <a:sym typeface="Lato Light"/>
              </a:rPr>
              <a:t>~50K lines-of-code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roup 468"/>
          <p:cNvGrpSpPr/>
          <p:nvPr/>
        </p:nvGrpSpPr>
        <p:grpSpPr>
          <a:xfrm>
            <a:off x="2825749" y="1594891"/>
            <a:ext cx="7353301" cy="6908801"/>
            <a:chOff x="0" y="0"/>
            <a:chExt cx="7353300" cy="6908800"/>
          </a:xfrm>
        </p:grpSpPr>
        <p:sp>
          <p:nvSpPr>
            <p:cNvPr id="348" name="Shape 348"/>
            <p:cNvSpPr/>
            <p:nvPr/>
          </p:nvSpPr>
          <p:spPr>
            <a:xfrm>
              <a:off x="76200" y="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49" name="Shape 349"/>
            <p:cNvSpPr/>
            <p:nvPr/>
          </p:nvSpPr>
          <p:spPr>
            <a:xfrm>
              <a:off x="711200" y="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50" name="Shape 350"/>
            <p:cNvSpPr/>
            <p:nvPr/>
          </p:nvSpPr>
          <p:spPr>
            <a:xfrm>
              <a:off x="1346200" y="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51" name="Shape 351"/>
            <p:cNvSpPr/>
            <p:nvPr/>
          </p:nvSpPr>
          <p:spPr>
            <a:xfrm>
              <a:off x="2616200" y="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52" name="Shape 352"/>
            <p:cNvSpPr/>
            <p:nvPr/>
          </p:nvSpPr>
          <p:spPr>
            <a:xfrm>
              <a:off x="1981200" y="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53" name="Shape 353"/>
            <p:cNvSpPr/>
            <p:nvPr/>
          </p:nvSpPr>
          <p:spPr>
            <a:xfrm>
              <a:off x="3251200" y="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3886200" y="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55" name="Shape 355"/>
            <p:cNvSpPr/>
            <p:nvPr/>
          </p:nvSpPr>
          <p:spPr>
            <a:xfrm>
              <a:off x="4521200" y="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56" name="Shape 356"/>
            <p:cNvSpPr/>
            <p:nvPr/>
          </p:nvSpPr>
          <p:spPr>
            <a:xfrm>
              <a:off x="5156200" y="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57" name="Shape 357"/>
            <p:cNvSpPr/>
            <p:nvPr/>
          </p:nvSpPr>
          <p:spPr>
            <a:xfrm>
              <a:off x="6426200" y="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58" name="Shape 358"/>
            <p:cNvSpPr/>
            <p:nvPr/>
          </p:nvSpPr>
          <p:spPr>
            <a:xfrm>
              <a:off x="5791200" y="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59" name="Shape 359"/>
            <p:cNvSpPr/>
            <p:nvPr/>
          </p:nvSpPr>
          <p:spPr>
            <a:xfrm>
              <a:off x="7061200" y="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60" name="Shape 360"/>
            <p:cNvSpPr/>
            <p:nvPr/>
          </p:nvSpPr>
          <p:spPr>
            <a:xfrm>
              <a:off x="76200" y="736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61" name="Shape 361"/>
            <p:cNvSpPr/>
            <p:nvPr/>
          </p:nvSpPr>
          <p:spPr>
            <a:xfrm>
              <a:off x="723900" y="736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62" name="Shape 362"/>
            <p:cNvSpPr/>
            <p:nvPr/>
          </p:nvSpPr>
          <p:spPr>
            <a:xfrm>
              <a:off x="1358900" y="736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63" name="Shape 363"/>
            <p:cNvSpPr/>
            <p:nvPr/>
          </p:nvSpPr>
          <p:spPr>
            <a:xfrm>
              <a:off x="2628900" y="736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64" name="Shape 364"/>
            <p:cNvSpPr/>
            <p:nvPr/>
          </p:nvSpPr>
          <p:spPr>
            <a:xfrm>
              <a:off x="1993900" y="736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65" name="Shape 365"/>
            <p:cNvSpPr/>
            <p:nvPr/>
          </p:nvSpPr>
          <p:spPr>
            <a:xfrm>
              <a:off x="3263900" y="736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66" name="Shape 366"/>
            <p:cNvSpPr/>
            <p:nvPr/>
          </p:nvSpPr>
          <p:spPr>
            <a:xfrm>
              <a:off x="3898900" y="736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67" name="Shape 367"/>
            <p:cNvSpPr/>
            <p:nvPr/>
          </p:nvSpPr>
          <p:spPr>
            <a:xfrm>
              <a:off x="4533900" y="736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68" name="Shape 368"/>
            <p:cNvSpPr/>
            <p:nvPr/>
          </p:nvSpPr>
          <p:spPr>
            <a:xfrm>
              <a:off x="5168900" y="736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69" name="Shape 369"/>
            <p:cNvSpPr/>
            <p:nvPr/>
          </p:nvSpPr>
          <p:spPr>
            <a:xfrm>
              <a:off x="6438900" y="736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70" name="Shape 370"/>
            <p:cNvSpPr/>
            <p:nvPr/>
          </p:nvSpPr>
          <p:spPr>
            <a:xfrm>
              <a:off x="5803900" y="736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71" name="Shape 371"/>
            <p:cNvSpPr/>
            <p:nvPr/>
          </p:nvSpPr>
          <p:spPr>
            <a:xfrm>
              <a:off x="7073900" y="736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72" name="Shape 372"/>
            <p:cNvSpPr/>
            <p:nvPr/>
          </p:nvSpPr>
          <p:spPr>
            <a:xfrm>
              <a:off x="50800" y="1473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73" name="Shape 373"/>
            <p:cNvSpPr/>
            <p:nvPr/>
          </p:nvSpPr>
          <p:spPr>
            <a:xfrm>
              <a:off x="685800" y="1473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74" name="Shape 374"/>
            <p:cNvSpPr/>
            <p:nvPr/>
          </p:nvSpPr>
          <p:spPr>
            <a:xfrm>
              <a:off x="1320800" y="1473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75" name="Shape 375"/>
            <p:cNvSpPr/>
            <p:nvPr/>
          </p:nvSpPr>
          <p:spPr>
            <a:xfrm>
              <a:off x="2590800" y="1473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76" name="Shape 376"/>
            <p:cNvSpPr/>
            <p:nvPr/>
          </p:nvSpPr>
          <p:spPr>
            <a:xfrm>
              <a:off x="1955800" y="1473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77" name="Shape 377"/>
            <p:cNvSpPr/>
            <p:nvPr/>
          </p:nvSpPr>
          <p:spPr>
            <a:xfrm>
              <a:off x="3225800" y="1473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78" name="Shape 378"/>
            <p:cNvSpPr/>
            <p:nvPr/>
          </p:nvSpPr>
          <p:spPr>
            <a:xfrm>
              <a:off x="3860800" y="1473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79" name="Shape 379"/>
            <p:cNvSpPr/>
            <p:nvPr/>
          </p:nvSpPr>
          <p:spPr>
            <a:xfrm>
              <a:off x="4495800" y="1473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5130800" y="1473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6400800" y="1473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5765800" y="1473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7035800" y="1473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50800" y="2209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698500" y="2209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1333500" y="2209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2603500" y="2209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1968500" y="2209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238500" y="2209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3873500" y="2209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08500" y="2209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5143500" y="2209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6413500" y="2209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778500" y="2209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7048500" y="2209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38100" y="2946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73100" y="2946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1308100" y="2946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2578100" y="2946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1943100" y="2946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3213100" y="2946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3848100" y="2946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4483100" y="2946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04" name="Shape 404"/>
            <p:cNvSpPr/>
            <p:nvPr/>
          </p:nvSpPr>
          <p:spPr>
            <a:xfrm>
              <a:off x="5118100" y="2946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05" name="Shape 405"/>
            <p:cNvSpPr/>
            <p:nvPr/>
          </p:nvSpPr>
          <p:spPr>
            <a:xfrm>
              <a:off x="6388100" y="2946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06" name="Shape 406"/>
            <p:cNvSpPr/>
            <p:nvPr/>
          </p:nvSpPr>
          <p:spPr>
            <a:xfrm>
              <a:off x="5753100" y="2946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07" name="Shape 407"/>
            <p:cNvSpPr/>
            <p:nvPr/>
          </p:nvSpPr>
          <p:spPr>
            <a:xfrm>
              <a:off x="7023100" y="2946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08" name="Shape 408"/>
            <p:cNvSpPr/>
            <p:nvPr/>
          </p:nvSpPr>
          <p:spPr>
            <a:xfrm>
              <a:off x="38100" y="36830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09" name="Shape 409"/>
            <p:cNvSpPr/>
            <p:nvPr/>
          </p:nvSpPr>
          <p:spPr>
            <a:xfrm>
              <a:off x="685800" y="36830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10" name="Shape 410"/>
            <p:cNvSpPr/>
            <p:nvPr/>
          </p:nvSpPr>
          <p:spPr>
            <a:xfrm>
              <a:off x="1320800" y="36830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11" name="Shape 411"/>
            <p:cNvSpPr/>
            <p:nvPr/>
          </p:nvSpPr>
          <p:spPr>
            <a:xfrm>
              <a:off x="2590800" y="36830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12" name="Shape 412"/>
            <p:cNvSpPr/>
            <p:nvPr/>
          </p:nvSpPr>
          <p:spPr>
            <a:xfrm>
              <a:off x="1955800" y="36830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13" name="Shape 413"/>
            <p:cNvSpPr/>
            <p:nvPr/>
          </p:nvSpPr>
          <p:spPr>
            <a:xfrm>
              <a:off x="3225800" y="36830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14" name="Shape 414"/>
            <p:cNvSpPr/>
            <p:nvPr/>
          </p:nvSpPr>
          <p:spPr>
            <a:xfrm>
              <a:off x="3860800" y="36830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15" name="Shape 415"/>
            <p:cNvSpPr/>
            <p:nvPr/>
          </p:nvSpPr>
          <p:spPr>
            <a:xfrm>
              <a:off x="4495800" y="36830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16" name="Shape 416"/>
            <p:cNvSpPr/>
            <p:nvPr/>
          </p:nvSpPr>
          <p:spPr>
            <a:xfrm>
              <a:off x="5130800" y="36830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17" name="Shape 417"/>
            <p:cNvSpPr/>
            <p:nvPr/>
          </p:nvSpPr>
          <p:spPr>
            <a:xfrm>
              <a:off x="6400800" y="36830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18" name="Shape 418"/>
            <p:cNvSpPr/>
            <p:nvPr/>
          </p:nvSpPr>
          <p:spPr>
            <a:xfrm>
              <a:off x="5765800" y="36830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19" name="Shape 419"/>
            <p:cNvSpPr/>
            <p:nvPr/>
          </p:nvSpPr>
          <p:spPr>
            <a:xfrm>
              <a:off x="7035800" y="36830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20" name="Shape 420"/>
            <p:cNvSpPr/>
            <p:nvPr/>
          </p:nvSpPr>
          <p:spPr>
            <a:xfrm>
              <a:off x="12700" y="4419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21" name="Shape 421"/>
            <p:cNvSpPr/>
            <p:nvPr/>
          </p:nvSpPr>
          <p:spPr>
            <a:xfrm>
              <a:off x="647700" y="4419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22" name="Shape 422"/>
            <p:cNvSpPr/>
            <p:nvPr/>
          </p:nvSpPr>
          <p:spPr>
            <a:xfrm>
              <a:off x="1282700" y="4419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23" name="Shape 423"/>
            <p:cNvSpPr/>
            <p:nvPr/>
          </p:nvSpPr>
          <p:spPr>
            <a:xfrm>
              <a:off x="2552700" y="4419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24" name="Shape 424"/>
            <p:cNvSpPr/>
            <p:nvPr/>
          </p:nvSpPr>
          <p:spPr>
            <a:xfrm>
              <a:off x="1917700" y="4419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25" name="Shape 425"/>
            <p:cNvSpPr/>
            <p:nvPr/>
          </p:nvSpPr>
          <p:spPr>
            <a:xfrm>
              <a:off x="3187700" y="4419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26" name="Shape 426"/>
            <p:cNvSpPr/>
            <p:nvPr/>
          </p:nvSpPr>
          <p:spPr>
            <a:xfrm>
              <a:off x="3822700" y="4419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27" name="Shape 427"/>
            <p:cNvSpPr/>
            <p:nvPr/>
          </p:nvSpPr>
          <p:spPr>
            <a:xfrm>
              <a:off x="4457700" y="4419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28" name="Shape 428"/>
            <p:cNvSpPr/>
            <p:nvPr/>
          </p:nvSpPr>
          <p:spPr>
            <a:xfrm>
              <a:off x="5092700" y="4419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29" name="Shape 429"/>
            <p:cNvSpPr/>
            <p:nvPr/>
          </p:nvSpPr>
          <p:spPr>
            <a:xfrm>
              <a:off x="6362700" y="4419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30" name="Shape 430"/>
            <p:cNvSpPr/>
            <p:nvPr/>
          </p:nvSpPr>
          <p:spPr>
            <a:xfrm>
              <a:off x="5727700" y="4419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31" name="Shape 431"/>
            <p:cNvSpPr/>
            <p:nvPr/>
          </p:nvSpPr>
          <p:spPr>
            <a:xfrm>
              <a:off x="6997700" y="44196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32" name="Shape 432"/>
            <p:cNvSpPr/>
            <p:nvPr/>
          </p:nvSpPr>
          <p:spPr>
            <a:xfrm>
              <a:off x="12700" y="5156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33" name="Shape 433"/>
            <p:cNvSpPr/>
            <p:nvPr/>
          </p:nvSpPr>
          <p:spPr>
            <a:xfrm>
              <a:off x="660400" y="5156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34" name="Shape 434"/>
            <p:cNvSpPr/>
            <p:nvPr/>
          </p:nvSpPr>
          <p:spPr>
            <a:xfrm>
              <a:off x="1295400" y="5156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35" name="Shape 435"/>
            <p:cNvSpPr/>
            <p:nvPr/>
          </p:nvSpPr>
          <p:spPr>
            <a:xfrm>
              <a:off x="2565400" y="5156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36" name="Shape 436"/>
            <p:cNvSpPr/>
            <p:nvPr/>
          </p:nvSpPr>
          <p:spPr>
            <a:xfrm>
              <a:off x="1930400" y="5156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37" name="Shape 437"/>
            <p:cNvSpPr/>
            <p:nvPr/>
          </p:nvSpPr>
          <p:spPr>
            <a:xfrm>
              <a:off x="3200400" y="5156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38" name="Shape 438"/>
            <p:cNvSpPr/>
            <p:nvPr/>
          </p:nvSpPr>
          <p:spPr>
            <a:xfrm>
              <a:off x="3835400" y="5156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39" name="Shape 439"/>
            <p:cNvSpPr/>
            <p:nvPr/>
          </p:nvSpPr>
          <p:spPr>
            <a:xfrm>
              <a:off x="4470400" y="5156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40" name="Shape 440"/>
            <p:cNvSpPr/>
            <p:nvPr/>
          </p:nvSpPr>
          <p:spPr>
            <a:xfrm>
              <a:off x="5105400" y="5156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41" name="Shape 441"/>
            <p:cNvSpPr/>
            <p:nvPr/>
          </p:nvSpPr>
          <p:spPr>
            <a:xfrm>
              <a:off x="6375400" y="5156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42" name="Shape 442"/>
            <p:cNvSpPr/>
            <p:nvPr/>
          </p:nvSpPr>
          <p:spPr>
            <a:xfrm>
              <a:off x="5740400" y="5156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43" name="Shape 443"/>
            <p:cNvSpPr/>
            <p:nvPr/>
          </p:nvSpPr>
          <p:spPr>
            <a:xfrm>
              <a:off x="7010400" y="51562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44" name="Shape 444"/>
            <p:cNvSpPr/>
            <p:nvPr/>
          </p:nvSpPr>
          <p:spPr>
            <a:xfrm>
              <a:off x="0" y="5892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45" name="Shape 445"/>
            <p:cNvSpPr/>
            <p:nvPr/>
          </p:nvSpPr>
          <p:spPr>
            <a:xfrm>
              <a:off x="635000" y="5892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46" name="Shape 446"/>
            <p:cNvSpPr/>
            <p:nvPr/>
          </p:nvSpPr>
          <p:spPr>
            <a:xfrm>
              <a:off x="1270000" y="5892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47" name="Shape 447"/>
            <p:cNvSpPr/>
            <p:nvPr/>
          </p:nvSpPr>
          <p:spPr>
            <a:xfrm>
              <a:off x="2540000" y="5892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48" name="Shape 448"/>
            <p:cNvSpPr/>
            <p:nvPr/>
          </p:nvSpPr>
          <p:spPr>
            <a:xfrm>
              <a:off x="1905000" y="5892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49" name="Shape 449"/>
            <p:cNvSpPr/>
            <p:nvPr/>
          </p:nvSpPr>
          <p:spPr>
            <a:xfrm>
              <a:off x="3175000" y="5892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50" name="Shape 450"/>
            <p:cNvSpPr/>
            <p:nvPr/>
          </p:nvSpPr>
          <p:spPr>
            <a:xfrm>
              <a:off x="3810000" y="5892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4445000" y="5892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52" name="Shape 452"/>
            <p:cNvSpPr/>
            <p:nvPr/>
          </p:nvSpPr>
          <p:spPr>
            <a:xfrm>
              <a:off x="5080000" y="5892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53" name="Shape 453"/>
            <p:cNvSpPr/>
            <p:nvPr/>
          </p:nvSpPr>
          <p:spPr>
            <a:xfrm>
              <a:off x="6350000" y="5892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54" name="Shape 454"/>
            <p:cNvSpPr/>
            <p:nvPr/>
          </p:nvSpPr>
          <p:spPr>
            <a:xfrm>
              <a:off x="5715000" y="5892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55" name="Shape 455"/>
            <p:cNvSpPr/>
            <p:nvPr/>
          </p:nvSpPr>
          <p:spPr>
            <a:xfrm>
              <a:off x="6985000" y="58928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56" name="Shape 456"/>
            <p:cNvSpPr/>
            <p:nvPr/>
          </p:nvSpPr>
          <p:spPr>
            <a:xfrm>
              <a:off x="0" y="6629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57" name="Shape 457"/>
            <p:cNvSpPr/>
            <p:nvPr/>
          </p:nvSpPr>
          <p:spPr>
            <a:xfrm>
              <a:off x="647700" y="6629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58" name="Shape 458"/>
            <p:cNvSpPr/>
            <p:nvPr/>
          </p:nvSpPr>
          <p:spPr>
            <a:xfrm>
              <a:off x="1282700" y="6629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59" name="Shape 459"/>
            <p:cNvSpPr/>
            <p:nvPr/>
          </p:nvSpPr>
          <p:spPr>
            <a:xfrm>
              <a:off x="2552700" y="6629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60" name="Shape 460"/>
            <p:cNvSpPr/>
            <p:nvPr/>
          </p:nvSpPr>
          <p:spPr>
            <a:xfrm>
              <a:off x="1917700" y="6629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61" name="Shape 461"/>
            <p:cNvSpPr/>
            <p:nvPr/>
          </p:nvSpPr>
          <p:spPr>
            <a:xfrm>
              <a:off x="3187700" y="6629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62" name="Shape 462"/>
            <p:cNvSpPr/>
            <p:nvPr/>
          </p:nvSpPr>
          <p:spPr>
            <a:xfrm>
              <a:off x="3822700" y="6629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63" name="Shape 463"/>
            <p:cNvSpPr/>
            <p:nvPr/>
          </p:nvSpPr>
          <p:spPr>
            <a:xfrm>
              <a:off x="4457700" y="6629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64" name="Shape 464"/>
            <p:cNvSpPr/>
            <p:nvPr/>
          </p:nvSpPr>
          <p:spPr>
            <a:xfrm>
              <a:off x="5092700" y="6629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65" name="Shape 465"/>
            <p:cNvSpPr/>
            <p:nvPr/>
          </p:nvSpPr>
          <p:spPr>
            <a:xfrm>
              <a:off x="6362700" y="6629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66" name="Shape 466"/>
            <p:cNvSpPr/>
            <p:nvPr/>
          </p:nvSpPr>
          <p:spPr>
            <a:xfrm>
              <a:off x="5727700" y="6629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467" name="Shape 467"/>
            <p:cNvSpPr/>
            <p:nvPr/>
          </p:nvSpPr>
          <p:spPr>
            <a:xfrm>
              <a:off x="6997700" y="6629400"/>
              <a:ext cx="279400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noFill/>
            <a:ln w="25400" cap="flat">
              <a:solidFill>
                <a:srgbClr val="85888D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sp>
        <p:nvSpPr>
          <p:cNvPr id="469" name="Shape 469"/>
          <p:cNvSpPr/>
          <p:nvPr/>
        </p:nvSpPr>
        <p:spPr>
          <a:xfrm>
            <a:off x="3048450" y="248691"/>
            <a:ext cx="6907900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C5D57"/>
                </a:solidFill>
              </a:rPr>
              <a:t>Identification Accuracy</a:t>
            </a:r>
          </a:p>
        </p:txBody>
      </p:sp>
      <p:sp>
        <p:nvSpPr>
          <p:cNvPr id="470" name="Shape 470"/>
          <p:cNvSpPr/>
          <p:nvPr/>
        </p:nvSpPr>
        <p:spPr>
          <a:xfrm>
            <a:off x="3042539" y="8686800"/>
            <a:ext cx="6919723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365C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122 types (structs) in Redis Source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Shape 472"/>
          <p:cNvSpPr/>
          <p:nvPr/>
        </p:nvSpPr>
        <p:spPr>
          <a:xfrm>
            <a:off x="290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73" name="Shape 473"/>
          <p:cNvSpPr/>
          <p:nvPr/>
        </p:nvSpPr>
        <p:spPr>
          <a:xfrm>
            <a:off x="353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74" name="Shape 474"/>
          <p:cNvSpPr/>
          <p:nvPr/>
        </p:nvSpPr>
        <p:spPr>
          <a:xfrm>
            <a:off x="417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75" name="Shape 475"/>
          <p:cNvSpPr/>
          <p:nvPr/>
        </p:nvSpPr>
        <p:spPr>
          <a:xfrm>
            <a:off x="544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76" name="Shape 476"/>
          <p:cNvSpPr/>
          <p:nvPr/>
        </p:nvSpPr>
        <p:spPr>
          <a:xfrm>
            <a:off x="480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77" name="Shape 477"/>
          <p:cNvSpPr/>
          <p:nvPr/>
        </p:nvSpPr>
        <p:spPr>
          <a:xfrm>
            <a:off x="607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78" name="Shape 478"/>
          <p:cNvSpPr/>
          <p:nvPr/>
        </p:nvSpPr>
        <p:spPr>
          <a:xfrm>
            <a:off x="671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79" name="Shape 479"/>
          <p:cNvSpPr/>
          <p:nvPr/>
        </p:nvSpPr>
        <p:spPr>
          <a:xfrm>
            <a:off x="734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80" name="Shape 480"/>
          <p:cNvSpPr/>
          <p:nvPr/>
        </p:nvSpPr>
        <p:spPr>
          <a:xfrm>
            <a:off x="798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81" name="Shape 481"/>
          <p:cNvSpPr/>
          <p:nvPr/>
        </p:nvSpPr>
        <p:spPr>
          <a:xfrm>
            <a:off x="925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82" name="Shape 482"/>
          <p:cNvSpPr/>
          <p:nvPr/>
        </p:nvSpPr>
        <p:spPr>
          <a:xfrm>
            <a:off x="861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83" name="Shape 483"/>
          <p:cNvSpPr/>
          <p:nvPr/>
        </p:nvSpPr>
        <p:spPr>
          <a:xfrm>
            <a:off x="988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84" name="Shape 484"/>
          <p:cNvSpPr/>
          <p:nvPr/>
        </p:nvSpPr>
        <p:spPr>
          <a:xfrm>
            <a:off x="29019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85" name="Shape 485"/>
          <p:cNvSpPr/>
          <p:nvPr/>
        </p:nvSpPr>
        <p:spPr>
          <a:xfrm>
            <a:off x="354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86" name="Shape 486"/>
          <p:cNvSpPr/>
          <p:nvPr/>
        </p:nvSpPr>
        <p:spPr>
          <a:xfrm>
            <a:off x="418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87" name="Shape 487"/>
          <p:cNvSpPr/>
          <p:nvPr/>
        </p:nvSpPr>
        <p:spPr>
          <a:xfrm>
            <a:off x="545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88" name="Shape 488"/>
          <p:cNvSpPr/>
          <p:nvPr/>
        </p:nvSpPr>
        <p:spPr>
          <a:xfrm>
            <a:off x="481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89" name="Shape 489"/>
          <p:cNvSpPr/>
          <p:nvPr/>
        </p:nvSpPr>
        <p:spPr>
          <a:xfrm>
            <a:off x="608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90" name="Shape 490"/>
          <p:cNvSpPr/>
          <p:nvPr/>
        </p:nvSpPr>
        <p:spPr>
          <a:xfrm>
            <a:off x="672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91" name="Shape 491"/>
          <p:cNvSpPr/>
          <p:nvPr/>
        </p:nvSpPr>
        <p:spPr>
          <a:xfrm>
            <a:off x="735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92" name="Shape 492"/>
          <p:cNvSpPr/>
          <p:nvPr/>
        </p:nvSpPr>
        <p:spPr>
          <a:xfrm>
            <a:off x="799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93" name="Shape 493"/>
          <p:cNvSpPr/>
          <p:nvPr/>
        </p:nvSpPr>
        <p:spPr>
          <a:xfrm>
            <a:off x="926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94" name="Shape 494"/>
          <p:cNvSpPr/>
          <p:nvPr/>
        </p:nvSpPr>
        <p:spPr>
          <a:xfrm>
            <a:off x="862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95" name="Shape 495"/>
          <p:cNvSpPr/>
          <p:nvPr/>
        </p:nvSpPr>
        <p:spPr>
          <a:xfrm>
            <a:off x="989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96" name="Shape 496"/>
          <p:cNvSpPr/>
          <p:nvPr/>
        </p:nvSpPr>
        <p:spPr>
          <a:xfrm>
            <a:off x="287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97" name="Shape 497"/>
          <p:cNvSpPr/>
          <p:nvPr/>
        </p:nvSpPr>
        <p:spPr>
          <a:xfrm>
            <a:off x="351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98" name="Shape 498"/>
          <p:cNvSpPr/>
          <p:nvPr/>
        </p:nvSpPr>
        <p:spPr>
          <a:xfrm>
            <a:off x="414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499" name="Shape 499"/>
          <p:cNvSpPr/>
          <p:nvPr/>
        </p:nvSpPr>
        <p:spPr>
          <a:xfrm>
            <a:off x="541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00" name="Shape 500"/>
          <p:cNvSpPr/>
          <p:nvPr/>
        </p:nvSpPr>
        <p:spPr>
          <a:xfrm>
            <a:off x="478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01" name="Shape 501"/>
          <p:cNvSpPr/>
          <p:nvPr/>
        </p:nvSpPr>
        <p:spPr>
          <a:xfrm>
            <a:off x="605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02" name="Shape 502"/>
          <p:cNvSpPr/>
          <p:nvPr/>
        </p:nvSpPr>
        <p:spPr>
          <a:xfrm>
            <a:off x="668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732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795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05" name="Shape 505"/>
          <p:cNvSpPr/>
          <p:nvPr/>
        </p:nvSpPr>
        <p:spPr>
          <a:xfrm>
            <a:off x="922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06" name="Shape 506"/>
          <p:cNvSpPr/>
          <p:nvPr/>
        </p:nvSpPr>
        <p:spPr>
          <a:xfrm>
            <a:off x="859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07" name="Shape 507"/>
          <p:cNvSpPr/>
          <p:nvPr/>
        </p:nvSpPr>
        <p:spPr>
          <a:xfrm>
            <a:off x="986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08" name="Shape 508"/>
          <p:cNvSpPr/>
          <p:nvPr/>
        </p:nvSpPr>
        <p:spPr>
          <a:xfrm>
            <a:off x="28765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09" name="Shape 509"/>
          <p:cNvSpPr/>
          <p:nvPr/>
        </p:nvSpPr>
        <p:spPr>
          <a:xfrm>
            <a:off x="352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10" name="Shape 510"/>
          <p:cNvSpPr/>
          <p:nvPr/>
        </p:nvSpPr>
        <p:spPr>
          <a:xfrm>
            <a:off x="415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11" name="Shape 511"/>
          <p:cNvSpPr/>
          <p:nvPr/>
        </p:nvSpPr>
        <p:spPr>
          <a:xfrm>
            <a:off x="542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12" name="Shape 512"/>
          <p:cNvSpPr/>
          <p:nvPr/>
        </p:nvSpPr>
        <p:spPr>
          <a:xfrm>
            <a:off x="479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13" name="Shape 513"/>
          <p:cNvSpPr/>
          <p:nvPr/>
        </p:nvSpPr>
        <p:spPr>
          <a:xfrm>
            <a:off x="606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14" name="Shape 514"/>
          <p:cNvSpPr/>
          <p:nvPr/>
        </p:nvSpPr>
        <p:spPr>
          <a:xfrm>
            <a:off x="669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15" name="Shape 515"/>
          <p:cNvSpPr/>
          <p:nvPr/>
        </p:nvSpPr>
        <p:spPr>
          <a:xfrm>
            <a:off x="733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16" name="Shape 516"/>
          <p:cNvSpPr/>
          <p:nvPr/>
        </p:nvSpPr>
        <p:spPr>
          <a:xfrm>
            <a:off x="796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923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18" name="Shape 518"/>
          <p:cNvSpPr/>
          <p:nvPr/>
        </p:nvSpPr>
        <p:spPr>
          <a:xfrm>
            <a:off x="860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987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20" name="Shape 520"/>
          <p:cNvSpPr/>
          <p:nvPr/>
        </p:nvSpPr>
        <p:spPr>
          <a:xfrm>
            <a:off x="286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21" name="Shape 521"/>
          <p:cNvSpPr/>
          <p:nvPr/>
        </p:nvSpPr>
        <p:spPr>
          <a:xfrm>
            <a:off x="349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22" name="Shape 522"/>
          <p:cNvSpPr/>
          <p:nvPr/>
        </p:nvSpPr>
        <p:spPr>
          <a:xfrm>
            <a:off x="413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23" name="Shape 523"/>
          <p:cNvSpPr/>
          <p:nvPr/>
        </p:nvSpPr>
        <p:spPr>
          <a:xfrm>
            <a:off x="540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24" name="Shape 524"/>
          <p:cNvSpPr/>
          <p:nvPr/>
        </p:nvSpPr>
        <p:spPr>
          <a:xfrm>
            <a:off x="476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25" name="Shape 525"/>
          <p:cNvSpPr/>
          <p:nvPr/>
        </p:nvSpPr>
        <p:spPr>
          <a:xfrm>
            <a:off x="603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26" name="Shape 526"/>
          <p:cNvSpPr/>
          <p:nvPr/>
        </p:nvSpPr>
        <p:spPr>
          <a:xfrm>
            <a:off x="667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27" name="Shape 527"/>
          <p:cNvSpPr/>
          <p:nvPr/>
        </p:nvSpPr>
        <p:spPr>
          <a:xfrm>
            <a:off x="730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28" name="Shape 528"/>
          <p:cNvSpPr/>
          <p:nvPr/>
        </p:nvSpPr>
        <p:spPr>
          <a:xfrm>
            <a:off x="794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29" name="Shape 529"/>
          <p:cNvSpPr/>
          <p:nvPr/>
        </p:nvSpPr>
        <p:spPr>
          <a:xfrm>
            <a:off x="921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30" name="Shape 530"/>
          <p:cNvSpPr/>
          <p:nvPr/>
        </p:nvSpPr>
        <p:spPr>
          <a:xfrm>
            <a:off x="857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31" name="Shape 531"/>
          <p:cNvSpPr/>
          <p:nvPr/>
        </p:nvSpPr>
        <p:spPr>
          <a:xfrm>
            <a:off x="984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32" name="Shape 532"/>
          <p:cNvSpPr/>
          <p:nvPr/>
        </p:nvSpPr>
        <p:spPr>
          <a:xfrm>
            <a:off x="28638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33" name="Shape 533"/>
          <p:cNvSpPr/>
          <p:nvPr/>
        </p:nvSpPr>
        <p:spPr>
          <a:xfrm>
            <a:off x="351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34" name="Shape 534"/>
          <p:cNvSpPr/>
          <p:nvPr/>
        </p:nvSpPr>
        <p:spPr>
          <a:xfrm>
            <a:off x="414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35" name="Shape 535"/>
          <p:cNvSpPr/>
          <p:nvPr/>
        </p:nvSpPr>
        <p:spPr>
          <a:xfrm>
            <a:off x="541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36" name="Shape 536"/>
          <p:cNvSpPr/>
          <p:nvPr/>
        </p:nvSpPr>
        <p:spPr>
          <a:xfrm>
            <a:off x="478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37" name="Shape 537"/>
          <p:cNvSpPr/>
          <p:nvPr/>
        </p:nvSpPr>
        <p:spPr>
          <a:xfrm>
            <a:off x="605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38" name="Shape 538"/>
          <p:cNvSpPr/>
          <p:nvPr/>
        </p:nvSpPr>
        <p:spPr>
          <a:xfrm>
            <a:off x="668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39" name="Shape 539"/>
          <p:cNvSpPr/>
          <p:nvPr/>
        </p:nvSpPr>
        <p:spPr>
          <a:xfrm>
            <a:off x="732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40" name="Shape 540"/>
          <p:cNvSpPr/>
          <p:nvPr/>
        </p:nvSpPr>
        <p:spPr>
          <a:xfrm>
            <a:off x="795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41" name="Shape 541"/>
          <p:cNvSpPr/>
          <p:nvPr/>
        </p:nvSpPr>
        <p:spPr>
          <a:xfrm>
            <a:off x="922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42" name="Shape 542"/>
          <p:cNvSpPr/>
          <p:nvPr/>
        </p:nvSpPr>
        <p:spPr>
          <a:xfrm>
            <a:off x="859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43" name="Shape 543"/>
          <p:cNvSpPr/>
          <p:nvPr/>
        </p:nvSpPr>
        <p:spPr>
          <a:xfrm>
            <a:off x="986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44" name="Shape 544"/>
          <p:cNvSpPr/>
          <p:nvPr/>
        </p:nvSpPr>
        <p:spPr>
          <a:xfrm>
            <a:off x="283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45" name="Shape 545"/>
          <p:cNvSpPr/>
          <p:nvPr/>
        </p:nvSpPr>
        <p:spPr>
          <a:xfrm>
            <a:off x="347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46" name="Shape 546"/>
          <p:cNvSpPr/>
          <p:nvPr/>
        </p:nvSpPr>
        <p:spPr>
          <a:xfrm>
            <a:off x="410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47" name="Shape 547"/>
          <p:cNvSpPr/>
          <p:nvPr/>
        </p:nvSpPr>
        <p:spPr>
          <a:xfrm>
            <a:off x="537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48" name="Shape 548"/>
          <p:cNvSpPr/>
          <p:nvPr/>
        </p:nvSpPr>
        <p:spPr>
          <a:xfrm>
            <a:off x="474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49" name="Shape 549"/>
          <p:cNvSpPr/>
          <p:nvPr/>
        </p:nvSpPr>
        <p:spPr>
          <a:xfrm>
            <a:off x="601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664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51" name="Shape 551"/>
          <p:cNvSpPr/>
          <p:nvPr/>
        </p:nvSpPr>
        <p:spPr>
          <a:xfrm>
            <a:off x="728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52" name="Shape 552"/>
          <p:cNvSpPr/>
          <p:nvPr/>
        </p:nvSpPr>
        <p:spPr>
          <a:xfrm>
            <a:off x="791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53" name="Shape 553"/>
          <p:cNvSpPr/>
          <p:nvPr/>
        </p:nvSpPr>
        <p:spPr>
          <a:xfrm>
            <a:off x="918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855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982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56" name="Shape 556"/>
          <p:cNvSpPr/>
          <p:nvPr/>
        </p:nvSpPr>
        <p:spPr>
          <a:xfrm>
            <a:off x="28384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348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412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59" name="Shape 559"/>
          <p:cNvSpPr/>
          <p:nvPr/>
        </p:nvSpPr>
        <p:spPr>
          <a:xfrm>
            <a:off x="539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60" name="Shape 560"/>
          <p:cNvSpPr/>
          <p:nvPr/>
        </p:nvSpPr>
        <p:spPr>
          <a:xfrm>
            <a:off x="475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61" name="Shape 561"/>
          <p:cNvSpPr/>
          <p:nvPr/>
        </p:nvSpPr>
        <p:spPr>
          <a:xfrm>
            <a:off x="602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62" name="Shape 562"/>
          <p:cNvSpPr/>
          <p:nvPr/>
        </p:nvSpPr>
        <p:spPr>
          <a:xfrm>
            <a:off x="666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63" name="Shape 563"/>
          <p:cNvSpPr/>
          <p:nvPr/>
        </p:nvSpPr>
        <p:spPr>
          <a:xfrm>
            <a:off x="729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64" name="Shape 564"/>
          <p:cNvSpPr/>
          <p:nvPr/>
        </p:nvSpPr>
        <p:spPr>
          <a:xfrm>
            <a:off x="793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65" name="Shape 565"/>
          <p:cNvSpPr/>
          <p:nvPr/>
        </p:nvSpPr>
        <p:spPr>
          <a:xfrm>
            <a:off x="920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66" name="Shape 566"/>
          <p:cNvSpPr/>
          <p:nvPr/>
        </p:nvSpPr>
        <p:spPr>
          <a:xfrm>
            <a:off x="856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67" name="Shape 567"/>
          <p:cNvSpPr/>
          <p:nvPr/>
        </p:nvSpPr>
        <p:spPr>
          <a:xfrm>
            <a:off x="983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68" name="Shape 568"/>
          <p:cNvSpPr/>
          <p:nvPr/>
        </p:nvSpPr>
        <p:spPr>
          <a:xfrm>
            <a:off x="282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69" name="Shape 569"/>
          <p:cNvSpPr/>
          <p:nvPr/>
        </p:nvSpPr>
        <p:spPr>
          <a:xfrm>
            <a:off x="346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70" name="Shape 570"/>
          <p:cNvSpPr/>
          <p:nvPr/>
        </p:nvSpPr>
        <p:spPr>
          <a:xfrm>
            <a:off x="409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71" name="Shape 571"/>
          <p:cNvSpPr/>
          <p:nvPr/>
        </p:nvSpPr>
        <p:spPr>
          <a:xfrm>
            <a:off x="536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72" name="Shape 572"/>
          <p:cNvSpPr/>
          <p:nvPr/>
        </p:nvSpPr>
        <p:spPr>
          <a:xfrm>
            <a:off x="473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73" name="Shape 573"/>
          <p:cNvSpPr/>
          <p:nvPr/>
        </p:nvSpPr>
        <p:spPr>
          <a:xfrm>
            <a:off x="600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74" name="Shape 574"/>
          <p:cNvSpPr/>
          <p:nvPr/>
        </p:nvSpPr>
        <p:spPr>
          <a:xfrm>
            <a:off x="663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75" name="Shape 575"/>
          <p:cNvSpPr/>
          <p:nvPr/>
        </p:nvSpPr>
        <p:spPr>
          <a:xfrm>
            <a:off x="727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76" name="Shape 576"/>
          <p:cNvSpPr/>
          <p:nvPr/>
        </p:nvSpPr>
        <p:spPr>
          <a:xfrm>
            <a:off x="790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77" name="Shape 577"/>
          <p:cNvSpPr/>
          <p:nvPr/>
        </p:nvSpPr>
        <p:spPr>
          <a:xfrm>
            <a:off x="917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78" name="Shape 578"/>
          <p:cNvSpPr/>
          <p:nvPr/>
        </p:nvSpPr>
        <p:spPr>
          <a:xfrm>
            <a:off x="854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79" name="Shape 579"/>
          <p:cNvSpPr/>
          <p:nvPr/>
        </p:nvSpPr>
        <p:spPr>
          <a:xfrm>
            <a:off x="981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80" name="Shape 580"/>
          <p:cNvSpPr/>
          <p:nvPr/>
        </p:nvSpPr>
        <p:spPr>
          <a:xfrm>
            <a:off x="28257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81" name="Shape 581"/>
          <p:cNvSpPr/>
          <p:nvPr/>
        </p:nvSpPr>
        <p:spPr>
          <a:xfrm>
            <a:off x="347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82" name="Shape 582"/>
          <p:cNvSpPr/>
          <p:nvPr/>
        </p:nvSpPr>
        <p:spPr>
          <a:xfrm>
            <a:off x="410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83" name="Shape 583"/>
          <p:cNvSpPr/>
          <p:nvPr/>
        </p:nvSpPr>
        <p:spPr>
          <a:xfrm>
            <a:off x="537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84" name="Shape 584"/>
          <p:cNvSpPr/>
          <p:nvPr/>
        </p:nvSpPr>
        <p:spPr>
          <a:xfrm>
            <a:off x="474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85" name="Shape 585"/>
          <p:cNvSpPr/>
          <p:nvPr/>
        </p:nvSpPr>
        <p:spPr>
          <a:xfrm>
            <a:off x="601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86" name="Shape 586"/>
          <p:cNvSpPr/>
          <p:nvPr/>
        </p:nvSpPr>
        <p:spPr>
          <a:xfrm>
            <a:off x="664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87" name="Shape 587"/>
          <p:cNvSpPr/>
          <p:nvPr/>
        </p:nvSpPr>
        <p:spPr>
          <a:xfrm>
            <a:off x="728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88" name="Shape 588"/>
          <p:cNvSpPr/>
          <p:nvPr/>
        </p:nvSpPr>
        <p:spPr>
          <a:xfrm>
            <a:off x="791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89" name="Shape 589"/>
          <p:cNvSpPr/>
          <p:nvPr/>
        </p:nvSpPr>
        <p:spPr>
          <a:xfrm>
            <a:off x="918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90" name="Shape 590"/>
          <p:cNvSpPr/>
          <p:nvPr/>
        </p:nvSpPr>
        <p:spPr>
          <a:xfrm>
            <a:off x="855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91" name="Shape 591"/>
          <p:cNvSpPr/>
          <p:nvPr/>
        </p:nvSpPr>
        <p:spPr>
          <a:xfrm>
            <a:off x="982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592" name="Shape 592"/>
          <p:cNvSpPr/>
          <p:nvPr/>
        </p:nvSpPr>
        <p:spPr>
          <a:xfrm>
            <a:off x="4086299" y="15078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3" name="Shape 593"/>
          <p:cNvSpPr/>
          <p:nvPr/>
        </p:nvSpPr>
        <p:spPr>
          <a:xfrm>
            <a:off x="5356299" y="15078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4" name="Shape 594"/>
          <p:cNvSpPr/>
          <p:nvPr/>
        </p:nvSpPr>
        <p:spPr>
          <a:xfrm>
            <a:off x="4713473" y="15078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5" name="Shape 595"/>
          <p:cNvSpPr/>
          <p:nvPr/>
        </p:nvSpPr>
        <p:spPr>
          <a:xfrm>
            <a:off x="7887146" y="15078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6" name="Shape 596"/>
          <p:cNvSpPr/>
          <p:nvPr/>
        </p:nvSpPr>
        <p:spPr>
          <a:xfrm>
            <a:off x="8531299" y="15078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5986722" y="1507802"/>
            <a:ext cx="450703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8" name="Shape 598"/>
          <p:cNvSpPr/>
          <p:nvPr/>
        </p:nvSpPr>
        <p:spPr>
          <a:xfrm>
            <a:off x="6621722" y="1507802"/>
            <a:ext cx="450703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99" name="Shape 599"/>
          <p:cNvSpPr/>
          <p:nvPr/>
        </p:nvSpPr>
        <p:spPr>
          <a:xfrm>
            <a:off x="7253473" y="15078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0" name="Shape 600"/>
          <p:cNvSpPr/>
          <p:nvPr/>
        </p:nvSpPr>
        <p:spPr>
          <a:xfrm>
            <a:off x="2803599" y="29810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1" name="Shape 601"/>
          <p:cNvSpPr/>
          <p:nvPr/>
        </p:nvSpPr>
        <p:spPr>
          <a:xfrm>
            <a:off x="2825898" y="22444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2" name="Shape 602"/>
          <p:cNvSpPr/>
          <p:nvPr/>
        </p:nvSpPr>
        <p:spPr>
          <a:xfrm>
            <a:off x="3468873" y="22444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3" name="Shape 603"/>
          <p:cNvSpPr/>
          <p:nvPr/>
        </p:nvSpPr>
        <p:spPr>
          <a:xfrm>
            <a:off x="5373575" y="2244402"/>
            <a:ext cx="450703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4" name="Shape 604"/>
          <p:cNvSpPr/>
          <p:nvPr/>
        </p:nvSpPr>
        <p:spPr>
          <a:xfrm>
            <a:off x="4726173" y="22444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5" name="Shape 605"/>
          <p:cNvSpPr/>
          <p:nvPr/>
        </p:nvSpPr>
        <p:spPr>
          <a:xfrm>
            <a:off x="9175384" y="22444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6" name="Shape 606"/>
          <p:cNvSpPr/>
          <p:nvPr/>
        </p:nvSpPr>
        <p:spPr>
          <a:xfrm>
            <a:off x="9806173" y="22444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7" name="Shape 607"/>
          <p:cNvSpPr/>
          <p:nvPr/>
        </p:nvSpPr>
        <p:spPr>
          <a:xfrm>
            <a:off x="2825898" y="15078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8" name="Shape 608"/>
          <p:cNvSpPr/>
          <p:nvPr/>
        </p:nvSpPr>
        <p:spPr>
          <a:xfrm>
            <a:off x="3451299" y="15078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09" name="Shape 609"/>
          <p:cNvSpPr/>
          <p:nvPr/>
        </p:nvSpPr>
        <p:spPr>
          <a:xfrm>
            <a:off x="6635384" y="22444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0" name="Shape 610"/>
          <p:cNvSpPr/>
          <p:nvPr/>
        </p:nvSpPr>
        <p:spPr>
          <a:xfrm>
            <a:off x="7278873" y="22444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1" name="Shape 611"/>
          <p:cNvSpPr/>
          <p:nvPr/>
        </p:nvSpPr>
        <p:spPr>
          <a:xfrm>
            <a:off x="7912100" y="22444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2" name="Shape 612"/>
          <p:cNvSpPr/>
          <p:nvPr/>
        </p:nvSpPr>
        <p:spPr>
          <a:xfrm>
            <a:off x="8539125" y="22444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3" name="Shape 613"/>
          <p:cNvSpPr/>
          <p:nvPr/>
        </p:nvSpPr>
        <p:spPr>
          <a:xfrm>
            <a:off x="6007986" y="22444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4" name="Shape 614"/>
          <p:cNvSpPr/>
          <p:nvPr/>
        </p:nvSpPr>
        <p:spPr>
          <a:xfrm>
            <a:off x="4094125" y="22444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5" name="Shape 615"/>
          <p:cNvSpPr/>
          <p:nvPr/>
        </p:nvSpPr>
        <p:spPr>
          <a:xfrm>
            <a:off x="9161425" y="15078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6" name="Shape 616"/>
          <p:cNvSpPr/>
          <p:nvPr/>
        </p:nvSpPr>
        <p:spPr>
          <a:xfrm>
            <a:off x="9784320" y="1507802"/>
            <a:ext cx="450702" cy="453580"/>
          </a:xfrm>
          <a:prstGeom prst="roundRect">
            <a:avLst>
              <a:gd name="adj" fmla="val 15000"/>
            </a:avLst>
          </a:prstGeom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617" name="Shape 617"/>
          <p:cNvSpPr/>
          <p:nvPr/>
        </p:nvSpPr>
        <p:spPr>
          <a:xfrm>
            <a:off x="3048450" y="248691"/>
            <a:ext cx="6907900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C5D57"/>
                </a:solidFill>
              </a:rPr>
              <a:t>Identification Accuracy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/>
          <p:nvPr/>
        </p:nvSpPr>
        <p:spPr>
          <a:xfrm>
            <a:off x="290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0" name="Shape 620"/>
          <p:cNvSpPr/>
          <p:nvPr/>
        </p:nvSpPr>
        <p:spPr>
          <a:xfrm>
            <a:off x="353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1" name="Shape 621"/>
          <p:cNvSpPr/>
          <p:nvPr/>
        </p:nvSpPr>
        <p:spPr>
          <a:xfrm>
            <a:off x="417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2" name="Shape 622"/>
          <p:cNvSpPr/>
          <p:nvPr/>
        </p:nvSpPr>
        <p:spPr>
          <a:xfrm>
            <a:off x="544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480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4" name="Shape 624"/>
          <p:cNvSpPr/>
          <p:nvPr/>
        </p:nvSpPr>
        <p:spPr>
          <a:xfrm>
            <a:off x="607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671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734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798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8" name="Shape 628"/>
          <p:cNvSpPr/>
          <p:nvPr/>
        </p:nvSpPr>
        <p:spPr>
          <a:xfrm>
            <a:off x="925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9" name="Shape 629"/>
          <p:cNvSpPr/>
          <p:nvPr/>
        </p:nvSpPr>
        <p:spPr>
          <a:xfrm>
            <a:off x="861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0" name="Shape 630"/>
          <p:cNvSpPr/>
          <p:nvPr/>
        </p:nvSpPr>
        <p:spPr>
          <a:xfrm>
            <a:off x="988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1" name="Shape 631"/>
          <p:cNvSpPr/>
          <p:nvPr/>
        </p:nvSpPr>
        <p:spPr>
          <a:xfrm>
            <a:off x="29019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2" name="Shape 632"/>
          <p:cNvSpPr/>
          <p:nvPr/>
        </p:nvSpPr>
        <p:spPr>
          <a:xfrm>
            <a:off x="354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3" name="Shape 633"/>
          <p:cNvSpPr/>
          <p:nvPr/>
        </p:nvSpPr>
        <p:spPr>
          <a:xfrm>
            <a:off x="418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4" name="Shape 634"/>
          <p:cNvSpPr/>
          <p:nvPr/>
        </p:nvSpPr>
        <p:spPr>
          <a:xfrm>
            <a:off x="545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5" name="Shape 635"/>
          <p:cNvSpPr/>
          <p:nvPr/>
        </p:nvSpPr>
        <p:spPr>
          <a:xfrm>
            <a:off x="481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6" name="Shape 636"/>
          <p:cNvSpPr/>
          <p:nvPr/>
        </p:nvSpPr>
        <p:spPr>
          <a:xfrm>
            <a:off x="608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7" name="Shape 637"/>
          <p:cNvSpPr/>
          <p:nvPr/>
        </p:nvSpPr>
        <p:spPr>
          <a:xfrm>
            <a:off x="672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8" name="Shape 638"/>
          <p:cNvSpPr/>
          <p:nvPr/>
        </p:nvSpPr>
        <p:spPr>
          <a:xfrm>
            <a:off x="735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9" name="Shape 639"/>
          <p:cNvSpPr/>
          <p:nvPr/>
        </p:nvSpPr>
        <p:spPr>
          <a:xfrm>
            <a:off x="799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926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862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989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287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4" name="Shape 644"/>
          <p:cNvSpPr/>
          <p:nvPr/>
        </p:nvSpPr>
        <p:spPr>
          <a:xfrm>
            <a:off x="351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414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541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7" name="Shape 647"/>
          <p:cNvSpPr/>
          <p:nvPr/>
        </p:nvSpPr>
        <p:spPr>
          <a:xfrm>
            <a:off x="478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8" name="Shape 648"/>
          <p:cNvSpPr/>
          <p:nvPr/>
        </p:nvSpPr>
        <p:spPr>
          <a:xfrm>
            <a:off x="605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668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0" name="Shape 650"/>
          <p:cNvSpPr/>
          <p:nvPr/>
        </p:nvSpPr>
        <p:spPr>
          <a:xfrm>
            <a:off x="732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1" name="Shape 651"/>
          <p:cNvSpPr/>
          <p:nvPr/>
        </p:nvSpPr>
        <p:spPr>
          <a:xfrm>
            <a:off x="795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2" name="Shape 652"/>
          <p:cNvSpPr/>
          <p:nvPr/>
        </p:nvSpPr>
        <p:spPr>
          <a:xfrm>
            <a:off x="922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3" name="Shape 653"/>
          <p:cNvSpPr/>
          <p:nvPr/>
        </p:nvSpPr>
        <p:spPr>
          <a:xfrm>
            <a:off x="859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4" name="Shape 654"/>
          <p:cNvSpPr/>
          <p:nvPr/>
        </p:nvSpPr>
        <p:spPr>
          <a:xfrm>
            <a:off x="986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5" name="Shape 655"/>
          <p:cNvSpPr/>
          <p:nvPr/>
        </p:nvSpPr>
        <p:spPr>
          <a:xfrm>
            <a:off x="28765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6" name="Shape 656"/>
          <p:cNvSpPr/>
          <p:nvPr/>
        </p:nvSpPr>
        <p:spPr>
          <a:xfrm>
            <a:off x="352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7" name="Shape 657"/>
          <p:cNvSpPr/>
          <p:nvPr/>
        </p:nvSpPr>
        <p:spPr>
          <a:xfrm>
            <a:off x="415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8" name="Shape 658"/>
          <p:cNvSpPr/>
          <p:nvPr/>
        </p:nvSpPr>
        <p:spPr>
          <a:xfrm>
            <a:off x="542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9" name="Shape 659"/>
          <p:cNvSpPr/>
          <p:nvPr/>
        </p:nvSpPr>
        <p:spPr>
          <a:xfrm>
            <a:off x="479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606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1" name="Shape 661"/>
          <p:cNvSpPr/>
          <p:nvPr/>
        </p:nvSpPr>
        <p:spPr>
          <a:xfrm>
            <a:off x="669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2" name="Shape 662"/>
          <p:cNvSpPr/>
          <p:nvPr/>
        </p:nvSpPr>
        <p:spPr>
          <a:xfrm>
            <a:off x="733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3" name="Shape 663"/>
          <p:cNvSpPr/>
          <p:nvPr/>
        </p:nvSpPr>
        <p:spPr>
          <a:xfrm>
            <a:off x="796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4" name="Shape 664"/>
          <p:cNvSpPr/>
          <p:nvPr/>
        </p:nvSpPr>
        <p:spPr>
          <a:xfrm>
            <a:off x="923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5" name="Shape 665"/>
          <p:cNvSpPr/>
          <p:nvPr/>
        </p:nvSpPr>
        <p:spPr>
          <a:xfrm>
            <a:off x="860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6" name="Shape 666"/>
          <p:cNvSpPr/>
          <p:nvPr/>
        </p:nvSpPr>
        <p:spPr>
          <a:xfrm>
            <a:off x="987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286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8" name="Shape 668"/>
          <p:cNvSpPr/>
          <p:nvPr/>
        </p:nvSpPr>
        <p:spPr>
          <a:xfrm>
            <a:off x="349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9" name="Shape 669"/>
          <p:cNvSpPr/>
          <p:nvPr/>
        </p:nvSpPr>
        <p:spPr>
          <a:xfrm>
            <a:off x="413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0" name="Shape 670"/>
          <p:cNvSpPr/>
          <p:nvPr/>
        </p:nvSpPr>
        <p:spPr>
          <a:xfrm>
            <a:off x="540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1" name="Shape 671"/>
          <p:cNvSpPr/>
          <p:nvPr/>
        </p:nvSpPr>
        <p:spPr>
          <a:xfrm>
            <a:off x="476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2" name="Shape 672"/>
          <p:cNvSpPr/>
          <p:nvPr/>
        </p:nvSpPr>
        <p:spPr>
          <a:xfrm>
            <a:off x="603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3" name="Shape 673"/>
          <p:cNvSpPr/>
          <p:nvPr/>
        </p:nvSpPr>
        <p:spPr>
          <a:xfrm>
            <a:off x="667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4" name="Shape 674"/>
          <p:cNvSpPr/>
          <p:nvPr/>
        </p:nvSpPr>
        <p:spPr>
          <a:xfrm>
            <a:off x="730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5" name="Shape 675"/>
          <p:cNvSpPr/>
          <p:nvPr/>
        </p:nvSpPr>
        <p:spPr>
          <a:xfrm>
            <a:off x="794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921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7" name="Shape 677"/>
          <p:cNvSpPr/>
          <p:nvPr/>
        </p:nvSpPr>
        <p:spPr>
          <a:xfrm>
            <a:off x="857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8" name="Shape 678"/>
          <p:cNvSpPr/>
          <p:nvPr/>
        </p:nvSpPr>
        <p:spPr>
          <a:xfrm>
            <a:off x="984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28638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0" name="Shape 680"/>
          <p:cNvSpPr/>
          <p:nvPr/>
        </p:nvSpPr>
        <p:spPr>
          <a:xfrm>
            <a:off x="351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1" name="Shape 681"/>
          <p:cNvSpPr/>
          <p:nvPr/>
        </p:nvSpPr>
        <p:spPr>
          <a:xfrm>
            <a:off x="414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2" name="Shape 682"/>
          <p:cNvSpPr/>
          <p:nvPr/>
        </p:nvSpPr>
        <p:spPr>
          <a:xfrm>
            <a:off x="541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3" name="Shape 683"/>
          <p:cNvSpPr/>
          <p:nvPr/>
        </p:nvSpPr>
        <p:spPr>
          <a:xfrm>
            <a:off x="478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4" name="Shape 684"/>
          <p:cNvSpPr/>
          <p:nvPr/>
        </p:nvSpPr>
        <p:spPr>
          <a:xfrm>
            <a:off x="605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5" name="Shape 685"/>
          <p:cNvSpPr/>
          <p:nvPr/>
        </p:nvSpPr>
        <p:spPr>
          <a:xfrm>
            <a:off x="668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6" name="Shape 686"/>
          <p:cNvSpPr/>
          <p:nvPr/>
        </p:nvSpPr>
        <p:spPr>
          <a:xfrm>
            <a:off x="732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7" name="Shape 687"/>
          <p:cNvSpPr/>
          <p:nvPr/>
        </p:nvSpPr>
        <p:spPr>
          <a:xfrm>
            <a:off x="795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8" name="Shape 688"/>
          <p:cNvSpPr/>
          <p:nvPr/>
        </p:nvSpPr>
        <p:spPr>
          <a:xfrm>
            <a:off x="922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9" name="Shape 689"/>
          <p:cNvSpPr/>
          <p:nvPr/>
        </p:nvSpPr>
        <p:spPr>
          <a:xfrm>
            <a:off x="859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0" name="Shape 690"/>
          <p:cNvSpPr/>
          <p:nvPr/>
        </p:nvSpPr>
        <p:spPr>
          <a:xfrm>
            <a:off x="986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1" name="Shape 691"/>
          <p:cNvSpPr/>
          <p:nvPr/>
        </p:nvSpPr>
        <p:spPr>
          <a:xfrm>
            <a:off x="283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347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3" name="Shape 693"/>
          <p:cNvSpPr/>
          <p:nvPr/>
        </p:nvSpPr>
        <p:spPr>
          <a:xfrm>
            <a:off x="410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4" name="Shape 694"/>
          <p:cNvSpPr/>
          <p:nvPr/>
        </p:nvSpPr>
        <p:spPr>
          <a:xfrm>
            <a:off x="537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5" name="Shape 695"/>
          <p:cNvSpPr/>
          <p:nvPr/>
        </p:nvSpPr>
        <p:spPr>
          <a:xfrm>
            <a:off x="474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6" name="Shape 696"/>
          <p:cNvSpPr/>
          <p:nvPr/>
        </p:nvSpPr>
        <p:spPr>
          <a:xfrm>
            <a:off x="601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7" name="Shape 697"/>
          <p:cNvSpPr/>
          <p:nvPr/>
        </p:nvSpPr>
        <p:spPr>
          <a:xfrm>
            <a:off x="664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8" name="Shape 698"/>
          <p:cNvSpPr/>
          <p:nvPr/>
        </p:nvSpPr>
        <p:spPr>
          <a:xfrm>
            <a:off x="728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9" name="Shape 699"/>
          <p:cNvSpPr/>
          <p:nvPr/>
        </p:nvSpPr>
        <p:spPr>
          <a:xfrm>
            <a:off x="791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0" name="Shape 700"/>
          <p:cNvSpPr/>
          <p:nvPr/>
        </p:nvSpPr>
        <p:spPr>
          <a:xfrm>
            <a:off x="918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1" name="Shape 701"/>
          <p:cNvSpPr/>
          <p:nvPr/>
        </p:nvSpPr>
        <p:spPr>
          <a:xfrm>
            <a:off x="855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2" name="Shape 702"/>
          <p:cNvSpPr/>
          <p:nvPr/>
        </p:nvSpPr>
        <p:spPr>
          <a:xfrm>
            <a:off x="982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3" name="Shape 703"/>
          <p:cNvSpPr/>
          <p:nvPr/>
        </p:nvSpPr>
        <p:spPr>
          <a:xfrm>
            <a:off x="28384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4" name="Shape 704"/>
          <p:cNvSpPr/>
          <p:nvPr/>
        </p:nvSpPr>
        <p:spPr>
          <a:xfrm>
            <a:off x="348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5" name="Shape 705"/>
          <p:cNvSpPr/>
          <p:nvPr/>
        </p:nvSpPr>
        <p:spPr>
          <a:xfrm>
            <a:off x="412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6" name="Shape 706"/>
          <p:cNvSpPr/>
          <p:nvPr/>
        </p:nvSpPr>
        <p:spPr>
          <a:xfrm>
            <a:off x="539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7" name="Shape 707"/>
          <p:cNvSpPr/>
          <p:nvPr/>
        </p:nvSpPr>
        <p:spPr>
          <a:xfrm>
            <a:off x="475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8" name="Shape 708"/>
          <p:cNvSpPr/>
          <p:nvPr/>
        </p:nvSpPr>
        <p:spPr>
          <a:xfrm>
            <a:off x="602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9" name="Shape 709"/>
          <p:cNvSpPr/>
          <p:nvPr/>
        </p:nvSpPr>
        <p:spPr>
          <a:xfrm>
            <a:off x="666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0" name="Shape 710"/>
          <p:cNvSpPr/>
          <p:nvPr/>
        </p:nvSpPr>
        <p:spPr>
          <a:xfrm>
            <a:off x="729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1" name="Shape 711"/>
          <p:cNvSpPr/>
          <p:nvPr/>
        </p:nvSpPr>
        <p:spPr>
          <a:xfrm>
            <a:off x="793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2" name="Shape 712"/>
          <p:cNvSpPr/>
          <p:nvPr/>
        </p:nvSpPr>
        <p:spPr>
          <a:xfrm>
            <a:off x="920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3" name="Shape 713"/>
          <p:cNvSpPr/>
          <p:nvPr/>
        </p:nvSpPr>
        <p:spPr>
          <a:xfrm>
            <a:off x="856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983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5" name="Shape 715"/>
          <p:cNvSpPr/>
          <p:nvPr/>
        </p:nvSpPr>
        <p:spPr>
          <a:xfrm>
            <a:off x="282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6" name="Shape 716"/>
          <p:cNvSpPr/>
          <p:nvPr/>
        </p:nvSpPr>
        <p:spPr>
          <a:xfrm>
            <a:off x="346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7" name="Shape 717"/>
          <p:cNvSpPr/>
          <p:nvPr/>
        </p:nvSpPr>
        <p:spPr>
          <a:xfrm>
            <a:off x="409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8" name="Shape 718"/>
          <p:cNvSpPr/>
          <p:nvPr/>
        </p:nvSpPr>
        <p:spPr>
          <a:xfrm>
            <a:off x="536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9" name="Shape 719"/>
          <p:cNvSpPr/>
          <p:nvPr/>
        </p:nvSpPr>
        <p:spPr>
          <a:xfrm>
            <a:off x="473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0" name="Shape 720"/>
          <p:cNvSpPr/>
          <p:nvPr/>
        </p:nvSpPr>
        <p:spPr>
          <a:xfrm>
            <a:off x="600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1" name="Shape 721"/>
          <p:cNvSpPr/>
          <p:nvPr/>
        </p:nvSpPr>
        <p:spPr>
          <a:xfrm>
            <a:off x="663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2" name="Shape 722"/>
          <p:cNvSpPr/>
          <p:nvPr/>
        </p:nvSpPr>
        <p:spPr>
          <a:xfrm>
            <a:off x="727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3" name="Shape 723"/>
          <p:cNvSpPr/>
          <p:nvPr/>
        </p:nvSpPr>
        <p:spPr>
          <a:xfrm>
            <a:off x="790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4" name="Shape 724"/>
          <p:cNvSpPr/>
          <p:nvPr/>
        </p:nvSpPr>
        <p:spPr>
          <a:xfrm>
            <a:off x="917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5" name="Shape 725"/>
          <p:cNvSpPr/>
          <p:nvPr/>
        </p:nvSpPr>
        <p:spPr>
          <a:xfrm>
            <a:off x="854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6" name="Shape 726"/>
          <p:cNvSpPr/>
          <p:nvPr/>
        </p:nvSpPr>
        <p:spPr>
          <a:xfrm>
            <a:off x="981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7" name="Shape 727"/>
          <p:cNvSpPr/>
          <p:nvPr/>
        </p:nvSpPr>
        <p:spPr>
          <a:xfrm>
            <a:off x="28257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8" name="Shape 728"/>
          <p:cNvSpPr/>
          <p:nvPr/>
        </p:nvSpPr>
        <p:spPr>
          <a:xfrm>
            <a:off x="347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9" name="Shape 729"/>
          <p:cNvSpPr/>
          <p:nvPr/>
        </p:nvSpPr>
        <p:spPr>
          <a:xfrm>
            <a:off x="410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0" name="Shape 730"/>
          <p:cNvSpPr/>
          <p:nvPr/>
        </p:nvSpPr>
        <p:spPr>
          <a:xfrm>
            <a:off x="537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1" name="Shape 731"/>
          <p:cNvSpPr/>
          <p:nvPr/>
        </p:nvSpPr>
        <p:spPr>
          <a:xfrm>
            <a:off x="474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2" name="Shape 732"/>
          <p:cNvSpPr/>
          <p:nvPr/>
        </p:nvSpPr>
        <p:spPr>
          <a:xfrm>
            <a:off x="601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3" name="Shape 733"/>
          <p:cNvSpPr/>
          <p:nvPr/>
        </p:nvSpPr>
        <p:spPr>
          <a:xfrm>
            <a:off x="664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4" name="Shape 734"/>
          <p:cNvSpPr/>
          <p:nvPr/>
        </p:nvSpPr>
        <p:spPr>
          <a:xfrm>
            <a:off x="728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5" name="Shape 735"/>
          <p:cNvSpPr/>
          <p:nvPr/>
        </p:nvSpPr>
        <p:spPr>
          <a:xfrm>
            <a:off x="791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6" name="Shape 736"/>
          <p:cNvSpPr/>
          <p:nvPr/>
        </p:nvSpPr>
        <p:spPr>
          <a:xfrm>
            <a:off x="918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7" name="Shape 737"/>
          <p:cNvSpPr/>
          <p:nvPr/>
        </p:nvSpPr>
        <p:spPr>
          <a:xfrm>
            <a:off x="855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8" name="Shape 738"/>
          <p:cNvSpPr/>
          <p:nvPr/>
        </p:nvSpPr>
        <p:spPr>
          <a:xfrm>
            <a:off x="982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9" name="Shape 739"/>
          <p:cNvSpPr/>
          <p:nvPr/>
        </p:nvSpPr>
        <p:spPr>
          <a:xfrm>
            <a:off x="4086299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0" name="Shape 740"/>
          <p:cNvSpPr/>
          <p:nvPr/>
        </p:nvSpPr>
        <p:spPr>
          <a:xfrm>
            <a:off x="5356299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1" name="Shape 741"/>
          <p:cNvSpPr/>
          <p:nvPr/>
        </p:nvSpPr>
        <p:spPr>
          <a:xfrm>
            <a:off x="4713473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2" name="Shape 742"/>
          <p:cNvSpPr/>
          <p:nvPr/>
        </p:nvSpPr>
        <p:spPr>
          <a:xfrm>
            <a:off x="7887146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Shape 743"/>
          <p:cNvSpPr/>
          <p:nvPr/>
        </p:nvSpPr>
        <p:spPr>
          <a:xfrm>
            <a:off x="8531299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4" name="Shape 744"/>
          <p:cNvSpPr/>
          <p:nvPr/>
        </p:nvSpPr>
        <p:spPr>
          <a:xfrm>
            <a:off x="5986722" y="1507802"/>
            <a:ext cx="450703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5" name="Shape 745"/>
          <p:cNvSpPr/>
          <p:nvPr/>
        </p:nvSpPr>
        <p:spPr>
          <a:xfrm>
            <a:off x="6621722" y="1507802"/>
            <a:ext cx="450703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6" name="Shape 746"/>
          <p:cNvSpPr/>
          <p:nvPr/>
        </p:nvSpPr>
        <p:spPr>
          <a:xfrm>
            <a:off x="7253473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7" name="Shape 747"/>
          <p:cNvSpPr/>
          <p:nvPr/>
        </p:nvSpPr>
        <p:spPr>
          <a:xfrm>
            <a:off x="2803599" y="29810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8" name="Shape 748"/>
          <p:cNvSpPr/>
          <p:nvPr/>
        </p:nvSpPr>
        <p:spPr>
          <a:xfrm>
            <a:off x="2825898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9" name="Shape 749"/>
          <p:cNvSpPr/>
          <p:nvPr/>
        </p:nvSpPr>
        <p:spPr>
          <a:xfrm>
            <a:off x="3468873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0" name="Shape 750"/>
          <p:cNvSpPr/>
          <p:nvPr/>
        </p:nvSpPr>
        <p:spPr>
          <a:xfrm>
            <a:off x="5373575" y="2244402"/>
            <a:ext cx="450703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1" name="Shape 751"/>
          <p:cNvSpPr/>
          <p:nvPr/>
        </p:nvSpPr>
        <p:spPr>
          <a:xfrm>
            <a:off x="4726173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2" name="Shape 752"/>
          <p:cNvSpPr/>
          <p:nvPr/>
        </p:nvSpPr>
        <p:spPr>
          <a:xfrm>
            <a:off x="9175384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3" name="Shape 753"/>
          <p:cNvSpPr/>
          <p:nvPr/>
        </p:nvSpPr>
        <p:spPr>
          <a:xfrm>
            <a:off x="9806173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4" name="Shape 754"/>
          <p:cNvSpPr/>
          <p:nvPr/>
        </p:nvSpPr>
        <p:spPr>
          <a:xfrm>
            <a:off x="2825898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5" name="Shape 755"/>
          <p:cNvSpPr/>
          <p:nvPr/>
        </p:nvSpPr>
        <p:spPr>
          <a:xfrm>
            <a:off x="3451299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Shape 756"/>
          <p:cNvSpPr/>
          <p:nvPr/>
        </p:nvSpPr>
        <p:spPr>
          <a:xfrm>
            <a:off x="6635384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7" name="Shape 757"/>
          <p:cNvSpPr/>
          <p:nvPr/>
        </p:nvSpPr>
        <p:spPr>
          <a:xfrm>
            <a:off x="7278873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8" name="Shape 758"/>
          <p:cNvSpPr/>
          <p:nvPr/>
        </p:nvSpPr>
        <p:spPr>
          <a:xfrm>
            <a:off x="7912100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/>
          <p:nvPr/>
        </p:nvSpPr>
        <p:spPr>
          <a:xfrm>
            <a:off x="8539125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6007986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1" name="Shape 761"/>
          <p:cNvSpPr/>
          <p:nvPr/>
        </p:nvSpPr>
        <p:spPr>
          <a:xfrm>
            <a:off x="4094125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2" name="Shape 762"/>
          <p:cNvSpPr/>
          <p:nvPr/>
        </p:nvSpPr>
        <p:spPr>
          <a:xfrm>
            <a:off x="9161425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3" name="Shape 763"/>
          <p:cNvSpPr/>
          <p:nvPr/>
        </p:nvSpPr>
        <p:spPr>
          <a:xfrm>
            <a:off x="9784320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4" name="Shape 764"/>
          <p:cNvSpPr/>
          <p:nvPr/>
        </p:nvSpPr>
        <p:spPr>
          <a:xfrm>
            <a:off x="3048450" y="248691"/>
            <a:ext cx="6907900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C5D57"/>
                </a:solidFill>
              </a:rPr>
              <a:t>Identification Accuracy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/>
          <p:nvPr/>
        </p:nvSpPr>
        <p:spPr>
          <a:xfrm>
            <a:off x="290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0" name="Shape 620"/>
          <p:cNvSpPr/>
          <p:nvPr/>
        </p:nvSpPr>
        <p:spPr>
          <a:xfrm>
            <a:off x="353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1" name="Shape 621"/>
          <p:cNvSpPr/>
          <p:nvPr/>
        </p:nvSpPr>
        <p:spPr>
          <a:xfrm>
            <a:off x="417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2" name="Shape 622"/>
          <p:cNvSpPr/>
          <p:nvPr/>
        </p:nvSpPr>
        <p:spPr>
          <a:xfrm>
            <a:off x="544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480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4" name="Shape 624"/>
          <p:cNvSpPr/>
          <p:nvPr/>
        </p:nvSpPr>
        <p:spPr>
          <a:xfrm>
            <a:off x="607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671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734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798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8" name="Shape 628"/>
          <p:cNvSpPr/>
          <p:nvPr/>
        </p:nvSpPr>
        <p:spPr>
          <a:xfrm>
            <a:off x="925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9" name="Shape 629"/>
          <p:cNvSpPr/>
          <p:nvPr/>
        </p:nvSpPr>
        <p:spPr>
          <a:xfrm>
            <a:off x="861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0" name="Shape 630"/>
          <p:cNvSpPr/>
          <p:nvPr/>
        </p:nvSpPr>
        <p:spPr>
          <a:xfrm>
            <a:off x="988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1" name="Shape 631"/>
          <p:cNvSpPr/>
          <p:nvPr/>
        </p:nvSpPr>
        <p:spPr>
          <a:xfrm>
            <a:off x="29019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2" name="Shape 632"/>
          <p:cNvSpPr/>
          <p:nvPr/>
        </p:nvSpPr>
        <p:spPr>
          <a:xfrm>
            <a:off x="354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3" name="Shape 633"/>
          <p:cNvSpPr/>
          <p:nvPr/>
        </p:nvSpPr>
        <p:spPr>
          <a:xfrm>
            <a:off x="418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4" name="Shape 634"/>
          <p:cNvSpPr/>
          <p:nvPr/>
        </p:nvSpPr>
        <p:spPr>
          <a:xfrm>
            <a:off x="545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5" name="Shape 635"/>
          <p:cNvSpPr/>
          <p:nvPr/>
        </p:nvSpPr>
        <p:spPr>
          <a:xfrm>
            <a:off x="481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6" name="Shape 636"/>
          <p:cNvSpPr/>
          <p:nvPr/>
        </p:nvSpPr>
        <p:spPr>
          <a:xfrm>
            <a:off x="608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7" name="Shape 637"/>
          <p:cNvSpPr/>
          <p:nvPr/>
        </p:nvSpPr>
        <p:spPr>
          <a:xfrm>
            <a:off x="672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8" name="Shape 638"/>
          <p:cNvSpPr/>
          <p:nvPr/>
        </p:nvSpPr>
        <p:spPr>
          <a:xfrm>
            <a:off x="735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9" name="Shape 639"/>
          <p:cNvSpPr/>
          <p:nvPr/>
        </p:nvSpPr>
        <p:spPr>
          <a:xfrm>
            <a:off x="799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926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862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989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287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4" name="Shape 644"/>
          <p:cNvSpPr/>
          <p:nvPr/>
        </p:nvSpPr>
        <p:spPr>
          <a:xfrm>
            <a:off x="351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414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541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7" name="Shape 647"/>
          <p:cNvSpPr/>
          <p:nvPr/>
        </p:nvSpPr>
        <p:spPr>
          <a:xfrm>
            <a:off x="478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8" name="Shape 648"/>
          <p:cNvSpPr/>
          <p:nvPr/>
        </p:nvSpPr>
        <p:spPr>
          <a:xfrm>
            <a:off x="605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668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0" name="Shape 650"/>
          <p:cNvSpPr/>
          <p:nvPr/>
        </p:nvSpPr>
        <p:spPr>
          <a:xfrm>
            <a:off x="732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1" name="Shape 651"/>
          <p:cNvSpPr/>
          <p:nvPr/>
        </p:nvSpPr>
        <p:spPr>
          <a:xfrm>
            <a:off x="795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2" name="Shape 652"/>
          <p:cNvSpPr/>
          <p:nvPr/>
        </p:nvSpPr>
        <p:spPr>
          <a:xfrm>
            <a:off x="922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3" name="Shape 653"/>
          <p:cNvSpPr/>
          <p:nvPr/>
        </p:nvSpPr>
        <p:spPr>
          <a:xfrm>
            <a:off x="859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4" name="Shape 654"/>
          <p:cNvSpPr/>
          <p:nvPr/>
        </p:nvSpPr>
        <p:spPr>
          <a:xfrm>
            <a:off x="986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5" name="Shape 655"/>
          <p:cNvSpPr/>
          <p:nvPr/>
        </p:nvSpPr>
        <p:spPr>
          <a:xfrm>
            <a:off x="28765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6" name="Shape 656"/>
          <p:cNvSpPr/>
          <p:nvPr/>
        </p:nvSpPr>
        <p:spPr>
          <a:xfrm>
            <a:off x="352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7" name="Shape 657"/>
          <p:cNvSpPr/>
          <p:nvPr/>
        </p:nvSpPr>
        <p:spPr>
          <a:xfrm>
            <a:off x="415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8" name="Shape 658"/>
          <p:cNvSpPr/>
          <p:nvPr/>
        </p:nvSpPr>
        <p:spPr>
          <a:xfrm>
            <a:off x="542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9" name="Shape 659"/>
          <p:cNvSpPr/>
          <p:nvPr/>
        </p:nvSpPr>
        <p:spPr>
          <a:xfrm>
            <a:off x="479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606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1" name="Shape 661"/>
          <p:cNvSpPr/>
          <p:nvPr/>
        </p:nvSpPr>
        <p:spPr>
          <a:xfrm>
            <a:off x="669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2" name="Shape 662"/>
          <p:cNvSpPr/>
          <p:nvPr/>
        </p:nvSpPr>
        <p:spPr>
          <a:xfrm>
            <a:off x="733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3" name="Shape 663"/>
          <p:cNvSpPr/>
          <p:nvPr/>
        </p:nvSpPr>
        <p:spPr>
          <a:xfrm>
            <a:off x="796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4" name="Shape 664"/>
          <p:cNvSpPr/>
          <p:nvPr/>
        </p:nvSpPr>
        <p:spPr>
          <a:xfrm>
            <a:off x="923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5" name="Shape 665"/>
          <p:cNvSpPr/>
          <p:nvPr/>
        </p:nvSpPr>
        <p:spPr>
          <a:xfrm>
            <a:off x="860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6" name="Shape 666"/>
          <p:cNvSpPr/>
          <p:nvPr/>
        </p:nvSpPr>
        <p:spPr>
          <a:xfrm>
            <a:off x="987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286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8" name="Shape 668"/>
          <p:cNvSpPr/>
          <p:nvPr/>
        </p:nvSpPr>
        <p:spPr>
          <a:xfrm>
            <a:off x="349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9" name="Shape 669"/>
          <p:cNvSpPr/>
          <p:nvPr/>
        </p:nvSpPr>
        <p:spPr>
          <a:xfrm>
            <a:off x="413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0" name="Shape 670"/>
          <p:cNvSpPr/>
          <p:nvPr/>
        </p:nvSpPr>
        <p:spPr>
          <a:xfrm>
            <a:off x="540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1" name="Shape 671"/>
          <p:cNvSpPr/>
          <p:nvPr/>
        </p:nvSpPr>
        <p:spPr>
          <a:xfrm>
            <a:off x="476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2" name="Shape 672"/>
          <p:cNvSpPr/>
          <p:nvPr/>
        </p:nvSpPr>
        <p:spPr>
          <a:xfrm>
            <a:off x="603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3" name="Shape 673"/>
          <p:cNvSpPr/>
          <p:nvPr/>
        </p:nvSpPr>
        <p:spPr>
          <a:xfrm>
            <a:off x="667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4" name="Shape 674"/>
          <p:cNvSpPr/>
          <p:nvPr/>
        </p:nvSpPr>
        <p:spPr>
          <a:xfrm>
            <a:off x="730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5" name="Shape 675"/>
          <p:cNvSpPr/>
          <p:nvPr/>
        </p:nvSpPr>
        <p:spPr>
          <a:xfrm>
            <a:off x="794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921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7" name="Shape 677"/>
          <p:cNvSpPr/>
          <p:nvPr/>
        </p:nvSpPr>
        <p:spPr>
          <a:xfrm>
            <a:off x="857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8" name="Shape 678"/>
          <p:cNvSpPr/>
          <p:nvPr/>
        </p:nvSpPr>
        <p:spPr>
          <a:xfrm>
            <a:off x="984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28638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0" name="Shape 680"/>
          <p:cNvSpPr/>
          <p:nvPr/>
        </p:nvSpPr>
        <p:spPr>
          <a:xfrm>
            <a:off x="351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1" name="Shape 681"/>
          <p:cNvSpPr/>
          <p:nvPr/>
        </p:nvSpPr>
        <p:spPr>
          <a:xfrm>
            <a:off x="414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2" name="Shape 682"/>
          <p:cNvSpPr/>
          <p:nvPr/>
        </p:nvSpPr>
        <p:spPr>
          <a:xfrm>
            <a:off x="541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3" name="Shape 683"/>
          <p:cNvSpPr/>
          <p:nvPr/>
        </p:nvSpPr>
        <p:spPr>
          <a:xfrm>
            <a:off x="478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4" name="Shape 684"/>
          <p:cNvSpPr/>
          <p:nvPr/>
        </p:nvSpPr>
        <p:spPr>
          <a:xfrm>
            <a:off x="605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5" name="Shape 685"/>
          <p:cNvSpPr/>
          <p:nvPr/>
        </p:nvSpPr>
        <p:spPr>
          <a:xfrm>
            <a:off x="668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6" name="Shape 686"/>
          <p:cNvSpPr/>
          <p:nvPr/>
        </p:nvSpPr>
        <p:spPr>
          <a:xfrm>
            <a:off x="732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7" name="Shape 687"/>
          <p:cNvSpPr/>
          <p:nvPr/>
        </p:nvSpPr>
        <p:spPr>
          <a:xfrm>
            <a:off x="795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8" name="Shape 688"/>
          <p:cNvSpPr/>
          <p:nvPr/>
        </p:nvSpPr>
        <p:spPr>
          <a:xfrm>
            <a:off x="922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9" name="Shape 689"/>
          <p:cNvSpPr/>
          <p:nvPr/>
        </p:nvSpPr>
        <p:spPr>
          <a:xfrm>
            <a:off x="859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0" name="Shape 690"/>
          <p:cNvSpPr/>
          <p:nvPr/>
        </p:nvSpPr>
        <p:spPr>
          <a:xfrm>
            <a:off x="986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1" name="Shape 691"/>
          <p:cNvSpPr/>
          <p:nvPr/>
        </p:nvSpPr>
        <p:spPr>
          <a:xfrm>
            <a:off x="283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347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3" name="Shape 693"/>
          <p:cNvSpPr/>
          <p:nvPr/>
        </p:nvSpPr>
        <p:spPr>
          <a:xfrm>
            <a:off x="410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4" name="Shape 694"/>
          <p:cNvSpPr/>
          <p:nvPr/>
        </p:nvSpPr>
        <p:spPr>
          <a:xfrm>
            <a:off x="537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5" name="Shape 695"/>
          <p:cNvSpPr/>
          <p:nvPr/>
        </p:nvSpPr>
        <p:spPr>
          <a:xfrm>
            <a:off x="474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6" name="Shape 696"/>
          <p:cNvSpPr/>
          <p:nvPr/>
        </p:nvSpPr>
        <p:spPr>
          <a:xfrm>
            <a:off x="601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7" name="Shape 697"/>
          <p:cNvSpPr/>
          <p:nvPr/>
        </p:nvSpPr>
        <p:spPr>
          <a:xfrm>
            <a:off x="664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8" name="Shape 698"/>
          <p:cNvSpPr/>
          <p:nvPr/>
        </p:nvSpPr>
        <p:spPr>
          <a:xfrm>
            <a:off x="728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9" name="Shape 699"/>
          <p:cNvSpPr/>
          <p:nvPr/>
        </p:nvSpPr>
        <p:spPr>
          <a:xfrm>
            <a:off x="791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0" name="Shape 700"/>
          <p:cNvSpPr/>
          <p:nvPr/>
        </p:nvSpPr>
        <p:spPr>
          <a:xfrm>
            <a:off x="918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1" name="Shape 701"/>
          <p:cNvSpPr/>
          <p:nvPr/>
        </p:nvSpPr>
        <p:spPr>
          <a:xfrm>
            <a:off x="855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2" name="Shape 702"/>
          <p:cNvSpPr/>
          <p:nvPr/>
        </p:nvSpPr>
        <p:spPr>
          <a:xfrm>
            <a:off x="982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3" name="Shape 703"/>
          <p:cNvSpPr/>
          <p:nvPr/>
        </p:nvSpPr>
        <p:spPr>
          <a:xfrm>
            <a:off x="28384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4" name="Shape 704"/>
          <p:cNvSpPr/>
          <p:nvPr/>
        </p:nvSpPr>
        <p:spPr>
          <a:xfrm>
            <a:off x="348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5" name="Shape 705"/>
          <p:cNvSpPr/>
          <p:nvPr/>
        </p:nvSpPr>
        <p:spPr>
          <a:xfrm>
            <a:off x="412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6" name="Shape 706"/>
          <p:cNvSpPr/>
          <p:nvPr/>
        </p:nvSpPr>
        <p:spPr>
          <a:xfrm>
            <a:off x="539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7" name="Shape 707"/>
          <p:cNvSpPr/>
          <p:nvPr/>
        </p:nvSpPr>
        <p:spPr>
          <a:xfrm>
            <a:off x="475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8" name="Shape 708"/>
          <p:cNvSpPr/>
          <p:nvPr/>
        </p:nvSpPr>
        <p:spPr>
          <a:xfrm>
            <a:off x="602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9" name="Shape 709"/>
          <p:cNvSpPr/>
          <p:nvPr/>
        </p:nvSpPr>
        <p:spPr>
          <a:xfrm>
            <a:off x="666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0" name="Shape 710"/>
          <p:cNvSpPr/>
          <p:nvPr/>
        </p:nvSpPr>
        <p:spPr>
          <a:xfrm>
            <a:off x="729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1" name="Shape 711"/>
          <p:cNvSpPr/>
          <p:nvPr/>
        </p:nvSpPr>
        <p:spPr>
          <a:xfrm>
            <a:off x="793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2" name="Shape 712"/>
          <p:cNvSpPr/>
          <p:nvPr/>
        </p:nvSpPr>
        <p:spPr>
          <a:xfrm>
            <a:off x="920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3" name="Shape 713"/>
          <p:cNvSpPr/>
          <p:nvPr/>
        </p:nvSpPr>
        <p:spPr>
          <a:xfrm>
            <a:off x="856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983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5" name="Shape 715"/>
          <p:cNvSpPr/>
          <p:nvPr/>
        </p:nvSpPr>
        <p:spPr>
          <a:xfrm>
            <a:off x="282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6" name="Shape 716"/>
          <p:cNvSpPr/>
          <p:nvPr/>
        </p:nvSpPr>
        <p:spPr>
          <a:xfrm>
            <a:off x="346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7" name="Shape 717"/>
          <p:cNvSpPr/>
          <p:nvPr/>
        </p:nvSpPr>
        <p:spPr>
          <a:xfrm>
            <a:off x="409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8" name="Shape 718"/>
          <p:cNvSpPr/>
          <p:nvPr/>
        </p:nvSpPr>
        <p:spPr>
          <a:xfrm>
            <a:off x="536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9" name="Shape 719"/>
          <p:cNvSpPr/>
          <p:nvPr/>
        </p:nvSpPr>
        <p:spPr>
          <a:xfrm>
            <a:off x="473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0" name="Shape 720"/>
          <p:cNvSpPr/>
          <p:nvPr/>
        </p:nvSpPr>
        <p:spPr>
          <a:xfrm>
            <a:off x="600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1" name="Shape 721"/>
          <p:cNvSpPr/>
          <p:nvPr/>
        </p:nvSpPr>
        <p:spPr>
          <a:xfrm>
            <a:off x="663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2" name="Shape 722"/>
          <p:cNvSpPr/>
          <p:nvPr/>
        </p:nvSpPr>
        <p:spPr>
          <a:xfrm>
            <a:off x="727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3" name="Shape 723"/>
          <p:cNvSpPr/>
          <p:nvPr/>
        </p:nvSpPr>
        <p:spPr>
          <a:xfrm>
            <a:off x="790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4" name="Shape 724"/>
          <p:cNvSpPr/>
          <p:nvPr/>
        </p:nvSpPr>
        <p:spPr>
          <a:xfrm>
            <a:off x="917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5" name="Shape 725"/>
          <p:cNvSpPr/>
          <p:nvPr/>
        </p:nvSpPr>
        <p:spPr>
          <a:xfrm>
            <a:off x="854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6" name="Shape 726"/>
          <p:cNvSpPr/>
          <p:nvPr/>
        </p:nvSpPr>
        <p:spPr>
          <a:xfrm>
            <a:off x="981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7" name="Shape 727"/>
          <p:cNvSpPr/>
          <p:nvPr/>
        </p:nvSpPr>
        <p:spPr>
          <a:xfrm>
            <a:off x="28257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8" name="Shape 728"/>
          <p:cNvSpPr/>
          <p:nvPr/>
        </p:nvSpPr>
        <p:spPr>
          <a:xfrm>
            <a:off x="347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9" name="Shape 729"/>
          <p:cNvSpPr/>
          <p:nvPr/>
        </p:nvSpPr>
        <p:spPr>
          <a:xfrm>
            <a:off x="410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0" name="Shape 730"/>
          <p:cNvSpPr/>
          <p:nvPr/>
        </p:nvSpPr>
        <p:spPr>
          <a:xfrm>
            <a:off x="537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1" name="Shape 731"/>
          <p:cNvSpPr/>
          <p:nvPr/>
        </p:nvSpPr>
        <p:spPr>
          <a:xfrm>
            <a:off x="474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2" name="Shape 732"/>
          <p:cNvSpPr/>
          <p:nvPr/>
        </p:nvSpPr>
        <p:spPr>
          <a:xfrm>
            <a:off x="601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3" name="Shape 733"/>
          <p:cNvSpPr/>
          <p:nvPr/>
        </p:nvSpPr>
        <p:spPr>
          <a:xfrm>
            <a:off x="664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4" name="Shape 734"/>
          <p:cNvSpPr/>
          <p:nvPr/>
        </p:nvSpPr>
        <p:spPr>
          <a:xfrm>
            <a:off x="728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5" name="Shape 735"/>
          <p:cNvSpPr/>
          <p:nvPr/>
        </p:nvSpPr>
        <p:spPr>
          <a:xfrm>
            <a:off x="791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6" name="Shape 736"/>
          <p:cNvSpPr/>
          <p:nvPr/>
        </p:nvSpPr>
        <p:spPr>
          <a:xfrm>
            <a:off x="918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7" name="Shape 737"/>
          <p:cNvSpPr/>
          <p:nvPr/>
        </p:nvSpPr>
        <p:spPr>
          <a:xfrm>
            <a:off x="855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8" name="Shape 738"/>
          <p:cNvSpPr/>
          <p:nvPr/>
        </p:nvSpPr>
        <p:spPr>
          <a:xfrm>
            <a:off x="982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9" name="Shape 739"/>
          <p:cNvSpPr/>
          <p:nvPr/>
        </p:nvSpPr>
        <p:spPr>
          <a:xfrm>
            <a:off x="4086299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0" name="Shape 740"/>
          <p:cNvSpPr/>
          <p:nvPr/>
        </p:nvSpPr>
        <p:spPr>
          <a:xfrm>
            <a:off x="5356299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1" name="Shape 741"/>
          <p:cNvSpPr/>
          <p:nvPr/>
        </p:nvSpPr>
        <p:spPr>
          <a:xfrm>
            <a:off x="4713473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2" name="Shape 742"/>
          <p:cNvSpPr/>
          <p:nvPr/>
        </p:nvSpPr>
        <p:spPr>
          <a:xfrm>
            <a:off x="7887146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Shape 743"/>
          <p:cNvSpPr/>
          <p:nvPr/>
        </p:nvSpPr>
        <p:spPr>
          <a:xfrm>
            <a:off x="8531299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4" name="Shape 744"/>
          <p:cNvSpPr/>
          <p:nvPr/>
        </p:nvSpPr>
        <p:spPr>
          <a:xfrm>
            <a:off x="5986722" y="1507802"/>
            <a:ext cx="450703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5" name="Shape 745"/>
          <p:cNvSpPr/>
          <p:nvPr/>
        </p:nvSpPr>
        <p:spPr>
          <a:xfrm>
            <a:off x="6621722" y="1507802"/>
            <a:ext cx="450703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6" name="Shape 746"/>
          <p:cNvSpPr/>
          <p:nvPr/>
        </p:nvSpPr>
        <p:spPr>
          <a:xfrm>
            <a:off x="7253473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7" name="Shape 747"/>
          <p:cNvSpPr/>
          <p:nvPr/>
        </p:nvSpPr>
        <p:spPr>
          <a:xfrm>
            <a:off x="2803599" y="29810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8" name="Shape 748"/>
          <p:cNvSpPr/>
          <p:nvPr/>
        </p:nvSpPr>
        <p:spPr>
          <a:xfrm>
            <a:off x="2825898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9" name="Shape 749"/>
          <p:cNvSpPr/>
          <p:nvPr/>
        </p:nvSpPr>
        <p:spPr>
          <a:xfrm>
            <a:off x="3468873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0" name="Shape 750"/>
          <p:cNvSpPr/>
          <p:nvPr/>
        </p:nvSpPr>
        <p:spPr>
          <a:xfrm>
            <a:off x="5373575" y="2244402"/>
            <a:ext cx="450703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1" name="Shape 751"/>
          <p:cNvSpPr/>
          <p:nvPr/>
        </p:nvSpPr>
        <p:spPr>
          <a:xfrm>
            <a:off x="4726173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2" name="Shape 752"/>
          <p:cNvSpPr/>
          <p:nvPr/>
        </p:nvSpPr>
        <p:spPr>
          <a:xfrm>
            <a:off x="9175384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3" name="Shape 753"/>
          <p:cNvSpPr/>
          <p:nvPr/>
        </p:nvSpPr>
        <p:spPr>
          <a:xfrm>
            <a:off x="9806173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4" name="Shape 754"/>
          <p:cNvSpPr/>
          <p:nvPr/>
        </p:nvSpPr>
        <p:spPr>
          <a:xfrm>
            <a:off x="2825898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5" name="Shape 755"/>
          <p:cNvSpPr/>
          <p:nvPr/>
        </p:nvSpPr>
        <p:spPr>
          <a:xfrm>
            <a:off x="3451299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Shape 756"/>
          <p:cNvSpPr/>
          <p:nvPr/>
        </p:nvSpPr>
        <p:spPr>
          <a:xfrm>
            <a:off x="6635384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7" name="Shape 757"/>
          <p:cNvSpPr/>
          <p:nvPr/>
        </p:nvSpPr>
        <p:spPr>
          <a:xfrm>
            <a:off x="7278873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8" name="Shape 758"/>
          <p:cNvSpPr/>
          <p:nvPr/>
        </p:nvSpPr>
        <p:spPr>
          <a:xfrm>
            <a:off x="7912100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/>
          <p:nvPr/>
        </p:nvSpPr>
        <p:spPr>
          <a:xfrm>
            <a:off x="8539125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6007986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1" name="Shape 761"/>
          <p:cNvSpPr/>
          <p:nvPr/>
        </p:nvSpPr>
        <p:spPr>
          <a:xfrm>
            <a:off x="4094125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2" name="Shape 762"/>
          <p:cNvSpPr/>
          <p:nvPr/>
        </p:nvSpPr>
        <p:spPr>
          <a:xfrm>
            <a:off x="9161425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3" name="Shape 763"/>
          <p:cNvSpPr/>
          <p:nvPr/>
        </p:nvSpPr>
        <p:spPr>
          <a:xfrm>
            <a:off x="9784320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4" name="Shape 764"/>
          <p:cNvSpPr/>
          <p:nvPr/>
        </p:nvSpPr>
        <p:spPr>
          <a:xfrm>
            <a:off x="3048450" y="248691"/>
            <a:ext cx="6907900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C5D57"/>
                </a:solidFill>
              </a:rPr>
              <a:t>Identification Accuracy</a:t>
            </a:r>
          </a:p>
        </p:txBody>
      </p:sp>
      <p:sp>
        <p:nvSpPr>
          <p:cNvPr id="148" name="Shape 912"/>
          <p:cNvSpPr/>
          <p:nvPr/>
        </p:nvSpPr>
        <p:spPr>
          <a:xfrm>
            <a:off x="1222453" y="3300784"/>
            <a:ext cx="10559894" cy="4466308"/>
          </a:xfrm>
          <a:prstGeom prst="roundRect">
            <a:avLst>
              <a:gd name="adj" fmla="val 10794"/>
            </a:avLst>
          </a:pr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/>
            </a:pPr>
            <a:r>
              <a:rPr sz="4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Total types                                                          122</a:t>
            </a:r>
          </a:p>
          <a:p>
            <a:pPr lvl="0">
              <a:defRPr sz="1800"/>
            </a:pPr>
            <a:r>
              <a:rPr sz="4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NVM</a:t>
            </a:r>
            <a:r>
              <a:rPr sz="23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OVE</a:t>
            </a:r>
            <a:r>
              <a:rPr sz="4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identified persistent types         25</a:t>
            </a:r>
          </a:p>
          <a:p>
            <a:pPr lvl="0">
              <a:defRPr sz="1800"/>
            </a:pPr>
            <a:r>
              <a:rPr sz="4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True positives (manually identified)        14</a:t>
            </a:r>
          </a:p>
          <a:p>
            <a:pPr lvl="0">
              <a:defRPr sz="1800"/>
            </a:pPr>
            <a:r>
              <a:rPr sz="4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False positives                                                     11</a:t>
            </a:r>
          </a:p>
          <a:p>
            <a:pPr lvl="0">
              <a:defRPr sz="1800"/>
            </a:pPr>
            <a:r>
              <a:rPr sz="40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False negatives                                                       0</a:t>
            </a:r>
            <a:r>
              <a:rPr sz="3600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r>
              <a: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</a:p>
        </p:txBody>
      </p:sp>
      <p:sp>
        <p:nvSpPr>
          <p:cNvPr id="149" name="Shape 913"/>
          <p:cNvSpPr/>
          <p:nvPr/>
        </p:nvSpPr>
        <p:spPr>
          <a:xfrm>
            <a:off x="1669312" y="6440041"/>
            <a:ext cx="9666176" cy="706166"/>
          </a:xfrm>
          <a:prstGeom prst="roundRect">
            <a:avLst>
              <a:gd name="adj" fmla="val 26977"/>
            </a:avLst>
          </a:prstGeom>
          <a:ln w="25400">
            <a:solidFill>
              <a:srgbClr val="F5D328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658493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 animBg="1" advAuto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/>
          <p:nvPr/>
        </p:nvSpPr>
        <p:spPr>
          <a:xfrm>
            <a:off x="-126405" y="-190649"/>
            <a:ext cx="13257610" cy="10134898"/>
          </a:xfrm>
          <a:prstGeom prst="rect">
            <a:avLst/>
          </a:prstGeom>
          <a:solidFill>
            <a:srgbClr val="424242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16" name="Shape 916"/>
          <p:cNvSpPr/>
          <p:nvPr/>
        </p:nvSpPr>
        <p:spPr>
          <a:xfrm>
            <a:off x="2377795" y="4260849"/>
            <a:ext cx="8249210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7400">
                <a:solidFill>
                  <a:srgbClr val="FF93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400">
                <a:solidFill>
                  <a:srgbClr val="FF9300"/>
                </a:solidFill>
              </a:rPr>
              <a:t>Performance Impact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/>
          <p:nvPr/>
        </p:nvSpPr>
        <p:spPr>
          <a:xfrm>
            <a:off x="3853478" y="248691"/>
            <a:ext cx="5297844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C5D57"/>
                </a:solidFill>
              </a:rPr>
              <a:t>Redis Persistence</a:t>
            </a:r>
          </a:p>
        </p:txBody>
      </p:sp>
      <p:sp>
        <p:nvSpPr>
          <p:cNvPr id="923" name="Shape 923"/>
          <p:cNvSpPr/>
          <p:nvPr/>
        </p:nvSpPr>
        <p:spPr>
          <a:xfrm>
            <a:off x="1624737" y="2040483"/>
            <a:ext cx="4446731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0365C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000" dirty="0" smtClean="0">
                <a:solidFill>
                  <a:srgbClr val="0365C0"/>
                </a:solidFill>
              </a:rPr>
              <a:t>Snapshot (RDB)</a:t>
            </a:r>
            <a:endParaRPr sz="5000" dirty="0">
              <a:solidFill>
                <a:srgbClr val="0365C0"/>
              </a:solidFill>
            </a:endParaRPr>
          </a:p>
        </p:txBody>
      </p:sp>
      <p:sp>
        <p:nvSpPr>
          <p:cNvPr id="924" name="Shape 924"/>
          <p:cNvSpPr/>
          <p:nvPr/>
        </p:nvSpPr>
        <p:spPr>
          <a:xfrm>
            <a:off x="7310712" y="2040483"/>
            <a:ext cx="4047583" cy="872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5000">
                <a:solidFill>
                  <a:srgbClr val="0365C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000" dirty="0" smtClean="0">
                <a:solidFill>
                  <a:srgbClr val="0365C0"/>
                </a:solidFill>
              </a:rPr>
              <a:t>Logging (AOF)</a:t>
            </a:r>
            <a:endParaRPr sz="5000" dirty="0">
              <a:solidFill>
                <a:srgbClr val="0365C0"/>
              </a:solidFill>
            </a:endParaRPr>
          </a:p>
        </p:txBody>
      </p:sp>
      <p:sp>
        <p:nvSpPr>
          <p:cNvPr id="925" name="Shape 925"/>
          <p:cNvSpPr/>
          <p:nvPr/>
        </p:nvSpPr>
        <p:spPr>
          <a:xfrm flipV="1">
            <a:off x="6502399" y="3029618"/>
            <a:ext cx="1" cy="3897564"/>
          </a:xfrm>
          <a:prstGeom prst="line">
            <a:avLst/>
          </a:pr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26" name="Shape 926"/>
          <p:cNvSpPr/>
          <p:nvPr/>
        </p:nvSpPr>
        <p:spPr>
          <a:xfrm>
            <a:off x="999271" y="3802608"/>
            <a:ext cx="5697658" cy="3375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498763" lvl="0" indent="-498763" algn="l" defTabSz="457200">
              <a:lnSpc>
                <a:spcPct val="120000"/>
              </a:lnSpc>
              <a:buSzPct val="100000"/>
              <a:buChar char="•"/>
              <a:defRPr sz="1800"/>
            </a:pPr>
            <a:r>
              <a:rPr sz="4400">
                <a:solidFill>
                  <a:srgbClr val="5E5E5E"/>
                </a:solidFill>
                <a:latin typeface="Lato Light"/>
                <a:ea typeface="Lato Light"/>
                <a:cs typeface="Lato Light"/>
                <a:sym typeface="Lato Light"/>
              </a:rPr>
              <a:t>Data snapshot per second</a:t>
            </a:r>
          </a:p>
          <a:p>
            <a:pPr marL="498763" lvl="0" indent="-498763" algn="l" defTabSz="457200">
              <a:lnSpc>
                <a:spcPct val="120000"/>
              </a:lnSpc>
              <a:buSzPct val="100000"/>
              <a:buChar char="•"/>
              <a:defRPr sz="1800"/>
            </a:pPr>
            <a:r>
              <a:rPr sz="4400">
                <a:solidFill>
                  <a:srgbClr val="FF7E79"/>
                </a:solidFill>
                <a:latin typeface="Lato Light"/>
                <a:ea typeface="Lato Light"/>
                <a:cs typeface="Lato Light"/>
                <a:sym typeface="Lato Light"/>
              </a:rPr>
              <a:t>Not fully durable</a:t>
            </a:r>
          </a:p>
        </p:txBody>
      </p:sp>
      <p:sp>
        <p:nvSpPr>
          <p:cNvPr id="927" name="Shape 927"/>
          <p:cNvSpPr/>
          <p:nvPr/>
        </p:nvSpPr>
        <p:spPr>
          <a:xfrm>
            <a:off x="7311171" y="3802608"/>
            <a:ext cx="5697658" cy="3375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498763" lvl="0" indent="-498763" algn="l" defTabSz="457200">
              <a:lnSpc>
                <a:spcPct val="120000"/>
              </a:lnSpc>
              <a:buSzPct val="100000"/>
              <a:buChar char="•"/>
              <a:defRPr sz="1800"/>
            </a:pPr>
            <a:r>
              <a:rPr sz="4400" dirty="0">
                <a:solidFill>
                  <a:srgbClr val="5E5E5E"/>
                </a:solidFill>
                <a:latin typeface="Lato Light"/>
                <a:ea typeface="Lato Light"/>
                <a:cs typeface="Lato Light"/>
                <a:sym typeface="Lato Light"/>
              </a:rPr>
              <a:t>Append each </a:t>
            </a:r>
            <a:r>
              <a:rPr lang="en-US" sz="4400" dirty="0" smtClean="0">
                <a:solidFill>
                  <a:srgbClr val="5E5E5E"/>
                </a:solidFill>
                <a:latin typeface="Lato Light"/>
                <a:ea typeface="Lato Light"/>
                <a:cs typeface="Lato Light"/>
                <a:sym typeface="Lato Light"/>
              </a:rPr>
              <a:t>update </a:t>
            </a:r>
            <a:r>
              <a:rPr sz="4400" dirty="0" smtClean="0">
                <a:solidFill>
                  <a:srgbClr val="5E5E5E"/>
                </a:solidFill>
                <a:latin typeface="Lato Light"/>
                <a:ea typeface="Lato Light"/>
                <a:cs typeface="Lato Light"/>
                <a:sym typeface="Lato Light"/>
              </a:rPr>
              <a:t>command </a:t>
            </a:r>
            <a:r>
              <a:rPr sz="4400" dirty="0">
                <a:solidFill>
                  <a:srgbClr val="5E5E5E"/>
                </a:solidFill>
                <a:latin typeface="Lato Light"/>
                <a:ea typeface="Lato Light"/>
                <a:cs typeface="Lato Light"/>
                <a:sym typeface="Lato Light"/>
              </a:rPr>
              <a:t>to a file</a:t>
            </a:r>
          </a:p>
          <a:p>
            <a:pPr marL="498763" lvl="0" indent="-498763" algn="l" defTabSz="457200">
              <a:lnSpc>
                <a:spcPct val="120000"/>
              </a:lnSpc>
              <a:buSzPct val="100000"/>
              <a:buChar char="•"/>
              <a:defRPr sz="1800"/>
            </a:pPr>
            <a:r>
              <a:rPr sz="4400" dirty="0">
                <a:solidFill>
                  <a:srgbClr val="FF7E79"/>
                </a:solidFill>
                <a:latin typeface="Lato Light"/>
                <a:ea typeface="Lato Light"/>
                <a:cs typeface="Lato Light"/>
                <a:sym typeface="Lato Light"/>
              </a:rPr>
              <a:t>Slow</a:t>
            </a:r>
          </a:p>
        </p:txBody>
      </p:sp>
      <p:sp>
        <p:nvSpPr>
          <p:cNvPr id="928" name="Shape 928"/>
          <p:cNvSpPr/>
          <p:nvPr/>
        </p:nvSpPr>
        <p:spPr>
          <a:xfrm>
            <a:off x="1884794" y="7340600"/>
            <a:ext cx="9235212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B5D18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B5D18"/>
                </a:solidFill>
              </a:rPr>
              <a:t>Both performed by forked background process.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/>
          <p:nvPr/>
        </p:nvSpPr>
        <p:spPr>
          <a:xfrm>
            <a:off x="4620000" y="663775"/>
            <a:ext cx="4869923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300" dirty="0" smtClean="0">
                <a:solidFill>
                  <a:srgbClr val="EC5D57"/>
                </a:solidFill>
              </a:rPr>
              <a:t>NVM Emulation</a:t>
            </a:r>
            <a:endParaRPr sz="5300" dirty="0">
              <a:solidFill>
                <a:srgbClr val="EC5D57"/>
              </a:solidFill>
            </a:endParaRPr>
          </a:p>
        </p:txBody>
      </p:sp>
      <p:sp>
        <p:nvSpPr>
          <p:cNvPr id="927" name="Shape 927"/>
          <p:cNvSpPr/>
          <p:nvPr/>
        </p:nvSpPr>
        <p:spPr>
          <a:xfrm>
            <a:off x="1325994" y="2578808"/>
            <a:ext cx="11221606" cy="33754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marL="498763" lvl="0" indent="-498763" algn="l" defTabSz="457200">
              <a:lnSpc>
                <a:spcPct val="120000"/>
              </a:lnSpc>
              <a:buSzPct val="100000"/>
              <a:buChar char="•"/>
              <a:defRPr sz="1800"/>
            </a:pPr>
            <a:r>
              <a:rPr lang="en-US" sz="4400" dirty="0" smtClean="0">
                <a:solidFill>
                  <a:srgbClr val="5E5E5E"/>
                </a:solidFill>
                <a:latin typeface="Lato Light"/>
                <a:ea typeface="Lato Light"/>
                <a:cs typeface="Lato Light"/>
                <a:sym typeface="Lato Light"/>
              </a:rPr>
              <a:t>Emulate allocation of </a:t>
            </a:r>
            <a:r>
              <a:rPr lang="en-US" sz="4400" dirty="0" err="1" smtClean="0">
                <a:solidFill>
                  <a:srgbClr val="5E5E5E"/>
                </a:solidFill>
                <a:latin typeface="Lato Light"/>
                <a:ea typeface="Lato Light"/>
                <a:cs typeface="Lato Light"/>
                <a:sym typeface="Lato Light"/>
              </a:rPr>
              <a:t>NVMov</a:t>
            </a:r>
            <a:r>
              <a:rPr lang="en-US" sz="3200" dirty="0" err="1" smtClean="0">
                <a:solidFill>
                  <a:srgbClr val="5E5E5E"/>
                </a:solidFill>
                <a:latin typeface="Lato Light"/>
                <a:ea typeface="Lato Light"/>
                <a:cs typeface="Lato Light"/>
                <a:sym typeface="Lato Light"/>
              </a:rPr>
              <a:t>E</a:t>
            </a:r>
            <a:r>
              <a:rPr lang="en-US" sz="4400" dirty="0" smtClean="0">
                <a:solidFill>
                  <a:srgbClr val="5E5E5E"/>
                </a:solidFill>
                <a:latin typeface="Lato Light"/>
                <a:ea typeface="Lato Light"/>
                <a:cs typeface="Lato Light"/>
                <a:sym typeface="Lato Light"/>
              </a:rPr>
              <a:t> identified types on NVM heap</a:t>
            </a:r>
            <a:endParaRPr lang="en-US" sz="4400" dirty="0">
              <a:solidFill>
                <a:srgbClr val="FF7E79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5" indent="0" algn="l" defTabSz="457200">
              <a:lnSpc>
                <a:spcPct val="120000"/>
              </a:lnSpc>
              <a:buSzPct val="100000"/>
              <a:defRPr sz="1800"/>
            </a:pPr>
            <a:r>
              <a:rPr lang="en-US" sz="4400" dirty="0" smtClean="0">
                <a:solidFill>
                  <a:srgbClr val="FF7E79"/>
                </a:solidFill>
                <a:latin typeface="Lato Light"/>
                <a:ea typeface="Lato Light"/>
                <a:cs typeface="Lato Light"/>
                <a:sym typeface="Lato Light"/>
              </a:rPr>
              <a:t>		</a:t>
            </a:r>
            <a:r>
              <a:rPr lang="en-US" sz="3200" dirty="0" smtClean="0">
                <a:solidFill>
                  <a:srgbClr val="FF7E79"/>
                </a:solidFill>
                <a:latin typeface="Lato Light"/>
                <a:ea typeface="Lato Light"/>
                <a:cs typeface="Lato Light"/>
                <a:sym typeface="Lato Light"/>
              </a:rPr>
              <a:t>- Slow and Fast NVM </a:t>
            </a:r>
          </a:p>
          <a:p>
            <a:pPr lvl="5" indent="0" algn="l" defTabSz="457200">
              <a:lnSpc>
                <a:spcPct val="120000"/>
              </a:lnSpc>
              <a:buSzPct val="100000"/>
              <a:defRPr sz="1800"/>
            </a:pPr>
            <a:r>
              <a:rPr lang="en-US" sz="3200" dirty="0">
                <a:solidFill>
                  <a:srgbClr val="FF7E79"/>
                </a:solidFill>
                <a:latin typeface="Lato Light"/>
                <a:ea typeface="Lato Light"/>
                <a:cs typeface="Lato Light"/>
                <a:sym typeface="Lato Light"/>
              </a:rPr>
              <a:t>	</a:t>
            </a:r>
            <a:r>
              <a:rPr lang="en-US" sz="3200" dirty="0" smtClean="0">
                <a:solidFill>
                  <a:srgbClr val="FF7E79"/>
                </a:solidFill>
                <a:latin typeface="Lato Light"/>
                <a:ea typeface="Lato Light"/>
                <a:cs typeface="Lato Light"/>
                <a:sym typeface="Lato Light"/>
              </a:rPr>
              <a:t>	- Inject delays for load/store of all NVM allocated types. </a:t>
            </a:r>
          </a:p>
          <a:p>
            <a:pPr lvl="5" indent="0" algn="l" defTabSz="457200">
              <a:lnSpc>
                <a:spcPct val="120000"/>
              </a:lnSpc>
              <a:buSzPct val="100000"/>
              <a:defRPr sz="1800"/>
            </a:pPr>
            <a:r>
              <a:rPr lang="en-US" sz="3200" dirty="0">
                <a:solidFill>
                  <a:srgbClr val="FF7E79"/>
                </a:solidFill>
                <a:latin typeface="Lato Light"/>
                <a:ea typeface="Lato Light"/>
                <a:cs typeface="Lato Light"/>
                <a:sym typeface="Lato Light"/>
              </a:rPr>
              <a:t>	</a:t>
            </a:r>
            <a:r>
              <a:rPr lang="en-US" sz="3200" dirty="0" smtClean="0">
                <a:solidFill>
                  <a:srgbClr val="FF7E79"/>
                </a:solidFill>
                <a:latin typeface="Lato Light"/>
                <a:ea typeface="Lato Light"/>
                <a:cs typeface="Lato Light"/>
                <a:sym typeface="Lato Light"/>
              </a:rPr>
              <a:t>			</a:t>
            </a:r>
            <a:r>
              <a:rPr lang="en-US" sz="2800" dirty="0" smtClean="0">
                <a:solidFill>
                  <a:srgbClr val="FF7E79"/>
                </a:solidFill>
                <a:latin typeface="Lato Light"/>
                <a:ea typeface="Lato Light"/>
                <a:cs typeface="Lato Light"/>
                <a:sym typeface="Lato Light"/>
              </a:rPr>
              <a:t>- Worst-case performance estimate.</a:t>
            </a:r>
            <a:r>
              <a:rPr lang="en-US" sz="3200" dirty="0" smtClean="0">
                <a:solidFill>
                  <a:srgbClr val="FF7E79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</a:p>
          <a:p>
            <a:pPr lvl="5" indent="0" algn="l" defTabSz="457200">
              <a:lnSpc>
                <a:spcPct val="120000"/>
              </a:lnSpc>
              <a:buSzPct val="100000"/>
              <a:defRPr sz="1800"/>
            </a:pPr>
            <a:endParaRPr lang="en-US" sz="4400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571500" lvl="5" indent="-571500" algn="l" defTabSz="457200">
              <a:lnSpc>
                <a:spcPct val="120000"/>
              </a:lnSpc>
              <a:buSzPct val="100000"/>
              <a:buFont typeface="Arial" charset="0"/>
              <a:buChar char="•"/>
              <a:defRPr sz="1800"/>
            </a:pPr>
            <a:r>
              <a:rPr lang="en-US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Compare emulated NVM throughput against logging</a:t>
            </a:r>
            <a:r>
              <a:rPr lang="en-US" sz="4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/>
                <a:ea typeface="Lato Light"/>
                <a:cs typeface="Lato Light"/>
                <a:sym typeface="Lato Light"/>
              </a:rPr>
              <a:t>, and snapshot based persistence.</a:t>
            </a:r>
            <a:endParaRPr sz="4400" dirty="0">
              <a:solidFill>
                <a:schemeClr val="tx1">
                  <a:lumMod val="65000"/>
                  <a:lumOff val="35000"/>
                </a:schemeClr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92819574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5828715" y="2460410"/>
            <a:ext cx="1347370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Cache</a:t>
            </a:r>
          </a:p>
        </p:txBody>
      </p:sp>
      <p:sp>
        <p:nvSpPr>
          <p:cNvPr id="53" name="Shape 53"/>
          <p:cNvSpPr/>
          <p:nvPr/>
        </p:nvSpPr>
        <p:spPr>
          <a:xfrm>
            <a:off x="5772137" y="3708862"/>
            <a:ext cx="146052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DRAM</a:t>
            </a:r>
          </a:p>
        </p:txBody>
      </p:sp>
      <p:sp>
        <p:nvSpPr>
          <p:cNvPr id="54" name="Shape 54"/>
          <p:cNvSpPr/>
          <p:nvPr/>
        </p:nvSpPr>
        <p:spPr>
          <a:xfrm>
            <a:off x="6032627" y="5740400"/>
            <a:ext cx="939547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SSD</a:t>
            </a:r>
          </a:p>
        </p:txBody>
      </p:sp>
      <p:sp>
        <p:nvSpPr>
          <p:cNvPr id="55" name="Shape 55"/>
          <p:cNvSpPr/>
          <p:nvPr/>
        </p:nvSpPr>
        <p:spPr>
          <a:xfrm>
            <a:off x="5462727" y="7073900"/>
            <a:ext cx="207934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FFFFF"/>
                </a:solidFill>
              </a:rPr>
              <a:t>Hard Disk</a:t>
            </a:r>
          </a:p>
        </p:txBody>
      </p:sp>
      <p:sp>
        <p:nvSpPr>
          <p:cNvPr id="56" name="Shape 56"/>
          <p:cNvSpPr/>
          <p:nvPr/>
        </p:nvSpPr>
        <p:spPr>
          <a:xfrm>
            <a:off x="2093689" y="3187005"/>
            <a:ext cx="8817422" cy="18377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2423889" y="6580170"/>
            <a:ext cx="8817422" cy="3370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01801"/>
            <a:ext cx="99568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76311"/>
      </p:ext>
    </p:extLst>
  </p:cSld>
  <p:clrMapOvr>
    <a:masterClrMapping/>
  </p:clrMapOvr>
  <p:transition spd="med"/>
  <p:timing>
    <p:tnLst>
      <p:par>
        <p:cTn id="1" dur="indefinite" restart="never" fill="hold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/>
          <p:nvPr/>
        </p:nvSpPr>
        <p:spPr>
          <a:xfrm>
            <a:off x="2677635" y="240442"/>
            <a:ext cx="7649531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C5D57"/>
                </a:solidFill>
              </a:rPr>
              <a:t>YCSB Benchmark Results</a:t>
            </a:r>
          </a:p>
        </p:txBody>
      </p:sp>
      <p:sp>
        <p:nvSpPr>
          <p:cNvPr id="932" name="Shape 932"/>
          <p:cNvSpPr/>
          <p:nvPr/>
        </p:nvSpPr>
        <p:spPr>
          <a:xfrm>
            <a:off x="225401" y="4905897"/>
            <a:ext cx="188475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400" dirty="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Fraction of </a:t>
            </a:r>
          </a:p>
          <a:p>
            <a:pPr lvl="0">
              <a:defRPr sz="1800"/>
            </a:pPr>
            <a:r>
              <a:rPr sz="2400" dirty="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in-memory </a:t>
            </a:r>
          </a:p>
          <a:p>
            <a:pPr lvl="0">
              <a:defRPr sz="1800"/>
            </a:pPr>
            <a:r>
              <a:rPr sz="2400" dirty="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throughput</a:t>
            </a:r>
          </a:p>
        </p:txBody>
      </p:sp>
      <p:sp>
        <p:nvSpPr>
          <p:cNvPr id="933" name="Shape 933"/>
          <p:cNvSpPr/>
          <p:nvPr/>
        </p:nvSpPr>
        <p:spPr>
          <a:xfrm>
            <a:off x="1820135" y="3317809"/>
            <a:ext cx="9364530" cy="2631"/>
          </a:xfrm>
          <a:prstGeom prst="line">
            <a:avLst/>
          </a:pr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49" name="Shape 949"/>
          <p:cNvSpPr/>
          <p:nvPr/>
        </p:nvSpPr>
        <p:spPr>
          <a:xfrm>
            <a:off x="2573442" y="1377831"/>
            <a:ext cx="785791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200">
                <a:solidFill>
                  <a:srgbClr val="51A7F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FF0000"/>
                </a:solidFill>
              </a:rPr>
              <a:t>write-h</a:t>
            </a:r>
            <a:r>
              <a:rPr sz="2800" dirty="0" smtClean="0">
                <a:solidFill>
                  <a:srgbClr val="FF0000"/>
                </a:solidFill>
              </a:rPr>
              <a:t>eavy</a:t>
            </a:r>
            <a:r>
              <a:rPr lang="en-US" sz="2800" dirty="0" smtClean="0">
                <a:solidFill>
                  <a:srgbClr val="FF0000"/>
                </a:solidFill>
              </a:rPr>
              <a:t> (90% update, 10% read)</a:t>
            </a:r>
            <a:endParaRPr sz="2800" dirty="0">
              <a:solidFill>
                <a:srgbClr val="FF0000"/>
              </a:solidFill>
            </a:endParaRPr>
          </a:p>
        </p:txBody>
      </p:sp>
      <p:sp>
        <p:nvSpPr>
          <p:cNvPr id="936" name="Shape 936"/>
          <p:cNvSpPr/>
          <p:nvPr/>
        </p:nvSpPr>
        <p:spPr>
          <a:xfrm>
            <a:off x="1701120" y="3235883"/>
            <a:ext cx="217306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53585F"/>
                </a:solidFill>
              </a:rPr>
              <a:t>in-memory (=1.0)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1120" y="2763959"/>
            <a:ext cx="3533019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Lato Light" charset="0"/>
                <a:ea typeface="Lato Light" charset="0"/>
                <a:cs typeface="Lato Light" charset="0"/>
                <a:sym typeface="Helvetica Light"/>
              </a:rPr>
              <a:t>27K ops/s:</a:t>
            </a:r>
            <a:r>
              <a:rPr kumimoji="0" lang="en-US" sz="2400" u="none" strike="noStrike" cap="none" spc="0" normalizeH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Lato Light" charset="0"/>
                <a:ea typeface="Lato Light" charset="0"/>
                <a:cs typeface="Lato Light" charset="0"/>
                <a:sym typeface="Helvetica Light"/>
              </a:rPr>
              <a:t> No persistence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4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" grpId="0" animBg="1"/>
      <p:bldP spid="933" grpId="0" animBg="1"/>
      <p:bldP spid="93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/>
          <p:nvPr/>
        </p:nvSpPr>
        <p:spPr>
          <a:xfrm>
            <a:off x="2677635" y="240442"/>
            <a:ext cx="7649531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C5D57"/>
                </a:solidFill>
              </a:rPr>
              <a:t>YCSB Benchmark Results</a:t>
            </a:r>
          </a:p>
        </p:txBody>
      </p:sp>
      <p:sp>
        <p:nvSpPr>
          <p:cNvPr id="932" name="Shape 932"/>
          <p:cNvSpPr/>
          <p:nvPr/>
        </p:nvSpPr>
        <p:spPr>
          <a:xfrm>
            <a:off x="225401" y="4905897"/>
            <a:ext cx="1884753" cy="1210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400" dirty="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Fraction of </a:t>
            </a:r>
          </a:p>
          <a:p>
            <a:pPr lvl="0">
              <a:defRPr sz="1800"/>
            </a:pPr>
            <a:r>
              <a:rPr sz="2400" dirty="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in-memory </a:t>
            </a:r>
          </a:p>
          <a:p>
            <a:pPr lvl="0">
              <a:defRPr sz="1800"/>
            </a:pPr>
            <a:r>
              <a:rPr sz="2400" dirty="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throughput</a:t>
            </a:r>
          </a:p>
        </p:txBody>
      </p:sp>
      <p:sp>
        <p:nvSpPr>
          <p:cNvPr id="933" name="Shape 933"/>
          <p:cNvSpPr/>
          <p:nvPr/>
        </p:nvSpPr>
        <p:spPr>
          <a:xfrm>
            <a:off x="1820135" y="3317809"/>
            <a:ext cx="9364530" cy="2631"/>
          </a:xfrm>
          <a:prstGeom prst="line">
            <a:avLst/>
          </a:pr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49" name="Shape 949"/>
          <p:cNvSpPr/>
          <p:nvPr/>
        </p:nvSpPr>
        <p:spPr>
          <a:xfrm>
            <a:off x="2573442" y="1377831"/>
            <a:ext cx="7857917" cy="5334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numCol="1" anchor="ctr">
            <a:spAutoFit/>
          </a:bodyPr>
          <a:lstStyle>
            <a:lvl1pPr>
              <a:defRPr sz="2200">
                <a:solidFill>
                  <a:srgbClr val="51A7F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800" dirty="0" smtClean="0">
                <a:solidFill>
                  <a:srgbClr val="FF0000"/>
                </a:solidFill>
              </a:rPr>
              <a:t>write-h</a:t>
            </a:r>
            <a:r>
              <a:rPr sz="2800" dirty="0" smtClean="0">
                <a:solidFill>
                  <a:srgbClr val="FF0000"/>
                </a:solidFill>
              </a:rPr>
              <a:t>eavy</a:t>
            </a:r>
            <a:r>
              <a:rPr lang="en-US" sz="2800" dirty="0" smtClean="0">
                <a:solidFill>
                  <a:srgbClr val="FF0000"/>
                </a:solidFill>
              </a:rPr>
              <a:t> (90% update, 10% read)</a:t>
            </a: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3320441"/>
            <a:ext cx="8229600" cy="5397500"/>
          </a:xfrm>
          <a:prstGeom prst="rect">
            <a:avLst/>
          </a:prstGeom>
        </p:spPr>
      </p:pic>
      <p:sp>
        <p:nvSpPr>
          <p:cNvPr id="936" name="Shape 936"/>
          <p:cNvSpPr/>
          <p:nvPr/>
        </p:nvSpPr>
        <p:spPr>
          <a:xfrm>
            <a:off x="1701120" y="3235883"/>
            <a:ext cx="217306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53585F"/>
                </a:solidFill>
              </a:rPr>
              <a:t>in-memory (=1.0)</a:t>
            </a:r>
          </a:p>
        </p:txBody>
      </p:sp>
      <p:sp>
        <p:nvSpPr>
          <p:cNvPr id="39" name="Shape 1057"/>
          <p:cNvSpPr/>
          <p:nvPr/>
        </p:nvSpPr>
        <p:spPr>
          <a:xfrm>
            <a:off x="10022541" y="4428562"/>
            <a:ext cx="2689571" cy="26245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3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8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chemeClr val="bg1"/>
                </a:solidFill>
              </a:rPr>
              <a:t>Possible </a:t>
            </a:r>
            <a:r>
              <a:rPr lang="en-US" sz="2400" smtClean="0">
                <a:solidFill>
                  <a:schemeClr val="bg1"/>
                </a:solidFill>
              </a:rPr>
              <a:t>Data loss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FFFFFF"/>
                </a:solidFill>
              </a:rPr>
              <a:t>111 </a:t>
            </a:r>
            <a:r>
              <a:rPr sz="2400" dirty="0">
                <a:solidFill>
                  <a:srgbClr val="FFFFFF"/>
                </a:solidFill>
              </a:rPr>
              <a:t>MB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9965" y="2704114"/>
            <a:ext cx="1428275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u="none" strike="noStrike" cap="none" spc="0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uFillTx/>
                <a:latin typeface="Lato Light" charset="0"/>
                <a:ea typeface="Lato Light" charset="0"/>
                <a:cs typeface="Lato Light" charset="0"/>
                <a:sym typeface="Helvetica Light"/>
              </a:rPr>
              <a:t>27K ops/s</a:t>
            </a:r>
            <a:endParaRPr kumimoji="0" lang="en-US" sz="2400" u="none" strike="noStrike" cap="none" spc="0" normalizeH="0" baseline="0" dirty="0">
              <a:ln>
                <a:noFill/>
              </a:ln>
              <a:solidFill>
                <a:schemeClr val="tx2"/>
              </a:solidFill>
              <a:effectLst/>
              <a:uFillTx/>
              <a:latin typeface="Lato Light" charset="0"/>
              <a:ea typeface="Lato Light" charset="0"/>
              <a:cs typeface="Lato Light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44607243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Shape 1060"/>
          <p:cNvSpPr/>
          <p:nvPr/>
        </p:nvSpPr>
        <p:spPr>
          <a:xfrm>
            <a:off x="1348537" y="248691"/>
            <a:ext cx="10936402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C5D57"/>
                </a:solidFill>
              </a:rPr>
              <a:t>Performance without False-Positives</a:t>
            </a:r>
          </a:p>
        </p:txBody>
      </p:sp>
      <p:sp>
        <p:nvSpPr>
          <p:cNvPr id="1061" name="Shape 1061"/>
          <p:cNvSpPr/>
          <p:nvPr/>
        </p:nvSpPr>
        <p:spPr>
          <a:xfrm>
            <a:off x="3362476" y="7716058"/>
            <a:ext cx="6113929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4400" dirty="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Speedup </a:t>
            </a:r>
            <a:r>
              <a:rPr lang="en-US" sz="4400" dirty="0" smtClean="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in throughput</a:t>
            </a:r>
            <a:endParaRPr sz="4400" dirty="0">
              <a:solidFill>
                <a:srgbClr val="53585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1080" name="Shape 1080"/>
          <p:cNvSpPr/>
          <p:nvPr/>
        </p:nvSpPr>
        <p:spPr>
          <a:xfrm flipV="1">
            <a:off x="3362478" y="2105243"/>
            <a:ext cx="0" cy="4664591"/>
          </a:xfrm>
          <a:prstGeom prst="line">
            <a:avLst/>
          </a:prstGeom>
          <a:ln w="19050">
            <a:solidFill>
              <a:srgbClr val="DCDE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83" name="Shape 1083"/>
          <p:cNvSpPr/>
          <p:nvPr/>
        </p:nvSpPr>
        <p:spPr>
          <a:xfrm>
            <a:off x="8059982" y="3135884"/>
            <a:ext cx="12326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1.04x</a:t>
            </a:r>
          </a:p>
        </p:txBody>
      </p:sp>
      <p:sp>
        <p:nvSpPr>
          <p:cNvPr id="1086" name="Shape 1086"/>
          <p:cNvSpPr/>
          <p:nvPr/>
        </p:nvSpPr>
        <p:spPr>
          <a:xfrm>
            <a:off x="9921533" y="5068950"/>
            <a:ext cx="1231106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chemeClr val="accent2"/>
                </a:solidFill>
              </a:rPr>
              <a:t>1.49x</a:t>
            </a:r>
          </a:p>
        </p:txBody>
      </p:sp>
      <p:sp>
        <p:nvSpPr>
          <p:cNvPr id="2" name="Round Same Side Corner Rectangle 1"/>
          <p:cNvSpPr/>
          <p:nvPr/>
        </p:nvSpPr>
        <p:spPr>
          <a:xfrm rot="5400000">
            <a:off x="4904406" y="1032646"/>
            <a:ext cx="1613647" cy="4697505"/>
          </a:xfrm>
          <a:prstGeom prst="round2Same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7" name="Shape 1061"/>
          <p:cNvSpPr/>
          <p:nvPr/>
        </p:nvSpPr>
        <p:spPr>
          <a:xfrm>
            <a:off x="1501648" y="2574575"/>
            <a:ext cx="1860828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US" sz="4400" dirty="0" smtClean="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Slow NVM</a:t>
            </a:r>
            <a:endParaRPr sz="4400" dirty="0">
              <a:solidFill>
                <a:srgbClr val="53585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9" name="Shape 1061"/>
          <p:cNvSpPr/>
          <p:nvPr/>
        </p:nvSpPr>
        <p:spPr>
          <a:xfrm>
            <a:off x="1501648" y="4535842"/>
            <a:ext cx="1860828" cy="1456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US" sz="4400" dirty="0" smtClean="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Fast NVM</a:t>
            </a:r>
            <a:endParaRPr sz="4400" dirty="0">
              <a:solidFill>
                <a:srgbClr val="53585F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43" name="Round Same Side Corner Rectangle 42"/>
          <p:cNvSpPr/>
          <p:nvPr/>
        </p:nvSpPr>
        <p:spPr>
          <a:xfrm rot="5400000">
            <a:off x="5765018" y="2205809"/>
            <a:ext cx="1577787" cy="6382871"/>
          </a:xfrm>
          <a:prstGeom prst="round2SameRect">
            <a:avLst/>
          </a:prstGeom>
          <a:blipFill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Shape 306"/>
          <p:cNvSpPr/>
          <p:nvPr/>
        </p:nvSpPr>
        <p:spPr>
          <a:xfrm flipH="1">
            <a:off x="7776221" y="1942509"/>
            <a:ext cx="0" cy="4827325"/>
          </a:xfrm>
          <a:prstGeom prst="line">
            <a:avLst/>
          </a:prstGeom>
          <a:ln w="47625" cap="rnd">
            <a:solidFill>
              <a:schemeClr val="bg1">
                <a:lumMod val="50000"/>
              </a:schemeClr>
            </a:solidFill>
            <a:custDash>
              <a:ds d="100000" sp="200000"/>
            </a:custDash>
            <a:miter lim="400000"/>
            <a:tailEnd type="none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45" name="Shape 1083"/>
          <p:cNvSpPr/>
          <p:nvPr/>
        </p:nvSpPr>
        <p:spPr>
          <a:xfrm>
            <a:off x="7404324" y="6842343"/>
            <a:ext cx="743793" cy="656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1.0</a:t>
            </a:r>
            <a:endParaRPr sz="3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/>
        </p:nvSpPr>
        <p:spPr>
          <a:xfrm>
            <a:off x="-126405" y="-190649"/>
            <a:ext cx="13257610" cy="10134898"/>
          </a:xfrm>
          <a:prstGeom prst="rect">
            <a:avLst/>
          </a:prstGeom>
          <a:solidFill>
            <a:srgbClr val="424242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2" name="Shape 192"/>
          <p:cNvSpPr/>
          <p:nvPr/>
        </p:nvSpPr>
        <p:spPr>
          <a:xfrm>
            <a:off x="1095471" y="3117344"/>
            <a:ext cx="10813858" cy="3518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7400" dirty="0">
                <a:solidFill>
                  <a:srgbClr val="F5D328"/>
                </a:solidFill>
                <a:latin typeface="Lato Light"/>
                <a:ea typeface="Lato Light"/>
                <a:cs typeface="Lato Light"/>
                <a:sym typeface="Lato Light"/>
              </a:rPr>
              <a:t>First Step:</a:t>
            </a:r>
            <a:r>
              <a:rPr sz="7400" dirty="0">
                <a:solidFill>
                  <a:srgbClr val="FF9300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endParaRPr lang="en-US" sz="7400" dirty="0" smtClean="0">
              <a:solidFill>
                <a:srgbClr val="FF93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0">
              <a:defRPr sz="1800"/>
            </a:pPr>
            <a:r>
              <a:rPr sz="7400" dirty="0" smtClean="0">
                <a:solidFill>
                  <a:srgbClr val="FF9300"/>
                </a:solidFill>
                <a:latin typeface="Lato Light"/>
                <a:ea typeface="Lato Light"/>
                <a:cs typeface="Lato Light"/>
                <a:sym typeface="Lato Light"/>
              </a:rPr>
              <a:t>Identify </a:t>
            </a:r>
            <a:r>
              <a:rPr sz="7400" dirty="0">
                <a:solidFill>
                  <a:srgbClr val="FF9300"/>
                </a:solidFill>
                <a:latin typeface="Lato Light"/>
                <a:ea typeface="Lato Light"/>
                <a:cs typeface="Lato Light"/>
                <a:sym typeface="Lato Light"/>
              </a:rPr>
              <a:t>persistent types in</a:t>
            </a:r>
          </a:p>
          <a:p>
            <a:pPr lvl="0">
              <a:defRPr sz="1800"/>
            </a:pPr>
            <a:r>
              <a:rPr sz="7400" dirty="0">
                <a:solidFill>
                  <a:srgbClr val="FF9300"/>
                </a:solidFill>
                <a:latin typeface="Lato Light"/>
                <a:ea typeface="Lato Light"/>
                <a:cs typeface="Lato Light"/>
                <a:sym typeface="Lato Light"/>
              </a:rPr>
              <a:t>application source.</a:t>
            </a:r>
          </a:p>
        </p:txBody>
      </p:sp>
    </p:spTree>
    <p:extLst>
      <p:ext uri="{BB962C8B-B14F-4D97-AF65-F5344CB8AC3E}">
        <p14:creationId xmlns:p14="http://schemas.microsoft.com/office/powerpoint/2010/main" val="17276438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" name="Shape 1099"/>
          <p:cNvSpPr/>
          <p:nvPr/>
        </p:nvSpPr>
        <p:spPr>
          <a:xfrm>
            <a:off x="-126405" y="-190649"/>
            <a:ext cx="13257610" cy="10134898"/>
          </a:xfrm>
          <a:prstGeom prst="rect">
            <a:avLst/>
          </a:prstGeom>
          <a:solidFill>
            <a:srgbClr val="424242"/>
          </a:soli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01" name="Shape 1101"/>
          <p:cNvSpPr/>
          <p:nvPr/>
        </p:nvSpPr>
        <p:spPr>
          <a:xfrm>
            <a:off x="424330" y="2007998"/>
            <a:ext cx="12156141" cy="5365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7400" dirty="0">
                <a:solidFill>
                  <a:srgbClr val="FFFF00"/>
                </a:solidFill>
                <a:latin typeface="Lato Light"/>
                <a:ea typeface="Lato Light"/>
                <a:cs typeface="Lato Light"/>
                <a:sym typeface="Lato Light"/>
              </a:rPr>
              <a:t>Next </a:t>
            </a:r>
            <a:r>
              <a:rPr sz="7400" dirty="0" smtClean="0">
                <a:solidFill>
                  <a:srgbClr val="FFFF00"/>
                </a:solidFill>
                <a:latin typeface="Lato Light"/>
                <a:ea typeface="Lato Light"/>
                <a:cs typeface="Lato Light"/>
                <a:sym typeface="Lato Light"/>
              </a:rPr>
              <a:t>step</a:t>
            </a:r>
            <a:r>
              <a:rPr lang="en-US" sz="7400" dirty="0" smtClean="0">
                <a:solidFill>
                  <a:srgbClr val="FFFF00"/>
                </a:solidFill>
                <a:latin typeface="Lato Light"/>
                <a:ea typeface="Lato Light"/>
                <a:cs typeface="Lato Light"/>
                <a:sym typeface="Lato Light"/>
              </a:rPr>
              <a:t>s</a:t>
            </a:r>
            <a:r>
              <a:rPr sz="7400" dirty="0" smtClean="0">
                <a:solidFill>
                  <a:srgbClr val="FFFF00"/>
                </a:solidFill>
                <a:latin typeface="Lato Light"/>
                <a:ea typeface="Lato Light"/>
                <a:cs typeface="Lato Light"/>
                <a:sym typeface="Lato Light"/>
              </a:rPr>
              <a:t>:</a:t>
            </a:r>
            <a:endParaRPr lang="en-US" sz="7400" dirty="0" smtClean="0">
              <a:solidFill>
                <a:srgbClr val="FFFF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0">
              <a:defRPr sz="1800"/>
            </a:pPr>
            <a:r>
              <a:rPr sz="7400" dirty="0" smtClean="0">
                <a:solidFill>
                  <a:srgbClr val="FFFF00"/>
                </a:solidFill>
                <a:latin typeface="Lato Light"/>
                <a:ea typeface="Lato Light"/>
                <a:cs typeface="Lato Light"/>
                <a:sym typeface="Lato Light"/>
              </a:rPr>
              <a:t> </a:t>
            </a:r>
            <a:endParaRPr sz="7400" dirty="0">
              <a:solidFill>
                <a:srgbClr val="FFFF00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857250" lvl="0" indent="-857250" algn="l">
              <a:buFont typeface="Arial" charset="0"/>
              <a:buChar char="•"/>
              <a:defRPr sz="1800"/>
            </a:pPr>
            <a:r>
              <a:rPr sz="6000" dirty="0" smtClean="0">
                <a:solidFill>
                  <a:srgbClr val="F39019"/>
                </a:solidFill>
                <a:latin typeface="Lato Light"/>
                <a:ea typeface="Lato Light"/>
                <a:cs typeface="Lato Light"/>
                <a:sym typeface="Lato Light"/>
              </a:rPr>
              <a:t>Improve </a:t>
            </a:r>
            <a:r>
              <a:rPr sz="6000" dirty="0">
                <a:solidFill>
                  <a:srgbClr val="F39019"/>
                </a:solidFill>
                <a:latin typeface="Lato Light"/>
                <a:ea typeface="Lato Light"/>
                <a:cs typeface="Lato Light"/>
                <a:sym typeface="Lato Light"/>
              </a:rPr>
              <a:t>identification accuracy. </a:t>
            </a:r>
            <a:endParaRPr lang="en-US" sz="6000" dirty="0" smtClean="0">
              <a:solidFill>
                <a:srgbClr val="F39019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marL="857250" lvl="0" indent="-857250" algn="l">
              <a:buFont typeface="Arial" charset="0"/>
              <a:buChar char="•"/>
              <a:defRPr sz="1800"/>
            </a:pPr>
            <a:r>
              <a:rPr lang="en-US" sz="6000" dirty="0" smtClean="0">
                <a:solidFill>
                  <a:srgbClr val="F39019"/>
                </a:solidFill>
                <a:latin typeface="Lato Light"/>
                <a:ea typeface="Lato Light"/>
                <a:cs typeface="Lato Light"/>
                <a:sym typeface="Lato Light"/>
              </a:rPr>
              <a:t>Evaluate on other applications. </a:t>
            </a:r>
            <a:endParaRPr sz="6000" dirty="0">
              <a:solidFill>
                <a:srgbClr val="F39019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lvl="0">
              <a:defRPr sz="1800"/>
            </a:pPr>
            <a:endParaRPr sz="7400" dirty="0">
              <a:solidFill>
                <a:srgbClr val="F5D328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Shape 1119"/>
          <p:cNvSpPr/>
          <p:nvPr/>
        </p:nvSpPr>
        <p:spPr>
          <a:xfrm>
            <a:off x="5285498" y="1975891"/>
            <a:ext cx="2433804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C5D57"/>
                </a:solidFill>
              </a:rPr>
              <a:t>Backup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/>
          <p:nvPr/>
        </p:nvSpPr>
        <p:spPr>
          <a:xfrm>
            <a:off x="290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0" name="Shape 620"/>
          <p:cNvSpPr/>
          <p:nvPr/>
        </p:nvSpPr>
        <p:spPr>
          <a:xfrm>
            <a:off x="353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1" name="Shape 621"/>
          <p:cNvSpPr/>
          <p:nvPr/>
        </p:nvSpPr>
        <p:spPr>
          <a:xfrm>
            <a:off x="417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2" name="Shape 622"/>
          <p:cNvSpPr/>
          <p:nvPr/>
        </p:nvSpPr>
        <p:spPr>
          <a:xfrm>
            <a:off x="544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480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4" name="Shape 624"/>
          <p:cNvSpPr/>
          <p:nvPr/>
        </p:nvSpPr>
        <p:spPr>
          <a:xfrm>
            <a:off x="607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671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734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798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8" name="Shape 628"/>
          <p:cNvSpPr/>
          <p:nvPr/>
        </p:nvSpPr>
        <p:spPr>
          <a:xfrm>
            <a:off x="925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9" name="Shape 629"/>
          <p:cNvSpPr/>
          <p:nvPr/>
        </p:nvSpPr>
        <p:spPr>
          <a:xfrm>
            <a:off x="861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0" name="Shape 630"/>
          <p:cNvSpPr/>
          <p:nvPr/>
        </p:nvSpPr>
        <p:spPr>
          <a:xfrm>
            <a:off x="988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1" name="Shape 631"/>
          <p:cNvSpPr/>
          <p:nvPr/>
        </p:nvSpPr>
        <p:spPr>
          <a:xfrm>
            <a:off x="29019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2" name="Shape 632"/>
          <p:cNvSpPr/>
          <p:nvPr/>
        </p:nvSpPr>
        <p:spPr>
          <a:xfrm>
            <a:off x="354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3" name="Shape 633"/>
          <p:cNvSpPr/>
          <p:nvPr/>
        </p:nvSpPr>
        <p:spPr>
          <a:xfrm>
            <a:off x="418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4" name="Shape 634"/>
          <p:cNvSpPr/>
          <p:nvPr/>
        </p:nvSpPr>
        <p:spPr>
          <a:xfrm>
            <a:off x="545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5" name="Shape 635"/>
          <p:cNvSpPr/>
          <p:nvPr/>
        </p:nvSpPr>
        <p:spPr>
          <a:xfrm>
            <a:off x="481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6" name="Shape 636"/>
          <p:cNvSpPr/>
          <p:nvPr/>
        </p:nvSpPr>
        <p:spPr>
          <a:xfrm>
            <a:off x="608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7" name="Shape 637"/>
          <p:cNvSpPr/>
          <p:nvPr/>
        </p:nvSpPr>
        <p:spPr>
          <a:xfrm>
            <a:off x="672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8" name="Shape 638"/>
          <p:cNvSpPr/>
          <p:nvPr/>
        </p:nvSpPr>
        <p:spPr>
          <a:xfrm>
            <a:off x="735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9" name="Shape 639"/>
          <p:cNvSpPr/>
          <p:nvPr/>
        </p:nvSpPr>
        <p:spPr>
          <a:xfrm>
            <a:off x="799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926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862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989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287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4" name="Shape 644"/>
          <p:cNvSpPr/>
          <p:nvPr/>
        </p:nvSpPr>
        <p:spPr>
          <a:xfrm>
            <a:off x="351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414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541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7" name="Shape 647"/>
          <p:cNvSpPr/>
          <p:nvPr/>
        </p:nvSpPr>
        <p:spPr>
          <a:xfrm>
            <a:off x="478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8" name="Shape 648"/>
          <p:cNvSpPr/>
          <p:nvPr/>
        </p:nvSpPr>
        <p:spPr>
          <a:xfrm>
            <a:off x="605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668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0" name="Shape 650"/>
          <p:cNvSpPr/>
          <p:nvPr/>
        </p:nvSpPr>
        <p:spPr>
          <a:xfrm>
            <a:off x="732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1" name="Shape 651"/>
          <p:cNvSpPr/>
          <p:nvPr/>
        </p:nvSpPr>
        <p:spPr>
          <a:xfrm>
            <a:off x="795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2" name="Shape 652"/>
          <p:cNvSpPr/>
          <p:nvPr/>
        </p:nvSpPr>
        <p:spPr>
          <a:xfrm>
            <a:off x="922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3" name="Shape 653"/>
          <p:cNvSpPr/>
          <p:nvPr/>
        </p:nvSpPr>
        <p:spPr>
          <a:xfrm>
            <a:off x="859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4" name="Shape 654"/>
          <p:cNvSpPr/>
          <p:nvPr/>
        </p:nvSpPr>
        <p:spPr>
          <a:xfrm>
            <a:off x="986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5" name="Shape 655"/>
          <p:cNvSpPr/>
          <p:nvPr/>
        </p:nvSpPr>
        <p:spPr>
          <a:xfrm>
            <a:off x="28765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6" name="Shape 656"/>
          <p:cNvSpPr/>
          <p:nvPr/>
        </p:nvSpPr>
        <p:spPr>
          <a:xfrm>
            <a:off x="352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7" name="Shape 657"/>
          <p:cNvSpPr/>
          <p:nvPr/>
        </p:nvSpPr>
        <p:spPr>
          <a:xfrm>
            <a:off x="415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8" name="Shape 658"/>
          <p:cNvSpPr/>
          <p:nvPr/>
        </p:nvSpPr>
        <p:spPr>
          <a:xfrm>
            <a:off x="542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9" name="Shape 659"/>
          <p:cNvSpPr/>
          <p:nvPr/>
        </p:nvSpPr>
        <p:spPr>
          <a:xfrm>
            <a:off x="479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606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1" name="Shape 661"/>
          <p:cNvSpPr/>
          <p:nvPr/>
        </p:nvSpPr>
        <p:spPr>
          <a:xfrm>
            <a:off x="669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2" name="Shape 662"/>
          <p:cNvSpPr/>
          <p:nvPr/>
        </p:nvSpPr>
        <p:spPr>
          <a:xfrm>
            <a:off x="733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3" name="Shape 663"/>
          <p:cNvSpPr/>
          <p:nvPr/>
        </p:nvSpPr>
        <p:spPr>
          <a:xfrm>
            <a:off x="796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4" name="Shape 664"/>
          <p:cNvSpPr/>
          <p:nvPr/>
        </p:nvSpPr>
        <p:spPr>
          <a:xfrm>
            <a:off x="923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5" name="Shape 665"/>
          <p:cNvSpPr/>
          <p:nvPr/>
        </p:nvSpPr>
        <p:spPr>
          <a:xfrm>
            <a:off x="860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6" name="Shape 666"/>
          <p:cNvSpPr/>
          <p:nvPr/>
        </p:nvSpPr>
        <p:spPr>
          <a:xfrm>
            <a:off x="987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286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8" name="Shape 668"/>
          <p:cNvSpPr/>
          <p:nvPr/>
        </p:nvSpPr>
        <p:spPr>
          <a:xfrm>
            <a:off x="349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9" name="Shape 669"/>
          <p:cNvSpPr/>
          <p:nvPr/>
        </p:nvSpPr>
        <p:spPr>
          <a:xfrm>
            <a:off x="413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0" name="Shape 670"/>
          <p:cNvSpPr/>
          <p:nvPr/>
        </p:nvSpPr>
        <p:spPr>
          <a:xfrm>
            <a:off x="540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1" name="Shape 671"/>
          <p:cNvSpPr/>
          <p:nvPr/>
        </p:nvSpPr>
        <p:spPr>
          <a:xfrm>
            <a:off x="476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2" name="Shape 672"/>
          <p:cNvSpPr/>
          <p:nvPr/>
        </p:nvSpPr>
        <p:spPr>
          <a:xfrm>
            <a:off x="603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3" name="Shape 673"/>
          <p:cNvSpPr/>
          <p:nvPr/>
        </p:nvSpPr>
        <p:spPr>
          <a:xfrm>
            <a:off x="667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4" name="Shape 674"/>
          <p:cNvSpPr/>
          <p:nvPr/>
        </p:nvSpPr>
        <p:spPr>
          <a:xfrm>
            <a:off x="730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5" name="Shape 675"/>
          <p:cNvSpPr/>
          <p:nvPr/>
        </p:nvSpPr>
        <p:spPr>
          <a:xfrm>
            <a:off x="794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921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7" name="Shape 677"/>
          <p:cNvSpPr/>
          <p:nvPr/>
        </p:nvSpPr>
        <p:spPr>
          <a:xfrm>
            <a:off x="857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8" name="Shape 678"/>
          <p:cNvSpPr/>
          <p:nvPr/>
        </p:nvSpPr>
        <p:spPr>
          <a:xfrm>
            <a:off x="984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28638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0" name="Shape 680"/>
          <p:cNvSpPr/>
          <p:nvPr/>
        </p:nvSpPr>
        <p:spPr>
          <a:xfrm>
            <a:off x="351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1" name="Shape 681"/>
          <p:cNvSpPr/>
          <p:nvPr/>
        </p:nvSpPr>
        <p:spPr>
          <a:xfrm>
            <a:off x="414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2" name="Shape 682"/>
          <p:cNvSpPr/>
          <p:nvPr/>
        </p:nvSpPr>
        <p:spPr>
          <a:xfrm>
            <a:off x="541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3" name="Shape 683"/>
          <p:cNvSpPr/>
          <p:nvPr/>
        </p:nvSpPr>
        <p:spPr>
          <a:xfrm>
            <a:off x="478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4" name="Shape 684"/>
          <p:cNvSpPr/>
          <p:nvPr/>
        </p:nvSpPr>
        <p:spPr>
          <a:xfrm>
            <a:off x="605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5" name="Shape 685"/>
          <p:cNvSpPr/>
          <p:nvPr/>
        </p:nvSpPr>
        <p:spPr>
          <a:xfrm>
            <a:off x="668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6" name="Shape 686"/>
          <p:cNvSpPr/>
          <p:nvPr/>
        </p:nvSpPr>
        <p:spPr>
          <a:xfrm>
            <a:off x="732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7" name="Shape 687"/>
          <p:cNvSpPr/>
          <p:nvPr/>
        </p:nvSpPr>
        <p:spPr>
          <a:xfrm>
            <a:off x="795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8" name="Shape 688"/>
          <p:cNvSpPr/>
          <p:nvPr/>
        </p:nvSpPr>
        <p:spPr>
          <a:xfrm>
            <a:off x="922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9" name="Shape 689"/>
          <p:cNvSpPr/>
          <p:nvPr/>
        </p:nvSpPr>
        <p:spPr>
          <a:xfrm>
            <a:off x="859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0" name="Shape 690"/>
          <p:cNvSpPr/>
          <p:nvPr/>
        </p:nvSpPr>
        <p:spPr>
          <a:xfrm>
            <a:off x="986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1" name="Shape 691"/>
          <p:cNvSpPr/>
          <p:nvPr/>
        </p:nvSpPr>
        <p:spPr>
          <a:xfrm>
            <a:off x="283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347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3" name="Shape 693"/>
          <p:cNvSpPr/>
          <p:nvPr/>
        </p:nvSpPr>
        <p:spPr>
          <a:xfrm>
            <a:off x="410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4" name="Shape 694"/>
          <p:cNvSpPr/>
          <p:nvPr/>
        </p:nvSpPr>
        <p:spPr>
          <a:xfrm>
            <a:off x="537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5" name="Shape 695"/>
          <p:cNvSpPr/>
          <p:nvPr/>
        </p:nvSpPr>
        <p:spPr>
          <a:xfrm>
            <a:off x="474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6" name="Shape 696"/>
          <p:cNvSpPr/>
          <p:nvPr/>
        </p:nvSpPr>
        <p:spPr>
          <a:xfrm>
            <a:off x="601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7" name="Shape 697"/>
          <p:cNvSpPr/>
          <p:nvPr/>
        </p:nvSpPr>
        <p:spPr>
          <a:xfrm>
            <a:off x="664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8" name="Shape 698"/>
          <p:cNvSpPr/>
          <p:nvPr/>
        </p:nvSpPr>
        <p:spPr>
          <a:xfrm>
            <a:off x="728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9" name="Shape 699"/>
          <p:cNvSpPr/>
          <p:nvPr/>
        </p:nvSpPr>
        <p:spPr>
          <a:xfrm>
            <a:off x="791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0" name="Shape 700"/>
          <p:cNvSpPr/>
          <p:nvPr/>
        </p:nvSpPr>
        <p:spPr>
          <a:xfrm>
            <a:off x="918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1" name="Shape 701"/>
          <p:cNvSpPr/>
          <p:nvPr/>
        </p:nvSpPr>
        <p:spPr>
          <a:xfrm>
            <a:off x="855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2" name="Shape 702"/>
          <p:cNvSpPr/>
          <p:nvPr/>
        </p:nvSpPr>
        <p:spPr>
          <a:xfrm>
            <a:off x="982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3" name="Shape 703"/>
          <p:cNvSpPr/>
          <p:nvPr/>
        </p:nvSpPr>
        <p:spPr>
          <a:xfrm>
            <a:off x="28384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4" name="Shape 704"/>
          <p:cNvSpPr/>
          <p:nvPr/>
        </p:nvSpPr>
        <p:spPr>
          <a:xfrm>
            <a:off x="348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5" name="Shape 705"/>
          <p:cNvSpPr/>
          <p:nvPr/>
        </p:nvSpPr>
        <p:spPr>
          <a:xfrm>
            <a:off x="412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6" name="Shape 706"/>
          <p:cNvSpPr/>
          <p:nvPr/>
        </p:nvSpPr>
        <p:spPr>
          <a:xfrm>
            <a:off x="539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7" name="Shape 707"/>
          <p:cNvSpPr/>
          <p:nvPr/>
        </p:nvSpPr>
        <p:spPr>
          <a:xfrm>
            <a:off x="475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8" name="Shape 708"/>
          <p:cNvSpPr/>
          <p:nvPr/>
        </p:nvSpPr>
        <p:spPr>
          <a:xfrm>
            <a:off x="602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9" name="Shape 709"/>
          <p:cNvSpPr/>
          <p:nvPr/>
        </p:nvSpPr>
        <p:spPr>
          <a:xfrm>
            <a:off x="666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0" name="Shape 710"/>
          <p:cNvSpPr/>
          <p:nvPr/>
        </p:nvSpPr>
        <p:spPr>
          <a:xfrm>
            <a:off x="729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1" name="Shape 711"/>
          <p:cNvSpPr/>
          <p:nvPr/>
        </p:nvSpPr>
        <p:spPr>
          <a:xfrm>
            <a:off x="793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2" name="Shape 712"/>
          <p:cNvSpPr/>
          <p:nvPr/>
        </p:nvSpPr>
        <p:spPr>
          <a:xfrm>
            <a:off x="920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3" name="Shape 713"/>
          <p:cNvSpPr/>
          <p:nvPr/>
        </p:nvSpPr>
        <p:spPr>
          <a:xfrm>
            <a:off x="856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983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5" name="Shape 715"/>
          <p:cNvSpPr/>
          <p:nvPr/>
        </p:nvSpPr>
        <p:spPr>
          <a:xfrm>
            <a:off x="282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6" name="Shape 716"/>
          <p:cNvSpPr/>
          <p:nvPr/>
        </p:nvSpPr>
        <p:spPr>
          <a:xfrm>
            <a:off x="346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7" name="Shape 717"/>
          <p:cNvSpPr/>
          <p:nvPr/>
        </p:nvSpPr>
        <p:spPr>
          <a:xfrm>
            <a:off x="409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8" name="Shape 718"/>
          <p:cNvSpPr/>
          <p:nvPr/>
        </p:nvSpPr>
        <p:spPr>
          <a:xfrm>
            <a:off x="536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9" name="Shape 719"/>
          <p:cNvSpPr/>
          <p:nvPr/>
        </p:nvSpPr>
        <p:spPr>
          <a:xfrm>
            <a:off x="473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0" name="Shape 720"/>
          <p:cNvSpPr/>
          <p:nvPr/>
        </p:nvSpPr>
        <p:spPr>
          <a:xfrm>
            <a:off x="600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1" name="Shape 721"/>
          <p:cNvSpPr/>
          <p:nvPr/>
        </p:nvSpPr>
        <p:spPr>
          <a:xfrm>
            <a:off x="663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2" name="Shape 722"/>
          <p:cNvSpPr/>
          <p:nvPr/>
        </p:nvSpPr>
        <p:spPr>
          <a:xfrm>
            <a:off x="727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3" name="Shape 723"/>
          <p:cNvSpPr/>
          <p:nvPr/>
        </p:nvSpPr>
        <p:spPr>
          <a:xfrm>
            <a:off x="790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4" name="Shape 724"/>
          <p:cNvSpPr/>
          <p:nvPr/>
        </p:nvSpPr>
        <p:spPr>
          <a:xfrm>
            <a:off x="917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5" name="Shape 725"/>
          <p:cNvSpPr/>
          <p:nvPr/>
        </p:nvSpPr>
        <p:spPr>
          <a:xfrm>
            <a:off x="854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6" name="Shape 726"/>
          <p:cNvSpPr/>
          <p:nvPr/>
        </p:nvSpPr>
        <p:spPr>
          <a:xfrm>
            <a:off x="981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7" name="Shape 727"/>
          <p:cNvSpPr/>
          <p:nvPr/>
        </p:nvSpPr>
        <p:spPr>
          <a:xfrm>
            <a:off x="28257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8" name="Shape 728"/>
          <p:cNvSpPr/>
          <p:nvPr/>
        </p:nvSpPr>
        <p:spPr>
          <a:xfrm>
            <a:off x="347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9" name="Shape 729"/>
          <p:cNvSpPr/>
          <p:nvPr/>
        </p:nvSpPr>
        <p:spPr>
          <a:xfrm>
            <a:off x="410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0" name="Shape 730"/>
          <p:cNvSpPr/>
          <p:nvPr/>
        </p:nvSpPr>
        <p:spPr>
          <a:xfrm>
            <a:off x="537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1" name="Shape 731"/>
          <p:cNvSpPr/>
          <p:nvPr/>
        </p:nvSpPr>
        <p:spPr>
          <a:xfrm>
            <a:off x="474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2" name="Shape 732"/>
          <p:cNvSpPr/>
          <p:nvPr/>
        </p:nvSpPr>
        <p:spPr>
          <a:xfrm>
            <a:off x="601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3" name="Shape 733"/>
          <p:cNvSpPr/>
          <p:nvPr/>
        </p:nvSpPr>
        <p:spPr>
          <a:xfrm>
            <a:off x="664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4" name="Shape 734"/>
          <p:cNvSpPr/>
          <p:nvPr/>
        </p:nvSpPr>
        <p:spPr>
          <a:xfrm>
            <a:off x="728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5" name="Shape 735"/>
          <p:cNvSpPr/>
          <p:nvPr/>
        </p:nvSpPr>
        <p:spPr>
          <a:xfrm>
            <a:off x="791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6" name="Shape 736"/>
          <p:cNvSpPr/>
          <p:nvPr/>
        </p:nvSpPr>
        <p:spPr>
          <a:xfrm>
            <a:off x="918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7" name="Shape 737"/>
          <p:cNvSpPr/>
          <p:nvPr/>
        </p:nvSpPr>
        <p:spPr>
          <a:xfrm>
            <a:off x="855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8" name="Shape 738"/>
          <p:cNvSpPr/>
          <p:nvPr/>
        </p:nvSpPr>
        <p:spPr>
          <a:xfrm>
            <a:off x="982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9" name="Shape 739"/>
          <p:cNvSpPr/>
          <p:nvPr/>
        </p:nvSpPr>
        <p:spPr>
          <a:xfrm>
            <a:off x="4086299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0" name="Shape 740"/>
          <p:cNvSpPr/>
          <p:nvPr/>
        </p:nvSpPr>
        <p:spPr>
          <a:xfrm>
            <a:off x="5356299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1" name="Shape 741"/>
          <p:cNvSpPr/>
          <p:nvPr/>
        </p:nvSpPr>
        <p:spPr>
          <a:xfrm>
            <a:off x="4713473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2" name="Shape 742"/>
          <p:cNvSpPr/>
          <p:nvPr/>
        </p:nvSpPr>
        <p:spPr>
          <a:xfrm>
            <a:off x="7887146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Shape 743"/>
          <p:cNvSpPr/>
          <p:nvPr/>
        </p:nvSpPr>
        <p:spPr>
          <a:xfrm>
            <a:off x="8531299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4" name="Shape 744"/>
          <p:cNvSpPr/>
          <p:nvPr/>
        </p:nvSpPr>
        <p:spPr>
          <a:xfrm>
            <a:off x="5986722" y="1507802"/>
            <a:ext cx="450703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5" name="Shape 745"/>
          <p:cNvSpPr/>
          <p:nvPr/>
        </p:nvSpPr>
        <p:spPr>
          <a:xfrm>
            <a:off x="6621722" y="1507802"/>
            <a:ext cx="450703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6" name="Shape 746"/>
          <p:cNvSpPr/>
          <p:nvPr/>
        </p:nvSpPr>
        <p:spPr>
          <a:xfrm>
            <a:off x="7253473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7" name="Shape 747"/>
          <p:cNvSpPr/>
          <p:nvPr/>
        </p:nvSpPr>
        <p:spPr>
          <a:xfrm>
            <a:off x="2803599" y="29810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8" name="Shape 748"/>
          <p:cNvSpPr/>
          <p:nvPr/>
        </p:nvSpPr>
        <p:spPr>
          <a:xfrm>
            <a:off x="2825898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9" name="Shape 749"/>
          <p:cNvSpPr/>
          <p:nvPr/>
        </p:nvSpPr>
        <p:spPr>
          <a:xfrm>
            <a:off x="3468873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0" name="Shape 750"/>
          <p:cNvSpPr/>
          <p:nvPr/>
        </p:nvSpPr>
        <p:spPr>
          <a:xfrm>
            <a:off x="5373575" y="2244402"/>
            <a:ext cx="450703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1" name="Shape 751"/>
          <p:cNvSpPr/>
          <p:nvPr/>
        </p:nvSpPr>
        <p:spPr>
          <a:xfrm>
            <a:off x="4726173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2" name="Shape 752"/>
          <p:cNvSpPr/>
          <p:nvPr/>
        </p:nvSpPr>
        <p:spPr>
          <a:xfrm>
            <a:off x="9175384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3" name="Shape 753"/>
          <p:cNvSpPr/>
          <p:nvPr/>
        </p:nvSpPr>
        <p:spPr>
          <a:xfrm>
            <a:off x="9806173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4" name="Shape 754"/>
          <p:cNvSpPr/>
          <p:nvPr/>
        </p:nvSpPr>
        <p:spPr>
          <a:xfrm>
            <a:off x="2825898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5" name="Shape 755"/>
          <p:cNvSpPr/>
          <p:nvPr/>
        </p:nvSpPr>
        <p:spPr>
          <a:xfrm>
            <a:off x="3451299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Shape 756"/>
          <p:cNvSpPr/>
          <p:nvPr/>
        </p:nvSpPr>
        <p:spPr>
          <a:xfrm>
            <a:off x="6635384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7" name="Shape 757"/>
          <p:cNvSpPr/>
          <p:nvPr/>
        </p:nvSpPr>
        <p:spPr>
          <a:xfrm>
            <a:off x="7278873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8" name="Shape 758"/>
          <p:cNvSpPr/>
          <p:nvPr/>
        </p:nvSpPr>
        <p:spPr>
          <a:xfrm>
            <a:off x="7912100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/>
          <p:nvPr/>
        </p:nvSpPr>
        <p:spPr>
          <a:xfrm>
            <a:off x="8539125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6007986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1" name="Shape 761"/>
          <p:cNvSpPr/>
          <p:nvPr/>
        </p:nvSpPr>
        <p:spPr>
          <a:xfrm>
            <a:off x="4094125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2" name="Shape 762"/>
          <p:cNvSpPr/>
          <p:nvPr/>
        </p:nvSpPr>
        <p:spPr>
          <a:xfrm>
            <a:off x="9161425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3" name="Shape 763"/>
          <p:cNvSpPr/>
          <p:nvPr/>
        </p:nvSpPr>
        <p:spPr>
          <a:xfrm>
            <a:off x="9784320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4" name="Shape 764"/>
          <p:cNvSpPr/>
          <p:nvPr/>
        </p:nvSpPr>
        <p:spPr>
          <a:xfrm>
            <a:off x="3048450" y="248691"/>
            <a:ext cx="6907900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C5D57"/>
                </a:solidFill>
              </a:rPr>
              <a:t>Identification Accuracy</a:t>
            </a:r>
          </a:p>
        </p:txBody>
      </p:sp>
      <p:cxnSp>
        <p:nvCxnSpPr>
          <p:cNvPr id="3" name="Straight Arrow Connector 2"/>
          <p:cNvCxnSpPr>
            <a:stCxn id="751" idx="0"/>
          </p:cNvCxnSpPr>
          <p:nvPr/>
        </p:nvCxnSpPr>
        <p:spPr>
          <a:xfrm flipH="1" flipV="1">
            <a:off x="4464050" y="1961382"/>
            <a:ext cx="487474" cy="28302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0" name="Straight Arrow Connector 149"/>
          <p:cNvCxnSpPr>
            <a:stCxn id="750" idx="0"/>
          </p:cNvCxnSpPr>
          <p:nvPr/>
        </p:nvCxnSpPr>
        <p:spPr>
          <a:xfrm flipV="1">
            <a:off x="5598927" y="1961382"/>
            <a:ext cx="1036457" cy="28302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3" name="Straight Arrow Connector 152"/>
          <p:cNvCxnSpPr>
            <a:stCxn id="756" idx="0"/>
            <a:endCxn id="746" idx="2"/>
          </p:cNvCxnSpPr>
          <p:nvPr/>
        </p:nvCxnSpPr>
        <p:spPr>
          <a:xfrm flipV="1">
            <a:off x="6860735" y="1961382"/>
            <a:ext cx="618089" cy="28302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miter lim="400000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ounded Rectangle 8"/>
          <p:cNvSpPr/>
          <p:nvPr/>
        </p:nvSpPr>
        <p:spPr>
          <a:xfrm>
            <a:off x="3549650" y="3729954"/>
            <a:ext cx="5715000" cy="1475581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4000" dirty="0">
                <a:solidFill>
                  <a:schemeClr val="bg1"/>
                </a:solidFill>
              </a:rPr>
              <a:t>Iterators over persistent types.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650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Shape 619"/>
          <p:cNvSpPr/>
          <p:nvPr/>
        </p:nvSpPr>
        <p:spPr>
          <a:xfrm>
            <a:off x="290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0" name="Shape 620"/>
          <p:cNvSpPr/>
          <p:nvPr/>
        </p:nvSpPr>
        <p:spPr>
          <a:xfrm>
            <a:off x="353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1" name="Shape 621"/>
          <p:cNvSpPr/>
          <p:nvPr/>
        </p:nvSpPr>
        <p:spPr>
          <a:xfrm>
            <a:off x="417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2" name="Shape 622"/>
          <p:cNvSpPr/>
          <p:nvPr/>
        </p:nvSpPr>
        <p:spPr>
          <a:xfrm>
            <a:off x="544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3" name="Shape 623"/>
          <p:cNvSpPr/>
          <p:nvPr/>
        </p:nvSpPr>
        <p:spPr>
          <a:xfrm>
            <a:off x="480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4" name="Shape 624"/>
          <p:cNvSpPr/>
          <p:nvPr/>
        </p:nvSpPr>
        <p:spPr>
          <a:xfrm>
            <a:off x="607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5" name="Shape 625"/>
          <p:cNvSpPr/>
          <p:nvPr/>
        </p:nvSpPr>
        <p:spPr>
          <a:xfrm>
            <a:off x="671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6" name="Shape 626"/>
          <p:cNvSpPr/>
          <p:nvPr/>
        </p:nvSpPr>
        <p:spPr>
          <a:xfrm>
            <a:off x="734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7" name="Shape 627"/>
          <p:cNvSpPr/>
          <p:nvPr/>
        </p:nvSpPr>
        <p:spPr>
          <a:xfrm>
            <a:off x="798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8" name="Shape 628"/>
          <p:cNvSpPr/>
          <p:nvPr/>
        </p:nvSpPr>
        <p:spPr>
          <a:xfrm>
            <a:off x="9251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29" name="Shape 629"/>
          <p:cNvSpPr/>
          <p:nvPr/>
        </p:nvSpPr>
        <p:spPr>
          <a:xfrm>
            <a:off x="861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0" name="Shape 630"/>
          <p:cNvSpPr/>
          <p:nvPr/>
        </p:nvSpPr>
        <p:spPr>
          <a:xfrm>
            <a:off x="9886950" y="1594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1" name="Shape 631"/>
          <p:cNvSpPr/>
          <p:nvPr/>
        </p:nvSpPr>
        <p:spPr>
          <a:xfrm>
            <a:off x="29019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2" name="Shape 632"/>
          <p:cNvSpPr/>
          <p:nvPr/>
        </p:nvSpPr>
        <p:spPr>
          <a:xfrm>
            <a:off x="354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3" name="Shape 633"/>
          <p:cNvSpPr/>
          <p:nvPr/>
        </p:nvSpPr>
        <p:spPr>
          <a:xfrm>
            <a:off x="418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4" name="Shape 634"/>
          <p:cNvSpPr/>
          <p:nvPr/>
        </p:nvSpPr>
        <p:spPr>
          <a:xfrm>
            <a:off x="545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5" name="Shape 635"/>
          <p:cNvSpPr/>
          <p:nvPr/>
        </p:nvSpPr>
        <p:spPr>
          <a:xfrm>
            <a:off x="481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6" name="Shape 636"/>
          <p:cNvSpPr/>
          <p:nvPr/>
        </p:nvSpPr>
        <p:spPr>
          <a:xfrm>
            <a:off x="608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7" name="Shape 637"/>
          <p:cNvSpPr/>
          <p:nvPr/>
        </p:nvSpPr>
        <p:spPr>
          <a:xfrm>
            <a:off x="672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8" name="Shape 638"/>
          <p:cNvSpPr/>
          <p:nvPr/>
        </p:nvSpPr>
        <p:spPr>
          <a:xfrm>
            <a:off x="735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39" name="Shape 639"/>
          <p:cNvSpPr/>
          <p:nvPr/>
        </p:nvSpPr>
        <p:spPr>
          <a:xfrm>
            <a:off x="799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9264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862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9899650" y="2331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287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4" name="Shape 644"/>
          <p:cNvSpPr/>
          <p:nvPr/>
        </p:nvSpPr>
        <p:spPr>
          <a:xfrm>
            <a:off x="351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414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541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7" name="Shape 647"/>
          <p:cNvSpPr/>
          <p:nvPr/>
        </p:nvSpPr>
        <p:spPr>
          <a:xfrm>
            <a:off x="478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8" name="Shape 648"/>
          <p:cNvSpPr/>
          <p:nvPr/>
        </p:nvSpPr>
        <p:spPr>
          <a:xfrm>
            <a:off x="605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668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0" name="Shape 650"/>
          <p:cNvSpPr/>
          <p:nvPr/>
        </p:nvSpPr>
        <p:spPr>
          <a:xfrm>
            <a:off x="732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1" name="Shape 651"/>
          <p:cNvSpPr/>
          <p:nvPr/>
        </p:nvSpPr>
        <p:spPr>
          <a:xfrm>
            <a:off x="795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2" name="Shape 652"/>
          <p:cNvSpPr/>
          <p:nvPr/>
        </p:nvSpPr>
        <p:spPr>
          <a:xfrm>
            <a:off x="9226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3" name="Shape 653"/>
          <p:cNvSpPr/>
          <p:nvPr/>
        </p:nvSpPr>
        <p:spPr>
          <a:xfrm>
            <a:off x="859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4" name="Shape 654"/>
          <p:cNvSpPr/>
          <p:nvPr/>
        </p:nvSpPr>
        <p:spPr>
          <a:xfrm>
            <a:off x="9861550" y="3068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5" name="Shape 655"/>
          <p:cNvSpPr/>
          <p:nvPr/>
        </p:nvSpPr>
        <p:spPr>
          <a:xfrm>
            <a:off x="28765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6" name="Shape 656"/>
          <p:cNvSpPr/>
          <p:nvPr/>
        </p:nvSpPr>
        <p:spPr>
          <a:xfrm>
            <a:off x="352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7" name="Shape 657"/>
          <p:cNvSpPr/>
          <p:nvPr/>
        </p:nvSpPr>
        <p:spPr>
          <a:xfrm>
            <a:off x="415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8" name="Shape 658"/>
          <p:cNvSpPr/>
          <p:nvPr/>
        </p:nvSpPr>
        <p:spPr>
          <a:xfrm>
            <a:off x="542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59" name="Shape 659"/>
          <p:cNvSpPr/>
          <p:nvPr/>
        </p:nvSpPr>
        <p:spPr>
          <a:xfrm>
            <a:off x="479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0" name="Shape 660"/>
          <p:cNvSpPr/>
          <p:nvPr/>
        </p:nvSpPr>
        <p:spPr>
          <a:xfrm>
            <a:off x="606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1" name="Shape 661"/>
          <p:cNvSpPr/>
          <p:nvPr/>
        </p:nvSpPr>
        <p:spPr>
          <a:xfrm>
            <a:off x="669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2" name="Shape 662"/>
          <p:cNvSpPr/>
          <p:nvPr/>
        </p:nvSpPr>
        <p:spPr>
          <a:xfrm>
            <a:off x="733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3" name="Shape 663"/>
          <p:cNvSpPr/>
          <p:nvPr/>
        </p:nvSpPr>
        <p:spPr>
          <a:xfrm>
            <a:off x="796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4" name="Shape 664"/>
          <p:cNvSpPr/>
          <p:nvPr/>
        </p:nvSpPr>
        <p:spPr>
          <a:xfrm>
            <a:off x="9239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5" name="Shape 665"/>
          <p:cNvSpPr/>
          <p:nvPr/>
        </p:nvSpPr>
        <p:spPr>
          <a:xfrm>
            <a:off x="860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6" name="Shape 666"/>
          <p:cNvSpPr/>
          <p:nvPr/>
        </p:nvSpPr>
        <p:spPr>
          <a:xfrm>
            <a:off x="9874250" y="3804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7" name="Shape 667"/>
          <p:cNvSpPr/>
          <p:nvPr/>
        </p:nvSpPr>
        <p:spPr>
          <a:xfrm>
            <a:off x="286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8" name="Shape 668"/>
          <p:cNvSpPr/>
          <p:nvPr/>
        </p:nvSpPr>
        <p:spPr>
          <a:xfrm>
            <a:off x="349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69" name="Shape 669"/>
          <p:cNvSpPr/>
          <p:nvPr/>
        </p:nvSpPr>
        <p:spPr>
          <a:xfrm>
            <a:off x="413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0" name="Shape 670"/>
          <p:cNvSpPr/>
          <p:nvPr/>
        </p:nvSpPr>
        <p:spPr>
          <a:xfrm>
            <a:off x="540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1" name="Shape 671"/>
          <p:cNvSpPr/>
          <p:nvPr/>
        </p:nvSpPr>
        <p:spPr>
          <a:xfrm>
            <a:off x="476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2" name="Shape 672"/>
          <p:cNvSpPr/>
          <p:nvPr/>
        </p:nvSpPr>
        <p:spPr>
          <a:xfrm>
            <a:off x="603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3" name="Shape 673"/>
          <p:cNvSpPr/>
          <p:nvPr/>
        </p:nvSpPr>
        <p:spPr>
          <a:xfrm>
            <a:off x="667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4" name="Shape 674"/>
          <p:cNvSpPr/>
          <p:nvPr/>
        </p:nvSpPr>
        <p:spPr>
          <a:xfrm>
            <a:off x="730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5" name="Shape 675"/>
          <p:cNvSpPr/>
          <p:nvPr/>
        </p:nvSpPr>
        <p:spPr>
          <a:xfrm>
            <a:off x="794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6" name="Shape 676"/>
          <p:cNvSpPr/>
          <p:nvPr/>
        </p:nvSpPr>
        <p:spPr>
          <a:xfrm>
            <a:off x="9213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7" name="Shape 677"/>
          <p:cNvSpPr/>
          <p:nvPr/>
        </p:nvSpPr>
        <p:spPr>
          <a:xfrm>
            <a:off x="857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8" name="Shape 678"/>
          <p:cNvSpPr/>
          <p:nvPr/>
        </p:nvSpPr>
        <p:spPr>
          <a:xfrm>
            <a:off x="9848850" y="4541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79" name="Shape 679"/>
          <p:cNvSpPr/>
          <p:nvPr/>
        </p:nvSpPr>
        <p:spPr>
          <a:xfrm>
            <a:off x="28638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0" name="Shape 680"/>
          <p:cNvSpPr/>
          <p:nvPr/>
        </p:nvSpPr>
        <p:spPr>
          <a:xfrm>
            <a:off x="351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1" name="Shape 681"/>
          <p:cNvSpPr/>
          <p:nvPr/>
        </p:nvSpPr>
        <p:spPr>
          <a:xfrm>
            <a:off x="414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2" name="Shape 682"/>
          <p:cNvSpPr/>
          <p:nvPr/>
        </p:nvSpPr>
        <p:spPr>
          <a:xfrm>
            <a:off x="541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3" name="Shape 683"/>
          <p:cNvSpPr/>
          <p:nvPr/>
        </p:nvSpPr>
        <p:spPr>
          <a:xfrm>
            <a:off x="478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4" name="Shape 684"/>
          <p:cNvSpPr/>
          <p:nvPr/>
        </p:nvSpPr>
        <p:spPr>
          <a:xfrm>
            <a:off x="605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5" name="Shape 685"/>
          <p:cNvSpPr/>
          <p:nvPr/>
        </p:nvSpPr>
        <p:spPr>
          <a:xfrm>
            <a:off x="668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6" name="Shape 686"/>
          <p:cNvSpPr/>
          <p:nvPr/>
        </p:nvSpPr>
        <p:spPr>
          <a:xfrm>
            <a:off x="732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7" name="Shape 687"/>
          <p:cNvSpPr/>
          <p:nvPr/>
        </p:nvSpPr>
        <p:spPr>
          <a:xfrm>
            <a:off x="795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8" name="Shape 688"/>
          <p:cNvSpPr/>
          <p:nvPr/>
        </p:nvSpPr>
        <p:spPr>
          <a:xfrm>
            <a:off x="9226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89" name="Shape 689"/>
          <p:cNvSpPr/>
          <p:nvPr/>
        </p:nvSpPr>
        <p:spPr>
          <a:xfrm>
            <a:off x="859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0" name="Shape 690"/>
          <p:cNvSpPr/>
          <p:nvPr/>
        </p:nvSpPr>
        <p:spPr>
          <a:xfrm>
            <a:off x="9861550" y="52778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1" name="Shape 691"/>
          <p:cNvSpPr/>
          <p:nvPr/>
        </p:nvSpPr>
        <p:spPr>
          <a:xfrm>
            <a:off x="283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347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3" name="Shape 693"/>
          <p:cNvSpPr/>
          <p:nvPr/>
        </p:nvSpPr>
        <p:spPr>
          <a:xfrm>
            <a:off x="410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4" name="Shape 694"/>
          <p:cNvSpPr/>
          <p:nvPr/>
        </p:nvSpPr>
        <p:spPr>
          <a:xfrm>
            <a:off x="537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5" name="Shape 695"/>
          <p:cNvSpPr/>
          <p:nvPr/>
        </p:nvSpPr>
        <p:spPr>
          <a:xfrm>
            <a:off x="474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6" name="Shape 696"/>
          <p:cNvSpPr/>
          <p:nvPr/>
        </p:nvSpPr>
        <p:spPr>
          <a:xfrm>
            <a:off x="601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7" name="Shape 697"/>
          <p:cNvSpPr/>
          <p:nvPr/>
        </p:nvSpPr>
        <p:spPr>
          <a:xfrm>
            <a:off x="664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8" name="Shape 698"/>
          <p:cNvSpPr/>
          <p:nvPr/>
        </p:nvSpPr>
        <p:spPr>
          <a:xfrm>
            <a:off x="728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699" name="Shape 699"/>
          <p:cNvSpPr/>
          <p:nvPr/>
        </p:nvSpPr>
        <p:spPr>
          <a:xfrm>
            <a:off x="791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0" name="Shape 700"/>
          <p:cNvSpPr/>
          <p:nvPr/>
        </p:nvSpPr>
        <p:spPr>
          <a:xfrm>
            <a:off x="9188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1" name="Shape 701"/>
          <p:cNvSpPr/>
          <p:nvPr/>
        </p:nvSpPr>
        <p:spPr>
          <a:xfrm>
            <a:off x="855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2" name="Shape 702"/>
          <p:cNvSpPr/>
          <p:nvPr/>
        </p:nvSpPr>
        <p:spPr>
          <a:xfrm>
            <a:off x="9823450" y="60144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3" name="Shape 703"/>
          <p:cNvSpPr/>
          <p:nvPr/>
        </p:nvSpPr>
        <p:spPr>
          <a:xfrm>
            <a:off x="28384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4" name="Shape 704"/>
          <p:cNvSpPr/>
          <p:nvPr/>
        </p:nvSpPr>
        <p:spPr>
          <a:xfrm>
            <a:off x="348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5" name="Shape 705"/>
          <p:cNvSpPr/>
          <p:nvPr/>
        </p:nvSpPr>
        <p:spPr>
          <a:xfrm>
            <a:off x="412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6" name="Shape 706"/>
          <p:cNvSpPr/>
          <p:nvPr/>
        </p:nvSpPr>
        <p:spPr>
          <a:xfrm>
            <a:off x="539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7" name="Shape 707"/>
          <p:cNvSpPr/>
          <p:nvPr/>
        </p:nvSpPr>
        <p:spPr>
          <a:xfrm>
            <a:off x="475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8" name="Shape 708"/>
          <p:cNvSpPr/>
          <p:nvPr/>
        </p:nvSpPr>
        <p:spPr>
          <a:xfrm>
            <a:off x="602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09" name="Shape 709"/>
          <p:cNvSpPr/>
          <p:nvPr/>
        </p:nvSpPr>
        <p:spPr>
          <a:xfrm>
            <a:off x="666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0" name="Shape 710"/>
          <p:cNvSpPr/>
          <p:nvPr/>
        </p:nvSpPr>
        <p:spPr>
          <a:xfrm>
            <a:off x="729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1" name="Shape 711"/>
          <p:cNvSpPr/>
          <p:nvPr/>
        </p:nvSpPr>
        <p:spPr>
          <a:xfrm>
            <a:off x="793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2" name="Shape 712"/>
          <p:cNvSpPr/>
          <p:nvPr/>
        </p:nvSpPr>
        <p:spPr>
          <a:xfrm>
            <a:off x="9201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3" name="Shape 713"/>
          <p:cNvSpPr/>
          <p:nvPr/>
        </p:nvSpPr>
        <p:spPr>
          <a:xfrm>
            <a:off x="856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4" name="Shape 714"/>
          <p:cNvSpPr/>
          <p:nvPr/>
        </p:nvSpPr>
        <p:spPr>
          <a:xfrm>
            <a:off x="9836150" y="67510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5" name="Shape 715"/>
          <p:cNvSpPr/>
          <p:nvPr/>
        </p:nvSpPr>
        <p:spPr>
          <a:xfrm>
            <a:off x="282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6" name="Shape 716"/>
          <p:cNvSpPr/>
          <p:nvPr/>
        </p:nvSpPr>
        <p:spPr>
          <a:xfrm>
            <a:off x="346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7" name="Shape 717"/>
          <p:cNvSpPr/>
          <p:nvPr/>
        </p:nvSpPr>
        <p:spPr>
          <a:xfrm>
            <a:off x="409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8" name="Shape 718"/>
          <p:cNvSpPr/>
          <p:nvPr/>
        </p:nvSpPr>
        <p:spPr>
          <a:xfrm>
            <a:off x="536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19" name="Shape 719"/>
          <p:cNvSpPr/>
          <p:nvPr/>
        </p:nvSpPr>
        <p:spPr>
          <a:xfrm>
            <a:off x="473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0" name="Shape 720"/>
          <p:cNvSpPr/>
          <p:nvPr/>
        </p:nvSpPr>
        <p:spPr>
          <a:xfrm>
            <a:off x="600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1" name="Shape 721"/>
          <p:cNvSpPr/>
          <p:nvPr/>
        </p:nvSpPr>
        <p:spPr>
          <a:xfrm>
            <a:off x="663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2" name="Shape 722"/>
          <p:cNvSpPr/>
          <p:nvPr/>
        </p:nvSpPr>
        <p:spPr>
          <a:xfrm>
            <a:off x="727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3" name="Shape 723"/>
          <p:cNvSpPr/>
          <p:nvPr/>
        </p:nvSpPr>
        <p:spPr>
          <a:xfrm>
            <a:off x="790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4" name="Shape 724"/>
          <p:cNvSpPr/>
          <p:nvPr/>
        </p:nvSpPr>
        <p:spPr>
          <a:xfrm>
            <a:off x="9175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5" name="Shape 725"/>
          <p:cNvSpPr/>
          <p:nvPr/>
        </p:nvSpPr>
        <p:spPr>
          <a:xfrm>
            <a:off x="854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6" name="Shape 726"/>
          <p:cNvSpPr/>
          <p:nvPr/>
        </p:nvSpPr>
        <p:spPr>
          <a:xfrm>
            <a:off x="9810750" y="74876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7" name="Shape 727"/>
          <p:cNvSpPr/>
          <p:nvPr/>
        </p:nvSpPr>
        <p:spPr>
          <a:xfrm>
            <a:off x="28257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8" name="Shape 728"/>
          <p:cNvSpPr/>
          <p:nvPr/>
        </p:nvSpPr>
        <p:spPr>
          <a:xfrm>
            <a:off x="347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29" name="Shape 729"/>
          <p:cNvSpPr/>
          <p:nvPr/>
        </p:nvSpPr>
        <p:spPr>
          <a:xfrm>
            <a:off x="410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0" name="Shape 730"/>
          <p:cNvSpPr/>
          <p:nvPr/>
        </p:nvSpPr>
        <p:spPr>
          <a:xfrm>
            <a:off x="537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1" name="Shape 731"/>
          <p:cNvSpPr/>
          <p:nvPr/>
        </p:nvSpPr>
        <p:spPr>
          <a:xfrm>
            <a:off x="474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2" name="Shape 732"/>
          <p:cNvSpPr/>
          <p:nvPr/>
        </p:nvSpPr>
        <p:spPr>
          <a:xfrm>
            <a:off x="601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3" name="Shape 733"/>
          <p:cNvSpPr/>
          <p:nvPr/>
        </p:nvSpPr>
        <p:spPr>
          <a:xfrm>
            <a:off x="664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4" name="Shape 734"/>
          <p:cNvSpPr/>
          <p:nvPr/>
        </p:nvSpPr>
        <p:spPr>
          <a:xfrm>
            <a:off x="728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5" name="Shape 735"/>
          <p:cNvSpPr/>
          <p:nvPr/>
        </p:nvSpPr>
        <p:spPr>
          <a:xfrm>
            <a:off x="791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6" name="Shape 736"/>
          <p:cNvSpPr/>
          <p:nvPr/>
        </p:nvSpPr>
        <p:spPr>
          <a:xfrm>
            <a:off x="9188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7" name="Shape 737"/>
          <p:cNvSpPr/>
          <p:nvPr/>
        </p:nvSpPr>
        <p:spPr>
          <a:xfrm>
            <a:off x="855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8" name="Shape 738"/>
          <p:cNvSpPr/>
          <p:nvPr/>
        </p:nvSpPr>
        <p:spPr>
          <a:xfrm>
            <a:off x="9823450" y="8224291"/>
            <a:ext cx="279400" cy="279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ln w="25400">
            <a:solidFill>
              <a:srgbClr val="85888D"/>
            </a:solidFill>
            <a:miter lim="400000"/>
          </a:ln>
        </p:spPr>
        <p:txBody>
          <a:bodyPr lIns="50800" tIns="50800" rIns="50800" bIns="50800" anchor="ctr"/>
          <a:lstStyle/>
          <a:p>
            <a:pPr lvl="0">
              <a:defRPr sz="2400"/>
            </a:pPr>
            <a:endParaRPr/>
          </a:p>
        </p:txBody>
      </p:sp>
      <p:sp>
        <p:nvSpPr>
          <p:cNvPr id="739" name="Shape 739"/>
          <p:cNvSpPr/>
          <p:nvPr/>
        </p:nvSpPr>
        <p:spPr>
          <a:xfrm>
            <a:off x="4086299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0" name="Shape 740"/>
          <p:cNvSpPr/>
          <p:nvPr/>
        </p:nvSpPr>
        <p:spPr>
          <a:xfrm>
            <a:off x="5356299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1" name="Shape 741"/>
          <p:cNvSpPr/>
          <p:nvPr/>
        </p:nvSpPr>
        <p:spPr>
          <a:xfrm>
            <a:off x="4713473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2" name="Shape 742"/>
          <p:cNvSpPr/>
          <p:nvPr/>
        </p:nvSpPr>
        <p:spPr>
          <a:xfrm>
            <a:off x="7887146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3" name="Shape 743"/>
          <p:cNvSpPr/>
          <p:nvPr/>
        </p:nvSpPr>
        <p:spPr>
          <a:xfrm>
            <a:off x="8531299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4" name="Shape 744"/>
          <p:cNvSpPr/>
          <p:nvPr/>
        </p:nvSpPr>
        <p:spPr>
          <a:xfrm>
            <a:off x="5986722" y="1507802"/>
            <a:ext cx="450703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5" name="Shape 745"/>
          <p:cNvSpPr/>
          <p:nvPr/>
        </p:nvSpPr>
        <p:spPr>
          <a:xfrm>
            <a:off x="6621722" y="1507802"/>
            <a:ext cx="450703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6" name="Shape 746"/>
          <p:cNvSpPr/>
          <p:nvPr/>
        </p:nvSpPr>
        <p:spPr>
          <a:xfrm>
            <a:off x="7253473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7" name="Shape 747"/>
          <p:cNvSpPr/>
          <p:nvPr/>
        </p:nvSpPr>
        <p:spPr>
          <a:xfrm>
            <a:off x="2803599" y="29810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8" name="Shape 748"/>
          <p:cNvSpPr/>
          <p:nvPr/>
        </p:nvSpPr>
        <p:spPr>
          <a:xfrm>
            <a:off x="2825898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9" name="Shape 749"/>
          <p:cNvSpPr/>
          <p:nvPr/>
        </p:nvSpPr>
        <p:spPr>
          <a:xfrm>
            <a:off x="3468873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0" name="Shape 750"/>
          <p:cNvSpPr/>
          <p:nvPr/>
        </p:nvSpPr>
        <p:spPr>
          <a:xfrm>
            <a:off x="5373575" y="2244402"/>
            <a:ext cx="450703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1" name="Shape 751"/>
          <p:cNvSpPr/>
          <p:nvPr/>
        </p:nvSpPr>
        <p:spPr>
          <a:xfrm>
            <a:off x="4726173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2" name="Shape 752"/>
          <p:cNvSpPr/>
          <p:nvPr/>
        </p:nvSpPr>
        <p:spPr>
          <a:xfrm>
            <a:off x="9175384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3" name="Shape 753"/>
          <p:cNvSpPr/>
          <p:nvPr/>
        </p:nvSpPr>
        <p:spPr>
          <a:xfrm>
            <a:off x="9806173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4" name="Shape 754"/>
          <p:cNvSpPr/>
          <p:nvPr/>
        </p:nvSpPr>
        <p:spPr>
          <a:xfrm>
            <a:off x="2825898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5" name="Shape 755"/>
          <p:cNvSpPr/>
          <p:nvPr/>
        </p:nvSpPr>
        <p:spPr>
          <a:xfrm>
            <a:off x="3451299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6" name="Shape 756"/>
          <p:cNvSpPr/>
          <p:nvPr/>
        </p:nvSpPr>
        <p:spPr>
          <a:xfrm>
            <a:off x="6635384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7" name="Shape 757"/>
          <p:cNvSpPr/>
          <p:nvPr/>
        </p:nvSpPr>
        <p:spPr>
          <a:xfrm>
            <a:off x="7278873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8" name="Shape 758"/>
          <p:cNvSpPr/>
          <p:nvPr/>
        </p:nvSpPr>
        <p:spPr>
          <a:xfrm>
            <a:off x="7912100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9" name="Shape 759"/>
          <p:cNvSpPr/>
          <p:nvPr/>
        </p:nvSpPr>
        <p:spPr>
          <a:xfrm>
            <a:off x="8539125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0" name="Shape 760"/>
          <p:cNvSpPr/>
          <p:nvPr/>
        </p:nvSpPr>
        <p:spPr>
          <a:xfrm>
            <a:off x="6007986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1" name="Shape 761"/>
          <p:cNvSpPr/>
          <p:nvPr/>
        </p:nvSpPr>
        <p:spPr>
          <a:xfrm>
            <a:off x="4094125" y="22444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FF7E79">
              <a:alpha val="99523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2" name="Shape 762"/>
          <p:cNvSpPr/>
          <p:nvPr/>
        </p:nvSpPr>
        <p:spPr>
          <a:xfrm>
            <a:off x="9161425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3" name="Shape 763"/>
          <p:cNvSpPr/>
          <p:nvPr/>
        </p:nvSpPr>
        <p:spPr>
          <a:xfrm>
            <a:off x="9784320" y="1507802"/>
            <a:ext cx="450702" cy="453580"/>
          </a:xfrm>
          <a:prstGeom prst="roundRect">
            <a:avLst>
              <a:gd name="adj" fmla="val 15000"/>
            </a:avLst>
          </a:prstGeom>
          <a:solidFill>
            <a:srgbClr val="009051">
              <a:alpha val="89558"/>
            </a:srgbClr>
          </a:solidFill>
          <a:ln w="50800">
            <a:solidFill>
              <a:srgbClr val="0365C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4" name="Shape 764"/>
          <p:cNvSpPr/>
          <p:nvPr/>
        </p:nvSpPr>
        <p:spPr>
          <a:xfrm>
            <a:off x="3048450" y="248691"/>
            <a:ext cx="6907900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C5D57"/>
                </a:solidFill>
              </a:rPr>
              <a:t>Identification Accuracy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474259" y="3729954"/>
            <a:ext cx="8193741" cy="1475581"/>
          </a:xfrm>
          <a:prstGeom prst="roundRect">
            <a:avLst/>
          </a:prstGeom>
          <a:blipFill rotWithShape="1">
            <a:blip r:embed="rId2"/>
            <a:srcRect/>
            <a:tile tx="0" ty="0" sx="100000" sy="100000" flip="none" algn="tl"/>
          </a:blip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US" sz="4000" dirty="0" smtClean="0">
                <a:solidFill>
                  <a:schemeClr val="bg1"/>
                </a:solidFill>
              </a:rPr>
              <a:t>Different byte-alignments of the </a:t>
            </a:r>
          </a:p>
          <a:p>
            <a:pPr rtl="0" latinLnBrk="1" hangingPunct="0"/>
            <a:r>
              <a:rPr lang="en-US" sz="4000" dirty="0" smtClean="0">
                <a:solidFill>
                  <a:schemeClr val="bg1"/>
                </a:solidFill>
              </a:rPr>
              <a:t>same type.</a:t>
            </a:r>
            <a:endParaRPr lang="en-US" sz="4000" dirty="0">
              <a:solidFill>
                <a:schemeClr val="bg1"/>
              </a:solidFill>
            </a:endParaRPr>
          </a:p>
        </p:txBody>
      </p:sp>
      <p:cxnSp>
        <p:nvCxnSpPr>
          <p:cNvPr id="152" name="Straight Arrow Connector 151"/>
          <p:cNvCxnSpPr>
            <a:stCxn id="759" idx="0"/>
          </p:cNvCxnSpPr>
          <p:nvPr/>
        </p:nvCxnSpPr>
        <p:spPr>
          <a:xfrm flipH="1" flipV="1">
            <a:off x="8700533" y="1941330"/>
            <a:ext cx="63943" cy="303072"/>
          </a:xfrm>
          <a:prstGeom prst="straightConnector1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400000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4" name="Straight Arrow Connector 153"/>
          <p:cNvCxnSpPr>
            <a:stCxn id="752" idx="0"/>
            <a:endCxn id="743" idx="2"/>
          </p:cNvCxnSpPr>
          <p:nvPr/>
        </p:nvCxnSpPr>
        <p:spPr>
          <a:xfrm flipH="1" flipV="1">
            <a:off x="8756650" y="1961382"/>
            <a:ext cx="644085" cy="283020"/>
          </a:xfrm>
          <a:prstGeom prst="straightConnector1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400000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7" name="Straight Arrow Connector 156"/>
          <p:cNvCxnSpPr>
            <a:stCxn id="753" idx="0"/>
          </p:cNvCxnSpPr>
          <p:nvPr/>
        </p:nvCxnSpPr>
        <p:spPr>
          <a:xfrm flipH="1" flipV="1">
            <a:off x="8989827" y="1998750"/>
            <a:ext cx="1041697" cy="245652"/>
          </a:xfrm>
          <a:prstGeom prst="straightConnector1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miter lim="400000"/>
            <a:tailEnd type="triangle" w="lg" len="lg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4008595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Shape 1121"/>
          <p:cNvSpPr/>
          <p:nvPr/>
        </p:nvSpPr>
        <p:spPr>
          <a:xfrm>
            <a:off x="4233624" y="769391"/>
            <a:ext cx="6648083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C5D57"/>
                </a:solidFill>
              </a:rPr>
              <a:t>Throughputs (ops/sec)</a:t>
            </a:r>
          </a:p>
        </p:txBody>
      </p:sp>
      <p:graphicFrame>
        <p:nvGraphicFramePr>
          <p:cNvPr id="1122" name="Table 1122"/>
          <p:cNvGraphicFramePr/>
          <p:nvPr/>
        </p:nvGraphicFramePr>
        <p:xfrm>
          <a:off x="1370073" y="2268840"/>
          <a:ext cx="10264652" cy="6968517"/>
        </p:xfrm>
        <a:graphic>
          <a:graphicData uri="http://schemas.openxmlformats.org/drawingml/2006/table">
            <a:tbl>
              <a:tblPr firstRow="1" firstCol="1">
                <a:tableStyleId>{33BA23B1-9221-436E-865A-0063620EA4FD}</a:tableStyleId>
              </a:tblPr>
              <a:tblGrid>
                <a:gridCol w="2489200"/>
                <a:gridCol w="2768224"/>
                <a:gridCol w="2198295"/>
                <a:gridCol w="2808933"/>
              </a:tblGrid>
              <a:tr h="761568">
                <a:tc>
                  <a:txBody>
                    <a:bodyPr/>
                    <a:lstStyle/>
                    <a:p>
                      <a:pPr lvl="0" defTabSz="914400">
                        <a:defRPr sz="4200" b="0">
                          <a:latin typeface="Lato Regular"/>
                          <a:ea typeface="Lato Regular"/>
                          <a:cs typeface="Lato Regular"/>
                          <a:sym typeface="Lato Regular"/>
                        </a:defRPr>
                      </a:pPr>
                      <a:endParaRPr/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3901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readheavy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3901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balance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39019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writeheavy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39019"/>
                    </a:solidFill>
                  </a:tcPr>
                </a:tc>
              </a:tr>
              <a:tr h="786283">
                <a:tc>
                  <a:txBody>
                    <a:bodyPr/>
                    <a:lstStyle/>
                    <a:p>
                      <a:pPr lvl="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PCM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28399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25,302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9759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786283">
                <a:tc>
                  <a:txBody>
                    <a:bodyPr/>
                    <a:lstStyle/>
                    <a:p>
                      <a:pPr lvl="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STTRam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41213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38,048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12155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lvl="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AoF (disk)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15634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6,457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2868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786283">
                <a:tc>
                  <a:txBody>
                    <a:bodyPr/>
                    <a:lstStyle/>
                    <a:p>
                      <a:pPr lvl="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AoF (SSD)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27946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17,612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6605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lvl="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RDB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46355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47,609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26605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282700">
                <a:tc>
                  <a:txBody>
                    <a:bodyPr/>
                    <a:lstStyle/>
                    <a:p>
                      <a:pPr lvl="0"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Memory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50163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420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48,360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algn="r" defTabSz="914400"/>
                      <a:r>
                        <a:rPr sz="4200" dirty="0">
                          <a:latin typeface="Lato Regular"/>
                          <a:ea typeface="Lato Regular"/>
                          <a:cs typeface="Lato Regular"/>
                          <a:sym typeface="Lato Regular"/>
                        </a:rPr>
                        <a:t>27156</a:t>
                      </a:r>
                    </a:p>
                  </a:txBody>
                  <a:tcPr marL="63500" marR="63500" marT="0" marB="0" anchor="ctr" horzOverflow="overflow">
                    <a:lnL w="12700">
                      <a:solidFill>
                        <a:srgbClr val="CBCBCB"/>
                      </a:solidFill>
                      <a:miter lim="400000"/>
                    </a:lnL>
                    <a:lnR w="12700">
                      <a:solidFill>
                        <a:srgbClr val="CBCBCB"/>
                      </a:solidFill>
                      <a:miter lim="400000"/>
                    </a:lnR>
                    <a:lnT w="12700">
                      <a:solidFill>
                        <a:srgbClr val="CBCBCB"/>
                      </a:solidFill>
                      <a:miter lim="400000"/>
                    </a:lnT>
                    <a:lnB w="12700">
                      <a:solidFill>
                        <a:srgbClr val="CBCBCB"/>
                      </a:solidFill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12015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Shape 918"/>
          <p:cNvSpPr/>
          <p:nvPr/>
        </p:nvSpPr>
        <p:spPr>
          <a:xfrm>
            <a:off x="4035552" y="248691"/>
            <a:ext cx="4833405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C5D57"/>
                </a:solidFill>
              </a:rPr>
              <a:t>NVM Emulation</a:t>
            </a:r>
          </a:p>
        </p:txBody>
      </p:sp>
      <p:graphicFrame>
        <p:nvGraphicFramePr>
          <p:cNvPr id="919" name="Table 919"/>
          <p:cNvGraphicFramePr/>
          <p:nvPr/>
        </p:nvGraphicFramePr>
        <p:xfrm>
          <a:off x="177775" y="2673350"/>
          <a:ext cx="12649249" cy="471170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3564148"/>
                <a:gridCol w="3028367"/>
                <a:gridCol w="3028367"/>
                <a:gridCol w="3028367"/>
              </a:tblGrid>
              <a:tr h="901700">
                <a:tc>
                  <a:txBody>
                    <a:bodyPr/>
                    <a:lstStyle/>
                    <a:p>
                      <a:pPr lvl="0" defTabSz="914400">
                        <a:defRPr sz="2600"/>
                      </a:pPr>
                      <a:endParaRPr/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</a:rPr>
                        <a:t>Read 
Latency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</a:rPr>
                        <a:t>Cache-line
Flush Latency 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2600">
                          <a:solidFill>
                            <a:srgbClr val="53585F"/>
                          </a:solidFill>
                        </a:rPr>
                        <a:t>PCOMMIT
Latency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905000">
                <a:tc>
                  <a:txBody>
                    <a:bodyPr/>
                    <a:lstStyle/>
                    <a:p>
                      <a:pPr lvl="0"/>
                      <a:r>
                        <a:rPr sz="5000">
                          <a:solidFill>
                            <a:srgbClr val="0365C0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STT-RAM</a:t>
                      </a:r>
                    </a:p>
                    <a:p>
                      <a:pPr lvl="0"/>
                      <a:r>
                        <a:rPr sz="4000">
                          <a:solidFill>
                            <a:srgbClr val="0365C0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(Fast NVM)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3600">
                          <a:solidFill>
                            <a:srgbClr val="53585F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100 ns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3600">
                          <a:solidFill>
                            <a:srgbClr val="53585F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40 ns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3600">
                          <a:solidFill>
                            <a:srgbClr val="53585F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200 ns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  <a:tr h="1905000">
                <a:tc>
                  <a:txBody>
                    <a:bodyPr/>
                    <a:lstStyle/>
                    <a:p>
                      <a:pPr lvl="0"/>
                      <a:r>
                        <a:rPr sz="5000">
                          <a:solidFill>
                            <a:srgbClr val="0365C0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PCM</a:t>
                      </a:r>
                    </a:p>
                    <a:p>
                      <a:pPr lvl="0"/>
                      <a:r>
                        <a:rPr sz="4000">
                          <a:solidFill>
                            <a:srgbClr val="0365C0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(Slow NVM)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3600">
                          <a:solidFill>
                            <a:srgbClr val="53585F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300 ns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3600">
                          <a:solidFill>
                            <a:srgbClr val="53585F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40 ns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lvl="0" defTabSz="914400"/>
                      <a:r>
                        <a:rPr sz="3600">
                          <a:solidFill>
                            <a:srgbClr val="53585F"/>
                          </a:solidFill>
                          <a:latin typeface="Lato Light"/>
                          <a:ea typeface="Lato Light"/>
                          <a:cs typeface="Lato Light"/>
                          <a:sym typeface="Lato Light"/>
                        </a:rPr>
                        <a:t>500 ns</a:t>
                      </a:r>
                    </a:p>
                  </a:txBody>
                  <a:tcPr marL="50800" marR="50800" marT="50800" marB="50800" anchor="ctr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20" name="Shape 920"/>
          <p:cNvSpPr/>
          <p:nvPr/>
        </p:nvSpPr>
        <p:spPr>
          <a:xfrm>
            <a:off x="641933" y="8420099"/>
            <a:ext cx="12076533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defRPr sz="2200">
                <a:solidFill>
                  <a:srgbClr val="BD5B0C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BD5B0C"/>
                </a:solidFill>
              </a:rPr>
              <a:t>*Xu &amp; Swanson, NOVA: A Log-structured File System for Hybrid Volatile/Non-volatile Main Memories, FAST16.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/>
        </p:nvSpPr>
        <p:spPr>
          <a:xfrm>
            <a:off x="3364757" y="591731"/>
            <a:ext cx="6275286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300">
                <a:solidFill>
                  <a:srgbClr val="FFFB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 dirty="0" smtClean="0">
                <a:solidFill>
                  <a:schemeClr val="accent4"/>
                </a:solidFill>
                <a:latin typeface="Lato" charset="0"/>
                <a:ea typeface="Lato" charset="0"/>
                <a:cs typeface="Lato" charset="0"/>
              </a:rPr>
              <a:t>Persistent Programs</a:t>
            </a:r>
            <a:endParaRPr sz="5300" dirty="0">
              <a:solidFill>
                <a:schemeClr val="accent4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2656644" y="5085957"/>
            <a:ext cx="8026404" cy="36420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endParaRPr lang="en-US" sz="3000" dirty="0" smtClean="0">
              <a:solidFill>
                <a:schemeClr val="accent2">
                  <a:lumMod val="75000"/>
                </a:schemeClr>
              </a:solidFill>
              <a:latin typeface="PT Mono"/>
              <a:ea typeface="PT Mono"/>
              <a:cs typeface="PT Mono"/>
              <a:sym typeface="PT Mono"/>
            </a:endParaRPr>
          </a:p>
          <a:p>
            <a:pPr algn="l" defTabSz="457200">
              <a:defRPr sz="1800"/>
            </a:pP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1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. allocate from memory</a:t>
            </a:r>
          </a:p>
          <a:p>
            <a:pPr lvl="0" algn="l" defTabSz="457200">
              <a:defRPr sz="1800"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Lato" charset="0"/>
              <a:ea typeface="Lato" charset="0"/>
              <a:cs typeface="Lato" charset="0"/>
              <a:sym typeface="PT Mono"/>
            </a:endParaRPr>
          </a:p>
          <a:p>
            <a:pPr algn="l" defTabSz="457200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2. data read/write + 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program logic</a:t>
            </a:r>
          </a:p>
          <a:p>
            <a:pPr algn="l" defTabSz="457200">
              <a:defRPr sz="1800"/>
            </a:pP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  <a:p>
            <a:pPr lvl="0" algn="l" defTabSz="457200">
              <a:defRPr sz="1800"/>
            </a:pP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3. save to </a:t>
            </a:r>
            <a:r>
              <a:rPr lang="en-US" sz="4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ato" charset="0"/>
                <a:ea typeface="Lato" charset="0"/>
                <a:cs typeface="Lato" charset="0"/>
              </a:rPr>
              <a:t>storage</a:t>
            </a:r>
            <a:endParaRPr lang="en-US" sz="4000" dirty="0">
              <a:solidFill>
                <a:schemeClr val="tx1">
                  <a:lumMod val="50000"/>
                  <a:lumOff val="5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9025" y="1840763"/>
            <a:ext cx="6001643" cy="31495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lvl="0" algn="l" defTabSz="457200">
              <a:defRPr sz="1800"/>
            </a:pPr>
            <a:endParaRPr lang="en-US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lang="en-US" sz="4800" dirty="0" err="1">
                <a:solidFill>
                  <a:srgbClr val="659245"/>
                </a:solidFill>
                <a:latin typeface="PT Mono"/>
                <a:ea typeface="PT Mono"/>
                <a:cs typeface="PT Mono"/>
                <a:sym typeface="PT Mono"/>
              </a:rPr>
              <a:t>typedef</a:t>
            </a:r>
            <a:r>
              <a:rPr lang="en-US" sz="4800" dirty="0">
                <a:solidFill>
                  <a:srgbClr val="659245"/>
                </a:solidFill>
                <a:latin typeface="PT Mono"/>
                <a:ea typeface="PT Mono"/>
                <a:cs typeface="PT Mono"/>
                <a:sym typeface="PT Mono"/>
              </a:rPr>
              <a:t> </a:t>
            </a:r>
            <a:r>
              <a:rPr lang="en-US" sz="4800" dirty="0" err="1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struct</a:t>
            </a:r>
            <a:r>
              <a:rPr lang="en-US" sz="48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 {</a:t>
            </a:r>
          </a:p>
          <a:p>
            <a:pPr lvl="0" algn="l" defTabSz="457200">
              <a:defRPr sz="1800"/>
            </a:pPr>
            <a:r>
              <a:rPr lang="en-US" sz="4800" dirty="0">
                <a:latin typeface="PT Mono"/>
                <a:ea typeface="PT Mono"/>
                <a:cs typeface="PT Mono"/>
                <a:sym typeface="PT Mono"/>
              </a:rPr>
              <a:t>  </a:t>
            </a:r>
          </a:p>
          <a:p>
            <a:pPr lvl="0" algn="l" defTabSz="457200">
              <a:defRPr sz="1800"/>
            </a:pPr>
            <a:r>
              <a:rPr lang="en-US" sz="48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}</a:t>
            </a:r>
            <a:r>
              <a:rPr lang="en-US" sz="4800" dirty="0">
                <a:latin typeface="PT Mono"/>
                <a:ea typeface="PT Mono"/>
                <a:cs typeface="PT Mono"/>
                <a:sym typeface="PT Mono"/>
              </a:rPr>
              <a:t> </a:t>
            </a:r>
            <a:r>
              <a:rPr lang="en-US" sz="48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node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Shape 930"/>
          <p:cNvSpPr/>
          <p:nvPr/>
        </p:nvSpPr>
        <p:spPr>
          <a:xfrm>
            <a:off x="3048450" y="248691"/>
            <a:ext cx="7560807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C5D57"/>
                </a:solidFill>
              </a:rPr>
              <a:t>YCSB Benchmark Results</a:t>
            </a:r>
          </a:p>
        </p:txBody>
      </p:sp>
      <p:pic>
        <p:nvPicPr>
          <p:cNvPr id="931" name="ploton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0552" y="2126208"/>
            <a:ext cx="10606698" cy="5697048"/>
          </a:xfrm>
          <a:prstGeom prst="rect">
            <a:avLst/>
          </a:prstGeom>
          <a:ln w="12700">
            <a:miter lim="400000"/>
          </a:ln>
        </p:spPr>
      </p:pic>
      <p:sp>
        <p:nvSpPr>
          <p:cNvPr id="932" name="Shape 932"/>
          <p:cNvSpPr/>
          <p:nvPr/>
        </p:nvSpPr>
        <p:spPr>
          <a:xfrm>
            <a:off x="309981" y="3049736"/>
            <a:ext cx="136299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0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Fraction of </a:t>
            </a:r>
          </a:p>
          <a:p>
            <a:pPr lvl="0">
              <a:defRPr sz="1800"/>
            </a:pPr>
            <a:r>
              <a:rPr sz="20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in-memory </a:t>
            </a:r>
          </a:p>
          <a:p>
            <a:pPr lvl="0">
              <a:defRPr sz="1800"/>
            </a:pPr>
            <a:r>
              <a:rPr sz="20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throughput</a:t>
            </a:r>
          </a:p>
        </p:txBody>
      </p:sp>
      <p:sp>
        <p:nvSpPr>
          <p:cNvPr id="933" name="Shape 933"/>
          <p:cNvSpPr/>
          <p:nvPr/>
        </p:nvSpPr>
        <p:spPr>
          <a:xfrm>
            <a:off x="1588392" y="2242393"/>
            <a:ext cx="10791018" cy="1"/>
          </a:xfrm>
          <a:prstGeom prst="line">
            <a:avLst/>
          </a:pr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34" name="Shape 934"/>
          <p:cNvSpPr/>
          <p:nvPr/>
        </p:nvSpPr>
        <p:spPr>
          <a:xfrm>
            <a:off x="1664592" y="7716093"/>
            <a:ext cx="10638618" cy="1"/>
          </a:xfrm>
          <a:prstGeom prst="line">
            <a:avLst/>
          </a:prstGeom>
          <a:ln w="1905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35" name="Shape 935"/>
          <p:cNvSpPr/>
          <p:nvPr/>
        </p:nvSpPr>
        <p:spPr>
          <a:xfrm flipV="1">
            <a:off x="1664592" y="1976708"/>
            <a:ext cx="1" cy="5738861"/>
          </a:xfrm>
          <a:prstGeom prst="line">
            <a:avLst/>
          </a:prstGeom>
          <a:ln w="1905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36" name="Shape 936"/>
          <p:cNvSpPr/>
          <p:nvPr/>
        </p:nvSpPr>
        <p:spPr>
          <a:xfrm>
            <a:off x="1701120" y="2178050"/>
            <a:ext cx="217306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3585F"/>
                </a:solidFill>
              </a:rPr>
              <a:t>in-memory (=1.0)</a:t>
            </a:r>
          </a:p>
        </p:txBody>
      </p:sp>
      <p:sp>
        <p:nvSpPr>
          <p:cNvPr id="937" name="Shape 937"/>
          <p:cNvSpPr/>
          <p:nvPr/>
        </p:nvSpPr>
        <p:spPr>
          <a:xfrm>
            <a:off x="5647131" y="7680324"/>
            <a:ext cx="55443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PCM</a:t>
            </a:r>
          </a:p>
        </p:txBody>
      </p:sp>
      <p:sp>
        <p:nvSpPr>
          <p:cNvPr id="938" name="Shape 938"/>
          <p:cNvSpPr/>
          <p:nvPr/>
        </p:nvSpPr>
        <p:spPr>
          <a:xfrm>
            <a:off x="6301740" y="7680324"/>
            <a:ext cx="46441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STT</a:t>
            </a:r>
          </a:p>
        </p:txBody>
      </p:sp>
      <p:sp>
        <p:nvSpPr>
          <p:cNvPr id="939" name="Shape 939"/>
          <p:cNvSpPr/>
          <p:nvPr/>
        </p:nvSpPr>
        <p:spPr>
          <a:xfrm>
            <a:off x="6774738" y="7686674"/>
            <a:ext cx="62209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AOF</a:t>
            </a:r>
          </a:p>
          <a:p>
            <a:pPr lvl="0">
              <a:defRPr sz="1800"/>
            </a:pPr>
            <a:r>
              <a:rPr sz="1600"/>
              <a:t>(disk)</a:t>
            </a:r>
          </a:p>
        </p:txBody>
      </p:sp>
      <p:sp>
        <p:nvSpPr>
          <p:cNvPr id="940" name="Shape 940"/>
          <p:cNvSpPr/>
          <p:nvPr/>
        </p:nvSpPr>
        <p:spPr>
          <a:xfrm>
            <a:off x="7457998" y="7686674"/>
            <a:ext cx="57739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AOF</a:t>
            </a:r>
          </a:p>
          <a:p>
            <a:pPr lvl="0">
              <a:defRPr sz="1800"/>
            </a:pPr>
            <a:r>
              <a:rPr sz="1600"/>
              <a:t>(ssd)</a:t>
            </a:r>
          </a:p>
        </p:txBody>
      </p:sp>
      <p:sp>
        <p:nvSpPr>
          <p:cNvPr id="941" name="Shape 941"/>
          <p:cNvSpPr/>
          <p:nvPr/>
        </p:nvSpPr>
        <p:spPr>
          <a:xfrm>
            <a:off x="8109407" y="7680324"/>
            <a:ext cx="53208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RDB</a:t>
            </a:r>
          </a:p>
        </p:txBody>
      </p:sp>
      <p:sp>
        <p:nvSpPr>
          <p:cNvPr id="942" name="Shape 942"/>
          <p:cNvSpPr/>
          <p:nvPr/>
        </p:nvSpPr>
        <p:spPr>
          <a:xfrm>
            <a:off x="9212884" y="7680324"/>
            <a:ext cx="55443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PCM</a:t>
            </a:r>
          </a:p>
        </p:txBody>
      </p:sp>
      <p:sp>
        <p:nvSpPr>
          <p:cNvPr id="943" name="Shape 943"/>
          <p:cNvSpPr/>
          <p:nvPr/>
        </p:nvSpPr>
        <p:spPr>
          <a:xfrm>
            <a:off x="9867493" y="7680324"/>
            <a:ext cx="46441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STT</a:t>
            </a:r>
          </a:p>
        </p:txBody>
      </p:sp>
      <p:sp>
        <p:nvSpPr>
          <p:cNvPr id="944" name="Shape 944"/>
          <p:cNvSpPr/>
          <p:nvPr/>
        </p:nvSpPr>
        <p:spPr>
          <a:xfrm>
            <a:off x="10340492" y="7686674"/>
            <a:ext cx="62209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AOF</a:t>
            </a:r>
          </a:p>
          <a:p>
            <a:pPr lvl="0">
              <a:defRPr sz="1800"/>
            </a:pPr>
            <a:r>
              <a:rPr sz="1600"/>
              <a:t>(disk)</a:t>
            </a:r>
          </a:p>
        </p:txBody>
      </p:sp>
      <p:sp>
        <p:nvSpPr>
          <p:cNvPr id="945" name="Shape 945"/>
          <p:cNvSpPr/>
          <p:nvPr/>
        </p:nvSpPr>
        <p:spPr>
          <a:xfrm>
            <a:off x="11023752" y="7686674"/>
            <a:ext cx="57739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AOF</a:t>
            </a:r>
          </a:p>
          <a:p>
            <a:pPr lvl="0">
              <a:defRPr sz="1800"/>
            </a:pPr>
            <a:r>
              <a:rPr sz="1600"/>
              <a:t>(ssd)</a:t>
            </a:r>
          </a:p>
        </p:txBody>
      </p:sp>
      <p:sp>
        <p:nvSpPr>
          <p:cNvPr id="946" name="Shape 946"/>
          <p:cNvSpPr/>
          <p:nvPr/>
        </p:nvSpPr>
        <p:spPr>
          <a:xfrm>
            <a:off x="11675160" y="7680324"/>
            <a:ext cx="53208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RDB</a:t>
            </a:r>
          </a:p>
        </p:txBody>
      </p:sp>
      <p:sp>
        <p:nvSpPr>
          <p:cNvPr id="947" name="Shape 947"/>
          <p:cNvSpPr/>
          <p:nvPr/>
        </p:nvSpPr>
        <p:spPr>
          <a:xfrm>
            <a:off x="5441950" y="2134492"/>
            <a:ext cx="3325775" cy="62432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48" name="Shape 948"/>
          <p:cNvSpPr/>
          <p:nvPr/>
        </p:nvSpPr>
        <p:spPr>
          <a:xfrm>
            <a:off x="8715502" y="1969392"/>
            <a:ext cx="3872078" cy="62432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52" name="Group 952"/>
          <p:cNvGrpSpPr/>
          <p:nvPr/>
        </p:nvGrpSpPr>
        <p:grpSpPr>
          <a:xfrm>
            <a:off x="2076873" y="8540750"/>
            <a:ext cx="2920500" cy="444501"/>
            <a:chOff x="0" y="0"/>
            <a:chExt cx="2920499" cy="444500"/>
          </a:xfrm>
        </p:grpSpPr>
        <p:sp>
          <p:nvSpPr>
            <p:cNvPr id="949" name="Shape 949"/>
            <p:cNvSpPr/>
            <p:nvPr/>
          </p:nvSpPr>
          <p:spPr>
            <a:xfrm>
              <a:off x="749600" y="0"/>
              <a:ext cx="1447877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>
                  <a:solidFill>
                    <a:srgbClr val="51A7F9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200" dirty="0">
                  <a:solidFill>
                    <a:srgbClr val="FF0000"/>
                  </a:solidFill>
                </a:rPr>
                <a:t>read-heavy</a:t>
              </a:r>
            </a:p>
          </p:txBody>
        </p:sp>
        <p:sp>
          <p:nvSpPr>
            <p:cNvPr id="950" name="Shape 950"/>
            <p:cNvSpPr/>
            <p:nvPr/>
          </p:nvSpPr>
          <p:spPr>
            <a:xfrm>
              <a:off x="0" y="279306"/>
              <a:ext cx="736248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head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51" name="Shape 951"/>
            <p:cNvSpPr/>
            <p:nvPr/>
          </p:nvSpPr>
          <p:spPr>
            <a:xfrm>
              <a:off x="2184251" y="279306"/>
              <a:ext cx="736249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tail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963" name="Group 963"/>
          <p:cNvGrpSpPr/>
          <p:nvPr/>
        </p:nvGrpSpPr>
        <p:grpSpPr>
          <a:xfrm>
            <a:off x="1980583" y="7677150"/>
            <a:ext cx="3016207" cy="685748"/>
            <a:chOff x="0" y="0"/>
            <a:chExt cx="3016205" cy="685747"/>
          </a:xfrm>
        </p:grpSpPr>
        <p:grpSp>
          <p:nvGrpSpPr>
            <p:cNvPr id="958" name="Group 958"/>
            <p:cNvGrpSpPr/>
            <p:nvPr/>
          </p:nvGrpSpPr>
          <p:grpSpPr>
            <a:xfrm>
              <a:off x="21850" y="0"/>
              <a:ext cx="2994356" cy="590550"/>
              <a:chOff x="0" y="0"/>
              <a:chExt cx="2994355" cy="590549"/>
            </a:xfrm>
          </p:grpSpPr>
          <p:sp>
            <p:nvSpPr>
              <p:cNvPr id="953" name="Shape 953"/>
              <p:cNvSpPr/>
              <p:nvPr/>
            </p:nvSpPr>
            <p:spPr>
              <a:xfrm>
                <a:off x="0" y="0"/>
                <a:ext cx="554432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PCM</a:t>
                </a:r>
              </a:p>
            </p:txBody>
          </p:sp>
          <p:sp>
            <p:nvSpPr>
              <p:cNvPr id="954" name="Shape 954"/>
              <p:cNvSpPr/>
              <p:nvPr/>
            </p:nvSpPr>
            <p:spPr>
              <a:xfrm>
                <a:off x="654608" y="0"/>
                <a:ext cx="464415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STT</a:t>
                </a:r>
              </a:p>
            </p:txBody>
          </p:sp>
          <p:sp>
            <p:nvSpPr>
              <p:cNvPr id="955" name="Shape 955"/>
              <p:cNvSpPr/>
              <p:nvPr/>
            </p:nvSpPr>
            <p:spPr>
              <a:xfrm>
                <a:off x="1127607" y="6349"/>
                <a:ext cx="622098" cy="584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>
                  <a:defRPr sz="1800"/>
                </a:pPr>
                <a:r>
                  <a:rPr sz="1600"/>
                  <a:t>AOF</a:t>
                </a:r>
              </a:p>
              <a:p>
                <a:pPr lvl="0">
                  <a:defRPr sz="1800"/>
                </a:pPr>
                <a:r>
                  <a:rPr sz="1600"/>
                  <a:t>(disk)</a:t>
                </a:r>
              </a:p>
            </p:txBody>
          </p:sp>
          <p:sp>
            <p:nvSpPr>
              <p:cNvPr id="956" name="Shape 956"/>
              <p:cNvSpPr/>
              <p:nvPr/>
            </p:nvSpPr>
            <p:spPr>
              <a:xfrm>
                <a:off x="1810867" y="6349"/>
                <a:ext cx="577394" cy="5842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/>
              <a:p>
                <a:pPr lvl="0">
                  <a:defRPr sz="1800"/>
                </a:pPr>
                <a:r>
                  <a:rPr sz="1600"/>
                  <a:t>AOF</a:t>
                </a:r>
              </a:p>
              <a:p>
                <a:pPr lvl="0">
                  <a:defRPr sz="1800"/>
                </a:pPr>
                <a:r>
                  <a:rPr sz="1600"/>
                  <a:t>(ssd)</a:t>
                </a:r>
              </a:p>
            </p:txBody>
          </p:sp>
          <p:sp>
            <p:nvSpPr>
              <p:cNvPr id="957" name="Shape 957"/>
              <p:cNvSpPr/>
              <p:nvPr/>
            </p:nvSpPr>
            <p:spPr>
              <a:xfrm>
                <a:off x="2462276" y="0"/>
                <a:ext cx="532080" cy="34290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none" lIns="50800" tIns="50800" rIns="50800" bIns="50800" numCol="1" anchor="ctr">
                <a:spAutoFit/>
              </a:bodyPr>
              <a:lstStyle>
                <a:lvl1pPr>
                  <a:defRPr sz="1600"/>
                </a:lvl1pPr>
              </a:lstStyle>
              <a:p>
                <a:pPr lvl="0">
                  <a:defRPr sz="1800"/>
                </a:pPr>
                <a:r>
                  <a:rPr sz="1600"/>
                  <a:t>RDB</a:t>
                </a:r>
              </a:p>
            </p:txBody>
          </p:sp>
        </p:grpSp>
        <p:grpSp>
          <p:nvGrpSpPr>
            <p:cNvPr id="962" name="Group 962"/>
            <p:cNvGrpSpPr/>
            <p:nvPr/>
          </p:nvGrpSpPr>
          <p:grpSpPr>
            <a:xfrm>
              <a:off x="0" y="226320"/>
              <a:ext cx="1088831" cy="459428"/>
              <a:chOff x="0" y="0"/>
              <a:chExt cx="1088830" cy="459427"/>
            </a:xfrm>
          </p:grpSpPr>
          <p:sp>
            <p:nvSpPr>
              <p:cNvPr id="959" name="Shape 959"/>
              <p:cNvSpPr/>
              <p:nvPr/>
            </p:nvSpPr>
            <p:spPr>
              <a:xfrm>
                <a:off x="153877" y="0"/>
                <a:ext cx="785084" cy="4594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50800" tIns="50800" rIns="50800" bIns="50800" numCol="1" anchor="ctr">
                <a:noAutofit/>
              </a:bodyPr>
              <a:lstStyle>
                <a:lvl1pPr>
                  <a:defRPr sz="1600">
                    <a:solidFill>
                      <a:srgbClr val="51A7F9"/>
                    </a:solidFill>
                    <a:latin typeface="Lato Light"/>
                    <a:ea typeface="Lato Light"/>
                    <a:cs typeface="Lato Light"/>
                    <a:sym typeface="Lato Light"/>
                  </a:defRPr>
                </a:lvl1pPr>
              </a:lstStyle>
              <a:p>
                <a:pPr lvl="0">
                  <a:defRPr sz="1800">
                    <a:solidFill>
                      <a:srgbClr val="000000"/>
                    </a:solidFill>
                  </a:defRPr>
                </a:pPr>
                <a:r>
                  <a:rPr sz="1600" dirty="0">
                    <a:solidFill>
                      <a:srgbClr val="FF0000"/>
                    </a:solidFill>
                  </a:rPr>
                  <a:t>NVM</a:t>
                </a:r>
              </a:p>
            </p:txBody>
          </p:sp>
          <p:sp>
            <p:nvSpPr>
              <p:cNvPr id="960" name="Shape 960"/>
              <p:cNvSpPr/>
              <p:nvPr/>
            </p:nvSpPr>
            <p:spPr>
              <a:xfrm flipV="1">
                <a:off x="0" y="239238"/>
                <a:ext cx="190769" cy="1"/>
              </a:xfrm>
              <a:prstGeom prst="line">
                <a:avLst/>
              </a:prstGeom>
              <a:noFill/>
              <a:ln w="12700" cap="flat">
                <a:solidFill>
                  <a:srgbClr val="51A7F9"/>
                </a:solidFill>
                <a:prstDash val="solid"/>
                <a:miter lim="400000"/>
                <a:headEnd type="triangle" w="med" len="sm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  <p:sp>
            <p:nvSpPr>
              <p:cNvPr id="961" name="Shape 961"/>
              <p:cNvSpPr/>
              <p:nvPr/>
            </p:nvSpPr>
            <p:spPr>
              <a:xfrm flipV="1">
                <a:off x="898061" y="229713"/>
                <a:ext cx="190770" cy="1"/>
              </a:xfrm>
              <a:prstGeom prst="line">
                <a:avLst/>
              </a:prstGeom>
              <a:noFill/>
              <a:ln w="12700" cap="flat">
                <a:solidFill>
                  <a:srgbClr val="51A7F9"/>
                </a:solidFill>
                <a:prstDash val="solid"/>
                <a:miter lim="400000"/>
                <a:tailEnd type="triangle" w="med" len="sm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>
                  <a:defRPr sz="2400"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4083275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" grpId="0" animBg="1" advAuto="0"/>
      <p:bldP spid="952" grpId="0" animBg="1" advAuto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Shape 965"/>
          <p:cNvSpPr/>
          <p:nvPr/>
        </p:nvSpPr>
        <p:spPr>
          <a:xfrm>
            <a:off x="3048450" y="248691"/>
            <a:ext cx="7560807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C5D57"/>
                </a:solidFill>
              </a:rPr>
              <a:t>YCSB Benchmark Results</a:t>
            </a:r>
          </a:p>
        </p:txBody>
      </p:sp>
      <p:pic>
        <p:nvPicPr>
          <p:cNvPr id="966" name="ploton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0552" y="2126208"/>
            <a:ext cx="10606698" cy="5697048"/>
          </a:xfrm>
          <a:prstGeom prst="rect">
            <a:avLst/>
          </a:prstGeom>
          <a:ln w="12700">
            <a:miter lim="400000"/>
          </a:ln>
        </p:spPr>
      </p:pic>
      <p:sp>
        <p:nvSpPr>
          <p:cNvPr id="967" name="Shape 967"/>
          <p:cNvSpPr/>
          <p:nvPr/>
        </p:nvSpPr>
        <p:spPr>
          <a:xfrm>
            <a:off x="309981" y="3049736"/>
            <a:ext cx="136299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0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Fraction of </a:t>
            </a:r>
          </a:p>
          <a:p>
            <a:pPr lvl="0">
              <a:defRPr sz="1800"/>
            </a:pPr>
            <a:r>
              <a:rPr sz="20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in-memory </a:t>
            </a:r>
          </a:p>
          <a:p>
            <a:pPr lvl="0">
              <a:defRPr sz="1800"/>
            </a:pPr>
            <a:r>
              <a:rPr sz="20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throughput</a:t>
            </a:r>
          </a:p>
        </p:txBody>
      </p:sp>
      <p:sp>
        <p:nvSpPr>
          <p:cNvPr id="968" name="Shape 968"/>
          <p:cNvSpPr/>
          <p:nvPr/>
        </p:nvSpPr>
        <p:spPr>
          <a:xfrm>
            <a:off x="1588392" y="2242393"/>
            <a:ext cx="10791018" cy="1"/>
          </a:xfrm>
          <a:prstGeom prst="line">
            <a:avLst/>
          </a:pr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69" name="Shape 969"/>
          <p:cNvSpPr/>
          <p:nvPr/>
        </p:nvSpPr>
        <p:spPr>
          <a:xfrm>
            <a:off x="1664592" y="7716093"/>
            <a:ext cx="10638618" cy="1"/>
          </a:xfrm>
          <a:prstGeom prst="line">
            <a:avLst/>
          </a:prstGeom>
          <a:ln w="1905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70" name="Shape 970"/>
          <p:cNvSpPr/>
          <p:nvPr/>
        </p:nvSpPr>
        <p:spPr>
          <a:xfrm flipV="1">
            <a:off x="1664592" y="1976708"/>
            <a:ext cx="1" cy="5738861"/>
          </a:xfrm>
          <a:prstGeom prst="line">
            <a:avLst/>
          </a:prstGeom>
          <a:ln w="1905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971" name="Shape 971"/>
          <p:cNvSpPr/>
          <p:nvPr/>
        </p:nvSpPr>
        <p:spPr>
          <a:xfrm>
            <a:off x="1701120" y="2178050"/>
            <a:ext cx="217306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3585F"/>
                </a:solidFill>
              </a:rPr>
              <a:t>in-memory (=1.0)</a:t>
            </a:r>
          </a:p>
        </p:txBody>
      </p:sp>
      <p:sp>
        <p:nvSpPr>
          <p:cNvPr id="972" name="Shape 972"/>
          <p:cNvSpPr/>
          <p:nvPr/>
        </p:nvSpPr>
        <p:spPr>
          <a:xfrm>
            <a:off x="2002434" y="7677149"/>
            <a:ext cx="55443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PCM</a:t>
            </a:r>
          </a:p>
        </p:txBody>
      </p:sp>
      <p:sp>
        <p:nvSpPr>
          <p:cNvPr id="973" name="Shape 973"/>
          <p:cNvSpPr/>
          <p:nvPr/>
        </p:nvSpPr>
        <p:spPr>
          <a:xfrm>
            <a:off x="2657043" y="7677149"/>
            <a:ext cx="46441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STT</a:t>
            </a:r>
          </a:p>
        </p:txBody>
      </p:sp>
      <p:sp>
        <p:nvSpPr>
          <p:cNvPr id="974" name="Shape 974"/>
          <p:cNvSpPr/>
          <p:nvPr/>
        </p:nvSpPr>
        <p:spPr>
          <a:xfrm>
            <a:off x="3130041" y="7683499"/>
            <a:ext cx="62209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AOF</a:t>
            </a:r>
          </a:p>
          <a:p>
            <a:pPr lvl="0">
              <a:defRPr sz="1800"/>
            </a:pPr>
            <a:r>
              <a:rPr sz="1600"/>
              <a:t>(disk)</a:t>
            </a:r>
          </a:p>
        </p:txBody>
      </p:sp>
      <p:sp>
        <p:nvSpPr>
          <p:cNvPr id="975" name="Shape 975"/>
          <p:cNvSpPr/>
          <p:nvPr/>
        </p:nvSpPr>
        <p:spPr>
          <a:xfrm>
            <a:off x="3813302" y="7683499"/>
            <a:ext cx="57739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AOF</a:t>
            </a:r>
          </a:p>
          <a:p>
            <a:pPr lvl="0">
              <a:defRPr sz="1800"/>
            </a:pPr>
            <a:r>
              <a:rPr sz="1600"/>
              <a:t>(ssd)</a:t>
            </a:r>
          </a:p>
        </p:txBody>
      </p:sp>
      <p:sp>
        <p:nvSpPr>
          <p:cNvPr id="976" name="Shape 976"/>
          <p:cNvSpPr/>
          <p:nvPr/>
        </p:nvSpPr>
        <p:spPr>
          <a:xfrm>
            <a:off x="4464710" y="7677149"/>
            <a:ext cx="53208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RDB</a:t>
            </a:r>
          </a:p>
        </p:txBody>
      </p:sp>
      <p:sp>
        <p:nvSpPr>
          <p:cNvPr id="977" name="Shape 977"/>
          <p:cNvSpPr/>
          <p:nvPr/>
        </p:nvSpPr>
        <p:spPr>
          <a:xfrm>
            <a:off x="5647131" y="7680324"/>
            <a:ext cx="55443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PCM</a:t>
            </a:r>
          </a:p>
        </p:txBody>
      </p:sp>
      <p:sp>
        <p:nvSpPr>
          <p:cNvPr id="978" name="Shape 978"/>
          <p:cNvSpPr/>
          <p:nvPr/>
        </p:nvSpPr>
        <p:spPr>
          <a:xfrm>
            <a:off x="6301740" y="7680324"/>
            <a:ext cx="46441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STT</a:t>
            </a:r>
          </a:p>
        </p:txBody>
      </p:sp>
      <p:sp>
        <p:nvSpPr>
          <p:cNvPr id="979" name="Shape 979"/>
          <p:cNvSpPr/>
          <p:nvPr/>
        </p:nvSpPr>
        <p:spPr>
          <a:xfrm>
            <a:off x="6774738" y="7686674"/>
            <a:ext cx="62209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AOF</a:t>
            </a:r>
          </a:p>
          <a:p>
            <a:pPr lvl="0">
              <a:defRPr sz="1800"/>
            </a:pPr>
            <a:r>
              <a:rPr sz="1600"/>
              <a:t>(disk)</a:t>
            </a:r>
          </a:p>
        </p:txBody>
      </p:sp>
      <p:sp>
        <p:nvSpPr>
          <p:cNvPr id="980" name="Shape 980"/>
          <p:cNvSpPr/>
          <p:nvPr/>
        </p:nvSpPr>
        <p:spPr>
          <a:xfrm>
            <a:off x="7457998" y="7686674"/>
            <a:ext cx="57739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AOF</a:t>
            </a:r>
          </a:p>
          <a:p>
            <a:pPr lvl="0">
              <a:defRPr sz="1800"/>
            </a:pPr>
            <a:r>
              <a:rPr sz="1600"/>
              <a:t>(ssd)</a:t>
            </a:r>
          </a:p>
        </p:txBody>
      </p:sp>
      <p:sp>
        <p:nvSpPr>
          <p:cNvPr id="981" name="Shape 981"/>
          <p:cNvSpPr/>
          <p:nvPr/>
        </p:nvSpPr>
        <p:spPr>
          <a:xfrm>
            <a:off x="8109407" y="7680324"/>
            <a:ext cx="53208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RDB</a:t>
            </a:r>
          </a:p>
        </p:txBody>
      </p:sp>
      <p:sp>
        <p:nvSpPr>
          <p:cNvPr id="982" name="Shape 982"/>
          <p:cNvSpPr/>
          <p:nvPr/>
        </p:nvSpPr>
        <p:spPr>
          <a:xfrm>
            <a:off x="9212884" y="7680324"/>
            <a:ext cx="55443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PCM</a:t>
            </a:r>
          </a:p>
        </p:txBody>
      </p:sp>
      <p:sp>
        <p:nvSpPr>
          <p:cNvPr id="983" name="Shape 983"/>
          <p:cNvSpPr/>
          <p:nvPr/>
        </p:nvSpPr>
        <p:spPr>
          <a:xfrm>
            <a:off x="9867493" y="7680324"/>
            <a:ext cx="46441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STT</a:t>
            </a:r>
          </a:p>
        </p:txBody>
      </p:sp>
      <p:sp>
        <p:nvSpPr>
          <p:cNvPr id="984" name="Shape 984"/>
          <p:cNvSpPr/>
          <p:nvPr/>
        </p:nvSpPr>
        <p:spPr>
          <a:xfrm>
            <a:off x="10340492" y="7686674"/>
            <a:ext cx="62209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AOF</a:t>
            </a:r>
          </a:p>
          <a:p>
            <a:pPr lvl="0">
              <a:defRPr sz="1800"/>
            </a:pPr>
            <a:r>
              <a:rPr sz="1600"/>
              <a:t>(disk)</a:t>
            </a:r>
          </a:p>
        </p:txBody>
      </p:sp>
      <p:sp>
        <p:nvSpPr>
          <p:cNvPr id="985" name="Shape 985"/>
          <p:cNvSpPr/>
          <p:nvPr/>
        </p:nvSpPr>
        <p:spPr>
          <a:xfrm>
            <a:off x="11023752" y="7686674"/>
            <a:ext cx="57739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AOF</a:t>
            </a:r>
          </a:p>
          <a:p>
            <a:pPr lvl="0">
              <a:defRPr sz="1800"/>
            </a:pPr>
            <a:r>
              <a:rPr sz="1600"/>
              <a:t>(ssd)</a:t>
            </a:r>
          </a:p>
        </p:txBody>
      </p:sp>
      <p:sp>
        <p:nvSpPr>
          <p:cNvPr id="986" name="Shape 986"/>
          <p:cNvSpPr/>
          <p:nvPr/>
        </p:nvSpPr>
        <p:spPr>
          <a:xfrm>
            <a:off x="11675160" y="7680324"/>
            <a:ext cx="53208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RDB</a:t>
            </a:r>
          </a:p>
        </p:txBody>
      </p:sp>
      <p:sp>
        <p:nvSpPr>
          <p:cNvPr id="987" name="Shape 987"/>
          <p:cNvSpPr/>
          <p:nvPr/>
        </p:nvSpPr>
        <p:spPr>
          <a:xfrm>
            <a:off x="8715502" y="1969392"/>
            <a:ext cx="3872078" cy="624324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991" name="Group 991"/>
          <p:cNvGrpSpPr/>
          <p:nvPr/>
        </p:nvGrpSpPr>
        <p:grpSpPr>
          <a:xfrm>
            <a:off x="2076873" y="8540750"/>
            <a:ext cx="2920500" cy="444501"/>
            <a:chOff x="0" y="0"/>
            <a:chExt cx="2920499" cy="444500"/>
          </a:xfrm>
        </p:grpSpPr>
        <p:sp>
          <p:nvSpPr>
            <p:cNvPr id="988" name="Shape 988"/>
            <p:cNvSpPr/>
            <p:nvPr/>
          </p:nvSpPr>
          <p:spPr>
            <a:xfrm>
              <a:off x="749600" y="0"/>
              <a:ext cx="1447877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>
                  <a:solidFill>
                    <a:srgbClr val="51A7F9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200" dirty="0">
                  <a:solidFill>
                    <a:srgbClr val="FF0000"/>
                  </a:solidFill>
                </a:rPr>
                <a:t>read-heavy</a:t>
              </a:r>
            </a:p>
          </p:txBody>
        </p:sp>
        <p:sp>
          <p:nvSpPr>
            <p:cNvPr id="989" name="Shape 989"/>
            <p:cNvSpPr/>
            <p:nvPr/>
          </p:nvSpPr>
          <p:spPr>
            <a:xfrm>
              <a:off x="0" y="279306"/>
              <a:ext cx="736248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head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90" name="Shape 990"/>
            <p:cNvSpPr/>
            <p:nvPr/>
          </p:nvSpPr>
          <p:spPr>
            <a:xfrm>
              <a:off x="2184251" y="279306"/>
              <a:ext cx="736249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tail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995" name="Group 995"/>
          <p:cNvGrpSpPr/>
          <p:nvPr/>
        </p:nvGrpSpPr>
        <p:grpSpPr>
          <a:xfrm>
            <a:off x="5721773" y="8540750"/>
            <a:ext cx="2920500" cy="444501"/>
            <a:chOff x="0" y="0"/>
            <a:chExt cx="2920499" cy="444500"/>
          </a:xfrm>
        </p:grpSpPr>
        <p:sp>
          <p:nvSpPr>
            <p:cNvPr id="992" name="Shape 992"/>
            <p:cNvSpPr/>
            <p:nvPr/>
          </p:nvSpPr>
          <p:spPr>
            <a:xfrm>
              <a:off x="884201" y="0"/>
              <a:ext cx="1178676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>
                  <a:solidFill>
                    <a:srgbClr val="51A7F9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200" dirty="0">
                  <a:solidFill>
                    <a:srgbClr val="FF0000"/>
                  </a:solidFill>
                </a:rPr>
                <a:t>balanced</a:t>
              </a:r>
            </a:p>
          </p:txBody>
        </p:sp>
        <p:sp>
          <p:nvSpPr>
            <p:cNvPr id="993" name="Shape 993"/>
            <p:cNvSpPr/>
            <p:nvPr/>
          </p:nvSpPr>
          <p:spPr>
            <a:xfrm>
              <a:off x="0" y="279306"/>
              <a:ext cx="736248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head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94" name="Shape 994"/>
            <p:cNvSpPr/>
            <p:nvPr/>
          </p:nvSpPr>
          <p:spPr>
            <a:xfrm>
              <a:off x="2184251" y="279306"/>
              <a:ext cx="736249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tail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999" name="Group 999"/>
          <p:cNvGrpSpPr/>
          <p:nvPr/>
        </p:nvGrpSpPr>
        <p:grpSpPr>
          <a:xfrm>
            <a:off x="1980583" y="7903470"/>
            <a:ext cx="1088832" cy="459428"/>
            <a:chOff x="0" y="0"/>
            <a:chExt cx="1088830" cy="459427"/>
          </a:xfrm>
        </p:grpSpPr>
        <p:sp>
          <p:nvSpPr>
            <p:cNvPr id="996" name="Shape 996"/>
            <p:cNvSpPr/>
            <p:nvPr/>
          </p:nvSpPr>
          <p:spPr>
            <a:xfrm>
              <a:off x="153877" y="0"/>
              <a:ext cx="785084" cy="459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>
                  <a:solidFill>
                    <a:srgbClr val="51A7F9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00" dirty="0">
                  <a:solidFill>
                    <a:srgbClr val="FF0000"/>
                  </a:solidFill>
                </a:rPr>
                <a:t>NVM</a:t>
              </a:r>
            </a:p>
          </p:txBody>
        </p:sp>
        <p:sp>
          <p:nvSpPr>
            <p:cNvPr id="997" name="Shape 997"/>
            <p:cNvSpPr/>
            <p:nvPr/>
          </p:nvSpPr>
          <p:spPr>
            <a:xfrm flipV="1">
              <a:off x="0" y="239238"/>
              <a:ext cx="190769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head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998" name="Shape 998"/>
            <p:cNvSpPr/>
            <p:nvPr/>
          </p:nvSpPr>
          <p:spPr>
            <a:xfrm flipV="1">
              <a:off x="898061" y="229713"/>
              <a:ext cx="190770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tail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1003" name="Group 1003"/>
          <p:cNvGrpSpPr/>
          <p:nvPr/>
        </p:nvGrpSpPr>
        <p:grpSpPr>
          <a:xfrm>
            <a:off x="5689405" y="7903470"/>
            <a:ext cx="1088831" cy="459428"/>
            <a:chOff x="0" y="0"/>
            <a:chExt cx="1088830" cy="459427"/>
          </a:xfrm>
        </p:grpSpPr>
        <p:sp>
          <p:nvSpPr>
            <p:cNvPr id="1000" name="Shape 1000"/>
            <p:cNvSpPr/>
            <p:nvPr/>
          </p:nvSpPr>
          <p:spPr>
            <a:xfrm>
              <a:off x="153877" y="0"/>
              <a:ext cx="785084" cy="459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>
                  <a:solidFill>
                    <a:srgbClr val="51A7F9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00" dirty="0">
                  <a:solidFill>
                    <a:srgbClr val="FF0000"/>
                  </a:solidFill>
                </a:rPr>
                <a:t>NVM</a:t>
              </a:r>
            </a:p>
          </p:txBody>
        </p:sp>
        <p:sp>
          <p:nvSpPr>
            <p:cNvPr id="1001" name="Shape 1001"/>
            <p:cNvSpPr/>
            <p:nvPr/>
          </p:nvSpPr>
          <p:spPr>
            <a:xfrm flipV="1">
              <a:off x="0" y="239238"/>
              <a:ext cx="190769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head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002" name="Shape 1002"/>
            <p:cNvSpPr/>
            <p:nvPr/>
          </p:nvSpPr>
          <p:spPr>
            <a:xfrm flipV="1">
              <a:off x="898061" y="229713"/>
              <a:ext cx="190770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tail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30272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/>
          <p:nvPr/>
        </p:nvSpPr>
        <p:spPr>
          <a:xfrm>
            <a:off x="3048450" y="248691"/>
            <a:ext cx="7560807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C5D57"/>
                </a:solidFill>
              </a:rPr>
              <a:t>YCSB Benchmark Results</a:t>
            </a:r>
          </a:p>
        </p:txBody>
      </p:sp>
      <p:pic>
        <p:nvPicPr>
          <p:cNvPr id="1006" name="ploton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0552" y="2126208"/>
            <a:ext cx="10606698" cy="5697048"/>
          </a:xfrm>
          <a:prstGeom prst="rect">
            <a:avLst/>
          </a:prstGeom>
          <a:ln w="12700">
            <a:miter lim="400000"/>
          </a:ln>
        </p:spPr>
      </p:pic>
      <p:sp>
        <p:nvSpPr>
          <p:cNvPr id="1007" name="Shape 1007"/>
          <p:cNvSpPr/>
          <p:nvPr/>
        </p:nvSpPr>
        <p:spPr>
          <a:xfrm>
            <a:off x="309981" y="3049736"/>
            <a:ext cx="136299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0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Fraction of </a:t>
            </a:r>
          </a:p>
          <a:p>
            <a:pPr lvl="0">
              <a:defRPr sz="1800"/>
            </a:pPr>
            <a:r>
              <a:rPr sz="20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in-memory </a:t>
            </a:r>
          </a:p>
          <a:p>
            <a:pPr lvl="0">
              <a:defRPr sz="1800"/>
            </a:pPr>
            <a:r>
              <a:rPr sz="20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throughput</a:t>
            </a:r>
          </a:p>
        </p:txBody>
      </p:sp>
      <p:sp>
        <p:nvSpPr>
          <p:cNvPr id="1008" name="Shape 1008"/>
          <p:cNvSpPr/>
          <p:nvPr/>
        </p:nvSpPr>
        <p:spPr>
          <a:xfrm>
            <a:off x="1588392" y="2242393"/>
            <a:ext cx="10791018" cy="1"/>
          </a:xfrm>
          <a:prstGeom prst="line">
            <a:avLst/>
          </a:prstGeom>
          <a:ln w="38100" cap="rnd">
            <a:solidFill>
              <a:srgbClr val="A6AAA9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09" name="Shape 1009"/>
          <p:cNvSpPr/>
          <p:nvPr/>
        </p:nvSpPr>
        <p:spPr>
          <a:xfrm>
            <a:off x="1664592" y="7716093"/>
            <a:ext cx="10638618" cy="1"/>
          </a:xfrm>
          <a:prstGeom prst="line">
            <a:avLst/>
          </a:prstGeom>
          <a:ln w="1905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10" name="Shape 1010"/>
          <p:cNvSpPr/>
          <p:nvPr/>
        </p:nvSpPr>
        <p:spPr>
          <a:xfrm flipV="1">
            <a:off x="1664592" y="1976708"/>
            <a:ext cx="1" cy="5738861"/>
          </a:xfrm>
          <a:prstGeom prst="line">
            <a:avLst/>
          </a:prstGeom>
          <a:ln w="1905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11" name="Shape 1011"/>
          <p:cNvSpPr/>
          <p:nvPr/>
        </p:nvSpPr>
        <p:spPr>
          <a:xfrm>
            <a:off x="1701120" y="2178050"/>
            <a:ext cx="2173060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>
                <a:solidFill>
                  <a:srgbClr val="53585F"/>
                </a:solidFill>
              </a:rPr>
              <a:t>in-memory (=1.0)</a:t>
            </a:r>
          </a:p>
        </p:txBody>
      </p:sp>
      <p:sp>
        <p:nvSpPr>
          <p:cNvPr id="1012" name="Shape 1012"/>
          <p:cNvSpPr/>
          <p:nvPr/>
        </p:nvSpPr>
        <p:spPr>
          <a:xfrm>
            <a:off x="2002434" y="7677149"/>
            <a:ext cx="55443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PCM</a:t>
            </a:r>
          </a:p>
        </p:txBody>
      </p:sp>
      <p:sp>
        <p:nvSpPr>
          <p:cNvPr id="1013" name="Shape 1013"/>
          <p:cNvSpPr/>
          <p:nvPr/>
        </p:nvSpPr>
        <p:spPr>
          <a:xfrm>
            <a:off x="2657043" y="7677149"/>
            <a:ext cx="46441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STT</a:t>
            </a:r>
          </a:p>
        </p:txBody>
      </p:sp>
      <p:sp>
        <p:nvSpPr>
          <p:cNvPr id="1014" name="Shape 1014"/>
          <p:cNvSpPr/>
          <p:nvPr/>
        </p:nvSpPr>
        <p:spPr>
          <a:xfrm>
            <a:off x="3130041" y="7683499"/>
            <a:ext cx="62209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AOF</a:t>
            </a:r>
          </a:p>
          <a:p>
            <a:pPr lvl="0">
              <a:defRPr sz="1800"/>
            </a:pPr>
            <a:r>
              <a:rPr sz="1600"/>
              <a:t>(disk)</a:t>
            </a:r>
          </a:p>
        </p:txBody>
      </p:sp>
      <p:sp>
        <p:nvSpPr>
          <p:cNvPr id="1015" name="Shape 1015"/>
          <p:cNvSpPr/>
          <p:nvPr/>
        </p:nvSpPr>
        <p:spPr>
          <a:xfrm>
            <a:off x="3813302" y="7683499"/>
            <a:ext cx="577393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AOF</a:t>
            </a:r>
          </a:p>
          <a:p>
            <a:pPr lvl="0">
              <a:defRPr sz="1800"/>
            </a:pPr>
            <a:r>
              <a:rPr sz="1600"/>
              <a:t>(ssd)</a:t>
            </a:r>
          </a:p>
        </p:txBody>
      </p:sp>
      <p:sp>
        <p:nvSpPr>
          <p:cNvPr id="1016" name="Shape 1016"/>
          <p:cNvSpPr/>
          <p:nvPr/>
        </p:nvSpPr>
        <p:spPr>
          <a:xfrm>
            <a:off x="4464710" y="7677149"/>
            <a:ext cx="53208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RDB</a:t>
            </a:r>
          </a:p>
        </p:txBody>
      </p:sp>
      <p:sp>
        <p:nvSpPr>
          <p:cNvPr id="1017" name="Shape 1017"/>
          <p:cNvSpPr/>
          <p:nvPr/>
        </p:nvSpPr>
        <p:spPr>
          <a:xfrm>
            <a:off x="5647131" y="7680324"/>
            <a:ext cx="55443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PCM</a:t>
            </a:r>
          </a:p>
        </p:txBody>
      </p:sp>
      <p:sp>
        <p:nvSpPr>
          <p:cNvPr id="1018" name="Shape 1018"/>
          <p:cNvSpPr/>
          <p:nvPr/>
        </p:nvSpPr>
        <p:spPr>
          <a:xfrm>
            <a:off x="6301740" y="7680324"/>
            <a:ext cx="46441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STT</a:t>
            </a:r>
          </a:p>
        </p:txBody>
      </p:sp>
      <p:sp>
        <p:nvSpPr>
          <p:cNvPr id="1019" name="Shape 1019"/>
          <p:cNvSpPr/>
          <p:nvPr/>
        </p:nvSpPr>
        <p:spPr>
          <a:xfrm>
            <a:off x="6774738" y="7686674"/>
            <a:ext cx="62209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AOF</a:t>
            </a:r>
          </a:p>
          <a:p>
            <a:pPr lvl="0">
              <a:defRPr sz="1800"/>
            </a:pPr>
            <a:r>
              <a:rPr sz="1600"/>
              <a:t>(disk)</a:t>
            </a:r>
          </a:p>
        </p:txBody>
      </p:sp>
      <p:sp>
        <p:nvSpPr>
          <p:cNvPr id="1020" name="Shape 1020"/>
          <p:cNvSpPr/>
          <p:nvPr/>
        </p:nvSpPr>
        <p:spPr>
          <a:xfrm>
            <a:off x="7457998" y="7686674"/>
            <a:ext cx="57739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AOF</a:t>
            </a:r>
          </a:p>
          <a:p>
            <a:pPr lvl="0">
              <a:defRPr sz="1800"/>
            </a:pPr>
            <a:r>
              <a:rPr sz="1600"/>
              <a:t>(ssd)</a:t>
            </a:r>
          </a:p>
        </p:txBody>
      </p:sp>
      <p:sp>
        <p:nvSpPr>
          <p:cNvPr id="1021" name="Shape 1021"/>
          <p:cNvSpPr/>
          <p:nvPr/>
        </p:nvSpPr>
        <p:spPr>
          <a:xfrm>
            <a:off x="8109407" y="7680324"/>
            <a:ext cx="532080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RDB</a:t>
            </a:r>
          </a:p>
        </p:txBody>
      </p:sp>
      <p:sp>
        <p:nvSpPr>
          <p:cNvPr id="1022" name="Shape 1022"/>
          <p:cNvSpPr/>
          <p:nvPr/>
        </p:nvSpPr>
        <p:spPr>
          <a:xfrm>
            <a:off x="9212884" y="7680324"/>
            <a:ext cx="55443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PCM</a:t>
            </a:r>
          </a:p>
        </p:txBody>
      </p:sp>
      <p:sp>
        <p:nvSpPr>
          <p:cNvPr id="1023" name="Shape 1023"/>
          <p:cNvSpPr/>
          <p:nvPr/>
        </p:nvSpPr>
        <p:spPr>
          <a:xfrm>
            <a:off x="9867493" y="7680324"/>
            <a:ext cx="46441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STT</a:t>
            </a:r>
          </a:p>
        </p:txBody>
      </p:sp>
      <p:sp>
        <p:nvSpPr>
          <p:cNvPr id="1024" name="Shape 1024"/>
          <p:cNvSpPr/>
          <p:nvPr/>
        </p:nvSpPr>
        <p:spPr>
          <a:xfrm>
            <a:off x="10340492" y="7686674"/>
            <a:ext cx="62209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AOF</a:t>
            </a:r>
          </a:p>
          <a:p>
            <a:pPr lvl="0">
              <a:defRPr sz="1800"/>
            </a:pPr>
            <a:r>
              <a:rPr sz="1600"/>
              <a:t>(disk)</a:t>
            </a:r>
          </a:p>
        </p:txBody>
      </p:sp>
      <p:sp>
        <p:nvSpPr>
          <p:cNvPr id="1025" name="Shape 1025"/>
          <p:cNvSpPr/>
          <p:nvPr/>
        </p:nvSpPr>
        <p:spPr>
          <a:xfrm>
            <a:off x="11023752" y="7686674"/>
            <a:ext cx="57739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AOF</a:t>
            </a:r>
          </a:p>
          <a:p>
            <a:pPr lvl="0">
              <a:defRPr sz="1800"/>
            </a:pPr>
            <a:r>
              <a:rPr sz="1600"/>
              <a:t>(ssd)</a:t>
            </a:r>
          </a:p>
        </p:txBody>
      </p:sp>
      <p:sp>
        <p:nvSpPr>
          <p:cNvPr id="1026" name="Shape 1026"/>
          <p:cNvSpPr/>
          <p:nvPr/>
        </p:nvSpPr>
        <p:spPr>
          <a:xfrm>
            <a:off x="11675160" y="7680324"/>
            <a:ext cx="532081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RDB</a:t>
            </a:r>
          </a:p>
        </p:txBody>
      </p:sp>
      <p:grpSp>
        <p:nvGrpSpPr>
          <p:cNvPr id="1030" name="Group 1030"/>
          <p:cNvGrpSpPr/>
          <p:nvPr/>
        </p:nvGrpSpPr>
        <p:grpSpPr>
          <a:xfrm>
            <a:off x="2076873" y="8540750"/>
            <a:ext cx="2920500" cy="444501"/>
            <a:chOff x="0" y="0"/>
            <a:chExt cx="2920499" cy="444500"/>
          </a:xfrm>
        </p:grpSpPr>
        <p:sp>
          <p:nvSpPr>
            <p:cNvPr id="1027" name="Shape 1027"/>
            <p:cNvSpPr/>
            <p:nvPr/>
          </p:nvSpPr>
          <p:spPr>
            <a:xfrm>
              <a:off x="749600" y="0"/>
              <a:ext cx="1447877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>
                  <a:solidFill>
                    <a:srgbClr val="51A7F9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200" dirty="0">
                  <a:solidFill>
                    <a:srgbClr val="FF0000"/>
                  </a:solidFill>
                </a:rPr>
                <a:t>read-heavy</a:t>
              </a:r>
            </a:p>
          </p:txBody>
        </p:sp>
        <p:sp>
          <p:nvSpPr>
            <p:cNvPr id="1028" name="Shape 1028"/>
            <p:cNvSpPr/>
            <p:nvPr/>
          </p:nvSpPr>
          <p:spPr>
            <a:xfrm>
              <a:off x="0" y="279306"/>
              <a:ext cx="736248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head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029" name="Shape 1029"/>
            <p:cNvSpPr/>
            <p:nvPr/>
          </p:nvSpPr>
          <p:spPr>
            <a:xfrm>
              <a:off x="2184251" y="279306"/>
              <a:ext cx="736249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tail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1034" name="Group 1034"/>
          <p:cNvGrpSpPr/>
          <p:nvPr/>
        </p:nvGrpSpPr>
        <p:grpSpPr>
          <a:xfrm>
            <a:off x="5721773" y="8540750"/>
            <a:ext cx="2920500" cy="444501"/>
            <a:chOff x="0" y="0"/>
            <a:chExt cx="2920499" cy="444500"/>
          </a:xfrm>
        </p:grpSpPr>
        <p:sp>
          <p:nvSpPr>
            <p:cNvPr id="1031" name="Shape 1031"/>
            <p:cNvSpPr/>
            <p:nvPr/>
          </p:nvSpPr>
          <p:spPr>
            <a:xfrm>
              <a:off x="884201" y="0"/>
              <a:ext cx="1178676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>
                  <a:solidFill>
                    <a:srgbClr val="51A7F9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200" dirty="0">
                  <a:solidFill>
                    <a:srgbClr val="FF0000"/>
                  </a:solidFill>
                </a:rPr>
                <a:t>balanced</a:t>
              </a:r>
            </a:p>
          </p:txBody>
        </p:sp>
        <p:sp>
          <p:nvSpPr>
            <p:cNvPr id="1032" name="Shape 1032"/>
            <p:cNvSpPr/>
            <p:nvPr/>
          </p:nvSpPr>
          <p:spPr>
            <a:xfrm>
              <a:off x="0" y="279306"/>
              <a:ext cx="736248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head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033" name="Shape 1033"/>
            <p:cNvSpPr/>
            <p:nvPr/>
          </p:nvSpPr>
          <p:spPr>
            <a:xfrm>
              <a:off x="2184251" y="279306"/>
              <a:ext cx="736249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tail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1038" name="Group 1038"/>
          <p:cNvGrpSpPr/>
          <p:nvPr/>
        </p:nvGrpSpPr>
        <p:grpSpPr>
          <a:xfrm>
            <a:off x="9366673" y="8540750"/>
            <a:ext cx="2920500" cy="444501"/>
            <a:chOff x="0" y="0"/>
            <a:chExt cx="2920499" cy="444500"/>
          </a:xfrm>
        </p:grpSpPr>
        <p:sp>
          <p:nvSpPr>
            <p:cNvPr id="1035" name="Shape 1035"/>
            <p:cNvSpPr/>
            <p:nvPr/>
          </p:nvSpPr>
          <p:spPr>
            <a:xfrm>
              <a:off x="707900" y="0"/>
              <a:ext cx="1531278" cy="4445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2200">
                  <a:solidFill>
                    <a:srgbClr val="51A7F9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2200" dirty="0">
                  <a:solidFill>
                    <a:srgbClr val="FF0000"/>
                  </a:solidFill>
                </a:rPr>
                <a:t>write-heavy</a:t>
              </a:r>
            </a:p>
          </p:txBody>
        </p:sp>
        <p:sp>
          <p:nvSpPr>
            <p:cNvPr id="1036" name="Shape 1036"/>
            <p:cNvSpPr/>
            <p:nvPr/>
          </p:nvSpPr>
          <p:spPr>
            <a:xfrm>
              <a:off x="0" y="279306"/>
              <a:ext cx="736248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head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037" name="Shape 1037"/>
            <p:cNvSpPr/>
            <p:nvPr/>
          </p:nvSpPr>
          <p:spPr>
            <a:xfrm>
              <a:off x="2184251" y="279306"/>
              <a:ext cx="736249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tail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1042" name="Group 1042"/>
          <p:cNvGrpSpPr/>
          <p:nvPr/>
        </p:nvGrpSpPr>
        <p:grpSpPr>
          <a:xfrm>
            <a:off x="1980583" y="7903470"/>
            <a:ext cx="1088832" cy="459428"/>
            <a:chOff x="0" y="0"/>
            <a:chExt cx="1088830" cy="459427"/>
          </a:xfrm>
        </p:grpSpPr>
        <p:sp>
          <p:nvSpPr>
            <p:cNvPr id="1039" name="Shape 1039"/>
            <p:cNvSpPr/>
            <p:nvPr/>
          </p:nvSpPr>
          <p:spPr>
            <a:xfrm>
              <a:off x="153877" y="0"/>
              <a:ext cx="785084" cy="459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>
                  <a:solidFill>
                    <a:srgbClr val="51A7F9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00" dirty="0">
                  <a:solidFill>
                    <a:srgbClr val="FF0000"/>
                  </a:solidFill>
                </a:rPr>
                <a:t>NVM</a:t>
              </a:r>
            </a:p>
          </p:txBody>
        </p:sp>
        <p:sp>
          <p:nvSpPr>
            <p:cNvPr id="1040" name="Shape 1040"/>
            <p:cNvSpPr/>
            <p:nvPr/>
          </p:nvSpPr>
          <p:spPr>
            <a:xfrm flipV="1">
              <a:off x="0" y="239238"/>
              <a:ext cx="190769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head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041" name="Shape 1041"/>
            <p:cNvSpPr/>
            <p:nvPr/>
          </p:nvSpPr>
          <p:spPr>
            <a:xfrm flipV="1">
              <a:off x="898061" y="229713"/>
              <a:ext cx="190770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tail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1046" name="Group 1046"/>
          <p:cNvGrpSpPr/>
          <p:nvPr/>
        </p:nvGrpSpPr>
        <p:grpSpPr>
          <a:xfrm>
            <a:off x="5689405" y="7903470"/>
            <a:ext cx="1088831" cy="459428"/>
            <a:chOff x="0" y="0"/>
            <a:chExt cx="1088830" cy="459427"/>
          </a:xfrm>
        </p:grpSpPr>
        <p:sp>
          <p:nvSpPr>
            <p:cNvPr id="1043" name="Shape 1043"/>
            <p:cNvSpPr/>
            <p:nvPr/>
          </p:nvSpPr>
          <p:spPr>
            <a:xfrm>
              <a:off x="153877" y="0"/>
              <a:ext cx="785084" cy="459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>
                  <a:solidFill>
                    <a:srgbClr val="51A7F9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00" dirty="0">
                  <a:solidFill>
                    <a:srgbClr val="FF0000"/>
                  </a:solidFill>
                </a:rPr>
                <a:t>NVM</a:t>
              </a:r>
            </a:p>
          </p:txBody>
        </p:sp>
        <p:sp>
          <p:nvSpPr>
            <p:cNvPr id="1044" name="Shape 1044"/>
            <p:cNvSpPr/>
            <p:nvPr/>
          </p:nvSpPr>
          <p:spPr>
            <a:xfrm flipV="1">
              <a:off x="0" y="239238"/>
              <a:ext cx="190769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head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045" name="Shape 1045"/>
            <p:cNvSpPr/>
            <p:nvPr/>
          </p:nvSpPr>
          <p:spPr>
            <a:xfrm flipV="1">
              <a:off x="898061" y="229713"/>
              <a:ext cx="190770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tail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  <p:grpSp>
        <p:nvGrpSpPr>
          <p:cNvPr id="1050" name="Group 1050"/>
          <p:cNvGrpSpPr/>
          <p:nvPr/>
        </p:nvGrpSpPr>
        <p:grpSpPr>
          <a:xfrm>
            <a:off x="9237404" y="7903470"/>
            <a:ext cx="1088831" cy="459428"/>
            <a:chOff x="0" y="0"/>
            <a:chExt cx="1088830" cy="459427"/>
          </a:xfrm>
        </p:grpSpPr>
        <p:sp>
          <p:nvSpPr>
            <p:cNvPr id="1047" name="Shape 1047"/>
            <p:cNvSpPr/>
            <p:nvPr/>
          </p:nvSpPr>
          <p:spPr>
            <a:xfrm>
              <a:off x="153877" y="0"/>
              <a:ext cx="785084" cy="4594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sz="1600">
                  <a:solidFill>
                    <a:srgbClr val="51A7F9"/>
                  </a:solidFill>
                  <a:latin typeface="Lato Light"/>
                  <a:ea typeface="Lato Light"/>
                  <a:cs typeface="Lato Light"/>
                  <a:sym typeface="Lato Light"/>
                </a:defRPr>
              </a:lvl1pPr>
            </a:lstStyle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sz="1600" dirty="0">
                  <a:solidFill>
                    <a:srgbClr val="FF0000"/>
                  </a:solidFill>
                </a:rPr>
                <a:t>NVM</a:t>
              </a:r>
            </a:p>
          </p:txBody>
        </p:sp>
        <p:sp>
          <p:nvSpPr>
            <p:cNvPr id="1048" name="Shape 1048"/>
            <p:cNvSpPr/>
            <p:nvPr/>
          </p:nvSpPr>
          <p:spPr>
            <a:xfrm flipV="1">
              <a:off x="0" y="239238"/>
              <a:ext cx="190769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head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  <p:sp>
          <p:nvSpPr>
            <p:cNvPr id="1049" name="Shape 1049"/>
            <p:cNvSpPr/>
            <p:nvPr/>
          </p:nvSpPr>
          <p:spPr>
            <a:xfrm flipV="1">
              <a:off x="898061" y="229713"/>
              <a:ext cx="190770" cy="1"/>
            </a:xfrm>
            <a:prstGeom prst="line">
              <a:avLst/>
            </a:prstGeom>
            <a:noFill/>
            <a:ln w="12700" cap="flat">
              <a:solidFill>
                <a:srgbClr val="51A7F9"/>
              </a:solidFill>
              <a:prstDash val="solid"/>
              <a:miter lim="400000"/>
              <a:tailEnd type="triangle" w="med" len="sm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348537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Shape 1052"/>
          <p:cNvSpPr/>
          <p:nvPr/>
        </p:nvSpPr>
        <p:spPr>
          <a:xfrm>
            <a:off x="4261040" y="248691"/>
            <a:ext cx="4482720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C5D57"/>
                </a:solidFill>
              </a:rPr>
              <a:t>RDB Data Loss</a:t>
            </a:r>
          </a:p>
        </p:txBody>
      </p:sp>
      <p:sp>
        <p:nvSpPr>
          <p:cNvPr id="1053" name="Shape 1053"/>
          <p:cNvSpPr/>
          <p:nvPr/>
        </p:nvSpPr>
        <p:spPr>
          <a:xfrm>
            <a:off x="1798513" y="6707056"/>
            <a:ext cx="1817806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rgbClr val="51A7F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0000"/>
                </a:solidFill>
              </a:rPr>
              <a:t>read-heavy</a:t>
            </a:r>
          </a:p>
        </p:txBody>
      </p:sp>
      <p:sp>
        <p:nvSpPr>
          <p:cNvPr id="1054" name="Shape 1054"/>
          <p:cNvSpPr/>
          <p:nvPr/>
        </p:nvSpPr>
        <p:spPr>
          <a:xfrm>
            <a:off x="5618139" y="6707055"/>
            <a:ext cx="1468352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rgbClr val="51A7F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0000"/>
                </a:solidFill>
              </a:rPr>
              <a:t>balanced</a:t>
            </a:r>
          </a:p>
        </p:txBody>
      </p:sp>
      <p:sp>
        <p:nvSpPr>
          <p:cNvPr id="1055" name="Shape 1055"/>
          <p:cNvSpPr/>
          <p:nvPr/>
        </p:nvSpPr>
        <p:spPr>
          <a:xfrm>
            <a:off x="9226407" y="6707054"/>
            <a:ext cx="1925207" cy="5334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rgbClr val="51A7F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 dirty="0">
                <a:solidFill>
                  <a:srgbClr val="FF0000"/>
                </a:solidFill>
              </a:rPr>
              <a:t>write-heavy</a:t>
            </a:r>
          </a:p>
        </p:txBody>
      </p:sp>
      <p:sp>
        <p:nvSpPr>
          <p:cNvPr id="1056" name="Shape 1056"/>
          <p:cNvSpPr/>
          <p:nvPr/>
        </p:nvSpPr>
        <p:spPr>
          <a:xfrm>
            <a:off x="1798513" y="4451945"/>
            <a:ext cx="1863825" cy="18218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4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400">
                <a:solidFill>
                  <a:srgbClr val="FFFFFF"/>
                </a:solidFill>
              </a:rPr>
              <a:t>26 MB</a:t>
            </a:r>
          </a:p>
        </p:txBody>
      </p:sp>
      <p:sp>
        <p:nvSpPr>
          <p:cNvPr id="1057" name="Shape 1057"/>
          <p:cNvSpPr/>
          <p:nvPr/>
        </p:nvSpPr>
        <p:spPr>
          <a:xfrm>
            <a:off x="8502900" y="3028106"/>
            <a:ext cx="3330671" cy="33726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5800">
                <a:solidFill>
                  <a:srgbClr val="FFFFFF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800">
                <a:solidFill>
                  <a:srgbClr val="FFFFFF"/>
                </a:solidFill>
              </a:rPr>
              <a:t>111 MB</a:t>
            </a:r>
          </a:p>
        </p:txBody>
      </p:sp>
      <p:sp>
        <p:nvSpPr>
          <p:cNvPr id="1058" name="Shape 1058"/>
          <p:cNvSpPr/>
          <p:nvPr/>
        </p:nvSpPr>
        <p:spPr>
          <a:xfrm>
            <a:off x="4767738" y="3560167"/>
            <a:ext cx="2920500" cy="28406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4800">
                <a:solidFill>
                  <a:srgbClr val="FFFFFF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800">
                <a:solidFill>
                  <a:srgbClr val="FFFFFF"/>
                </a:solidFill>
              </a:rPr>
              <a:t>42 MB</a:t>
            </a:r>
          </a:p>
        </p:txBody>
      </p:sp>
    </p:spTree>
    <p:extLst>
      <p:ext uri="{BB962C8B-B14F-4D97-AF65-F5344CB8AC3E}">
        <p14:creationId xmlns:p14="http://schemas.microsoft.com/office/powerpoint/2010/main" val="18765793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Shape 1060"/>
          <p:cNvSpPr/>
          <p:nvPr/>
        </p:nvSpPr>
        <p:spPr>
          <a:xfrm>
            <a:off x="1348537" y="248691"/>
            <a:ext cx="10936402" cy="901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300">
                <a:solidFill>
                  <a:srgbClr val="EC5D57"/>
                </a:solidFill>
              </a:rPr>
              <a:t>Performance without False-Positives</a:t>
            </a:r>
          </a:p>
        </p:txBody>
      </p:sp>
      <p:sp>
        <p:nvSpPr>
          <p:cNvPr id="1061" name="Shape 1061"/>
          <p:cNvSpPr/>
          <p:nvPr/>
        </p:nvSpPr>
        <p:spPr>
          <a:xfrm>
            <a:off x="309981" y="2402036"/>
            <a:ext cx="1362991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0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Speedup </a:t>
            </a:r>
          </a:p>
          <a:p>
            <a:pPr lvl="0">
              <a:defRPr sz="1800"/>
            </a:pPr>
            <a:r>
              <a:rPr sz="20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in </a:t>
            </a:r>
          </a:p>
          <a:p>
            <a:pPr lvl="0">
              <a:defRPr sz="1800"/>
            </a:pPr>
            <a:r>
              <a:rPr sz="2000">
                <a:solidFill>
                  <a:srgbClr val="53585F"/>
                </a:solidFill>
                <a:latin typeface="Lato Light"/>
                <a:ea typeface="Lato Light"/>
                <a:cs typeface="Lato Light"/>
                <a:sym typeface="Lato Light"/>
              </a:rPr>
              <a:t>throughput</a:t>
            </a:r>
          </a:p>
        </p:txBody>
      </p:sp>
      <p:sp>
        <p:nvSpPr>
          <p:cNvPr id="1062" name="Shape 1062"/>
          <p:cNvSpPr/>
          <p:nvPr/>
        </p:nvSpPr>
        <p:spPr>
          <a:xfrm>
            <a:off x="1664592" y="7716093"/>
            <a:ext cx="10638618" cy="1"/>
          </a:xfrm>
          <a:prstGeom prst="line">
            <a:avLst/>
          </a:prstGeom>
          <a:ln w="1905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63" name="Shape 1063"/>
          <p:cNvSpPr/>
          <p:nvPr/>
        </p:nvSpPr>
        <p:spPr>
          <a:xfrm flipV="1">
            <a:off x="1664592" y="1976708"/>
            <a:ext cx="1" cy="5738861"/>
          </a:xfrm>
          <a:prstGeom prst="line">
            <a:avLst/>
          </a:prstGeom>
          <a:ln w="19050">
            <a:solidFill>
              <a:srgbClr val="A6AAA9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64" name="Shape 1064"/>
          <p:cNvSpPr/>
          <p:nvPr/>
        </p:nvSpPr>
        <p:spPr>
          <a:xfrm>
            <a:off x="2002434" y="7677149"/>
            <a:ext cx="55443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PCM</a:t>
            </a:r>
          </a:p>
        </p:txBody>
      </p:sp>
      <p:sp>
        <p:nvSpPr>
          <p:cNvPr id="1065" name="Shape 1065"/>
          <p:cNvSpPr/>
          <p:nvPr/>
        </p:nvSpPr>
        <p:spPr>
          <a:xfrm>
            <a:off x="3841546" y="7683499"/>
            <a:ext cx="520905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STT</a:t>
            </a:r>
          </a:p>
        </p:txBody>
      </p:sp>
      <p:sp>
        <p:nvSpPr>
          <p:cNvPr id="1066" name="Shape 1066"/>
          <p:cNvSpPr/>
          <p:nvPr/>
        </p:nvSpPr>
        <p:spPr>
          <a:xfrm>
            <a:off x="5647131" y="7680324"/>
            <a:ext cx="554432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PCM</a:t>
            </a:r>
          </a:p>
        </p:txBody>
      </p:sp>
      <p:sp>
        <p:nvSpPr>
          <p:cNvPr id="1067" name="Shape 1067"/>
          <p:cNvSpPr/>
          <p:nvPr/>
        </p:nvSpPr>
        <p:spPr>
          <a:xfrm>
            <a:off x="6301740" y="7680324"/>
            <a:ext cx="464414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STT</a:t>
            </a:r>
          </a:p>
        </p:txBody>
      </p:sp>
      <p:sp>
        <p:nvSpPr>
          <p:cNvPr id="1068" name="Shape 1068"/>
          <p:cNvSpPr/>
          <p:nvPr/>
        </p:nvSpPr>
        <p:spPr>
          <a:xfrm>
            <a:off x="6774738" y="7686674"/>
            <a:ext cx="62209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AOF</a:t>
            </a:r>
          </a:p>
          <a:p>
            <a:pPr lvl="0">
              <a:defRPr sz="1800"/>
            </a:pPr>
            <a:r>
              <a:rPr sz="1600"/>
              <a:t>(disk)</a:t>
            </a:r>
          </a:p>
        </p:txBody>
      </p:sp>
      <p:sp>
        <p:nvSpPr>
          <p:cNvPr id="1069" name="Shape 1069"/>
          <p:cNvSpPr/>
          <p:nvPr/>
        </p:nvSpPr>
        <p:spPr>
          <a:xfrm>
            <a:off x="7457998" y="7686674"/>
            <a:ext cx="57739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AOF</a:t>
            </a:r>
          </a:p>
          <a:p>
            <a:pPr lvl="0">
              <a:defRPr sz="1800"/>
            </a:pPr>
            <a:r>
              <a:rPr sz="1600"/>
              <a:t>(ssd)</a:t>
            </a:r>
          </a:p>
        </p:txBody>
      </p:sp>
      <p:sp>
        <p:nvSpPr>
          <p:cNvPr id="1070" name="Shape 1070"/>
          <p:cNvSpPr/>
          <p:nvPr/>
        </p:nvSpPr>
        <p:spPr>
          <a:xfrm>
            <a:off x="9212884" y="7680324"/>
            <a:ext cx="554433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PCM</a:t>
            </a:r>
          </a:p>
        </p:txBody>
      </p:sp>
      <p:sp>
        <p:nvSpPr>
          <p:cNvPr id="1071" name="Shape 1071"/>
          <p:cNvSpPr/>
          <p:nvPr/>
        </p:nvSpPr>
        <p:spPr>
          <a:xfrm>
            <a:off x="9867493" y="7680324"/>
            <a:ext cx="464415" cy="34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600"/>
            </a:lvl1pPr>
          </a:lstStyle>
          <a:p>
            <a:pPr lvl="0">
              <a:defRPr sz="1800"/>
            </a:pPr>
            <a:r>
              <a:rPr sz="1600"/>
              <a:t>STT</a:t>
            </a:r>
          </a:p>
        </p:txBody>
      </p:sp>
      <p:sp>
        <p:nvSpPr>
          <p:cNvPr id="1072" name="Shape 1072"/>
          <p:cNvSpPr/>
          <p:nvPr/>
        </p:nvSpPr>
        <p:spPr>
          <a:xfrm>
            <a:off x="10340492" y="7686674"/>
            <a:ext cx="622097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AOF</a:t>
            </a:r>
          </a:p>
          <a:p>
            <a:pPr lvl="0">
              <a:defRPr sz="1800"/>
            </a:pPr>
            <a:r>
              <a:rPr sz="1600"/>
              <a:t>(disk)</a:t>
            </a:r>
          </a:p>
        </p:txBody>
      </p:sp>
      <p:sp>
        <p:nvSpPr>
          <p:cNvPr id="1073" name="Shape 1073"/>
          <p:cNvSpPr/>
          <p:nvPr/>
        </p:nvSpPr>
        <p:spPr>
          <a:xfrm>
            <a:off x="11023752" y="7686674"/>
            <a:ext cx="57739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AOF</a:t>
            </a:r>
          </a:p>
          <a:p>
            <a:pPr lvl="0">
              <a:defRPr sz="1800"/>
            </a:pPr>
            <a:r>
              <a:rPr sz="1600"/>
              <a:t>(ssd)</a:t>
            </a:r>
          </a:p>
        </p:txBody>
      </p:sp>
      <p:sp>
        <p:nvSpPr>
          <p:cNvPr id="1074" name="Shape 1074"/>
          <p:cNvSpPr/>
          <p:nvPr/>
        </p:nvSpPr>
        <p:spPr>
          <a:xfrm>
            <a:off x="2826473" y="8842375"/>
            <a:ext cx="1447878" cy="44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2200">
                <a:solidFill>
                  <a:srgbClr val="51A7F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FF0000"/>
                </a:solidFill>
              </a:rPr>
              <a:t>read-heavy</a:t>
            </a:r>
          </a:p>
        </p:txBody>
      </p:sp>
      <p:sp>
        <p:nvSpPr>
          <p:cNvPr id="1075" name="Shape 1075"/>
          <p:cNvSpPr/>
          <p:nvPr/>
        </p:nvSpPr>
        <p:spPr>
          <a:xfrm>
            <a:off x="6605974" y="8842375"/>
            <a:ext cx="1178676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rgbClr val="51A7F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FF0000"/>
                </a:solidFill>
              </a:rPr>
              <a:t>balanced</a:t>
            </a:r>
          </a:p>
        </p:txBody>
      </p:sp>
      <p:sp>
        <p:nvSpPr>
          <p:cNvPr id="1076" name="Shape 1076"/>
          <p:cNvSpPr/>
          <p:nvPr/>
        </p:nvSpPr>
        <p:spPr>
          <a:xfrm>
            <a:off x="10074573" y="8842375"/>
            <a:ext cx="1531278" cy="44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200">
                <a:solidFill>
                  <a:srgbClr val="51A7F9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FF0000"/>
                </a:solidFill>
              </a:rPr>
              <a:t>write-heavy</a:t>
            </a:r>
          </a:p>
        </p:txBody>
      </p:sp>
      <p:sp>
        <p:nvSpPr>
          <p:cNvPr id="1077" name="Shape 1077"/>
          <p:cNvSpPr/>
          <p:nvPr/>
        </p:nvSpPr>
        <p:spPr>
          <a:xfrm>
            <a:off x="8034528" y="7683499"/>
            <a:ext cx="62209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RDB</a:t>
            </a:r>
          </a:p>
          <a:p>
            <a:pPr lvl="0">
              <a:defRPr sz="1800"/>
            </a:pPr>
            <a:r>
              <a:rPr sz="1600"/>
              <a:t>(disk)</a:t>
            </a:r>
          </a:p>
        </p:txBody>
      </p:sp>
      <p:sp>
        <p:nvSpPr>
          <p:cNvPr id="1078" name="Shape 1078"/>
          <p:cNvSpPr/>
          <p:nvPr/>
        </p:nvSpPr>
        <p:spPr>
          <a:xfrm>
            <a:off x="11535764" y="7683499"/>
            <a:ext cx="622098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1600"/>
              <a:t>RDB</a:t>
            </a:r>
          </a:p>
          <a:p>
            <a:pPr lvl="0">
              <a:defRPr sz="1800"/>
            </a:pPr>
            <a:r>
              <a:rPr sz="1600"/>
              <a:t>(disk)</a:t>
            </a:r>
          </a:p>
        </p:txBody>
      </p:sp>
      <p:pic>
        <p:nvPicPr>
          <p:cNvPr id="1079" name="speedup_nofals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23898" y="1945312"/>
            <a:ext cx="10936402" cy="64049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</p:pic>
      <p:sp>
        <p:nvSpPr>
          <p:cNvPr id="1080" name="Shape 1080"/>
          <p:cNvSpPr/>
          <p:nvPr/>
        </p:nvSpPr>
        <p:spPr>
          <a:xfrm flipV="1">
            <a:off x="1664592" y="2433908"/>
            <a:ext cx="1" cy="5738861"/>
          </a:xfrm>
          <a:prstGeom prst="line">
            <a:avLst/>
          </a:prstGeom>
          <a:ln w="19050">
            <a:solidFill>
              <a:srgbClr val="DCDEE0"/>
            </a:solidFill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081" name="Shape 1081"/>
          <p:cNvSpPr/>
          <p:nvPr/>
        </p:nvSpPr>
        <p:spPr>
          <a:xfrm>
            <a:off x="920496" y="4104630"/>
            <a:ext cx="74980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A6AAA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A6AAA9"/>
                </a:solidFill>
              </a:rPr>
              <a:t>1.0</a:t>
            </a:r>
          </a:p>
        </p:txBody>
      </p:sp>
      <p:sp>
        <p:nvSpPr>
          <p:cNvPr id="1082" name="Shape 1082"/>
          <p:cNvSpPr/>
          <p:nvPr/>
        </p:nvSpPr>
        <p:spPr>
          <a:xfrm>
            <a:off x="2152294" y="3282950"/>
            <a:ext cx="12326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1.13x</a:t>
            </a:r>
          </a:p>
        </p:txBody>
      </p:sp>
      <p:sp>
        <p:nvSpPr>
          <p:cNvPr id="1083" name="Shape 1083"/>
          <p:cNvSpPr/>
          <p:nvPr/>
        </p:nvSpPr>
        <p:spPr>
          <a:xfrm>
            <a:off x="9365894" y="3663950"/>
            <a:ext cx="12326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1.04x</a:t>
            </a:r>
          </a:p>
        </p:txBody>
      </p:sp>
      <p:sp>
        <p:nvSpPr>
          <p:cNvPr id="1084" name="Shape 1084"/>
          <p:cNvSpPr/>
          <p:nvPr/>
        </p:nvSpPr>
        <p:spPr>
          <a:xfrm>
            <a:off x="5759094" y="3663950"/>
            <a:ext cx="12326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0365C0"/>
                </a:solidFill>
              </a:rPr>
              <a:t>1.03x</a:t>
            </a:r>
          </a:p>
        </p:txBody>
      </p:sp>
      <p:sp>
        <p:nvSpPr>
          <p:cNvPr id="1085" name="Shape 1085"/>
          <p:cNvSpPr/>
          <p:nvPr/>
        </p:nvSpPr>
        <p:spPr>
          <a:xfrm>
            <a:off x="3485692" y="3194050"/>
            <a:ext cx="123261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39019"/>
                </a:solidFill>
              </a:rPr>
              <a:t>1.15x</a:t>
            </a:r>
          </a:p>
        </p:txBody>
      </p:sp>
      <p:sp>
        <p:nvSpPr>
          <p:cNvPr id="1086" name="Shape 1086"/>
          <p:cNvSpPr/>
          <p:nvPr/>
        </p:nvSpPr>
        <p:spPr>
          <a:xfrm>
            <a:off x="10696143" y="1936750"/>
            <a:ext cx="12326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39019"/>
                </a:solidFill>
              </a:rPr>
              <a:t>1.49x</a:t>
            </a:r>
          </a:p>
        </p:txBody>
      </p:sp>
      <p:sp>
        <p:nvSpPr>
          <p:cNvPr id="1087" name="Shape 1087"/>
          <p:cNvSpPr/>
          <p:nvPr/>
        </p:nvSpPr>
        <p:spPr>
          <a:xfrm>
            <a:off x="7130389" y="3409950"/>
            <a:ext cx="123261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F39019"/>
                </a:solidFill>
              </a:rPr>
              <a:t>1.09x</a:t>
            </a:r>
          </a:p>
        </p:txBody>
      </p:sp>
      <p:sp>
        <p:nvSpPr>
          <p:cNvPr id="1088" name="Shape 1088"/>
          <p:cNvSpPr/>
          <p:nvPr/>
        </p:nvSpPr>
        <p:spPr>
          <a:xfrm>
            <a:off x="2381351" y="8197849"/>
            <a:ext cx="77449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0365C0"/>
                </a:solidFill>
              </a:rPr>
              <a:t>PCM</a:t>
            </a:r>
            <a:endParaRPr sz="2400" dirty="0">
              <a:solidFill>
                <a:srgbClr val="0365C0"/>
              </a:solidFill>
            </a:endParaRPr>
          </a:p>
        </p:txBody>
      </p:sp>
      <p:sp>
        <p:nvSpPr>
          <p:cNvPr id="1089" name="Shape 1089"/>
          <p:cNvSpPr/>
          <p:nvPr/>
        </p:nvSpPr>
        <p:spPr>
          <a:xfrm>
            <a:off x="6049162" y="8197849"/>
            <a:ext cx="77449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365C0"/>
                </a:solidFill>
              </a:rPr>
              <a:t>PCM</a:t>
            </a:r>
          </a:p>
        </p:txBody>
      </p:sp>
      <p:sp>
        <p:nvSpPr>
          <p:cNvPr id="1090" name="Shape 1090"/>
          <p:cNvSpPr/>
          <p:nvPr/>
        </p:nvSpPr>
        <p:spPr>
          <a:xfrm>
            <a:off x="9708946" y="8197849"/>
            <a:ext cx="774498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0365C0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365C0"/>
                </a:solidFill>
              </a:rPr>
              <a:t>PCM</a:t>
            </a:r>
          </a:p>
        </p:txBody>
      </p:sp>
      <p:sp>
        <p:nvSpPr>
          <p:cNvPr id="1091" name="Shape 1091"/>
          <p:cNvSpPr/>
          <p:nvPr/>
        </p:nvSpPr>
        <p:spPr>
          <a:xfrm>
            <a:off x="3717188" y="8196262"/>
            <a:ext cx="6394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39019"/>
                </a:solidFill>
              </a:rPr>
              <a:t>STT</a:t>
            </a:r>
          </a:p>
        </p:txBody>
      </p:sp>
      <p:sp>
        <p:nvSpPr>
          <p:cNvPr id="1092" name="Shape 1092"/>
          <p:cNvSpPr/>
          <p:nvPr/>
        </p:nvSpPr>
        <p:spPr>
          <a:xfrm>
            <a:off x="7426960" y="8196262"/>
            <a:ext cx="6394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39019"/>
                </a:solidFill>
              </a:rPr>
              <a:t>STT</a:t>
            </a:r>
          </a:p>
        </p:txBody>
      </p:sp>
      <p:sp>
        <p:nvSpPr>
          <p:cNvPr id="1093" name="Shape 1093"/>
          <p:cNvSpPr/>
          <p:nvPr/>
        </p:nvSpPr>
        <p:spPr>
          <a:xfrm>
            <a:off x="11023753" y="8196262"/>
            <a:ext cx="639471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F39019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F39019"/>
                </a:solidFill>
              </a:rPr>
              <a:t>STT</a:t>
            </a:r>
          </a:p>
        </p:txBody>
      </p:sp>
    </p:spTree>
    <p:extLst>
      <p:ext uri="{BB962C8B-B14F-4D97-AF65-F5344CB8AC3E}">
        <p14:creationId xmlns:p14="http://schemas.microsoft.com/office/powerpoint/2010/main" val="16143677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/>
          <p:nvPr/>
        </p:nvSpPr>
        <p:spPr>
          <a:xfrm>
            <a:off x="3724396" y="663775"/>
            <a:ext cx="5556008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300" dirty="0" smtClean="0">
                <a:solidFill>
                  <a:srgbClr val="EC5D57"/>
                </a:solidFill>
              </a:rPr>
              <a:t>Persistence Today</a:t>
            </a:r>
            <a:endParaRPr sz="5300" dirty="0">
              <a:solidFill>
                <a:srgbClr val="EC5D57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31" y="2421466"/>
            <a:ext cx="11446872" cy="7116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742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/>
          <p:nvPr/>
        </p:nvSpPr>
        <p:spPr>
          <a:xfrm>
            <a:off x="3120064" y="663775"/>
            <a:ext cx="6764672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300" dirty="0" smtClean="0">
                <a:solidFill>
                  <a:srgbClr val="EC5D57"/>
                </a:solidFill>
              </a:rPr>
              <a:t>Persistence with NVM</a:t>
            </a:r>
            <a:endParaRPr sz="5300" dirty="0">
              <a:solidFill>
                <a:srgbClr val="EC5D5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69" y="2286000"/>
            <a:ext cx="9626262" cy="707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367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-91739" y="-117929"/>
            <a:ext cx="13955934" cy="10108595"/>
          </a:xfrm>
          <a:prstGeom prst="rect">
            <a:avLst/>
          </a:prstGeom>
          <a:solidFill>
            <a:srgbClr val="42424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3000">
                <a:latin typeface="PT Mono"/>
                <a:ea typeface="PT Mono"/>
                <a:cs typeface="PT Mono"/>
                <a:sym typeface="PT Mono"/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1691349" y="484154"/>
            <a:ext cx="9622102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5300">
                <a:solidFill>
                  <a:srgbClr val="FFFB00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300" dirty="0" smtClean="0">
                <a:solidFill>
                  <a:srgbClr val="FFFB00"/>
                </a:solidFill>
              </a:rPr>
              <a:t>Changing </a:t>
            </a:r>
            <a:r>
              <a:rPr sz="5300" dirty="0" smtClean="0">
                <a:solidFill>
                  <a:srgbClr val="FFFB00"/>
                </a:solidFill>
              </a:rPr>
              <a:t>Persisten</a:t>
            </a:r>
            <a:r>
              <a:rPr lang="en-US" sz="5300" dirty="0" smtClean="0">
                <a:solidFill>
                  <a:srgbClr val="FFFB00"/>
                </a:solidFill>
              </a:rPr>
              <a:t>ce Code</a:t>
            </a:r>
            <a:endParaRPr sz="5300" dirty="0">
              <a:solidFill>
                <a:srgbClr val="FFFB00"/>
              </a:solidFill>
            </a:endParaRPr>
          </a:p>
        </p:txBody>
      </p:sp>
      <p:sp>
        <p:nvSpPr>
          <p:cNvPr id="133" name="Shape 133"/>
          <p:cNvSpPr/>
          <p:nvPr/>
        </p:nvSpPr>
        <p:spPr>
          <a:xfrm>
            <a:off x="863600" y="2222500"/>
            <a:ext cx="9284842" cy="1761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 defTabSz="457200">
              <a:defRPr sz="1800"/>
            </a:pPr>
            <a:r>
              <a:rPr sz="2000" dirty="0">
                <a:solidFill>
                  <a:srgbClr val="51A7F9"/>
                </a:solidFill>
                <a:latin typeface="PT Mono"/>
                <a:ea typeface="PT Mono"/>
                <a:cs typeface="PT Mono"/>
                <a:sym typeface="PT Mono"/>
              </a:rPr>
              <a:t>/* allocate from volatile memory*/</a:t>
            </a: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lang="en-US"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</a:t>
            </a: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ode n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* 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= </a:t>
            </a:r>
            <a:r>
              <a:rPr sz="2000" dirty="0" err="1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malloc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(</a:t>
            </a:r>
            <a:r>
              <a:rPr sz="2000" dirty="0" err="1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sizeof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(</a:t>
            </a:r>
            <a:r>
              <a:rPr lang="is-I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…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))</a:t>
            </a: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863600" y="3886200"/>
            <a:ext cx="5071813" cy="1761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 defTabSz="457200">
              <a:defRPr sz="1800"/>
            </a:pP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node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-&gt;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value = </a:t>
            </a:r>
            <a:r>
              <a:rPr sz="2000" dirty="0" err="1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val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 </a:t>
            </a:r>
            <a:r>
              <a:rPr sz="2000" dirty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//</a:t>
            </a:r>
            <a:r>
              <a:rPr sz="2000" dirty="0" smtClean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volatile</a:t>
            </a:r>
            <a:endParaRPr lang="en-US" sz="2000" dirty="0" smtClean="0">
              <a:solidFill>
                <a:srgbClr val="6CACDD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lang="en-US" sz="2000" dirty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	</a:t>
            </a:r>
            <a:r>
              <a:rPr lang="en-US" sz="2000" dirty="0" smtClean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						</a:t>
            </a:r>
            <a:r>
              <a:rPr sz="2000" dirty="0" smtClean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update</a:t>
            </a:r>
            <a:endParaRPr sz="2000" dirty="0">
              <a:solidFill>
                <a:srgbClr val="6CACDD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sz="2400" dirty="0">
                <a:latin typeface="PT Mono"/>
                <a:ea typeface="PT Mono"/>
                <a:cs typeface="PT Mono"/>
                <a:sym typeface="PT Mono"/>
              </a:rPr>
              <a:t>    </a:t>
            </a:r>
            <a:r>
              <a:rPr sz="2400" dirty="0">
                <a:solidFill>
                  <a:srgbClr val="F39019"/>
                </a:solidFill>
                <a:latin typeface="PT Mono"/>
                <a:ea typeface="PT Mono"/>
                <a:cs typeface="PT Mono"/>
                <a:sym typeface="PT Mono"/>
              </a:rPr>
              <a:t>…</a:t>
            </a:r>
          </a:p>
        </p:txBody>
      </p:sp>
      <p:sp>
        <p:nvSpPr>
          <p:cNvPr id="135" name="Shape 135"/>
          <p:cNvSpPr/>
          <p:nvPr/>
        </p:nvSpPr>
        <p:spPr>
          <a:xfrm>
            <a:off x="6886228" y="2398878"/>
            <a:ext cx="8793682" cy="14875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 defTabSz="457200">
              <a:defRPr sz="1800"/>
            </a:pP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 </a:t>
            </a:r>
          </a:p>
          <a:p>
            <a:pPr lvl="0" algn="l" defTabSz="457200">
              <a:defRPr sz="1800"/>
            </a:pPr>
            <a:r>
              <a:rPr sz="2000" dirty="0">
                <a:solidFill>
                  <a:srgbClr val="51A7F9"/>
                </a:solidFill>
                <a:latin typeface="PT Mono"/>
                <a:ea typeface="PT Mono"/>
                <a:cs typeface="PT Mono"/>
                <a:sym typeface="PT Mono"/>
              </a:rPr>
              <a:t>/* allocate from non-volatile memory*/</a:t>
            </a: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lang="en-US"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node n* = </a:t>
            </a:r>
            <a:r>
              <a:rPr lang="en-US" sz="2000" dirty="0" err="1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pmalloc</a:t>
            </a: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(</a:t>
            </a:r>
            <a:r>
              <a:rPr lang="en-US" sz="2000" dirty="0" err="1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sizeof</a:t>
            </a:r>
            <a:r>
              <a:rPr lang="en-US"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(…))</a:t>
            </a:r>
          </a:p>
          <a:p>
            <a:pPr lvl="0" algn="l" defTabSz="457200">
              <a:defRPr sz="1800"/>
            </a:pPr>
            <a:endParaRPr sz="3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136" name="Shape 136"/>
          <p:cNvSpPr/>
          <p:nvPr/>
        </p:nvSpPr>
        <p:spPr>
          <a:xfrm>
            <a:off x="6944259" y="4229762"/>
            <a:ext cx="8793682" cy="1384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node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-&gt;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value = val </a:t>
            </a:r>
            <a:r>
              <a:rPr sz="2000" dirty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//persistent </a:t>
            </a:r>
            <a:endParaRPr lang="en-US" sz="2000" dirty="0" smtClean="0">
              <a:solidFill>
                <a:srgbClr val="6CACDD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lang="en-US" sz="2000" dirty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 </a:t>
            </a:r>
            <a:r>
              <a:rPr lang="en-US" sz="2000" dirty="0" smtClean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                   </a:t>
            </a:r>
            <a:r>
              <a:rPr sz="2000" dirty="0" smtClean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update</a:t>
            </a:r>
            <a:endParaRPr sz="2000" dirty="0">
              <a:solidFill>
                <a:srgbClr val="6CACDD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sz="2000" dirty="0">
                <a:latin typeface="PT Mono"/>
                <a:ea typeface="PT Mono"/>
                <a:cs typeface="PT Mono"/>
                <a:sym typeface="PT Mono"/>
              </a:rPr>
              <a:t>    </a:t>
            </a:r>
            <a:r>
              <a:rPr sz="2000" dirty="0">
                <a:solidFill>
                  <a:srgbClr val="F39019"/>
                </a:solidFill>
                <a:latin typeface="PT Mono"/>
                <a:ea typeface="PT Mono"/>
                <a:cs typeface="PT Mono"/>
                <a:sym typeface="PT Mono"/>
              </a:rPr>
              <a:t>…</a:t>
            </a: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endParaRPr sz="3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6944259" y="6262227"/>
            <a:ext cx="8793682" cy="154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2000">
                <a:solidFill>
                  <a:srgbClr val="51A7F9"/>
                </a:solidFill>
                <a:latin typeface="PT Mono"/>
                <a:ea typeface="PT Mono"/>
                <a:cs typeface="PT Mono"/>
                <a:sym typeface="PT Mono"/>
              </a:rPr>
              <a:t>/* flush cache and commit*/</a:t>
            </a:r>
            <a:endParaRPr sz="200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sz="200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__cache_flush + __commit</a:t>
            </a:r>
          </a:p>
          <a:p>
            <a:pPr lvl="0" algn="l" defTabSz="457200">
              <a:defRPr sz="1800"/>
            </a:pPr>
            <a:endParaRPr sz="300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</p:txBody>
      </p:sp>
      <p:sp>
        <p:nvSpPr>
          <p:cNvPr id="138" name="Shape 138"/>
          <p:cNvSpPr/>
          <p:nvPr/>
        </p:nvSpPr>
        <p:spPr>
          <a:xfrm>
            <a:off x="2063641" y="1898649"/>
            <a:ext cx="1655980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5D3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5D328"/>
                </a:solidFill>
              </a:rPr>
              <a:t>Present</a:t>
            </a:r>
          </a:p>
        </p:txBody>
      </p:sp>
      <p:sp>
        <p:nvSpPr>
          <p:cNvPr id="139" name="Shape 139"/>
          <p:cNvSpPr/>
          <p:nvPr/>
        </p:nvSpPr>
        <p:spPr>
          <a:xfrm>
            <a:off x="9287594" y="1945500"/>
            <a:ext cx="1000274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rgbClr val="F5D32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 smtClean="0">
                <a:solidFill>
                  <a:srgbClr val="F5D328"/>
                </a:solidFill>
              </a:rPr>
              <a:t>NVM</a:t>
            </a:r>
            <a:endParaRPr sz="3600" dirty="0">
              <a:solidFill>
                <a:srgbClr val="F5D328"/>
              </a:solidFill>
            </a:endParaRPr>
          </a:p>
        </p:txBody>
      </p:sp>
      <p:sp>
        <p:nvSpPr>
          <p:cNvPr id="140" name="Shape 140"/>
          <p:cNvSpPr/>
          <p:nvPr/>
        </p:nvSpPr>
        <p:spPr>
          <a:xfrm>
            <a:off x="863600" y="5918200"/>
            <a:ext cx="9284841" cy="2793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algn="l" defTabSz="457200">
              <a:defRPr sz="1800"/>
            </a:pPr>
            <a:r>
              <a:rPr sz="2000" dirty="0">
                <a:solidFill>
                  <a:srgbClr val="6CACDD"/>
                </a:solidFill>
                <a:latin typeface="PT Mono"/>
                <a:ea typeface="PT Mono"/>
                <a:cs typeface="PT Mono"/>
                <a:sym typeface="PT Mono"/>
              </a:rPr>
              <a:t>/* persist to block-storage*/</a:t>
            </a:r>
          </a:p>
          <a:p>
            <a:pPr lvl="0" algn="l" defTabSz="457200">
              <a:defRPr sz="1800"/>
            </a:pPr>
            <a:r>
              <a:rPr sz="2000" dirty="0">
                <a:solidFill>
                  <a:srgbClr val="659245"/>
                </a:solidFill>
                <a:latin typeface="PT Mono"/>
                <a:ea typeface="PT Mono"/>
                <a:cs typeface="PT Mono"/>
                <a:sym typeface="PT Mono"/>
              </a:rPr>
              <a:t>char</a:t>
            </a:r>
            <a:r>
              <a:rPr sz="2000" dirty="0">
                <a:latin typeface="PT Mono"/>
                <a:ea typeface="PT Mono"/>
                <a:cs typeface="PT Mono"/>
                <a:sym typeface="PT Mono"/>
              </a:rPr>
              <a:t> 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*buf= 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malloc(sizeof(</a:t>
            </a:r>
            <a:r>
              <a:rPr lang="is-I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…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));</a:t>
            </a: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sz="2000" dirty="0">
                <a:solidFill>
                  <a:srgbClr val="659245"/>
                </a:solidFill>
                <a:latin typeface="PT Mono"/>
                <a:ea typeface="PT Mono"/>
                <a:cs typeface="PT Mono"/>
                <a:sym typeface="PT Mono"/>
              </a:rPr>
              <a:t>int</a:t>
            </a:r>
            <a:r>
              <a:rPr sz="2000" dirty="0">
                <a:latin typeface="PT Mono"/>
                <a:ea typeface="PT Mono"/>
                <a:cs typeface="PT Mono"/>
                <a:sym typeface="PT Mono"/>
              </a:rPr>
              <a:t> </a:t>
            </a: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fd = open("data.db",O_WRITE);</a:t>
            </a:r>
          </a:p>
          <a:p>
            <a:pPr lvl="0" algn="l" defTabSz="457200">
              <a:defRPr sz="1800"/>
            </a:pP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sprintf(buf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,"</a:t>
            </a:r>
            <a:r>
              <a:rPr lang="is-I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…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",</a:t>
            </a: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 node-&gt;id,</a:t>
            </a: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sz="2000" dirty="0">
                <a:latin typeface="PT Mono"/>
                <a:ea typeface="PT Mono"/>
                <a:cs typeface="PT Mono"/>
                <a:sym typeface="PT Mono"/>
              </a:rPr>
              <a:t>           </a:t>
            </a:r>
            <a:r>
              <a:rPr lang="en-US"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node</a:t>
            </a:r>
            <a:r>
              <a:rPr sz="2000" dirty="0" smtClean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-&gt;value);</a:t>
            </a:r>
            <a:endParaRPr sz="2000" dirty="0">
              <a:solidFill>
                <a:srgbClr val="F2913F"/>
              </a:solidFill>
              <a:latin typeface="PT Mono"/>
              <a:ea typeface="PT Mono"/>
              <a:cs typeface="PT Mono"/>
              <a:sym typeface="PT Mono"/>
            </a:endParaRPr>
          </a:p>
          <a:p>
            <a:pPr lvl="0" algn="l" defTabSz="457200">
              <a:defRPr sz="1800"/>
            </a:pPr>
            <a:r>
              <a:rPr sz="2000" dirty="0">
                <a:solidFill>
                  <a:srgbClr val="F2913F"/>
                </a:solidFill>
                <a:latin typeface="PT Mono"/>
                <a:ea typeface="PT Mono"/>
                <a:cs typeface="PT Mono"/>
                <a:sym typeface="PT Mono"/>
              </a:rPr>
              <a:t>write(fd, buf, sizeof(buf)); </a:t>
            </a:r>
          </a:p>
        </p:txBody>
      </p:sp>
      <p:sp>
        <p:nvSpPr>
          <p:cNvPr id="141" name="Shape 141"/>
          <p:cNvSpPr/>
          <p:nvPr/>
        </p:nvSpPr>
        <p:spPr>
          <a:xfrm>
            <a:off x="2891631" y="3440608"/>
            <a:ext cx="5857032" cy="82245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1" extrusionOk="0">
                <a:moveTo>
                  <a:pt x="0" y="588"/>
                </a:moveTo>
                <a:cubicBezTo>
                  <a:pt x="3295" y="14407"/>
                  <a:pt x="7064" y="21600"/>
                  <a:pt x="10898" y="21386"/>
                </a:cubicBezTo>
                <a:cubicBezTo>
                  <a:pt x="14673" y="21175"/>
                  <a:pt x="18370" y="13787"/>
                  <a:pt x="21600" y="0"/>
                </a:cubicBezTo>
              </a:path>
            </a:pathLst>
          </a:custGeom>
          <a:ln w="38100" cap="rnd">
            <a:solidFill>
              <a:srgbClr val="F5D328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sp>
        <p:nvSpPr>
          <p:cNvPr id="13" name="Shape 141"/>
          <p:cNvSpPr/>
          <p:nvPr/>
        </p:nvSpPr>
        <p:spPr>
          <a:xfrm flipV="1">
            <a:off x="2891631" y="5647532"/>
            <a:ext cx="5857032" cy="84570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91" extrusionOk="0">
                <a:moveTo>
                  <a:pt x="0" y="588"/>
                </a:moveTo>
                <a:cubicBezTo>
                  <a:pt x="3295" y="14407"/>
                  <a:pt x="7064" y="21600"/>
                  <a:pt x="10898" y="21386"/>
                </a:cubicBezTo>
                <a:cubicBezTo>
                  <a:pt x="14673" y="21175"/>
                  <a:pt x="18370" y="13787"/>
                  <a:pt x="21600" y="0"/>
                </a:cubicBezTo>
              </a:path>
            </a:pathLst>
          </a:custGeom>
          <a:ln w="38100" cap="rnd">
            <a:solidFill>
              <a:srgbClr val="F5D328"/>
            </a:solidFill>
            <a:custDash>
              <a:ds d="100000" sp="200000"/>
            </a:custDash>
            <a:miter lim="400000"/>
          </a:ln>
        </p:spPr>
        <p:txBody>
          <a:bodyPr lIns="0" tIns="0" rIns="0" bIns="0" anchor="ctr"/>
          <a:lstStyle/>
          <a:p>
            <a:pPr lvl="0">
              <a:defRPr sz="2400"/>
            </a:pPr>
            <a:endParaRPr/>
          </a:p>
        </p:txBody>
      </p:sp>
      <p:pic>
        <p:nvPicPr>
          <p:cNvPr id="14" name="programmer-filtered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03058" y="3163195"/>
            <a:ext cx="2238979" cy="1956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rogrammer-filtered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34710" y="5362299"/>
            <a:ext cx="2238979" cy="1956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animBg="1" advAuto="0"/>
      <p:bldP spid="13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Shape 922"/>
          <p:cNvSpPr/>
          <p:nvPr/>
        </p:nvSpPr>
        <p:spPr>
          <a:xfrm>
            <a:off x="3120064" y="663775"/>
            <a:ext cx="7486024" cy="91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5300">
                <a:solidFill>
                  <a:srgbClr val="EC5D57"/>
                </a:solidFill>
                <a:latin typeface="Lato Regular"/>
                <a:ea typeface="Lato Regular"/>
                <a:cs typeface="Lato Regular"/>
                <a:sym typeface="Lato Regular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5300" dirty="0" smtClean="0">
                <a:solidFill>
                  <a:srgbClr val="EC5D57"/>
                </a:solidFill>
              </a:rPr>
              <a:t>Porting to NVM: Tedious</a:t>
            </a:r>
            <a:endParaRPr sz="5300" dirty="0">
              <a:solidFill>
                <a:srgbClr val="EC5D57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400" y="2378588"/>
            <a:ext cx="12192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l">
              <a:buFont typeface="Arial" charset="0"/>
              <a:buChar char="•"/>
            </a:pP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Identify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data structures that should be on NVM </a:t>
            </a:r>
          </a:p>
          <a:p>
            <a:pPr marL="571500" indent="-571500" algn="l">
              <a:buFont typeface="Arial" charset="0"/>
              <a:buChar char="•"/>
            </a:pP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Update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them in 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a 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consistent manner</a:t>
            </a:r>
          </a:p>
          <a:p>
            <a:pPr algn="l"/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" charset="0"/>
              <a:ea typeface="Lato" charset="0"/>
              <a:cs typeface="Lato" charset="0"/>
            </a:endParaRPr>
          </a:p>
          <a:p>
            <a:pPr algn="l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Lato" charset="0"/>
              <a:ea typeface="Lato" charset="0"/>
              <a:cs typeface="Lato" charset="0"/>
            </a:endParaRPr>
          </a:p>
          <a:p>
            <a:pPr algn="l"/>
            <a:r>
              <a:rPr lang="en-US" sz="4800" dirty="0" err="1">
                <a:solidFill>
                  <a:srgbClr val="FF0000"/>
                </a:solidFill>
                <a:latin typeface="Lato Light" charset="0"/>
                <a:ea typeface="Lato Light" charset="0"/>
                <a:cs typeface="Lato Light" charset="0"/>
              </a:rPr>
              <a:t>Redis</a:t>
            </a:r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: simple key-value store (~50K LOC)</a:t>
            </a:r>
            <a:b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</a:b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	-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Industrial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effort to port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Redis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 is on-going after two years </a:t>
            </a:r>
            <a:endParaRPr lang="en-US" sz="3200" dirty="0" smtClean="0">
              <a:solidFill>
                <a:schemeClr val="tx1">
                  <a:lumMod val="65000"/>
                  <a:lumOff val="35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 algn="l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	</a:t>
            </a:r>
            <a:r>
              <a:rPr lang="en-US" sz="4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-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 Open-source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effort to port </a:t>
            </a:r>
            <a:r>
              <a:rPr lang="en-US" sz="3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Redis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  <a:r>
              <a:rPr lang="en-US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has minimum functionality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2187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7272</TotalTime>
  <Words>1471</Words>
  <Application>Microsoft Macintosh PowerPoint</Application>
  <PresentationFormat>Custom</PresentationFormat>
  <Paragraphs>484</Paragraphs>
  <Slides>54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Helvetica Light</vt:lpstr>
      <vt:lpstr>Helvetica Neue</vt:lpstr>
      <vt:lpstr>Lato</vt:lpstr>
      <vt:lpstr>Lato Light</vt:lpstr>
      <vt:lpstr>Lato Regular</vt:lpstr>
      <vt:lpstr>PT Mono</vt:lpstr>
      <vt:lpstr>Arial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Chauhan, Himanshu</cp:lastModifiedBy>
  <cp:revision>250</cp:revision>
  <dcterms:modified xsi:type="dcterms:W3CDTF">2016-11-01T15:12:59Z</dcterms:modified>
</cp:coreProperties>
</file>