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9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1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2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3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6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8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1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2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4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5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7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38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9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40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41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2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44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theme/theme45.xml" ContentType="application/vnd.openxmlformats-officedocument.theme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46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812" r:id="rId3"/>
    <p:sldMasterId id="2147483824" r:id="rId4"/>
    <p:sldMasterId id="2147483848" r:id="rId5"/>
    <p:sldMasterId id="2147483872" r:id="rId6"/>
    <p:sldMasterId id="2147483909" r:id="rId7"/>
    <p:sldMasterId id="2147483936" r:id="rId8"/>
    <p:sldMasterId id="2147484087" r:id="rId9"/>
    <p:sldMasterId id="2147484099" r:id="rId10"/>
    <p:sldMasterId id="2147484281" r:id="rId11"/>
    <p:sldMasterId id="2147484522" r:id="rId12"/>
    <p:sldMasterId id="2147484571" r:id="rId13"/>
    <p:sldMasterId id="2147484777" r:id="rId14"/>
    <p:sldMasterId id="2147484837" r:id="rId15"/>
    <p:sldMasterId id="2147484849" r:id="rId16"/>
    <p:sldMasterId id="2147484861" r:id="rId17"/>
    <p:sldMasterId id="2147484873" r:id="rId18"/>
    <p:sldMasterId id="2147484969" r:id="rId19"/>
    <p:sldMasterId id="2147485410" r:id="rId20"/>
    <p:sldMasterId id="2147485520" r:id="rId21"/>
    <p:sldMasterId id="2147485532" r:id="rId22"/>
    <p:sldMasterId id="2147485652" r:id="rId23"/>
    <p:sldMasterId id="2147485665" r:id="rId24"/>
    <p:sldMasterId id="2147485714" r:id="rId25"/>
    <p:sldMasterId id="2147486472" r:id="rId26"/>
    <p:sldMasterId id="2147486594" r:id="rId27"/>
    <p:sldMasterId id="2147486871" r:id="rId28"/>
    <p:sldMasterId id="2147487120" r:id="rId29"/>
    <p:sldMasterId id="2147487144" r:id="rId30"/>
    <p:sldMasterId id="2147487194" r:id="rId31"/>
    <p:sldMasterId id="2147487206" r:id="rId32"/>
    <p:sldMasterId id="2147487258" r:id="rId33"/>
    <p:sldMasterId id="2147487574" r:id="rId34"/>
    <p:sldMasterId id="2147487623" r:id="rId35"/>
    <p:sldMasterId id="2147487743" r:id="rId36"/>
    <p:sldMasterId id="2147488034" r:id="rId37"/>
    <p:sldMasterId id="2147488085" r:id="rId38"/>
    <p:sldMasterId id="2147488097" r:id="rId39"/>
    <p:sldMasterId id="2147488316" r:id="rId40"/>
    <p:sldMasterId id="2147488328" r:id="rId41"/>
    <p:sldMasterId id="2147488391" r:id="rId42"/>
    <p:sldMasterId id="2147488403" r:id="rId43"/>
    <p:sldMasterId id="2147488415" r:id="rId44"/>
    <p:sldMasterId id="2147488428" r:id="rId45"/>
    <p:sldMasterId id="2147488453" r:id="rId46"/>
    <p:sldMasterId id="2147488466" r:id="rId47"/>
  </p:sldMasterIdLst>
  <p:notesMasterIdLst>
    <p:notesMasterId r:id="rId58"/>
  </p:notesMasterIdLst>
  <p:handoutMasterIdLst>
    <p:handoutMasterId r:id="rId59"/>
  </p:handoutMasterIdLst>
  <p:sldIdLst>
    <p:sldId id="5602" r:id="rId48"/>
    <p:sldId id="5206" r:id="rId49"/>
    <p:sldId id="4678" r:id="rId50"/>
    <p:sldId id="4687" r:id="rId51"/>
    <p:sldId id="656" r:id="rId52"/>
    <p:sldId id="5261" r:id="rId53"/>
    <p:sldId id="5256" r:id="rId54"/>
    <p:sldId id="5260" r:id="rId55"/>
    <p:sldId id="5050" r:id="rId56"/>
    <p:sldId id="5603" r:id="rId5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  <a:srgbClr val="FF00C4"/>
    <a:srgbClr val="1A5712"/>
    <a:srgbClr val="948A54"/>
    <a:srgbClr val="2A55D6"/>
    <a:srgbClr val="8C0000"/>
    <a:srgbClr val="663D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3" autoAdjust="0"/>
    <p:restoredTop sz="99433" autoAdjust="0"/>
  </p:normalViewPr>
  <p:slideViewPr>
    <p:cSldViewPr>
      <p:cViewPr varScale="1">
        <p:scale>
          <a:sx n="93" d="100"/>
          <a:sy n="93" d="100"/>
        </p:scale>
        <p:origin x="9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5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76275"/>
            <a:ext cx="4713288" cy="3533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94" y="4434208"/>
            <a:ext cx="5166647" cy="413509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Professor Mutlu</a:t>
            </a:r>
            <a:r>
              <a:rPr lang="ja-JP" altLang="en-US" dirty="0"/>
              <a:t>’</a:t>
            </a:r>
            <a:r>
              <a:rPr lang="en-US" dirty="0"/>
              <a:t>s research focus is all aspects of computer</a:t>
            </a:r>
            <a:r>
              <a:rPr lang="en-US" baseline="0" dirty="0"/>
              <a:t> </a:t>
            </a:r>
            <a:r>
              <a:rPr lang="en-US" dirty="0"/>
              <a:t>architecture, HW/SW interaction</a:t>
            </a:r>
            <a:r>
              <a:rPr lang="en-US" baseline="0" dirty="0"/>
              <a:t> and bioinformatics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He is looking for students to perform research</a:t>
            </a:r>
            <a:r>
              <a:rPr lang="en-US" baseline="0" dirty="0"/>
              <a:t> in these areas.</a:t>
            </a:r>
            <a:endParaRPr lang="en-US" dirty="0"/>
          </a:p>
          <a:p>
            <a:endParaRPr lang="en-US" dirty="0"/>
          </a:p>
          <a:p>
            <a:r>
              <a:rPr lang="en-US" dirty="0"/>
              <a:t>He and his group, SAFARI,</a:t>
            </a:r>
            <a:r>
              <a:rPr lang="en-US" baseline="0" dirty="0"/>
              <a:t> solve fundamental problems spanning:</a:t>
            </a:r>
          </a:p>
          <a:p>
            <a:endParaRPr lang="en-US" dirty="0"/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Memory, memory, memory, storage, interconnects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Parallel architectures, heterogeneous architectures, GP-GPUs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System/architecture interaction, new execution models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Energy efficiency, fault tolerance, hardware security 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 Genome sequence analysis and assembly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3333CC"/>
              </a:solidFill>
              <a:latin typeface="Arial Narrow" charset="0"/>
              <a:ea typeface="ＭＳ Ｐゴシック" charset="0"/>
              <a:cs typeface="Arial" charset="0"/>
            </a:endParaRPr>
          </a:p>
          <a:p>
            <a:pPr defTabSz="931774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  <a:latin typeface="Arial Narrow" charset="0"/>
                <a:ea typeface="ＭＳ Ｐゴシック" charset="0"/>
                <a:cs typeface="Arial" charset="0"/>
              </a:rPr>
              <a:t>His group does broad research spanning systems to logic with architecture at center</a:t>
            </a:r>
          </a:p>
          <a:p>
            <a:pPr defTabSz="931774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3333CC"/>
              </a:solidFill>
              <a:latin typeface="Arial Narrow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5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207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7788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671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10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115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91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1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636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662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525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900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450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17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39531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025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195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997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8965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3751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394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899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5351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851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3932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2779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0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228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135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0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4211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6402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7123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8169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753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43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202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773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29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0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51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137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670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474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41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0416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492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8855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584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656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8711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151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1877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674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8239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1071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3656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5977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1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07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69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953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72713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21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188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341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2361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7465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708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89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8962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60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5995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348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624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3743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485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4790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9055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74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D642-5717-9C43-BCF7-E4F88A58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259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C23-9DE4-C746-BC02-D308529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544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5027-C458-0F45-A175-76C38D62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2719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2552-3716-B24B-9F3D-FF7B024E8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355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230-971F-2E41-8CFA-14A60A5B2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64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DEAA0-2A78-7C4C-AC1D-0745BDD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455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15DC-7DB6-2E4F-8E40-D436CE92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099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72F1-201A-1341-A138-68D51697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0272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A4686-03CC-5744-B2F1-C7CFBAB9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7140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323-C27F-274D-98DD-E8A584096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6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8D1A2-8B05-D448-BEED-1DCCC566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45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FA06-CF86-2545-AF2A-570D639DE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002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17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77340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416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7174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25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850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96304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0178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48879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16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387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6006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486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07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4576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743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962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0208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111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911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12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16" tIns="45709" rIns="91416" bIns="45709"/>
          <a:lstStyle/>
          <a:p>
            <a:pPr defTabSz="914165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387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237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369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50700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433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928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7774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5902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5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5902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3518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2B0615E8-B7BA-A94F-8CD8-59ABAB50F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833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E574D81-B5DE-384D-B24B-566C679A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9365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718DBD-A8C3-BF41-B930-E6F09B91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4687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9E6F74A-33AD-9C44-A652-5BC058E44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5218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FE313B9-34D2-9B4F-924F-705E340D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334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459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72681F7-101F-CD48-BD26-A7C1DB38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82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DA22FE8-1BF1-7945-858E-9EDF1811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9907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DECFB72-9437-4E43-B6E9-A86EC5F84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876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F1BB03A-AA9C-3441-BB02-8D748B0F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5403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9218E9-1586-4840-9706-4250AB69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9546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C7C5289-DED0-BF4F-8007-4B3A361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303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77E2285-5DCA-104D-A461-AF822D41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8188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466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59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93300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3903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5957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77432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654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556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2914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2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875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6931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5920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8022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 anchor="ctr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45081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723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182850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03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2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753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b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51520" y="1052736"/>
            <a:ext cx="8640960" cy="0"/>
          </a:xfrm>
          <a:prstGeom prst="line">
            <a:avLst/>
          </a:prstGeom>
          <a:ln>
            <a:solidFill>
              <a:schemeClr val="dk1">
                <a:alpha val="7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7130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268139"/>
          </a:xfrm>
        </p:spPr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268139"/>
          </a:xfrm>
        </p:spPr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01986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952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632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210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79847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7203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66681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946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6996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598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5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45983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509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26866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189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240D94-E5C6-2B45-92EB-F7FCCB9B6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61544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7B2952-2F74-D544-92BC-FBFBE9A34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34131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F7682-838C-D145-8DB5-B49C18A13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53688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E01938C-1825-4C47-ADAA-667501E8B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72571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E44CBD-17AA-1C44-8BA0-F0313DF1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3818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4E6E70-902E-8E4C-B56A-EB171DB5C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59553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920B83-E5C7-4748-945F-F95855947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3304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84C42A7-D582-E24E-B2AD-36112125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594660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5B44AF-607F-D14C-BF32-685CA37DF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801899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CDFAA6-D8FF-694C-834A-ACCCD8522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0076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582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23AAA-1C55-7E45-B953-D9BFED328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157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09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1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2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4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769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380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68BF9C-93BB-B548-912F-BE2A1331A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2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0F4C6C-A4AD-634C-B2AA-5823E856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9D27D4-CF21-B743-868C-38D13B2F4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F35F6C-2FE9-E643-BA9E-744EBFA97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6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6820D8-511C-334B-9255-32401B223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2E3693-D302-D64D-8335-04DBBDCAC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C3B91E-9495-5D4C-A473-89DD744F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4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0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17DB17-6DD3-1D47-9DC7-29C718BD8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B564A7-2749-BD47-ACBB-5E9A7893C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FA10DE-9244-444C-BB66-013E28A2D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E2563C0-B5B3-BE4C-AFD7-D5025596D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8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5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0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42916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6164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839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56249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34606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TW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8AD672FA-6339-CE41-9F07-09C3D4EA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A9478E9-6D3F-3141-A5A1-C884727CF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CA3EB0D-EA22-834D-9D29-4A06620530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025DFA-C983-F343-95CF-857FE2DEC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5F640-0DE9-0C43-B145-E80A4A815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63ED2B-36DB-A641-AB6F-119434352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DD8A012-9FFD-AF43-993B-1B5111DE8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169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3501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87A28DB-EB70-C549-9CBF-EC5A384A4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D7420B76-A099-C64B-9B67-800067521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E66B-D170-A84B-AD98-A0D06085E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80664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68F6DD82-5894-9443-AFB2-2DB6F31FE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B90B67BC-4A11-FE42-9669-EFCCA2F1F0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8E6A-C3E3-D64A-BDB1-C1623B5F9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313103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D1C58E8-B0C3-C044-8C95-923E642491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2CFD7574-337C-D849-80E5-5F4A5D4D1A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5822-869C-614B-8FBD-5D7C2F57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14330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4AFD789-89FA-8642-8359-527022AA9E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8B38C27A-4594-7142-8DD1-0B5D92B486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E3E7-3301-EC4F-BAF4-DA08D63D4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72437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179D247-6FE5-2446-843D-38D2BFBB79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9D05C15A-9ECB-1649-A20E-D8040C8C8D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A160B-8660-A04F-9AB1-52C56219B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213817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1B6342D5-357A-B242-98F7-B5A4AF2763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44C803E1-C885-104B-9026-B620951D1F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C3CB-FFC5-2943-86BB-92490FEA3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289756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C452122-67F4-254F-90B7-EEFE7EA78B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F7320F4-1D75-6A47-971C-DF47D1A08D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F1EE-C46E-A64A-BA91-3AC0D2DB9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437456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FFCFE6C-36AF-E640-A2BC-E189297B94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C43B765-AAD5-6F42-8D0C-1BD8EF5BD4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0F3A-745D-F649-9D38-49583842D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07512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E8655C5-7BD0-3442-886E-234821E407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604EF9B-850A-994A-A1C0-9E6E45BEAC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DCD7-BC73-E847-B0C3-6A1166D4C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66187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DC2D6A6-7EB8-A34F-8DCF-4DEE370284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1D3AC6C-E0BA-8B4B-9078-28F01E1F53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811-9866-7545-B37C-ECEFF032C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786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33776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9FFBC4E-B5F7-684F-9032-173071980B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59679A0-D655-8B48-9C34-E461C1BCD4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4377-449D-1442-BFA7-E8E1157DE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602057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01317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68776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1931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4166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9389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8677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4766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41354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1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904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8811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839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25789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09016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95892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89725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19311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196653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99964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527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323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07306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281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21740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373595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224591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580742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18439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02541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101199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7947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9850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39727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961755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824168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74926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019106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29366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429142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34504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02170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853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8772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6598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79772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2908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0701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76960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570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9715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5330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88407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651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99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7917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14277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36672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00746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8052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81462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33213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4601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3159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42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69925" indent="-325438">
              <a:buFont typeface="Wingdings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8421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23971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2328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22607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83015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47131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04167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39267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78342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1641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06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537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38564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45141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75100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97447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5694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52585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61725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5449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17506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877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908720"/>
            <a:ext cx="86106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41544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1264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29869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81167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43285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3114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4267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6535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0722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43624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379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951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7" y="712594"/>
            <a:ext cx="8086725" cy="2898708"/>
          </a:xfrm>
          <a:noFill/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897565"/>
            <a:ext cx="8086724" cy="1645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79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2"/>
          <p:cNvSpPr>
            <a:spLocks noGrp="1"/>
          </p:cNvSpPr>
          <p:nvPr>
            <p:ph sz="quarter" idx="11"/>
          </p:nvPr>
        </p:nvSpPr>
        <p:spPr>
          <a:xfrm>
            <a:off x="123825" y="1241652"/>
            <a:ext cx="8897938" cy="5224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947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  <a:solidFill>
            <a:schemeClr val="bg1"/>
          </a:solidFill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295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798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603" y="1208312"/>
            <a:ext cx="4271962" cy="505369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59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98" y="1197209"/>
            <a:ext cx="4271962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98" y="2029968"/>
            <a:ext cx="4271962" cy="423105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603" y="1194345"/>
            <a:ext cx="4271962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603" y="2025216"/>
            <a:ext cx="4271962" cy="4235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9706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3146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0535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334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6031951"/>
            <a:ext cx="6922008" cy="4111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white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1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0528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134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7163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CDC00C90-2B48-774D-9D10-ACD2AA1FA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9AEA994-74D3-F245-934E-07CD18FA4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503ED410-A9AE-8449-9FA1-D23B9ED458F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096B33-C878-B64E-8604-BF7B85404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E56938-326F-5F44-80B6-62A0071E3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0A28E5-8C47-A644-82FE-3D3608916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5068BFD-CE97-1846-81A4-E105DC1B4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047376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C7EF4DF-9854-0047-B390-FE28470869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15A02980-DCD2-954D-8D11-E3B6E3D1C2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F17A-3047-224B-BC46-DD606BE3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67129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49ADBD-06B6-8446-AA68-DEB60554B8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FB0AD4B-F99D-A04F-AFEA-C26A531657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45C1-562E-0B43-8BA6-CECFB3DB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16725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B0B1CC9-3AFE-3B4A-916B-FD0123FECD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D0ADB426-B89D-CE46-AC70-3C1BF392FD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1BB3E-5830-2B45-BB27-0294365D1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895479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38422B8E-BA55-FE4A-81E9-8B46CBC0B3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2E94FC70-3D31-9340-9E6C-A712F6C3A5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FB2BF-590A-6A48-A02A-D30AA8542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13620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5F3CC42-0BD2-394C-8B7F-5631AD30E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4679DEDC-0C3A-3C44-A2D5-4BD3691757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530E-84F0-4E4D-97EC-F41FDF532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931181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E18DF1E5-E2E8-6947-99AF-7738B051B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9663BC53-9B1F-B146-8B0E-991A309917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5C33-E6A1-4847-95A7-3EBF9E8B9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73611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E7E5B98-DD40-5A4E-A09F-1A9E05C90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4051EDA-0257-094E-A24D-0D703F040B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F150-A575-9E40-AA2B-9458DBEC6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5637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8844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7DFFAD8-B4E9-194F-A4BA-0165982615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D408619-7AF3-7B4F-BD18-D47A85A559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B256-FDB8-A24A-BC54-E455A5EB8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51396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9E45739-2222-874D-9ADA-D29F4ED43F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334804F-BD3E-3B41-A0D1-E466DD49F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26D8-7164-314F-AD57-1692E7A0E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18001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2887B67-9E93-F84F-9444-CEA91BB1C9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69B68B1E-88E7-FB46-BF5C-290B340EE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FF8DB-66A4-8F4B-9ECB-5597B3DAF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26821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5F49D8D-996B-D84B-BAC3-E81FCC0D2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B64841AC-0C79-4A4E-B268-24574D7151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FE76-E591-2347-A8E7-E38782B1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3677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537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7871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433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391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&amp;w.png"/>
          <p:cNvPicPr>
            <a:picLocks noChangeAspect="1"/>
          </p:cNvPicPr>
          <p:nvPr userDrawn="1"/>
        </p:nvPicPr>
        <p:blipFill>
          <a:blip r:embed="rId2"/>
          <a:srcRect t="-3067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494" y="469200"/>
            <a:ext cx="7772400" cy="130823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494" y="1941516"/>
            <a:ext cx="500910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5967630"/>
            <a:ext cx="9144001" cy="890370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 descr="ecelogorb.psd"/>
          <p:cNvPicPr>
            <a:picLocks noChangeAspect="1"/>
          </p:cNvPicPr>
          <p:nvPr userDrawn="1"/>
        </p:nvPicPr>
        <p:blipFill>
          <a:blip r:embed="rId3">
            <a:lum bright="-8000"/>
          </a:blip>
          <a:stretch>
            <a:fillRect/>
          </a:stretch>
        </p:blipFill>
        <p:spPr>
          <a:xfrm>
            <a:off x="252528" y="6080245"/>
            <a:ext cx="3275179" cy="655036"/>
          </a:xfrm>
          <a:prstGeom prst="rect">
            <a:avLst/>
          </a:prstGeom>
          <a:effectLst/>
        </p:spPr>
      </p:pic>
      <p:pic>
        <p:nvPicPr>
          <p:cNvPr id="10" name="Picture 9" descr="CMU_logo_horiz_blac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8519" y="6259200"/>
            <a:ext cx="3895838" cy="3544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2859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3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99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7485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48200" y="1079500"/>
            <a:ext cx="4038600" cy="5046663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Char char="§"/>
              <a:defRPr sz="2800">
                <a:solidFill>
                  <a:schemeClr val="accent1"/>
                </a:solidFill>
                <a:latin typeface="Arial"/>
              </a:defRPr>
            </a:lvl1pPr>
            <a:lvl2pPr>
              <a:buFont typeface="Wingdings" charset="2"/>
              <a:buChar char="§"/>
              <a:defRPr sz="2400">
                <a:solidFill>
                  <a:schemeClr val="accent2"/>
                </a:solidFill>
                <a:latin typeface="Arial"/>
              </a:defRPr>
            </a:lvl2pPr>
            <a:lvl3pPr>
              <a:buFont typeface="Wingdings" charset="2"/>
              <a:buChar char="§"/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buFont typeface="Wingdings" charset="2"/>
              <a:buChar char="§"/>
              <a:defRPr sz="1800">
                <a:latin typeface="Arial"/>
              </a:defRPr>
            </a:lvl4pPr>
            <a:lvl5pPr>
              <a:buFont typeface="Wingdings" charset="2"/>
              <a:buChar char="§"/>
              <a:defRPr sz="160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5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214"/>
            <a:ext cx="4040188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70214"/>
            <a:ext cx="4041775" cy="10046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606060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9788" y="2174875"/>
            <a:ext cx="4040188" cy="3903663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>
                <a:solidFill>
                  <a:srgbClr val="606060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2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6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813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87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254500" y="117929"/>
            <a:ext cx="48895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72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1611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585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1A1A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75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97429"/>
            <a:ext cx="8229600" cy="44413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334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755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2357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7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82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316288" y="107042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6288" y="518522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7201" y="1070426"/>
            <a:ext cx="2859088" cy="4919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6408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84071" y="145143"/>
            <a:ext cx="5959929" cy="7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354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0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67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739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8560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7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054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319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713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9447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137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06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19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415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586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3737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74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92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835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669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306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43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681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93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866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5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0490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421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75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4782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83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400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11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7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slideLayout" Target="../slideLayouts/slideLayout478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Relationship Id="rId14" Type="http://schemas.openxmlformats.org/officeDocument/2006/relationships/image" Target="../media/image1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0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7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6.xml"/><Relationship Id="rId12" Type="http://schemas.openxmlformats.org/officeDocument/2006/relationships/slideLayout" Target="../slideLayouts/slideLayout501.xml"/><Relationship Id="rId2" Type="http://schemas.openxmlformats.org/officeDocument/2006/relationships/slideLayout" Target="../slideLayouts/slideLayout491.xml"/><Relationship Id="rId1" Type="http://schemas.openxmlformats.org/officeDocument/2006/relationships/slideLayout" Target="../slideLayouts/slideLayout490.xml"/><Relationship Id="rId6" Type="http://schemas.openxmlformats.org/officeDocument/2006/relationships/slideLayout" Target="../slideLayouts/slideLayout495.xml"/><Relationship Id="rId11" Type="http://schemas.openxmlformats.org/officeDocument/2006/relationships/slideLayout" Target="../slideLayouts/slideLayout500.xml"/><Relationship Id="rId5" Type="http://schemas.openxmlformats.org/officeDocument/2006/relationships/slideLayout" Target="../slideLayouts/slideLayout494.xml"/><Relationship Id="rId10" Type="http://schemas.openxmlformats.org/officeDocument/2006/relationships/slideLayout" Target="../slideLayouts/slideLayout499.xml"/><Relationship Id="rId4" Type="http://schemas.openxmlformats.org/officeDocument/2006/relationships/slideLayout" Target="../slideLayouts/slideLayout493.xml"/><Relationship Id="rId9" Type="http://schemas.openxmlformats.org/officeDocument/2006/relationships/slideLayout" Target="../slideLayouts/slideLayout49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9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03.xml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259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259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259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822" indent="-3253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193" indent="-35078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645" indent="-31586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905" indent="-3396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036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164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295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423" indent="-33967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 dirty="0">
                <a:solidFill>
                  <a:srgbClr val="000000"/>
                </a:solidFill>
              </a:rPr>
              <a:t>CHIPPER: HPCA 2011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6357958"/>
            <a:ext cx="1347679" cy="3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4864" y="635617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533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727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51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97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59C95-9F24-CC4B-832C-1D8C21792A43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3366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7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68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1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8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/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defTabSz="914024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165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165"/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 defTabSz="914165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16" tIns="45709" rIns="91416" bIns="45709"/>
          <a:lstStyle/>
          <a:p>
            <a:pPr defTabSz="914165"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2163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753" indent="-3253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089" indent="-3507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507" indent="-31583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733" indent="-33963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81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898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98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063" indent="-33963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335F6-6954-3C40-A4A8-B5A9BB3542F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  <p:sldLayoutId id="214748566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82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6" r:id="rId1"/>
    <p:sldLayoutId id="2147485667" r:id="rId2"/>
    <p:sldLayoutId id="2147485668" r:id="rId3"/>
    <p:sldLayoutId id="2147485669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676" r:id="rId11"/>
    <p:sldLayoutId id="2147485677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2019. 10. 30.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나눔고딕"/>
              </a:rPr>
              <a:pPr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37792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3" r:id="rId1"/>
    <p:sldLayoutId id="2147486474" r:id="rId2"/>
    <p:sldLayoutId id="2147486475" r:id="rId3"/>
    <p:sldLayoutId id="2147486476" r:id="rId4"/>
    <p:sldLayoutId id="2147486477" r:id="rId5"/>
    <p:sldLayoutId id="2147486478" r:id="rId6"/>
    <p:sldLayoutId id="2147486479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ts val="5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ts val="5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ts val="5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ts val="5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96" r:id="rId2"/>
    <p:sldLayoutId id="2147486597" r:id="rId3"/>
    <p:sldLayoutId id="2147486598" r:id="rId4"/>
    <p:sldLayoutId id="2147486599" r:id="rId5"/>
    <p:sldLayoutId id="2147486600" r:id="rId6"/>
    <p:sldLayoutId id="2147486601" r:id="rId7"/>
    <p:sldLayoutId id="2147486602" r:id="rId8"/>
    <p:sldLayoutId id="2147486603" r:id="rId9"/>
    <p:sldLayoutId id="2147486604" r:id="rId10"/>
    <p:sldLayoutId id="214748660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1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23C560-0E5F-EA4E-BC8F-576A57968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107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108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1" r:id="rId1"/>
    <p:sldLayoutId id="2147487122" r:id="rId2"/>
    <p:sldLayoutId id="2147487123" r:id="rId3"/>
    <p:sldLayoutId id="2147487124" r:id="rId4"/>
    <p:sldLayoutId id="2147487125" r:id="rId5"/>
    <p:sldLayoutId id="2147487126" r:id="rId6"/>
    <p:sldLayoutId id="2147487127" r:id="rId7"/>
    <p:sldLayoutId id="2147487128" r:id="rId8"/>
    <p:sldLayoutId id="2147487129" r:id="rId9"/>
    <p:sldLayoutId id="2147487130" r:id="rId10"/>
    <p:sldLayoutId id="214748713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</a:rPr>
              <a:pPr/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4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5" r:id="rId1"/>
    <p:sldLayoutId id="2147487146" r:id="rId2"/>
    <p:sldLayoutId id="2147487147" r:id="rId3"/>
    <p:sldLayoutId id="2147487148" r:id="rId4"/>
    <p:sldLayoutId id="2147487149" r:id="rId5"/>
    <p:sldLayoutId id="2147487150" r:id="rId6"/>
    <p:sldLayoutId id="2147487151" r:id="rId7"/>
    <p:sldLayoutId id="2147487152" r:id="rId8"/>
    <p:sldLayoutId id="2147487153" r:id="rId9"/>
    <p:sldLayoutId id="2147487154" r:id="rId10"/>
    <p:sldLayoutId id="2147487155" r:id="rId11"/>
    <p:sldLayoutId id="214748715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36330-171D-874A-B302-CA3D7044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999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9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9992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95" r:id="rId1"/>
    <p:sldLayoutId id="2147487196" r:id="rId2"/>
    <p:sldLayoutId id="2147487197" r:id="rId3"/>
    <p:sldLayoutId id="2147487198" r:id="rId4"/>
    <p:sldLayoutId id="2147487199" r:id="rId5"/>
    <p:sldLayoutId id="2147487200" r:id="rId6"/>
    <p:sldLayoutId id="2147487201" r:id="rId7"/>
    <p:sldLayoutId id="2147487202" r:id="rId8"/>
    <p:sldLayoutId id="2147487203" r:id="rId9"/>
    <p:sldLayoutId id="2147487204" r:id="rId10"/>
    <p:sldLayoutId id="21474872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5" r:id="rId1"/>
    <p:sldLayoutId id="2147487576" r:id="rId2"/>
    <p:sldLayoutId id="2147487577" r:id="rId3"/>
    <p:sldLayoutId id="2147487578" r:id="rId4"/>
    <p:sldLayoutId id="2147487579" r:id="rId5"/>
    <p:sldLayoutId id="2147487580" r:id="rId6"/>
    <p:sldLayoutId id="2147487581" r:id="rId7"/>
    <p:sldLayoutId id="2147487582" r:id="rId8"/>
    <p:sldLayoutId id="2147487583" r:id="rId9"/>
    <p:sldLayoutId id="2147487584" r:id="rId10"/>
    <p:sldLayoutId id="2147487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4CAE9295-42F8-0747-9AE1-33958E89C37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4" r:id="rId1"/>
    <p:sldLayoutId id="2147487745" r:id="rId2"/>
    <p:sldLayoutId id="2147487746" r:id="rId3"/>
    <p:sldLayoutId id="2147487747" r:id="rId4"/>
    <p:sldLayoutId id="2147487748" r:id="rId5"/>
    <p:sldLayoutId id="2147487749" r:id="rId6"/>
    <p:sldLayoutId id="2147487750" r:id="rId7"/>
    <p:sldLayoutId id="2147487751" r:id="rId8"/>
    <p:sldLayoutId id="2147487752" r:id="rId9"/>
    <p:sldLayoutId id="2147487753" r:id="rId10"/>
    <p:sldLayoutId id="2147487754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50">
          <a:solidFill>
            <a:schemeClr val="tx1"/>
          </a:solidFill>
          <a:latin typeface="+mn-lt"/>
        </a:defRPr>
      </a:lvl2pPr>
      <a:lvl3pPr marL="766763" indent="-26312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3pPr>
      <a:lvl4pPr marL="1004888" indent="-23693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2608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6037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9466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2895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632472" indent="-2547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293312E8-D4E9-DF40-A8C4-DF1173C80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99E0C9D0-C579-0047-B2F6-E08FA639B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23A0F77C-4198-5F4B-A635-231322DC25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02C852AA-A1E8-8D4B-B4FB-6FB8486E1E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E586AA2A-F159-A34D-9A1A-4E62B010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5542" name="Line 1032">
            <a:extLst>
              <a:ext uri="{FF2B5EF4-FFF2-40B4-BE49-F238E27FC236}">
                <a16:creationId xmlns:a16="http://schemas.microsoft.com/office/drawing/2014/main" id="{4BA4688A-F7FE-4548-AE49-2C5A7052C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033">
            <a:extLst>
              <a:ext uri="{FF2B5EF4-FFF2-40B4-BE49-F238E27FC236}">
                <a16:creationId xmlns:a16="http://schemas.microsoft.com/office/drawing/2014/main" id="{C27013B1-3B44-034A-99B2-F0E4C84B80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35" r:id="rId1"/>
    <p:sldLayoutId id="2147488036" r:id="rId2"/>
    <p:sldLayoutId id="2147488037" r:id="rId3"/>
    <p:sldLayoutId id="2147488038" r:id="rId4"/>
    <p:sldLayoutId id="2147488039" r:id="rId5"/>
    <p:sldLayoutId id="2147488040" r:id="rId6"/>
    <p:sldLayoutId id="2147488041" r:id="rId7"/>
    <p:sldLayoutId id="2147488042" r:id="rId8"/>
    <p:sldLayoutId id="2147488043" r:id="rId9"/>
    <p:sldLayoutId id="2147488044" r:id="rId10"/>
    <p:sldLayoutId id="2147488045" r:id="rId11"/>
    <p:sldLayoutId id="214748804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86" r:id="rId1"/>
    <p:sldLayoutId id="2147488087" r:id="rId2"/>
    <p:sldLayoutId id="2147488088" r:id="rId3"/>
    <p:sldLayoutId id="2147488089" r:id="rId4"/>
    <p:sldLayoutId id="2147488090" r:id="rId5"/>
    <p:sldLayoutId id="2147488091" r:id="rId6"/>
    <p:sldLayoutId id="2147488092" r:id="rId7"/>
    <p:sldLayoutId id="2147488093" r:id="rId8"/>
    <p:sldLayoutId id="2147488094" r:id="rId9"/>
    <p:sldLayoutId id="2147488095" r:id="rId10"/>
    <p:sldLayoutId id="214748809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98" r:id="rId1"/>
    <p:sldLayoutId id="2147488099" r:id="rId2"/>
    <p:sldLayoutId id="2147488100" r:id="rId3"/>
    <p:sldLayoutId id="2147488101" r:id="rId4"/>
    <p:sldLayoutId id="2147488102" r:id="rId5"/>
    <p:sldLayoutId id="2147488103" r:id="rId6"/>
    <p:sldLayoutId id="2147488104" r:id="rId7"/>
    <p:sldLayoutId id="2147488105" r:id="rId8"/>
    <p:sldLayoutId id="2147488106" r:id="rId9"/>
    <p:sldLayoutId id="2147488107" r:id="rId10"/>
    <p:sldLayoutId id="214748810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2DDFB6AD-FE1B-B34C-B1D2-58136F130176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7" r:id="rId1"/>
    <p:sldLayoutId id="2147488318" r:id="rId2"/>
    <p:sldLayoutId id="2147488319" r:id="rId3"/>
    <p:sldLayoutId id="2147488320" r:id="rId4"/>
    <p:sldLayoutId id="2147488321" r:id="rId5"/>
    <p:sldLayoutId id="2147488322" r:id="rId6"/>
    <p:sldLayoutId id="2147488323" r:id="rId7"/>
    <p:sldLayoutId id="2147488324" r:id="rId8"/>
    <p:sldLayoutId id="2147488325" r:id="rId9"/>
    <p:sldLayoutId id="2147488326" r:id="rId10"/>
    <p:sldLayoutId id="21474883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fld id="{72694B9D-8BFE-654E-8D86-2D1B27ECA5D0}" type="slidenum">
              <a:rPr lang="en-US" altLang="en-US"/>
              <a:pPr eaLnBrk="1" hangingPunct="1"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29" r:id="rId1"/>
    <p:sldLayoutId id="2147488330" r:id="rId2"/>
    <p:sldLayoutId id="2147488331" r:id="rId3"/>
    <p:sldLayoutId id="2147488332" r:id="rId4"/>
    <p:sldLayoutId id="2147488333" r:id="rId5"/>
    <p:sldLayoutId id="2147488334" r:id="rId6"/>
    <p:sldLayoutId id="2147488335" r:id="rId7"/>
    <p:sldLayoutId id="2147488336" r:id="rId8"/>
    <p:sldLayoutId id="2147488337" r:id="rId9"/>
    <p:sldLayoutId id="2147488338" r:id="rId10"/>
    <p:sldLayoutId id="21474883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1144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defTabSz="9140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02" tIns="45702" rIns="91402" bIns="45702"/>
          <a:lstStyle/>
          <a:p>
            <a:pPr defTabSz="9140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6675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04" r:id="rId1"/>
    <p:sldLayoutId id="2147488405" r:id="rId2"/>
    <p:sldLayoutId id="2147488406" r:id="rId3"/>
    <p:sldLayoutId id="2147488407" r:id="rId4"/>
    <p:sldLayoutId id="2147488408" r:id="rId5"/>
    <p:sldLayoutId id="2147488409" r:id="rId6"/>
    <p:sldLayoutId id="2147488410" r:id="rId7"/>
    <p:sldLayoutId id="2147488411" r:id="rId8"/>
    <p:sldLayoutId id="2147488412" r:id="rId9"/>
    <p:sldLayoutId id="2147488413" r:id="rId10"/>
    <p:sldLayoutId id="214748841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0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024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04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052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761" indent="-34276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650" indent="-3253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933" indent="-3506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301" indent="-3157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0475" indent="-3395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7491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4499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1514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8523" indent="-33958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eaLnBrk="1" hangingPunct="1"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16" r:id="rId1"/>
    <p:sldLayoutId id="2147488417" r:id="rId2"/>
    <p:sldLayoutId id="2147488418" r:id="rId3"/>
    <p:sldLayoutId id="2147488419" r:id="rId4"/>
    <p:sldLayoutId id="2147488420" r:id="rId5"/>
    <p:sldLayoutId id="2147488421" r:id="rId6"/>
    <p:sldLayoutId id="2147488422" r:id="rId7"/>
    <p:sldLayoutId id="2147488423" r:id="rId8"/>
    <p:sldLayoutId id="2147488424" r:id="rId9"/>
    <p:sldLayoutId id="2147488425" r:id="rId10"/>
    <p:sldLayoutId id="2147488426" r:id="rId11"/>
    <p:sldLayoutId id="2147488427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29" r:id="rId1"/>
    <p:sldLayoutId id="2147488430" r:id="rId2"/>
    <p:sldLayoutId id="2147488431" r:id="rId3"/>
    <p:sldLayoutId id="2147488432" r:id="rId4"/>
    <p:sldLayoutId id="2147488433" r:id="rId5"/>
    <p:sldLayoutId id="2147488434" r:id="rId6"/>
    <p:sldLayoutId id="2147488435" r:id="rId7"/>
    <p:sldLayoutId id="2147488436" r:id="rId8"/>
    <p:sldLayoutId id="2147488437" r:id="rId9"/>
    <p:sldLayoutId id="2147488438" r:id="rId10"/>
    <p:sldLayoutId id="214748843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33" y="1250443"/>
            <a:ext cx="8897503" cy="522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033" y="6544372"/>
            <a:ext cx="18206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FD9DB3E-E709-42CF-B11F-1DFE1D210A82}" type="datetime1">
              <a:rPr lang="en-US" smtClean="0">
                <a:solidFill>
                  <a:prstClr val="black">
                    <a:alpha val="75000"/>
                  </a:prstClr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10/30/19</a:t>
            </a:fld>
            <a:endParaRPr lang="en-US">
              <a:solidFill>
                <a:prstClr val="black">
                  <a:alpha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8826" y="6544372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alpha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4883" y="64563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9951FD-F195-4FF4-B5D0-ABFF8986B8DF}" type="slidenum">
              <a:rPr lang="en-US" smtClean="0">
                <a:solidFill>
                  <a:prstClr val="black"/>
                </a:solidFill>
                <a:latin typeface="Calibri"/>
                <a:ea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04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54" r:id="rId1"/>
    <p:sldLayoutId id="2147488455" r:id="rId2"/>
    <p:sldLayoutId id="2147488456" r:id="rId3"/>
    <p:sldLayoutId id="2147488457" r:id="rId4"/>
    <p:sldLayoutId id="2147488458" r:id="rId5"/>
    <p:sldLayoutId id="2147488459" r:id="rId6"/>
    <p:sldLayoutId id="2147488460" r:id="rId7"/>
    <p:sldLayoutId id="2147488461" r:id="rId8"/>
    <p:sldLayoutId id="2147488462" r:id="rId9"/>
    <p:sldLayoutId id="2147488463" r:id="rId10"/>
    <p:sldLayoutId id="2147488464" r:id="rId11"/>
    <p:sldLayoutId id="2147488465" r:id="rId12"/>
  </p:sldLayoutIdLst>
  <p:hf hdr="0" ftr="0" dt="0"/>
  <p:txStyles>
    <p:titleStyle>
      <a:lvl1pPr marL="0"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85000"/>
        </a:lnSpc>
        <a:spcBef>
          <a:spcPts val="13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85000"/>
        </a:lnSpc>
        <a:spcBef>
          <a:spcPts val="600"/>
        </a:spcBef>
        <a:buFont typeface="Calibri" panose="020F0502020204030204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lnSpc>
          <a:spcPct val="85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50C7FBDD-E441-CD4F-8D0B-986DA964B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4C961336-C8C0-B349-AA8E-7AF2E5542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59B2321-3A35-4A4F-B784-F9EB82CDF0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803C6AB3-8E66-0C47-9AFC-E6BBCC8598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  <a:ea typeface="ＭＳ Ｐゴシック" charset="-128"/>
              </a:defRPr>
            </a:lvl1pPr>
          </a:lstStyle>
          <a:p>
            <a:pPr>
              <a:defRPr/>
            </a:pPr>
            <a:fld id="{1D4941C2-832B-CE44-A6CD-6ECEF1806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>
            <a:extLst>
              <a:ext uri="{FF2B5EF4-FFF2-40B4-BE49-F238E27FC236}">
                <a16:creationId xmlns:a16="http://schemas.microsoft.com/office/drawing/2014/main" id="{84905974-26AA-1845-8C01-E86327ED2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>
            <a:extLst>
              <a:ext uri="{FF2B5EF4-FFF2-40B4-BE49-F238E27FC236}">
                <a16:creationId xmlns:a16="http://schemas.microsoft.com/office/drawing/2014/main" id="{E18BF5C3-4749-A240-A740-B055888360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67" r:id="rId1"/>
    <p:sldLayoutId id="2147488468" r:id="rId2"/>
    <p:sldLayoutId id="2147488469" r:id="rId3"/>
    <p:sldLayoutId id="2147488470" r:id="rId4"/>
    <p:sldLayoutId id="2147488471" r:id="rId5"/>
    <p:sldLayoutId id="2147488472" r:id="rId6"/>
    <p:sldLayoutId id="2147488473" r:id="rId7"/>
    <p:sldLayoutId id="2147488474" r:id="rId8"/>
    <p:sldLayoutId id="2147488475" r:id="rId9"/>
    <p:sldLayoutId id="2147488476" r:id="rId10"/>
    <p:sldLayoutId id="2147488477" r:id="rId11"/>
    <p:sldLayoutId id="214748847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3359" y="264849"/>
            <a:ext cx="5102012" cy="54250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306" y="274638"/>
            <a:ext cx="8387494" cy="53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edit Master title style</a:t>
            </a:r>
          </a:p>
        </p:txBody>
      </p:sp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7215" y="6267135"/>
            <a:ext cx="9189720" cy="611833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ecelogorb.psd"/>
          <p:cNvPicPr>
            <a:picLocks noChangeAspect="1"/>
          </p:cNvPicPr>
          <p:nvPr userDrawn="1"/>
        </p:nvPicPr>
        <p:blipFill>
          <a:blip r:embed="rId17">
            <a:lum bright="-8000"/>
          </a:blip>
          <a:stretch>
            <a:fillRect/>
          </a:stretch>
        </p:blipFill>
        <p:spPr>
          <a:xfrm>
            <a:off x="193350" y="6294367"/>
            <a:ext cx="2563296" cy="512659"/>
          </a:xfrm>
          <a:prstGeom prst="rect">
            <a:avLst/>
          </a:prstGeom>
          <a:effectLst/>
        </p:spPr>
      </p:pic>
      <p:pic>
        <p:nvPicPr>
          <p:cNvPr id="11" name="Picture 10" descr="CMU_logo_horiz_black.eps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63668" y="6393688"/>
            <a:ext cx="3714414" cy="3379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18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20" r:id="rId10"/>
    <p:sldLayoutId id="2147483921" r:id="rId11"/>
    <p:sldLayoutId id="2147483922" r:id="rId12"/>
    <p:sldLayoutId id="214748392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0085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mutlu@gmail.co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people.inf.ethz.ch/omutl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mutlu@gmail.com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people.inf.ethz.ch/omutl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utlu@gmail.com" TargetMode="External"/><Relationship Id="rId2" Type="http://schemas.openxmlformats.org/officeDocument/2006/relationships/hyperlink" Target="https://people.inf.ethz.ch/omutlu/" TargetMode="External"/><Relationship Id="rId1" Type="http://schemas.openxmlformats.org/officeDocument/2006/relationships/slideLayout" Target="../slideLayouts/slideLayout39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9724.pdf" TargetMode="External"/><Relationship Id="rId2" Type="http://schemas.openxmlformats.org/officeDocument/2006/relationships/hyperlink" Target="https://ieeexplore.ieee.org/xpl/RecentIssue.jsp?punumber=43" TargetMode="External"/><Relationship Id="rId1" Type="http://schemas.openxmlformats.org/officeDocument/2006/relationships/slideLayout" Target="../slideLayouts/slideLayout260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inf.ethz.ch/omutlu/pub/ProcessingDataWhereItMakesSense_micpro19-invited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rxiv.org/pdf/1903.03988.pdf" TargetMode="External"/><Relationship Id="rId4" Type="http://schemas.openxmlformats.org/officeDocument/2006/relationships/hyperlink" Target="https://doi.org/10.1016/j.micpro.2019.01.00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memcon.com/" TargetMode="External"/><Relationship Id="rId7" Type="http://schemas.openxmlformats.org/officeDocument/2006/relationships/hyperlink" Target="http://www.storagesearch.com/ram-new-thinking.html" TargetMode="External"/><Relationship Id="rId2" Type="http://schemas.openxmlformats.org/officeDocument/2006/relationships/hyperlink" Target="https://people.inf.ethz.ch/omutlu/pub/memory-scaling_memcon13.pdf" TargetMode="External"/><Relationship Id="rId1" Type="http://schemas.openxmlformats.org/officeDocument/2006/relationships/slideLayout" Target="../slideLayouts/slideLayout236.xml"/><Relationship Id="rId6" Type="http://schemas.openxmlformats.org/officeDocument/2006/relationships/hyperlink" Target="http://www.memcon.com/video1.aspx?vfile=2708052590001&amp;federated_f9=61773537001&amp;videoPlayer=999&amp;playerID=61773537001&amp;w=520&amp;h=442&amp;oheight=550" TargetMode="External"/><Relationship Id="rId5" Type="http://schemas.openxmlformats.org/officeDocument/2006/relationships/hyperlink" Target="https://people.inf.ethz.ch/omutlu/pub/mutlu_memory-scaling_memcon13_talk.pdf" TargetMode="External"/><Relationship Id="rId4" Type="http://schemas.openxmlformats.org/officeDocument/2006/relationships/hyperlink" Target="https://people.inf.ethz.ch/omutlu/pub/mutlu_memory-scaling_memcon13_talk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arxiv.org/pdf/1706.08642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/>
              <a:t>Onur Mutlu</a:t>
            </a:r>
          </a:p>
          <a:p>
            <a:r>
              <a:rPr lang="en-US" sz="2200" dirty="0">
                <a:hlinkClick r:id="rId3"/>
              </a:rPr>
              <a:t>omutlu@gmail.com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https://people.inf.ethz.ch/omutlu</a:t>
            </a:r>
            <a:endParaRPr lang="en-US" sz="2200" dirty="0"/>
          </a:p>
          <a:p>
            <a:r>
              <a:rPr lang="en-US" sz="2200" dirty="0"/>
              <a:t>23 October 2019</a:t>
            </a:r>
          </a:p>
          <a:p>
            <a:r>
              <a:rPr lang="en-US" sz="2200" dirty="0"/>
              <a:t>Academy of Europe Inauguration Presentation</a:t>
            </a:r>
          </a:p>
          <a:p>
            <a:endParaRPr lang="en-US" sz="2200" dirty="0"/>
          </a:p>
          <a:p>
            <a:pPr algn="l"/>
            <a:endParaRPr lang="en-US" sz="2200" dirty="0"/>
          </a:p>
        </p:txBody>
      </p:sp>
      <p:pic>
        <p:nvPicPr>
          <p:cNvPr id="10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3117609" y="5805264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rgundy_CMU_JPG_Logo.jpg">
            <a:extLst>
              <a:ext uri="{FF2B5EF4-FFF2-40B4-BE49-F238E27FC236}">
                <a16:creationId xmlns:a16="http://schemas.microsoft.com/office/drawing/2014/main" id="{FDEF4BF8-4C42-2C48-ACA7-CAA3C1B63E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8027" y="5805264"/>
            <a:ext cx="2532185" cy="914400"/>
          </a:xfrm>
          <a:prstGeom prst="rect">
            <a:avLst/>
          </a:prstGeom>
        </p:spPr>
      </p:pic>
      <p:pic>
        <p:nvPicPr>
          <p:cNvPr id="9" name="Picture 8" descr="safari.png">
            <a:extLst>
              <a:ext uri="{FF2B5EF4-FFF2-40B4-BE49-F238E27FC236}">
                <a16:creationId xmlns:a16="http://schemas.microsoft.com/office/drawing/2014/main" id="{979E4862-636A-E34E-B52B-A7AB09A480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24" y="5949280"/>
            <a:ext cx="1745138" cy="5049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EE75140-2FF7-1A4C-B291-B5B05AC39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731640"/>
            <a:ext cx="8382000" cy="2201416"/>
          </a:xfrm>
        </p:spPr>
        <p:txBody>
          <a:bodyPr>
            <a:normAutofit/>
          </a:bodyPr>
          <a:lstStyle/>
          <a:p>
            <a:pPr algn="ctr"/>
            <a:r>
              <a:rPr lang="en-US" sz="5300" dirty="0"/>
              <a:t>Brief Introduction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3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08912" cy="614362"/>
          </a:xfrm>
        </p:spPr>
        <p:txBody>
          <a:bodyPr>
            <a:noAutofit/>
          </a:bodyPr>
          <a:lstStyle/>
          <a:p>
            <a:r>
              <a:rPr lang="en-US" sz="2200" dirty="0"/>
              <a:t>Onur Mutlu</a:t>
            </a:r>
          </a:p>
          <a:p>
            <a:r>
              <a:rPr lang="en-US" sz="2200" dirty="0">
                <a:hlinkClick r:id="rId3"/>
              </a:rPr>
              <a:t>omutlu@gmail.com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https://people.inf.ethz.ch/omutlu</a:t>
            </a:r>
            <a:endParaRPr lang="en-US" sz="2200" dirty="0"/>
          </a:p>
          <a:p>
            <a:r>
              <a:rPr lang="en-US" sz="2200" dirty="0"/>
              <a:t>23 October 2019</a:t>
            </a:r>
          </a:p>
          <a:p>
            <a:r>
              <a:rPr lang="en-US" sz="2200" dirty="0"/>
              <a:t>Academy of Europe Inauguration Presentation</a:t>
            </a:r>
          </a:p>
          <a:p>
            <a:endParaRPr lang="en-US" sz="2200" dirty="0"/>
          </a:p>
          <a:p>
            <a:pPr algn="l"/>
            <a:endParaRPr lang="en-US" sz="2200" dirty="0"/>
          </a:p>
        </p:txBody>
      </p:sp>
      <p:pic>
        <p:nvPicPr>
          <p:cNvPr id="10" name="Picture 2" descr="ETH Zurich short logo, bla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19970" r="7940" b="18111"/>
          <a:stretch/>
        </p:blipFill>
        <p:spPr bwMode="auto">
          <a:xfrm>
            <a:off x="3117609" y="5805264"/>
            <a:ext cx="2750535" cy="78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rgundy_CMU_JPG_Logo.jpg">
            <a:extLst>
              <a:ext uri="{FF2B5EF4-FFF2-40B4-BE49-F238E27FC236}">
                <a16:creationId xmlns:a16="http://schemas.microsoft.com/office/drawing/2014/main" id="{FDEF4BF8-4C42-2C48-ACA7-CAA3C1B63ED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8027" y="5805264"/>
            <a:ext cx="2532185" cy="914400"/>
          </a:xfrm>
          <a:prstGeom prst="rect">
            <a:avLst/>
          </a:prstGeom>
        </p:spPr>
      </p:pic>
      <p:pic>
        <p:nvPicPr>
          <p:cNvPr id="9" name="Picture 8" descr="safari.png">
            <a:extLst>
              <a:ext uri="{FF2B5EF4-FFF2-40B4-BE49-F238E27FC236}">
                <a16:creationId xmlns:a16="http://schemas.microsoft.com/office/drawing/2014/main" id="{979E4862-636A-E34E-B52B-A7AB09A480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24" y="5949280"/>
            <a:ext cx="1745138" cy="5049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EE75140-2FF7-1A4C-B291-B5B05AC39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731640"/>
            <a:ext cx="8382000" cy="2201416"/>
          </a:xfrm>
        </p:spPr>
        <p:txBody>
          <a:bodyPr>
            <a:normAutofit/>
          </a:bodyPr>
          <a:lstStyle/>
          <a:p>
            <a:pPr algn="ctr"/>
            <a:r>
              <a:rPr lang="en-US" sz="5300" dirty="0"/>
              <a:t>Brief Introduction</a:t>
            </a:r>
            <a:endParaRPr lang="en-US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Title 1">
            <a:extLst>
              <a:ext uri="{FF2B5EF4-FFF2-40B4-BE49-F238E27FC236}">
                <a16:creationId xmlns:a16="http://schemas.microsoft.com/office/drawing/2014/main" id="{0DF95D71-4717-9641-A2B1-944FC9032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Onur Mutlu – ETH Zurich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CD130D2-C623-7247-B0C8-1800F218DB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194300"/>
          </a:xfrm>
        </p:spPr>
        <p:txBody>
          <a:bodyPr/>
          <a:lstStyle/>
          <a:p>
            <a:r>
              <a:rPr lang="en-US" altLang="en-US" sz="2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Onur Mutlu</a:t>
            </a:r>
          </a:p>
          <a:p>
            <a:pPr lvl="1"/>
            <a:r>
              <a:rPr lang="en-US" altLang="en-US" sz="1800" b="1" dirty="0">
                <a:ea typeface="ＭＳ Ｐゴシック" panose="020B0600070205080204" pitchFamily="34" charset="-128"/>
              </a:rPr>
              <a:t>Full Professor @ ETH Zurich CS (EE), </a:t>
            </a:r>
            <a:r>
              <a:rPr lang="en-US" altLang="en-US" sz="1800" dirty="0">
                <a:ea typeface="ＭＳ Ｐゴシック" panose="020B0600070205080204" pitchFamily="34" charset="-128"/>
              </a:rPr>
              <a:t>since September 2015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Strecker Professor @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Carnegie Mellon University ECE/CS</a:t>
            </a:r>
            <a:r>
              <a:rPr lang="en-US" altLang="en-US" sz="1800" dirty="0">
                <a:ea typeface="ＭＳ Ｐゴシック" panose="020B0600070205080204" pitchFamily="34" charset="-128"/>
              </a:rPr>
              <a:t>, 2009-2016, …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Started the Comp Arch Research Group @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Microsoft Research, </a:t>
            </a:r>
            <a:r>
              <a:rPr lang="en-US" altLang="en-US" sz="1800" dirty="0">
                <a:ea typeface="ＭＳ Ｐゴシック" panose="020B0600070205080204" pitchFamily="34" charset="-128"/>
              </a:rPr>
              <a:t>2006-2009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Worked at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Google, VMware, Microsoft Research, Intel, AMD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PhD from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University of Texas at Austin </a:t>
            </a:r>
            <a:r>
              <a:rPr lang="en-US" altLang="en-US" sz="1800" dirty="0">
                <a:ea typeface="ＭＳ Ｐゴシック" panose="020B0600070205080204" pitchFamily="34" charset="-128"/>
              </a:rPr>
              <a:t>in 2006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  <a:hlinkClick r:id="rId2"/>
              </a:rPr>
              <a:t>https://people.inf.ethz.ch/omutlu/</a:t>
            </a:r>
            <a:r>
              <a:rPr lang="en-US" altLang="en-US" sz="1800" dirty="0">
                <a:ea typeface="ＭＳ Ｐゴシック" panose="020B0600070205080204" pitchFamily="34" charset="-128"/>
              </a:rPr>
              <a:t>;    </a:t>
            </a:r>
            <a:r>
              <a:rPr lang="en-US" altLang="en-US" sz="1800" dirty="0">
                <a:ea typeface="ＭＳ Ｐゴシック" panose="020B0600070205080204" pitchFamily="34" charset="-128"/>
                <a:hlinkClick r:id="rId3"/>
              </a:rPr>
              <a:t>omutlu@gmail.com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Research, Teaching &amp; Consulting in: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800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Computer architecture, systems, hardware security, bioinformatics</a:t>
            </a:r>
          </a:p>
          <a:p>
            <a:pPr lvl="1"/>
            <a:r>
              <a:rPr lang="en-US" altLang="en-US" sz="1800" b="1" dirty="0">
                <a:ea typeface="ＭＳ Ｐゴシック" panose="020B0600070205080204" pitchFamily="34" charset="-128"/>
              </a:rPr>
              <a:t>Memory</a:t>
            </a:r>
            <a:r>
              <a:rPr lang="en-US" altLang="en-US" sz="1800" dirty="0">
                <a:ea typeface="ＭＳ Ｐゴシック" panose="020B0600070205080204" pitchFamily="34" charset="-128"/>
              </a:rPr>
              <a:t> systems;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memory-centric</a:t>
            </a:r>
            <a:r>
              <a:rPr lang="en-US" altLang="en-US" sz="1800" dirty="0">
                <a:ea typeface="ＭＳ Ｐゴシック" panose="020B0600070205080204" pitchFamily="34" charset="-128"/>
              </a:rPr>
              <a:t> computing systems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security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safety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predictability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reliability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Hardware/software cooperation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Architectures for </a:t>
            </a:r>
            <a:r>
              <a:rPr lang="is-IS" altLang="en-US" sz="1800" b="1" dirty="0">
                <a:ea typeface="ＭＳ Ｐゴシック" panose="020B0600070205080204" pitchFamily="34" charset="-128"/>
              </a:rPr>
              <a:t>bioinformatics</a:t>
            </a:r>
            <a:r>
              <a:rPr lang="is-IS" altLang="en-US" sz="1800" dirty="0">
                <a:ea typeface="ＭＳ Ｐゴシック" panose="020B0600070205080204" pitchFamily="34" charset="-128"/>
              </a:rPr>
              <a:t>, </a:t>
            </a:r>
            <a:r>
              <a:rPr lang="is-IS" altLang="en-US" sz="1800" b="1" dirty="0">
                <a:ea typeface="ＭＳ Ｐゴシック" panose="020B0600070205080204" pitchFamily="34" charset="-128"/>
              </a:rPr>
              <a:t>health</a:t>
            </a:r>
            <a:r>
              <a:rPr lang="is-IS" altLang="en-US" sz="1800" dirty="0">
                <a:ea typeface="ＭＳ Ｐゴシック" panose="020B0600070205080204" pitchFamily="34" charset="-128"/>
              </a:rPr>
              <a:t>, </a:t>
            </a:r>
            <a:r>
              <a:rPr lang="is-IS" altLang="en-US" sz="1800" b="1" dirty="0">
                <a:ea typeface="ＭＳ Ｐゴシック" panose="020B0600070205080204" pitchFamily="34" charset="-128"/>
              </a:rPr>
              <a:t>medicine</a:t>
            </a:r>
            <a:r>
              <a:rPr lang="is-IS" altLang="en-US" sz="1800" dirty="0">
                <a:ea typeface="ＭＳ Ｐゴシック" panose="020B0600070205080204" pitchFamily="34" charset="-128"/>
              </a:rPr>
              <a:t>, </a:t>
            </a:r>
            <a:r>
              <a:rPr lang="is-IS" altLang="en-US" sz="1800" b="1" dirty="0">
                <a:ea typeface="ＭＳ Ｐゴシック" panose="020B0600070205080204" pitchFamily="34" charset="-128"/>
              </a:rPr>
              <a:t>AI/ML</a:t>
            </a:r>
          </a:p>
          <a:p>
            <a:pPr lvl="1"/>
            <a:r>
              <a:rPr lang="is-IS" altLang="en-US" sz="1800" b="1" dirty="0">
                <a:ea typeface="ＭＳ Ｐゴシック" panose="020B0600070205080204" pitchFamily="34" charset="-128"/>
              </a:rPr>
              <a:t>New execution models</a:t>
            </a:r>
            <a:r>
              <a:rPr lang="is-IS" altLang="en-US" sz="1800" dirty="0">
                <a:ea typeface="ＭＳ Ｐゴシック" panose="020B0600070205080204" pitchFamily="34" charset="-128"/>
              </a:rPr>
              <a:t>; architectures for new device technologies</a:t>
            </a:r>
          </a:p>
          <a:p>
            <a:pPr lvl="1"/>
            <a:r>
              <a:rPr lang="is-IS" altLang="en-US" sz="1800" dirty="0">
                <a:ea typeface="ＭＳ Ｐゴシック" panose="020B0600070205080204" pitchFamily="34" charset="-128"/>
              </a:rPr>
              <a:t>… 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9011" name="Slide Number Placeholder 3">
            <a:extLst>
              <a:ext uri="{FF2B5EF4-FFF2-40B4-BE49-F238E27FC236}">
                <a16:creationId xmlns:a16="http://schemas.microsoft.com/office/drawing/2014/main" id="{382C1846-515D-6048-9FA0-627CDD03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3043E-DAD2-F347-A0C9-60754FCE566E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99012" name="Picture 1">
            <a:extLst>
              <a:ext uri="{FF2B5EF4-FFF2-40B4-BE49-F238E27FC236}">
                <a16:creationId xmlns:a16="http://schemas.microsoft.com/office/drawing/2014/main" id="{EDA8380A-00B6-2F46-A5D1-F19A2EE59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1270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9736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-52900" y="105147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Arial" charset="0"/>
              </a:rPr>
              <a:t>Computer architecture, HW/SW, systems, bioinformatics,</a:t>
            </a:r>
            <a:r>
              <a:rPr lang="en-US" sz="2400" b="1" i="1" dirty="0">
                <a:solidFill>
                  <a:srgbClr val="0000FF"/>
                </a:solidFill>
                <a:latin typeface="Arial Narrow" charset="0"/>
                <a:ea typeface="ＭＳ Ｐゴシック" charset="0"/>
                <a:cs typeface="Arial" charset="0"/>
              </a:rPr>
              <a:t> security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charset="0"/>
              <a:ea typeface="ＭＳ Ｐゴシック" charset="0"/>
              <a:cs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58" y="2705198"/>
            <a:ext cx="1524000" cy="102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856">
            <a:off x="7165083" y="1912953"/>
            <a:ext cx="1276125" cy="127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47"/>
          <p:cNvSpPr txBox="1">
            <a:spLocks noChangeArrowheads="1"/>
          </p:cNvSpPr>
          <p:nvPr/>
        </p:nvSpPr>
        <p:spPr bwMode="auto">
          <a:xfrm>
            <a:off x="6498591" y="4977878"/>
            <a:ext cx="229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Narrow" charset="0"/>
              <a:ea typeface="ＭＳ Ｐゴシック" charset="0"/>
              <a:cs typeface="Arial" charset="0"/>
            </a:endParaRPr>
          </a:p>
        </p:txBody>
      </p:sp>
      <p:pic>
        <p:nvPicPr>
          <p:cNvPr id="26645" name="Picture 30" descr="3177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2220" r="3780" b="12109"/>
          <a:stretch>
            <a:fillRect/>
          </a:stretch>
        </p:blipFill>
        <p:spPr bwMode="auto">
          <a:xfrm>
            <a:off x="256665" y="4191392"/>
            <a:ext cx="2325687" cy="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47"/>
          <p:cNvGrpSpPr>
            <a:grpSpLocks/>
          </p:cNvGrpSpPr>
          <p:nvPr/>
        </p:nvGrpSpPr>
        <p:grpSpPr bwMode="auto">
          <a:xfrm>
            <a:off x="3304126" y="3812751"/>
            <a:ext cx="3077766" cy="1554083"/>
            <a:chOff x="5252245" y="4774407"/>
            <a:chExt cx="3076909" cy="1554282"/>
          </a:xfrm>
        </p:grpSpPr>
        <p:sp>
          <p:nvSpPr>
            <p:cNvPr id="26642" name="TextBox 8"/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3076909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Arial" charset="0"/>
                </a:rPr>
                <a:t>Graphics and Vision Processing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6643" name="Picture 6" descr="C:\Daten\talks\invited\ferc2010\material\Fermi_Die_FIN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13" descr="90%"/>
          <p:cNvSpPr txBox="1">
            <a:spLocks noChangeArrowheads="1"/>
          </p:cNvSpPr>
          <p:nvPr/>
        </p:nvSpPr>
        <p:spPr bwMode="auto">
          <a:xfrm>
            <a:off x="376771" y="3295761"/>
            <a:ext cx="1733033" cy="895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Heterogeneous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Processors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Accelerators</a:t>
            </a:r>
          </a:p>
        </p:txBody>
      </p:sp>
      <p:sp>
        <p:nvSpPr>
          <p:cNvPr id="28" name="Text Box 20" descr="90%"/>
          <p:cNvSpPr txBox="1">
            <a:spLocks noChangeArrowheads="1"/>
          </p:cNvSpPr>
          <p:nvPr/>
        </p:nvSpPr>
        <p:spPr bwMode="auto">
          <a:xfrm>
            <a:off x="2600780" y="2453452"/>
            <a:ext cx="2258492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Hybrid Main Memory</a:t>
            </a: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flipV="1">
            <a:off x="1885168" y="2550397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0" name="Text Box 24" descr="90%"/>
          <p:cNvSpPr txBox="1">
            <a:spLocks noChangeArrowheads="1"/>
          </p:cNvSpPr>
          <p:nvPr/>
        </p:nvSpPr>
        <p:spPr bwMode="auto">
          <a:xfrm>
            <a:off x="5510960" y="3220136"/>
            <a:ext cx="292596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Persistent Memory/Storage</a:t>
            </a:r>
          </a:p>
        </p:txBody>
      </p:sp>
      <p:pic>
        <p:nvPicPr>
          <p:cNvPr id="31" name="Content Placeholder 6" descr="barcelona-die-photo-colo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8" y="1979091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dim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82353" y="1923945"/>
            <a:ext cx="2304256" cy="5492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3794" y="2093914"/>
            <a:ext cx="1554690" cy="1003885"/>
          </a:xfrm>
          <a:prstGeom prst="rect">
            <a:avLst/>
          </a:prstGeom>
        </p:spPr>
      </p:pic>
      <p:sp>
        <p:nvSpPr>
          <p:cNvPr id="36" name="Line 15"/>
          <p:cNvSpPr>
            <a:spLocks noChangeShapeType="1"/>
          </p:cNvSpPr>
          <p:nvPr/>
        </p:nvSpPr>
        <p:spPr bwMode="auto">
          <a:xfrm flipV="1">
            <a:off x="4886609" y="2566532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2233759" y="2969690"/>
            <a:ext cx="640569" cy="12216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3864928" y="3372447"/>
            <a:ext cx="0" cy="44030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97" y="5570018"/>
            <a:ext cx="9183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Build fundamentally better devices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dirty="0"/>
              <a:t>Current Research Mission</a:t>
            </a:r>
          </a:p>
        </p:txBody>
      </p:sp>
    </p:spTree>
    <p:extLst>
      <p:ext uri="{BB962C8B-B14F-4D97-AF65-F5344CB8AC3E}">
        <p14:creationId xmlns:p14="http://schemas.microsoft.com/office/powerpoint/2010/main" val="3189420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/>
              <a:t>Four Key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610600" cy="4876800"/>
          </a:xfrm>
        </p:spPr>
        <p:txBody>
          <a:bodyPr/>
          <a:lstStyle/>
          <a:p>
            <a:r>
              <a:rPr lang="en-US" dirty="0"/>
              <a:t>Fundamentally </a:t>
            </a:r>
            <a:r>
              <a:rPr lang="en-US" b="1" dirty="0">
                <a:solidFill>
                  <a:srgbClr val="0000FF"/>
                </a:solidFill>
              </a:rPr>
              <a:t>Secure/Reliable/Safe </a:t>
            </a:r>
            <a:r>
              <a:rPr lang="en-US" dirty="0"/>
              <a:t>Architectures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Fundamentally </a:t>
            </a:r>
            <a:r>
              <a:rPr lang="en-US" b="1" dirty="0">
                <a:solidFill>
                  <a:srgbClr val="0000FF"/>
                </a:solidFill>
              </a:rPr>
              <a:t>Energy-Efficient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Architectures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Memory-centric </a:t>
            </a:r>
            <a:r>
              <a:rPr lang="en-US" dirty="0"/>
              <a:t>(Data-centric) Architectures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Fundamentally </a:t>
            </a:r>
            <a:r>
              <a:rPr lang="en-US" b="1" dirty="0">
                <a:solidFill>
                  <a:srgbClr val="0000FF"/>
                </a:solidFill>
              </a:rPr>
              <a:t>Low-Latency </a:t>
            </a:r>
            <a:r>
              <a:rPr lang="en-US" dirty="0"/>
              <a:t>Architectures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Architectures for </a:t>
            </a:r>
            <a:r>
              <a:rPr lang="en-US" b="1" dirty="0">
                <a:solidFill>
                  <a:srgbClr val="0000FF"/>
                </a:solidFill>
              </a:rPr>
              <a:t>Genomics, Medicine, Health, AI/ML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23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itle 1">
            <a:extLst>
              <a:ext uri="{FF2B5EF4-FFF2-40B4-BE49-F238E27FC236}">
                <a16:creationId xmlns:a16="http://schemas.microsoft.com/office/drawing/2014/main" id="{F3BD4611-1CFE-6D4D-9B12-05248D23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charset="0"/>
              </a:rPr>
              <a:t>DRAM RowHammer Vulnerability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1426" name="Content Placeholder 2">
            <a:extLst>
              <a:ext uri="{FF2B5EF4-FFF2-40B4-BE49-F238E27FC236}">
                <a16:creationId xmlns:a16="http://schemas.microsoft.com/office/drawing/2014/main" id="{07C51491-711F-6241-8490-8DD020FDA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6950"/>
            <a:ext cx="8910638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One can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predictably induce bit flips</a:t>
            </a:r>
            <a:r>
              <a:rPr lang="en-US" altLang="en-US" dirty="0">
                <a:ea typeface="ＭＳ Ｐゴシック" panose="020B0600070205080204" pitchFamily="34" charset="-128"/>
              </a:rPr>
              <a:t> in commodity DRAM chips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&gt;80% of the tested DRAM chips are vulnerable</a:t>
            </a:r>
          </a:p>
          <a:p>
            <a:endParaRPr lang="en-US" altLang="en-US" sz="16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First example of how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simple hardware failure mechanism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can create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widespread system security vulnerability</a:t>
            </a:r>
          </a:p>
          <a:p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4371" name="Slide Number Placeholder 3">
            <a:extLst>
              <a:ext uri="{FF2B5EF4-FFF2-40B4-BE49-F238E27FC236}">
                <a16:creationId xmlns:a16="http://schemas.microsoft.com/office/drawing/2014/main" id="{3FD27D86-281C-644C-886D-DCE9476EA3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CFEEA7-D7B9-D84B-9F78-621809FB4D3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D731A-3A46-3E4E-9D4B-C8802E36B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413"/>
            <a:ext cx="91440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592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BC98-50B0-E14B-AA18-0194CEBA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Hardware Security: RowHammer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FBC6-1E5E-F74E-9CED-5D646D0D7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Onur Mutlu and </a:t>
            </a:r>
            <a:r>
              <a:rPr lang="en-US" dirty="0" err="1"/>
              <a:t>Jeremie</a:t>
            </a:r>
            <a:r>
              <a:rPr lang="en-US" dirty="0"/>
              <a:t> Kim,</a:t>
            </a:r>
            <a:br>
              <a:rPr lang="en-US" dirty="0"/>
            </a:br>
            <a:r>
              <a:rPr lang="en-US" b="1" dirty="0"/>
              <a:t>"RowHammer: A Retrospective"</a:t>
            </a:r>
            <a:br>
              <a:rPr lang="en-US" dirty="0"/>
            </a:br>
            <a:r>
              <a:rPr lang="en-US" i="1" dirty="0">
                <a:hlinkClick r:id="rId2"/>
              </a:rPr>
              <a:t>IEEE Transactions on Computer-Aided Design of Integrated Circuits and Systems</a:t>
            </a:r>
            <a:r>
              <a:rPr lang="en-US" i="1" dirty="0"/>
              <a:t> (</a:t>
            </a:r>
            <a:r>
              <a:rPr lang="en-US" b="1" i="1" dirty="0"/>
              <a:t>TCAD</a:t>
            </a:r>
            <a:r>
              <a:rPr lang="en-US" i="1" dirty="0"/>
              <a:t>) Special Issue on Top Picks in Hardware and Embedded Security</a:t>
            </a:r>
            <a:r>
              <a:rPr lang="en-US" dirty="0"/>
              <a:t>, 2019. 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3"/>
              </a:rPr>
              <a:t>Preliminary arXiv version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AABF2-B333-B545-8DF3-BE9AFD43C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2004D-7284-C244-B275-AB956C66515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A0BF4-FF83-FF4D-95CC-55B11F61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4196680"/>
            <a:ext cx="7391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07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07896" cy="1066800"/>
          </a:xfrm>
        </p:spPr>
        <p:txBody>
          <a:bodyPr/>
          <a:lstStyle/>
          <a:p>
            <a:r>
              <a:rPr lang="en-US" sz="3800" b="1" dirty="0"/>
              <a:t>New Paradigm: In-Memory Computation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915400" cy="4876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683EC-8C81-D44E-8211-9FB74E17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298776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2BD8AA-5E69-D846-BFB8-21B3FD479841}"/>
              </a:ext>
            </a:extLst>
          </p:cNvPr>
          <p:cNvSpPr txBox="1">
            <a:spLocks/>
          </p:cNvSpPr>
          <p:nvPr/>
        </p:nvSpPr>
        <p:spPr bwMode="auto">
          <a:xfrm>
            <a:off x="381000" y="1205136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Onur Mutlu, Saugata Ghose, Juan Gomez-Luna, and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Rachata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Ausavarungnirun,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"Processing Data Where It Makes Sense: Enabling In-Memory Computation"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Invited paper in 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/>
              </a:rPr>
              <a:t>Microprocessors and Microsystems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(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MICPRO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June 2019. 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/>
              </a:rPr>
              <a:t>arXiv version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]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Fundamentally Rethinking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Onur Mutlu,</a:t>
            </a:r>
            <a:br>
              <a:rPr lang="en-US" dirty="0"/>
            </a:br>
            <a:r>
              <a:rPr lang="en-US" b="1" dirty="0">
                <a:hlinkClick r:id="rId2"/>
              </a:rPr>
              <a:t>"Memory Scaling: A Systems Architecture Perspective"</a:t>
            </a:r>
            <a:br>
              <a:rPr lang="en-US" dirty="0"/>
            </a:br>
            <a:r>
              <a:rPr lang="en-US" i="1" dirty="0"/>
              <a:t>Technical talk at </a:t>
            </a:r>
            <a:r>
              <a:rPr lang="en-US" i="1" dirty="0">
                <a:hlinkClick r:id="rId3"/>
              </a:rPr>
              <a:t>MemCon 2013</a:t>
            </a:r>
            <a:r>
              <a:rPr lang="en-US" i="1" dirty="0"/>
              <a:t> (</a:t>
            </a:r>
            <a:r>
              <a:rPr lang="en-US" b="1" i="1" dirty="0"/>
              <a:t>MEMCON</a:t>
            </a:r>
            <a:r>
              <a:rPr lang="en-US" i="1" dirty="0"/>
              <a:t>)</a:t>
            </a:r>
            <a:r>
              <a:rPr lang="en-US" dirty="0"/>
              <a:t>, Santa Clara, CA, August 2013. [</a:t>
            </a:r>
            <a:r>
              <a:rPr lang="en-US" dirty="0">
                <a:hlinkClick r:id="rId4"/>
              </a:rPr>
              <a:t>Slides (pptx)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(pdf)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6"/>
              </a:rPr>
              <a:t>Video</a:t>
            </a:r>
            <a:r>
              <a:rPr lang="en-US" dirty="0"/>
              <a:t>] [</a:t>
            </a:r>
            <a:r>
              <a:rPr lang="en-US" dirty="0">
                <a:hlinkClick r:id="rId7"/>
              </a:rPr>
              <a:t>Coverage on StorageSearch</a:t>
            </a:r>
            <a:r>
              <a:rPr lang="en-US" dirty="0"/>
              <a:t>]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49080"/>
            <a:ext cx="9144000" cy="1639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311F9-F741-644A-9EB2-894E4CF2F735}"/>
              </a:ext>
            </a:extLst>
          </p:cNvPr>
          <p:cNvSpPr txBox="1"/>
          <p:nvPr/>
        </p:nvSpPr>
        <p:spPr>
          <a:xfrm>
            <a:off x="192006" y="6488668"/>
            <a:ext cx="868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https://people.inf.ethz.ch/omutlu/pub/memory-scaling_memcon13.pdf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8130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28" y="152400"/>
            <a:ext cx="9144000" cy="1066800"/>
          </a:xfrm>
        </p:spPr>
        <p:txBody>
          <a:bodyPr/>
          <a:lstStyle/>
          <a:p>
            <a:r>
              <a:rPr lang="en-US" b="1" dirty="0"/>
              <a:t>Reliable and Secure Data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594FA-E141-4234-AE05-360401972BE7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619672" y="6453336"/>
            <a:ext cx="60486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  <a:hlinkClick r:id="rId2"/>
              </a:rPr>
              <a:t>https://arxiv.org/pdf/1706.08642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8" name="Picture 2" descr="ttps://pbs.twimg.com/media/DKHLt24W0AAE5Fd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9371"/>
            <a:ext cx="8161568" cy="49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6291" y="124423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Proceedings of the IEEE, Sept. 2017</a:t>
            </a:r>
          </a:p>
        </p:txBody>
      </p:sp>
    </p:spTree>
    <p:extLst>
      <p:ext uri="{BB962C8B-B14F-4D97-AF65-F5344CB8AC3E}">
        <p14:creationId xmlns:p14="http://schemas.microsoft.com/office/powerpoint/2010/main" val="1500435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4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8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25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Office 테마">
  <a:themeElements>
    <a:clrScheme name="기본">
      <a:dk1>
        <a:sysClr val="windowText" lastClr="000000"/>
      </a:dk1>
      <a:lt1>
        <a:sysClr val="window" lastClr="FFFFFF"/>
      </a:lt1>
      <a:dk2>
        <a:srgbClr val="1B6AA3"/>
      </a:dk2>
      <a:lt2>
        <a:srgbClr val="FFFFFF"/>
      </a:lt2>
      <a:accent1>
        <a:srgbClr val="5DA5DA"/>
      </a:accent1>
      <a:accent2>
        <a:srgbClr val="FAA43A"/>
      </a:accent2>
      <a:accent3>
        <a:srgbClr val="60BD68"/>
      </a:accent3>
      <a:accent4>
        <a:srgbClr val="F17CB0"/>
      </a:accent4>
      <a:accent5>
        <a:srgbClr val="B2912F"/>
      </a:accent5>
      <a:accent6>
        <a:srgbClr val="307D99"/>
      </a:accent6>
      <a:hlink>
        <a:srgbClr val="0563C1"/>
      </a:hlink>
      <a:folHlink>
        <a:srgbClr val="954F72"/>
      </a:folHlink>
    </a:clrScheme>
    <a:fontScheme name="Calibri - 나눔고딕">
      <a:majorFont>
        <a:latin typeface="Calibri"/>
        <a:ea typeface="나눔고딕"/>
        <a:cs typeface=""/>
      </a:majorFont>
      <a:minorFont>
        <a:latin typeface="Calibri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3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4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31.xml><?xml version="1.0" encoding="utf-8"?>
<a:theme xmlns:a="http://schemas.openxmlformats.org/drawingml/2006/main" name="15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5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5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5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safari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fari" id="{1E4A3212-A6D8-EB49-8049-412E3186FEB9}" vid="{93387931-C767-9D4F-BD0F-4952975219FD}"/>
    </a:ext>
  </a:extLst>
</a:theme>
</file>

<file path=ppt/theme/theme37.xml><?xml version="1.0" encoding="utf-8"?>
<a:theme xmlns:a="http://schemas.openxmlformats.org/drawingml/2006/main" name="16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_Ed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400" b="1" dirty="0">
            <a:solidFill>
              <a:schemeClr val="bg2"/>
            </a:solidFill>
            <a:latin typeface="europa"/>
          </a:defRPr>
        </a:defPPr>
      </a:lst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6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6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99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4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_Metropolitan_bul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ACA0D9-A384-4858-9FCC-2505F264A948}" vid="{6AE8C0EA-499D-4586-A497-DF22E9D58294}"/>
    </a:ext>
  </a:extLst>
</a:theme>
</file>

<file path=ppt/theme/theme47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Custom 7">
      <a:dk1>
        <a:srgbClr val="990000"/>
      </a:dk1>
      <a:lt1>
        <a:srgbClr val="FFFFFF"/>
      </a:lt1>
      <a:dk2>
        <a:srgbClr val="FFFFFF"/>
      </a:dk2>
      <a:lt2>
        <a:srgbClr val="FFFFFF"/>
      </a:lt2>
      <a:accent1>
        <a:srgbClr val="606060"/>
      </a:accent1>
      <a:accent2>
        <a:srgbClr val="A9A9A9"/>
      </a:accent2>
      <a:accent3>
        <a:srgbClr val="CCCCCC"/>
      </a:accent3>
      <a:accent4>
        <a:srgbClr val="990000"/>
      </a:accent4>
      <a:accent5>
        <a:srgbClr val="000000"/>
      </a:accent5>
      <a:accent6>
        <a:srgbClr val="969696"/>
      </a:accent6>
      <a:hlink>
        <a:srgbClr val="990000"/>
      </a:hlink>
      <a:folHlink>
        <a:srgbClr val="AEA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196344</TotalTime>
  <Words>475</Words>
  <Application>Microsoft Macintosh PowerPoint</Application>
  <PresentationFormat>On-screen Show (4:3)</PresentationFormat>
  <Paragraphs>107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10</vt:i4>
      </vt:variant>
    </vt:vector>
  </HeadingPairs>
  <TitlesOfParts>
    <vt:vector size="67" baseType="lpstr">
      <vt:lpstr>ＭＳ Ｐゴシック</vt:lpstr>
      <vt:lpstr>Adobe Garamond Pro</vt:lpstr>
      <vt:lpstr>Arial</vt:lpstr>
      <vt:lpstr>Arial Narrow</vt:lpstr>
      <vt:lpstr>Calibri</vt:lpstr>
      <vt:lpstr>Garamond</vt:lpstr>
      <vt:lpstr>나눔고딕</vt:lpstr>
      <vt:lpstr>Tahoma</vt:lpstr>
      <vt:lpstr>Times New Roman</vt:lpstr>
      <vt:lpstr>Wingdings</vt:lpstr>
      <vt:lpstr>Edge</vt:lpstr>
      <vt:lpstr>1_Edge</vt:lpstr>
      <vt:lpstr>3_Edge</vt:lpstr>
      <vt:lpstr>4_Edge</vt:lpstr>
      <vt:lpstr>6_Edge</vt:lpstr>
      <vt:lpstr>8_Edge</vt:lpstr>
      <vt:lpstr>2_Office Theme</vt:lpstr>
      <vt:lpstr>9_Edge</vt:lpstr>
      <vt:lpstr>17_Edge</vt:lpstr>
      <vt:lpstr>13_Edge</vt:lpstr>
      <vt:lpstr>23_Edge</vt:lpstr>
      <vt:lpstr>35_Edge</vt:lpstr>
      <vt:lpstr>39_Edge</vt:lpstr>
      <vt:lpstr>49_Edge</vt:lpstr>
      <vt:lpstr>56_Edge</vt:lpstr>
      <vt:lpstr>57_Edge</vt:lpstr>
      <vt:lpstr>58_Edge</vt:lpstr>
      <vt:lpstr>59_Edge</vt:lpstr>
      <vt:lpstr>64_Edge</vt:lpstr>
      <vt:lpstr>85_Edge</vt:lpstr>
      <vt:lpstr>90_Edge</vt:lpstr>
      <vt:lpstr>91_Edge</vt:lpstr>
      <vt:lpstr>95_Edge</vt:lpstr>
      <vt:lpstr>1_Metropolitan_bullet</vt:lpstr>
      <vt:lpstr>98_Edge</vt:lpstr>
      <vt:lpstr>1_Office 테마</vt:lpstr>
      <vt:lpstr>136_Edge</vt:lpstr>
      <vt:lpstr>144_Edge</vt:lpstr>
      <vt:lpstr>148_Edge</vt:lpstr>
      <vt:lpstr>3_Metropolitan_bullet</vt:lpstr>
      <vt:lpstr>151_Edge</vt:lpstr>
      <vt:lpstr>152_Edge</vt:lpstr>
      <vt:lpstr>154_Edge</vt:lpstr>
      <vt:lpstr>156_Edge</vt:lpstr>
      <vt:lpstr>159_Edge</vt:lpstr>
      <vt:lpstr>safari</vt:lpstr>
      <vt:lpstr>169_Edge</vt:lpstr>
      <vt:lpstr>5_Edge</vt:lpstr>
      <vt:lpstr>7_Edge</vt:lpstr>
      <vt:lpstr>46_Edge</vt:lpstr>
      <vt:lpstr>18_Edge</vt:lpstr>
      <vt:lpstr>65_Edge</vt:lpstr>
      <vt:lpstr>66_Edge</vt:lpstr>
      <vt:lpstr>99_Edge</vt:lpstr>
      <vt:lpstr>140_Edge</vt:lpstr>
      <vt:lpstr>2_Metropolitan_bullet</vt:lpstr>
      <vt:lpstr>10_Edge</vt:lpstr>
      <vt:lpstr>Brief Introduction</vt:lpstr>
      <vt:lpstr>Onur Mutlu – ETH Zurich</vt:lpstr>
      <vt:lpstr>Current Research Mission</vt:lpstr>
      <vt:lpstr>Four Key Directions</vt:lpstr>
      <vt:lpstr>DRAM RowHammer Vulnerability</vt:lpstr>
      <vt:lpstr>Hardware Security: RowHammer</vt:lpstr>
      <vt:lpstr>New Paradigm: In-Memory Computation</vt:lpstr>
      <vt:lpstr>Fundamentally Rethinking Memory</vt:lpstr>
      <vt:lpstr>Reliable and Secure Data Storage</vt:lpstr>
      <vt:lpstr>Brief Introduction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Onur Mutlu</cp:lastModifiedBy>
  <cp:revision>2789</cp:revision>
  <cp:lastPrinted>2017-12-05T03:30:35Z</cp:lastPrinted>
  <dcterms:created xsi:type="dcterms:W3CDTF">2010-10-08T20:41:54Z</dcterms:created>
  <dcterms:modified xsi:type="dcterms:W3CDTF">2019-10-30T00:44:15Z</dcterms:modified>
</cp:coreProperties>
</file>