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9.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0.xml" ContentType="application/vnd.openxmlformats-officedocument.presentationml.tags+xml"/>
  <Override PartName="/ppt/notesSlides/notesSlide42.xml" ContentType="application/vnd.openxmlformats-officedocument.presentationml.notesSlide+xml"/>
  <Override PartName="/ppt/tags/tag31.xml" ContentType="application/vnd.openxmlformats-officedocument.presentationml.tags+xml"/>
  <Override PartName="/ppt/notesSlides/notesSlide43.xml" ContentType="application/vnd.openxmlformats-officedocument.presentationml.notesSlide+xml"/>
  <Override PartName="/ppt/tags/tag32.xml" ContentType="application/vnd.openxmlformats-officedocument.presentationml.tags+xml"/>
  <Override PartName="/ppt/notesSlides/notesSlide44.xml" ContentType="application/vnd.openxmlformats-officedocument.presentationml.notesSlide+xml"/>
  <Override PartName="/ppt/tags/tag33.xml" ContentType="application/vnd.openxmlformats-officedocument.presentationml.tags+xml"/>
  <Override PartName="/ppt/notesSlides/notesSlide45.xml" ContentType="application/vnd.openxmlformats-officedocument.presentationml.notesSlide+xml"/>
  <Override PartName="/ppt/tags/tag34.xml" ContentType="application/vnd.openxmlformats-officedocument.presentationml.tags+xml"/>
  <Override PartName="/ppt/notesSlides/notesSlide46.xml" ContentType="application/vnd.openxmlformats-officedocument.presentationml.notesSlide+xml"/>
  <Override PartName="/ppt/tags/tag35.xml" ContentType="application/vnd.openxmlformats-officedocument.presentationml.tags+xml"/>
  <Override PartName="/ppt/notesSlides/notesSlide47.xml" ContentType="application/vnd.openxmlformats-officedocument.presentationml.notesSlide+xml"/>
  <Override PartName="/ppt/tags/tag36.xml" ContentType="application/vnd.openxmlformats-officedocument.presentationml.tags+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51"/>
  </p:notesMasterIdLst>
  <p:sldIdLst>
    <p:sldId id="1317" r:id="rId2"/>
    <p:sldId id="1303" r:id="rId3"/>
    <p:sldId id="1347" r:id="rId4"/>
    <p:sldId id="1375" r:id="rId5"/>
    <p:sldId id="1435" r:id="rId6"/>
    <p:sldId id="1436" r:id="rId7"/>
    <p:sldId id="1403" r:id="rId8"/>
    <p:sldId id="1418" r:id="rId9"/>
    <p:sldId id="1348" r:id="rId10"/>
    <p:sldId id="1387" r:id="rId11"/>
    <p:sldId id="1381" r:id="rId12"/>
    <p:sldId id="1389" r:id="rId13"/>
    <p:sldId id="1399" r:id="rId14"/>
    <p:sldId id="1411" r:id="rId15"/>
    <p:sldId id="1384" r:id="rId16"/>
    <p:sldId id="1427" r:id="rId17"/>
    <p:sldId id="1336" r:id="rId18"/>
    <p:sldId id="1314" r:id="rId19"/>
    <p:sldId id="1263" r:id="rId20"/>
    <p:sldId id="1408" r:id="rId21"/>
    <p:sldId id="1409" r:id="rId22"/>
    <p:sldId id="1393" r:id="rId23"/>
    <p:sldId id="1400" r:id="rId24"/>
    <p:sldId id="1421" r:id="rId25"/>
    <p:sldId id="1419" r:id="rId26"/>
    <p:sldId id="1426" r:id="rId27"/>
    <p:sldId id="1429" r:id="rId28"/>
    <p:sldId id="1349" r:id="rId29"/>
    <p:sldId id="1412" r:id="rId30"/>
    <p:sldId id="1410" r:id="rId31"/>
    <p:sldId id="1396" r:id="rId32"/>
    <p:sldId id="1406" r:id="rId33"/>
    <p:sldId id="1351" r:id="rId34"/>
    <p:sldId id="1364" r:id="rId35"/>
    <p:sldId id="1341" r:id="rId36"/>
    <p:sldId id="1342" r:id="rId37"/>
    <p:sldId id="1305" r:id="rId38"/>
    <p:sldId id="1377" r:id="rId39"/>
    <p:sldId id="1350" r:id="rId40"/>
    <p:sldId id="1431" r:id="rId41"/>
    <p:sldId id="539" r:id="rId42"/>
    <p:sldId id="1414" r:id="rId43"/>
    <p:sldId id="1425" r:id="rId44"/>
    <p:sldId id="1423" r:id="rId45"/>
    <p:sldId id="1430" r:id="rId46"/>
    <p:sldId id="1437" r:id="rId47"/>
    <p:sldId id="1438" r:id="rId48"/>
    <p:sldId id="1424" r:id="rId49"/>
    <p:sldId id="141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C3A"/>
    <a:srgbClr val="FFBFBF"/>
    <a:srgbClr val="F1F5E9"/>
    <a:srgbClr val="F3FCF2"/>
    <a:srgbClr val="EED8F0"/>
    <a:srgbClr val="2127F6"/>
    <a:srgbClr val="FFF4CC"/>
    <a:srgbClr val="FFE998"/>
    <a:srgbClr val="17375E"/>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1" autoAdjust="0"/>
    <p:restoredTop sz="80928" autoAdjust="0"/>
  </p:normalViewPr>
  <p:slideViewPr>
    <p:cSldViewPr snapToGrid="0" snapToObjects="1">
      <p:cViewPr varScale="1">
        <p:scale>
          <a:sx n="82" d="100"/>
          <a:sy n="82" d="100"/>
        </p:scale>
        <p:origin x="1796" y="40"/>
      </p:cViewPr>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何银涛" userId="d3e2447d-ace7-4f4f-8a1d-5882454bddc8" providerId="ADAL" clId="{EAD8E681-2096-4030-BBA5-E5214053BC29}"/>
    <pc:docChg chg="custSel modSld">
      <pc:chgData name="何银涛" userId="d3e2447d-ace7-4f4f-8a1d-5882454bddc8" providerId="ADAL" clId="{EAD8E681-2096-4030-BBA5-E5214053BC29}" dt="2025-04-07T12:27:23.712" v="81" actId="1076"/>
      <pc:docMkLst>
        <pc:docMk/>
      </pc:docMkLst>
      <pc:sldChg chg="addSp delSp modSp mod">
        <pc:chgData name="何银涛" userId="d3e2447d-ace7-4f4f-8a1d-5882454bddc8" providerId="ADAL" clId="{EAD8E681-2096-4030-BBA5-E5214053BC29}" dt="2025-04-07T12:27:23.712" v="81" actId="1076"/>
        <pc:sldMkLst>
          <pc:docMk/>
          <pc:sldMk cId="4222105989" sldId="1438"/>
        </pc:sldMkLst>
        <pc:spChg chg="add mod">
          <ac:chgData name="何银涛" userId="d3e2447d-ace7-4f4f-8a1d-5882454bddc8" providerId="ADAL" clId="{EAD8E681-2096-4030-BBA5-E5214053BC29}" dt="2025-04-07T12:27:23.712" v="81" actId="1076"/>
          <ac:spMkLst>
            <pc:docMk/>
            <pc:sldMk cId="4222105989" sldId="1438"/>
            <ac:spMk id="3" creationId="{B20305C3-68A9-8777-7E2F-F1A2B0D508CF}"/>
          </ac:spMkLst>
        </pc:spChg>
        <pc:picChg chg="add mod">
          <ac:chgData name="何银涛" userId="d3e2447d-ace7-4f4f-8a1d-5882454bddc8" providerId="ADAL" clId="{EAD8E681-2096-4030-BBA5-E5214053BC29}" dt="2025-04-07T12:26:51.939" v="76" actId="1076"/>
          <ac:picMkLst>
            <pc:docMk/>
            <pc:sldMk cId="4222105989" sldId="1438"/>
            <ac:picMk id="5" creationId="{79F2E48A-709E-2111-B431-67981488DF5B}"/>
          </ac:picMkLst>
        </pc:picChg>
        <pc:picChg chg="del mod">
          <ac:chgData name="何银涛" userId="d3e2447d-ace7-4f4f-8a1d-5882454bddc8" providerId="ADAL" clId="{EAD8E681-2096-4030-BBA5-E5214053BC29}" dt="2025-04-07T12:26:47.209" v="73" actId="478"/>
          <ac:picMkLst>
            <pc:docMk/>
            <pc:sldMk cId="4222105989" sldId="1438"/>
            <ac:picMk id="9" creationId="{D5A0BE48-150F-0E53-B75C-A2C484F4CB1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Yintao%20He\OneDrive%20-%20mail.nankai.edu.cn\1%20LLM%20acceleration\&#20889;&#20316;\&#30011;&#22270;\output_lengths%20-%20&#21103;&#26412;.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intao%20He\OneDrive%20-%20mail.nankai.edu.cn\1%20LLM%20acceleration\&#20889;&#20316;\&#30011;&#22270;\output_lengths%20-%20&#21103;&#26412;.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ailnankaieducn-my.sharepoint.com/personal/1511087_mail_nankai_edu_cn/Documents/1%20LLM%20acceleration/&#20889;&#20316;/exp-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ailnankaieducn-my.sharepoint.com/personal/1511087_mail_nankai_edu_cn/Documents/1%20LLM%20acceleration/&#20889;&#20316;/exp-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9569495694957E-2"/>
          <c:y val="7.3545127859020787E-2"/>
          <c:w val="0.84658671586715872"/>
          <c:h val="0.62505356633328313"/>
        </c:manualLayout>
      </c:layout>
      <c:barChart>
        <c:barDir val="bar"/>
        <c:grouping val="clustered"/>
        <c:varyColors val="0"/>
        <c:ser>
          <c:idx val="0"/>
          <c:order val="0"/>
          <c:tx>
            <c:strRef>
              <c:f>'output_lengths - 副本'!$A$1</c:f>
              <c:strCache>
                <c:ptCount val="1"/>
                <c:pt idx="0">
                  <c:v>output_length</c:v>
                </c:pt>
              </c:strCache>
            </c:strRef>
          </c:tx>
          <c:spPr>
            <a:solidFill>
              <a:schemeClr val="bg1"/>
            </a:solidFill>
            <a:ln w="3175">
              <a:noFill/>
            </a:ln>
            <a:effectLst/>
          </c:spPr>
          <c:invertIfNegative val="0"/>
          <c:val>
            <c:numRef>
              <c:f>'output_lengths - 副本'!$A$2:$A$135</c:f>
              <c:numCache>
                <c:formatCode>General</c:formatCode>
                <c:ptCount val="134"/>
                <c:pt idx="0">
                  <c:v>0</c:v>
                </c:pt>
                <c:pt idx="1">
                  <c:v>0</c:v>
                </c:pt>
                <c:pt idx="2">
                  <c:v>0</c:v>
                </c:pt>
                <c:pt idx="3">
                  <c:v>1909</c:v>
                </c:pt>
                <c:pt idx="4">
                  <c:v>1024</c:v>
                </c:pt>
                <c:pt idx="5">
                  <c:v>975</c:v>
                </c:pt>
                <c:pt idx="6">
                  <c:v>876</c:v>
                </c:pt>
                <c:pt idx="7">
                  <c:v>774</c:v>
                </c:pt>
                <c:pt idx="8">
                  <c:v>556</c:v>
                </c:pt>
                <c:pt idx="9">
                  <c:v>467</c:v>
                </c:pt>
                <c:pt idx="10">
                  <c:v>446</c:v>
                </c:pt>
                <c:pt idx="11">
                  <c:v>439</c:v>
                </c:pt>
                <c:pt idx="12">
                  <c:v>437</c:v>
                </c:pt>
                <c:pt idx="13">
                  <c:v>431</c:v>
                </c:pt>
                <c:pt idx="14">
                  <c:v>420</c:v>
                </c:pt>
                <c:pt idx="15">
                  <c:v>391</c:v>
                </c:pt>
                <c:pt idx="16">
                  <c:v>373</c:v>
                </c:pt>
                <c:pt idx="17">
                  <c:v>371</c:v>
                </c:pt>
                <c:pt idx="18">
                  <c:v>359</c:v>
                </c:pt>
                <c:pt idx="19">
                  <c:v>345</c:v>
                </c:pt>
                <c:pt idx="20">
                  <c:v>339</c:v>
                </c:pt>
                <c:pt idx="21">
                  <c:v>339</c:v>
                </c:pt>
                <c:pt idx="22">
                  <c:v>332</c:v>
                </c:pt>
                <c:pt idx="23">
                  <c:v>324</c:v>
                </c:pt>
                <c:pt idx="24">
                  <c:v>323</c:v>
                </c:pt>
                <c:pt idx="25">
                  <c:v>299</c:v>
                </c:pt>
                <c:pt idx="26">
                  <c:v>276</c:v>
                </c:pt>
                <c:pt idx="27">
                  <c:v>276</c:v>
                </c:pt>
                <c:pt idx="28">
                  <c:v>272</c:v>
                </c:pt>
                <c:pt idx="29">
                  <c:v>268</c:v>
                </c:pt>
                <c:pt idx="30">
                  <c:v>256</c:v>
                </c:pt>
                <c:pt idx="31">
                  <c:v>255</c:v>
                </c:pt>
                <c:pt idx="32">
                  <c:v>255</c:v>
                </c:pt>
                <c:pt idx="33">
                  <c:v>251</c:v>
                </c:pt>
                <c:pt idx="34">
                  <c:v>250</c:v>
                </c:pt>
                <c:pt idx="35">
                  <c:v>249</c:v>
                </c:pt>
                <c:pt idx="36">
                  <c:v>243</c:v>
                </c:pt>
                <c:pt idx="37">
                  <c:v>240</c:v>
                </c:pt>
                <c:pt idx="38">
                  <c:v>240</c:v>
                </c:pt>
                <c:pt idx="39">
                  <c:v>236</c:v>
                </c:pt>
                <c:pt idx="40">
                  <c:v>230</c:v>
                </c:pt>
                <c:pt idx="41">
                  <c:v>222</c:v>
                </c:pt>
                <c:pt idx="42">
                  <c:v>216</c:v>
                </c:pt>
                <c:pt idx="43">
                  <c:v>213</c:v>
                </c:pt>
                <c:pt idx="44">
                  <c:v>211</c:v>
                </c:pt>
                <c:pt idx="45">
                  <c:v>207</c:v>
                </c:pt>
                <c:pt idx="46">
                  <c:v>200</c:v>
                </c:pt>
                <c:pt idx="47">
                  <c:v>199</c:v>
                </c:pt>
                <c:pt idx="48">
                  <c:v>194</c:v>
                </c:pt>
                <c:pt idx="49">
                  <c:v>189</c:v>
                </c:pt>
                <c:pt idx="50">
                  <c:v>185</c:v>
                </c:pt>
                <c:pt idx="51">
                  <c:v>184</c:v>
                </c:pt>
                <c:pt idx="52">
                  <c:v>179</c:v>
                </c:pt>
                <c:pt idx="53">
                  <c:v>178</c:v>
                </c:pt>
                <c:pt idx="54">
                  <c:v>170</c:v>
                </c:pt>
                <c:pt idx="55">
                  <c:v>170</c:v>
                </c:pt>
                <c:pt idx="56">
                  <c:v>163</c:v>
                </c:pt>
                <c:pt idx="57">
                  <c:v>155</c:v>
                </c:pt>
                <c:pt idx="58">
                  <c:v>155</c:v>
                </c:pt>
                <c:pt idx="59">
                  <c:v>155</c:v>
                </c:pt>
                <c:pt idx="60">
                  <c:v>152</c:v>
                </c:pt>
                <c:pt idx="61">
                  <c:v>150</c:v>
                </c:pt>
                <c:pt idx="62">
                  <c:v>150</c:v>
                </c:pt>
                <c:pt idx="63">
                  <c:v>148</c:v>
                </c:pt>
                <c:pt idx="64">
                  <c:v>146</c:v>
                </c:pt>
                <c:pt idx="65">
                  <c:v>144</c:v>
                </c:pt>
                <c:pt idx="66">
                  <c:v>142</c:v>
                </c:pt>
                <c:pt idx="67">
                  <c:v>140</c:v>
                </c:pt>
                <c:pt idx="68">
                  <c:v>138</c:v>
                </c:pt>
                <c:pt idx="69">
                  <c:v>137</c:v>
                </c:pt>
                <c:pt idx="70">
                  <c:v>137</c:v>
                </c:pt>
                <c:pt idx="71">
                  <c:v>135</c:v>
                </c:pt>
                <c:pt idx="72">
                  <c:v>135</c:v>
                </c:pt>
                <c:pt idx="73">
                  <c:v>135</c:v>
                </c:pt>
                <c:pt idx="74">
                  <c:v>131</c:v>
                </c:pt>
                <c:pt idx="75">
                  <c:v>130</c:v>
                </c:pt>
                <c:pt idx="76">
                  <c:v>130</c:v>
                </c:pt>
                <c:pt idx="77">
                  <c:v>125</c:v>
                </c:pt>
                <c:pt idx="78">
                  <c:v>125</c:v>
                </c:pt>
                <c:pt idx="79">
                  <c:v>124</c:v>
                </c:pt>
                <c:pt idx="80">
                  <c:v>122</c:v>
                </c:pt>
                <c:pt idx="81">
                  <c:v>115</c:v>
                </c:pt>
                <c:pt idx="82">
                  <c:v>112</c:v>
                </c:pt>
                <c:pt idx="83">
                  <c:v>111</c:v>
                </c:pt>
                <c:pt idx="84">
                  <c:v>110</c:v>
                </c:pt>
                <c:pt idx="85">
                  <c:v>105</c:v>
                </c:pt>
                <c:pt idx="86">
                  <c:v>104</c:v>
                </c:pt>
                <c:pt idx="87">
                  <c:v>104</c:v>
                </c:pt>
                <c:pt idx="88">
                  <c:v>103</c:v>
                </c:pt>
                <c:pt idx="89">
                  <c:v>102</c:v>
                </c:pt>
                <c:pt idx="90">
                  <c:v>101</c:v>
                </c:pt>
                <c:pt idx="91">
                  <c:v>100</c:v>
                </c:pt>
                <c:pt idx="92">
                  <c:v>97</c:v>
                </c:pt>
                <c:pt idx="93">
                  <c:v>94</c:v>
                </c:pt>
                <c:pt idx="94">
                  <c:v>93</c:v>
                </c:pt>
                <c:pt idx="95">
                  <c:v>89</c:v>
                </c:pt>
                <c:pt idx="96">
                  <c:v>88</c:v>
                </c:pt>
                <c:pt idx="97">
                  <c:v>87</c:v>
                </c:pt>
                <c:pt idx="98">
                  <c:v>85</c:v>
                </c:pt>
                <c:pt idx="99">
                  <c:v>83</c:v>
                </c:pt>
                <c:pt idx="100">
                  <c:v>82</c:v>
                </c:pt>
                <c:pt idx="101">
                  <c:v>81</c:v>
                </c:pt>
                <c:pt idx="102">
                  <c:v>80</c:v>
                </c:pt>
                <c:pt idx="103">
                  <c:v>79</c:v>
                </c:pt>
                <c:pt idx="104">
                  <c:v>78</c:v>
                </c:pt>
                <c:pt idx="105">
                  <c:v>75</c:v>
                </c:pt>
                <c:pt idx="106">
                  <c:v>75</c:v>
                </c:pt>
                <c:pt idx="107">
                  <c:v>74</c:v>
                </c:pt>
                <c:pt idx="108">
                  <c:v>72</c:v>
                </c:pt>
                <c:pt idx="109">
                  <c:v>72</c:v>
                </c:pt>
                <c:pt idx="110">
                  <c:v>71</c:v>
                </c:pt>
                <c:pt idx="111">
                  <c:v>70</c:v>
                </c:pt>
                <c:pt idx="112">
                  <c:v>68</c:v>
                </c:pt>
                <c:pt idx="113">
                  <c:v>63</c:v>
                </c:pt>
                <c:pt idx="114">
                  <c:v>60</c:v>
                </c:pt>
                <c:pt idx="115">
                  <c:v>60</c:v>
                </c:pt>
                <c:pt idx="116">
                  <c:v>59</c:v>
                </c:pt>
                <c:pt idx="117">
                  <c:v>54</c:v>
                </c:pt>
                <c:pt idx="118">
                  <c:v>49</c:v>
                </c:pt>
                <c:pt idx="119">
                  <c:v>47</c:v>
                </c:pt>
                <c:pt idx="120">
                  <c:v>44</c:v>
                </c:pt>
                <c:pt idx="121">
                  <c:v>39</c:v>
                </c:pt>
                <c:pt idx="122">
                  <c:v>37</c:v>
                </c:pt>
                <c:pt idx="123">
                  <c:v>36</c:v>
                </c:pt>
                <c:pt idx="124">
                  <c:v>35</c:v>
                </c:pt>
                <c:pt idx="125">
                  <c:v>32</c:v>
                </c:pt>
                <c:pt idx="126">
                  <c:v>31</c:v>
                </c:pt>
                <c:pt idx="127">
                  <c:v>28</c:v>
                </c:pt>
                <c:pt idx="128">
                  <c:v>20</c:v>
                </c:pt>
                <c:pt idx="129">
                  <c:v>15</c:v>
                </c:pt>
                <c:pt idx="130">
                  <c:v>14</c:v>
                </c:pt>
                <c:pt idx="131">
                  <c:v>0</c:v>
                </c:pt>
                <c:pt idx="132">
                  <c:v>0</c:v>
                </c:pt>
                <c:pt idx="133">
                  <c:v>0</c:v>
                </c:pt>
              </c:numCache>
            </c:numRef>
          </c:val>
          <c:extLst>
            <c:ext xmlns:c16="http://schemas.microsoft.com/office/drawing/2014/chart" uri="{C3380CC4-5D6E-409C-BE32-E72D297353CC}">
              <c16:uniqueId val="{00000000-DAA7-4E96-A925-D49447E1E9A5}"/>
            </c:ext>
          </c:extLst>
        </c:ser>
        <c:dLbls>
          <c:showLegendKey val="0"/>
          <c:showVal val="0"/>
          <c:showCatName val="0"/>
          <c:showSerName val="0"/>
          <c:showPercent val="0"/>
          <c:showBubbleSize val="0"/>
        </c:dLbls>
        <c:gapWidth val="219"/>
        <c:axId val="1568606015"/>
        <c:axId val="1568606495"/>
      </c:barChart>
      <c:catAx>
        <c:axId val="1568606015"/>
        <c:scaling>
          <c:orientation val="minMax"/>
        </c:scaling>
        <c:delete val="1"/>
        <c:axPos val="l"/>
        <c:majorTickMark val="none"/>
        <c:minorTickMark val="none"/>
        <c:tickLblPos val="nextTo"/>
        <c:crossAx val="1568606495"/>
        <c:crosses val="autoZero"/>
        <c:auto val="1"/>
        <c:lblAlgn val="ctr"/>
        <c:lblOffset val="100"/>
        <c:noMultiLvlLbl val="0"/>
      </c:catAx>
      <c:valAx>
        <c:axId val="1568606495"/>
        <c:scaling>
          <c:orientation val="minMax"/>
          <c:max val="2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Corbel" panose="020B0503020204020204" pitchFamily="34" charset="0"/>
                    <a:ea typeface="+mn-ea"/>
                    <a:cs typeface="+mn-cs"/>
                  </a:defRPr>
                </a:pPr>
                <a:r>
                  <a:rPr lang="en-US" b="0"/>
                  <a:t>Decoding Cycles</a:t>
                </a:r>
                <a:endParaRPr lang="zh-CN" b="0"/>
              </a:p>
            </c:rich>
          </c:tx>
          <c:layout>
            <c:manualLayout>
              <c:xMode val="edge"/>
              <c:yMode val="edge"/>
              <c:x val="0.41307758399711392"/>
              <c:y val="0.8437205175262182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orbel" panose="020B0503020204020204" pitchFamily="34" charset="0"/>
                  <a:ea typeface="+mn-ea"/>
                  <a:cs typeface="+mn-cs"/>
                </a:defRPr>
              </a:pPr>
              <a:endParaRPr lang="zh-CN" alt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crossAx val="1568606015"/>
        <c:crosses val="autoZero"/>
        <c:crossBetween val="between"/>
        <c:majorUnit val="250"/>
      </c:valAx>
      <c:spPr>
        <a:noFill/>
        <a:ln w="28575">
          <a:solidFill>
            <a:srgbClr val="E6E6E6"/>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latin typeface="Corbel" panose="020B0503020204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9569495694957E-2"/>
          <c:y val="7.3545127859020787E-2"/>
          <c:w val="0.84658671586715872"/>
          <c:h val="0.62505356633328313"/>
        </c:manualLayout>
      </c:layout>
      <c:barChart>
        <c:barDir val="bar"/>
        <c:grouping val="clustered"/>
        <c:varyColors val="0"/>
        <c:ser>
          <c:idx val="0"/>
          <c:order val="0"/>
          <c:tx>
            <c:strRef>
              <c:f>'output_lengths - 副本'!$A$1</c:f>
              <c:strCache>
                <c:ptCount val="1"/>
                <c:pt idx="0">
                  <c:v>output_length</c:v>
                </c:pt>
              </c:strCache>
            </c:strRef>
          </c:tx>
          <c:spPr>
            <a:solidFill>
              <a:srgbClr val="1F497D"/>
            </a:solidFill>
            <a:ln w="3175">
              <a:solidFill>
                <a:srgbClr val="1F497D"/>
              </a:solidFill>
            </a:ln>
            <a:effectLst/>
          </c:spPr>
          <c:invertIfNegative val="0"/>
          <c:val>
            <c:numRef>
              <c:f>'output_lengths - 副本'!$A$2:$A$135</c:f>
              <c:numCache>
                <c:formatCode>General</c:formatCode>
                <c:ptCount val="134"/>
                <c:pt idx="0">
                  <c:v>0</c:v>
                </c:pt>
                <c:pt idx="1">
                  <c:v>0</c:v>
                </c:pt>
                <c:pt idx="2">
                  <c:v>0</c:v>
                </c:pt>
                <c:pt idx="3">
                  <c:v>1909</c:v>
                </c:pt>
                <c:pt idx="4">
                  <c:v>1024</c:v>
                </c:pt>
                <c:pt idx="5">
                  <c:v>975</c:v>
                </c:pt>
                <c:pt idx="6">
                  <c:v>876</c:v>
                </c:pt>
                <c:pt idx="7">
                  <c:v>774</c:v>
                </c:pt>
                <c:pt idx="8">
                  <c:v>556</c:v>
                </c:pt>
                <c:pt idx="9">
                  <c:v>467</c:v>
                </c:pt>
                <c:pt idx="10">
                  <c:v>446</c:v>
                </c:pt>
                <c:pt idx="11">
                  <c:v>439</c:v>
                </c:pt>
                <c:pt idx="12">
                  <c:v>437</c:v>
                </c:pt>
                <c:pt idx="13">
                  <c:v>431</c:v>
                </c:pt>
                <c:pt idx="14">
                  <c:v>420</c:v>
                </c:pt>
                <c:pt idx="15">
                  <c:v>391</c:v>
                </c:pt>
                <c:pt idx="16">
                  <c:v>373</c:v>
                </c:pt>
                <c:pt idx="17">
                  <c:v>371</c:v>
                </c:pt>
                <c:pt idx="18">
                  <c:v>359</c:v>
                </c:pt>
                <c:pt idx="19">
                  <c:v>345</c:v>
                </c:pt>
                <c:pt idx="20">
                  <c:v>339</c:v>
                </c:pt>
                <c:pt idx="21">
                  <c:v>339</c:v>
                </c:pt>
                <c:pt idx="22">
                  <c:v>332</c:v>
                </c:pt>
                <c:pt idx="23">
                  <c:v>324</c:v>
                </c:pt>
                <c:pt idx="24">
                  <c:v>323</c:v>
                </c:pt>
                <c:pt idx="25">
                  <c:v>299</c:v>
                </c:pt>
                <c:pt idx="26">
                  <c:v>276</c:v>
                </c:pt>
                <c:pt idx="27">
                  <c:v>276</c:v>
                </c:pt>
                <c:pt idx="28">
                  <c:v>272</c:v>
                </c:pt>
                <c:pt idx="29">
                  <c:v>268</c:v>
                </c:pt>
                <c:pt idx="30">
                  <c:v>256</c:v>
                </c:pt>
                <c:pt idx="31">
                  <c:v>255</c:v>
                </c:pt>
                <c:pt idx="32">
                  <c:v>255</c:v>
                </c:pt>
                <c:pt idx="33">
                  <c:v>251</c:v>
                </c:pt>
                <c:pt idx="34">
                  <c:v>250</c:v>
                </c:pt>
                <c:pt idx="35">
                  <c:v>249</c:v>
                </c:pt>
                <c:pt idx="36">
                  <c:v>243</c:v>
                </c:pt>
                <c:pt idx="37">
                  <c:v>240</c:v>
                </c:pt>
                <c:pt idx="38">
                  <c:v>240</c:v>
                </c:pt>
                <c:pt idx="39">
                  <c:v>236</c:v>
                </c:pt>
                <c:pt idx="40">
                  <c:v>230</c:v>
                </c:pt>
                <c:pt idx="41">
                  <c:v>222</c:v>
                </c:pt>
                <c:pt idx="42">
                  <c:v>216</c:v>
                </c:pt>
                <c:pt idx="43">
                  <c:v>213</c:v>
                </c:pt>
                <c:pt idx="44">
                  <c:v>211</c:v>
                </c:pt>
                <c:pt idx="45">
                  <c:v>207</c:v>
                </c:pt>
                <c:pt idx="46">
                  <c:v>200</c:v>
                </c:pt>
                <c:pt idx="47">
                  <c:v>199</c:v>
                </c:pt>
                <c:pt idx="48">
                  <c:v>194</c:v>
                </c:pt>
                <c:pt idx="49">
                  <c:v>189</c:v>
                </c:pt>
                <c:pt idx="50">
                  <c:v>185</c:v>
                </c:pt>
                <c:pt idx="51">
                  <c:v>184</c:v>
                </c:pt>
                <c:pt idx="52">
                  <c:v>179</c:v>
                </c:pt>
                <c:pt idx="53">
                  <c:v>178</c:v>
                </c:pt>
                <c:pt idx="54">
                  <c:v>170</c:v>
                </c:pt>
                <c:pt idx="55">
                  <c:v>170</c:v>
                </c:pt>
                <c:pt idx="56">
                  <c:v>163</c:v>
                </c:pt>
                <c:pt idx="57">
                  <c:v>155</c:v>
                </c:pt>
                <c:pt idx="58">
                  <c:v>155</c:v>
                </c:pt>
                <c:pt idx="59">
                  <c:v>155</c:v>
                </c:pt>
                <c:pt idx="60">
                  <c:v>152</c:v>
                </c:pt>
                <c:pt idx="61">
                  <c:v>150</c:v>
                </c:pt>
                <c:pt idx="62">
                  <c:v>150</c:v>
                </c:pt>
                <c:pt idx="63">
                  <c:v>148</c:v>
                </c:pt>
                <c:pt idx="64">
                  <c:v>146</c:v>
                </c:pt>
                <c:pt idx="65">
                  <c:v>144</c:v>
                </c:pt>
                <c:pt idx="66">
                  <c:v>142</c:v>
                </c:pt>
                <c:pt idx="67">
                  <c:v>140</c:v>
                </c:pt>
                <c:pt idx="68">
                  <c:v>138</c:v>
                </c:pt>
                <c:pt idx="69">
                  <c:v>137</c:v>
                </c:pt>
                <c:pt idx="70">
                  <c:v>137</c:v>
                </c:pt>
                <c:pt idx="71">
                  <c:v>135</c:v>
                </c:pt>
                <c:pt idx="72">
                  <c:v>135</c:v>
                </c:pt>
                <c:pt idx="73">
                  <c:v>135</c:v>
                </c:pt>
                <c:pt idx="74">
                  <c:v>131</c:v>
                </c:pt>
                <c:pt idx="75">
                  <c:v>130</c:v>
                </c:pt>
                <c:pt idx="76">
                  <c:v>130</c:v>
                </c:pt>
                <c:pt idx="77">
                  <c:v>125</c:v>
                </c:pt>
                <c:pt idx="78">
                  <c:v>125</c:v>
                </c:pt>
                <c:pt idx="79">
                  <c:v>124</c:v>
                </c:pt>
                <c:pt idx="80">
                  <c:v>122</c:v>
                </c:pt>
                <c:pt idx="81">
                  <c:v>115</c:v>
                </c:pt>
                <c:pt idx="82">
                  <c:v>112</c:v>
                </c:pt>
                <c:pt idx="83">
                  <c:v>111</c:v>
                </c:pt>
                <c:pt idx="84">
                  <c:v>110</c:v>
                </c:pt>
                <c:pt idx="85">
                  <c:v>105</c:v>
                </c:pt>
                <c:pt idx="86">
                  <c:v>104</c:v>
                </c:pt>
                <c:pt idx="87">
                  <c:v>104</c:v>
                </c:pt>
                <c:pt idx="88">
                  <c:v>103</c:v>
                </c:pt>
                <c:pt idx="89">
                  <c:v>102</c:v>
                </c:pt>
                <c:pt idx="90">
                  <c:v>101</c:v>
                </c:pt>
                <c:pt idx="91">
                  <c:v>100</c:v>
                </c:pt>
                <c:pt idx="92">
                  <c:v>97</c:v>
                </c:pt>
                <c:pt idx="93">
                  <c:v>94</c:v>
                </c:pt>
                <c:pt idx="94">
                  <c:v>93</c:v>
                </c:pt>
                <c:pt idx="95">
                  <c:v>89</c:v>
                </c:pt>
                <c:pt idx="96">
                  <c:v>88</c:v>
                </c:pt>
                <c:pt idx="97">
                  <c:v>87</c:v>
                </c:pt>
                <c:pt idx="98">
                  <c:v>85</c:v>
                </c:pt>
                <c:pt idx="99">
                  <c:v>83</c:v>
                </c:pt>
                <c:pt idx="100">
                  <c:v>82</c:v>
                </c:pt>
                <c:pt idx="101">
                  <c:v>81</c:v>
                </c:pt>
                <c:pt idx="102">
                  <c:v>80</c:v>
                </c:pt>
                <c:pt idx="103">
                  <c:v>79</c:v>
                </c:pt>
                <c:pt idx="104">
                  <c:v>78</c:v>
                </c:pt>
                <c:pt idx="105">
                  <c:v>75</c:v>
                </c:pt>
                <c:pt idx="106">
                  <c:v>75</c:v>
                </c:pt>
                <c:pt idx="107">
                  <c:v>74</c:v>
                </c:pt>
                <c:pt idx="108">
                  <c:v>72</c:v>
                </c:pt>
                <c:pt idx="109">
                  <c:v>72</c:v>
                </c:pt>
                <c:pt idx="110">
                  <c:v>71</c:v>
                </c:pt>
                <c:pt idx="111">
                  <c:v>70</c:v>
                </c:pt>
                <c:pt idx="112">
                  <c:v>68</c:v>
                </c:pt>
                <c:pt idx="113">
                  <c:v>63</c:v>
                </c:pt>
                <c:pt idx="114">
                  <c:v>60</c:v>
                </c:pt>
                <c:pt idx="115">
                  <c:v>60</c:v>
                </c:pt>
                <c:pt idx="116">
                  <c:v>59</c:v>
                </c:pt>
                <c:pt idx="117">
                  <c:v>54</c:v>
                </c:pt>
                <c:pt idx="118">
                  <c:v>49</c:v>
                </c:pt>
                <c:pt idx="119">
                  <c:v>47</c:v>
                </c:pt>
                <c:pt idx="120">
                  <c:v>44</c:v>
                </c:pt>
                <c:pt idx="121">
                  <c:v>39</c:v>
                </c:pt>
                <c:pt idx="122">
                  <c:v>37</c:v>
                </c:pt>
                <c:pt idx="123">
                  <c:v>36</c:v>
                </c:pt>
                <c:pt idx="124">
                  <c:v>35</c:v>
                </c:pt>
                <c:pt idx="125">
                  <c:v>32</c:v>
                </c:pt>
                <c:pt idx="126">
                  <c:v>31</c:v>
                </c:pt>
                <c:pt idx="127">
                  <c:v>28</c:v>
                </c:pt>
                <c:pt idx="128">
                  <c:v>20</c:v>
                </c:pt>
                <c:pt idx="129">
                  <c:v>15</c:v>
                </c:pt>
                <c:pt idx="130">
                  <c:v>14</c:v>
                </c:pt>
                <c:pt idx="131">
                  <c:v>0</c:v>
                </c:pt>
                <c:pt idx="132">
                  <c:v>0</c:v>
                </c:pt>
                <c:pt idx="133">
                  <c:v>0</c:v>
                </c:pt>
              </c:numCache>
            </c:numRef>
          </c:val>
          <c:extLst>
            <c:ext xmlns:c16="http://schemas.microsoft.com/office/drawing/2014/chart" uri="{C3380CC4-5D6E-409C-BE32-E72D297353CC}">
              <c16:uniqueId val="{00000000-658C-45D1-8921-1F49518A9885}"/>
            </c:ext>
          </c:extLst>
        </c:ser>
        <c:dLbls>
          <c:showLegendKey val="0"/>
          <c:showVal val="0"/>
          <c:showCatName val="0"/>
          <c:showSerName val="0"/>
          <c:showPercent val="0"/>
          <c:showBubbleSize val="0"/>
        </c:dLbls>
        <c:gapWidth val="219"/>
        <c:axId val="1568606015"/>
        <c:axId val="1568606495"/>
      </c:barChart>
      <c:catAx>
        <c:axId val="1568606015"/>
        <c:scaling>
          <c:orientation val="minMax"/>
        </c:scaling>
        <c:delete val="1"/>
        <c:axPos val="l"/>
        <c:majorTickMark val="none"/>
        <c:minorTickMark val="none"/>
        <c:tickLblPos val="nextTo"/>
        <c:crossAx val="1568606495"/>
        <c:crosses val="autoZero"/>
        <c:auto val="1"/>
        <c:lblAlgn val="ctr"/>
        <c:lblOffset val="100"/>
        <c:noMultiLvlLbl val="0"/>
      </c:catAx>
      <c:valAx>
        <c:axId val="1568606495"/>
        <c:scaling>
          <c:orientation val="minMax"/>
          <c:max val="2000"/>
        </c:scaling>
        <c:delete val="1"/>
        <c:axPos val="b"/>
        <c:numFmt formatCode="General" sourceLinked="1"/>
        <c:majorTickMark val="none"/>
        <c:minorTickMark val="none"/>
        <c:tickLblPos val="nextTo"/>
        <c:crossAx val="1568606015"/>
        <c:crosses val="autoZero"/>
        <c:crossBetween val="between"/>
        <c:majorUnit val="250"/>
      </c:valAx>
      <c:spPr>
        <a:noFill/>
        <a:ln w="2857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tx1"/>
          </a:solidFill>
          <a:latin typeface="Corbel" panose="020B0503020204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96938640103328E-2"/>
          <c:y val="0.21511896468069239"/>
          <c:w val="0.89819341725791313"/>
          <c:h val="0.39024523516438814"/>
        </c:manualLayout>
      </c:layout>
      <c:barChart>
        <c:barDir val="col"/>
        <c:grouping val="clustered"/>
        <c:varyColors val="0"/>
        <c:ser>
          <c:idx val="0"/>
          <c:order val="0"/>
          <c:tx>
            <c:strRef>
              <c:f>'cw-latency'!$A$4</c:f>
              <c:strCache>
                <c:ptCount val="1"/>
                <c:pt idx="0">
                  <c:v>A100+AttAcc</c:v>
                </c:pt>
              </c:strCache>
            </c:strRef>
          </c:tx>
          <c:spPr>
            <a:solidFill>
              <a:srgbClr val="FF9200"/>
            </a:solidFill>
            <a:ln>
              <a:solidFill>
                <a:schemeClr val="tx1"/>
              </a:solidFill>
            </a:ln>
            <a:effectLst/>
          </c:spPr>
          <c:invertIfNegative val="0"/>
          <c:cat>
            <c:multiLvlStrRef>
              <c:f>'cw-latency'!$D$2:$AD$3</c:f>
              <c:multiLvlStrCache>
                <c:ptCount val="27"/>
                <c:lvl>
                  <c:pt idx="0">
                    <c:v>4</c:v>
                  </c:pt>
                  <c:pt idx="1">
                    <c:v>16</c:v>
                  </c:pt>
                  <c:pt idx="2">
                    <c:v>64</c:v>
                  </c:pt>
                  <c:pt idx="3">
                    <c:v>4</c:v>
                  </c:pt>
                  <c:pt idx="4">
                    <c:v>16</c:v>
                  </c:pt>
                  <c:pt idx="5">
                    <c:v>64</c:v>
                  </c:pt>
                  <c:pt idx="6">
                    <c:v>4</c:v>
                  </c:pt>
                  <c:pt idx="7">
                    <c:v>16</c:v>
                  </c:pt>
                  <c:pt idx="8">
                    <c:v>64</c:v>
                  </c:pt>
                  <c:pt idx="9">
                    <c:v>4</c:v>
                  </c:pt>
                  <c:pt idx="10">
                    <c:v>16</c:v>
                  </c:pt>
                  <c:pt idx="11">
                    <c:v>64</c:v>
                  </c:pt>
                  <c:pt idx="12">
                    <c:v>4</c:v>
                  </c:pt>
                  <c:pt idx="13">
                    <c:v>16</c:v>
                  </c:pt>
                  <c:pt idx="14">
                    <c:v>64</c:v>
                  </c:pt>
                  <c:pt idx="15">
                    <c:v>4</c:v>
                  </c:pt>
                  <c:pt idx="16">
                    <c:v>16</c:v>
                  </c:pt>
                  <c:pt idx="17">
                    <c:v>64</c:v>
                  </c:pt>
                  <c:pt idx="18">
                    <c:v>4</c:v>
                  </c:pt>
                  <c:pt idx="19">
                    <c:v>16</c:v>
                  </c:pt>
                  <c:pt idx="20">
                    <c:v>64</c:v>
                  </c:pt>
                  <c:pt idx="21">
                    <c:v>4</c:v>
                  </c:pt>
                  <c:pt idx="22">
                    <c:v>16</c:v>
                  </c:pt>
                  <c:pt idx="23">
                    <c:v>64</c:v>
                  </c:pt>
                  <c:pt idx="24">
                    <c:v>4</c:v>
                  </c:pt>
                  <c:pt idx="25">
                    <c:v>16</c:v>
                  </c:pt>
                  <c:pt idx="26">
                    <c:v>64</c:v>
                  </c:pt>
                </c:lvl>
                <c:lvl>
                  <c:pt idx="0">
                    <c:v>spe=1</c:v>
                  </c:pt>
                  <c:pt idx="3">
                    <c:v>spe=2</c:v>
                  </c:pt>
                  <c:pt idx="6">
                    <c:v>spe=4</c:v>
                  </c:pt>
                  <c:pt idx="9">
                    <c:v>spe=1</c:v>
                  </c:pt>
                  <c:pt idx="12">
                    <c:v>spe=2</c:v>
                  </c:pt>
                  <c:pt idx="15">
                    <c:v>spe=4</c:v>
                  </c:pt>
                  <c:pt idx="18">
                    <c:v>spe=1</c:v>
                  </c:pt>
                  <c:pt idx="21">
                    <c:v>spe=2</c:v>
                  </c:pt>
                  <c:pt idx="24">
                    <c:v>spe=4</c:v>
                  </c:pt>
                </c:lvl>
              </c:multiLvlStrCache>
            </c:multiLvlStrRef>
          </c:cat>
          <c:val>
            <c:numRef>
              <c:f>'cw-latency'!$D$4:$AD$4</c:f>
              <c:numCache>
                <c:formatCode>General</c:formatCode>
                <c:ptCount val="2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numCache>
            </c:numRef>
          </c:val>
          <c:extLst>
            <c:ext xmlns:c16="http://schemas.microsoft.com/office/drawing/2014/chart" uri="{C3380CC4-5D6E-409C-BE32-E72D297353CC}">
              <c16:uniqueId val="{00000000-1834-4834-AF37-03F3A7AC3DA5}"/>
            </c:ext>
          </c:extLst>
        </c:ser>
        <c:ser>
          <c:idx val="1"/>
          <c:order val="1"/>
          <c:tx>
            <c:strRef>
              <c:f>'cw-latency'!$A$5</c:f>
              <c:strCache>
                <c:ptCount val="1"/>
                <c:pt idx="0">
                  <c:v>A100+HBM-PIM</c:v>
                </c:pt>
              </c:strCache>
            </c:strRef>
          </c:tx>
          <c:spPr>
            <a:solidFill>
              <a:srgbClr val="7E54AA"/>
            </a:solidFill>
            <a:ln>
              <a:solidFill>
                <a:schemeClr val="tx1"/>
              </a:solidFill>
            </a:ln>
            <a:effectLst/>
          </c:spPr>
          <c:invertIfNegative val="0"/>
          <c:cat>
            <c:multiLvlStrRef>
              <c:f>'cw-latency'!$D$2:$AD$3</c:f>
              <c:multiLvlStrCache>
                <c:ptCount val="27"/>
                <c:lvl>
                  <c:pt idx="0">
                    <c:v>4</c:v>
                  </c:pt>
                  <c:pt idx="1">
                    <c:v>16</c:v>
                  </c:pt>
                  <c:pt idx="2">
                    <c:v>64</c:v>
                  </c:pt>
                  <c:pt idx="3">
                    <c:v>4</c:v>
                  </c:pt>
                  <c:pt idx="4">
                    <c:v>16</c:v>
                  </c:pt>
                  <c:pt idx="5">
                    <c:v>64</c:v>
                  </c:pt>
                  <c:pt idx="6">
                    <c:v>4</c:v>
                  </c:pt>
                  <c:pt idx="7">
                    <c:v>16</c:v>
                  </c:pt>
                  <c:pt idx="8">
                    <c:v>64</c:v>
                  </c:pt>
                  <c:pt idx="9">
                    <c:v>4</c:v>
                  </c:pt>
                  <c:pt idx="10">
                    <c:v>16</c:v>
                  </c:pt>
                  <c:pt idx="11">
                    <c:v>64</c:v>
                  </c:pt>
                  <c:pt idx="12">
                    <c:v>4</c:v>
                  </c:pt>
                  <c:pt idx="13">
                    <c:v>16</c:v>
                  </c:pt>
                  <c:pt idx="14">
                    <c:v>64</c:v>
                  </c:pt>
                  <c:pt idx="15">
                    <c:v>4</c:v>
                  </c:pt>
                  <c:pt idx="16">
                    <c:v>16</c:v>
                  </c:pt>
                  <c:pt idx="17">
                    <c:v>64</c:v>
                  </c:pt>
                  <c:pt idx="18">
                    <c:v>4</c:v>
                  </c:pt>
                  <c:pt idx="19">
                    <c:v>16</c:v>
                  </c:pt>
                  <c:pt idx="20">
                    <c:v>64</c:v>
                  </c:pt>
                  <c:pt idx="21">
                    <c:v>4</c:v>
                  </c:pt>
                  <c:pt idx="22">
                    <c:v>16</c:v>
                  </c:pt>
                  <c:pt idx="23">
                    <c:v>64</c:v>
                  </c:pt>
                  <c:pt idx="24">
                    <c:v>4</c:v>
                  </c:pt>
                  <c:pt idx="25">
                    <c:v>16</c:v>
                  </c:pt>
                  <c:pt idx="26">
                    <c:v>64</c:v>
                  </c:pt>
                </c:lvl>
                <c:lvl>
                  <c:pt idx="0">
                    <c:v>spe=1</c:v>
                  </c:pt>
                  <c:pt idx="3">
                    <c:v>spe=2</c:v>
                  </c:pt>
                  <c:pt idx="6">
                    <c:v>spe=4</c:v>
                  </c:pt>
                  <c:pt idx="9">
                    <c:v>spe=1</c:v>
                  </c:pt>
                  <c:pt idx="12">
                    <c:v>spe=2</c:v>
                  </c:pt>
                  <c:pt idx="15">
                    <c:v>spe=4</c:v>
                  </c:pt>
                  <c:pt idx="18">
                    <c:v>spe=1</c:v>
                  </c:pt>
                  <c:pt idx="21">
                    <c:v>spe=2</c:v>
                  </c:pt>
                  <c:pt idx="24">
                    <c:v>spe=4</c:v>
                  </c:pt>
                </c:lvl>
              </c:multiLvlStrCache>
            </c:multiLvlStrRef>
          </c:cat>
          <c:val>
            <c:numRef>
              <c:f>'cw-latency'!$D$5:$AD$5</c:f>
              <c:numCache>
                <c:formatCode>General</c:formatCode>
                <c:ptCount val="27"/>
                <c:pt idx="0">
                  <c:v>0.99858202098552951</c:v>
                </c:pt>
                <c:pt idx="1">
                  <c:v>0.99879706801664248</c:v>
                </c:pt>
                <c:pt idx="2">
                  <c:v>0.99198690345073659</c:v>
                </c:pt>
                <c:pt idx="3">
                  <c:v>0.99722013181327185</c:v>
                </c:pt>
                <c:pt idx="4">
                  <c:v>0.99802192074440688</c:v>
                </c:pt>
                <c:pt idx="5">
                  <c:v>0.98670777458454595</c:v>
                </c:pt>
                <c:pt idx="6">
                  <c:v>0.99497843857782764</c:v>
                </c:pt>
                <c:pt idx="7">
                  <c:v>0.99632013584532531</c:v>
                </c:pt>
                <c:pt idx="8">
                  <c:v>0.98434978103166848</c:v>
                </c:pt>
                <c:pt idx="9">
                  <c:v>0.99880587624443662</c:v>
                </c:pt>
                <c:pt idx="10">
                  <c:v>0.99657442124285611</c:v>
                </c:pt>
                <c:pt idx="11">
                  <c:v>0.98924828527310693</c:v>
                </c:pt>
                <c:pt idx="12">
                  <c:v>0.99764854276253012</c:v>
                </c:pt>
                <c:pt idx="13">
                  <c:v>0.99377056498993821</c:v>
                </c:pt>
                <c:pt idx="14">
                  <c:v>0.98374254725142873</c:v>
                </c:pt>
                <c:pt idx="15">
                  <c:v>0.99544192389443575</c:v>
                </c:pt>
                <c:pt idx="16">
                  <c:v>0.98857184059722969</c:v>
                </c:pt>
                <c:pt idx="17">
                  <c:v>0.98164169311408944</c:v>
                </c:pt>
                <c:pt idx="18">
                  <c:v>0.99925919843608391</c:v>
                </c:pt>
                <c:pt idx="19">
                  <c:v>0.99797997587137188</c:v>
                </c:pt>
                <c:pt idx="20">
                  <c:v>0.98932339000024694</c:v>
                </c:pt>
                <c:pt idx="21">
                  <c:v>0.99853975783786986</c:v>
                </c:pt>
                <c:pt idx="22">
                  <c:v>0.99629611407740215</c:v>
                </c:pt>
                <c:pt idx="23">
                  <c:v>0.9850248527780503</c:v>
                </c:pt>
                <c:pt idx="24">
                  <c:v>0.99716222818378186</c:v>
                </c:pt>
                <c:pt idx="25">
                  <c:v>0.9931571683643603</c:v>
                </c:pt>
                <c:pt idx="26">
                  <c:v>0.98310281265367672</c:v>
                </c:pt>
              </c:numCache>
            </c:numRef>
          </c:val>
          <c:extLst>
            <c:ext xmlns:c16="http://schemas.microsoft.com/office/drawing/2014/chart" uri="{C3380CC4-5D6E-409C-BE32-E72D297353CC}">
              <c16:uniqueId val="{00000001-1834-4834-AF37-03F3A7AC3DA5}"/>
            </c:ext>
          </c:extLst>
        </c:ser>
        <c:ser>
          <c:idx val="2"/>
          <c:order val="2"/>
          <c:tx>
            <c:strRef>
              <c:f>'cw-latency'!$A$6</c:f>
              <c:strCache>
                <c:ptCount val="1"/>
                <c:pt idx="0">
                  <c:v>AttAcc-only</c:v>
                </c:pt>
              </c:strCache>
            </c:strRef>
          </c:tx>
          <c:spPr>
            <a:solidFill>
              <a:srgbClr val="3CAC3A"/>
            </a:solidFill>
            <a:ln>
              <a:solidFill>
                <a:schemeClr val="tx1"/>
              </a:solidFill>
            </a:ln>
            <a:effectLst/>
          </c:spPr>
          <c:invertIfNegative val="0"/>
          <c:cat>
            <c:multiLvlStrRef>
              <c:f>'cw-latency'!$D$2:$AD$3</c:f>
              <c:multiLvlStrCache>
                <c:ptCount val="27"/>
                <c:lvl>
                  <c:pt idx="0">
                    <c:v>4</c:v>
                  </c:pt>
                  <c:pt idx="1">
                    <c:v>16</c:v>
                  </c:pt>
                  <c:pt idx="2">
                    <c:v>64</c:v>
                  </c:pt>
                  <c:pt idx="3">
                    <c:v>4</c:v>
                  </c:pt>
                  <c:pt idx="4">
                    <c:v>16</c:v>
                  </c:pt>
                  <c:pt idx="5">
                    <c:v>64</c:v>
                  </c:pt>
                  <c:pt idx="6">
                    <c:v>4</c:v>
                  </c:pt>
                  <c:pt idx="7">
                    <c:v>16</c:v>
                  </c:pt>
                  <c:pt idx="8">
                    <c:v>64</c:v>
                  </c:pt>
                  <c:pt idx="9">
                    <c:v>4</c:v>
                  </c:pt>
                  <c:pt idx="10">
                    <c:v>16</c:v>
                  </c:pt>
                  <c:pt idx="11">
                    <c:v>64</c:v>
                  </c:pt>
                  <c:pt idx="12">
                    <c:v>4</c:v>
                  </c:pt>
                  <c:pt idx="13">
                    <c:v>16</c:v>
                  </c:pt>
                  <c:pt idx="14">
                    <c:v>64</c:v>
                  </c:pt>
                  <c:pt idx="15">
                    <c:v>4</c:v>
                  </c:pt>
                  <c:pt idx="16">
                    <c:v>16</c:v>
                  </c:pt>
                  <c:pt idx="17">
                    <c:v>64</c:v>
                  </c:pt>
                  <c:pt idx="18">
                    <c:v>4</c:v>
                  </c:pt>
                  <c:pt idx="19">
                    <c:v>16</c:v>
                  </c:pt>
                  <c:pt idx="20">
                    <c:v>64</c:v>
                  </c:pt>
                  <c:pt idx="21">
                    <c:v>4</c:v>
                  </c:pt>
                  <c:pt idx="22">
                    <c:v>16</c:v>
                  </c:pt>
                  <c:pt idx="23">
                    <c:v>64</c:v>
                  </c:pt>
                  <c:pt idx="24">
                    <c:v>4</c:v>
                  </c:pt>
                  <c:pt idx="25">
                    <c:v>16</c:v>
                  </c:pt>
                  <c:pt idx="26">
                    <c:v>64</c:v>
                  </c:pt>
                </c:lvl>
                <c:lvl>
                  <c:pt idx="0">
                    <c:v>spe=1</c:v>
                  </c:pt>
                  <c:pt idx="3">
                    <c:v>spe=2</c:v>
                  </c:pt>
                  <c:pt idx="6">
                    <c:v>spe=4</c:v>
                  </c:pt>
                  <c:pt idx="9">
                    <c:v>spe=1</c:v>
                  </c:pt>
                  <c:pt idx="12">
                    <c:v>spe=2</c:v>
                  </c:pt>
                  <c:pt idx="15">
                    <c:v>spe=4</c:v>
                  </c:pt>
                  <c:pt idx="18">
                    <c:v>spe=1</c:v>
                  </c:pt>
                  <c:pt idx="21">
                    <c:v>spe=2</c:v>
                  </c:pt>
                  <c:pt idx="24">
                    <c:v>spe=4</c:v>
                  </c:pt>
                </c:lvl>
              </c:multiLvlStrCache>
            </c:multiLvlStrRef>
          </c:cat>
          <c:val>
            <c:numRef>
              <c:f>'cw-latency'!$D$6:$AD$6</c:f>
              <c:numCache>
                <c:formatCode>General</c:formatCode>
                <c:ptCount val="27"/>
                <c:pt idx="0">
                  <c:v>1.0245380445256609</c:v>
                </c:pt>
                <c:pt idx="1">
                  <c:v>0.42870041935133796</c:v>
                </c:pt>
                <c:pt idx="2">
                  <c:v>0.15892937762465839</c:v>
                </c:pt>
                <c:pt idx="3">
                  <c:v>0.66832726300317336</c:v>
                </c:pt>
                <c:pt idx="4">
                  <c:v>0.28411902468777062</c:v>
                </c:pt>
                <c:pt idx="5">
                  <c:v>9.7582427243459793E-2</c:v>
                </c:pt>
                <c:pt idx="6">
                  <c:v>0.43102608799958414</c:v>
                </c:pt>
                <c:pt idx="7">
                  <c:v>0.15939523163613808</c:v>
                </c:pt>
                <c:pt idx="8">
                  <c:v>8.3599645867514699E-2</c:v>
                </c:pt>
                <c:pt idx="9">
                  <c:v>1.0489377978093757</c:v>
                </c:pt>
                <c:pt idx="10">
                  <c:v>0.38586460726149308</c:v>
                </c:pt>
                <c:pt idx="11">
                  <c:v>0.1271226250038987</c:v>
                </c:pt>
                <c:pt idx="12">
                  <c:v>0.66214709178198938</c:v>
                </c:pt>
                <c:pt idx="13">
                  <c:v>0.22723954344659078</c:v>
                </c:pt>
                <c:pt idx="14">
                  <c:v>8.523248268278924E-2</c:v>
                </c:pt>
                <c:pt idx="15">
                  <c:v>0.38749967755620141</c:v>
                </c:pt>
                <c:pt idx="16">
                  <c:v>0.1279175282799766</c:v>
                </c:pt>
                <c:pt idx="17">
                  <c:v>7.5976775180461004E-2</c:v>
                </c:pt>
                <c:pt idx="18">
                  <c:v>1.1013019271476601</c:v>
                </c:pt>
                <c:pt idx="19">
                  <c:v>0.3617536643748766</c:v>
                </c:pt>
                <c:pt idx="20">
                  <c:v>0.1132210175389098</c:v>
                </c:pt>
                <c:pt idx="21">
                  <c:v>0.64995367030387363</c:v>
                </c:pt>
                <c:pt idx="22">
                  <c:v>0.20616654366652412</c:v>
                </c:pt>
                <c:pt idx="23">
                  <c:v>8.131525339492357E-2</c:v>
                </c:pt>
                <c:pt idx="24">
                  <c:v>0.36313231644440097</c:v>
                </c:pt>
                <c:pt idx="25">
                  <c:v>0.11371305960417981</c:v>
                </c:pt>
                <c:pt idx="26">
                  <c:v>7.2272075754183901E-2</c:v>
                </c:pt>
              </c:numCache>
            </c:numRef>
          </c:val>
          <c:extLst>
            <c:ext xmlns:c16="http://schemas.microsoft.com/office/drawing/2014/chart" uri="{C3380CC4-5D6E-409C-BE32-E72D297353CC}">
              <c16:uniqueId val="{00000002-1834-4834-AF37-03F3A7AC3DA5}"/>
            </c:ext>
          </c:extLst>
        </c:ser>
        <c:ser>
          <c:idx val="3"/>
          <c:order val="3"/>
          <c:tx>
            <c:strRef>
              <c:f>'cw-latency'!$A$7</c:f>
              <c:strCache>
                <c:ptCount val="1"/>
                <c:pt idx="0">
                  <c:v>PAPI</c:v>
                </c:pt>
              </c:strCache>
            </c:strRef>
          </c:tx>
          <c:spPr>
            <a:solidFill>
              <a:srgbClr val="238CC1"/>
            </a:solidFill>
            <a:ln>
              <a:solidFill>
                <a:schemeClr val="tx1"/>
              </a:solidFill>
            </a:ln>
            <a:effectLst/>
          </c:spPr>
          <c:invertIfNegative val="0"/>
          <c:cat>
            <c:multiLvlStrRef>
              <c:f>'cw-latency'!$D$2:$AD$3</c:f>
              <c:multiLvlStrCache>
                <c:ptCount val="27"/>
                <c:lvl>
                  <c:pt idx="0">
                    <c:v>4</c:v>
                  </c:pt>
                  <c:pt idx="1">
                    <c:v>16</c:v>
                  </c:pt>
                  <c:pt idx="2">
                    <c:v>64</c:v>
                  </c:pt>
                  <c:pt idx="3">
                    <c:v>4</c:v>
                  </c:pt>
                  <c:pt idx="4">
                    <c:v>16</c:v>
                  </c:pt>
                  <c:pt idx="5">
                    <c:v>64</c:v>
                  </c:pt>
                  <c:pt idx="6">
                    <c:v>4</c:v>
                  </c:pt>
                  <c:pt idx="7">
                    <c:v>16</c:v>
                  </c:pt>
                  <c:pt idx="8">
                    <c:v>64</c:v>
                  </c:pt>
                  <c:pt idx="9">
                    <c:v>4</c:v>
                  </c:pt>
                  <c:pt idx="10">
                    <c:v>16</c:v>
                  </c:pt>
                  <c:pt idx="11">
                    <c:v>64</c:v>
                  </c:pt>
                  <c:pt idx="12">
                    <c:v>4</c:v>
                  </c:pt>
                  <c:pt idx="13">
                    <c:v>16</c:v>
                  </c:pt>
                  <c:pt idx="14">
                    <c:v>64</c:v>
                  </c:pt>
                  <c:pt idx="15">
                    <c:v>4</c:v>
                  </c:pt>
                  <c:pt idx="16">
                    <c:v>16</c:v>
                  </c:pt>
                  <c:pt idx="17">
                    <c:v>64</c:v>
                  </c:pt>
                  <c:pt idx="18">
                    <c:v>4</c:v>
                  </c:pt>
                  <c:pt idx="19">
                    <c:v>16</c:v>
                  </c:pt>
                  <c:pt idx="20">
                    <c:v>64</c:v>
                  </c:pt>
                  <c:pt idx="21">
                    <c:v>4</c:v>
                  </c:pt>
                  <c:pt idx="22">
                    <c:v>16</c:v>
                  </c:pt>
                  <c:pt idx="23">
                    <c:v>64</c:v>
                  </c:pt>
                  <c:pt idx="24">
                    <c:v>4</c:v>
                  </c:pt>
                  <c:pt idx="25">
                    <c:v>16</c:v>
                  </c:pt>
                  <c:pt idx="26">
                    <c:v>64</c:v>
                  </c:pt>
                </c:lvl>
                <c:lvl>
                  <c:pt idx="0">
                    <c:v>spe=1</c:v>
                  </c:pt>
                  <c:pt idx="3">
                    <c:v>spe=2</c:v>
                  </c:pt>
                  <c:pt idx="6">
                    <c:v>spe=4</c:v>
                  </c:pt>
                  <c:pt idx="9">
                    <c:v>spe=1</c:v>
                  </c:pt>
                  <c:pt idx="12">
                    <c:v>spe=2</c:v>
                  </c:pt>
                  <c:pt idx="15">
                    <c:v>spe=4</c:v>
                  </c:pt>
                  <c:pt idx="18">
                    <c:v>spe=1</c:v>
                  </c:pt>
                  <c:pt idx="21">
                    <c:v>spe=2</c:v>
                  </c:pt>
                  <c:pt idx="24">
                    <c:v>spe=4</c:v>
                  </c:pt>
                </c:lvl>
              </c:multiLvlStrCache>
            </c:multiLvlStrRef>
          </c:cat>
          <c:val>
            <c:numRef>
              <c:f>'cw-latency'!$D$7:$AD$7</c:f>
              <c:numCache>
                <c:formatCode>General</c:formatCode>
                <c:ptCount val="27"/>
                <c:pt idx="0">
                  <c:v>1.8690483532856159</c:v>
                </c:pt>
                <c:pt idx="1">
                  <c:v>1.7397953251932936</c:v>
                </c:pt>
                <c:pt idx="2">
                  <c:v>1.9640669622991036</c:v>
                </c:pt>
                <c:pt idx="3">
                  <c:v>1.5927406119007004</c:v>
                </c:pt>
                <c:pt idx="4">
                  <c:v>1.7171704819448079</c:v>
                </c:pt>
                <c:pt idx="5">
                  <c:v>1.9129474404514919</c:v>
                </c:pt>
                <c:pt idx="6">
                  <c:v>1.3554732917225414</c:v>
                </c:pt>
                <c:pt idx="7">
                  <c:v>1.4854293133721319</c:v>
                </c:pt>
                <c:pt idx="8">
                  <c:v>2.3152537265711013</c:v>
                </c:pt>
                <c:pt idx="9">
                  <c:v>2.0587064685798113</c:v>
                </c:pt>
                <c:pt idx="10">
                  <c:v>1.745454373569679</c:v>
                </c:pt>
                <c:pt idx="11">
                  <c:v>1.8080994832524366</c:v>
                </c:pt>
                <c:pt idx="12">
                  <c:v>1.6987059643727567</c:v>
                </c:pt>
                <c:pt idx="13">
                  <c:v>1.5589360933077223</c:v>
                </c:pt>
                <c:pt idx="14">
                  <c:v>1.8942929831880184</c:v>
                </c:pt>
                <c:pt idx="15">
                  <c:v>1.3199065494522515</c:v>
                </c:pt>
                <c:pt idx="16">
                  <c:v>1.356891181393638</c:v>
                </c:pt>
                <c:pt idx="17">
                  <c:v>2.3496152153807013</c:v>
                </c:pt>
                <c:pt idx="18">
                  <c:v>2.6274870061001621</c:v>
                </c:pt>
                <c:pt idx="19">
                  <c:v>2.0485516980362259</c:v>
                </c:pt>
                <c:pt idx="20">
                  <c:v>2.0153691005425425</c:v>
                </c:pt>
                <c:pt idx="21">
                  <c:v>2.0079107256481339</c:v>
                </c:pt>
                <c:pt idx="22">
                  <c:v>1.7187711123310858</c:v>
                </c:pt>
                <c:pt idx="23">
                  <c:v>2.150434770942049</c:v>
                </c:pt>
                <c:pt idx="24">
                  <c:v>1.4366341910752811</c:v>
                </c:pt>
                <c:pt idx="25">
                  <c:v>1.4186575632552825</c:v>
                </c:pt>
                <c:pt idx="26">
                  <c:v>2.5163170157874677</c:v>
                </c:pt>
              </c:numCache>
            </c:numRef>
          </c:val>
          <c:extLst>
            <c:ext xmlns:c16="http://schemas.microsoft.com/office/drawing/2014/chart" uri="{C3380CC4-5D6E-409C-BE32-E72D297353CC}">
              <c16:uniqueId val="{00000003-1834-4834-AF37-03F3A7AC3DA5}"/>
            </c:ext>
          </c:extLst>
        </c:ser>
        <c:dLbls>
          <c:showLegendKey val="0"/>
          <c:showVal val="0"/>
          <c:showCatName val="0"/>
          <c:showSerName val="0"/>
          <c:showPercent val="0"/>
          <c:showBubbleSize val="0"/>
        </c:dLbls>
        <c:gapWidth val="100"/>
        <c:axId val="494451727"/>
        <c:axId val="494450287"/>
      </c:barChart>
      <c:catAx>
        <c:axId val="4944517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2000" b="0" i="0" u="none" strike="noStrike" kern="1200" baseline="0">
                <a:solidFill>
                  <a:schemeClr val="tx1"/>
                </a:solidFill>
                <a:latin typeface="+mn-lt"/>
                <a:ea typeface="+mn-ea"/>
                <a:cs typeface="Arial" panose="020B0604020202020204" pitchFamily="34" charset="0"/>
              </a:defRPr>
            </a:pPr>
            <a:endParaRPr lang="zh-CN"/>
          </a:p>
        </c:txPr>
        <c:crossAx val="494450287"/>
        <c:crosses val="autoZero"/>
        <c:auto val="1"/>
        <c:lblAlgn val="ctr"/>
        <c:lblOffset val="0"/>
        <c:noMultiLvlLbl val="0"/>
      </c:catAx>
      <c:valAx>
        <c:axId val="4944502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Corbel" panose="020B0503020204020204" pitchFamily="34" charset="0"/>
                    <a:ea typeface="+mn-ea"/>
                    <a:cs typeface="Arial" panose="020B0604020202020204" pitchFamily="34" charset="0"/>
                  </a:defRPr>
                </a:pPr>
                <a:r>
                  <a:rPr lang="en-US" b="0"/>
                  <a:t>Speedup</a:t>
                </a:r>
                <a:endParaRPr lang="zh-CN" b="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Corbel" panose="020B0503020204020204" pitchFamily="34" charset="0"/>
                  <a:ea typeface="+mn-ea"/>
                  <a:cs typeface="Arial" panose="020B0604020202020204" pitchFamily="34" charset="0"/>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Arial" panose="020B0604020202020204" pitchFamily="34" charset="0"/>
              </a:defRPr>
            </a:pPr>
            <a:endParaRPr lang="zh-CN"/>
          </a:p>
        </c:txPr>
        <c:crossAx val="494451727"/>
        <c:crosses val="autoZero"/>
        <c:crossBetween val="between"/>
      </c:valAx>
      <c:spPr>
        <a:noFill/>
        <a:ln>
          <a:solidFill>
            <a:schemeClr val="tx1"/>
          </a:solidFill>
        </a:ln>
        <a:effectLst/>
      </c:spPr>
    </c:plotArea>
    <c:legend>
      <c:legendPos val="b"/>
      <c:layout>
        <c:manualLayout>
          <c:xMode val="edge"/>
          <c:yMode val="edge"/>
          <c:x val="0.11887916010545127"/>
          <c:y val="3.3530905773531815E-2"/>
          <c:w val="0.7861162839045277"/>
          <c:h val="0.1177317949479440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orbel" panose="020B0503020204020204" pitchFamily="34" charset="0"/>
              <a:ea typeface="+mn-ea"/>
              <a:cs typeface="Arial" panose="020B0604020202020204" pitchFamily="34" charset="0"/>
            </a:defRPr>
          </a:pPr>
          <a:endParaRPr lang="zh-CN"/>
        </a:p>
      </c:txPr>
    </c:legend>
    <c:plotVisOnly val="1"/>
    <c:dispBlanksAs val="gap"/>
    <c:showDLblsOverMax val="0"/>
  </c:chart>
  <c:spPr>
    <a:noFill/>
    <a:ln>
      <a:noFill/>
    </a:ln>
    <a:effectLst/>
  </c:spPr>
  <c:txPr>
    <a:bodyPr/>
    <a:lstStyle/>
    <a:p>
      <a:pPr>
        <a:defRPr sz="2000" b="1">
          <a:solidFill>
            <a:schemeClr val="tx1"/>
          </a:solidFill>
          <a:latin typeface="Corbel" panose="020B0503020204020204" pitchFamily="34" charset="0"/>
          <a:cs typeface="Arial" panose="020B060402020202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30663582158211"/>
          <c:y val="0.21097462386372234"/>
          <c:w val="0.88976184999734598"/>
          <c:h val="0.39195006467955179"/>
        </c:manualLayout>
      </c:layout>
      <c:barChart>
        <c:barDir val="col"/>
        <c:grouping val="clustered"/>
        <c:varyColors val="0"/>
        <c:ser>
          <c:idx val="0"/>
          <c:order val="0"/>
          <c:tx>
            <c:strRef>
              <c:f>'cw-energy'!$A$4</c:f>
              <c:strCache>
                <c:ptCount val="1"/>
                <c:pt idx="0">
                  <c:v>A100+AttAcc</c:v>
                </c:pt>
              </c:strCache>
            </c:strRef>
          </c:tx>
          <c:spPr>
            <a:solidFill>
              <a:srgbClr val="FF9200"/>
            </a:solidFill>
            <a:ln>
              <a:solidFill>
                <a:schemeClr val="tx1"/>
              </a:solidFill>
            </a:ln>
            <a:effectLst/>
          </c:spPr>
          <c:invertIfNegative val="0"/>
          <c:cat>
            <c:multiLvlStrRef>
              <c:f>'cw-energy'!$D$2:$AD$3</c:f>
              <c:multiLvlStrCache>
                <c:ptCount val="27"/>
                <c:lvl>
                  <c:pt idx="0">
                    <c:v>4</c:v>
                  </c:pt>
                  <c:pt idx="1">
                    <c:v>16</c:v>
                  </c:pt>
                  <c:pt idx="2">
                    <c:v>64</c:v>
                  </c:pt>
                  <c:pt idx="3">
                    <c:v>4</c:v>
                  </c:pt>
                  <c:pt idx="4">
                    <c:v>16</c:v>
                  </c:pt>
                  <c:pt idx="5">
                    <c:v>64</c:v>
                  </c:pt>
                  <c:pt idx="6">
                    <c:v>4</c:v>
                  </c:pt>
                  <c:pt idx="7">
                    <c:v>16</c:v>
                  </c:pt>
                  <c:pt idx="8">
                    <c:v>64</c:v>
                  </c:pt>
                  <c:pt idx="9">
                    <c:v>4</c:v>
                  </c:pt>
                  <c:pt idx="10">
                    <c:v>16</c:v>
                  </c:pt>
                  <c:pt idx="11">
                    <c:v>64</c:v>
                  </c:pt>
                  <c:pt idx="12">
                    <c:v>4</c:v>
                  </c:pt>
                  <c:pt idx="13">
                    <c:v>16</c:v>
                  </c:pt>
                  <c:pt idx="14">
                    <c:v>64</c:v>
                  </c:pt>
                  <c:pt idx="15">
                    <c:v>4</c:v>
                  </c:pt>
                  <c:pt idx="16">
                    <c:v>16</c:v>
                  </c:pt>
                  <c:pt idx="17">
                    <c:v>64</c:v>
                  </c:pt>
                  <c:pt idx="18">
                    <c:v>4</c:v>
                  </c:pt>
                  <c:pt idx="19">
                    <c:v>16</c:v>
                  </c:pt>
                  <c:pt idx="20">
                    <c:v>64</c:v>
                  </c:pt>
                  <c:pt idx="21">
                    <c:v>4</c:v>
                  </c:pt>
                  <c:pt idx="22">
                    <c:v>16</c:v>
                  </c:pt>
                  <c:pt idx="23">
                    <c:v>64</c:v>
                  </c:pt>
                  <c:pt idx="24">
                    <c:v>4</c:v>
                  </c:pt>
                  <c:pt idx="25">
                    <c:v>16</c:v>
                  </c:pt>
                  <c:pt idx="26">
                    <c:v>64</c:v>
                  </c:pt>
                </c:lvl>
                <c:lvl>
                  <c:pt idx="0">
                    <c:v>spe=1</c:v>
                  </c:pt>
                  <c:pt idx="3">
                    <c:v>spe=2</c:v>
                  </c:pt>
                  <c:pt idx="6">
                    <c:v>spe=4</c:v>
                  </c:pt>
                  <c:pt idx="9">
                    <c:v>spe=1</c:v>
                  </c:pt>
                  <c:pt idx="12">
                    <c:v>spe=2</c:v>
                  </c:pt>
                  <c:pt idx="15">
                    <c:v>spe=4</c:v>
                  </c:pt>
                  <c:pt idx="18">
                    <c:v>spe=1</c:v>
                  </c:pt>
                  <c:pt idx="21">
                    <c:v>spe=2</c:v>
                  </c:pt>
                  <c:pt idx="24">
                    <c:v>spe=4</c:v>
                  </c:pt>
                </c:lvl>
              </c:multiLvlStrCache>
            </c:multiLvlStrRef>
          </c:cat>
          <c:val>
            <c:numRef>
              <c:f>'cw-energy'!$D$4:$AD$4</c:f>
              <c:numCache>
                <c:formatCode>0.00_ </c:formatCode>
                <c:ptCount val="2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numCache>
            </c:numRef>
          </c:val>
          <c:extLst>
            <c:ext xmlns:c16="http://schemas.microsoft.com/office/drawing/2014/chart" uri="{C3380CC4-5D6E-409C-BE32-E72D297353CC}">
              <c16:uniqueId val="{00000000-DBFD-4A13-A150-A41EAE137918}"/>
            </c:ext>
          </c:extLst>
        </c:ser>
        <c:ser>
          <c:idx val="1"/>
          <c:order val="1"/>
          <c:tx>
            <c:strRef>
              <c:f>'cw-energy'!$A$5</c:f>
              <c:strCache>
                <c:ptCount val="1"/>
                <c:pt idx="0">
                  <c:v>A100+HBM-PIM</c:v>
                </c:pt>
              </c:strCache>
            </c:strRef>
          </c:tx>
          <c:spPr>
            <a:solidFill>
              <a:srgbClr val="7E54AA"/>
            </a:solidFill>
            <a:ln>
              <a:solidFill>
                <a:schemeClr val="tx1"/>
              </a:solidFill>
            </a:ln>
            <a:effectLst/>
          </c:spPr>
          <c:invertIfNegative val="0"/>
          <c:cat>
            <c:multiLvlStrRef>
              <c:f>'cw-energy'!$D$2:$AD$3</c:f>
              <c:multiLvlStrCache>
                <c:ptCount val="27"/>
                <c:lvl>
                  <c:pt idx="0">
                    <c:v>4</c:v>
                  </c:pt>
                  <c:pt idx="1">
                    <c:v>16</c:v>
                  </c:pt>
                  <c:pt idx="2">
                    <c:v>64</c:v>
                  </c:pt>
                  <c:pt idx="3">
                    <c:v>4</c:v>
                  </c:pt>
                  <c:pt idx="4">
                    <c:v>16</c:v>
                  </c:pt>
                  <c:pt idx="5">
                    <c:v>64</c:v>
                  </c:pt>
                  <c:pt idx="6">
                    <c:v>4</c:v>
                  </c:pt>
                  <c:pt idx="7">
                    <c:v>16</c:v>
                  </c:pt>
                  <c:pt idx="8">
                    <c:v>64</c:v>
                  </c:pt>
                  <c:pt idx="9">
                    <c:v>4</c:v>
                  </c:pt>
                  <c:pt idx="10">
                    <c:v>16</c:v>
                  </c:pt>
                  <c:pt idx="11">
                    <c:v>64</c:v>
                  </c:pt>
                  <c:pt idx="12">
                    <c:v>4</c:v>
                  </c:pt>
                  <c:pt idx="13">
                    <c:v>16</c:v>
                  </c:pt>
                  <c:pt idx="14">
                    <c:v>64</c:v>
                  </c:pt>
                  <c:pt idx="15">
                    <c:v>4</c:v>
                  </c:pt>
                  <c:pt idx="16">
                    <c:v>16</c:v>
                  </c:pt>
                  <c:pt idx="17">
                    <c:v>64</c:v>
                  </c:pt>
                  <c:pt idx="18">
                    <c:v>4</c:v>
                  </c:pt>
                  <c:pt idx="19">
                    <c:v>16</c:v>
                  </c:pt>
                  <c:pt idx="20">
                    <c:v>64</c:v>
                  </c:pt>
                  <c:pt idx="21">
                    <c:v>4</c:v>
                  </c:pt>
                  <c:pt idx="22">
                    <c:v>16</c:v>
                  </c:pt>
                  <c:pt idx="23">
                    <c:v>64</c:v>
                  </c:pt>
                  <c:pt idx="24">
                    <c:v>4</c:v>
                  </c:pt>
                  <c:pt idx="25">
                    <c:v>16</c:v>
                  </c:pt>
                  <c:pt idx="26">
                    <c:v>64</c:v>
                  </c:pt>
                </c:lvl>
                <c:lvl>
                  <c:pt idx="0">
                    <c:v>spe=1</c:v>
                  </c:pt>
                  <c:pt idx="3">
                    <c:v>spe=2</c:v>
                  </c:pt>
                  <c:pt idx="6">
                    <c:v>spe=4</c:v>
                  </c:pt>
                  <c:pt idx="9">
                    <c:v>spe=1</c:v>
                  </c:pt>
                  <c:pt idx="12">
                    <c:v>spe=2</c:v>
                  </c:pt>
                  <c:pt idx="15">
                    <c:v>spe=4</c:v>
                  </c:pt>
                  <c:pt idx="18">
                    <c:v>spe=1</c:v>
                  </c:pt>
                  <c:pt idx="21">
                    <c:v>spe=2</c:v>
                  </c:pt>
                  <c:pt idx="24">
                    <c:v>spe=4</c:v>
                  </c:pt>
                </c:lvl>
              </c:multiLvlStrCache>
            </c:multiLvlStrRef>
          </c:cat>
          <c:val>
            <c:numRef>
              <c:f>'cw-energy'!$D$5:$AD$5</c:f>
              <c:numCache>
                <c:formatCode>0.00_ </c:formatCode>
                <c:ptCount val="27"/>
                <c:pt idx="0">
                  <c:v>1.0000014188020288</c:v>
                </c:pt>
                <c:pt idx="1">
                  <c:v>1.0000008072199018</c:v>
                </c:pt>
                <c:pt idx="2">
                  <c:v>0.99999675894165496</c:v>
                </c:pt>
                <c:pt idx="3">
                  <c:v>1.0000082877217591</c:v>
                </c:pt>
                <c:pt idx="4">
                  <c:v>1.0000097363713991</c:v>
                </c:pt>
                <c:pt idx="5">
                  <c:v>1.0000150605941769</c:v>
                </c:pt>
                <c:pt idx="6">
                  <c:v>1.0000003701588867</c:v>
                </c:pt>
                <c:pt idx="7">
                  <c:v>1.0000109467990159</c:v>
                </c:pt>
                <c:pt idx="8">
                  <c:v>1.000000165720065</c:v>
                </c:pt>
                <c:pt idx="9">
                  <c:v>1.000000470752592</c:v>
                </c:pt>
                <c:pt idx="10">
                  <c:v>0.99999956180987193</c:v>
                </c:pt>
                <c:pt idx="11">
                  <c:v>1.000000796346548</c:v>
                </c:pt>
                <c:pt idx="12">
                  <c:v>0.99999991134029931</c:v>
                </c:pt>
                <c:pt idx="13">
                  <c:v>1.0000238271505661</c:v>
                </c:pt>
                <c:pt idx="14">
                  <c:v>0.99999829044474098</c:v>
                </c:pt>
                <c:pt idx="15">
                  <c:v>1.0000031361009909</c:v>
                </c:pt>
                <c:pt idx="16">
                  <c:v>0.99999943511751699</c:v>
                </c:pt>
                <c:pt idx="17">
                  <c:v>1.0000002701213291</c:v>
                </c:pt>
                <c:pt idx="18">
                  <c:v>1.0000006486530371</c:v>
                </c:pt>
                <c:pt idx="19">
                  <c:v>0.99999909051545754</c:v>
                </c:pt>
                <c:pt idx="20">
                  <c:v>0.99999870851232997</c:v>
                </c:pt>
                <c:pt idx="21">
                  <c:v>0.99999920735125092</c:v>
                </c:pt>
                <c:pt idx="22">
                  <c:v>0.99999962301838585</c:v>
                </c:pt>
                <c:pt idx="23">
                  <c:v>0.99999969674460099</c:v>
                </c:pt>
                <c:pt idx="24">
                  <c:v>1.0000014073210315</c:v>
                </c:pt>
                <c:pt idx="25">
                  <c:v>1.0000010858785853</c:v>
                </c:pt>
                <c:pt idx="26">
                  <c:v>0.99999909128977915</c:v>
                </c:pt>
              </c:numCache>
            </c:numRef>
          </c:val>
          <c:extLst>
            <c:ext xmlns:c16="http://schemas.microsoft.com/office/drawing/2014/chart" uri="{C3380CC4-5D6E-409C-BE32-E72D297353CC}">
              <c16:uniqueId val="{00000001-DBFD-4A13-A150-A41EAE137918}"/>
            </c:ext>
          </c:extLst>
        </c:ser>
        <c:ser>
          <c:idx val="2"/>
          <c:order val="2"/>
          <c:tx>
            <c:strRef>
              <c:f>'cw-energy'!$A$6</c:f>
              <c:strCache>
                <c:ptCount val="1"/>
                <c:pt idx="0">
                  <c:v>AttAcc-only</c:v>
                </c:pt>
              </c:strCache>
            </c:strRef>
          </c:tx>
          <c:spPr>
            <a:solidFill>
              <a:srgbClr val="3CAC3A"/>
            </a:solidFill>
            <a:ln>
              <a:solidFill>
                <a:schemeClr val="tx1"/>
              </a:solidFill>
            </a:ln>
            <a:effectLst/>
          </c:spPr>
          <c:invertIfNegative val="0"/>
          <c:cat>
            <c:multiLvlStrRef>
              <c:f>'cw-energy'!$D$2:$AD$3</c:f>
              <c:multiLvlStrCache>
                <c:ptCount val="27"/>
                <c:lvl>
                  <c:pt idx="0">
                    <c:v>4</c:v>
                  </c:pt>
                  <c:pt idx="1">
                    <c:v>16</c:v>
                  </c:pt>
                  <c:pt idx="2">
                    <c:v>64</c:v>
                  </c:pt>
                  <c:pt idx="3">
                    <c:v>4</c:v>
                  </c:pt>
                  <c:pt idx="4">
                    <c:v>16</c:v>
                  </c:pt>
                  <c:pt idx="5">
                    <c:v>64</c:v>
                  </c:pt>
                  <c:pt idx="6">
                    <c:v>4</c:v>
                  </c:pt>
                  <c:pt idx="7">
                    <c:v>16</c:v>
                  </c:pt>
                  <c:pt idx="8">
                    <c:v>64</c:v>
                  </c:pt>
                  <c:pt idx="9">
                    <c:v>4</c:v>
                  </c:pt>
                  <c:pt idx="10">
                    <c:v>16</c:v>
                  </c:pt>
                  <c:pt idx="11">
                    <c:v>64</c:v>
                  </c:pt>
                  <c:pt idx="12">
                    <c:v>4</c:v>
                  </c:pt>
                  <c:pt idx="13">
                    <c:v>16</c:v>
                  </c:pt>
                  <c:pt idx="14">
                    <c:v>64</c:v>
                  </c:pt>
                  <c:pt idx="15">
                    <c:v>4</c:v>
                  </c:pt>
                  <c:pt idx="16">
                    <c:v>16</c:v>
                  </c:pt>
                  <c:pt idx="17">
                    <c:v>64</c:v>
                  </c:pt>
                  <c:pt idx="18">
                    <c:v>4</c:v>
                  </c:pt>
                  <c:pt idx="19">
                    <c:v>16</c:v>
                  </c:pt>
                  <c:pt idx="20">
                    <c:v>64</c:v>
                  </c:pt>
                  <c:pt idx="21">
                    <c:v>4</c:v>
                  </c:pt>
                  <c:pt idx="22">
                    <c:v>16</c:v>
                  </c:pt>
                  <c:pt idx="23">
                    <c:v>64</c:v>
                  </c:pt>
                  <c:pt idx="24">
                    <c:v>4</c:v>
                  </c:pt>
                  <c:pt idx="25">
                    <c:v>16</c:v>
                  </c:pt>
                  <c:pt idx="26">
                    <c:v>64</c:v>
                  </c:pt>
                </c:lvl>
                <c:lvl>
                  <c:pt idx="0">
                    <c:v>spe=1</c:v>
                  </c:pt>
                  <c:pt idx="3">
                    <c:v>spe=2</c:v>
                  </c:pt>
                  <c:pt idx="6">
                    <c:v>spe=4</c:v>
                  </c:pt>
                  <c:pt idx="9">
                    <c:v>spe=1</c:v>
                  </c:pt>
                  <c:pt idx="12">
                    <c:v>spe=2</c:v>
                  </c:pt>
                  <c:pt idx="15">
                    <c:v>spe=4</c:v>
                  </c:pt>
                  <c:pt idx="18">
                    <c:v>spe=1</c:v>
                  </c:pt>
                  <c:pt idx="21">
                    <c:v>spe=2</c:v>
                  </c:pt>
                  <c:pt idx="24">
                    <c:v>spe=4</c:v>
                  </c:pt>
                </c:lvl>
              </c:multiLvlStrCache>
            </c:multiLvlStrRef>
          </c:cat>
          <c:val>
            <c:numRef>
              <c:f>'cw-energy'!$D$6:$AD$6</c:f>
              <c:numCache>
                <c:formatCode>0.00_ </c:formatCode>
                <c:ptCount val="27"/>
                <c:pt idx="0">
                  <c:v>3.5903904194517828</c:v>
                </c:pt>
                <c:pt idx="1">
                  <c:v>3.2078960395985421</c:v>
                </c:pt>
                <c:pt idx="2">
                  <c:v>2.5046611393516329</c:v>
                </c:pt>
                <c:pt idx="3">
                  <c:v>3.5439107906564096</c:v>
                </c:pt>
                <c:pt idx="4">
                  <c:v>2.9424840044840375</c:v>
                </c:pt>
                <c:pt idx="5">
                  <c:v>2.5068411594175242</c:v>
                </c:pt>
                <c:pt idx="6">
                  <c:v>3.3342067669935003</c:v>
                </c:pt>
                <c:pt idx="7">
                  <c:v>2.7628334355045117</c:v>
                </c:pt>
                <c:pt idx="8">
                  <c:v>2.4086620437422539</c:v>
                </c:pt>
                <c:pt idx="9">
                  <c:v>3.5606055288721068</c:v>
                </c:pt>
                <c:pt idx="10">
                  <c:v>3.1272519741767328</c:v>
                </c:pt>
                <c:pt idx="11">
                  <c:v>2.5641975512261781</c:v>
                </c:pt>
                <c:pt idx="12">
                  <c:v>3.4580179874959902</c:v>
                </c:pt>
                <c:pt idx="13">
                  <c:v>2.9715490947549772</c:v>
                </c:pt>
                <c:pt idx="14">
                  <c:v>2.5193130794523859</c:v>
                </c:pt>
                <c:pt idx="15">
                  <c:v>3.2939195884121628</c:v>
                </c:pt>
                <c:pt idx="16">
                  <c:v>2.8033011967374537</c:v>
                </c:pt>
                <c:pt idx="17">
                  <c:v>2.4276726343288999</c:v>
                </c:pt>
                <c:pt idx="18">
                  <c:v>3.878838645587289</c:v>
                </c:pt>
                <c:pt idx="19">
                  <c:v>3.4171114271107466</c:v>
                </c:pt>
                <c:pt idx="20">
                  <c:v>2.7506776243222673</c:v>
                </c:pt>
                <c:pt idx="21">
                  <c:v>3.7483732157936851</c:v>
                </c:pt>
                <c:pt idx="22">
                  <c:v>3.2052724239655745</c:v>
                </c:pt>
                <c:pt idx="23">
                  <c:v>2.6360720717636679</c:v>
                </c:pt>
                <c:pt idx="24">
                  <c:v>3.5412480403959354</c:v>
                </c:pt>
                <c:pt idx="25">
                  <c:v>2.9808407137792425</c:v>
                </c:pt>
                <c:pt idx="26">
                  <c:v>2.5559897845805031</c:v>
                </c:pt>
              </c:numCache>
            </c:numRef>
          </c:val>
          <c:extLst>
            <c:ext xmlns:c16="http://schemas.microsoft.com/office/drawing/2014/chart" uri="{C3380CC4-5D6E-409C-BE32-E72D297353CC}">
              <c16:uniqueId val="{00000002-DBFD-4A13-A150-A41EAE137918}"/>
            </c:ext>
          </c:extLst>
        </c:ser>
        <c:ser>
          <c:idx val="3"/>
          <c:order val="3"/>
          <c:tx>
            <c:strRef>
              <c:f>'cw-energy'!$A$7</c:f>
              <c:strCache>
                <c:ptCount val="1"/>
                <c:pt idx="0">
                  <c:v>PAPI</c:v>
                </c:pt>
              </c:strCache>
            </c:strRef>
          </c:tx>
          <c:spPr>
            <a:solidFill>
              <a:srgbClr val="238CC1"/>
            </a:solidFill>
            <a:ln>
              <a:solidFill>
                <a:schemeClr val="tx1"/>
              </a:solidFill>
            </a:ln>
            <a:effectLst/>
          </c:spPr>
          <c:invertIfNegative val="0"/>
          <c:cat>
            <c:multiLvlStrRef>
              <c:f>'cw-energy'!$D$2:$AD$3</c:f>
              <c:multiLvlStrCache>
                <c:ptCount val="27"/>
                <c:lvl>
                  <c:pt idx="0">
                    <c:v>4</c:v>
                  </c:pt>
                  <c:pt idx="1">
                    <c:v>16</c:v>
                  </c:pt>
                  <c:pt idx="2">
                    <c:v>64</c:v>
                  </c:pt>
                  <c:pt idx="3">
                    <c:v>4</c:v>
                  </c:pt>
                  <c:pt idx="4">
                    <c:v>16</c:v>
                  </c:pt>
                  <c:pt idx="5">
                    <c:v>64</c:v>
                  </c:pt>
                  <c:pt idx="6">
                    <c:v>4</c:v>
                  </c:pt>
                  <c:pt idx="7">
                    <c:v>16</c:v>
                  </c:pt>
                  <c:pt idx="8">
                    <c:v>64</c:v>
                  </c:pt>
                  <c:pt idx="9">
                    <c:v>4</c:v>
                  </c:pt>
                  <c:pt idx="10">
                    <c:v>16</c:v>
                  </c:pt>
                  <c:pt idx="11">
                    <c:v>64</c:v>
                  </c:pt>
                  <c:pt idx="12">
                    <c:v>4</c:v>
                  </c:pt>
                  <c:pt idx="13">
                    <c:v>16</c:v>
                  </c:pt>
                  <c:pt idx="14">
                    <c:v>64</c:v>
                  </c:pt>
                  <c:pt idx="15">
                    <c:v>4</c:v>
                  </c:pt>
                  <c:pt idx="16">
                    <c:v>16</c:v>
                  </c:pt>
                  <c:pt idx="17">
                    <c:v>64</c:v>
                  </c:pt>
                  <c:pt idx="18">
                    <c:v>4</c:v>
                  </c:pt>
                  <c:pt idx="19">
                    <c:v>16</c:v>
                  </c:pt>
                  <c:pt idx="20">
                    <c:v>64</c:v>
                  </c:pt>
                  <c:pt idx="21">
                    <c:v>4</c:v>
                  </c:pt>
                  <c:pt idx="22">
                    <c:v>16</c:v>
                  </c:pt>
                  <c:pt idx="23">
                    <c:v>64</c:v>
                  </c:pt>
                  <c:pt idx="24">
                    <c:v>4</c:v>
                  </c:pt>
                  <c:pt idx="25">
                    <c:v>16</c:v>
                  </c:pt>
                  <c:pt idx="26">
                    <c:v>64</c:v>
                  </c:pt>
                </c:lvl>
                <c:lvl>
                  <c:pt idx="0">
                    <c:v>spe=1</c:v>
                  </c:pt>
                  <c:pt idx="3">
                    <c:v>spe=2</c:v>
                  </c:pt>
                  <c:pt idx="6">
                    <c:v>spe=4</c:v>
                  </c:pt>
                  <c:pt idx="9">
                    <c:v>spe=1</c:v>
                  </c:pt>
                  <c:pt idx="12">
                    <c:v>spe=2</c:v>
                  </c:pt>
                  <c:pt idx="15">
                    <c:v>spe=4</c:v>
                  </c:pt>
                  <c:pt idx="18">
                    <c:v>spe=1</c:v>
                  </c:pt>
                  <c:pt idx="21">
                    <c:v>spe=2</c:v>
                  </c:pt>
                  <c:pt idx="24">
                    <c:v>spe=4</c:v>
                  </c:pt>
                </c:lvl>
              </c:multiLvlStrCache>
            </c:multiLvlStrRef>
          </c:cat>
          <c:val>
            <c:numRef>
              <c:f>'cw-energy'!$D$7:$AD$7</c:f>
              <c:numCache>
                <c:formatCode>0.00_ </c:formatCode>
                <c:ptCount val="27"/>
                <c:pt idx="0">
                  <c:v>3.7932738906219439</c:v>
                </c:pt>
                <c:pt idx="1">
                  <c:v>3.4328103835310442</c:v>
                </c:pt>
                <c:pt idx="2">
                  <c:v>3.8096028541625637</c:v>
                </c:pt>
                <c:pt idx="3">
                  <c:v>3.8816911864721027</c:v>
                </c:pt>
                <c:pt idx="4">
                  <c:v>2.7617401695908863</c:v>
                </c:pt>
                <c:pt idx="5">
                  <c:v>3.9126973356087755</c:v>
                </c:pt>
                <c:pt idx="6">
                  <c:v>2.6683016062486726</c:v>
                </c:pt>
                <c:pt idx="7">
                  <c:v>2.4698992239406619</c:v>
                </c:pt>
                <c:pt idx="8">
                  <c:v>3.6922189395280975</c:v>
                </c:pt>
                <c:pt idx="9">
                  <c:v>3.7500711943842573</c:v>
                </c:pt>
                <c:pt idx="10">
                  <c:v>3.4020871091108495</c:v>
                </c:pt>
                <c:pt idx="11">
                  <c:v>3.8460729342636468</c:v>
                </c:pt>
                <c:pt idx="12">
                  <c:v>3.7728800449268305</c:v>
                </c:pt>
                <c:pt idx="13">
                  <c:v>2.8190277274274553</c:v>
                </c:pt>
                <c:pt idx="14">
                  <c:v>3.9023064589186869</c:v>
                </c:pt>
                <c:pt idx="15">
                  <c:v>2.6412527254365439</c:v>
                </c:pt>
                <c:pt idx="16">
                  <c:v>2.5187596586516827</c:v>
                </c:pt>
                <c:pt idx="17">
                  <c:v>3.6941875195302147</c:v>
                </c:pt>
                <c:pt idx="18">
                  <c:v>4.092682258738904</c:v>
                </c:pt>
                <c:pt idx="19">
                  <c:v>3.5765010136223236</c:v>
                </c:pt>
                <c:pt idx="20">
                  <c:v>3.9197983879516394</c:v>
                </c:pt>
                <c:pt idx="21">
                  <c:v>4.1023109528103268</c:v>
                </c:pt>
                <c:pt idx="22">
                  <c:v>2.8912593035024172</c:v>
                </c:pt>
                <c:pt idx="23">
                  <c:v>3.914123608118949</c:v>
                </c:pt>
                <c:pt idx="24">
                  <c:v>2.7576438628210505</c:v>
                </c:pt>
                <c:pt idx="25">
                  <c:v>2.5504077663549753</c:v>
                </c:pt>
                <c:pt idx="26">
                  <c:v>3.7309699794807303</c:v>
                </c:pt>
              </c:numCache>
            </c:numRef>
          </c:val>
          <c:extLst>
            <c:ext xmlns:c16="http://schemas.microsoft.com/office/drawing/2014/chart" uri="{C3380CC4-5D6E-409C-BE32-E72D297353CC}">
              <c16:uniqueId val="{00000003-DBFD-4A13-A150-A41EAE137918}"/>
            </c:ext>
          </c:extLst>
        </c:ser>
        <c:dLbls>
          <c:showLegendKey val="0"/>
          <c:showVal val="0"/>
          <c:showCatName val="0"/>
          <c:showSerName val="0"/>
          <c:showPercent val="0"/>
          <c:showBubbleSize val="0"/>
        </c:dLbls>
        <c:gapWidth val="100"/>
        <c:axId val="499313599"/>
        <c:axId val="499314079"/>
      </c:barChart>
      <c:catAx>
        <c:axId val="4993135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Arial" panose="020B0604020202020204" pitchFamily="34" charset="0"/>
              </a:defRPr>
            </a:pPr>
            <a:endParaRPr lang="zh-CN"/>
          </a:p>
        </c:txPr>
        <c:crossAx val="499314079"/>
        <c:crosses val="autoZero"/>
        <c:auto val="1"/>
        <c:lblAlgn val="ctr"/>
        <c:lblOffset val="0"/>
        <c:noMultiLvlLbl val="0"/>
      </c:catAx>
      <c:valAx>
        <c:axId val="499314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Corbel" panose="020B0503020204020204" pitchFamily="34" charset="0"/>
                    <a:ea typeface="+mn-ea"/>
                    <a:cs typeface="Arial" panose="020B0604020202020204" pitchFamily="34" charset="0"/>
                  </a:defRPr>
                </a:pPr>
                <a:r>
                  <a:rPr lang="en-US"/>
                  <a:t>Energy Efficiency</a:t>
                </a:r>
                <a:endParaRPr lang="zh-CN"/>
              </a:p>
            </c:rich>
          </c:tx>
          <c:layout>
            <c:manualLayout>
              <c:xMode val="edge"/>
              <c:yMode val="edge"/>
              <c:x val="1.1410211610254958E-2"/>
              <c:y val="0.23377815346338493"/>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Corbel" panose="020B0503020204020204" pitchFamily="34" charset="0"/>
                  <a:ea typeface="+mn-ea"/>
                  <a:cs typeface="Arial" panose="020B0604020202020204" pitchFamily="34" charset="0"/>
                </a:defRPr>
              </a:pPr>
              <a:endParaRPr lang="zh-CN"/>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Arial" panose="020B0604020202020204" pitchFamily="34" charset="0"/>
              </a:defRPr>
            </a:pPr>
            <a:endParaRPr lang="zh-CN"/>
          </a:p>
        </c:txPr>
        <c:crossAx val="499313599"/>
        <c:crosses val="autoZero"/>
        <c:crossBetween val="between"/>
        <c:majorUnit val="1"/>
      </c:valAx>
      <c:spPr>
        <a:noFill/>
        <a:ln>
          <a:solidFill>
            <a:schemeClr val="tx1"/>
          </a:solidFill>
        </a:ln>
        <a:effectLst/>
      </c:spPr>
    </c:plotArea>
    <c:legend>
      <c:legendPos val="t"/>
      <c:layout>
        <c:manualLayout>
          <c:xMode val="edge"/>
          <c:yMode val="edge"/>
          <c:x val="0.1151783028716007"/>
          <c:y val="5.8124869188239205E-2"/>
          <c:w val="0.78649613404341912"/>
          <c:h val="6.47488511008783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orbel" panose="020B0503020204020204" pitchFamily="34" charset="0"/>
              <a:ea typeface="+mn-ea"/>
              <a:cs typeface="Arial" panose="020B0604020202020204" pitchFamily="34" charset="0"/>
            </a:defRPr>
          </a:pPr>
          <a:endParaRPr lang="zh-CN"/>
        </a:p>
      </c:txPr>
    </c:legend>
    <c:plotVisOnly val="1"/>
    <c:dispBlanksAs val="gap"/>
    <c:showDLblsOverMax val="0"/>
  </c:chart>
  <c:spPr>
    <a:noFill/>
    <a:ln>
      <a:noFill/>
    </a:ln>
    <a:effectLst/>
  </c:spPr>
  <c:txPr>
    <a:bodyPr/>
    <a:lstStyle/>
    <a:p>
      <a:pPr>
        <a:defRPr sz="2000" b="1">
          <a:solidFill>
            <a:schemeClr val="tx1"/>
          </a:solidFill>
          <a:latin typeface="Corbel" panose="020B0503020204020204" pitchFamily="34" charset="0"/>
          <a:cs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DDF30-BC80-6C40-9352-0A79CA7A0A04}" type="datetimeFigureOut">
              <a:rPr lang="en-US" smtClean="0"/>
              <a:t>4/7/2025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F155A-3E34-6345-A372-944A02B4DA37}" type="slidenum">
              <a:rPr lang="en-US" smtClean="0"/>
              <a:t>‹#›</a:t>
            </a:fld>
            <a:endParaRPr lang="en-US"/>
          </a:p>
        </p:txBody>
      </p:sp>
    </p:spTree>
    <p:extLst>
      <p:ext uri="{BB962C8B-B14F-4D97-AF65-F5344CB8AC3E}">
        <p14:creationId xmlns:p14="http://schemas.microsoft.com/office/powerpoint/2010/main" val="177828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Hi everyone, I am Yintao. Today I am going to discuss our work </a:t>
            </a:r>
            <a:r>
              <a:rPr lang="zh-CN" altLang="en-US" b="0" dirty="0"/>
              <a:t>“</a:t>
            </a:r>
            <a:r>
              <a:rPr lang="en-US" altLang="zh-CN" sz="1200" b="0" dirty="0">
                <a:solidFill>
                  <a:schemeClr val="bg1">
                    <a:lumMod val="95000"/>
                  </a:schemeClr>
                </a:solidFill>
                <a:latin typeface="Corbel" panose="020B0503020204020204" pitchFamily="34" charset="0"/>
              </a:rPr>
              <a:t>PAPI: Exploiting Dynamic Parallelism in Large Language Model Decoding with a Processing-In-Memory-Enabled Computing System</a:t>
            </a:r>
            <a:r>
              <a:rPr lang="zh-CN" altLang="en-US" sz="1200" b="0" dirty="0">
                <a:solidFill>
                  <a:schemeClr val="bg1">
                    <a:lumMod val="95000"/>
                  </a:schemeClr>
                </a:solidFill>
                <a:latin typeface="Corbel" panose="020B0503020204020204" pitchFamily="34" charset="0"/>
              </a:rPr>
              <a:t>”</a:t>
            </a:r>
            <a:endParaRPr lang="en-US" altLang="zh-CN" sz="1200" b="0" dirty="0">
              <a:solidFill>
                <a:schemeClr val="accent1">
                  <a:lumMod val="50000"/>
                </a:schemeClr>
              </a:solidFill>
              <a:latin typeface="Palatino Linotype" panose="0204050205050503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chemeClr val="accent1">
                    <a:lumMod val="50000"/>
                  </a:schemeClr>
                </a:solidFill>
                <a:latin typeface="Palatino Linotype" panose="020405020505050303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029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DABD5-6F94-80F9-6193-8434DCA75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FBE2F1-31AA-FD45-840F-3B41529116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CBAAE-32EA-5BF4-7EF2-EBD8588D90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 summarize first our key observations. 123.</a:t>
            </a:r>
          </a:p>
          <a:p>
            <a:r>
              <a:rPr lang="en-US" dirty="0"/>
              <a:t>Let’s move to detail of each observation .</a:t>
            </a:r>
          </a:p>
        </p:txBody>
      </p:sp>
      <p:sp>
        <p:nvSpPr>
          <p:cNvPr id="4" name="Slide Number Placeholder 3">
            <a:extLst>
              <a:ext uri="{FF2B5EF4-FFF2-40B4-BE49-F238E27FC236}">
                <a16:creationId xmlns:a16="http://schemas.microsoft.com/office/drawing/2014/main" id="{29720D55-FCD8-AEBF-42E5-93254C8A89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431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D5221-3F27-06F6-2071-3C4AB9B06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543F9-6008-4011-3D85-760A7C5D6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A5F22-55DD-0AA8-E1AC-380DFA5523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orbel" panose="020B0503020204020204" pitchFamily="34" charset="0"/>
                <a:cs typeface="Gill Sans MT"/>
              </a:rPr>
              <a:t>[CLICK] First, we analyzed the roofline model of LLM kernels with </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cs typeface="Gill Sans MT"/>
              </a:rPr>
              <a:t>six RLP and four TLP configurations </a:t>
            </a:r>
            <a:r>
              <a:rPr kumimoji="0" lang="en-US" altLang="zh-CN" sz="1200" b="0" i="0" u="none" strike="noStrike" kern="1200" cap="none" spc="0" normalizeH="0" baseline="0" noProof="0" dirty="0">
                <a:ln>
                  <a:noFill/>
                </a:ln>
                <a:effectLst/>
                <a:uLnTx/>
                <a:uFillTx/>
                <a:latin typeface="Corbel" panose="020B0503020204020204" pitchFamily="34" charset="0"/>
                <a:cs typeface="Gill Sans MT"/>
              </a:rPr>
              <a:t>on a </a:t>
            </a:r>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GPU system</a:t>
            </a:r>
            <a:r>
              <a:rPr kumimoji="0" lang="en-US" altLang="zh-CN" sz="1200" b="0" i="0" u="none" strike="noStrike" kern="1200" cap="none" spc="0" normalizeH="0" baseline="0" noProof="0" dirty="0">
                <a:ln>
                  <a:noFill/>
                </a:ln>
                <a:solidFill>
                  <a:prstClr val="black"/>
                </a:solidFill>
                <a:effectLst/>
                <a:uLnTx/>
                <a:uFillTx/>
                <a:latin typeface="Corbel" panose="020B0503020204020204" pitchFamily="34" charset="0"/>
                <a:cs typeface="Gill Sans M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orbel" panose="020B0503020204020204" pitchFamily="34" charset="0"/>
                <a:cs typeface="Gill Sans MT"/>
              </a:rPr>
              <a:t>[CLICK] The yellow points are attention kernels, and the blue ones are FC kernels.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orbel" panose="020B0503020204020204" pitchFamily="34" charset="0"/>
                <a:cs typeface="Gill Sans MT"/>
              </a:rPr>
              <a:t>[CLICK] </a:t>
            </a:r>
            <a:r>
              <a:rPr lang="en-US" altLang="zh-CN" b="0" dirty="0"/>
              <a:t>From the results, we can see that with different RLP, some attention and FC kernels are memory-bound, </a:t>
            </a:r>
          </a:p>
          <a:p>
            <a:r>
              <a:rPr lang="en-US" altLang="zh-CN" b="0" dirty="0"/>
              <a:t>[CLICK] while others are compute-bound. we have this similar observation for TLP as well </a:t>
            </a:r>
          </a:p>
          <a:p>
            <a:r>
              <a:rPr lang="en-US" altLang="zh-CN" b="0" dirty="0"/>
              <a:t>[CLICK] Based on this, we make the first observation: </a:t>
            </a:r>
            <a:r>
              <a:rPr lang="en-US" altLang="zh-CN" sz="1200" b="0" dirty="0">
                <a:latin typeface="Corbel" panose="020B0503020204020204" pitchFamily="34" charset="0"/>
                <a:cs typeface="Gill Sans MT"/>
              </a:rPr>
              <a:t>LLM kernels have different </a:t>
            </a:r>
            <a:r>
              <a:rPr lang="en-US" altLang="zh-CN" sz="1200" b="0" dirty="0">
                <a:solidFill>
                  <a:srgbClr val="C00000"/>
                </a:solidFill>
                <a:latin typeface="Corbel" panose="020B0503020204020204" pitchFamily="34" charset="0"/>
                <a:cs typeface="Gill Sans MT"/>
              </a:rPr>
              <a:t>computation and memory bandwidth demands </a:t>
            </a:r>
            <a:r>
              <a:rPr kumimoji="0" lang="en-US" altLang="zh-CN" sz="1200" b="0" i="0" u="none" strike="noStrike" kern="1200" cap="none" spc="0" normalizeH="0" baseline="0" noProof="0" dirty="0">
                <a:ln>
                  <a:noFill/>
                </a:ln>
                <a:effectLst/>
                <a:uLnTx/>
                <a:uFillTx/>
                <a:latin typeface="Corbel" panose="020B0503020204020204" pitchFamily="34" charset="0"/>
                <a:cs typeface="Gill Sans MT"/>
              </a:rPr>
              <a:t>across </a:t>
            </a:r>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different RLP &amp; TLP </a:t>
            </a:r>
            <a:r>
              <a:rPr lang="en-US" altLang="zh-CN" sz="1200" b="0" dirty="0">
                <a:solidFill>
                  <a:srgbClr val="1F497D"/>
                </a:solidFill>
                <a:latin typeface="Corbel" panose="020B0503020204020204" pitchFamily="34" charset="0"/>
                <a:cs typeface="Gill Sans MT"/>
              </a:rPr>
              <a:t>configurations.</a:t>
            </a:r>
            <a:endParaRPr lang="en-US" altLang="zh-CN" sz="1200" b="0" dirty="0">
              <a:solidFill>
                <a:srgbClr val="1F497D"/>
              </a:solidFill>
              <a:latin typeface="Corbel" panose="020B0503020204020204" pitchFamily="34" charset="0"/>
            </a:endParaRPr>
          </a:p>
          <a:p>
            <a:endParaRPr lang="en-US" altLang="zh-CN" b="0" dirty="0"/>
          </a:p>
        </p:txBody>
      </p:sp>
      <p:sp>
        <p:nvSpPr>
          <p:cNvPr id="4" name="Slide Number Placeholder 3">
            <a:extLst>
              <a:ext uri="{FF2B5EF4-FFF2-40B4-BE49-F238E27FC236}">
                <a16:creationId xmlns:a16="http://schemas.microsoft.com/office/drawing/2014/main" id="{015798AA-7902-9D98-9B07-FD955789E4E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8019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666FA-24CC-2837-0394-4A63E4997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D86A9-59A5-44A2-DB00-FBCB9A658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10432-4AD9-A663-4AA3-FE6CA3AED2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why they have different demands? When we use parallel decoding, FC kernels can process all the tokens at the same time. Therefore, FC kernels benefits from both RLP and TLP. And FC kernels can be compute-bound with a large RLP and TLP.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However, attention kernels can only process tokens from different request in serial. It is because different requests have different data in attention kernels.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so attention kernels can only benefits from Token-Level-Parallelism, which is usually smaller than Request-Level-Parallelism. Therefore, attention kernels are always memory-bound.</a:t>
            </a:r>
          </a:p>
        </p:txBody>
      </p:sp>
      <p:sp>
        <p:nvSpPr>
          <p:cNvPr id="4" name="Slide Number Placeholder 3">
            <a:extLst>
              <a:ext uri="{FF2B5EF4-FFF2-40B4-BE49-F238E27FC236}">
                <a16:creationId xmlns:a16="http://schemas.microsoft.com/office/drawing/2014/main" id="{D5B16274-47C4-FBA7-3314-582308A637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4289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D7FE6-909E-DDE1-F9E8-72365BD75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58045-4A6A-CEF9-BE2B-55824EEE1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4EB65-AC73-384B-7ED0-998252DBBB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Furthermore, let’s focus on just the memory-bound kernels for a moment.</a:t>
            </a:r>
            <a:br>
              <a:rPr lang="en-US" altLang="zh-CN" dirty="0"/>
            </a:br>
            <a:r>
              <a:rPr lang="en-US" altLang="zh-CN" dirty="0"/>
              <a:t>[CLICK] You can see that the attention kernels have very low arithmetic intensity. They are even lower than ten FLOPs per Byte.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while the memory-bound FC kernels are much higher arithmetic intensity. Also the same with different TLP levels.</a:t>
            </a:r>
            <a:br>
              <a:rPr lang="en-US" altLang="zh-CN" dirty="0"/>
            </a:br>
            <a:r>
              <a:rPr lang="en-US" altLang="zh-CN" dirty="0"/>
              <a:t>[CLICK] This leads us to the second Observation: memory-bound kernels </a:t>
            </a:r>
            <a:r>
              <a:rPr lang="en-US" altLang="zh-CN" sz="1200" dirty="0">
                <a:solidFill>
                  <a:srgbClr val="000000"/>
                </a:solidFill>
                <a:latin typeface="Corbel" panose="020B0503020204020204" pitchFamily="34" charset="0"/>
                <a:cs typeface="Gill Sans MT"/>
              </a:rPr>
              <a:t>exhibit different </a:t>
            </a:r>
            <a:r>
              <a:rPr lang="en-US" altLang="zh-CN" dirty="0"/>
              <a:t>computation demands depending on kernel type.</a:t>
            </a:r>
          </a:p>
        </p:txBody>
      </p:sp>
      <p:sp>
        <p:nvSpPr>
          <p:cNvPr id="4" name="Slide Number Placeholder 3">
            <a:extLst>
              <a:ext uri="{FF2B5EF4-FFF2-40B4-BE49-F238E27FC236}">
                <a16:creationId xmlns:a16="http://schemas.microsoft.com/office/drawing/2014/main" id="{6D819C52-238E-181B-6E13-38B7D17B686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57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D273F-4142-90CA-8A6D-31D233A8C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02FBD-601A-F3CB-B283-46317B2A3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A9785-2574-F9C8-BB41-2DDC994F9850}"/>
              </a:ext>
            </a:extLst>
          </p:cNvPr>
          <p:cNvSpPr>
            <a:spLocks noGrp="1"/>
          </p:cNvSpPr>
          <p:nvPr>
            <p:ph type="body" idx="1"/>
          </p:nvPr>
        </p:nvSpPr>
        <p:spPr/>
        <p:txBody>
          <a:bodyPr/>
          <a:lstStyle/>
          <a:p>
            <a:r>
              <a:rPr lang="en-US" altLang="zh-CN" sz="2200" dirty="0">
                <a:solidFill>
                  <a:schemeClr val="tx1"/>
                </a:solidFill>
                <a:latin typeface="Corbel" panose="020B0503020204020204" pitchFamily="34" charset="0"/>
              </a:rPr>
              <a:t>[CLICK] Moreover, We find that </a:t>
            </a:r>
            <a:r>
              <a:rPr lang="en-US" altLang="zh-CN" sz="2200" dirty="0">
                <a:solidFill>
                  <a:schemeClr val="tx2"/>
                </a:solidFill>
                <a:latin typeface="Corbel" panose="020B0503020204020204" pitchFamily="34" charset="0"/>
              </a:rPr>
              <a:t>parallelism levels </a:t>
            </a:r>
            <a:r>
              <a:rPr lang="en-US" altLang="zh-CN" sz="2200" dirty="0">
                <a:solidFill>
                  <a:schemeClr val="tx1"/>
                </a:solidFill>
                <a:latin typeface="Corbel" panose="020B0503020204020204" pitchFamily="34" charset="0"/>
              </a:rPr>
              <a:t>(RLP &amp; TLP) </a:t>
            </a:r>
            <a:r>
              <a:rPr lang="en-US" altLang="zh-CN" sz="2200" dirty="0">
                <a:solidFill>
                  <a:srgbClr val="C00000"/>
                </a:solidFill>
                <a:latin typeface="Corbel" panose="020B0503020204020204" pitchFamily="34" charset="0"/>
              </a:rPr>
              <a:t>vary dynamically </a:t>
            </a:r>
            <a:r>
              <a:rPr lang="en-US" altLang="zh-CN" sz="2200" dirty="0">
                <a:solidFill>
                  <a:schemeClr val="tx1"/>
                </a:solidFill>
                <a:latin typeface="Corbel" panose="020B0503020204020204" pitchFamily="34" charset="0"/>
              </a:rPr>
              <a:t>in real-world scenarios. </a:t>
            </a:r>
          </a:p>
          <a:p>
            <a:r>
              <a:rPr lang="en-US" altLang="zh-CN" sz="2200" dirty="0">
                <a:solidFill>
                  <a:schemeClr val="tx1"/>
                </a:solidFill>
                <a:latin typeface="Corbel" panose="020B0503020204020204" pitchFamily="34" charset="0"/>
              </a:rPr>
              <a:t>[CLICK] For example, Request-level parallelism levels (RLP) decrease at runtime when using static batching. </a:t>
            </a:r>
          </a:p>
          <a:p>
            <a:r>
              <a:rPr lang="en-US" altLang="zh-CN" sz="2200" dirty="0">
                <a:solidFill>
                  <a:schemeClr val="tx1"/>
                </a:solidFill>
                <a:latin typeface="Corbel" panose="020B0503020204020204" pitchFamily="34" charset="0"/>
              </a:rPr>
              <a:t>[CLICK] We analyzed the decoding cycles of requests in one batch. As this figure shows, with the decoding cycles increases, the number of requests that processed in parallel are decreased. Therefore, the RLP decrease at runtime.</a:t>
            </a:r>
          </a:p>
        </p:txBody>
      </p:sp>
      <p:sp>
        <p:nvSpPr>
          <p:cNvPr id="4" name="Slide Number Placeholder 3">
            <a:extLst>
              <a:ext uri="{FF2B5EF4-FFF2-40B4-BE49-F238E27FC236}">
                <a16:creationId xmlns:a16="http://schemas.microsoft.com/office/drawing/2014/main" id="{788BE03E-25BD-A844-07BB-6B6AB78AD26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97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EE72B-9181-F9FD-A57C-EFC1972F0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281FCD-2D32-034F-6438-75890D2A0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BD0C5-0BE3-4980-D167-FBFD48DDDD6D}"/>
              </a:ext>
            </a:extLst>
          </p:cNvPr>
          <p:cNvSpPr>
            <a:spLocks noGrp="1"/>
          </p:cNvSpPr>
          <p:nvPr>
            <p:ph type="body" idx="1"/>
          </p:nvPr>
        </p:nvSpPr>
        <p:spPr/>
        <p:txBody>
          <a:bodyPr/>
          <a:lstStyle/>
          <a:p>
            <a:r>
              <a:rPr lang="en-US" altLang="zh-CN" dirty="0"/>
              <a:t>In the paper, we have shown that not only RLP but also TLP are changing dynamically. </a:t>
            </a:r>
          </a:p>
          <a:p>
            <a:r>
              <a:rPr lang="en-US" altLang="zh-CN" dirty="0"/>
              <a:t>And there are a lot of reasons.</a:t>
            </a:r>
          </a:p>
          <a:p>
            <a:pPr lvl="0" algn="l" defTabSz="914400">
              <a:defRPr/>
            </a:pPr>
            <a:r>
              <a:rPr lang="en-US" altLang="zh-CN" dirty="0"/>
              <a:t>based on these, we find </a:t>
            </a:r>
            <a:r>
              <a:rPr lang="en-US" altLang="zh-CN" sz="1200" dirty="0">
                <a:solidFill>
                  <a:srgbClr val="000000"/>
                </a:solidFill>
                <a:latin typeface="Corbel" panose="020B0503020204020204" pitchFamily="34" charset="0"/>
                <a:cs typeface="Gill Sans MT"/>
              </a:rPr>
              <a:t>LLM kernels have </a:t>
            </a:r>
            <a:r>
              <a:rPr lang="en-US" altLang="zh-CN" sz="1200" b="0" dirty="0">
                <a:solidFill>
                  <a:srgbClr val="C00000"/>
                </a:solidFill>
                <a:latin typeface="Corbel" panose="020B0503020204020204" pitchFamily="34" charset="0"/>
                <a:cs typeface="Gill Sans MT"/>
              </a:rPr>
              <a:t>dynamically changing RLP and TLP levels</a:t>
            </a:r>
            <a:endParaRPr lang="en-US" altLang="zh-CN" b="0" dirty="0"/>
          </a:p>
          <a:p>
            <a:r>
              <a:rPr lang="en-US" altLang="zh-CN" dirty="0"/>
              <a:t>[NEXT]</a:t>
            </a:r>
          </a:p>
        </p:txBody>
      </p:sp>
      <p:sp>
        <p:nvSpPr>
          <p:cNvPr id="4" name="Slide Number Placeholder 3">
            <a:extLst>
              <a:ext uri="{FF2B5EF4-FFF2-40B4-BE49-F238E27FC236}">
                <a16:creationId xmlns:a16="http://schemas.microsoft.com/office/drawing/2014/main" id="{116B06BE-CE5D-E553-B100-D4C237EDD5B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4463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DB7AF-3F9F-BDE7-745F-847864C85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149D7-C929-3C1C-062B-99D60E9B6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C8363-796D-CD14-7260-3703160818A5}"/>
              </a:ext>
            </a:extLst>
          </p:cNvPr>
          <p:cNvSpPr>
            <a:spLocks noGrp="1"/>
          </p:cNvSpPr>
          <p:nvPr>
            <p:ph type="body" idx="1"/>
          </p:nvPr>
        </p:nvSpPr>
        <p:spPr/>
        <p:txBody>
          <a:bodyPr/>
          <a:lstStyle/>
          <a:p>
            <a:r>
              <a:rPr lang="en-US" altLang="zh-CN" dirty="0"/>
              <a:t>Please find all these things in our paper</a:t>
            </a:r>
          </a:p>
        </p:txBody>
      </p:sp>
      <p:sp>
        <p:nvSpPr>
          <p:cNvPr id="4" name="Slide Number Placeholder 3">
            <a:extLst>
              <a:ext uri="{FF2B5EF4-FFF2-40B4-BE49-F238E27FC236}">
                <a16:creationId xmlns:a16="http://schemas.microsoft.com/office/drawing/2014/main" id="{2A63058B-E473-7BCA-0D42-A702676EDF9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6648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34751-4B18-BE3C-1132-054684ED5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1348F-F1E9-5D61-D6B6-35C66F44E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FE1A7-E5DA-0BD5-EA42-6760250803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look into a state-of-the-art approach. This approach employs a heterogeneous architecture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a memory-centric computing device,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And a computation-centric accelerator like GPU, to support memory-bound and compute-bound LLM kernels.</a:t>
            </a:r>
            <a:br>
              <a:rPr lang="en-US" altLang="zh-CN" dirty="0"/>
            </a:br>
            <a:r>
              <a:rPr lang="en-US" altLang="zh-CN" dirty="0"/>
              <a:t>[CLICK] In this approach, attention kernels are usually mapped onto memory-centric computing device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and FC kernels are mapped onto computation-centric accelerator.</a:t>
            </a:r>
          </a:p>
        </p:txBody>
      </p:sp>
      <p:sp>
        <p:nvSpPr>
          <p:cNvPr id="4" name="Slide Number Placeholder 3">
            <a:extLst>
              <a:ext uri="{FF2B5EF4-FFF2-40B4-BE49-F238E27FC236}">
                <a16:creationId xmlns:a16="http://schemas.microsoft.com/office/drawing/2014/main" id="{7ED46BD3-5418-4D17-AFD4-03F018C920F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107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find there are two shortcomings in the state-of-the-art approach.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7393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[CLICK] First, </a:t>
            </a:r>
            <a:r>
              <a:rPr lang="en-US" altLang="zh-CN" sz="1200" b="1" dirty="0">
                <a:latin typeface="Corbel" panose="020B0503020204020204" pitchFamily="34" charset="0"/>
                <a:cs typeface="Gill Sans MT"/>
              </a:rPr>
              <a:t>The state of the art approach </a:t>
            </a:r>
            <a:r>
              <a:rPr kumimoji="0" lang="en-US" altLang="zh-CN" sz="1200" b="1" i="0" u="none" strike="noStrike" kern="1200" cap="none" spc="0" normalizeH="0" baseline="0" noProof="0" dirty="0">
                <a:ln>
                  <a:noFill/>
                </a:ln>
                <a:solidFill>
                  <a:srgbClr val="000000"/>
                </a:solidFill>
                <a:effectLst/>
                <a:uLnTx/>
                <a:uFillTx/>
                <a:latin typeface="Corbel" panose="020B0503020204020204" pitchFamily="34" charset="0"/>
                <a:cs typeface="Gill Sans MT"/>
              </a:rPr>
              <a:t>typically take</a:t>
            </a:r>
            <a:r>
              <a:rPr kumimoji="0" lang="en-US" altLang="zh-CN" sz="1200" b="1" i="0" u="none" strike="noStrike" kern="1200" cap="none" spc="0" normalizeH="0" baseline="0" noProof="0" dirty="0">
                <a:ln>
                  <a:noFill/>
                </a:ln>
                <a:effectLst/>
                <a:uLnTx/>
                <a:uFillTx/>
                <a:latin typeface="Corbel" panose="020B0503020204020204" pitchFamily="34" charset="0"/>
                <a:cs typeface="Gill Sans MT"/>
              </a:rPr>
              <a:t> a </a:t>
            </a:r>
            <a:r>
              <a:rPr kumimoji="0" lang="en-US" altLang="zh-CN" sz="1200" b="1" i="0" u="none" strike="noStrike" kern="1200" cap="none" spc="0" normalizeH="0" baseline="0" noProof="0" dirty="0">
                <a:ln>
                  <a:noFill/>
                </a:ln>
                <a:solidFill>
                  <a:srgbClr val="C00000"/>
                </a:solidFill>
                <a:effectLst/>
                <a:uLnTx/>
                <a:uFillTx/>
                <a:latin typeface="Corbel" panose="020B0503020204020204" pitchFamily="34" charset="0"/>
                <a:cs typeface="Gill Sans MT"/>
              </a:rPr>
              <a:t>static scheduling.</a:t>
            </a:r>
          </a:p>
          <a:p>
            <a:pPr lvl="0" algn="l" defTabSz="914400">
              <a:defRPr/>
            </a:pPr>
            <a:r>
              <a:rPr lang="en-US" altLang="zh-CN" sz="1200" b="0" dirty="0">
                <a:latin typeface="Corbel" panose="020B0503020204020204" pitchFamily="34" charset="0"/>
                <a:cs typeface="Gill Sans MT"/>
              </a:rPr>
              <a:t>[CLICK] It typically maps all </a:t>
            </a:r>
            <a:r>
              <a:rPr lang="en-US" altLang="zh-CN" sz="1200" b="0" dirty="0">
                <a:solidFill>
                  <a:srgbClr val="1F497D"/>
                </a:solidFill>
                <a:latin typeface="Corbel" panose="020B0503020204020204" pitchFamily="34" charset="0"/>
                <a:cs typeface="Gill Sans MT"/>
              </a:rPr>
              <a:t>attention kernels </a:t>
            </a:r>
            <a:r>
              <a:rPr lang="en-US" altLang="zh-CN" sz="1200" b="0" dirty="0">
                <a:latin typeface="Corbel" panose="020B0503020204020204" pitchFamily="34" charset="0"/>
                <a:cs typeface="Gill Sans MT"/>
              </a:rPr>
              <a:t>to </a:t>
            </a:r>
            <a:r>
              <a:rPr lang="en-US" altLang="zh-CN" sz="1200" b="0" dirty="0">
                <a:solidFill>
                  <a:srgbClr val="C00000"/>
                </a:solidFill>
                <a:latin typeface="Corbel" panose="020B0503020204020204" pitchFamily="34" charset="0"/>
                <a:cs typeface="Gill Sans MT"/>
              </a:rPr>
              <a:t>memory-centric </a:t>
            </a:r>
            <a:r>
              <a:rPr lang="en-US" altLang="zh-CN" sz="1200" b="0" dirty="0">
                <a:latin typeface="Corbel" panose="020B0503020204020204" pitchFamily="34" charset="0"/>
                <a:cs typeface="Gill Sans MT"/>
              </a:rPr>
              <a:t>devices. </a:t>
            </a:r>
          </a:p>
          <a:p>
            <a:pPr lvl="0" algn="l" defTabSz="914400">
              <a:defRPr/>
            </a:pPr>
            <a:r>
              <a:rPr lang="en-US" altLang="zh-CN" sz="1200" b="0" dirty="0">
                <a:latin typeface="Corbel" panose="020B0503020204020204" pitchFamily="34" charset="0"/>
                <a:cs typeface="Gill Sans MT"/>
              </a:rPr>
              <a:t>[CLICK] And it statically maps</a:t>
            </a:r>
            <a:r>
              <a:rPr lang="en-US" altLang="zh-CN" sz="1200" b="0" dirty="0">
                <a:solidFill>
                  <a:srgbClr val="C00000"/>
                </a:solidFill>
                <a:latin typeface="Corbel" panose="020B0503020204020204" pitchFamily="34" charset="0"/>
                <a:cs typeface="Gill Sans MT"/>
              </a:rPr>
              <a:t> </a:t>
            </a:r>
            <a:r>
              <a:rPr lang="en-US" altLang="zh-CN" sz="1200" b="0" dirty="0">
                <a:latin typeface="Corbel" panose="020B0503020204020204" pitchFamily="34" charset="0"/>
                <a:cs typeface="Gill Sans MT"/>
              </a:rPr>
              <a:t>the </a:t>
            </a:r>
            <a:r>
              <a:rPr lang="en-US" altLang="zh-CN" sz="1200" b="0" dirty="0">
                <a:solidFill>
                  <a:srgbClr val="1F497D"/>
                </a:solidFill>
                <a:latin typeface="Corbel" panose="020B0503020204020204" pitchFamily="34" charset="0"/>
                <a:cs typeface="Gill Sans MT"/>
              </a:rPr>
              <a:t>FC</a:t>
            </a:r>
            <a:r>
              <a:rPr lang="en-US" altLang="zh-CN" sz="1200" b="0" dirty="0">
                <a:latin typeface="Corbel" panose="020B0503020204020204" pitchFamily="34" charset="0"/>
                <a:cs typeface="Gill Sans MT"/>
              </a:rPr>
              <a:t> kernels to </a:t>
            </a:r>
            <a:r>
              <a:rPr lang="en-US" altLang="zh-CN" sz="1200" b="0" dirty="0">
                <a:solidFill>
                  <a:srgbClr val="C00000"/>
                </a:solidFill>
                <a:latin typeface="Corbel" panose="020B0503020204020204" pitchFamily="34" charset="0"/>
                <a:cs typeface="Gill Sans MT"/>
              </a:rPr>
              <a:t>computation-centric devices. </a:t>
            </a:r>
            <a:endParaRPr lang="en-US" altLang="zh-C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140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First, I will start with the executive summary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In this work, we observe that </a:t>
            </a:r>
            <a:r>
              <a:rPr lang="en-US" altLang="zh-CN" sz="1200" dirty="0">
                <a:solidFill>
                  <a:srgbClr val="016FC0"/>
                </a:solidFill>
                <a:latin typeface="Corbel" panose="020B0503020204020204" pitchFamily="34" charset="0"/>
              </a:rPr>
              <a:t>…</a:t>
            </a:r>
          </a:p>
          <a:p>
            <a:r>
              <a:rPr lang="en-US" altLang="zh-CN" dirty="0"/>
              <a:t>[CLICK] However, the existing designs have two shortcomings: …</a:t>
            </a:r>
          </a:p>
          <a:p>
            <a:r>
              <a:rPr lang="en-US" altLang="zh-CN" dirty="0"/>
              <a:t>[CLICK] To solve these problems,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8810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392FB-5E8E-703C-D4AF-D73B63A3A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0DF00-93BA-7FD1-3CB6-A093035BE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84852-3180-7DFF-0EFE-A289DDDC23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latin typeface="Corbel" panose="020B0503020204020204" pitchFamily="34" charset="0"/>
                <a:cs typeface="Gill Sans MT"/>
              </a:rPr>
              <a:t>[CLICK] That’s ok since all attention kernels are memory-bound as we have shown before.</a:t>
            </a:r>
            <a:endParaRPr lang="en-US" altLang="zh-CN" sz="1200" b="1" dirty="0">
              <a:solidFill>
                <a:prstClr val="black"/>
              </a:solidFill>
              <a:latin typeface="Corbel" panose="020B0503020204020204" pitchFamily="34" charset="0"/>
              <a:cs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prstClr val="black"/>
                </a:solidFill>
                <a:latin typeface="Corbel" panose="020B0503020204020204" pitchFamily="34" charset="0"/>
                <a:cs typeface="Gill Sans MT"/>
              </a:rPr>
              <a:t>[CLICK] </a:t>
            </a:r>
            <a:r>
              <a:rPr lang="en-US" altLang="zh-CN" sz="1200" b="0" dirty="0">
                <a:solidFill>
                  <a:srgbClr val="C00000"/>
                </a:solidFill>
                <a:latin typeface="Corbel" panose="020B0503020204020204" pitchFamily="34" charset="0"/>
                <a:cs typeface="Gill Sans MT"/>
              </a:rPr>
              <a:t>However, </a:t>
            </a:r>
            <a:r>
              <a:rPr lang="en-US" altLang="zh-CN" sz="1200" b="1" dirty="0">
                <a:solidFill>
                  <a:srgbClr val="17375E"/>
                </a:solidFill>
                <a:latin typeface="Corbel" panose="020B0503020204020204" pitchFamily="34" charset="0"/>
                <a:cs typeface="Gill Sans MT"/>
              </a:rPr>
              <a:t>Static scheduling </a:t>
            </a:r>
            <a:r>
              <a:rPr lang="en-US" altLang="zh-CN" sz="1200" b="1" dirty="0">
                <a:solidFill>
                  <a:srgbClr val="C00000"/>
                </a:solidFill>
                <a:latin typeface="Corbel" panose="020B0503020204020204" pitchFamily="34" charset="0"/>
                <a:cs typeface="Gill Sans MT"/>
              </a:rPr>
              <a:t>fails </a:t>
            </a:r>
            <a:r>
              <a:rPr lang="en-US" altLang="zh-CN" sz="1200" dirty="0">
                <a:latin typeface="Corbel" panose="020B0503020204020204" pitchFamily="34" charset="0"/>
                <a:cs typeface="Gill Sans MT"/>
              </a:rPr>
              <a:t>for FC kernels with </a:t>
            </a:r>
            <a:r>
              <a:rPr lang="en-US" altLang="zh-CN" sz="1200" b="1" dirty="0">
                <a:solidFill>
                  <a:srgbClr val="17375E"/>
                </a:solidFill>
                <a:latin typeface="Corbel" panose="020B0503020204020204" pitchFamily="34" charset="0"/>
                <a:cs typeface="Gill Sans MT"/>
              </a:rPr>
              <a:t>dynamic memory and compute demands.</a:t>
            </a:r>
            <a:endParaRPr kumimoji="0" lang="en-US" altLang="zh-CN" sz="1200" b="1" i="0" u="none" strike="noStrike" kern="1200" cap="none" spc="0" normalizeH="0" baseline="0" noProof="0" dirty="0">
              <a:ln>
                <a:noFill/>
              </a:ln>
              <a:solidFill>
                <a:srgbClr val="17375E"/>
              </a:solidFill>
              <a:effectLst/>
              <a:uLnTx/>
              <a:uFillTx/>
              <a:latin typeface="Corbel" panose="020B0503020204020204" pitchFamily="34" charset="0"/>
              <a:cs typeface="Gill Sans MT"/>
            </a:endParaRPr>
          </a:p>
          <a:p>
            <a:pPr lvl="0" algn="l" defTabSz="914400">
              <a:defRPr/>
            </a:pPr>
            <a:r>
              <a:rPr lang="en-US" altLang="zh-CN" sz="1200" b="0" dirty="0">
                <a:solidFill>
                  <a:srgbClr val="C00000"/>
                </a:solidFill>
                <a:latin typeface="Corbel" panose="020B0503020204020204" pitchFamily="34" charset="0"/>
                <a:cs typeface="Gill Sans MT"/>
              </a:rPr>
              <a:t>It is because based on our observation, FC kernels can be memory-bound or compute-bound under different and dynamically-changed parallelism levels.</a:t>
            </a:r>
            <a:endParaRPr lang="en-US" altLang="zh-CN" sz="1200" b="0" dirty="0">
              <a:solidFill>
                <a:prstClr val="black"/>
              </a:solidFill>
              <a:latin typeface="Corbel" panose="020B0503020204020204" pitchFamily="34" charset="0"/>
              <a:cs typeface="Gill Sans MT"/>
            </a:endParaRPr>
          </a:p>
        </p:txBody>
      </p:sp>
      <p:sp>
        <p:nvSpPr>
          <p:cNvPr id="4" name="Slide Number Placeholder 3">
            <a:extLst>
              <a:ext uri="{FF2B5EF4-FFF2-40B4-BE49-F238E27FC236}">
                <a16:creationId xmlns:a16="http://schemas.microsoft.com/office/drawing/2014/main" id="{CCAA116A-5EDC-F596-54E8-1941A94825D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8624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67C50-EA6D-8260-7370-13292C2FF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86A11-0825-9256-71ED-4F8776FDC9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B62B2-6DF2-9B31-2C52-EBAF26438A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200" b="0" i="0" strike="noStrike" kern="1200" cap="none" spc="0" normalizeH="0" baseline="0" noProof="0" dirty="0">
                <a:ln>
                  <a:noFill/>
                </a:ln>
                <a:solidFill>
                  <a:prstClr val="black"/>
                </a:solidFill>
                <a:effectLst/>
                <a:uLnTx/>
                <a:uFillTx/>
                <a:latin typeface="Corbel" panose="020B0503020204020204" pitchFamily="34" charset="0"/>
                <a:cs typeface="Gill Sans MT"/>
              </a:rPr>
              <a:t>[CLICK] Second, Prior works leverage only one type of PIM device with a certain computation and memory bandwidth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200" b="0" i="0" strike="noStrike" kern="1200" cap="none" spc="0" normalizeH="0" baseline="0" noProof="0" dirty="0">
                <a:ln>
                  <a:noFill/>
                </a:ln>
                <a:solidFill>
                  <a:prstClr val="black"/>
                </a:solidFill>
                <a:effectLst/>
                <a:uLnTx/>
                <a:uFillTx/>
                <a:latin typeface="Corbel" panose="020B0503020204020204" pitchFamily="34" charset="0"/>
                <a:cs typeface="Gill Sans MT"/>
              </a:rPr>
              <a:t>[CLICK] but </a:t>
            </a:r>
            <a:r>
              <a:rPr lang="en-US" altLang="zh-CN" sz="1200" b="0" dirty="0">
                <a:solidFill>
                  <a:schemeClr val="tx1"/>
                </a:solidFill>
                <a:latin typeface="Corbel" panose="020B0503020204020204" pitchFamily="34" charset="0"/>
                <a:cs typeface="Gill Sans MT"/>
              </a:rPr>
              <a:t>Memory-bound FC kernels and attention kernels have </a:t>
            </a:r>
            <a:r>
              <a:rPr lang="en-US" altLang="zh-CN" sz="1200" b="0" dirty="0">
                <a:solidFill>
                  <a:srgbClr val="C00000"/>
                </a:solidFill>
                <a:latin typeface="Corbel" panose="020B0503020204020204" pitchFamily="34" charset="0"/>
                <a:cs typeface="Gill Sans MT"/>
              </a:rPr>
              <a:t>varying computation and memory bandwidth demands</a:t>
            </a:r>
          </a:p>
          <a:p>
            <a:pPr marL="0" lvl="1" algn="l" defTabSz="914400">
              <a:defRPr/>
            </a:pPr>
            <a:r>
              <a:rPr lang="en-US" altLang="zh-CN" sz="1200" b="0" dirty="0">
                <a:solidFill>
                  <a:srgbClr val="C00000"/>
                </a:solidFill>
                <a:latin typeface="Corbel" panose="020B0503020204020204" pitchFamily="34" charset="0"/>
                <a:cs typeface="Gill Sans MT"/>
              </a:rPr>
              <a:t>[CLICK] </a:t>
            </a:r>
            <a:r>
              <a:rPr lang="en-US" altLang="zh-CN" sz="1200" b="0" dirty="0">
                <a:solidFill>
                  <a:prstClr val="white"/>
                </a:solidFill>
                <a:latin typeface="Corbel" panose="020B0503020204020204" pitchFamily="34" charset="0"/>
                <a:cs typeface="Gill Sans MT"/>
              </a:rPr>
              <a:t>Prior approaches support only one type of PIM device with a certain computation and memory bandwidth capability. It’s not good and hard to meet the diverse demands of kernels.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CN" sz="1200" b="0" dirty="0">
              <a:solidFill>
                <a:srgbClr val="C00000"/>
              </a:solidFill>
              <a:latin typeface="Corbel" panose="020B0503020204020204" pitchFamily="34" charset="0"/>
              <a:cs typeface="Gill Sans M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CN" sz="1200" b="0" i="0" strike="noStrike" kern="1200" cap="none" spc="0" normalizeH="0" baseline="0" noProof="0" dirty="0">
              <a:ln>
                <a:noFill/>
              </a:ln>
              <a:solidFill>
                <a:prstClr val="black"/>
              </a:solidFill>
              <a:effectLst/>
              <a:uLnTx/>
              <a:uFillTx/>
              <a:latin typeface="Corbel" panose="020B0503020204020204" pitchFamily="34" charset="0"/>
              <a:cs typeface="Gill Sans MT"/>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CN" sz="1200" b="0" i="0" strike="noStrike" kern="1200" cap="none" spc="0" normalizeH="0" baseline="0" noProof="0" dirty="0">
              <a:ln>
                <a:noFill/>
              </a:ln>
              <a:solidFill>
                <a:prstClr val="black"/>
              </a:solidFill>
              <a:effectLst/>
              <a:uLnTx/>
              <a:uFillTx/>
              <a:latin typeface="Corbel" panose="020B0503020204020204" pitchFamily="34" charset="0"/>
              <a:cs typeface="Gill Sans MT"/>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CN" sz="1200" b="0" i="0" strike="noStrike" kern="1200" cap="none" spc="0" normalizeH="0" baseline="0" noProof="0" dirty="0">
              <a:ln>
                <a:noFill/>
              </a:ln>
              <a:solidFill>
                <a:prstClr val="black"/>
              </a:solidFill>
              <a:effectLst/>
              <a:uLnTx/>
              <a:uFillTx/>
              <a:latin typeface="Corbel" panose="020B0503020204020204" pitchFamily="34" charset="0"/>
              <a:cs typeface="Gill Sans MT"/>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CN" sz="1200" b="0" i="0" strike="noStrike" kern="1200" cap="none" spc="0" normalizeH="0" baseline="0" noProof="0" dirty="0">
              <a:ln>
                <a:noFill/>
              </a:ln>
              <a:solidFill>
                <a:prstClr val="black"/>
              </a:solidFill>
              <a:effectLst/>
              <a:uLnTx/>
              <a:uFillTx/>
              <a:latin typeface="Corbel" panose="020B0503020204020204" pitchFamily="34" charset="0"/>
              <a:cs typeface="Gill Sans MT"/>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CN" sz="1200" b="0" i="0" strike="noStrike" kern="1200" cap="none" spc="0" normalizeH="0" baseline="0" noProof="0" dirty="0">
              <a:ln>
                <a:noFill/>
              </a:ln>
              <a:solidFill>
                <a:prstClr val="black"/>
              </a:solidFill>
              <a:effectLst/>
              <a:uLnTx/>
              <a:uFillTx/>
              <a:latin typeface="Corbel" panose="020B0503020204020204" pitchFamily="34" charset="0"/>
              <a:cs typeface="Gill Sans MT"/>
            </a:endParaRPr>
          </a:p>
        </p:txBody>
      </p:sp>
      <p:sp>
        <p:nvSpPr>
          <p:cNvPr id="4" name="Slide Number Placeholder 3">
            <a:extLst>
              <a:ext uri="{FF2B5EF4-FFF2-40B4-BE49-F238E27FC236}">
                <a16:creationId xmlns:a16="http://schemas.microsoft.com/office/drawing/2014/main" id="{2D84F4E6-24C5-6E6E-45DE-15BCAC69C29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4425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DB409-FD05-9A91-79CD-2AE53533DC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DA528D-FADF-8592-33B7-D500FA8C4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5A5D0-7E8E-812D-F187-2324DB56889E}"/>
              </a:ext>
            </a:extLst>
          </p:cNvPr>
          <p:cNvSpPr>
            <a:spLocks noGrp="1"/>
          </p:cNvSpPr>
          <p:nvPr>
            <p:ph type="body" idx="1"/>
          </p:nvPr>
        </p:nvSpPr>
        <p:spPr/>
        <p:txBody>
          <a:bodyPr/>
          <a:lstStyle/>
          <a:p>
            <a:r>
              <a:rPr lang="en-US" altLang="zh-CN" dirty="0"/>
              <a:t>[CLICK] Based on our analysis and insights, o</a:t>
            </a:r>
            <a:r>
              <a:rPr lang="en-US" dirty="0"/>
              <a:t>ur goal is …</a:t>
            </a:r>
          </a:p>
        </p:txBody>
      </p:sp>
      <p:sp>
        <p:nvSpPr>
          <p:cNvPr id="4" name="Slide Number Placeholder 3">
            <a:extLst>
              <a:ext uri="{FF2B5EF4-FFF2-40B4-BE49-F238E27FC236}">
                <a16:creationId xmlns:a16="http://schemas.microsoft.com/office/drawing/2014/main" id="{06108C19-C152-DE07-608B-334771D8F99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886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39822-44B1-D464-DA10-DEE36F3E0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5DC32-B87D-FC5E-468C-07A2A74A52B6}"/>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62FBF339-95E7-D328-48B7-A8F20F0A94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let’s go to </a:t>
            </a:r>
            <a:r>
              <a:rPr lang="en-US" altLang="zh-CN" dirty="0" err="1"/>
              <a:t>papi’s</a:t>
            </a:r>
            <a:r>
              <a:rPr lang="en-US" altLang="zh-CN" dirty="0"/>
              <a:t> overview.</a:t>
            </a:r>
          </a:p>
        </p:txBody>
      </p:sp>
      <p:sp>
        <p:nvSpPr>
          <p:cNvPr id="4" name="Slide Number Placeholder 3">
            <a:extLst>
              <a:ext uri="{FF2B5EF4-FFF2-40B4-BE49-F238E27FC236}">
                <a16:creationId xmlns:a16="http://schemas.microsoft.com/office/drawing/2014/main" id="{166776F6-C762-8722-6EE5-35BE47D2D3D3}"/>
              </a:ext>
            </a:extLst>
          </p:cNvPr>
          <p:cNvSpPr>
            <a:spLocks noGrp="1"/>
          </p:cNvSpPr>
          <p:nvPr>
            <p:ph type="sldNum" sz="quarter" idx="10"/>
          </p:nvPr>
        </p:nvSpPr>
        <p:spPr/>
        <p:txBody>
          <a:bodyPr/>
          <a:lstStyle/>
          <a:p>
            <a:fld id="{3ECB66F2-E617-4D22-9699-A8F2E158CBC6}" type="slidenum">
              <a:rPr lang="en-US" smtClean="0"/>
              <a:t>23</a:t>
            </a:fld>
            <a:endParaRPr lang="en-US"/>
          </a:p>
        </p:txBody>
      </p:sp>
    </p:spTree>
    <p:extLst>
      <p:ext uri="{BB962C8B-B14F-4D97-AF65-F5344CB8AC3E}">
        <p14:creationId xmlns:p14="http://schemas.microsoft.com/office/powerpoint/2010/main" val="647439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C32E8-7D36-C0FB-5944-59C26DC7C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8DC5A-1E9B-590D-09C3-84D19256C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4C27E-7555-C370-E41F-EB200407EA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87CDFA-9F5F-8EF0-84A8-2158E876CC9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0691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40D7-8397-EA06-19ED-73120745C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7425C-18DE-A187-C0BB-7E63A967D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11523-D49A-9C09-FB07-B38D56A6383C}"/>
              </a:ext>
            </a:extLst>
          </p:cNvPr>
          <p:cNvSpPr>
            <a:spLocks noGrp="1"/>
          </p:cNvSpPr>
          <p:nvPr>
            <p:ph type="body" idx="1"/>
          </p:nvPr>
        </p:nvSpPr>
        <p:spPr/>
        <p:txBody>
          <a:bodyPr/>
          <a:lstStyle/>
          <a:p>
            <a:r>
              <a:rPr lang="en-US" dirty="0"/>
              <a:t>[CLICK] To this end, we design a new …</a:t>
            </a:r>
            <a:endPar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endParaRPr>
          </a:p>
        </p:txBody>
      </p:sp>
      <p:sp>
        <p:nvSpPr>
          <p:cNvPr id="4" name="Slide Number Placeholder 3">
            <a:extLst>
              <a:ext uri="{FF2B5EF4-FFF2-40B4-BE49-F238E27FC236}">
                <a16:creationId xmlns:a16="http://schemas.microsoft.com/office/drawing/2014/main" id="{81956057-80FC-33C4-9B45-417623C70CD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884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21F6F-8676-C156-C429-D6F5AB7C7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6BB31-6CC3-5AD6-3D09-3549786505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0B7805-7133-BE44-372D-54E887468239}"/>
              </a:ext>
            </a:extLst>
          </p:cNvPr>
          <p:cNvSpPr>
            <a:spLocks noGrp="1"/>
          </p:cNvSpPr>
          <p:nvPr>
            <p:ph type="body" idx="1"/>
          </p:nvPr>
        </p:nvSpPr>
        <p:spPr/>
        <p:txBody>
          <a:bodyPr/>
          <a:lstStyle/>
          <a:p>
            <a:r>
              <a:rPr lang="en-US" dirty="0"/>
              <a:t>[CLICK] here is PAPI’s architecture overview.</a:t>
            </a:r>
          </a:p>
          <a:p>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In PAPI system, we have a high-performance processor to handle memory-bound or compute-bound FC kernels,</a:t>
            </a:r>
          </a:p>
          <a:p>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And Attn-PIM devices handle memory-bound kernels</a:t>
            </a:r>
          </a:p>
          <a:p>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And also a host CPU</a:t>
            </a:r>
          </a:p>
        </p:txBody>
      </p:sp>
      <p:sp>
        <p:nvSpPr>
          <p:cNvPr id="4" name="Slide Number Placeholder 3">
            <a:extLst>
              <a:ext uri="{FF2B5EF4-FFF2-40B4-BE49-F238E27FC236}">
                <a16:creationId xmlns:a16="http://schemas.microsoft.com/office/drawing/2014/main" id="{09E14D27-C49E-793E-53AA-AF5D753527C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119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103DC-66C4-7D59-530A-64B7CF3AA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DC08F-3B6D-7606-6902-6DB990C998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B3BD8-AF3E-0C49-B527-FBAFC82A18EB}"/>
              </a:ext>
            </a:extLst>
          </p:cNvPr>
          <p:cNvSpPr>
            <a:spLocks noGrp="1"/>
          </p:cNvSpPr>
          <p:nvPr>
            <p:ph type="body" idx="1"/>
          </p:nvPr>
        </p:nvSpPr>
        <p:spPr/>
        <p:txBody>
          <a:bodyPr/>
          <a:lstStyle/>
          <a:p>
            <a:r>
              <a:rPr lang="en-US" dirty="0"/>
              <a:t>And you can see there are FC-PIM and Attn-PIM devices in PAPI architecture.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rPr>
              <a:t>The </a:t>
            </a:r>
            <a:r>
              <a:rPr lang="en-US" altLang="zh-CN" sz="1200" b="1" dirty="0">
                <a:solidFill>
                  <a:srgbClr val="C00000"/>
                </a:solidFill>
                <a:latin typeface="Corbel" panose="020B0503020204020204" pitchFamily="34" charset="0"/>
                <a:cs typeface="Gill Sans MT"/>
              </a:rPr>
              <a:t>Hybrid PIM units</a:t>
            </a:r>
            <a:r>
              <a:rPr lang="en-US" altLang="zh-CN" sz="1200" b="1" dirty="0">
                <a:solidFill>
                  <a:srgbClr val="000000"/>
                </a:solidFill>
                <a:latin typeface="Corbel" panose="020B0503020204020204" pitchFamily="34" charset="0"/>
                <a:cs typeface="Gill Sans MT"/>
              </a:rPr>
              <a:t> </a:t>
            </a:r>
            <a:r>
              <a:rPr lang="en-US" altLang="zh-CN" sz="1200" dirty="0">
                <a:solidFill>
                  <a:srgbClr val="000000"/>
                </a:solidFill>
                <a:latin typeface="Corbel" panose="020B0503020204020204" pitchFamily="34" charset="0"/>
                <a:cs typeface="Gill Sans MT"/>
              </a:rPr>
              <a:t>handle memory-bound FC &amp; attention kernels with </a:t>
            </a:r>
            <a:r>
              <a:rPr lang="en-US" altLang="zh-CN" sz="1200" b="1" dirty="0">
                <a:solidFill>
                  <a:srgbClr val="1F497D"/>
                </a:solidFill>
                <a:latin typeface="Corbel" panose="020B0503020204020204" pitchFamily="34" charset="0"/>
                <a:cs typeface="Gill Sans MT"/>
              </a:rPr>
              <a:t>different computational and memory demands</a:t>
            </a:r>
          </a:p>
        </p:txBody>
      </p:sp>
      <p:sp>
        <p:nvSpPr>
          <p:cNvPr id="4" name="Slide Number Placeholder 3">
            <a:extLst>
              <a:ext uri="{FF2B5EF4-FFF2-40B4-BE49-F238E27FC236}">
                <a16:creationId xmlns:a16="http://schemas.microsoft.com/office/drawing/2014/main" id="{039D38DA-46ED-9C55-19DA-5E7562B8ADB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73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4E43F-7269-3FB6-954A-D92136A8B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10CF1-FEAB-E089-1516-FB6CA11D1880}"/>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B7A8187A-ABF0-5ABF-32AA-5CB60695CC42}"/>
              </a:ext>
            </a:extLst>
          </p:cNvPr>
          <p:cNvSpPr>
            <a:spLocks noGrp="1"/>
          </p:cNvSpPr>
          <p:nvPr>
            <p:ph type="body" idx="1"/>
          </p:nvPr>
        </p:nvSpPr>
        <p:spPr/>
        <p:txBody>
          <a:bodyPr/>
          <a:lstStyle/>
          <a:p>
            <a:r>
              <a:rPr lang="en-US" dirty="0"/>
              <a:t>Next, I will describe how to implement our work.</a:t>
            </a:r>
          </a:p>
          <a:p>
            <a:r>
              <a:rPr lang="en-US" dirty="0"/>
              <a:t>[NEXT]</a:t>
            </a:r>
          </a:p>
        </p:txBody>
      </p:sp>
      <p:sp>
        <p:nvSpPr>
          <p:cNvPr id="4" name="Slide Number Placeholder 3">
            <a:extLst>
              <a:ext uri="{FF2B5EF4-FFF2-40B4-BE49-F238E27FC236}">
                <a16:creationId xmlns:a16="http://schemas.microsoft.com/office/drawing/2014/main" id="{0091B5C1-6836-59B7-77F4-A254A0B4CD9C}"/>
              </a:ext>
            </a:extLst>
          </p:cNvPr>
          <p:cNvSpPr>
            <a:spLocks noGrp="1"/>
          </p:cNvSpPr>
          <p:nvPr>
            <p:ph type="sldNum" sz="quarter" idx="10"/>
          </p:nvPr>
        </p:nvSpPr>
        <p:spPr/>
        <p:txBody>
          <a:bodyPr/>
          <a:lstStyle/>
          <a:p>
            <a:fld id="{3ECB66F2-E617-4D22-9699-A8F2E158CBC6}" type="slidenum">
              <a:rPr lang="en-US" smtClean="0"/>
              <a:t>28</a:t>
            </a:fld>
            <a:endParaRPr lang="en-US"/>
          </a:p>
        </p:txBody>
      </p:sp>
    </p:spTree>
    <p:extLst>
      <p:ext uri="{BB962C8B-B14F-4D97-AF65-F5344CB8AC3E}">
        <p14:creationId xmlns:p14="http://schemas.microsoft.com/office/powerpoint/2010/main" val="3558976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ABB50-B6E9-476D-208F-8F2F488A6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363D1-4853-11BC-4F0C-9AF08664D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B2CC9-3F7C-8BB9-0F25-9512CFDED9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1F497D"/>
                </a:solidFill>
                <a:latin typeface="Corbel" panose="020B0503020204020204" pitchFamily="34" charset="0"/>
                <a:ea typeface="+mj-ea"/>
              </a:rPr>
              <a:t>let’s see the High-performance processor in PAPI architecture first.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1F497D"/>
                </a:solidFill>
                <a:latin typeface="Corbel" panose="020B0503020204020204" pitchFamily="34" charset="0"/>
                <a:ea typeface="+mj-ea"/>
              </a:rPr>
              <a:t>[CLICK] It includes a scheduler and two kinds of computing units: computation-centric processing units and memory-centric FC-PIM.</a:t>
            </a:r>
          </a:p>
          <a:p>
            <a:pPr algn="l"/>
            <a:r>
              <a:rPr lang="en-US" altLang="zh-CN" sz="1200" b="0" dirty="0">
                <a:solidFill>
                  <a:srgbClr val="1F497D"/>
                </a:solidFill>
                <a:latin typeface="Corbel" panose="020B0503020204020204" pitchFamily="34" charset="0"/>
                <a:ea typeface="+mj-ea"/>
              </a:rPr>
              <a:t>[CLICK] </a:t>
            </a:r>
            <a:r>
              <a:rPr lang="en-US" altLang="zh-CN" sz="1200" b="0" dirty="0">
                <a:solidFill>
                  <a:srgbClr val="000000"/>
                </a:solidFill>
                <a:latin typeface="Corbel" panose="020B0503020204020204" pitchFamily="34" charset="0"/>
              </a:rPr>
              <a:t>When FC kernels are compute-bound, the scheduler assigns the FC kernels to processing units, </a:t>
            </a:r>
          </a:p>
          <a:p>
            <a:pPr algn="l"/>
            <a:r>
              <a:rPr lang="en-US" altLang="zh-CN" sz="1200" b="0" dirty="0">
                <a:solidFill>
                  <a:srgbClr val="000000"/>
                </a:solidFill>
                <a:latin typeface="Corbel" panose="020B0503020204020204" pitchFamily="34" charset="0"/>
              </a:rPr>
              <a:t>[CLICK] and when FC kernels memory-bound, assigns the FC kernels to FC-PIM device.</a:t>
            </a:r>
          </a:p>
          <a:p>
            <a:pPr algn="l"/>
            <a:endParaRPr lang="zh-CN" altLang="en-US" sz="1200" b="0" dirty="0">
              <a:solidFill>
                <a:srgbClr val="000000"/>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id="{951F6B5A-B8AA-2F03-0FE1-8E93DF17A8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199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1E909-D8AD-D12A-FCA2-9F1005D94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5618A-F681-6F4D-7D82-F1522654BF3D}"/>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3B04D08A-7F7E-684D-EFD5-7095859B668B}"/>
              </a:ext>
            </a:extLst>
          </p:cNvPr>
          <p:cNvSpPr>
            <a:spLocks noGrp="1"/>
          </p:cNvSpPr>
          <p:nvPr>
            <p:ph type="body" idx="1"/>
          </p:nvPr>
        </p:nvSpPr>
        <p:spPr/>
        <p:txBody>
          <a:bodyPr/>
          <a:lstStyle/>
          <a:p>
            <a:r>
              <a:rPr lang="en-US" altLang="zh-CN" dirty="0"/>
              <a:t>First I provide the short background</a:t>
            </a:r>
          </a:p>
          <a:p>
            <a:r>
              <a:rPr lang="en-US" altLang="zh-CN" dirty="0"/>
              <a:t>[NEXT]</a:t>
            </a:r>
          </a:p>
          <a:p>
            <a:endParaRPr lang="en-US" dirty="0"/>
          </a:p>
        </p:txBody>
      </p:sp>
      <p:sp>
        <p:nvSpPr>
          <p:cNvPr id="4" name="Slide Number Placeholder 3">
            <a:extLst>
              <a:ext uri="{FF2B5EF4-FFF2-40B4-BE49-F238E27FC236}">
                <a16:creationId xmlns:a16="http://schemas.microsoft.com/office/drawing/2014/main" id="{1F56ECD5-EDB2-36CF-E7C0-B480BEF9962D}"/>
              </a:ext>
            </a:extLst>
          </p:cNvPr>
          <p:cNvSpPr>
            <a:spLocks noGrp="1"/>
          </p:cNvSpPr>
          <p:nvPr>
            <p:ph type="sldNum" sz="quarter" idx="10"/>
          </p:nvPr>
        </p:nvSpPr>
        <p:spPr/>
        <p:txBody>
          <a:bodyPr/>
          <a:lstStyle/>
          <a:p>
            <a:fld id="{3ECB66F2-E617-4D22-9699-A8F2E158CBC6}" type="slidenum">
              <a:rPr lang="en-US" smtClean="0"/>
              <a:t>3</a:t>
            </a:fld>
            <a:endParaRPr lang="en-US"/>
          </a:p>
        </p:txBody>
      </p:sp>
    </p:spTree>
    <p:extLst>
      <p:ext uri="{BB962C8B-B14F-4D97-AF65-F5344CB8AC3E}">
        <p14:creationId xmlns:p14="http://schemas.microsoft.com/office/powerpoint/2010/main" val="215346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752C3-7AC8-1FCC-A629-44021A1E1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ADCD7-2895-8490-4286-447BD3AFA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55C0E-D199-D558-E5C1-EB013635939F}"/>
              </a:ext>
            </a:extLst>
          </p:cNvPr>
          <p:cNvSpPr>
            <a:spLocks noGrp="1"/>
          </p:cNvSpPr>
          <p:nvPr>
            <p:ph type="body" idx="1"/>
          </p:nvPr>
        </p:nvSpPr>
        <p:spPr/>
        <p:txBody>
          <a:bodyPr/>
          <a:lstStyle/>
          <a:p>
            <a:r>
              <a:rPr lang="en-US" altLang="zh-CN" dirty="0"/>
              <a:t>And in PAPI architecture,</a:t>
            </a:r>
            <a:r>
              <a:rPr lang="zh-CN" altLang="en-US" dirty="0"/>
              <a:t> </a:t>
            </a:r>
            <a:r>
              <a:rPr lang="en-US" dirty="0"/>
              <a:t>we have FC-PIM and Attention-PIM.</a:t>
            </a:r>
          </a:p>
          <a:p>
            <a:r>
              <a:rPr lang="en-US" dirty="0"/>
              <a:t>[CLICK] </a:t>
            </a:r>
            <a:r>
              <a:rPr lang="en-US" altLang="zh-CN" dirty="0"/>
              <a:t>It is</a:t>
            </a:r>
            <a:r>
              <a:rPr lang="en-US" dirty="0"/>
              <a:t> placed in high-performance processor.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And Attn-PIM is for attention kernels. </a:t>
            </a:r>
            <a:r>
              <a:rPr lang="en-US" sz="1200" b="0" dirty="0">
                <a:solidFill>
                  <a:srgbClr val="000000"/>
                </a:solidFill>
                <a:latin typeface="Corbel" panose="020B0503020204020204" pitchFamily="34" charset="0"/>
              </a:rPr>
              <a:t>It is</a:t>
            </a:r>
            <a:r>
              <a:rPr lang="en-US" altLang="zh-CN" sz="1200" b="0" dirty="0">
                <a:solidFill>
                  <a:srgbClr val="000000"/>
                </a:solidFill>
                <a:latin typeface="Corbel" panose="020B0503020204020204" pitchFamily="34" charset="0"/>
              </a:rPr>
              <a:t> disaggregated from the high-performance processor. So that we can add more Attn-PIM devices that can provide more memory bandwidth and capacity in a flexible manner.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t>Let’s go into the details on the two PIM units.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a:solidFill>
                <a:srgbClr val="000000"/>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000000"/>
                </a:solidFill>
                <a:latin typeface="Corbel" panose="020B0503020204020204" pitchFamily="34" charset="0"/>
              </a:rPr>
              <a:t> </a:t>
            </a:r>
            <a:endParaRPr lang="zh-CN" altLang="en-US" sz="1200" b="0" dirty="0">
              <a:solidFill>
                <a:srgbClr val="000000"/>
              </a:solidFill>
              <a:latin typeface="Corbel" panose="020B0503020204020204" pitchFamily="34" charset="0"/>
            </a:endParaRPr>
          </a:p>
          <a:p>
            <a:endParaRPr lang="en-US" dirty="0"/>
          </a:p>
        </p:txBody>
      </p:sp>
      <p:sp>
        <p:nvSpPr>
          <p:cNvPr id="4" name="Slide Number Placeholder 3">
            <a:extLst>
              <a:ext uri="{FF2B5EF4-FFF2-40B4-BE49-F238E27FC236}">
                <a16:creationId xmlns:a16="http://schemas.microsoft.com/office/drawing/2014/main" id="{6FF4FE53-2790-3135-62E4-153C59761FC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0368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B8521-3FD3-E17D-3648-B6B6A21A7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CEA90-8037-335E-793A-2ACABB8D1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150A2-409F-6CD1-0611-15A3F529B2BD}"/>
              </a:ext>
            </a:extLst>
          </p:cNvPr>
          <p:cNvSpPr>
            <a:spLocks noGrp="1"/>
          </p:cNvSpPr>
          <p:nvPr>
            <p:ph type="body" idx="1"/>
          </p:nvPr>
        </p:nvSpPr>
        <p:spPr/>
        <p:txBody>
          <a:bodyPr/>
          <a:lstStyle/>
          <a:p>
            <a:pPr lvl="0" algn="l" defTabSz="914400">
              <a:defRPr/>
            </a:pPr>
            <a:r>
              <a:rPr lang="en-US" b="0" dirty="0"/>
              <a:t>[CLICK] In each bank in FC-PIM, we integrates four floating-point processing units by leveraging the high data reuse level in FC kernels.</a:t>
            </a:r>
          </a:p>
          <a:p>
            <a:pPr lvl="0" algn="l" defTabSz="914400">
              <a:defRPr/>
            </a:pPr>
            <a:r>
              <a:rPr lang="en-US" b="0" dirty="0"/>
              <a:t>[CLICK] Therefore, </a:t>
            </a:r>
            <a:r>
              <a:rPr lang="en-US" altLang="zh-CN" sz="1200" b="0" dirty="0">
                <a:latin typeface="Corbel" panose="020B0503020204020204" pitchFamily="34" charset="0"/>
                <a:cs typeface="Gill Sans MT"/>
              </a:rPr>
              <a:t>FC-PIM units offer </a:t>
            </a:r>
            <a:r>
              <a:rPr lang="en-US" altLang="zh-CN" sz="1200" b="0" dirty="0">
                <a:solidFill>
                  <a:srgbClr val="C00000"/>
                </a:solidFill>
                <a:latin typeface="Corbel" panose="020B0503020204020204" pitchFamily="34" charset="0"/>
                <a:cs typeface="Gill Sans MT"/>
              </a:rPr>
              <a:t>high computation capabilities</a:t>
            </a:r>
            <a:r>
              <a:rPr lang="en-US" altLang="zh-CN" sz="1200" b="0" dirty="0">
                <a:latin typeface="Corbel" panose="020B0503020204020204" pitchFamily="34" charset="0"/>
                <a:cs typeface="Gill Sans MT"/>
              </a:rPr>
              <a:t> to cater to the FC kernels.</a:t>
            </a:r>
          </a:p>
          <a:p>
            <a:pPr lvl="0" algn="l" defTabSz="914400">
              <a:defRPr/>
            </a:pPr>
            <a:r>
              <a:rPr kumimoji="0" lang="en-US" altLang="zh-CN" sz="1200" b="0" i="0" strike="noStrike" kern="1200" cap="none" spc="0" normalizeH="0" baseline="0" noProof="0" dirty="0">
                <a:ln>
                  <a:noFill/>
                </a:ln>
                <a:effectLst/>
                <a:uLnTx/>
                <a:uFillTx/>
                <a:latin typeface="Corbel" panose="020B0503020204020204" pitchFamily="34" charset="0"/>
                <a:cs typeface="Gill Sans MT"/>
              </a:rPr>
              <a:t>[CLICK]Compared to FC-PIM, Attention-PIM integrates more bank groups in one stack, </a:t>
            </a:r>
          </a:p>
          <a:p>
            <a:pPr lvl="0" algn="l" defTabSz="914400">
              <a:defRPr/>
            </a:pPr>
            <a:r>
              <a:rPr kumimoji="0" lang="en-US" altLang="zh-CN" sz="1200" b="0" i="0" strike="noStrike" kern="1200" cap="none" spc="0" normalizeH="0" baseline="0" noProof="0" dirty="0">
                <a:ln>
                  <a:noFill/>
                </a:ln>
                <a:effectLst/>
                <a:uLnTx/>
                <a:uFillTx/>
                <a:latin typeface="Corbel" panose="020B0503020204020204" pitchFamily="34" charset="0"/>
                <a:cs typeface="Gill Sans MT"/>
              </a:rPr>
              <a:t>[CLICK] so that it can provide larger memory bandwidth and capacity for the attention kernels.</a:t>
            </a:r>
          </a:p>
          <a:p>
            <a:endParaRPr lang="en-US" dirty="0"/>
          </a:p>
        </p:txBody>
      </p:sp>
      <p:sp>
        <p:nvSpPr>
          <p:cNvPr id="4" name="Slide Number Placeholder 3">
            <a:extLst>
              <a:ext uri="{FF2B5EF4-FFF2-40B4-BE49-F238E27FC236}">
                <a16:creationId xmlns:a16="http://schemas.microsoft.com/office/drawing/2014/main" id="{399372E8-ACC6-8588-1A28-993FC2D86BB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4045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D6104-345C-43CF-FED6-9762E7695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8E686-41FC-AD19-9C9C-68B311FA1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BED06-3749-47BB-BD7B-7CCFED6C8781}"/>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we have two kinds of computing units to execute FC kernels, FC-PIM and processing-units. Then how to do the runtime FC kernel scheduling? We will first offline identify a memory-boundedness threshold. To test FC kernels execution time with different parallelism levels, and find under what condition kernel has better performance on FC-PIM rather than PUs. Then we execute the runtime scheduling.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There will be three stopes.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First, the scheduler is always monitoring the parallelism levels, TLP and RLP.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[CLICK] Once the parallelism levels are changed,  an arithmetic intensity predictor works, </a:t>
            </a:r>
            <a:r>
              <a:rPr lang="en-US" altLang="zh-CN" b="0" dirty="0">
                <a:solidFill>
                  <a:prstClr val="black"/>
                </a:solidFill>
                <a:latin typeface="Corbel" panose="020B0503020204020204" pitchFamily="34" charset="0"/>
              </a:rPr>
              <a:t>estimate the </a:t>
            </a:r>
            <a:r>
              <a:rPr lang="en-US" altLang="zh-CN" b="0" dirty="0">
                <a:solidFill>
                  <a:srgbClr val="0000FF"/>
                </a:solidFill>
                <a:latin typeface="Corbel" panose="020B0503020204020204" pitchFamily="34" charset="0"/>
              </a:rPr>
              <a:t>arithmetic intensity </a:t>
            </a:r>
            <a:r>
              <a:rPr lang="en-US" altLang="zh-CN" b="0" dirty="0">
                <a:solidFill>
                  <a:prstClr val="black"/>
                </a:solidFill>
                <a:latin typeface="Corbel" panose="020B0503020204020204" pitchFamily="34" charset="0"/>
              </a:rPr>
              <a:t>of FC kernels, and then </a:t>
            </a:r>
            <a:r>
              <a:rPr lang="en-US" altLang="zh-CN" sz="1200" b="0" dirty="0">
                <a:solidFill>
                  <a:sysClr val="windowText" lastClr="000000"/>
                </a:solidFill>
                <a:latin typeface="Corbel" panose="020B0503020204020204" pitchFamily="34" charset="0"/>
              </a:rPr>
              <a:t>compare with memory-boundedness threshold</a:t>
            </a: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Finally, we schedule the FC kernels to </a:t>
            </a:r>
            <a:r>
              <a:rPr lang="en-US" altLang="zh-CN" sz="1200" dirty="0">
                <a:solidFill>
                  <a:sysClr val="windowText" lastClr="000000"/>
                </a:solidFill>
                <a:latin typeface="Corbel" panose="020B0503020204020204" pitchFamily="34" charset="0"/>
              </a:rPr>
              <a:t>map them to FC-PIM or PUs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15DBF772-1433-E65F-2ED9-17483EDE4A8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9226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52437-7A67-716E-5285-418CD8822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E7BC8-3E99-D6EC-765D-6EDE447672AA}"/>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0EF9E661-D342-7206-ED1E-C5DE5D0EB6DC}"/>
              </a:ext>
            </a:extLst>
          </p:cNvPr>
          <p:cNvSpPr>
            <a:spLocks noGrp="1"/>
          </p:cNvSpPr>
          <p:nvPr>
            <p:ph type="body" idx="1"/>
          </p:nvPr>
        </p:nvSpPr>
        <p:spPr/>
        <p:txBody>
          <a:bodyPr/>
          <a:lstStyle/>
          <a:p>
            <a:r>
              <a:rPr lang="en-US" dirty="0"/>
              <a:t>Next, </a:t>
            </a:r>
            <a:r>
              <a:rPr lang="en-US" altLang="zh-CN" dirty="0"/>
              <a:t>Let’s look at our evaluation</a:t>
            </a:r>
          </a:p>
        </p:txBody>
      </p:sp>
      <p:sp>
        <p:nvSpPr>
          <p:cNvPr id="4" name="Slide Number Placeholder 3">
            <a:extLst>
              <a:ext uri="{FF2B5EF4-FFF2-40B4-BE49-F238E27FC236}">
                <a16:creationId xmlns:a16="http://schemas.microsoft.com/office/drawing/2014/main" id="{B4C2ECB7-7103-6581-80D6-3BDCBED48258}"/>
              </a:ext>
            </a:extLst>
          </p:cNvPr>
          <p:cNvSpPr>
            <a:spLocks noGrp="1"/>
          </p:cNvSpPr>
          <p:nvPr>
            <p:ph type="sldNum" sz="quarter" idx="10"/>
          </p:nvPr>
        </p:nvSpPr>
        <p:spPr/>
        <p:txBody>
          <a:bodyPr/>
          <a:lstStyle/>
          <a:p>
            <a:fld id="{3ECB66F2-E617-4D22-9699-A8F2E158CBC6}" type="slidenum">
              <a:rPr lang="en-US" smtClean="0"/>
              <a:t>33</a:t>
            </a:fld>
            <a:endParaRPr lang="en-US"/>
          </a:p>
        </p:txBody>
      </p:sp>
    </p:spTree>
    <p:extLst>
      <p:ext uri="{BB962C8B-B14F-4D97-AF65-F5344CB8AC3E}">
        <p14:creationId xmlns:p14="http://schemas.microsoft.com/office/powerpoint/2010/main" val="1205541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882CB-0498-3D8C-CF26-F49A26C79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EA2934-D55A-4078-7ED0-E1BE30185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4E274-83E7-885F-C867-13877EC38FDC}"/>
              </a:ext>
            </a:extLst>
          </p:cNvPr>
          <p:cNvSpPr>
            <a:spLocks noGrp="1"/>
          </p:cNvSpPr>
          <p:nvPr>
            <p:ph type="body" idx="1"/>
          </p:nvPr>
        </p:nvSpPr>
        <p:spPr/>
        <p:txBody>
          <a:bodyPr/>
          <a:lstStyle/>
          <a:p>
            <a:r>
              <a:rPr lang="en-US" altLang="zh-CN" dirty="0"/>
              <a:t>We</a:t>
            </a:r>
            <a:r>
              <a:rPr lang="zh-CN" altLang="en-US" dirty="0"/>
              <a:t> </a:t>
            </a:r>
            <a:r>
              <a:rPr lang="en-US" altLang="zh-CN" dirty="0"/>
              <a:t>evaluate PAPI’s performance and energy using</a:t>
            </a:r>
            <a:r>
              <a:rPr lang="zh-CN" altLang="en-US" dirty="0"/>
              <a:t> </a:t>
            </a:r>
            <a:r>
              <a:rPr lang="en-US" altLang="zh-CN" dirty="0"/>
              <a:t>a simulator provided by AttAcc, which is based on Ramulator2.</a:t>
            </a:r>
          </a:p>
          <a:p>
            <a:r>
              <a:rPr lang="en-US" altLang="zh-CN" dirty="0"/>
              <a:t>And we</a:t>
            </a:r>
            <a:r>
              <a:rPr lang="zh-CN" altLang="en-US" dirty="0"/>
              <a:t> </a:t>
            </a:r>
            <a:r>
              <a:rPr lang="en-US" altLang="zh-CN" dirty="0"/>
              <a:t>compare</a:t>
            </a:r>
            <a:r>
              <a:rPr lang="zh-CN" altLang="en-US" dirty="0"/>
              <a:t> </a:t>
            </a:r>
            <a:r>
              <a:rPr lang="en-US" altLang="zh-CN" dirty="0"/>
              <a:t>PAPI</a:t>
            </a:r>
            <a:r>
              <a:rPr lang="zh-CN" altLang="en-US" dirty="0"/>
              <a:t> </a:t>
            </a:r>
            <a:r>
              <a:rPr lang="en-US" altLang="zh-CN" dirty="0"/>
              <a:t>with 3 baselines. a state-of-the-art PIM-enabled LLM computing system AttAcc, a GPU with HBM-PIM computing system, and a PIM-only design. </a:t>
            </a:r>
          </a:p>
          <a:p>
            <a:r>
              <a:rPr lang="en-US" altLang="zh-CN" dirty="0"/>
              <a:t>We</a:t>
            </a:r>
            <a:r>
              <a:rPr lang="zh-CN" altLang="en-US" dirty="0"/>
              <a:t> </a:t>
            </a:r>
            <a:r>
              <a:rPr lang="en-US" altLang="zh-CN" dirty="0"/>
              <a:t>evaluate three popular transformer-based LLMs with two different tasks in</a:t>
            </a:r>
            <a:r>
              <a:rPr lang="zh-CN" altLang="en-US" dirty="0"/>
              <a:t> </a:t>
            </a:r>
            <a:r>
              <a:rPr lang="en-US" altLang="zh-CN" dirty="0"/>
              <a:t>Dolly</a:t>
            </a:r>
            <a:r>
              <a:rPr lang="zh-CN" altLang="en-US" dirty="0"/>
              <a:t> </a:t>
            </a:r>
            <a:r>
              <a:rPr lang="en-US" altLang="zh-CN" dirty="0"/>
              <a:t>datasets.</a:t>
            </a:r>
            <a:endParaRPr lang="en-US" dirty="0"/>
          </a:p>
        </p:txBody>
      </p:sp>
      <p:sp>
        <p:nvSpPr>
          <p:cNvPr id="4" name="Slide Number Placeholder 3">
            <a:extLst>
              <a:ext uri="{FF2B5EF4-FFF2-40B4-BE49-F238E27FC236}">
                <a16:creationId xmlns:a16="http://schemas.microsoft.com/office/drawing/2014/main" id="{DD3D7254-A78B-0719-8B7D-7DF869F5F00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0436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9C497-5A27-3F31-DCCF-4FB972F6A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33061-A2D6-15B7-633F-CF2519493E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95AD3-0290-3952-0928-A55513165CAE}"/>
              </a:ext>
            </a:extLst>
          </p:cNvPr>
          <p:cNvSpPr>
            <a:spLocks noGrp="1"/>
          </p:cNvSpPr>
          <p:nvPr>
            <p:ph type="body" idx="1"/>
          </p:nvPr>
        </p:nvSpPr>
        <p:spPr/>
        <p:txBody>
          <a:bodyPr/>
          <a:lstStyle/>
          <a:p>
            <a:r>
              <a:rPr lang="en-US" altLang="zh-CN" dirty="0"/>
              <a:t>Here</a:t>
            </a:r>
            <a:r>
              <a:rPr lang="zh-CN" altLang="en-US" dirty="0"/>
              <a:t> </a:t>
            </a:r>
            <a:r>
              <a:rPr lang="en-US" altLang="zh-CN" dirty="0"/>
              <a:t>are</a:t>
            </a:r>
            <a:r>
              <a:rPr lang="zh-CN" altLang="en-US" dirty="0"/>
              <a:t> </a:t>
            </a:r>
            <a:r>
              <a:rPr lang="en-US" altLang="zh-CN" dirty="0"/>
              <a:t>the</a:t>
            </a:r>
            <a:r>
              <a:rPr lang="zh-CN" altLang="en-US" dirty="0"/>
              <a:t> </a:t>
            </a:r>
            <a:r>
              <a:rPr lang="en-US" altLang="zh-CN" dirty="0"/>
              <a:t>results</a:t>
            </a:r>
            <a:r>
              <a:rPr lang="zh-CN" altLang="en-US" dirty="0"/>
              <a:t> </a:t>
            </a:r>
            <a:r>
              <a:rPr lang="en-US" altLang="zh-CN" dirty="0"/>
              <a:t>of</a:t>
            </a:r>
            <a:r>
              <a:rPr lang="zh-CN" altLang="en-US" dirty="0"/>
              <a:t> </a:t>
            </a:r>
            <a:r>
              <a:rPr lang="en-US" altLang="zh-CN" dirty="0"/>
              <a:t>performance.</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[CLICK] On average, PAPI provides 1.8 times, 1.9 times, and 11.1 times compared to the baselines.</a:t>
            </a:r>
          </a:p>
          <a:p>
            <a:r>
              <a:rPr lang="en-US" sz="1200" kern="1200" dirty="0">
                <a:solidFill>
                  <a:schemeClr val="tx1"/>
                </a:solidFill>
                <a:latin typeface="+mn-lt"/>
                <a:ea typeface="+mn-ea"/>
                <a:cs typeface="+mn-cs"/>
              </a:rPr>
              <a:t>[NEXT] our speedup over PIM-only is because of two reasons: hybrid PIM units and also heterogenous system with computation-centric processing units.</a:t>
            </a:r>
          </a:p>
          <a:p>
            <a:endParaRPr lang="en-US" sz="1200" kern="1200" dirty="0">
              <a:solidFill>
                <a:schemeClr val="tx1"/>
              </a:solidFill>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D766E37A-187F-07E2-3237-8152C57B131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3521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FF5F6-80BF-AD7B-2F81-EDAC9FE53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8AEDA-2795-A5EC-AF4A-FD55B34E0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00641A-9D57-63E6-45AE-91F71632A311}"/>
              </a:ext>
            </a:extLst>
          </p:cNvPr>
          <p:cNvSpPr>
            <a:spLocks noGrp="1"/>
          </p:cNvSpPr>
          <p:nvPr>
            <p:ph type="body" idx="1"/>
          </p:nvPr>
        </p:nvSpPr>
        <p:spPr/>
        <p:txBody>
          <a:bodyPr/>
          <a:lstStyle/>
          <a:p>
            <a:r>
              <a:rPr lang="en-US" altLang="zh-CN" dirty="0"/>
              <a:t>Here</a:t>
            </a:r>
            <a:r>
              <a:rPr lang="zh-CN" altLang="en-US" dirty="0"/>
              <a:t> </a:t>
            </a:r>
            <a:r>
              <a:rPr lang="en-US" altLang="zh-CN" dirty="0"/>
              <a:t>are</a:t>
            </a:r>
            <a:r>
              <a:rPr lang="zh-CN" altLang="en-US" dirty="0"/>
              <a:t> </a:t>
            </a:r>
            <a:r>
              <a:rPr lang="en-US" altLang="zh-CN" dirty="0"/>
              <a:t>the energy efficiency</a:t>
            </a:r>
            <a:r>
              <a:rPr lang="zh-CN" altLang="en-US" dirty="0"/>
              <a:t> </a:t>
            </a:r>
            <a:r>
              <a:rPr lang="en-US" altLang="zh-CN" dirty="0"/>
              <a:t>results.</a:t>
            </a:r>
            <a:endParaRPr lang="en-US" altLang="zh-CN" sz="1200" kern="1200" dirty="0">
              <a:solidFill>
                <a:schemeClr val="tx1"/>
              </a:solidFill>
              <a:latin typeface="+mn-lt"/>
              <a:ea typeface="+mn-ea"/>
              <a:cs typeface="+mn-cs"/>
            </a:endParaRPr>
          </a:p>
          <a:p>
            <a:r>
              <a:rPr lang="en-US" altLang="zh-CN" sz="1200" b="0" kern="1200" dirty="0">
                <a:solidFill>
                  <a:schemeClr val="tx1"/>
                </a:solidFill>
                <a:latin typeface="+mn-lt"/>
                <a:ea typeface="+mn-ea"/>
                <a:cs typeface="+mn-cs"/>
              </a:rPr>
              <a:t>[CLICK] On average, PAPI </a:t>
            </a:r>
            <a:r>
              <a:rPr kumimoji="0" lang="en-US" altLang="zh-CN" sz="1200" b="0" i="0" u="none" strike="noStrike" kern="1200" cap="none" spc="0" normalizeH="0" baseline="0" noProof="0" dirty="0">
                <a:ln>
                  <a:noFill/>
                </a:ln>
                <a:solidFill>
                  <a:prstClr val="black"/>
                </a:solidFill>
                <a:effectLst/>
                <a:uLnTx/>
                <a:uFillTx/>
                <a:latin typeface="Corbel" panose="020B0503020204020204" pitchFamily="34" charset="0"/>
                <a:cs typeface="Gill Sans MT"/>
              </a:rPr>
              <a:t>improves </a:t>
            </a:r>
            <a:r>
              <a:rPr kumimoji="0" lang="en-US" altLang="zh-CN" sz="1200" b="0" i="0" u="none" strike="noStrike" kern="1200" cap="none" spc="0" normalizeH="0" baseline="0" noProof="0" dirty="0">
                <a:ln>
                  <a:noFill/>
                </a:ln>
                <a:solidFill>
                  <a:srgbClr val="0000FF"/>
                </a:solidFill>
                <a:effectLst/>
                <a:uLnTx/>
                <a:uFillTx/>
                <a:latin typeface="Corbel" panose="020B0503020204020204" pitchFamily="34" charset="0"/>
                <a:cs typeface="Gill Sans MT"/>
              </a:rPr>
              <a:t>energy efficiency </a:t>
            </a:r>
            <a:r>
              <a:rPr kumimoji="0" lang="en-US" altLang="zh-CN" sz="1200" b="0" i="0" u="none" strike="noStrike" kern="1200" cap="none" spc="0" normalizeH="0" baseline="0" noProof="0" dirty="0">
                <a:ln>
                  <a:noFill/>
                </a:ln>
                <a:solidFill>
                  <a:prstClr val="black"/>
                </a:solidFill>
                <a:effectLst/>
                <a:uLnTx/>
                <a:uFillTx/>
                <a:latin typeface="Corbel" panose="020B0503020204020204" pitchFamily="34" charset="0"/>
                <a:cs typeface="Gill Sans MT"/>
              </a:rPr>
              <a:t>by </a:t>
            </a:r>
            <a:r>
              <a:rPr lang="en-US" altLang="zh-CN" sz="1200" b="0" kern="1200" dirty="0">
                <a:solidFill>
                  <a:schemeClr val="tx1"/>
                </a:solidFill>
                <a:latin typeface="+mn-lt"/>
                <a:ea typeface="+mn-ea"/>
                <a:cs typeface="+mn-cs"/>
              </a:rPr>
              <a:t> 3.4 times, 3.4 times, and 1.2 times compared to the baselines.</a:t>
            </a:r>
          </a:p>
          <a:p>
            <a:r>
              <a:rPr lang="en-US" altLang="zh-CN" sz="1200" kern="1200" dirty="0">
                <a:solidFill>
                  <a:schemeClr val="tx1"/>
                </a:solidFill>
                <a:latin typeface="+mn-lt"/>
                <a:ea typeface="+mn-ea"/>
                <a:cs typeface="+mn-cs"/>
              </a:rPr>
              <a:t>It is because the heterogenous baselines, AttAcc and GPU+HBM-PIM execute the FC kernels on energy-hungry A100 GPUs, while PAPI offloads parts of these kernels to FC-PIM devices</a:t>
            </a:r>
          </a:p>
          <a:p>
            <a:endParaRPr lang="en-US" altLang="zh-CN" sz="1200" kern="1200" dirty="0">
              <a:solidFill>
                <a:schemeClr val="tx1"/>
              </a:solidFill>
              <a:latin typeface="+mn-lt"/>
              <a:ea typeface="+mn-ea"/>
              <a:cs typeface="+mn-cs"/>
            </a:endParaRPr>
          </a:p>
          <a:p>
            <a:endParaRPr lang="en-US" altLang="zh-CN" dirty="0"/>
          </a:p>
        </p:txBody>
      </p:sp>
      <p:sp>
        <p:nvSpPr>
          <p:cNvPr id="4" name="Slide Number Placeholder 3">
            <a:extLst>
              <a:ext uri="{FF2B5EF4-FFF2-40B4-BE49-F238E27FC236}">
                <a16:creationId xmlns:a16="http://schemas.microsoft.com/office/drawing/2014/main" id="{8DB11066-FFAC-DA67-CA7C-3F0F90D6868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3870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invite you to check our paper for more details on </a:t>
            </a:r>
          </a:p>
          <a:p>
            <a:r>
              <a:rPr lang="en-US" dirty="0"/>
              <a:t>[CLICK] PAPI’s implementation, such as ..</a:t>
            </a:r>
            <a:endParaRPr lang="en-US" altLang="zh-CN" sz="1200" dirty="0">
              <a:solidFill>
                <a:schemeClr val="tx1"/>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And xxx</a:t>
            </a:r>
          </a:p>
          <a:p>
            <a:endParaRPr lang="en-US" altLang="zh-CN" sz="1200" dirty="0">
              <a:solidFill>
                <a:schemeClr val="tx1"/>
              </a:solidFill>
              <a:latin typeface="Corbel" panose="020B0503020204020204" pitchFamily="34" charset="0"/>
            </a:endParaRPr>
          </a:p>
        </p:txBody>
      </p:sp>
      <p:sp>
        <p:nvSpPr>
          <p:cNvPr id="4" name="Slide Number Placeholder 3"/>
          <p:cNvSpPr>
            <a:spLocks noGrp="1"/>
          </p:cNvSpPr>
          <p:nvPr>
            <p:ph type="sldNum" sz="quarter" idx="5"/>
          </p:nvPr>
        </p:nvSpPr>
        <p:spPr/>
        <p:txBody>
          <a:bodyPr/>
          <a:lstStyle/>
          <a:p>
            <a:fld id="{31AF155A-3E34-6345-A372-944A02B4DA37}" type="slidenum">
              <a:rPr lang="en-US" smtClean="0"/>
              <a:t>37</a:t>
            </a:fld>
            <a:endParaRPr lang="en-US"/>
          </a:p>
        </p:txBody>
      </p:sp>
    </p:spTree>
    <p:extLst>
      <p:ext uri="{BB962C8B-B14F-4D97-AF65-F5344CB8AC3E}">
        <p14:creationId xmlns:p14="http://schemas.microsoft.com/office/powerpoint/2010/main" val="4232101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81A46-E327-6CB6-7079-D6B4AA99B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13DD3-BC6F-83B6-1335-D7FB6A5B5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87836-D94D-3BAF-3407-A52C7E64103D}"/>
              </a:ext>
            </a:extLst>
          </p:cNvPr>
          <p:cNvSpPr>
            <a:spLocks noGrp="1"/>
          </p:cNvSpPr>
          <p:nvPr>
            <p:ph type="body" idx="1"/>
          </p:nvPr>
        </p:nvSpPr>
        <p:spPr/>
        <p:txBody>
          <a:bodyPr/>
          <a:lstStyle/>
          <a:p>
            <a:r>
              <a:rPr lang="en-US" dirty="0"/>
              <a:t>[NEXT] </a:t>
            </a:r>
          </a:p>
        </p:txBody>
      </p:sp>
      <p:sp>
        <p:nvSpPr>
          <p:cNvPr id="4" name="Slide Number Placeholder 3">
            <a:extLst>
              <a:ext uri="{FF2B5EF4-FFF2-40B4-BE49-F238E27FC236}">
                <a16:creationId xmlns:a16="http://schemas.microsoft.com/office/drawing/2014/main" id="{C349C469-8FB7-9A6C-2F8E-EC0B5B219733}"/>
              </a:ext>
            </a:extLst>
          </p:cNvPr>
          <p:cNvSpPr>
            <a:spLocks noGrp="1"/>
          </p:cNvSpPr>
          <p:nvPr>
            <p:ph type="sldNum" sz="quarter" idx="5"/>
          </p:nvPr>
        </p:nvSpPr>
        <p:spPr/>
        <p:txBody>
          <a:bodyPr/>
          <a:lstStyle/>
          <a:p>
            <a:fld id="{31AF155A-3E34-6345-A372-944A02B4DA37}" type="slidenum">
              <a:rPr lang="en-US" smtClean="0"/>
              <a:t>38</a:t>
            </a:fld>
            <a:endParaRPr lang="en-US"/>
          </a:p>
        </p:txBody>
      </p:sp>
    </p:spTree>
    <p:extLst>
      <p:ext uri="{BB962C8B-B14F-4D97-AF65-F5344CB8AC3E}">
        <p14:creationId xmlns:p14="http://schemas.microsoft.com/office/powerpoint/2010/main" val="3939845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26380-E4E2-BDFC-66B6-8783ED7EF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F3372-464C-96E1-8E7B-7BC903E759E3}"/>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E14D4C48-160D-C824-BB92-BAECEF49F5C7}"/>
              </a:ext>
            </a:extLst>
          </p:cNvPr>
          <p:cNvSpPr>
            <a:spLocks noGrp="1"/>
          </p:cNvSpPr>
          <p:nvPr>
            <p:ph type="body" idx="1"/>
          </p:nvPr>
        </p:nvSpPr>
        <p:spPr/>
        <p:txBody>
          <a:bodyPr/>
          <a:lstStyle/>
          <a:p>
            <a:r>
              <a:rPr lang="en-US" altLang="zh-CN" dirty="0"/>
              <a:t>To</a:t>
            </a:r>
            <a:r>
              <a:rPr lang="zh-CN" altLang="en-US" dirty="0"/>
              <a:t> </a:t>
            </a:r>
            <a:r>
              <a:rPr lang="en-US" altLang="zh-CN" dirty="0"/>
              <a:t>conclude</a:t>
            </a:r>
            <a:r>
              <a:rPr lang="zh-CN" altLang="en-US" dirty="0"/>
              <a:t> </a:t>
            </a:r>
            <a:r>
              <a:rPr lang="en-US" altLang="zh-CN" dirty="0"/>
              <a:t>our</a:t>
            </a:r>
            <a:r>
              <a:rPr lang="zh-CN" altLang="en-US" dirty="0"/>
              <a:t> </a:t>
            </a:r>
            <a:r>
              <a:rPr lang="en-US" altLang="zh-CN" dirty="0"/>
              <a:t>work</a:t>
            </a:r>
          </a:p>
        </p:txBody>
      </p:sp>
      <p:sp>
        <p:nvSpPr>
          <p:cNvPr id="4" name="Slide Number Placeholder 3">
            <a:extLst>
              <a:ext uri="{FF2B5EF4-FFF2-40B4-BE49-F238E27FC236}">
                <a16:creationId xmlns:a16="http://schemas.microsoft.com/office/drawing/2014/main" id="{CE08A302-871C-7231-6FE7-49C5D130B7A7}"/>
              </a:ext>
            </a:extLst>
          </p:cNvPr>
          <p:cNvSpPr>
            <a:spLocks noGrp="1"/>
          </p:cNvSpPr>
          <p:nvPr>
            <p:ph type="sldNum" sz="quarter" idx="10"/>
          </p:nvPr>
        </p:nvSpPr>
        <p:spPr/>
        <p:txBody>
          <a:bodyPr/>
          <a:lstStyle/>
          <a:p>
            <a:fld id="{3ECB66F2-E617-4D22-9699-A8F2E158CBC6}" type="slidenum">
              <a:rPr lang="en-US" smtClean="0"/>
              <a:t>39</a:t>
            </a:fld>
            <a:endParaRPr lang="en-US"/>
          </a:p>
        </p:txBody>
      </p:sp>
    </p:spTree>
    <p:extLst>
      <p:ext uri="{BB962C8B-B14F-4D97-AF65-F5344CB8AC3E}">
        <p14:creationId xmlns:p14="http://schemas.microsoft.com/office/powerpoint/2010/main" val="73471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D661F-5322-116E-8644-441A84845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9823F-9A8A-6455-2095-7D0D5DCEA9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E3877-8E1F-7CB6-E71E-4C15077AC496}"/>
              </a:ext>
            </a:extLst>
          </p:cNvPr>
          <p:cNvSpPr>
            <a:spLocks noGrp="1"/>
          </p:cNvSpPr>
          <p:nvPr>
            <p:ph type="body" idx="1"/>
          </p:nvPr>
        </p:nvSpPr>
        <p:spPr/>
        <p:txBody>
          <a:bodyPr/>
          <a:lstStyle/>
          <a:p>
            <a:r>
              <a:rPr lang="en-US" dirty="0"/>
              <a:t>[CLICK] Here is a case of LLM inference process.</a:t>
            </a:r>
          </a:p>
          <a:p>
            <a:r>
              <a:rPr lang="en-US" dirty="0"/>
              <a:t>[CLICK] It consists of two stages. prefilling stage and decoding stage. LLM use prefilling stage to encodes information from the input in parallel</a:t>
            </a:r>
            <a:r>
              <a:rPr lang="en-US" altLang="zh-CN" dirty="0"/>
              <a:t>. Like the figure shows, </a:t>
            </a:r>
            <a:r>
              <a:rPr lang="en-US" altLang="zh-CN" dirty="0" err="1"/>
              <a:t>sam</a:t>
            </a:r>
            <a:r>
              <a:rPr lang="en-US" altLang="zh-CN" dirty="0"/>
              <a:t> did this </a:t>
            </a:r>
            <a:r>
              <a:rPr lang="en-US" altLang="zh-CN" dirty="0" err="1"/>
              <a:t>phd</a:t>
            </a:r>
            <a:r>
              <a:rPr lang="en-US" altLang="zh-CN" dirty="0"/>
              <a:t> are four input tokens, and LLM process them to get an output token at.</a:t>
            </a:r>
            <a:endParaRPr lang="en-US" dirty="0"/>
          </a:p>
          <a:p>
            <a:r>
              <a:rPr lang="en-US" dirty="0"/>
              <a:t>[CLICK] Next, LLM use decoding to generate output tokens </a:t>
            </a:r>
            <a:r>
              <a:rPr lang="en-US" altLang="zh-CN" sz="1200" b="1" dirty="0">
                <a:solidFill>
                  <a:srgbClr val="C00000"/>
                </a:solidFill>
                <a:latin typeface="Corbel" panose="020B0503020204020204" pitchFamily="34" charset="0"/>
                <a:cs typeface="Lato" panose="020F0502020204030203" pitchFamily="34" charset="0"/>
              </a:rPr>
              <a:t>in serial or parallel.</a:t>
            </a:r>
            <a:r>
              <a:rPr lang="en-US" dirty="0"/>
              <a:t> To be specific, LLM </a:t>
            </a:r>
            <a:r>
              <a:rPr lang="en-US" altLang="zh-CN" dirty="0"/>
              <a:t>inputs the last output token to generate the next output token.</a:t>
            </a:r>
          </a:p>
          <a:p>
            <a:r>
              <a:rPr lang="en-US" altLang="zh-CN" dirty="0"/>
              <a:t>[CLICK] And we will repeat the same cycle again and again until all output tokens have been generated. This LLM inference process includes two stage. </a:t>
            </a:r>
          </a:p>
          <a:p>
            <a:r>
              <a:rPr lang="en-US" altLang="zh-CN" dirty="0"/>
              <a:t>[CLICK] Let’s see what’s the details in LLM.</a:t>
            </a:r>
          </a:p>
          <a:p>
            <a:r>
              <a:rPr lang="en-US" dirty="0"/>
              <a:t>[NEXT]</a:t>
            </a:r>
          </a:p>
        </p:txBody>
      </p:sp>
      <p:sp>
        <p:nvSpPr>
          <p:cNvPr id="4" name="Slide Number Placeholder 3">
            <a:extLst>
              <a:ext uri="{FF2B5EF4-FFF2-40B4-BE49-F238E27FC236}">
                <a16:creationId xmlns:a16="http://schemas.microsoft.com/office/drawing/2014/main" id="{F629F941-9751-914C-D915-40F300BE2ED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6776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308C0-8FA2-C3CD-A5CC-85ADA12D55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4E848-FA5C-9529-4E2F-FDF338320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ED007-5E74-A243-CAED-24229462EA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have three key findings. </a:t>
            </a:r>
            <a:endParaRPr lang="en-US" dirty="0"/>
          </a:p>
        </p:txBody>
      </p:sp>
      <p:sp>
        <p:nvSpPr>
          <p:cNvPr id="4" name="Slide Number Placeholder 3">
            <a:extLst>
              <a:ext uri="{FF2B5EF4-FFF2-40B4-BE49-F238E27FC236}">
                <a16:creationId xmlns:a16="http://schemas.microsoft.com/office/drawing/2014/main" id="{BEB78FED-8620-F18C-9120-CA42E02D8A6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58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69EE9-6B3C-BCC5-5776-2F761854E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39FC3-0D92-457E-3DED-11E07A9BB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1DCA5-D23F-20F2-31B7-E9AB32B05A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t>Here are all for today. Thank you. Happy to take any questions.</a:t>
            </a:r>
            <a:endParaRPr lang="en-US" b="0" dirty="0"/>
          </a:p>
        </p:txBody>
      </p:sp>
      <p:sp>
        <p:nvSpPr>
          <p:cNvPr id="4" name="Slide Number Placeholder 3">
            <a:extLst>
              <a:ext uri="{FF2B5EF4-FFF2-40B4-BE49-F238E27FC236}">
                <a16:creationId xmlns:a16="http://schemas.microsoft.com/office/drawing/2014/main" id="{103F0EA0-8E77-07DC-6A03-DA2F060BF8E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346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CF585-3761-45DC-5184-82C90DA87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8378B-DC78-2C6A-7EC9-9AD9146EE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5F18F3-8FDA-CA6A-F15C-5F75C76B369A}"/>
              </a:ext>
            </a:extLst>
          </p:cNvPr>
          <p:cNvSpPr>
            <a:spLocks noGrp="1"/>
          </p:cNvSpPr>
          <p:nvPr>
            <p:ph type="body" idx="1"/>
          </p:nvPr>
        </p:nvSpPr>
        <p:spPr/>
        <p:txBody>
          <a:bodyPr/>
          <a:lstStyle/>
          <a:p>
            <a:r>
              <a:rPr lang="en-US" dirty="0"/>
              <a:t>We invite you to check our paper for more details on </a:t>
            </a:r>
          </a:p>
          <a:p>
            <a:r>
              <a:rPr lang="en-US" dirty="0"/>
              <a:t>[CLICK] PAPI’s architecture design,</a:t>
            </a:r>
          </a:p>
          <a:p>
            <a:r>
              <a:rPr lang="en-US" dirty="0"/>
              <a:t>[CLICK] our runtime scheduler.</a:t>
            </a:r>
          </a:p>
          <a:p>
            <a:r>
              <a:rPr lang="en-US" altLang="zh-CN" sz="1200" dirty="0">
                <a:solidFill>
                  <a:schemeClr val="tx1"/>
                </a:solidFill>
                <a:latin typeface="Corbel" panose="020B0503020204020204" pitchFamily="34" charset="0"/>
              </a:rPr>
              <a:t>[CLICK] Sensitivity to Parallelization Levels</a:t>
            </a:r>
          </a:p>
          <a:p>
            <a:r>
              <a:rPr lang="en-US" altLang="zh-CN" sz="1200" dirty="0">
                <a:solidFill>
                  <a:schemeClr val="tx1"/>
                </a:solidFill>
                <a:latin typeface="Corbel" panose="020B0503020204020204" pitchFamily="34" charset="0"/>
              </a:rPr>
              <a:t>[CLICK] Speedup of FC-PIM</a:t>
            </a:r>
          </a:p>
          <a:p>
            <a:r>
              <a:rPr lang="en-US" altLang="zh-CN" sz="1200" dirty="0">
                <a:solidFill>
                  <a:schemeClr val="tx1"/>
                </a:solidFill>
                <a:latin typeface="Corbel" panose="020B0503020204020204" pitchFamily="34" charset="0"/>
              </a:rPr>
              <a:t>[CLICK] and PAPI’s Execution Time Breakdown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a:t>
            </a:r>
          </a:p>
          <a:p>
            <a:endParaRPr lang="en-US" altLang="zh-CN" sz="1200" dirty="0">
              <a:solidFill>
                <a:schemeClr val="tx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id="{AD5F8C49-040D-2B58-678B-7FDDEA14EE5E}"/>
              </a:ext>
            </a:extLst>
          </p:cNvPr>
          <p:cNvSpPr>
            <a:spLocks noGrp="1"/>
          </p:cNvSpPr>
          <p:nvPr>
            <p:ph type="sldNum" sz="quarter" idx="5"/>
          </p:nvPr>
        </p:nvSpPr>
        <p:spPr/>
        <p:txBody>
          <a:bodyPr/>
          <a:lstStyle/>
          <a:p>
            <a:fld id="{31AF155A-3E34-6345-A372-944A02B4DA37}" type="slidenum">
              <a:rPr lang="en-US" smtClean="0"/>
              <a:t>43</a:t>
            </a:fld>
            <a:endParaRPr lang="en-US"/>
          </a:p>
        </p:txBody>
      </p:sp>
    </p:spTree>
    <p:extLst>
      <p:ext uri="{BB962C8B-B14F-4D97-AF65-F5344CB8AC3E}">
        <p14:creationId xmlns:p14="http://schemas.microsoft.com/office/powerpoint/2010/main" val="3977382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EA3D4-DECD-8A2F-E89E-24BB4DFDE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17499-0C63-524F-E35A-12DFFE3087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24405E-EC14-F653-2532-52B4BD526352}"/>
              </a:ext>
            </a:extLst>
          </p:cNvPr>
          <p:cNvSpPr>
            <a:spLocks noGrp="1"/>
          </p:cNvSpPr>
          <p:nvPr>
            <p:ph type="body" idx="1"/>
          </p:nvPr>
        </p:nvSpPr>
        <p:spPr/>
        <p:txBody>
          <a:bodyPr/>
          <a:lstStyle/>
          <a:p>
            <a:r>
              <a:rPr lang="en-US" altLang="zh-CN" dirty="0"/>
              <a:t>in PAPI architecture,</a:t>
            </a:r>
            <a:r>
              <a:rPr lang="zh-CN" altLang="en-US" dirty="0"/>
              <a:t> </a:t>
            </a:r>
            <a:r>
              <a:rPr lang="en-US" dirty="0"/>
              <a:t>There are two types of PIM units, FC-PIM and Attention-PIM.</a:t>
            </a:r>
          </a:p>
          <a:p>
            <a:r>
              <a:rPr lang="en-US" dirty="0"/>
              <a:t>[CLICK] FC-PIM is </a:t>
            </a:r>
            <a:r>
              <a:rPr lang="en-US" altLang="zh-CN" dirty="0"/>
              <a:t>design for storing and processing FC kernels. It is</a:t>
            </a:r>
            <a:r>
              <a:rPr lang="en-US" dirty="0"/>
              <a:t> placed in high-performance processor.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And Attn-PIM is for attention kernels. </a:t>
            </a:r>
            <a:r>
              <a:rPr lang="en-US" sz="1200" b="0" dirty="0">
                <a:solidFill>
                  <a:srgbClr val="000000"/>
                </a:solidFill>
                <a:latin typeface="Corbel" panose="020B0503020204020204" pitchFamily="34" charset="0"/>
              </a:rPr>
              <a:t>It is</a:t>
            </a:r>
            <a:r>
              <a:rPr lang="en-US" altLang="zh-CN" sz="1200" b="0" dirty="0">
                <a:solidFill>
                  <a:srgbClr val="000000"/>
                </a:solidFill>
                <a:latin typeface="Corbel" panose="020B0503020204020204" pitchFamily="34" charset="0"/>
              </a:rPr>
              <a:t> disaggregated from the high-performance processor. So that we enables adding a large number of Attn-PIM devices that can house large memory footprints in a flexible manner.</a:t>
            </a:r>
            <a:endParaRPr lang="en-US" dirty="0"/>
          </a:p>
          <a:p>
            <a:r>
              <a:rPr lang="en-US" altLang="zh-CN" sz="1200" b="0" dirty="0">
                <a:solidFill>
                  <a:srgbClr val="000000"/>
                </a:solidFill>
                <a:latin typeface="Corbel" panose="020B0503020204020204" pitchFamily="34" charset="0"/>
              </a:rPr>
              <a:t>[CLICK] The </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rPr>
              <a:t>h</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cs typeface="Gill Sans MT"/>
              </a:rPr>
              <a:t>ybrid </a:t>
            </a:r>
            <a:r>
              <a:rPr lang="en-US" altLang="zh-CN" sz="1200" b="0" dirty="0">
                <a:solidFill>
                  <a:srgbClr val="C00000"/>
                </a:solidFill>
                <a:latin typeface="Corbel" panose="020B0503020204020204" pitchFamily="34" charset="0"/>
                <a:cs typeface="Gill Sans MT"/>
              </a:rPr>
              <a:t>PIM units</a:t>
            </a:r>
            <a:r>
              <a:rPr lang="en-US" altLang="zh-CN" sz="1200" b="0" dirty="0">
                <a:solidFill>
                  <a:srgbClr val="000000"/>
                </a:solidFill>
                <a:latin typeface="Corbel" panose="020B0503020204020204" pitchFamily="34" charset="0"/>
                <a:cs typeface="Gill Sans MT"/>
              </a:rPr>
              <a:t> cater to memory-intensive kernels with </a:t>
            </a:r>
            <a:r>
              <a:rPr lang="en-US" altLang="zh-CN" sz="1200" b="0" dirty="0">
                <a:solidFill>
                  <a:srgbClr val="1F497D"/>
                </a:solidFill>
                <a:latin typeface="Corbel" panose="020B0503020204020204" pitchFamily="34" charset="0"/>
                <a:cs typeface="Gill Sans MT"/>
              </a:rPr>
              <a:t>different computational demands and memory footprints</a:t>
            </a:r>
            <a:endPar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a:solidFill>
                <a:srgbClr val="000000"/>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000000"/>
                </a:solidFill>
                <a:latin typeface="Corbel" panose="020B0503020204020204" pitchFamily="34" charset="0"/>
              </a:rPr>
              <a:t> </a:t>
            </a:r>
            <a:endParaRPr lang="zh-CN" altLang="en-US" sz="1200" b="0" dirty="0">
              <a:solidFill>
                <a:srgbClr val="000000"/>
              </a:solidFill>
              <a:latin typeface="Corbel" panose="020B0503020204020204" pitchFamily="34" charset="0"/>
            </a:endParaRPr>
          </a:p>
          <a:p>
            <a:endParaRPr lang="en-US" dirty="0"/>
          </a:p>
        </p:txBody>
      </p:sp>
      <p:sp>
        <p:nvSpPr>
          <p:cNvPr id="4" name="Slide Number Placeholder 3">
            <a:extLst>
              <a:ext uri="{FF2B5EF4-FFF2-40B4-BE49-F238E27FC236}">
                <a16:creationId xmlns:a16="http://schemas.microsoft.com/office/drawing/2014/main" id="{D95250C7-0B5E-0C64-1671-210B22FCD76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203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D4A5A-9003-C836-7859-A73CE3EB5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7566CA-E822-C11C-B1BF-16A2CAE2F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F3952-6D93-1CC0-8C54-A088ADE62C48}"/>
              </a:ext>
            </a:extLst>
          </p:cNvPr>
          <p:cNvSpPr>
            <a:spLocks noGrp="1"/>
          </p:cNvSpPr>
          <p:nvPr>
            <p:ph type="body" idx="1"/>
          </p:nvPr>
        </p:nvSpPr>
        <p:spPr/>
        <p:txBody>
          <a:bodyPr/>
          <a:lstStyle/>
          <a:p>
            <a:r>
              <a:rPr lang="en-US" altLang="zh-CN" dirty="0"/>
              <a:t>in PAPI architecture,</a:t>
            </a:r>
            <a:r>
              <a:rPr lang="zh-CN" altLang="en-US" dirty="0"/>
              <a:t> </a:t>
            </a:r>
            <a:r>
              <a:rPr lang="en-US" dirty="0"/>
              <a:t>There are two types of PIM units, FC-PIM and Attention-PIM.</a:t>
            </a:r>
          </a:p>
          <a:p>
            <a:r>
              <a:rPr lang="en-US" dirty="0"/>
              <a:t>[CLICK] FC-PIM is </a:t>
            </a:r>
            <a:r>
              <a:rPr lang="en-US" altLang="zh-CN" dirty="0"/>
              <a:t>design for storing and processing FC kernels. It is</a:t>
            </a:r>
            <a:r>
              <a:rPr lang="en-US" dirty="0"/>
              <a:t> placed in high-performance processor.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And Attn-PIM is for attention kernels. </a:t>
            </a:r>
            <a:r>
              <a:rPr lang="en-US" sz="1200" b="0" dirty="0">
                <a:solidFill>
                  <a:srgbClr val="000000"/>
                </a:solidFill>
                <a:latin typeface="Corbel" panose="020B0503020204020204" pitchFamily="34" charset="0"/>
              </a:rPr>
              <a:t>It is</a:t>
            </a:r>
            <a:r>
              <a:rPr lang="en-US" altLang="zh-CN" sz="1200" b="0" dirty="0">
                <a:solidFill>
                  <a:srgbClr val="000000"/>
                </a:solidFill>
                <a:latin typeface="Corbel" panose="020B0503020204020204" pitchFamily="34" charset="0"/>
              </a:rPr>
              <a:t> disaggregated from the high-performance processor. So that we enables adding a large number of Attn-PIM devices that can house large memory footprints in a flexible manner.</a:t>
            </a:r>
            <a:endParaRPr lang="en-US" dirty="0"/>
          </a:p>
          <a:p>
            <a:r>
              <a:rPr lang="en-US" altLang="zh-CN" sz="1200" b="0" dirty="0">
                <a:solidFill>
                  <a:srgbClr val="000000"/>
                </a:solidFill>
                <a:latin typeface="Corbel" panose="020B0503020204020204" pitchFamily="34" charset="0"/>
              </a:rPr>
              <a:t>[CLICK] The </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rPr>
              <a:t>h</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cs typeface="Gill Sans MT"/>
              </a:rPr>
              <a:t>ybrid </a:t>
            </a:r>
            <a:r>
              <a:rPr lang="en-US" altLang="zh-CN" sz="1200" b="0" dirty="0">
                <a:solidFill>
                  <a:srgbClr val="C00000"/>
                </a:solidFill>
                <a:latin typeface="Corbel" panose="020B0503020204020204" pitchFamily="34" charset="0"/>
                <a:cs typeface="Gill Sans MT"/>
              </a:rPr>
              <a:t>PIM units</a:t>
            </a:r>
            <a:r>
              <a:rPr lang="en-US" altLang="zh-CN" sz="1200" b="0" dirty="0">
                <a:solidFill>
                  <a:srgbClr val="000000"/>
                </a:solidFill>
                <a:latin typeface="Corbel" panose="020B0503020204020204" pitchFamily="34" charset="0"/>
                <a:cs typeface="Gill Sans MT"/>
              </a:rPr>
              <a:t> cater to memory-intensive kernels with </a:t>
            </a:r>
            <a:r>
              <a:rPr lang="en-US" altLang="zh-CN" sz="1200" b="0" dirty="0">
                <a:solidFill>
                  <a:srgbClr val="1F497D"/>
                </a:solidFill>
                <a:latin typeface="Corbel" panose="020B0503020204020204" pitchFamily="34" charset="0"/>
                <a:cs typeface="Gill Sans MT"/>
              </a:rPr>
              <a:t>different computational demands and memory footprints</a:t>
            </a:r>
            <a:endPar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a:solidFill>
                <a:srgbClr val="000000"/>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000000"/>
                </a:solidFill>
                <a:latin typeface="Corbel" panose="020B0503020204020204" pitchFamily="34" charset="0"/>
              </a:rPr>
              <a:t> </a:t>
            </a:r>
            <a:endParaRPr lang="zh-CN" altLang="en-US" sz="1200" b="0" dirty="0">
              <a:solidFill>
                <a:srgbClr val="000000"/>
              </a:solidFill>
              <a:latin typeface="Corbel" panose="020B0503020204020204" pitchFamily="34" charset="0"/>
            </a:endParaRPr>
          </a:p>
          <a:p>
            <a:endParaRPr lang="en-US" dirty="0"/>
          </a:p>
        </p:txBody>
      </p:sp>
      <p:sp>
        <p:nvSpPr>
          <p:cNvPr id="4" name="Slide Number Placeholder 3">
            <a:extLst>
              <a:ext uri="{FF2B5EF4-FFF2-40B4-BE49-F238E27FC236}">
                <a16:creationId xmlns:a16="http://schemas.microsoft.com/office/drawing/2014/main" id="{C1E9B498-7B1F-6E75-4D94-B483F753AA6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54046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22D58-2F25-0230-5128-FF303BCF9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0E79B-AD66-0217-4934-28B52A7FD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72864A-8760-D15B-243D-91A7200CB1D2}"/>
              </a:ext>
            </a:extLst>
          </p:cNvPr>
          <p:cNvSpPr>
            <a:spLocks noGrp="1"/>
          </p:cNvSpPr>
          <p:nvPr>
            <p:ph type="body" idx="1"/>
          </p:nvPr>
        </p:nvSpPr>
        <p:spPr/>
        <p:txBody>
          <a:bodyPr/>
          <a:lstStyle/>
          <a:p>
            <a:r>
              <a:rPr lang="en-US" altLang="zh-CN" dirty="0"/>
              <a:t>in PAPI architecture,</a:t>
            </a:r>
            <a:r>
              <a:rPr lang="zh-CN" altLang="en-US" dirty="0"/>
              <a:t> </a:t>
            </a:r>
            <a:r>
              <a:rPr lang="en-US" dirty="0"/>
              <a:t>There are two types of PIM units, FC-PIM and Attention-PIM.</a:t>
            </a:r>
          </a:p>
          <a:p>
            <a:r>
              <a:rPr lang="en-US" dirty="0"/>
              <a:t>[CLICK] FC-PIM is </a:t>
            </a:r>
            <a:r>
              <a:rPr lang="en-US" altLang="zh-CN" dirty="0"/>
              <a:t>design for storing and processing FC kernels. It is</a:t>
            </a:r>
            <a:r>
              <a:rPr lang="en-US" dirty="0"/>
              <a:t> placed in high-performance processor.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And Attn-PIM is for attention kernels. </a:t>
            </a:r>
            <a:r>
              <a:rPr lang="en-US" sz="1200" b="0" dirty="0">
                <a:solidFill>
                  <a:srgbClr val="000000"/>
                </a:solidFill>
                <a:latin typeface="Corbel" panose="020B0503020204020204" pitchFamily="34" charset="0"/>
              </a:rPr>
              <a:t>It is</a:t>
            </a:r>
            <a:r>
              <a:rPr lang="en-US" altLang="zh-CN" sz="1200" b="0" dirty="0">
                <a:solidFill>
                  <a:srgbClr val="000000"/>
                </a:solidFill>
                <a:latin typeface="Corbel" panose="020B0503020204020204" pitchFamily="34" charset="0"/>
              </a:rPr>
              <a:t> disaggregated from the high-performance processor. So that we enables adding a large number of Attn-PIM devices that can house large memory footprints in a flexible manner.</a:t>
            </a:r>
            <a:endParaRPr lang="en-US" dirty="0"/>
          </a:p>
          <a:p>
            <a:r>
              <a:rPr lang="en-US" altLang="zh-CN" sz="1200" b="0" dirty="0">
                <a:solidFill>
                  <a:srgbClr val="000000"/>
                </a:solidFill>
                <a:latin typeface="Corbel" panose="020B0503020204020204" pitchFamily="34" charset="0"/>
              </a:rPr>
              <a:t>[CLICK] The </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rPr>
              <a:t>h</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cs typeface="Gill Sans MT"/>
              </a:rPr>
              <a:t>ybrid </a:t>
            </a:r>
            <a:r>
              <a:rPr lang="en-US" altLang="zh-CN" sz="1200" b="0" dirty="0">
                <a:solidFill>
                  <a:srgbClr val="C00000"/>
                </a:solidFill>
                <a:latin typeface="Corbel" panose="020B0503020204020204" pitchFamily="34" charset="0"/>
                <a:cs typeface="Gill Sans MT"/>
              </a:rPr>
              <a:t>PIM units</a:t>
            </a:r>
            <a:r>
              <a:rPr lang="en-US" altLang="zh-CN" sz="1200" b="0" dirty="0">
                <a:solidFill>
                  <a:srgbClr val="000000"/>
                </a:solidFill>
                <a:latin typeface="Corbel" panose="020B0503020204020204" pitchFamily="34" charset="0"/>
                <a:cs typeface="Gill Sans MT"/>
              </a:rPr>
              <a:t> cater to memory-intensive kernels with </a:t>
            </a:r>
            <a:r>
              <a:rPr lang="en-US" altLang="zh-CN" sz="1200" b="0" dirty="0">
                <a:solidFill>
                  <a:srgbClr val="1F497D"/>
                </a:solidFill>
                <a:latin typeface="Corbel" panose="020B0503020204020204" pitchFamily="34" charset="0"/>
                <a:cs typeface="Gill Sans MT"/>
              </a:rPr>
              <a:t>different computational demands and memory footprints</a:t>
            </a:r>
            <a:endPar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a:solidFill>
                <a:srgbClr val="000000"/>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000000"/>
                </a:solidFill>
                <a:latin typeface="Corbel" panose="020B0503020204020204" pitchFamily="34" charset="0"/>
              </a:rPr>
              <a:t> </a:t>
            </a:r>
            <a:endParaRPr lang="zh-CN" altLang="en-US" sz="1200" b="0" dirty="0">
              <a:solidFill>
                <a:srgbClr val="000000"/>
              </a:solidFill>
              <a:latin typeface="Corbel" panose="020B0503020204020204" pitchFamily="34" charset="0"/>
            </a:endParaRPr>
          </a:p>
          <a:p>
            <a:endParaRPr lang="en-US" dirty="0"/>
          </a:p>
        </p:txBody>
      </p:sp>
      <p:sp>
        <p:nvSpPr>
          <p:cNvPr id="4" name="Slide Number Placeholder 3">
            <a:extLst>
              <a:ext uri="{FF2B5EF4-FFF2-40B4-BE49-F238E27FC236}">
                <a16:creationId xmlns:a16="http://schemas.microsoft.com/office/drawing/2014/main" id="{E7A86FEC-0A9E-D733-A2A4-71EB8ED995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0737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BA3EB-4A70-D77E-763C-3DC348827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66BF5-6344-07CB-C27A-39CF523BF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CADA8-DC92-D965-726A-2CFD6AF3CB18}"/>
              </a:ext>
            </a:extLst>
          </p:cNvPr>
          <p:cNvSpPr>
            <a:spLocks noGrp="1"/>
          </p:cNvSpPr>
          <p:nvPr>
            <p:ph type="body" idx="1"/>
          </p:nvPr>
        </p:nvSpPr>
        <p:spPr/>
        <p:txBody>
          <a:bodyPr/>
          <a:lstStyle/>
          <a:p>
            <a:r>
              <a:rPr lang="en-US" altLang="zh-CN" dirty="0"/>
              <a:t>in PAPI architecture,</a:t>
            </a:r>
            <a:r>
              <a:rPr lang="zh-CN" altLang="en-US" dirty="0"/>
              <a:t> </a:t>
            </a:r>
            <a:r>
              <a:rPr lang="en-US" dirty="0"/>
              <a:t>There are two types of PIM units, FC-PIM and Attention-PIM.</a:t>
            </a:r>
          </a:p>
          <a:p>
            <a:r>
              <a:rPr lang="en-US" dirty="0"/>
              <a:t>[CLICK] FC-PIM is </a:t>
            </a:r>
            <a:r>
              <a:rPr lang="en-US" altLang="zh-CN" dirty="0"/>
              <a:t>design for storing and processing FC kernels. It is</a:t>
            </a:r>
            <a:r>
              <a:rPr lang="en-US" dirty="0"/>
              <a:t> placed in high-performance processor.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And Attn-PIM is for attention kernels. </a:t>
            </a:r>
            <a:r>
              <a:rPr lang="en-US" sz="1200" b="0" dirty="0">
                <a:solidFill>
                  <a:srgbClr val="000000"/>
                </a:solidFill>
                <a:latin typeface="Corbel" panose="020B0503020204020204" pitchFamily="34" charset="0"/>
              </a:rPr>
              <a:t>It is</a:t>
            </a:r>
            <a:r>
              <a:rPr lang="en-US" altLang="zh-CN" sz="1200" b="0" dirty="0">
                <a:solidFill>
                  <a:srgbClr val="000000"/>
                </a:solidFill>
                <a:latin typeface="Corbel" panose="020B0503020204020204" pitchFamily="34" charset="0"/>
              </a:rPr>
              <a:t> disaggregated from the high-performance processor. So that we enables adding a large number of Attn-PIM devices that can house large memory footprints in a flexible manner.</a:t>
            </a:r>
            <a:endParaRPr lang="en-US" dirty="0"/>
          </a:p>
          <a:p>
            <a:r>
              <a:rPr lang="en-US" altLang="zh-CN" sz="1200" b="0" dirty="0">
                <a:solidFill>
                  <a:srgbClr val="000000"/>
                </a:solidFill>
                <a:latin typeface="Corbel" panose="020B0503020204020204" pitchFamily="34" charset="0"/>
              </a:rPr>
              <a:t>[CLICK] The </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rPr>
              <a:t>h</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cs typeface="Gill Sans MT"/>
              </a:rPr>
              <a:t>ybrid </a:t>
            </a:r>
            <a:r>
              <a:rPr lang="en-US" altLang="zh-CN" sz="1200" b="0" dirty="0">
                <a:solidFill>
                  <a:srgbClr val="C00000"/>
                </a:solidFill>
                <a:latin typeface="Corbel" panose="020B0503020204020204" pitchFamily="34" charset="0"/>
                <a:cs typeface="Gill Sans MT"/>
              </a:rPr>
              <a:t>PIM units</a:t>
            </a:r>
            <a:r>
              <a:rPr lang="en-US" altLang="zh-CN" sz="1200" b="0" dirty="0">
                <a:solidFill>
                  <a:srgbClr val="000000"/>
                </a:solidFill>
                <a:latin typeface="Corbel" panose="020B0503020204020204" pitchFamily="34" charset="0"/>
                <a:cs typeface="Gill Sans MT"/>
              </a:rPr>
              <a:t> cater to memory-intensive kernels with </a:t>
            </a:r>
            <a:r>
              <a:rPr lang="en-US" altLang="zh-CN" sz="1200" b="0" dirty="0">
                <a:solidFill>
                  <a:srgbClr val="1F497D"/>
                </a:solidFill>
                <a:latin typeface="Corbel" panose="020B0503020204020204" pitchFamily="34" charset="0"/>
                <a:cs typeface="Gill Sans MT"/>
              </a:rPr>
              <a:t>different computational demands and memory footprints</a:t>
            </a:r>
            <a:endPar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a:solidFill>
                <a:srgbClr val="000000"/>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000000"/>
                </a:solidFill>
                <a:latin typeface="Corbel" panose="020B0503020204020204" pitchFamily="34" charset="0"/>
              </a:rPr>
              <a:t> </a:t>
            </a:r>
            <a:endParaRPr lang="zh-CN" altLang="en-US" sz="1200" b="0" dirty="0">
              <a:solidFill>
                <a:srgbClr val="000000"/>
              </a:solidFill>
              <a:latin typeface="Corbel" panose="020B0503020204020204" pitchFamily="34" charset="0"/>
            </a:endParaRPr>
          </a:p>
          <a:p>
            <a:endParaRPr lang="en-US" dirty="0"/>
          </a:p>
        </p:txBody>
      </p:sp>
      <p:sp>
        <p:nvSpPr>
          <p:cNvPr id="4" name="Slide Number Placeholder 3">
            <a:extLst>
              <a:ext uri="{FF2B5EF4-FFF2-40B4-BE49-F238E27FC236}">
                <a16:creationId xmlns:a16="http://schemas.microsoft.com/office/drawing/2014/main" id="{D91DAD60-39FB-5A42-F8CA-0B853DE4234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6373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C47A-BE3D-E442-C081-713CD2079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81897-57F3-0C41-490B-E72ED49D0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9D2B9-7712-82FA-FE6C-FA82F7C27FC2}"/>
              </a:ext>
            </a:extLst>
          </p:cNvPr>
          <p:cNvSpPr>
            <a:spLocks noGrp="1"/>
          </p:cNvSpPr>
          <p:nvPr>
            <p:ph type="body" idx="1"/>
          </p:nvPr>
        </p:nvSpPr>
        <p:spPr/>
        <p:txBody>
          <a:bodyPr/>
          <a:lstStyle/>
          <a:p>
            <a:r>
              <a:rPr lang="en-US" altLang="zh-CN" dirty="0"/>
              <a:t>in PAPI architecture,</a:t>
            </a:r>
            <a:r>
              <a:rPr lang="zh-CN" altLang="en-US" dirty="0"/>
              <a:t> </a:t>
            </a:r>
            <a:r>
              <a:rPr lang="en-US" dirty="0"/>
              <a:t>There are two types of PIM units, FC-PIM and Attention-PIM.</a:t>
            </a:r>
          </a:p>
          <a:p>
            <a:r>
              <a:rPr lang="en-US" dirty="0"/>
              <a:t>[CLICK] FC-PIM is </a:t>
            </a:r>
            <a:r>
              <a:rPr lang="en-US" altLang="zh-CN" dirty="0"/>
              <a:t>design for storing and processing FC kernels. It is</a:t>
            </a:r>
            <a:r>
              <a:rPr lang="en-US" dirty="0"/>
              <a:t> placed in high-performance processor.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And Attn-PIM is for attention kernels. </a:t>
            </a:r>
            <a:r>
              <a:rPr lang="en-US" sz="1200" b="0" dirty="0">
                <a:solidFill>
                  <a:srgbClr val="000000"/>
                </a:solidFill>
                <a:latin typeface="Corbel" panose="020B0503020204020204" pitchFamily="34" charset="0"/>
              </a:rPr>
              <a:t>It is</a:t>
            </a:r>
            <a:r>
              <a:rPr lang="en-US" altLang="zh-CN" sz="1200" b="0" dirty="0">
                <a:solidFill>
                  <a:srgbClr val="000000"/>
                </a:solidFill>
                <a:latin typeface="Corbel" panose="020B0503020204020204" pitchFamily="34" charset="0"/>
              </a:rPr>
              <a:t> disaggregated from the high-performance processor. So that we enables adding a large number of Attn-PIM devices that can house large memory footprints in a flexible manner.</a:t>
            </a:r>
            <a:endParaRPr lang="en-US" dirty="0"/>
          </a:p>
          <a:p>
            <a:r>
              <a:rPr lang="en-US" altLang="zh-CN" sz="1200" b="0" dirty="0">
                <a:solidFill>
                  <a:srgbClr val="000000"/>
                </a:solidFill>
                <a:latin typeface="Corbel" panose="020B0503020204020204" pitchFamily="34" charset="0"/>
              </a:rPr>
              <a:t>[CLICK] The </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rPr>
              <a:t>h</a:t>
            </a:r>
            <a:r>
              <a:rPr kumimoji="0" lang="en-US" altLang="zh-CN" sz="1200" b="0" i="0" u="none" strike="noStrike" kern="1200" cap="none" spc="0" normalizeH="0" baseline="0" noProof="0" dirty="0">
                <a:ln>
                  <a:noFill/>
                </a:ln>
                <a:solidFill>
                  <a:srgbClr val="C00000"/>
                </a:solidFill>
                <a:effectLst/>
                <a:uLnTx/>
                <a:uFillTx/>
                <a:latin typeface="Corbel" panose="020B0503020204020204" pitchFamily="34" charset="0"/>
                <a:cs typeface="Gill Sans MT"/>
              </a:rPr>
              <a:t>ybrid </a:t>
            </a:r>
            <a:r>
              <a:rPr lang="en-US" altLang="zh-CN" sz="1200" b="0" dirty="0">
                <a:solidFill>
                  <a:srgbClr val="C00000"/>
                </a:solidFill>
                <a:latin typeface="Corbel" panose="020B0503020204020204" pitchFamily="34" charset="0"/>
                <a:cs typeface="Gill Sans MT"/>
              </a:rPr>
              <a:t>PIM units</a:t>
            </a:r>
            <a:r>
              <a:rPr lang="en-US" altLang="zh-CN" sz="1200" b="0" dirty="0">
                <a:solidFill>
                  <a:srgbClr val="000000"/>
                </a:solidFill>
                <a:latin typeface="Corbel" panose="020B0503020204020204" pitchFamily="34" charset="0"/>
                <a:cs typeface="Gill Sans MT"/>
              </a:rPr>
              <a:t> cater to memory-intensive kernels with </a:t>
            </a:r>
            <a:r>
              <a:rPr lang="en-US" altLang="zh-CN" sz="1200" b="0" dirty="0">
                <a:solidFill>
                  <a:srgbClr val="1F497D"/>
                </a:solidFill>
                <a:latin typeface="Corbel" panose="020B0503020204020204" pitchFamily="34" charset="0"/>
                <a:cs typeface="Gill Sans MT"/>
              </a:rPr>
              <a:t>different computational demands and memory footprints</a:t>
            </a:r>
            <a:endParaRPr kumimoji="0" lang="en-US" altLang="zh-CN" sz="1200" b="0" i="0" u="none" strike="noStrike" kern="1200" cap="none" spc="0" normalizeH="0" baseline="0" noProof="0" dirty="0">
              <a:ln>
                <a:noFill/>
              </a:ln>
              <a:solidFill>
                <a:srgbClr val="1F497D"/>
              </a:solidFill>
              <a:effectLst/>
              <a:uLnTx/>
              <a:uFillTx/>
              <a:latin typeface="Corbel" panose="020B0503020204020204" pitchFamily="34" charset="0"/>
              <a:cs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a:solidFill>
                <a:srgbClr val="000000"/>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000000"/>
                </a:solidFill>
                <a:latin typeface="Corbel" panose="020B0503020204020204" pitchFamily="34" charset="0"/>
              </a:rPr>
              <a:t> </a:t>
            </a:r>
            <a:endParaRPr lang="zh-CN" altLang="en-US" sz="1200" b="0" dirty="0">
              <a:solidFill>
                <a:srgbClr val="000000"/>
              </a:solidFill>
              <a:latin typeface="Corbel" panose="020B0503020204020204" pitchFamily="34" charset="0"/>
            </a:endParaRPr>
          </a:p>
          <a:p>
            <a:endParaRPr lang="en-US" dirty="0"/>
          </a:p>
        </p:txBody>
      </p:sp>
      <p:sp>
        <p:nvSpPr>
          <p:cNvPr id="4" name="Slide Number Placeholder 3">
            <a:extLst>
              <a:ext uri="{FF2B5EF4-FFF2-40B4-BE49-F238E27FC236}">
                <a16:creationId xmlns:a16="http://schemas.microsoft.com/office/drawing/2014/main" id="{6C64C5CC-E7A1-62E3-1B58-286D1B755E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71280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336FF-DB36-9F50-B486-2BAC4E0E6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B63BB-B6B0-E127-F999-B936B4FD35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3B2F0-2D14-D649-C239-5C0707EE12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Corbel" panose="020B0503020204020204" pitchFamily="34" charset="0"/>
                <a:ea typeface="+mj-ea"/>
                <a:cs typeface="+mn-cs"/>
              </a:rPr>
              <a:t>[CLICK] </a:t>
            </a:r>
            <a:r>
              <a:rPr lang="en-US" sz="1200" kern="1200" dirty="0">
                <a:solidFill>
                  <a:schemeClr val="tx1"/>
                </a:solidFill>
                <a:latin typeface="+mn-lt"/>
                <a:ea typeface="+mn-ea"/>
                <a:cs typeface="+mn-cs"/>
              </a:rPr>
              <a:t>Here is a process of dynamic scheduling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[CLICK] Let’s assume that a FC kernel becomes memory bound when their arithmetic intensity is smaller than 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At the beginning, the LLM decoding generates three tokens and we are monitoring the RLP and TLP. Since the parallelism levels did not change,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the arithmetic intensity does not change.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and we don’t reschedule the FC kernels and have no mapping results.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After the output tokens in the fourth cycles are generated, we find there is an end-of-sentence (EOS) token in the first request, which means the request is finished. At this time, the RLP becomes from five to four. The arithmetic intensity becomes 4. And we execute the reschedule. and the mapping result is PU.</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Similar to the fourth cycle, we reschedule at the fifth cycle and find the mapping result becomes PIM this time. Since the arithmetic intensity is smaller than 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The runtime scheduling will continue until all the requests are finished to execute.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DE67811-EE13-9877-1E25-A89418DB10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181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LLM has multiple decoders. And each decoder has multiple layers.</a:t>
            </a:r>
          </a:p>
          <a:p>
            <a:r>
              <a:rPr lang="en-US" altLang="zh-CN" dirty="0"/>
              <a:t>These layers are two types of kernels. The yellow one is attention kernels. Its data is encoded from input tokens, and has different data across different requests.</a:t>
            </a:r>
          </a:p>
          <a:p>
            <a:r>
              <a:rPr lang="en-US" altLang="zh-CN" dirty="0"/>
              <a:t>The pink layers are fully-connected kernels. They are pretrained by LLM training, and used for token generation across different request.</a:t>
            </a:r>
            <a:endParaRPr lang="zh-CN" altLang="en-US" dirty="0"/>
          </a:p>
        </p:txBody>
      </p:sp>
      <p:sp>
        <p:nvSpPr>
          <p:cNvPr id="4" name="灯片编号占位符 3"/>
          <p:cNvSpPr>
            <a:spLocks noGrp="1"/>
          </p:cNvSpPr>
          <p:nvPr>
            <p:ph type="sldNum" sz="quarter" idx="5"/>
          </p:nvPr>
        </p:nvSpPr>
        <p:spPr/>
        <p:txBody>
          <a:bodyPr/>
          <a:lstStyle/>
          <a:p>
            <a:fld id="{31AF155A-3E34-6345-A372-944A02B4DA37}" type="slidenum">
              <a:rPr lang="en-US" smtClean="0"/>
              <a:t>5</a:t>
            </a:fld>
            <a:endParaRPr lang="en-US"/>
          </a:p>
        </p:txBody>
      </p:sp>
    </p:spTree>
    <p:extLst>
      <p:ext uri="{BB962C8B-B14F-4D97-AF65-F5344CB8AC3E}">
        <p14:creationId xmlns:p14="http://schemas.microsoft.com/office/powerpoint/2010/main" val="273818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D462A-0F22-DB6C-6074-A668A3550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29BF54-1E21-E0D3-2FD3-135C0BDE6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64B330-F6D2-6481-60BD-A771DA2B7369}"/>
              </a:ext>
            </a:extLst>
          </p:cNvPr>
          <p:cNvSpPr>
            <a:spLocks noGrp="1"/>
          </p:cNvSpPr>
          <p:nvPr>
            <p:ph type="body" idx="1"/>
          </p:nvPr>
        </p:nvSpPr>
        <p:spPr/>
        <p:txBody>
          <a:bodyPr/>
          <a:lstStyle/>
          <a:p>
            <a:r>
              <a:rPr lang="en-US" dirty="0"/>
              <a:t>We just mentioned that decoding can be in serial or in parallel, so what is serial decoding?</a:t>
            </a:r>
          </a:p>
        </p:txBody>
      </p:sp>
      <p:sp>
        <p:nvSpPr>
          <p:cNvPr id="4" name="Slide Number Placeholder 3">
            <a:extLst>
              <a:ext uri="{FF2B5EF4-FFF2-40B4-BE49-F238E27FC236}">
                <a16:creationId xmlns:a16="http://schemas.microsoft.com/office/drawing/2014/main" id="{B20D8222-9725-28D9-AF41-06AE6FC634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68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6AA26-032E-8590-33D3-4556FE4FD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1D723-AF0F-8D7D-3123-CFA8FC94B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2C0E5-3473-6324-3FDE-B20255C6C207}"/>
              </a:ext>
            </a:extLst>
          </p:cNvPr>
          <p:cNvSpPr>
            <a:spLocks noGrp="1"/>
          </p:cNvSpPr>
          <p:nvPr>
            <p:ph type="body" idx="1"/>
          </p:nvPr>
        </p:nvSpPr>
        <p:spPr/>
        <p:txBody>
          <a:bodyPr/>
          <a:lstStyle/>
          <a:p>
            <a:r>
              <a:rPr lang="en-US" dirty="0"/>
              <a:t>[CLICK] Here is a case. As you see, an LLM model generates tokens in request A one-by-one. [CLICK]</a:t>
            </a:r>
          </a:p>
          <a:p>
            <a:r>
              <a:rPr lang="en-US" dirty="0"/>
              <a:t>[CLICK] Therefore, serial processing leads to low hardware utilization and low throughput of LLM inference.</a:t>
            </a:r>
          </a:p>
          <a:p>
            <a:r>
              <a:rPr lang="en-US" dirty="0"/>
              <a:t>[NEXT]</a:t>
            </a:r>
          </a:p>
        </p:txBody>
      </p:sp>
      <p:sp>
        <p:nvSpPr>
          <p:cNvPr id="4" name="Slide Number Placeholder 3">
            <a:extLst>
              <a:ext uri="{FF2B5EF4-FFF2-40B4-BE49-F238E27FC236}">
                <a16:creationId xmlns:a16="http://schemas.microsoft.com/office/drawing/2014/main" id="{88682DF8-03E7-072B-52E3-20A8F883857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670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0395-B10D-27E7-3E91-B8F0CE2E1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CBAD1-39A6-014F-CC3A-8CF35D1C4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EEA19-2C1B-5D20-C28F-ECBED4EA1B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000000"/>
                </a:solidFill>
                <a:latin typeface="Corbel" panose="020B0503020204020204" pitchFamily="34" charset="0"/>
                <a:cs typeface="Gill Sans MT"/>
              </a:rPr>
              <a:t>To overcome these issues, people proposed parallel decoding.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000000"/>
                </a:solidFill>
                <a:latin typeface="Corbel" panose="020B0503020204020204" pitchFamily="34" charset="0"/>
                <a:cs typeface="Gill Sans MT"/>
              </a:rPr>
              <a:t>[CLICK] To be more specific, parallel decoding can decode tokens of one request in parallel. Just like the figure shows, we generate two tokens from request A in parallel,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000000"/>
                </a:solidFill>
                <a:latin typeface="Corbel" panose="020B0503020204020204" pitchFamily="34" charset="0"/>
                <a:cs typeface="Gill Sans MT"/>
              </a:rPr>
              <a:t>We name it as token-level parallelism.</a:t>
            </a:r>
          </a:p>
          <a:p>
            <a:r>
              <a:rPr lang="en-US" dirty="0"/>
              <a:t>[CLICK] What’s more, we can decode different requests in parallel. In this case, the yellow one and green one show the tokens from request A and B, and they can be generated in parallel.</a:t>
            </a:r>
          </a:p>
          <a:p>
            <a:r>
              <a:rPr lang="en-US" dirty="0"/>
              <a:t>[CLICK] It call request-level parallelism.</a:t>
            </a:r>
          </a:p>
          <a:p>
            <a:r>
              <a:rPr lang="en-US" dirty="0"/>
              <a:t>[CLICK] Parallel decoding can achieve higher hardware utilization and higher throughput.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Then there is a question, </a:t>
            </a:r>
            <a:r>
              <a:rPr lang="en-US" altLang="zh-CN" sz="1200" b="1" dirty="0">
                <a:solidFill>
                  <a:schemeClr val="bg1"/>
                </a:solidFill>
                <a:latin typeface="Corbel" panose="020B0503020204020204" pitchFamily="34" charset="0"/>
                <a:cs typeface="Gill Sans MT"/>
              </a:rPr>
              <a:t>Do TLP and RLP benefit all kernels in LLM decoding? To answer this question, let’s characterize LLM kernels</a:t>
            </a:r>
            <a:endParaRPr kumimoji="0" lang="en-US" altLang="zh-CN" sz="1200" b="1" i="0" u="none" strike="noStrike" kern="1200" cap="none" spc="0" normalizeH="0" baseline="0" noProof="0" dirty="0">
              <a:ln>
                <a:noFill/>
              </a:ln>
              <a:solidFill>
                <a:schemeClr val="bg1"/>
              </a:solidFill>
              <a:effectLst/>
              <a:uLnTx/>
              <a:uFillTx/>
              <a:latin typeface="Corbel" panose="020B0503020204020204" pitchFamily="34" charset="0"/>
              <a:cs typeface="Gill Sans MT"/>
            </a:endParaRPr>
          </a:p>
        </p:txBody>
      </p:sp>
      <p:sp>
        <p:nvSpPr>
          <p:cNvPr id="4" name="Slide Number Placeholder 3">
            <a:extLst>
              <a:ext uri="{FF2B5EF4-FFF2-40B4-BE49-F238E27FC236}">
                <a16:creationId xmlns:a16="http://schemas.microsoft.com/office/drawing/2014/main" id="{30E77EFE-B7B8-F423-9873-07EEE824C4D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B66F2-E617-4D22-9699-A8F2E158CB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743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87DC2-C30A-C1C9-8BF9-CD10024ED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7F333-9F86-3F6B-6F9B-F6E0B9750777}"/>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C07F32DD-E00B-2957-E43C-826B8EF8DF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to </a:t>
            </a:r>
            <a:r>
              <a:rPr lang="en-US" altLang="zh-CN" dirty="0"/>
              <a:t>find our observations and motivations.</a:t>
            </a:r>
          </a:p>
        </p:txBody>
      </p:sp>
      <p:sp>
        <p:nvSpPr>
          <p:cNvPr id="4" name="Slide Number Placeholder 3">
            <a:extLst>
              <a:ext uri="{FF2B5EF4-FFF2-40B4-BE49-F238E27FC236}">
                <a16:creationId xmlns:a16="http://schemas.microsoft.com/office/drawing/2014/main" id="{00E3F557-7B14-405B-67E0-6D3C167D7B5F}"/>
              </a:ext>
            </a:extLst>
          </p:cNvPr>
          <p:cNvSpPr>
            <a:spLocks noGrp="1"/>
          </p:cNvSpPr>
          <p:nvPr>
            <p:ph type="sldNum" sz="quarter" idx="10"/>
          </p:nvPr>
        </p:nvSpPr>
        <p:spPr/>
        <p:txBody>
          <a:bodyPr/>
          <a:lstStyle/>
          <a:p>
            <a:fld id="{3ECB66F2-E617-4D22-9699-A8F2E158CBC6}" type="slidenum">
              <a:rPr lang="en-US" smtClean="0"/>
              <a:t>9</a:t>
            </a:fld>
            <a:endParaRPr lang="en-US"/>
          </a:p>
        </p:txBody>
      </p:sp>
    </p:spTree>
    <p:extLst>
      <p:ext uri="{BB962C8B-B14F-4D97-AF65-F5344CB8AC3E}">
        <p14:creationId xmlns:p14="http://schemas.microsoft.com/office/powerpoint/2010/main" val="42273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lIns="91440"/>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A1827AE5-44FE-2D4A-B3ED-43134FFC15AB}" type="datetime1">
              <a:rPr lang="en-US" smtClean="0"/>
              <a:t>4/7/2025</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63018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BC2FD60D-2973-3B48-88F6-3AB6155ABB84}" type="datetime1">
              <a:rPr lang="en-US" smtClean="0"/>
              <a:t>4/7/2025</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18716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0899D52B-F2B0-0840-A4EB-13802C196382}" type="datetime1">
              <a:rPr lang="en-US" smtClean="0"/>
              <a:t>4/7/2025</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7439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03F4411B-8ACF-2C4A-B7B5-BD8ED3F85A83}" type="datetime1">
              <a:rPr lang="en-US" smtClean="0"/>
              <a:t>4/7/2025</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2375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D687866C-86F6-5D48-A804-AB91D15554AD}" type="datetime1">
              <a:rPr lang="en-US" smtClean="0"/>
              <a:t>4/7/2025</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48137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9DB5D06A-0738-0E4C-8445-2401B00F2BD5}" type="datetime1">
              <a:rPr lang="en-US" smtClean="0"/>
              <a:t>4/7/2025</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579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8"/>
            <a:ext cx="2133600" cy="365125"/>
          </a:xfrm>
          <a:prstGeom prst="rect">
            <a:avLst/>
          </a:prstGeom>
        </p:spPr>
        <p:txBody>
          <a:bodyPr/>
          <a:lstStyle/>
          <a:p>
            <a:fld id="{9D8D6CEA-B40A-4149-985D-2555F84EA0CA}" type="datetime1">
              <a:rPr lang="en-US" smtClean="0"/>
              <a:t>4/7/2025</a:t>
            </a:fld>
            <a:endParaRPr lang="en-US"/>
          </a:p>
        </p:txBody>
      </p:sp>
      <p:sp>
        <p:nvSpPr>
          <p:cNvPr id="8" name="Footer Placeholder 7"/>
          <p:cNvSpPr>
            <a:spLocks noGrp="1"/>
          </p:cNvSpPr>
          <p:nvPr>
            <p:ph type="ftr" sz="quarter" idx="11"/>
          </p:nvPr>
        </p:nvSpPr>
        <p:spPr>
          <a:xfrm>
            <a:off x="3124200" y="6356358"/>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1034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8"/>
            <a:ext cx="2133600" cy="365125"/>
          </a:xfrm>
          <a:prstGeom prst="rect">
            <a:avLst/>
          </a:prstGeom>
        </p:spPr>
        <p:txBody>
          <a:bodyPr/>
          <a:lstStyle/>
          <a:p>
            <a:fld id="{4A0239DA-AF7F-7A4F-B0B3-9CEEB8D1E06E}" type="datetime1">
              <a:rPr lang="en-US" smtClean="0"/>
              <a:t>4/7/2025</a:t>
            </a:fld>
            <a:endParaRPr lang="en-US"/>
          </a:p>
        </p:txBody>
      </p:sp>
      <p:sp>
        <p:nvSpPr>
          <p:cNvPr id="4" name="Footer Placeholder 3"/>
          <p:cNvSpPr>
            <a:spLocks noGrp="1"/>
          </p:cNvSpPr>
          <p:nvPr>
            <p:ph type="ftr" sz="quarter" idx="11"/>
          </p:nvPr>
        </p:nvSpPr>
        <p:spPr>
          <a:xfrm>
            <a:off x="3124200" y="6356358"/>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70773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8"/>
            <a:ext cx="2133600" cy="365125"/>
          </a:xfrm>
          <a:prstGeom prst="rect">
            <a:avLst/>
          </a:prstGeom>
        </p:spPr>
        <p:txBody>
          <a:bodyPr/>
          <a:lstStyle/>
          <a:p>
            <a:fld id="{D303B1C0-64CD-C340-AA48-ED7FD89B2F7D}" type="datetime1">
              <a:rPr lang="en-US" smtClean="0"/>
              <a:t>4/7/2025</a:t>
            </a:fld>
            <a:endParaRPr lang="en-US"/>
          </a:p>
        </p:txBody>
      </p:sp>
      <p:sp>
        <p:nvSpPr>
          <p:cNvPr id="3" name="Footer Placeholder 2"/>
          <p:cNvSpPr>
            <a:spLocks noGrp="1"/>
          </p:cNvSpPr>
          <p:nvPr>
            <p:ph type="ftr" sz="quarter" idx="11"/>
          </p:nvPr>
        </p:nvSpPr>
        <p:spPr>
          <a:xfrm>
            <a:off x="3124200" y="6356358"/>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41468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34F23BDF-4EA0-844B-BB0F-8DA3C5AF046B}" type="datetime1">
              <a:rPr lang="en-US" smtClean="0"/>
              <a:t>4/7/2025</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87010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0F5A654C-BEC2-9642-B4C2-ADA552FD3B4E}" type="datetime1">
              <a:rPr lang="en-US" smtClean="0"/>
              <a:t>4/7/2025</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99802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14400"/>
          </a:xfrm>
          <a:prstGeom prst="rect">
            <a:avLst/>
          </a:prstGeom>
        </p:spPr>
        <p:txBody>
          <a:bodyPr vert="horz" lIns="36576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1143000"/>
            <a:ext cx="88392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315200" y="6492883"/>
            <a:ext cx="1828800" cy="365125"/>
          </a:xfrm>
          <a:prstGeom prst="rect">
            <a:avLst/>
          </a:prstGeom>
          <a:solidFill>
            <a:schemeClr val="bg1"/>
          </a:solidFill>
        </p:spPr>
        <p:txBody>
          <a:bodyPr vert="horz" lIns="91440" tIns="45720" rIns="91440" bIns="45720" rtlCol="0" anchor="ctr"/>
          <a:lstStyle>
            <a:lvl1pPr algn="r">
              <a:defRPr sz="2400" b="1">
                <a:solidFill>
                  <a:srgbClr val="0070C0"/>
                </a:solidFill>
              </a:defRPr>
            </a:lvl1pPr>
          </a:lstStyle>
          <a:p>
            <a:fld id="{BA2D8F13-174C-467F-9D40-7DDEF70CAB8C}" type="slidenum">
              <a:rPr lang="en-US" smtClean="0"/>
              <a:t>‹#›</a:t>
            </a:fld>
            <a:endParaRPr lang="en-US"/>
          </a:p>
        </p:txBody>
      </p:sp>
    </p:spTree>
    <p:extLst>
      <p:ext uri="{BB962C8B-B14F-4D97-AF65-F5344CB8AC3E}">
        <p14:creationId xmlns:p14="http://schemas.microsoft.com/office/powerpoint/2010/main" val="78681596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chart" Target="../charts/chart2.xml"/><Relationship Id="rId5" Type="http://schemas.openxmlformats.org/officeDocument/2006/relationships/image" Target="../media/image8.png"/><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4.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4.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5.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notesSlide" Target="../notesSlides/notesSlide40.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4.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25.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26.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2864653"/>
          </a:xfrm>
          <a:solidFill>
            <a:schemeClr val="tx2">
              <a:lumMod val="75000"/>
            </a:schemeClr>
          </a:solidFill>
        </p:spPr>
        <p:txBody>
          <a:bodyPr lIns="0" rIns="0"/>
          <a:lstStyle/>
          <a:p>
            <a:r>
              <a:rPr lang="en-US" sz="3100" b="1" dirty="0">
                <a:solidFill>
                  <a:schemeClr val="bg1">
                    <a:lumMod val="95000"/>
                  </a:schemeClr>
                </a:solidFill>
                <a:latin typeface="Corbel" panose="020B0503020204020204" pitchFamily="34" charset="0"/>
              </a:rPr>
              <a:t>PAPI: Exploiting Dynamic Parallelism</a:t>
            </a:r>
            <a:br>
              <a:rPr lang="en-US" sz="3100" b="1" dirty="0">
                <a:solidFill>
                  <a:schemeClr val="bg1">
                    <a:lumMod val="95000"/>
                  </a:schemeClr>
                </a:solidFill>
                <a:latin typeface="Corbel" panose="020B0503020204020204" pitchFamily="34" charset="0"/>
              </a:rPr>
            </a:br>
            <a:r>
              <a:rPr lang="en-US" sz="3100" b="1" dirty="0">
                <a:solidFill>
                  <a:schemeClr val="bg1">
                    <a:lumMod val="95000"/>
                  </a:schemeClr>
                </a:solidFill>
                <a:latin typeface="Corbel" panose="020B0503020204020204" pitchFamily="34" charset="0"/>
              </a:rPr>
              <a:t>in Large Language Model Decoding with </a:t>
            </a:r>
            <a:br>
              <a:rPr lang="en-US" sz="3100" b="1" dirty="0">
                <a:solidFill>
                  <a:schemeClr val="bg1">
                    <a:lumMod val="95000"/>
                  </a:schemeClr>
                </a:solidFill>
                <a:latin typeface="Corbel" panose="020B0503020204020204" pitchFamily="34" charset="0"/>
              </a:rPr>
            </a:br>
            <a:r>
              <a:rPr lang="en-US" sz="3100" b="1" dirty="0">
                <a:solidFill>
                  <a:schemeClr val="bg1">
                    <a:lumMod val="95000"/>
                  </a:schemeClr>
                </a:solidFill>
                <a:latin typeface="Corbel" panose="020B0503020204020204" pitchFamily="34" charset="0"/>
              </a:rPr>
              <a:t>a</a:t>
            </a:r>
            <a:r>
              <a:rPr lang="en-US" sz="3100" dirty="0">
                <a:solidFill>
                  <a:schemeClr val="bg1">
                    <a:lumMod val="95000"/>
                  </a:schemeClr>
                </a:solidFill>
                <a:latin typeface="Corbel" panose="020B0503020204020204" pitchFamily="34" charset="0"/>
              </a:rPr>
              <a:t> </a:t>
            </a:r>
            <a:r>
              <a:rPr lang="en-US" sz="3100" b="1" dirty="0">
                <a:solidFill>
                  <a:schemeClr val="bg1">
                    <a:lumMod val="95000"/>
                  </a:schemeClr>
                </a:solidFill>
                <a:latin typeface="Corbel" panose="020B0503020204020204" pitchFamily="34" charset="0"/>
              </a:rPr>
              <a:t>Processing-In-Memory-Enabled Computing System</a:t>
            </a:r>
          </a:p>
        </p:txBody>
      </p:sp>
      <p:sp>
        <p:nvSpPr>
          <p:cNvPr id="6" name="Subtitle 5"/>
          <p:cNvSpPr>
            <a:spLocks noGrp="1"/>
          </p:cNvSpPr>
          <p:nvPr>
            <p:ph type="subTitle" idx="1"/>
          </p:nvPr>
        </p:nvSpPr>
        <p:spPr>
          <a:xfrm>
            <a:off x="1371600" y="3156704"/>
            <a:ext cx="6400800" cy="685800"/>
          </a:xfrm>
        </p:spPr>
        <p:txBody>
          <a:bodyPr>
            <a:noAutofit/>
          </a:bodyPr>
          <a:lstStyle/>
          <a:p>
            <a:br>
              <a:rPr lang="en-US" sz="3600" dirty="0">
                <a:solidFill>
                  <a:schemeClr val="tx1">
                    <a:lumMod val="75000"/>
                    <a:lumOff val="25000"/>
                  </a:schemeClr>
                </a:solidFill>
              </a:rPr>
            </a:br>
            <a:br>
              <a:rPr lang="en-US" sz="3600" dirty="0">
                <a:solidFill>
                  <a:schemeClr val="tx1">
                    <a:lumMod val="75000"/>
                    <a:lumOff val="25000"/>
                  </a:schemeClr>
                </a:solidFill>
              </a:rPr>
            </a:br>
            <a:endParaRPr lang="en-US" sz="3600" dirty="0">
              <a:solidFill>
                <a:schemeClr val="tx1">
                  <a:lumMod val="75000"/>
                  <a:lumOff val="25000"/>
                </a:schemeClr>
              </a:solidFill>
            </a:endParaRPr>
          </a:p>
        </p:txBody>
      </p:sp>
      <p:sp>
        <p:nvSpPr>
          <p:cNvPr id="2" name="Rectangle 1"/>
          <p:cNvSpPr/>
          <p:nvPr/>
        </p:nvSpPr>
        <p:spPr>
          <a:xfrm>
            <a:off x="0" y="3056347"/>
            <a:ext cx="9144000" cy="126188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200" b="1" dirty="0">
                <a:solidFill>
                  <a:srgbClr val="1F497D"/>
                </a:solidFill>
                <a:latin typeface="Corbel" panose="020B0503020204020204" pitchFamily="34" charset="0"/>
              </a:rPr>
              <a:t>Yintao He</a:t>
            </a:r>
            <a:r>
              <a:rPr kumimoji="0" lang="en-US" sz="2200" b="1" i="0" u="none" strike="noStrike" kern="1200" cap="none" spc="0" normalizeH="0" baseline="0" noProof="0" dirty="0">
                <a:ln>
                  <a:noFill/>
                </a:ln>
                <a:solidFill>
                  <a:srgbClr val="800000"/>
                </a:solidFill>
                <a:effectLst/>
                <a:uLnTx/>
                <a:uFillTx/>
                <a:latin typeface="Corbel" panose="020B0503020204020204" pitchFamily="34" charset="0"/>
              </a:rPr>
              <a:t>		</a:t>
            </a:r>
            <a:r>
              <a:rPr kumimoji="0" lang="en-US" altLang="zh-CN" sz="2200" b="1" i="0" u="none" strike="noStrike" kern="1200" cap="none" spc="0" normalizeH="0" baseline="0" noProof="0" dirty="0" err="1">
                <a:ln>
                  <a:noFill/>
                </a:ln>
                <a:solidFill>
                  <a:prstClr val="black"/>
                </a:solidFill>
                <a:effectLst/>
                <a:uLnTx/>
                <a:uFillTx/>
                <a:latin typeface="Corbel" panose="020B0503020204020204" pitchFamily="34" charset="0"/>
              </a:rPr>
              <a:t>Haiyu</a:t>
            </a:r>
            <a:r>
              <a:rPr kumimoji="0" lang="en-US" altLang="zh-CN" sz="2200" b="1" i="0" u="none" strike="noStrike" kern="1200" cap="none" spc="0" normalizeH="0" baseline="0" noProof="0" dirty="0">
                <a:ln>
                  <a:noFill/>
                </a:ln>
                <a:solidFill>
                  <a:prstClr val="black"/>
                </a:solidFill>
                <a:effectLst/>
                <a:uLnTx/>
                <a:uFillTx/>
                <a:latin typeface="Corbel" panose="020B0503020204020204" pitchFamily="34" charset="0"/>
              </a:rPr>
              <a:t> Mao</a:t>
            </a:r>
            <a:r>
              <a:rPr lang="en-US" altLang="zh-CN" sz="2200" b="1" dirty="0">
                <a:solidFill>
                  <a:prstClr val="black"/>
                </a:solidFill>
                <a:latin typeface="Corbel" panose="020B0503020204020204" pitchFamily="34" charset="0"/>
              </a:rPr>
              <a:t>        </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rPr>
              <a:t>Christina </a:t>
            </a:r>
            <a:r>
              <a:rPr kumimoji="0" lang="en-US" sz="2200" b="1" i="0" u="none" strike="noStrike" kern="1200" cap="none" spc="0" normalizeH="0" baseline="0" noProof="0" dirty="0" err="1">
                <a:ln>
                  <a:noFill/>
                </a:ln>
                <a:solidFill>
                  <a:prstClr val="black"/>
                </a:solidFill>
                <a:effectLst/>
                <a:uLnTx/>
                <a:uFillTx/>
                <a:latin typeface="Corbel" panose="020B0503020204020204" pitchFamily="34" charset="0"/>
              </a:rPr>
              <a:t>Giannoula</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rPr>
              <a:t>	</a:t>
            </a:r>
            <a:br>
              <a:rPr kumimoji="0" lang="en-US" sz="500" b="1" i="0" u="none" strike="noStrike" kern="1200" cap="none" spc="0" normalizeH="0" baseline="0" noProof="0" dirty="0">
                <a:ln>
                  <a:noFill/>
                </a:ln>
                <a:solidFill>
                  <a:prstClr val="black"/>
                </a:solidFill>
                <a:effectLst/>
                <a:uLnTx/>
                <a:uFillTx/>
                <a:latin typeface="Corbel" panose="020B0503020204020204" pitchFamily="34" charset="0"/>
              </a:rPr>
            </a:br>
            <a:endParaRPr lang="en-US" sz="500" b="1" dirty="0">
              <a:solidFill>
                <a:prstClr val="black"/>
              </a:solidFill>
              <a:latin typeface="Corbel" panose="020B05030202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orbel" panose="020B0503020204020204" pitchFamily="34" charset="0"/>
              </a:rPr>
              <a:t>Mohammad </a:t>
            </a:r>
            <a:r>
              <a:rPr kumimoji="0" lang="en-US" sz="2200" b="1" i="0" u="none" strike="noStrike" kern="1200" cap="none" spc="0" normalizeH="0" baseline="0" noProof="0" dirty="0" err="1">
                <a:ln>
                  <a:noFill/>
                </a:ln>
                <a:solidFill>
                  <a:prstClr val="black"/>
                </a:solidFill>
                <a:effectLst/>
                <a:uLnTx/>
                <a:uFillTx/>
                <a:latin typeface="Corbel" panose="020B0503020204020204" pitchFamily="34" charset="0"/>
              </a:rPr>
              <a:t>Sadrosadati</a:t>
            </a:r>
            <a:r>
              <a:rPr lang="en-US" altLang="zh-CN" sz="2200" b="1" dirty="0">
                <a:solidFill>
                  <a:prstClr val="black"/>
                </a:solidFill>
                <a:latin typeface="Corbel" panose="020B0503020204020204" pitchFamily="34" charset="0"/>
              </a:rPr>
              <a:t>        </a:t>
            </a:r>
            <a:r>
              <a:rPr kumimoji="0" lang="en-US" sz="2200" b="1" i="0" u="none" strike="noStrike" kern="1200" cap="none" spc="0" normalizeH="0" baseline="0" noProof="0" dirty="0">
                <a:ln>
                  <a:noFill/>
                </a:ln>
                <a:effectLst/>
                <a:uLnTx/>
                <a:uFillTx/>
                <a:latin typeface="Corbel" panose="020B0503020204020204" pitchFamily="34" charset="0"/>
              </a:rPr>
              <a:t>Juan Gómez-Luna</a:t>
            </a:r>
            <a:r>
              <a:rPr kumimoji="0" lang="en-US" sz="2200" b="1" i="0" u="none" strike="noStrike" kern="1200" cap="none" spc="0" normalizeH="0" baseline="0" noProof="0" dirty="0">
                <a:ln>
                  <a:noFill/>
                </a:ln>
                <a:solidFill>
                  <a:srgbClr val="800000"/>
                </a:solidFill>
                <a:effectLst/>
                <a:uLnTx/>
                <a:uFillTx/>
                <a:latin typeface="Corbel" panose="020B0503020204020204" pitchFamily="34" charset="0"/>
              </a:rPr>
              <a:t>	</a:t>
            </a:r>
            <a:r>
              <a:rPr lang="en-US" sz="2200" b="1" dirty="0">
                <a:solidFill>
                  <a:prstClr val="black"/>
                </a:solidFill>
                <a:latin typeface="Corbel" panose="020B0503020204020204" pitchFamily="34" charset="0"/>
              </a:rPr>
              <a:t>Huawei Li	</a:t>
            </a:r>
          </a:p>
          <a:p>
            <a:pPr algn="ctr">
              <a:defRPr/>
            </a:pPr>
            <a:endParaRPr lang="en-US" sz="500" b="1" dirty="0">
              <a:solidFill>
                <a:prstClr val="black"/>
              </a:solidFill>
              <a:latin typeface="Corbel" panose="020B0503020204020204" pitchFamily="34" charset="0"/>
            </a:endParaRPr>
          </a:p>
          <a:p>
            <a:pPr algn="ctr">
              <a:defRPr/>
            </a:pPr>
            <a:r>
              <a:rPr lang="en-US" sz="2200" b="1" dirty="0">
                <a:solidFill>
                  <a:prstClr val="black"/>
                </a:solidFill>
                <a:latin typeface="Corbel" panose="020B0503020204020204" pitchFamily="34" charset="0"/>
              </a:rPr>
              <a:t>Xiaowei Li</a:t>
            </a:r>
            <a:r>
              <a:rPr lang="en-US" altLang="zh-CN" sz="2200" b="1" dirty="0">
                <a:solidFill>
                  <a:prstClr val="black"/>
                </a:solidFill>
                <a:latin typeface="Corbel" panose="020B0503020204020204" pitchFamily="34" charset="0"/>
              </a:rPr>
              <a:t>         </a:t>
            </a:r>
            <a:r>
              <a:rPr lang="en-US" sz="2200" b="1" dirty="0">
                <a:solidFill>
                  <a:prstClr val="black"/>
                </a:solidFill>
                <a:latin typeface="Corbel" panose="020B0503020204020204" pitchFamily="34" charset="0"/>
              </a:rPr>
              <a:t>Ying Wang        Onur Mutlu</a:t>
            </a:r>
          </a:p>
        </p:txBody>
      </p:sp>
      <p:sp>
        <p:nvSpPr>
          <p:cNvPr id="4" name="TextBox 3"/>
          <p:cNvSpPr txBox="1"/>
          <p:nvPr/>
        </p:nvSpPr>
        <p:spPr>
          <a:xfrm>
            <a:off x="-1882588" y="3316941"/>
            <a:ext cx="18466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mn-cs"/>
            </a:endParaRPr>
          </a:p>
        </p:txBody>
      </p:sp>
      <p:pic>
        <p:nvPicPr>
          <p:cNvPr id="8" name="Graphic 7">
            <a:extLst>
              <a:ext uri="{FF2B5EF4-FFF2-40B4-BE49-F238E27FC236}">
                <a16:creationId xmlns:a16="http://schemas.microsoft.com/office/drawing/2014/main" id="{43B2F70C-CDC6-A642-9D6B-32E6A8EA35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0" y="5530813"/>
            <a:ext cx="2286000" cy="439783"/>
          </a:xfrm>
          <a:prstGeom prst="rect">
            <a:avLst/>
          </a:prstGeom>
        </p:spPr>
      </p:pic>
      <p:sp>
        <p:nvSpPr>
          <p:cNvPr id="11" name="Rectangle 10">
            <a:extLst>
              <a:ext uri="{FF2B5EF4-FFF2-40B4-BE49-F238E27FC236}">
                <a16:creationId xmlns:a16="http://schemas.microsoft.com/office/drawing/2014/main" id="{824F8868-9941-514D-88E1-0ACB358D9EC9}"/>
              </a:ext>
            </a:extLst>
          </p:cNvPr>
          <p:cNvSpPr/>
          <p:nvPr/>
        </p:nvSpPr>
        <p:spPr>
          <a:xfrm>
            <a:off x="0" y="4509926"/>
            <a:ext cx="9144000" cy="43088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7375E"/>
                </a:solidFill>
                <a:effectLst/>
                <a:uLnTx/>
                <a:uFillTx/>
                <a:latin typeface="+mj-lt"/>
              </a:rPr>
              <a:t>ASPLOS </a:t>
            </a:r>
            <a:r>
              <a:rPr kumimoji="0" lang="en-US" sz="2200" b="1" i="0" u="none" strike="noStrike" kern="1200" cap="none" spc="0" normalizeH="0" baseline="0" noProof="0" dirty="0">
                <a:ln>
                  <a:noFill/>
                </a:ln>
                <a:solidFill>
                  <a:srgbClr val="17375E"/>
                </a:solidFill>
                <a:effectLst/>
                <a:uLnTx/>
                <a:uFillTx/>
                <a:latin typeface="+mj-lt"/>
                <a:cs typeface="Calibri" panose="020F0502020204030204" pitchFamily="34" charset="0"/>
              </a:rPr>
              <a:t>2025</a:t>
            </a:r>
          </a:p>
        </p:txBody>
      </p:sp>
      <p:pic>
        <p:nvPicPr>
          <p:cNvPr id="14" name="Picture 2" descr="http://www.euroc-project.eu/fileadmin/imgEuroc/eurocConsortiumLogos/ethLogo.png">
            <a:extLst>
              <a:ext uri="{FF2B5EF4-FFF2-40B4-BE49-F238E27FC236}">
                <a16:creationId xmlns:a16="http://schemas.microsoft.com/office/drawing/2014/main" id="{8E6DF52C-6D6F-1D47-92E5-A4DDA60A3E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8057" y="6173160"/>
            <a:ext cx="1998476" cy="41052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16BFD270-CAFB-722A-83B8-CAE90234FBFD}"/>
              </a:ext>
            </a:extLst>
          </p:cNvPr>
          <p:cNvPicPr>
            <a:picLocks noChangeAspect="1"/>
          </p:cNvPicPr>
          <p:nvPr/>
        </p:nvPicPr>
        <p:blipFill>
          <a:blip r:embed="rId6"/>
          <a:stretch>
            <a:fillRect/>
          </a:stretch>
        </p:blipFill>
        <p:spPr>
          <a:xfrm>
            <a:off x="570467" y="6076005"/>
            <a:ext cx="1363904" cy="681952"/>
          </a:xfrm>
          <a:prstGeom prst="rect">
            <a:avLst/>
          </a:prstGeom>
        </p:spPr>
      </p:pic>
      <p:pic>
        <p:nvPicPr>
          <p:cNvPr id="1026" name="Picture 2">
            <a:extLst>
              <a:ext uri="{FF2B5EF4-FFF2-40B4-BE49-F238E27FC236}">
                <a16:creationId xmlns:a16="http://schemas.microsoft.com/office/drawing/2014/main" id="{386467F9-6B59-F41E-1D5E-5BED7FFD53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3020" y="5651787"/>
            <a:ext cx="2179900" cy="1453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964FD0A-0750-3AC0-2573-B7CFE07943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6871" y="6065570"/>
            <a:ext cx="996149" cy="759453"/>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609B45AB-3F3C-96EC-763A-C184597308C8}"/>
              </a:ext>
            </a:extLst>
          </p:cNvPr>
          <p:cNvPicPr>
            <a:picLocks noChangeAspect="1"/>
          </p:cNvPicPr>
          <p:nvPr/>
        </p:nvPicPr>
        <p:blipFill>
          <a:blip r:embed="rId9"/>
          <a:stretch>
            <a:fillRect/>
          </a:stretch>
        </p:blipFill>
        <p:spPr>
          <a:xfrm>
            <a:off x="7158080" y="5641636"/>
            <a:ext cx="2225233" cy="1249788"/>
          </a:xfrm>
          <a:prstGeom prst="rect">
            <a:avLst/>
          </a:prstGeom>
        </p:spPr>
      </p:pic>
    </p:spTree>
    <p:extLst>
      <p:ext uri="{BB962C8B-B14F-4D97-AF65-F5344CB8AC3E}">
        <p14:creationId xmlns:p14="http://schemas.microsoft.com/office/powerpoint/2010/main" val="1746521473"/>
      </p:ext>
    </p:extLst>
  </p:cSld>
  <p:clrMapOvr>
    <a:masterClrMapping/>
  </p:clrMapOvr>
  <mc:AlternateContent xmlns:mc="http://schemas.openxmlformats.org/markup-compatibility/2006" xmlns:p14="http://schemas.microsoft.com/office/powerpoint/2010/main">
    <mc:Choice Requires="p14">
      <p:transition spd="slow" p14:dur="2000" advTm="11494"/>
    </mc:Choice>
    <mc:Fallback xmlns="">
      <p:transition spd="slow" advTm="1149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309BF-F2E2-0FBB-BCD6-668CA1C9839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301151-AA49-AAD6-603F-C5931E4614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cs typeface="Gill Sans MT"/>
            </a:endParaRPr>
          </a:p>
        </p:txBody>
      </p:sp>
      <p:sp>
        <p:nvSpPr>
          <p:cNvPr id="35" name="Title 1">
            <a:extLst>
              <a:ext uri="{FF2B5EF4-FFF2-40B4-BE49-F238E27FC236}">
                <a16:creationId xmlns:a16="http://schemas.microsoft.com/office/drawing/2014/main" id="{51DD5CD4-5E2D-0504-E199-A51E10CABEB0}"/>
              </a:ext>
            </a:extLst>
          </p:cNvPr>
          <p:cNvSpPr>
            <a:spLocks noGrp="1"/>
          </p:cNvSpPr>
          <p:nvPr>
            <p:ph type="title"/>
          </p:nvPr>
        </p:nvSpPr>
        <p:spPr/>
        <p:txBody>
          <a:bodyPr/>
          <a:lstStyle/>
          <a:p>
            <a:r>
              <a:rPr lang="en-US" sz="4000" b="0" dirty="0">
                <a:solidFill>
                  <a:schemeClr val="tx1"/>
                </a:solidFill>
                <a:latin typeface="Corbel" panose="020B0503020204020204" pitchFamily="34" charset="0"/>
              </a:rPr>
              <a:t>Key Observations</a:t>
            </a:r>
            <a:endParaRPr lang="en-US" sz="4000" b="0" dirty="0">
              <a:solidFill>
                <a:schemeClr val="tx1"/>
              </a:solidFill>
              <a:latin typeface="Corbel" panose="020B0503020204020204" pitchFamily="34" charset="0"/>
              <a:cs typeface="Gill Sans MT"/>
            </a:endParaRPr>
          </a:p>
        </p:txBody>
      </p:sp>
      <p:pic>
        <p:nvPicPr>
          <p:cNvPr id="20" name="Picture 19" descr="safari.png">
            <a:extLst>
              <a:ext uri="{FF2B5EF4-FFF2-40B4-BE49-F238E27FC236}">
                <a16:creationId xmlns:a16="http://schemas.microsoft.com/office/drawing/2014/main" id="{AC630117-302B-B1B1-2E66-207160FA8D75}"/>
              </a:ext>
            </a:extLst>
          </p:cNvPr>
          <p:cNvPicPr>
            <a:picLocks noChangeAspect="1"/>
          </p:cNvPicPr>
          <p:nvPr/>
        </p:nvPicPr>
        <p:blipFill>
          <a:blip r:embed="rId4" cstate="print"/>
          <a:stretch>
            <a:fillRect/>
          </a:stretch>
        </p:blipFill>
        <p:spPr>
          <a:xfrm>
            <a:off x="76200" y="6580445"/>
            <a:ext cx="959296" cy="277563"/>
          </a:xfrm>
          <a:prstGeom prst="rect">
            <a:avLst/>
          </a:prstGeom>
        </p:spPr>
      </p:pic>
      <p:grpSp>
        <p:nvGrpSpPr>
          <p:cNvPr id="2" name="组合 1">
            <a:extLst>
              <a:ext uri="{FF2B5EF4-FFF2-40B4-BE49-F238E27FC236}">
                <a16:creationId xmlns:a16="http://schemas.microsoft.com/office/drawing/2014/main" id="{B1D47427-5001-0E41-FA14-74F7986DD235}"/>
              </a:ext>
            </a:extLst>
          </p:cNvPr>
          <p:cNvGrpSpPr/>
          <p:nvPr/>
        </p:nvGrpSpPr>
        <p:grpSpPr>
          <a:xfrm>
            <a:off x="0" y="1523044"/>
            <a:ext cx="9144000" cy="980349"/>
            <a:chOff x="0" y="1523044"/>
            <a:chExt cx="9144000" cy="980349"/>
          </a:xfrm>
        </p:grpSpPr>
        <p:grpSp>
          <p:nvGrpSpPr>
            <p:cNvPr id="11" name="Group 22">
              <a:extLst>
                <a:ext uri="{FF2B5EF4-FFF2-40B4-BE49-F238E27FC236}">
                  <a16:creationId xmlns:a16="http://schemas.microsoft.com/office/drawing/2014/main" id="{854C95AC-F7E1-5B63-B904-6A5911D5A0CB}"/>
                </a:ext>
              </a:extLst>
            </p:cNvPr>
            <p:cNvGrpSpPr/>
            <p:nvPr/>
          </p:nvGrpSpPr>
          <p:grpSpPr>
            <a:xfrm>
              <a:off x="0" y="1523044"/>
              <a:ext cx="9144000" cy="954107"/>
              <a:chOff x="0" y="2503687"/>
              <a:chExt cx="9144000" cy="539031"/>
            </a:xfrm>
          </p:grpSpPr>
          <p:sp>
            <p:nvSpPr>
              <p:cNvPr id="12" name="Rectangle 24">
                <a:extLst>
                  <a:ext uri="{FF2B5EF4-FFF2-40B4-BE49-F238E27FC236}">
                    <a16:creationId xmlns:a16="http://schemas.microsoft.com/office/drawing/2014/main" id="{5A6AD3C1-11BF-C105-6E0A-26DF4248C6DA}"/>
                  </a:ext>
                </a:extLst>
              </p:cNvPr>
              <p:cNvSpPr/>
              <p:nvPr/>
            </p:nvSpPr>
            <p:spPr>
              <a:xfrm>
                <a:off x="0" y="2503687"/>
                <a:ext cx="9144000" cy="539031"/>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13" name="TextBox 25">
                <a:extLst>
                  <a:ext uri="{FF2B5EF4-FFF2-40B4-BE49-F238E27FC236}">
                    <a16:creationId xmlns:a16="http://schemas.microsoft.com/office/drawing/2014/main" id="{6E7C683F-DC0F-29AC-12DA-245852C5AEEF}"/>
                  </a:ext>
                </a:extLst>
              </p:cNvPr>
              <p:cNvSpPr txBox="1"/>
              <p:nvPr/>
            </p:nvSpPr>
            <p:spPr>
              <a:xfrm>
                <a:off x="59389" y="2557026"/>
                <a:ext cx="474011" cy="46947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F497D"/>
                    </a:solidFill>
                    <a:effectLst/>
                    <a:uLnTx/>
                    <a:uFillTx/>
                  </a:rPr>
                  <a:t>1</a:t>
                </a:r>
              </a:p>
            </p:txBody>
          </p:sp>
        </p:grpSp>
        <p:sp>
          <p:nvSpPr>
            <p:cNvPr id="17" name="Rectangle 23">
              <a:extLst>
                <a:ext uri="{FF2B5EF4-FFF2-40B4-BE49-F238E27FC236}">
                  <a16:creationId xmlns:a16="http://schemas.microsoft.com/office/drawing/2014/main" id="{E5774AAA-C849-F1A3-9451-E8B31F10AAC3}"/>
                </a:ext>
              </a:extLst>
            </p:cNvPr>
            <p:cNvSpPr/>
            <p:nvPr/>
          </p:nvSpPr>
          <p:spPr>
            <a:xfrm>
              <a:off x="236032" y="1610841"/>
              <a:ext cx="8610600" cy="892552"/>
            </a:xfrm>
            <a:prstGeom prst="rect">
              <a:avLst/>
            </a:prstGeom>
          </p:spPr>
          <p:txBody>
            <a:bodyPr wrap="square">
              <a:spAutoFit/>
            </a:bodyPr>
            <a:lstStyle/>
            <a:p>
              <a:pPr lvl="0" algn="ctr" defTabSz="914400">
                <a:defRPr/>
              </a:pPr>
              <a:r>
                <a:rPr lang="en-US" altLang="zh-CN" sz="2600" dirty="0">
                  <a:latin typeface="Corbel" panose="020B0503020204020204" pitchFamily="34" charset="0"/>
                  <a:cs typeface="Gill Sans MT"/>
                </a:rPr>
                <a:t>LLM kernels have </a:t>
              </a:r>
              <a:r>
                <a:rPr lang="en-US" altLang="zh-CN" sz="2600" b="1" dirty="0">
                  <a:solidFill>
                    <a:srgbClr val="C00000"/>
                  </a:solidFill>
                  <a:latin typeface="Corbel" panose="020B0503020204020204" pitchFamily="34" charset="0"/>
                  <a:cs typeface="Gill Sans MT"/>
                </a:rPr>
                <a:t>different computation and memory bandwidth demands </a:t>
              </a:r>
              <a:r>
                <a:rPr kumimoji="0" lang="en-US" altLang="zh-CN" sz="2600" i="0" u="none" strike="noStrike" kern="1200" cap="none" spc="0" normalizeH="0" baseline="0" noProof="0" dirty="0">
                  <a:ln>
                    <a:noFill/>
                  </a:ln>
                  <a:effectLst/>
                  <a:uLnTx/>
                  <a:uFillTx/>
                  <a:latin typeface="Corbel" panose="020B0503020204020204" pitchFamily="34" charset="0"/>
                  <a:cs typeface="Gill Sans MT"/>
                </a:rPr>
                <a:t>across </a:t>
              </a:r>
              <a:r>
                <a:rPr kumimoji="0" lang="en-US" altLang="zh-CN" sz="2600" b="1" i="0" u="none" strike="noStrike" kern="1200" cap="none" spc="0" normalizeH="0" baseline="0" noProof="0" dirty="0">
                  <a:ln>
                    <a:noFill/>
                  </a:ln>
                  <a:solidFill>
                    <a:srgbClr val="1F497D"/>
                  </a:solidFill>
                  <a:effectLst/>
                  <a:uLnTx/>
                  <a:uFillTx/>
                  <a:latin typeface="Corbel" panose="020B0503020204020204" pitchFamily="34" charset="0"/>
                  <a:cs typeface="Gill Sans MT"/>
                </a:rPr>
                <a:t>different RLP &amp; TLP </a:t>
              </a:r>
              <a:r>
                <a:rPr lang="en-US" altLang="zh-CN" sz="2600" b="1" dirty="0">
                  <a:solidFill>
                    <a:srgbClr val="1F497D"/>
                  </a:solidFill>
                  <a:latin typeface="Corbel" panose="020B0503020204020204" pitchFamily="34" charset="0"/>
                  <a:cs typeface="Gill Sans MT"/>
                </a:rPr>
                <a:t>levels</a:t>
              </a:r>
              <a:endParaRPr kumimoji="0" lang="en-US" altLang="zh-CN" sz="2600" b="1" i="0" u="none" strike="noStrike" kern="1200" cap="none" spc="0" normalizeH="0" baseline="0" noProof="0" dirty="0">
                <a:ln>
                  <a:noFill/>
                </a:ln>
                <a:solidFill>
                  <a:srgbClr val="1F497D"/>
                </a:solidFill>
                <a:effectLst/>
                <a:uLnTx/>
                <a:uFillTx/>
                <a:latin typeface="Corbel" panose="020B0503020204020204" pitchFamily="34" charset="0"/>
                <a:cs typeface="Gill Sans MT"/>
              </a:endParaRPr>
            </a:p>
          </p:txBody>
        </p:sp>
      </p:grpSp>
      <p:grpSp>
        <p:nvGrpSpPr>
          <p:cNvPr id="5" name="组合 4">
            <a:extLst>
              <a:ext uri="{FF2B5EF4-FFF2-40B4-BE49-F238E27FC236}">
                <a16:creationId xmlns:a16="http://schemas.microsoft.com/office/drawing/2014/main" id="{70EBBB4E-D491-2A84-7627-5F2A8082F995}"/>
              </a:ext>
            </a:extLst>
          </p:cNvPr>
          <p:cNvGrpSpPr/>
          <p:nvPr/>
        </p:nvGrpSpPr>
        <p:grpSpPr>
          <a:xfrm>
            <a:off x="-29818" y="5046795"/>
            <a:ext cx="9173818" cy="974843"/>
            <a:chOff x="-29818" y="5046795"/>
            <a:chExt cx="9173818" cy="974843"/>
          </a:xfrm>
        </p:grpSpPr>
        <p:grpSp>
          <p:nvGrpSpPr>
            <p:cNvPr id="14" name="Group 36">
              <a:extLst>
                <a:ext uri="{FF2B5EF4-FFF2-40B4-BE49-F238E27FC236}">
                  <a16:creationId xmlns:a16="http://schemas.microsoft.com/office/drawing/2014/main" id="{2A7C3C2E-26C5-221B-2C86-2880316A3D9C}"/>
                </a:ext>
              </a:extLst>
            </p:cNvPr>
            <p:cNvGrpSpPr/>
            <p:nvPr/>
          </p:nvGrpSpPr>
          <p:grpSpPr>
            <a:xfrm>
              <a:off x="0" y="5067531"/>
              <a:ext cx="9144000" cy="954107"/>
              <a:chOff x="0" y="2503686"/>
              <a:chExt cx="9144000" cy="635605"/>
            </a:xfrm>
          </p:grpSpPr>
          <p:sp>
            <p:nvSpPr>
              <p:cNvPr id="15" name="Rectangle 38">
                <a:extLst>
                  <a:ext uri="{FF2B5EF4-FFF2-40B4-BE49-F238E27FC236}">
                    <a16:creationId xmlns:a16="http://schemas.microsoft.com/office/drawing/2014/main" id="{69AC925F-8BE8-C455-6307-CBD3CBC14359}"/>
                  </a:ext>
                </a:extLst>
              </p:cNvPr>
              <p:cNvSpPr/>
              <p:nvPr/>
            </p:nvSpPr>
            <p:spPr>
              <a:xfrm>
                <a:off x="0" y="2503686"/>
                <a:ext cx="9144000" cy="63560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16" name="TextBox 39">
                <a:extLst>
                  <a:ext uri="{FF2B5EF4-FFF2-40B4-BE49-F238E27FC236}">
                    <a16:creationId xmlns:a16="http://schemas.microsoft.com/office/drawing/2014/main" id="{4CF27B67-E341-A1C8-BADB-5E953142EF00}"/>
                  </a:ext>
                </a:extLst>
              </p:cNvPr>
              <p:cNvSpPr txBox="1"/>
              <p:nvPr/>
            </p:nvSpPr>
            <p:spPr>
              <a:xfrm>
                <a:off x="59389" y="2514971"/>
                <a:ext cx="474011" cy="55359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F497D"/>
                    </a:solidFill>
                    <a:effectLst/>
                    <a:uLnTx/>
                    <a:uFillTx/>
                  </a:rPr>
                  <a:t>3</a:t>
                </a:r>
              </a:p>
            </p:txBody>
          </p:sp>
        </p:grpSp>
        <p:sp>
          <p:nvSpPr>
            <p:cNvPr id="18" name="Rectangle 37">
              <a:extLst>
                <a:ext uri="{FF2B5EF4-FFF2-40B4-BE49-F238E27FC236}">
                  <a16:creationId xmlns:a16="http://schemas.microsoft.com/office/drawing/2014/main" id="{C5D36F61-C9C2-840C-E3A2-76B0130B78DA}"/>
                </a:ext>
              </a:extLst>
            </p:cNvPr>
            <p:cNvSpPr/>
            <p:nvPr/>
          </p:nvSpPr>
          <p:spPr>
            <a:xfrm>
              <a:off x="-29818" y="5046795"/>
              <a:ext cx="9143999" cy="892552"/>
            </a:xfrm>
            <a:prstGeom prst="rect">
              <a:avLst/>
            </a:prstGeom>
          </p:spPr>
          <p:txBody>
            <a:bodyPr wrap="square">
              <a:spAutoFit/>
            </a:bodyPr>
            <a:lstStyle/>
            <a:p>
              <a:pPr lvl="0" algn="ctr" defTabSz="914400">
                <a:defRPr/>
              </a:pPr>
              <a:r>
                <a:rPr lang="en-US" altLang="zh-CN" sz="2600" dirty="0">
                  <a:solidFill>
                    <a:srgbClr val="000000"/>
                  </a:solidFill>
                  <a:latin typeface="Corbel" panose="020B0503020204020204" pitchFamily="34" charset="0"/>
                  <a:cs typeface="Gill Sans MT"/>
                </a:rPr>
                <a:t>LLM kernels have </a:t>
              </a:r>
              <a:r>
                <a:rPr lang="en-US" altLang="zh-CN" sz="2600" b="1" dirty="0">
                  <a:solidFill>
                    <a:srgbClr val="C00000"/>
                  </a:solidFill>
                  <a:latin typeface="Corbel" panose="020B0503020204020204" pitchFamily="34" charset="0"/>
                  <a:cs typeface="Gill Sans MT"/>
                </a:rPr>
                <a:t>dynamically changing </a:t>
              </a:r>
            </a:p>
            <a:p>
              <a:pPr lvl="0" algn="ctr" defTabSz="914400">
                <a:defRPr/>
              </a:pPr>
              <a:r>
                <a:rPr lang="en-US" altLang="zh-CN" sz="2600" b="1" dirty="0">
                  <a:solidFill>
                    <a:srgbClr val="C00000"/>
                  </a:solidFill>
                  <a:latin typeface="Corbel" panose="020B0503020204020204" pitchFamily="34" charset="0"/>
                  <a:cs typeface="Gill Sans MT"/>
                </a:rPr>
                <a:t>RLP and TLP levels</a:t>
              </a:r>
              <a:endParaRPr lang="en-US" altLang="zh-CN" sz="2600" dirty="0">
                <a:solidFill>
                  <a:srgbClr val="000000"/>
                </a:solidFill>
                <a:latin typeface="Corbel" panose="020B0503020204020204" pitchFamily="34" charset="0"/>
                <a:cs typeface="Gill Sans MT"/>
              </a:endParaRPr>
            </a:p>
          </p:txBody>
        </p:sp>
      </p:grpSp>
      <p:grpSp>
        <p:nvGrpSpPr>
          <p:cNvPr id="3" name="组合 2">
            <a:extLst>
              <a:ext uri="{FF2B5EF4-FFF2-40B4-BE49-F238E27FC236}">
                <a16:creationId xmlns:a16="http://schemas.microsoft.com/office/drawing/2014/main" id="{6B92150A-FE2F-E8DD-04C3-0FE765603DC4}"/>
              </a:ext>
            </a:extLst>
          </p:cNvPr>
          <p:cNvGrpSpPr/>
          <p:nvPr/>
        </p:nvGrpSpPr>
        <p:grpSpPr>
          <a:xfrm>
            <a:off x="-29818" y="3292631"/>
            <a:ext cx="9173818" cy="964925"/>
            <a:chOff x="-29818" y="3725135"/>
            <a:chExt cx="9173818" cy="964925"/>
          </a:xfrm>
        </p:grpSpPr>
        <p:grpSp>
          <p:nvGrpSpPr>
            <p:cNvPr id="19" name="Group 36">
              <a:extLst>
                <a:ext uri="{FF2B5EF4-FFF2-40B4-BE49-F238E27FC236}">
                  <a16:creationId xmlns:a16="http://schemas.microsoft.com/office/drawing/2014/main" id="{C8F4DE57-8764-B553-5A1D-F15F594CC7D0}"/>
                </a:ext>
              </a:extLst>
            </p:cNvPr>
            <p:cNvGrpSpPr/>
            <p:nvPr/>
          </p:nvGrpSpPr>
          <p:grpSpPr>
            <a:xfrm>
              <a:off x="0" y="3725135"/>
              <a:ext cx="9144000" cy="954107"/>
              <a:chOff x="0" y="2503686"/>
              <a:chExt cx="9144000" cy="635605"/>
            </a:xfrm>
          </p:grpSpPr>
          <p:sp>
            <p:nvSpPr>
              <p:cNvPr id="21" name="Rectangle 38">
                <a:extLst>
                  <a:ext uri="{FF2B5EF4-FFF2-40B4-BE49-F238E27FC236}">
                    <a16:creationId xmlns:a16="http://schemas.microsoft.com/office/drawing/2014/main" id="{76A9F072-10F0-709F-6D78-319AF92F4D6D}"/>
                  </a:ext>
                </a:extLst>
              </p:cNvPr>
              <p:cNvSpPr/>
              <p:nvPr/>
            </p:nvSpPr>
            <p:spPr>
              <a:xfrm>
                <a:off x="0" y="2503686"/>
                <a:ext cx="9144000" cy="63560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22" name="TextBox 39">
                <a:extLst>
                  <a:ext uri="{FF2B5EF4-FFF2-40B4-BE49-F238E27FC236}">
                    <a16:creationId xmlns:a16="http://schemas.microsoft.com/office/drawing/2014/main" id="{89DB1337-13BD-3946-A1D8-B773CFF3BB37}"/>
                  </a:ext>
                </a:extLst>
              </p:cNvPr>
              <p:cNvSpPr txBox="1"/>
              <p:nvPr/>
            </p:nvSpPr>
            <p:spPr>
              <a:xfrm>
                <a:off x="59389" y="2514971"/>
                <a:ext cx="474011" cy="55359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F497D"/>
                    </a:solidFill>
                    <a:effectLst/>
                    <a:uLnTx/>
                    <a:uFillTx/>
                  </a:rPr>
                  <a:t>2</a:t>
                </a:r>
              </a:p>
            </p:txBody>
          </p:sp>
        </p:grpSp>
        <p:sp>
          <p:nvSpPr>
            <p:cNvPr id="24" name="Rectangle 37">
              <a:extLst>
                <a:ext uri="{FF2B5EF4-FFF2-40B4-BE49-F238E27FC236}">
                  <a16:creationId xmlns:a16="http://schemas.microsoft.com/office/drawing/2014/main" id="{6C84FB98-401B-F8CD-BAC3-B7BC8BD7FD3F}"/>
                </a:ext>
              </a:extLst>
            </p:cNvPr>
            <p:cNvSpPr/>
            <p:nvPr/>
          </p:nvSpPr>
          <p:spPr>
            <a:xfrm>
              <a:off x="-29818" y="3797508"/>
              <a:ext cx="9143999" cy="892552"/>
            </a:xfrm>
            <a:prstGeom prst="rect">
              <a:avLst/>
            </a:prstGeom>
          </p:spPr>
          <p:txBody>
            <a:bodyPr wrap="square">
              <a:spAutoFit/>
            </a:bodyPr>
            <a:lstStyle/>
            <a:p>
              <a:pPr lvl="0" algn="ctr" defTabSz="914400">
                <a:defRPr/>
              </a:pPr>
              <a:r>
                <a:rPr kumimoji="0" lang="en-US" altLang="zh-CN" sz="2600" b="1" i="0" u="none" strike="noStrike" kern="1200" cap="none" spc="0" normalizeH="0" baseline="0" noProof="0" dirty="0">
                  <a:ln>
                    <a:noFill/>
                  </a:ln>
                  <a:solidFill>
                    <a:srgbClr val="1F497D"/>
                  </a:solidFill>
                  <a:effectLst/>
                  <a:uLnTx/>
                  <a:uFillTx/>
                  <a:latin typeface="Corbel" panose="020B0503020204020204" pitchFamily="34" charset="0"/>
                  <a:ea typeface="华文中宋" panose="02010600040101010101" pitchFamily="2" charset="-122"/>
                  <a:cs typeface="Gill Sans MT"/>
                </a:rPr>
                <a:t>Memory-bound kernels </a:t>
              </a:r>
              <a:r>
                <a:rPr kumimoji="0" lang="en-US" altLang="zh-CN" sz="2600" i="0" u="none" strike="noStrike" kern="1200" cap="none" spc="0" normalizeH="0" baseline="0" noProof="0" dirty="0">
                  <a:ln>
                    <a:noFill/>
                  </a:ln>
                  <a:solidFill>
                    <a:srgbClr val="000000"/>
                  </a:solidFill>
                  <a:effectLst/>
                  <a:uLnTx/>
                  <a:uFillTx/>
                  <a:latin typeface="Corbel" panose="020B0503020204020204" pitchFamily="34" charset="0"/>
                  <a:ea typeface="华文中宋" panose="02010600040101010101" pitchFamily="2" charset="-122"/>
                  <a:cs typeface="Gill Sans MT"/>
                </a:rPr>
                <a:t>exhibit</a:t>
              </a:r>
              <a:r>
                <a:rPr kumimoji="0" lang="en-US" altLang="zh-CN" sz="2600" b="1" i="0" u="none" strike="noStrike" kern="1200" cap="none" spc="0" normalizeH="0" baseline="0" noProof="0" dirty="0">
                  <a:ln>
                    <a:noFill/>
                  </a:ln>
                  <a:solidFill>
                    <a:srgbClr val="000000"/>
                  </a:solidFill>
                  <a:effectLst/>
                  <a:uLnTx/>
                  <a:uFillTx/>
                  <a:latin typeface="Corbel" panose="020B0503020204020204" pitchFamily="34" charset="0"/>
                  <a:ea typeface="华文中宋" panose="02010600040101010101" pitchFamily="2" charset="-122"/>
                  <a:cs typeface="Gill Sans MT"/>
                </a:rPr>
                <a:t> </a:t>
              </a:r>
              <a:r>
                <a:rPr kumimoji="0" lang="en-US" altLang="zh-CN" sz="2600" b="1" i="0" u="none" strike="noStrike" kern="1200" cap="none" spc="0" normalizeH="0" baseline="0" noProof="0" dirty="0">
                  <a:ln>
                    <a:noFill/>
                  </a:ln>
                  <a:solidFill>
                    <a:srgbClr val="C00000"/>
                  </a:solidFill>
                  <a:effectLst/>
                  <a:uLnTx/>
                  <a:uFillTx/>
                  <a:latin typeface="Corbel" panose="020B0503020204020204" pitchFamily="34" charset="0"/>
                  <a:ea typeface="华文中宋" panose="02010600040101010101" pitchFamily="2" charset="-122"/>
                  <a:cs typeface="Gill Sans MT"/>
                </a:rPr>
                <a:t>different </a:t>
              </a:r>
            </a:p>
            <a:p>
              <a:pPr lvl="0" algn="ctr" defTabSz="914400">
                <a:defRPr/>
              </a:pPr>
              <a:r>
                <a:rPr kumimoji="0" lang="en-US" altLang="zh-CN" sz="2600" b="1" i="0" u="none" strike="noStrike" kern="1200" cap="none" spc="0" normalizeH="0" baseline="0" noProof="0" dirty="0">
                  <a:ln>
                    <a:noFill/>
                  </a:ln>
                  <a:solidFill>
                    <a:srgbClr val="C00000"/>
                  </a:solidFill>
                  <a:effectLst/>
                  <a:uLnTx/>
                  <a:uFillTx/>
                  <a:latin typeface="Corbel" panose="020B0503020204020204" pitchFamily="34" charset="0"/>
                  <a:ea typeface="华文中宋" panose="02010600040101010101" pitchFamily="2" charset="-122"/>
                  <a:cs typeface="Gill Sans MT"/>
                </a:rPr>
                <a:t>computation demands </a:t>
              </a:r>
              <a:r>
                <a:rPr kumimoji="0" lang="en-US" altLang="zh-CN" sz="2600" i="0" u="none" strike="noStrike" kern="1200" cap="none" spc="0" normalizeH="0" baseline="0" noProof="0" dirty="0">
                  <a:ln>
                    <a:noFill/>
                  </a:ln>
                  <a:solidFill>
                    <a:srgbClr val="000000"/>
                  </a:solidFill>
                  <a:effectLst/>
                  <a:uLnTx/>
                  <a:uFillTx/>
                  <a:latin typeface="Corbel" panose="020B0503020204020204" pitchFamily="34" charset="0"/>
                  <a:ea typeface="华文中宋" panose="02010600040101010101" pitchFamily="2" charset="-122"/>
                  <a:cs typeface="Gill Sans MT"/>
                </a:rPr>
                <a:t>depending on kernel type</a:t>
              </a:r>
            </a:p>
          </p:txBody>
        </p:sp>
      </p:grpSp>
    </p:spTree>
    <p:custDataLst>
      <p:tags r:id="rId1"/>
    </p:custDataLst>
    <p:extLst>
      <p:ext uri="{BB962C8B-B14F-4D97-AF65-F5344CB8AC3E}">
        <p14:creationId xmlns:p14="http://schemas.microsoft.com/office/powerpoint/2010/main" val="3177654036"/>
      </p:ext>
    </p:extLst>
  </p:cSld>
  <p:clrMapOvr>
    <a:masterClrMapping/>
  </p:clrMapOvr>
  <mc:AlternateContent xmlns:mc="http://schemas.openxmlformats.org/markup-compatibility/2006" xmlns:p14="http://schemas.microsoft.com/office/powerpoint/2010/main">
    <mc:Choice Requires="p14">
      <p:transition spd="slow" p14:dur="2000" advTm="25570"/>
    </mc:Choice>
    <mc:Fallback xmlns="">
      <p:transition spd="slow" advTm="255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D5B64-F984-39AD-C588-19EAB3A9409E}"/>
            </a:ext>
          </a:extLst>
        </p:cNvPr>
        <p:cNvGrpSpPr/>
        <p:nvPr/>
      </p:nvGrpSpPr>
      <p:grpSpPr>
        <a:xfrm>
          <a:off x="0" y="0"/>
          <a:ext cx="0" cy="0"/>
          <a:chOff x="0" y="0"/>
          <a:chExt cx="0" cy="0"/>
        </a:xfrm>
      </p:grpSpPr>
      <p:pic>
        <p:nvPicPr>
          <p:cNvPr id="13" name="图片 12">
            <a:extLst>
              <a:ext uri="{FF2B5EF4-FFF2-40B4-BE49-F238E27FC236}">
                <a16:creationId xmlns:a16="http://schemas.microsoft.com/office/drawing/2014/main" id="{2CEF6119-BB0A-CDF9-F5B0-262D5F28E6EA}"/>
              </a:ext>
            </a:extLst>
          </p:cNvPr>
          <p:cNvPicPr>
            <a:picLocks noChangeAspect="1"/>
          </p:cNvPicPr>
          <p:nvPr/>
        </p:nvPicPr>
        <p:blipFill>
          <a:blip r:embed="rId4"/>
          <a:stretch>
            <a:fillRect/>
          </a:stretch>
        </p:blipFill>
        <p:spPr>
          <a:xfrm>
            <a:off x="238478" y="2151777"/>
            <a:ext cx="4343400" cy="3086100"/>
          </a:xfrm>
          <a:prstGeom prst="rect">
            <a:avLst/>
          </a:prstGeom>
        </p:spPr>
      </p:pic>
      <p:pic>
        <p:nvPicPr>
          <p:cNvPr id="6" name="图片 5">
            <a:extLst>
              <a:ext uri="{FF2B5EF4-FFF2-40B4-BE49-F238E27FC236}">
                <a16:creationId xmlns:a16="http://schemas.microsoft.com/office/drawing/2014/main" id="{9710C843-E18C-9946-2D66-1BCC620D0B9B}"/>
              </a:ext>
            </a:extLst>
          </p:cNvPr>
          <p:cNvPicPr>
            <a:picLocks noChangeAspect="1"/>
          </p:cNvPicPr>
          <p:nvPr/>
        </p:nvPicPr>
        <p:blipFill>
          <a:blip r:embed="rId5"/>
          <a:srcRect/>
          <a:stretch/>
        </p:blipFill>
        <p:spPr>
          <a:xfrm>
            <a:off x="4483878" y="2151777"/>
            <a:ext cx="4343400" cy="3086100"/>
          </a:xfrm>
          <a:prstGeom prst="rect">
            <a:avLst/>
          </a:prstGeom>
        </p:spPr>
      </p:pic>
      <p:sp>
        <p:nvSpPr>
          <p:cNvPr id="2" name="Title 1">
            <a:extLst>
              <a:ext uri="{FF2B5EF4-FFF2-40B4-BE49-F238E27FC236}">
                <a16:creationId xmlns:a16="http://schemas.microsoft.com/office/drawing/2014/main" id="{37BC260A-2D9A-1B91-40B0-2CA02C9F3317}"/>
              </a:ext>
            </a:extLst>
          </p:cNvPr>
          <p:cNvSpPr>
            <a:spLocks noGrp="1"/>
          </p:cNvSpPr>
          <p:nvPr>
            <p:ph type="title"/>
          </p:nvPr>
        </p:nvSpPr>
        <p:spPr>
          <a:xfrm>
            <a:off x="0" y="104149"/>
            <a:ext cx="9269128" cy="914400"/>
          </a:xfrm>
        </p:spPr>
        <p:txBody>
          <a:bodyPr/>
          <a:lstStyle/>
          <a:p>
            <a:r>
              <a:rPr lang="en-US" altLang="zh-CN" sz="4000" b="0" dirty="0">
                <a:solidFill>
                  <a:schemeClr val="tx1"/>
                </a:solidFill>
                <a:latin typeface="Corbel" panose="020B0503020204020204" pitchFamily="34" charset="0"/>
                <a:cs typeface="Gill Sans MT"/>
              </a:rPr>
              <a:t>1. Different Computation and Memory Bandwidth Demands due to RLP/TLP</a:t>
            </a:r>
            <a:endParaRPr lang="en-US" sz="4000" b="0" dirty="0">
              <a:solidFill>
                <a:schemeClr val="tx1"/>
              </a:solidFill>
              <a:latin typeface="Corbel" panose="020B0503020204020204" pitchFamily="34" charset="0"/>
              <a:cs typeface="Gill Sans MT"/>
            </a:endParaRPr>
          </a:p>
        </p:txBody>
      </p:sp>
      <p:pic>
        <p:nvPicPr>
          <p:cNvPr id="30" name="Picture 29" descr="safari.png">
            <a:extLst>
              <a:ext uri="{FF2B5EF4-FFF2-40B4-BE49-F238E27FC236}">
                <a16:creationId xmlns:a16="http://schemas.microsoft.com/office/drawing/2014/main" id="{F32E8C15-839A-D099-B358-199EC3A4F9D3}"/>
              </a:ext>
            </a:extLst>
          </p:cNvPr>
          <p:cNvPicPr>
            <a:picLocks noChangeAspect="1"/>
          </p:cNvPicPr>
          <p:nvPr/>
        </p:nvPicPr>
        <p:blipFill>
          <a:blip r:embed="rId6" cstate="print"/>
          <a:stretch>
            <a:fillRect/>
          </a:stretch>
        </p:blipFill>
        <p:spPr>
          <a:xfrm>
            <a:off x="76200" y="6580445"/>
            <a:ext cx="959296" cy="277563"/>
          </a:xfrm>
          <a:prstGeom prst="rect">
            <a:avLst/>
          </a:prstGeom>
        </p:spPr>
      </p:pic>
      <p:sp>
        <p:nvSpPr>
          <p:cNvPr id="3" name="Slide Number Placeholder 2">
            <a:extLst>
              <a:ext uri="{FF2B5EF4-FFF2-40B4-BE49-F238E27FC236}">
                <a16:creationId xmlns:a16="http://schemas.microsoft.com/office/drawing/2014/main" id="{4E35E748-E303-CF96-5DA9-57BC99CB49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8" name="Shape 6">
            <a:extLst>
              <a:ext uri="{FF2B5EF4-FFF2-40B4-BE49-F238E27FC236}">
                <a16:creationId xmlns:a16="http://schemas.microsoft.com/office/drawing/2014/main" id="{D3D83D2B-8302-11FC-485B-AB26E178556D}"/>
              </a:ext>
            </a:extLst>
          </p:cNvPr>
          <p:cNvSpPr/>
          <p:nvPr/>
        </p:nvSpPr>
        <p:spPr>
          <a:xfrm>
            <a:off x="3294195" y="2791350"/>
            <a:ext cx="1112322" cy="720689"/>
          </a:xfrm>
          <a:prstGeom prst="ellipse">
            <a:avLst/>
          </a:prstGeom>
          <a:solidFill>
            <a:schemeClr val="tx2">
              <a:lumMod val="60000"/>
              <a:lumOff val="40000"/>
              <a:alpha val="28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36" name="Shape 6">
            <a:extLst>
              <a:ext uri="{FF2B5EF4-FFF2-40B4-BE49-F238E27FC236}">
                <a16:creationId xmlns:a16="http://schemas.microsoft.com/office/drawing/2014/main" id="{A0E43A63-A1E9-6C8B-B843-542419FC1973}"/>
              </a:ext>
            </a:extLst>
          </p:cNvPr>
          <p:cNvSpPr/>
          <p:nvPr/>
        </p:nvSpPr>
        <p:spPr>
          <a:xfrm>
            <a:off x="1930025" y="3053504"/>
            <a:ext cx="1169475" cy="686259"/>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4" name="Shape 6">
            <a:extLst>
              <a:ext uri="{FF2B5EF4-FFF2-40B4-BE49-F238E27FC236}">
                <a16:creationId xmlns:a16="http://schemas.microsoft.com/office/drawing/2014/main" id="{B06E9B9F-D8F2-DAD1-F340-158984A57555}"/>
              </a:ext>
            </a:extLst>
          </p:cNvPr>
          <p:cNvSpPr/>
          <p:nvPr/>
        </p:nvSpPr>
        <p:spPr>
          <a:xfrm>
            <a:off x="977814" y="3999935"/>
            <a:ext cx="544568" cy="686259"/>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7" name="Shape 6">
            <a:extLst>
              <a:ext uri="{FF2B5EF4-FFF2-40B4-BE49-F238E27FC236}">
                <a16:creationId xmlns:a16="http://schemas.microsoft.com/office/drawing/2014/main" id="{117E158D-B007-6DA4-7B78-E0851E387515}"/>
              </a:ext>
            </a:extLst>
          </p:cNvPr>
          <p:cNvSpPr/>
          <p:nvPr/>
        </p:nvSpPr>
        <p:spPr>
          <a:xfrm>
            <a:off x="6866218" y="2928434"/>
            <a:ext cx="710956" cy="686259"/>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8" name="Shape 6">
            <a:extLst>
              <a:ext uri="{FF2B5EF4-FFF2-40B4-BE49-F238E27FC236}">
                <a16:creationId xmlns:a16="http://schemas.microsoft.com/office/drawing/2014/main" id="{2F26FF53-7557-D19F-E4D0-FDE138FFD99A}"/>
              </a:ext>
            </a:extLst>
          </p:cNvPr>
          <p:cNvSpPr/>
          <p:nvPr/>
        </p:nvSpPr>
        <p:spPr>
          <a:xfrm>
            <a:off x="5185708" y="3935180"/>
            <a:ext cx="1073766" cy="751014"/>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9" name="Shape 6">
            <a:extLst>
              <a:ext uri="{FF2B5EF4-FFF2-40B4-BE49-F238E27FC236}">
                <a16:creationId xmlns:a16="http://schemas.microsoft.com/office/drawing/2014/main" id="{1B002E37-B84C-8C76-6ACF-01AC1965ED86}"/>
              </a:ext>
            </a:extLst>
          </p:cNvPr>
          <p:cNvSpPr/>
          <p:nvPr/>
        </p:nvSpPr>
        <p:spPr>
          <a:xfrm>
            <a:off x="7600092" y="2928434"/>
            <a:ext cx="529499" cy="479862"/>
          </a:xfrm>
          <a:prstGeom prst="ellipse">
            <a:avLst/>
          </a:prstGeom>
          <a:solidFill>
            <a:schemeClr val="tx2">
              <a:lumMod val="60000"/>
              <a:lumOff val="40000"/>
              <a:alpha val="28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17" name="Rectangle 15">
            <a:extLst>
              <a:ext uri="{FF2B5EF4-FFF2-40B4-BE49-F238E27FC236}">
                <a16:creationId xmlns:a16="http://schemas.microsoft.com/office/drawing/2014/main" id="{6C183215-A18F-705A-5E2F-E7825E2392BE}"/>
              </a:ext>
            </a:extLst>
          </p:cNvPr>
          <p:cNvSpPr/>
          <p:nvPr/>
        </p:nvSpPr>
        <p:spPr>
          <a:xfrm>
            <a:off x="0" y="5400506"/>
            <a:ext cx="9144000" cy="892552"/>
          </a:xfrm>
          <a:prstGeom prst="rect">
            <a:avLst/>
          </a:prstGeom>
          <a:solidFill>
            <a:schemeClr val="accent6">
              <a:lumMod val="20000"/>
              <a:lumOff val="80000"/>
            </a:schemeClr>
          </a:solidFill>
        </p:spPr>
        <p:txBody>
          <a:bodyPr wrap="square">
            <a:spAutoFit/>
          </a:bodyPr>
          <a:lstStyle/>
          <a:p>
            <a:pPr lvl="0" algn="ctr" defTabSz="914400">
              <a:defRPr/>
            </a:pPr>
            <a:r>
              <a:rPr lang="en-US" altLang="zh-CN" sz="2600" dirty="0">
                <a:latin typeface="Corbel" panose="020B0503020204020204" pitchFamily="34" charset="0"/>
                <a:cs typeface="Gill Sans MT"/>
              </a:rPr>
              <a:t>LLM kernels have </a:t>
            </a:r>
            <a:r>
              <a:rPr lang="en-US" altLang="zh-CN" sz="2600" b="1" dirty="0">
                <a:solidFill>
                  <a:srgbClr val="C00000"/>
                </a:solidFill>
                <a:latin typeface="Corbel" panose="020B0503020204020204" pitchFamily="34" charset="0"/>
                <a:cs typeface="Gill Sans MT"/>
              </a:rPr>
              <a:t>different computation and memory bandwidth demands </a:t>
            </a:r>
            <a:r>
              <a:rPr lang="en-US" altLang="zh-CN" sz="2600" dirty="0">
                <a:latin typeface="Corbel" panose="020B0503020204020204" pitchFamily="34" charset="0"/>
                <a:cs typeface="Gill Sans MT"/>
              </a:rPr>
              <a:t>across</a:t>
            </a:r>
            <a:r>
              <a:rPr lang="en-US" altLang="zh-CN" sz="2600" b="1" dirty="0">
                <a:latin typeface="Corbel" panose="020B0503020204020204" pitchFamily="34" charset="0"/>
                <a:cs typeface="Gill Sans MT"/>
              </a:rPr>
              <a:t> </a:t>
            </a:r>
            <a:r>
              <a:rPr lang="en-US" altLang="zh-CN" sz="2600" b="1" dirty="0">
                <a:solidFill>
                  <a:srgbClr val="17375E"/>
                </a:solidFill>
                <a:latin typeface="Corbel" panose="020B0503020204020204" pitchFamily="34" charset="0"/>
                <a:cs typeface="Gill Sans MT"/>
              </a:rPr>
              <a:t>different RLP &amp; TLP levels</a:t>
            </a:r>
          </a:p>
        </p:txBody>
      </p:sp>
      <p:sp>
        <p:nvSpPr>
          <p:cNvPr id="18" name="文本框 17">
            <a:extLst>
              <a:ext uri="{FF2B5EF4-FFF2-40B4-BE49-F238E27FC236}">
                <a16:creationId xmlns:a16="http://schemas.microsoft.com/office/drawing/2014/main" id="{B7CB7E1B-063C-FE3B-FD4C-B0609935E6DC}"/>
              </a:ext>
            </a:extLst>
          </p:cNvPr>
          <p:cNvSpPr txBox="1"/>
          <p:nvPr/>
        </p:nvSpPr>
        <p:spPr>
          <a:xfrm>
            <a:off x="597561" y="2017154"/>
            <a:ext cx="4061678" cy="400110"/>
          </a:xfrm>
          <a:prstGeom prst="rect">
            <a:avLst/>
          </a:prstGeom>
          <a:solidFill>
            <a:srgbClr val="FFFFFF"/>
          </a:solidFill>
        </p:spPr>
        <p:txBody>
          <a:bodyPr wrap="square" rtlCol="0">
            <a:spAutoFit/>
          </a:bodyPr>
          <a:lstStyle/>
          <a:p>
            <a:pPr algn="ctr"/>
            <a:r>
              <a:rPr lang="en-US" altLang="zh-CN" sz="2000" dirty="0">
                <a:latin typeface="Corbel" panose="020B0503020204020204" pitchFamily="34" charset="0"/>
              </a:rPr>
              <a:t>RLP (4, 8, 16, 32, 64, 128)</a:t>
            </a:r>
            <a:endParaRPr lang="zh-CN" altLang="en-US" sz="2000" dirty="0">
              <a:latin typeface="Corbel" panose="020B0503020204020204" pitchFamily="34" charset="0"/>
            </a:endParaRPr>
          </a:p>
        </p:txBody>
      </p:sp>
      <p:sp>
        <p:nvSpPr>
          <p:cNvPr id="19" name="文本框 18">
            <a:extLst>
              <a:ext uri="{FF2B5EF4-FFF2-40B4-BE49-F238E27FC236}">
                <a16:creationId xmlns:a16="http://schemas.microsoft.com/office/drawing/2014/main" id="{F5F0C4C1-6BAE-E64D-75D5-64EE254C3AD8}"/>
              </a:ext>
            </a:extLst>
          </p:cNvPr>
          <p:cNvSpPr txBox="1"/>
          <p:nvPr/>
        </p:nvSpPr>
        <p:spPr>
          <a:xfrm>
            <a:off x="4764717" y="2017154"/>
            <a:ext cx="3781723" cy="400110"/>
          </a:xfrm>
          <a:prstGeom prst="rect">
            <a:avLst/>
          </a:prstGeom>
          <a:solidFill>
            <a:srgbClr val="FFFFFF"/>
          </a:solidFill>
        </p:spPr>
        <p:txBody>
          <a:bodyPr wrap="square" rtlCol="0">
            <a:spAutoFit/>
          </a:bodyPr>
          <a:lstStyle/>
          <a:p>
            <a:pPr algn="ctr"/>
            <a:r>
              <a:rPr lang="en-US" altLang="zh-CN" sz="2000" dirty="0">
                <a:latin typeface="Corbel" panose="020B0503020204020204" pitchFamily="34" charset="0"/>
              </a:rPr>
              <a:t>TLP (2, 4, 6, 8)</a:t>
            </a:r>
            <a:endParaRPr lang="zh-CN" altLang="en-US" sz="2000" dirty="0">
              <a:latin typeface="Corbel" panose="020B0503020204020204" pitchFamily="34" charset="0"/>
            </a:endParaRPr>
          </a:p>
        </p:txBody>
      </p:sp>
      <p:sp>
        <p:nvSpPr>
          <p:cNvPr id="20" name="Rectangle 45">
            <a:extLst>
              <a:ext uri="{FF2B5EF4-FFF2-40B4-BE49-F238E27FC236}">
                <a16:creationId xmlns:a16="http://schemas.microsoft.com/office/drawing/2014/main" id="{ECAC37DA-8725-2473-9359-7BDAB7271122}"/>
              </a:ext>
            </a:extLst>
          </p:cNvPr>
          <p:cNvSpPr/>
          <p:nvPr/>
        </p:nvSpPr>
        <p:spPr>
          <a:xfrm>
            <a:off x="304800" y="1240120"/>
            <a:ext cx="84582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Corbel" panose="020B0503020204020204" pitchFamily="34" charset="0"/>
                <a:cs typeface="Gill Sans MT"/>
              </a:rPr>
              <a:t>R</a:t>
            </a:r>
            <a:r>
              <a:rPr kumimoji="0" lang="en-US" altLang="zh-CN" sz="2400" i="0" u="none" strike="noStrike" kern="1200" cap="none" spc="0" normalizeH="0" baseline="0" noProof="0" dirty="0" err="1">
                <a:ln>
                  <a:noFill/>
                </a:ln>
                <a:solidFill>
                  <a:prstClr val="black"/>
                </a:solidFill>
                <a:effectLst/>
                <a:uLnTx/>
                <a:uFillTx/>
                <a:latin typeface="Corbel" panose="020B0503020204020204" pitchFamily="34" charset="0"/>
                <a:cs typeface="Gill Sans MT"/>
              </a:rPr>
              <a:t>oofline</a:t>
            </a:r>
            <a:r>
              <a:rPr kumimoji="0" lang="en-US" altLang="zh-CN" sz="2400" i="0" u="none" strike="noStrike" kern="1200" cap="none" spc="0" normalizeH="0" baseline="0" noProof="0" dirty="0">
                <a:ln>
                  <a:noFill/>
                </a:ln>
                <a:solidFill>
                  <a:prstClr val="black"/>
                </a:solidFill>
                <a:effectLst/>
                <a:uLnTx/>
                <a:uFillTx/>
                <a:latin typeface="Corbel" panose="020B0503020204020204" pitchFamily="34" charset="0"/>
                <a:cs typeface="Gill Sans MT"/>
              </a:rPr>
              <a:t> model of LLM kernels with </a:t>
            </a:r>
            <a:r>
              <a:rPr kumimoji="0" lang="en-US" altLang="zh-CN" sz="2400" b="1" i="0" u="none" strike="noStrike" kern="1200" cap="none" spc="0" normalizeH="0" baseline="0" noProof="0" dirty="0">
                <a:ln>
                  <a:noFill/>
                </a:ln>
                <a:solidFill>
                  <a:srgbClr val="C00000"/>
                </a:solidFill>
                <a:effectLst/>
                <a:uLnTx/>
                <a:uFillTx/>
                <a:latin typeface="Corbel" panose="020B0503020204020204" pitchFamily="34" charset="0"/>
                <a:cs typeface="Gill Sans MT"/>
              </a:rPr>
              <a:t>six RLP and four TLP configurations </a:t>
            </a:r>
            <a:r>
              <a:rPr kumimoji="0" lang="en-US" altLang="zh-CN" sz="2400" i="0" u="none" strike="noStrike" kern="1200" cap="none" spc="0" normalizeH="0" baseline="0" noProof="0" dirty="0">
                <a:ln>
                  <a:noFill/>
                </a:ln>
                <a:effectLst/>
                <a:uLnTx/>
                <a:uFillTx/>
                <a:latin typeface="Corbel" panose="020B0503020204020204" pitchFamily="34" charset="0"/>
                <a:cs typeface="Gill Sans MT"/>
              </a:rPr>
              <a:t>on an NVIDIA A100 </a:t>
            </a:r>
            <a:r>
              <a:rPr kumimoji="0" lang="en-US" altLang="zh-CN" sz="2400" b="1" i="0" u="none" strike="noStrike" kern="1200" cap="none" spc="0" normalizeH="0" baseline="0" noProof="0" dirty="0">
                <a:ln>
                  <a:noFill/>
                </a:ln>
                <a:solidFill>
                  <a:srgbClr val="1F497D"/>
                </a:solidFill>
                <a:effectLst/>
                <a:uLnTx/>
                <a:uFillTx/>
                <a:latin typeface="Corbel" panose="020B0503020204020204" pitchFamily="34" charset="0"/>
                <a:cs typeface="Gill Sans MT"/>
              </a:rPr>
              <a:t>GPU system</a:t>
            </a:r>
            <a:r>
              <a:rPr kumimoji="0" lang="en-US" altLang="zh-CN" sz="2400" b="1" i="0" u="none" strike="noStrike" kern="1200" cap="none" spc="0" normalizeH="0" baseline="0" noProof="0" dirty="0">
                <a:ln>
                  <a:noFill/>
                </a:ln>
                <a:solidFill>
                  <a:prstClr val="black"/>
                </a:solidFill>
                <a:effectLst/>
                <a:uLnTx/>
                <a:uFillTx/>
                <a:latin typeface="Corbel" panose="020B0503020204020204" pitchFamily="34" charset="0"/>
                <a:cs typeface="Gill Sans MT"/>
              </a:rPr>
              <a:t>:</a:t>
            </a:r>
            <a:endParaRPr kumimoji="0" lang="en-US" sz="2400" b="1" i="0" u="none" strike="noStrike" kern="1200" cap="none" spc="0" normalizeH="0" baseline="0" noProof="0" dirty="0">
              <a:ln>
                <a:noFill/>
              </a:ln>
              <a:solidFill>
                <a:prstClr val="black"/>
              </a:solidFill>
              <a:effectLst/>
              <a:uLnTx/>
              <a:uFillTx/>
              <a:latin typeface="Corbel" panose="020B0503020204020204" pitchFamily="34" charset="0"/>
              <a:cs typeface="Gill Sans MT"/>
            </a:endParaRPr>
          </a:p>
        </p:txBody>
      </p:sp>
      <p:sp>
        <p:nvSpPr>
          <p:cNvPr id="21" name="TextBox 43">
            <a:extLst>
              <a:ext uri="{FF2B5EF4-FFF2-40B4-BE49-F238E27FC236}">
                <a16:creationId xmlns:a16="http://schemas.microsoft.com/office/drawing/2014/main" id="{E729B21C-DB8F-EFE0-4221-79775FD50B7D}"/>
              </a:ext>
            </a:extLst>
          </p:cNvPr>
          <p:cNvSpPr txBox="1"/>
          <p:nvPr/>
        </p:nvSpPr>
        <p:spPr>
          <a:xfrm>
            <a:off x="1824297" y="3899252"/>
            <a:ext cx="1018228" cy="646331"/>
          </a:xfrm>
          <a:prstGeom prst="rect">
            <a:avLst/>
          </a:prstGeom>
          <a:solidFill>
            <a:srgbClr val="FFFFFF"/>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Corbel" panose="020B0503020204020204" pitchFamily="34" charset="0"/>
                <a:cs typeface="Gill Sans MT"/>
              </a:rPr>
              <a:t>Memory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C00000"/>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
        <p:nvSpPr>
          <p:cNvPr id="22" name="TextBox 43">
            <a:extLst>
              <a:ext uri="{FF2B5EF4-FFF2-40B4-BE49-F238E27FC236}">
                <a16:creationId xmlns:a16="http://schemas.microsoft.com/office/drawing/2014/main" id="{B268BFDB-A63A-0A79-EB08-D4581205C549}"/>
              </a:ext>
            </a:extLst>
          </p:cNvPr>
          <p:cNvSpPr txBox="1"/>
          <p:nvPr/>
        </p:nvSpPr>
        <p:spPr>
          <a:xfrm>
            <a:off x="3182549" y="3899252"/>
            <a:ext cx="1103187" cy="646331"/>
          </a:xfrm>
          <a:prstGeom prst="rect">
            <a:avLst/>
          </a:prstGeom>
          <a:solidFill>
            <a:srgbClr val="FFFFFF"/>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sp>
        <p:nvSpPr>
          <p:cNvPr id="25" name="TextBox 43">
            <a:extLst>
              <a:ext uri="{FF2B5EF4-FFF2-40B4-BE49-F238E27FC236}">
                <a16:creationId xmlns:a16="http://schemas.microsoft.com/office/drawing/2014/main" id="{295D7731-3250-F01A-01CA-194D11A06E48}"/>
              </a:ext>
            </a:extLst>
          </p:cNvPr>
          <p:cNvSpPr txBox="1"/>
          <p:nvPr/>
        </p:nvSpPr>
        <p:spPr>
          <a:xfrm>
            <a:off x="7545643" y="3899252"/>
            <a:ext cx="1103187" cy="646331"/>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pic>
        <p:nvPicPr>
          <p:cNvPr id="15" name="图片 14">
            <a:extLst>
              <a:ext uri="{FF2B5EF4-FFF2-40B4-BE49-F238E27FC236}">
                <a16:creationId xmlns:a16="http://schemas.microsoft.com/office/drawing/2014/main" id="{935C61F4-FBA1-EBD9-D091-2268471D0DF9}"/>
              </a:ext>
            </a:extLst>
          </p:cNvPr>
          <p:cNvPicPr>
            <a:picLocks noChangeAspect="1"/>
          </p:cNvPicPr>
          <p:nvPr/>
        </p:nvPicPr>
        <p:blipFill>
          <a:blip r:embed="rId7"/>
          <a:srcRect t="19678" r="34977"/>
          <a:stretch/>
        </p:blipFill>
        <p:spPr>
          <a:xfrm>
            <a:off x="7719429" y="2488015"/>
            <a:ext cx="668921" cy="153021"/>
          </a:xfrm>
          <a:prstGeom prst="rect">
            <a:avLst/>
          </a:prstGeom>
        </p:spPr>
      </p:pic>
      <p:sp>
        <p:nvSpPr>
          <p:cNvPr id="16" name="TextBox 43">
            <a:extLst>
              <a:ext uri="{FF2B5EF4-FFF2-40B4-BE49-F238E27FC236}">
                <a16:creationId xmlns:a16="http://schemas.microsoft.com/office/drawing/2014/main" id="{3B85C6AF-AEC4-A813-76EB-ACBB5C2CD69B}"/>
              </a:ext>
            </a:extLst>
          </p:cNvPr>
          <p:cNvSpPr txBox="1"/>
          <p:nvPr/>
        </p:nvSpPr>
        <p:spPr>
          <a:xfrm>
            <a:off x="6525062" y="3899252"/>
            <a:ext cx="1018228" cy="646331"/>
          </a:xfrm>
          <a:prstGeom prst="rect">
            <a:avLst/>
          </a:prstGeom>
          <a:solidFill>
            <a:srgbClr val="FFFFFF"/>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Corbel" panose="020B0503020204020204" pitchFamily="34" charset="0"/>
                <a:cs typeface="Gill Sans MT"/>
              </a:rPr>
              <a:t>Memory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C00000"/>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Tree>
    <p:custDataLst>
      <p:tags r:id="rId1"/>
    </p:custDataLst>
    <p:extLst>
      <p:ext uri="{BB962C8B-B14F-4D97-AF65-F5344CB8AC3E}">
        <p14:creationId xmlns:p14="http://schemas.microsoft.com/office/powerpoint/2010/main" val="2343264360"/>
      </p:ext>
    </p:extLst>
  </p:cSld>
  <p:clrMapOvr>
    <a:masterClrMapping/>
  </p:clrMapOvr>
  <mc:AlternateContent xmlns:mc="http://schemas.openxmlformats.org/markup-compatibility/2006" xmlns:p14="http://schemas.microsoft.com/office/powerpoint/2010/main">
    <mc:Choice Requires="p14">
      <p:transition spd="slow" p14:dur="2000" advTm="38272"/>
    </mc:Choice>
    <mc:Fallback xmlns="">
      <p:transition spd="slow" advTm="382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4" grpId="0" animBg="1"/>
      <p:bldP spid="7" grpId="0" animBg="1"/>
      <p:bldP spid="8" grpId="0" animBg="1"/>
      <p:bldP spid="9" grpId="0" animBg="1"/>
      <p:bldP spid="17" grpId="0" animBg="1"/>
      <p:bldP spid="18" grpId="0" animBg="1"/>
      <p:bldP spid="19" grpId="0" animBg="1"/>
      <p:bldP spid="20" grpId="0"/>
      <p:bldP spid="21" grpId="0" animBg="1"/>
      <p:bldP spid="22" grpId="0" animBg="1"/>
      <p:bldP spid="2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CA40B-3430-5EEF-C91B-BCFBC2F36A29}"/>
            </a:ext>
          </a:extLst>
        </p:cNvPr>
        <p:cNvGrpSpPr/>
        <p:nvPr/>
      </p:nvGrpSpPr>
      <p:grpSpPr>
        <a:xfrm>
          <a:off x="0" y="0"/>
          <a:ext cx="0" cy="0"/>
          <a:chOff x="0" y="0"/>
          <a:chExt cx="0" cy="0"/>
        </a:xfrm>
      </p:grpSpPr>
      <p:pic>
        <p:nvPicPr>
          <p:cNvPr id="24" name="Picture 23" descr="safari.png">
            <a:extLst>
              <a:ext uri="{FF2B5EF4-FFF2-40B4-BE49-F238E27FC236}">
                <a16:creationId xmlns:a16="http://schemas.microsoft.com/office/drawing/2014/main" id="{5ABB9526-4DB3-571C-3976-62A9CC58F8D5}"/>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26" name="Slide Number Placeholder 4">
            <a:extLst>
              <a:ext uri="{FF2B5EF4-FFF2-40B4-BE49-F238E27FC236}">
                <a16:creationId xmlns:a16="http://schemas.microsoft.com/office/drawing/2014/main" id="{6F4AEAD4-2D6A-2371-E1D7-FF7A86D0AF37}"/>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3" name="文本框 2">
            <a:extLst>
              <a:ext uri="{FF2B5EF4-FFF2-40B4-BE49-F238E27FC236}">
                <a16:creationId xmlns:a16="http://schemas.microsoft.com/office/drawing/2014/main" id="{683E1866-A57D-D854-C3C9-A6EE21F87331}"/>
              </a:ext>
            </a:extLst>
          </p:cNvPr>
          <p:cNvSpPr txBox="1"/>
          <p:nvPr/>
        </p:nvSpPr>
        <p:spPr>
          <a:xfrm>
            <a:off x="3660769" y="1863263"/>
            <a:ext cx="5068904" cy="461665"/>
          </a:xfrm>
          <a:prstGeom prst="rect">
            <a:avLst/>
          </a:prstGeom>
          <a:noFill/>
        </p:spPr>
        <p:txBody>
          <a:bodyPr wrap="square">
            <a:spAutoFit/>
          </a:bodyPr>
          <a:lstStyle/>
          <a:p>
            <a:pPr marL="342900" indent="-342900">
              <a:buFont typeface="Arial" panose="020B0604020202020204" pitchFamily="34" charset="0"/>
              <a:buChar char="•"/>
            </a:pPr>
            <a:r>
              <a:rPr lang="en-US" altLang="zh-CN" sz="2400" b="1" dirty="0">
                <a:solidFill>
                  <a:srgbClr val="1F497D"/>
                </a:solidFill>
                <a:latin typeface="Corbel" panose="020B0503020204020204" pitchFamily="34" charset="0"/>
                <a:cs typeface="Lato" panose="020F0502020204030203" pitchFamily="34" charset="0"/>
              </a:rPr>
              <a:t>FC kernels </a:t>
            </a:r>
            <a:r>
              <a:rPr lang="en-US" altLang="zh-CN" sz="2400" dirty="0">
                <a:solidFill>
                  <a:srgbClr val="1F497D"/>
                </a:solidFill>
                <a:latin typeface="Corbel" panose="020B0503020204020204" pitchFamily="34" charset="0"/>
                <a:cs typeface="Lato" panose="020F0502020204030203" pitchFamily="34" charset="0"/>
              </a:rPr>
              <a:t>benefit from </a:t>
            </a:r>
            <a:r>
              <a:rPr lang="en-US" altLang="zh-CN" sz="2400" b="1" dirty="0">
                <a:solidFill>
                  <a:srgbClr val="1F497D"/>
                </a:solidFill>
                <a:latin typeface="Corbel" panose="020B0503020204020204" pitchFamily="34" charset="0"/>
                <a:cs typeface="Lato" panose="020F0502020204030203" pitchFamily="34" charset="0"/>
              </a:rPr>
              <a:t>RLP &amp; TLP</a:t>
            </a:r>
            <a:endParaRPr lang="zh-CN" altLang="en-US" sz="2400" b="1" dirty="0">
              <a:solidFill>
                <a:srgbClr val="1F497D"/>
              </a:solidFill>
              <a:latin typeface="Corbel" panose="020B0503020204020204" pitchFamily="34" charset="0"/>
            </a:endParaRPr>
          </a:p>
        </p:txBody>
      </p:sp>
      <p:sp>
        <p:nvSpPr>
          <p:cNvPr id="44" name="文本框 43">
            <a:extLst>
              <a:ext uri="{FF2B5EF4-FFF2-40B4-BE49-F238E27FC236}">
                <a16:creationId xmlns:a16="http://schemas.microsoft.com/office/drawing/2014/main" id="{720890C7-1B0D-CF38-2103-8B26A1058354}"/>
              </a:ext>
            </a:extLst>
          </p:cNvPr>
          <p:cNvSpPr txBox="1"/>
          <p:nvPr/>
        </p:nvSpPr>
        <p:spPr>
          <a:xfrm>
            <a:off x="3882807" y="2431072"/>
            <a:ext cx="4612535" cy="461665"/>
          </a:xfrm>
          <a:prstGeom prst="rect">
            <a:avLst/>
          </a:prstGeom>
          <a:noFill/>
        </p:spPr>
        <p:txBody>
          <a:bodyPr wrap="square">
            <a:spAutoFit/>
          </a:bodyPr>
          <a:lstStyle/>
          <a:p>
            <a:pPr algn="ctr"/>
            <a:r>
              <a:rPr lang="en-US" altLang="zh-CN" sz="2400" b="1" dirty="0">
                <a:solidFill>
                  <a:srgbClr val="C00000"/>
                </a:solidFill>
                <a:latin typeface="Corbel" panose="020B0503020204020204" pitchFamily="34" charset="0"/>
                <a:cs typeface="Lato" panose="020F0502020204030203" pitchFamily="34" charset="0"/>
              </a:rPr>
              <a:t>Compute-Bound</a:t>
            </a:r>
          </a:p>
        </p:txBody>
      </p:sp>
      <p:sp>
        <p:nvSpPr>
          <p:cNvPr id="19" name="箭头: 下 18">
            <a:extLst>
              <a:ext uri="{FF2B5EF4-FFF2-40B4-BE49-F238E27FC236}">
                <a16:creationId xmlns:a16="http://schemas.microsoft.com/office/drawing/2014/main" id="{93192C88-8176-DDE4-83C9-77E5F25202C8}"/>
              </a:ext>
            </a:extLst>
          </p:cNvPr>
          <p:cNvSpPr/>
          <p:nvPr/>
        </p:nvSpPr>
        <p:spPr>
          <a:xfrm>
            <a:off x="1798148" y="1649405"/>
            <a:ext cx="185171" cy="1320668"/>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28" name="组合 27">
            <a:extLst>
              <a:ext uri="{FF2B5EF4-FFF2-40B4-BE49-F238E27FC236}">
                <a16:creationId xmlns:a16="http://schemas.microsoft.com/office/drawing/2014/main" id="{2442335D-BBDA-7C01-2609-E6C715A50502}"/>
              </a:ext>
            </a:extLst>
          </p:cNvPr>
          <p:cNvGrpSpPr/>
          <p:nvPr/>
        </p:nvGrpSpPr>
        <p:grpSpPr>
          <a:xfrm>
            <a:off x="1444300" y="2983694"/>
            <a:ext cx="1015330" cy="320924"/>
            <a:chOff x="5508712" y="3003441"/>
            <a:chExt cx="1183619" cy="374117"/>
          </a:xfrm>
        </p:grpSpPr>
        <p:sp>
          <p:nvSpPr>
            <p:cNvPr id="29" name="矩形 28">
              <a:extLst>
                <a:ext uri="{FF2B5EF4-FFF2-40B4-BE49-F238E27FC236}">
                  <a16:creationId xmlns:a16="http://schemas.microsoft.com/office/drawing/2014/main" id="{C25E9EA4-33EE-609A-9E3E-BE8DF405A351}"/>
                </a:ext>
              </a:extLst>
            </p:cNvPr>
            <p:cNvSpPr/>
            <p:nvPr/>
          </p:nvSpPr>
          <p:spPr>
            <a:xfrm>
              <a:off x="6036743"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30" name="矩形 29">
              <a:extLst>
                <a:ext uri="{FF2B5EF4-FFF2-40B4-BE49-F238E27FC236}">
                  <a16:creationId xmlns:a16="http://schemas.microsoft.com/office/drawing/2014/main" id="{936B2BA1-E476-D26C-B9AD-9818347A99E2}"/>
                </a:ext>
              </a:extLst>
            </p:cNvPr>
            <p:cNvSpPr/>
            <p:nvPr/>
          </p:nvSpPr>
          <p:spPr>
            <a:xfrm>
              <a:off x="6181633" y="3103217"/>
              <a:ext cx="510698" cy="274340"/>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31" name="矩形 30">
              <a:extLst>
                <a:ext uri="{FF2B5EF4-FFF2-40B4-BE49-F238E27FC236}">
                  <a16:creationId xmlns:a16="http://schemas.microsoft.com/office/drawing/2014/main" id="{A9D5B1AD-3D4D-4B6C-59DB-EB49F95F96EE}"/>
                </a:ext>
              </a:extLst>
            </p:cNvPr>
            <p:cNvSpPr/>
            <p:nvPr/>
          </p:nvSpPr>
          <p:spPr>
            <a:xfrm>
              <a:off x="5508712"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32" name="矩形 31">
              <a:extLst>
                <a:ext uri="{FF2B5EF4-FFF2-40B4-BE49-F238E27FC236}">
                  <a16:creationId xmlns:a16="http://schemas.microsoft.com/office/drawing/2014/main" id="{B6D27930-9FD7-83A3-C3B8-1C26330BD113}"/>
                </a:ext>
              </a:extLst>
            </p:cNvPr>
            <p:cNvSpPr/>
            <p:nvPr/>
          </p:nvSpPr>
          <p:spPr>
            <a:xfrm>
              <a:off x="5653602" y="3103217"/>
              <a:ext cx="510698" cy="274341"/>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sp>
        <p:nvSpPr>
          <p:cNvPr id="33" name="箭头: 下 32">
            <a:extLst>
              <a:ext uri="{FF2B5EF4-FFF2-40B4-BE49-F238E27FC236}">
                <a16:creationId xmlns:a16="http://schemas.microsoft.com/office/drawing/2014/main" id="{F6DFF538-0F07-7DC6-8C69-48F66D565A1E}"/>
              </a:ext>
            </a:extLst>
          </p:cNvPr>
          <p:cNvSpPr/>
          <p:nvPr/>
        </p:nvSpPr>
        <p:spPr>
          <a:xfrm>
            <a:off x="1910994" y="1741045"/>
            <a:ext cx="185171" cy="1300317"/>
          </a:xfrm>
          <a:prstGeom prst="downArrow">
            <a:avLst/>
          </a:prstGeom>
          <a:solidFill>
            <a:srgbClr val="669E4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20" name="组合 19">
            <a:extLst>
              <a:ext uri="{FF2B5EF4-FFF2-40B4-BE49-F238E27FC236}">
                <a16:creationId xmlns:a16="http://schemas.microsoft.com/office/drawing/2014/main" id="{69BA29EB-EC1D-203E-0996-3FB5B540B492}"/>
              </a:ext>
            </a:extLst>
          </p:cNvPr>
          <p:cNvGrpSpPr/>
          <p:nvPr/>
        </p:nvGrpSpPr>
        <p:grpSpPr>
          <a:xfrm>
            <a:off x="1442218" y="1580352"/>
            <a:ext cx="1015330" cy="340885"/>
            <a:chOff x="5508713" y="1722885"/>
            <a:chExt cx="1183619" cy="397386"/>
          </a:xfrm>
        </p:grpSpPr>
        <p:sp>
          <p:nvSpPr>
            <p:cNvPr id="21" name="矩形 20">
              <a:extLst>
                <a:ext uri="{FF2B5EF4-FFF2-40B4-BE49-F238E27FC236}">
                  <a16:creationId xmlns:a16="http://schemas.microsoft.com/office/drawing/2014/main" id="{2BC4618B-841C-5EBA-7751-ED5B9F11C612}"/>
                </a:ext>
              </a:extLst>
            </p:cNvPr>
            <p:cNvSpPr/>
            <p:nvPr/>
          </p:nvSpPr>
          <p:spPr>
            <a:xfrm>
              <a:off x="6036744"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22" name="矩形 21">
              <a:extLst>
                <a:ext uri="{FF2B5EF4-FFF2-40B4-BE49-F238E27FC236}">
                  <a16:creationId xmlns:a16="http://schemas.microsoft.com/office/drawing/2014/main" id="{246E5C55-829D-0EB4-A09E-CCB3F56FD57C}"/>
                </a:ext>
              </a:extLst>
            </p:cNvPr>
            <p:cNvSpPr/>
            <p:nvPr/>
          </p:nvSpPr>
          <p:spPr>
            <a:xfrm>
              <a:off x="6181634" y="1845930"/>
              <a:ext cx="510698" cy="274341"/>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23" name="矩形 22">
              <a:extLst>
                <a:ext uri="{FF2B5EF4-FFF2-40B4-BE49-F238E27FC236}">
                  <a16:creationId xmlns:a16="http://schemas.microsoft.com/office/drawing/2014/main" id="{B0DD4295-CF86-5C48-0891-2C93B038F449}"/>
                </a:ext>
              </a:extLst>
            </p:cNvPr>
            <p:cNvSpPr/>
            <p:nvPr/>
          </p:nvSpPr>
          <p:spPr>
            <a:xfrm>
              <a:off x="5508713"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27" name="矩形 26">
              <a:extLst>
                <a:ext uri="{FF2B5EF4-FFF2-40B4-BE49-F238E27FC236}">
                  <a16:creationId xmlns:a16="http://schemas.microsoft.com/office/drawing/2014/main" id="{8D830CF6-6A49-48CF-14A3-74100187DE69}"/>
                </a:ext>
              </a:extLst>
            </p:cNvPr>
            <p:cNvSpPr/>
            <p:nvPr/>
          </p:nvSpPr>
          <p:spPr>
            <a:xfrm>
              <a:off x="5653603" y="1845930"/>
              <a:ext cx="510698" cy="274341"/>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sp>
        <p:nvSpPr>
          <p:cNvPr id="97" name="箭头: 下 96">
            <a:extLst>
              <a:ext uri="{FF2B5EF4-FFF2-40B4-BE49-F238E27FC236}">
                <a16:creationId xmlns:a16="http://schemas.microsoft.com/office/drawing/2014/main" id="{5CFB5FBD-0806-6360-4D24-6E01569AFDC6}"/>
              </a:ext>
            </a:extLst>
          </p:cNvPr>
          <p:cNvSpPr/>
          <p:nvPr/>
        </p:nvSpPr>
        <p:spPr>
          <a:xfrm>
            <a:off x="1183510" y="4276426"/>
            <a:ext cx="185171" cy="1320668"/>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99" name="组合 98">
            <a:extLst>
              <a:ext uri="{FF2B5EF4-FFF2-40B4-BE49-F238E27FC236}">
                <a16:creationId xmlns:a16="http://schemas.microsoft.com/office/drawing/2014/main" id="{E01F8E5D-290B-93B6-4285-94CE08B3F84D}"/>
              </a:ext>
            </a:extLst>
          </p:cNvPr>
          <p:cNvGrpSpPr/>
          <p:nvPr/>
        </p:nvGrpSpPr>
        <p:grpSpPr>
          <a:xfrm>
            <a:off x="827582" y="4249567"/>
            <a:ext cx="891041" cy="235335"/>
            <a:chOff x="5508713" y="1722885"/>
            <a:chExt cx="1038729" cy="274341"/>
          </a:xfrm>
        </p:grpSpPr>
        <p:sp>
          <p:nvSpPr>
            <p:cNvPr id="100" name="矩形 99">
              <a:extLst>
                <a:ext uri="{FF2B5EF4-FFF2-40B4-BE49-F238E27FC236}">
                  <a16:creationId xmlns:a16="http://schemas.microsoft.com/office/drawing/2014/main" id="{88D5A4C3-CE78-7C4D-8654-60F0475AE758}"/>
                </a:ext>
              </a:extLst>
            </p:cNvPr>
            <p:cNvSpPr/>
            <p:nvPr/>
          </p:nvSpPr>
          <p:spPr>
            <a:xfrm>
              <a:off x="6036744"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04" name="矩形 103">
              <a:extLst>
                <a:ext uri="{FF2B5EF4-FFF2-40B4-BE49-F238E27FC236}">
                  <a16:creationId xmlns:a16="http://schemas.microsoft.com/office/drawing/2014/main" id="{50E2AB95-39CE-B5B6-66B4-640DFFEEC21C}"/>
                </a:ext>
              </a:extLst>
            </p:cNvPr>
            <p:cNvSpPr/>
            <p:nvPr/>
          </p:nvSpPr>
          <p:spPr>
            <a:xfrm>
              <a:off x="5508713"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grpSp>
        <p:nvGrpSpPr>
          <p:cNvPr id="147" name="组合 146">
            <a:extLst>
              <a:ext uri="{FF2B5EF4-FFF2-40B4-BE49-F238E27FC236}">
                <a16:creationId xmlns:a16="http://schemas.microsoft.com/office/drawing/2014/main" id="{0A8178EC-D77B-214E-7778-240BC86C390F}"/>
              </a:ext>
            </a:extLst>
          </p:cNvPr>
          <p:cNvGrpSpPr/>
          <p:nvPr/>
        </p:nvGrpSpPr>
        <p:grpSpPr>
          <a:xfrm>
            <a:off x="829664" y="5610710"/>
            <a:ext cx="891041" cy="235334"/>
            <a:chOff x="5508712" y="3003441"/>
            <a:chExt cx="1038729" cy="274341"/>
          </a:xfrm>
        </p:grpSpPr>
        <p:sp>
          <p:nvSpPr>
            <p:cNvPr id="148" name="矩形 147">
              <a:extLst>
                <a:ext uri="{FF2B5EF4-FFF2-40B4-BE49-F238E27FC236}">
                  <a16:creationId xmlns:a16="http://schemas.microsoft.com/office/drawing/2014/main" id="{3B8E6273-1C98-4733-8C4D-53187CE4CDAB}"/>
                </a:ext>
              </a:extLst>
            </p:cNvPr>
            <p:cNvSpPr/>
            <p:nvPr/>
          </p:nvSpPr>
          <p:spPr>
            <a:xfrm>
              <a:off x="6036743"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49" name="矩形 148">
              <a:extLst>
                <a:ext uri="{FF2B5EF4-FFF2-40B4-BE49-F238E27FC236}">
                  <a16:creationId xmlns:a16="http://schemas.microsoft.com/office/drawing/2014/main" id="{8478D8C2-2398-9573-00CD-B48971953901}"/>
                </a:ext>
              </a:extLst>
            </p:cNvPr>
            <p:cNvSpPr/>
            <p:nvPr/>
          </p:nvSpPr>
          <p:spPr>
            <a:xfrm>
              <a:off x="5508712"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sp>
        <p:nvSpPr>
          <p:cNvPr id="165" name="箭头: 下 164">
            <a:extLst>
              <a:ext uri="{FF2B5EF4-FFF2-40B4-BE49-F238E27FC236}">
                <a16:creationId xmlns:a16="http://schemas.microsoft.com/office/drawing/2014/main" id="{46EB6F30-AB5F-0767-23FC-62A9ECD814FF}"/>
              </a:ext>
            </a:extLst>
          </p:cNvPr>
          <p:cNvSpPr/>
          <p:nvPr/>
        </p:nvSpPr>
        <p:spPr>
          <a:xfrm>
            <a:off x="2715838" y="4271638"/>
            <a:ext cx="185171" cy="1320668"/>
          </a:xfrm>
          <a:prstGeom prst="downArrow">
            <a:avLst/>
          </a:prstGeom>
          <a:solidFill>
            <a:srgbClr val="669E4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166" name="组合 165">
            <a:extLst>
              <a:ext uri="{FF2B5EF4-FFF2-40B4-BE49-F238E27FC236}">
                <a16:creationId xmlns:a16="http://schemas.microsoft.com/office/drawing/2014/main" id="{18AFBE09-3155-963C-31BC-E5FAFCB8964F}"/>
              </a:ext>
            </a:extLst>
          </p:cNvPr>
          <p:cNvGrpSpPr/>
          <p:nvPr/>
        </p:nvGrpSpPr>
        <p:grpSpPr>
          <a:xfrm>
            <a:off x="2359910" y="4244779"/>
            <a:ext cx="891041" cy="235335"/>
            <a:chOff x="5508713" y="1722885"/>
            <a:chExt cx="1038729" cy="274341"/>
          </a:xfrm>
          <a:solidFill>
            <a:srgbClr val="669E40"/>
          </a:solidFill>
        </p:grpSpPr>
        <p:sp>
          <p:nvSpPr>
            <p:cNvPr id="167" name="矩形 166">
              <a:extLst>
                <a:ext uri="{FF2B5EF4-FFF2-40B4-BE49-F238E27FC236}">
                  <a16:creationId xmlns:a16="http://schemas.microsoft.com/office/drawing/2014/main" id="{6208E824-ADCF-EC6C-890D-F2ACFF2E9EBB}"/>
                </a:ext>
              </a:extLst>
            </p:cNvPr>
            <p:cNvSpPr/>
            <p:nvPr/>
          </p:nvSpPr>
          <p:spPr>
            <a:xfrm>
              <a:off x="6036744" y="1722885"/>
              <a:ext cx="510698" cy="274341"/>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68" name="矩形 167">
              <a:extLst>
                <a:ext uri="{FF2B5EF4-FFF2-40B4-BE49-F238E27FC236}">
                  <a16:creationId xmlns:a16="http://schemas.microsoft.com/office/drawing/2014/main" id="{6E21DF8A-0474-D14E-5BAC-6402A1587551}"/>
                </a:ext>
              </a:extLst>
            </p:cNvPr>
            <p:cNvSpPr/>
            <p:nvPr/>
          </p:nvSpPr>
          <p:spPr>
            <a:xfrm>
              <a:off x="5508713" y="1722885"/>
              <a:ext cx="510698" cy="274341"/>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grpSp>
        <p:nvGrpSpPr>
          <p:cNvPr id="169" name="组合 168">
            <a:extLst>
              <a:ext uri="{FF2B5EF4-FFF2-40B4-BE49-F238E27FC236}">
                <a16:creationId xmlns:a16="http://schemas.microsoft.com/office/drawing/2014/main" id="{EF45D85C-6314-DD77-C472-91A66803A4FA}"/>
              </a:ext>
            </a:extLst>
          </p:cNvPr>
          <p:cNvGrpSpPr/>
          <p:nvPr/>
        </p:nvGrpSpPr>
        <p:grpSpPr>
          <a:xfrm>
            <a:off x="2361992" y="5605922"/>
            <a:ext cx="891041" cy="235334"/>
            <a:chOff x="5508712" y="3003441"/>
            <a:chExt cx="1038729" cy="274341"/>
          </a:xfrm>
          <a:solidFill>
            <a:srgbClr val="669E40"/>
          </a:solidFill>
        </p:grpSpPr>
        <p:sp>
          <p:nvSpPr>
            <p:cNvPr id="170" name="矩形 169">
              <a:extLst>
                <a:ext uri="{FF2B5EF4-FFF2-40B4-BE49-F238E27FC236}">
                  <a16:creationId xmlns:a16="http://schemas.microsoft.com/office/drawing/2014/main" id="{1EBC68C1-0964-B803-DF2D-92CDECE2769A}"/>
                </a:ext>
              </a:extLst>
            </p:cNvPr>
            <p:cNvSpPr/>
            <p:nvPr/>
          </p:nvSpPr>
          <p:spPr>
            <a:xfrm>
              <a:off x="6036743" y="3003441"/>
              <a:ext cx="510698" cy="274341"/>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71" name="矩形 170">
              <a:extLst>
                <a:ext uri="{FF2B5EF4-FFF2-40B4-BE49-F238E27FC236}">
                  <a16:creationId xmlns:a16="http://schemas.microsoft.com/office/drawing/2014/main" id="{A6335B97-3DAD-5C0A-81C9-6C4DBD638ADC}"/>
                </a:ext>
              </a:extLst>
            </p:cNvPr>
            <p:cNvSpPr/>
            <p:nvPr/>
          </p:nvSpPr>
          <p:spPr>
            <a:xfrm>
              <a:off x="5508712" y="3003441"/>
              <a:ext cx="510698" cy="274341"/>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grpSp>
        <p:nvGrpSpPr>
          <p:cNvPr id="8" name="组合 7">
            <a:extLst>
              <a:ext uri="{FF2B5EF4-FFF2-40B4-BE49-F238E27FC236}">
                <a16:creationId xmlns:a16="http://schemas.microsoft.com/office/drawing/2014/main" id="{9ACD2A1D-791D-9FB2-276F-458D96CDF396}"/>
              </a:ext>
            </a:extLst>
          </p:cNvPr>
          <p:cNvGrpSpPr/>
          <p:nvPr/>
        </p:nvGrpSpPr>
        <p:grpSpPr>
          <a:xfrm>
            <a:off x="1320582" y="2028353"/>
            <a:ext cx="1555034" cy="795612"/>
            <a:chOff x="1320582" y="2312810"/>
            <a:chExt cx="1555034" cy="795612"/>
          </a:xfrm>
        </p:grpSpPr>
        <p:grpSp>
          <p:nvGrpSpPr>
            <p:cNvPr id="199" name="组合 198">
              <a:extLst>
                <a:ext uri="{FF2B5EF4-FFF2-40B4-BE49-F238E27FC236}">
                  <a16:creationId xmlns:a16="http://schemas.microsoft.com/office/drawing/2014/main" id="{A767747E-8525-C060-381F-0CD50B362E5F}"/>
                </a:ext>
              </a:extLst>
            </p:cNvPr>
            <p:cNvGrpSpPr/>
            <p:nvPr/>
          </p:nvGrpSpPr>
          <p:grpSpPr>
            <a:xfrm>
              <a:off x="1480478" y="2312810"/>
              <a:ext cx="1082131" cy="795612"/>
              <a:chOff x="2486253" y="2577081"/>
              <a:chExt cx="1082131" cy="795612"/>
            </a:xfrm>
            <a:solidFill>
              <a:schemeClr val="accent3">
                <a:lumMod val="20000"/>
                <a:lumOff val="80000"/>
              </a:schemeClr>
            </a:solidFill>
          </p:grpSpPr>
          <p:grpSp>
            <p:nvGrpSpPr>
              <p:cNvPr id="38" name="Group 272">
                <a:extLst>
                  <a:ext uri="{FF2B5EF4-FFF2-40B4-BE49-F238E27FC236}">
                    <a16:creationId xmlns:a16="http://schemas.microsoft.com/office/drawing/2014/main" id="{9863BADE-BE0C-8ADE-BB85-1BA8BAC384AA}"/>
                  </a:ext>
                </a:extLst>
              </p:cNvPr>
              <p:cNvGrpSpPr/>
              <p:nvPr/>
            </p:nvGrpSpPr>
            <p:grpSpPr>
              <a:xfrm>
                <a:off x="2486253" y="2577081"/>
                <a:ext cx="912646" cy="607953"/>
                <a:chOff x="914401" y="1152754"/>
                <a:chExt cx="904238" cy="594318"/>
              </a:xfrm>
              <a:grpFill/>
            </p:grpSpPr>
            <p:sp>
              <p:nvSpPr>
                <p:cNvPr id="94" name="Rounded Rectangle 309">
                  <a:extLst>
                    <a:ext uri="{FF2B5EF4-FFF2-40B4-BE49-F238E27FC236}">
                      <a16:creationId xmlns:a16="http://schemas.microsoft.com/office/drawing/2014/main" id="{C0B2FF20-66E6-7294-558C-773925E1A956}"/>
                    </a:ext>
                  </a:extLst>
                </p:cNvPr>
                <p:cNvSpPr/>
                <p:nvPr/>
              </p:nvSpPr>
              <p:spPr>
                <a:xfrm>
                  <a:off x="914401" y="1152754"/>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90" name="Rounded Rectangle 307">
                  <a:extLst>
                    <a:ext uri="{FF2B5EF4-FFF2-40B4-BE49-F238E27FC236}">
                      <a16:creationId xmlns:a16="http://schemas.microsoft.com/office/drawing/2014/main" id="{FD102D3E-70EB-03BA-E378-F353A62681DE}"/>
                    </a:ext>
                  </a:extLst>
                </p:cNvPr>
                <p:cNvSpPr/>
                <p:nvPr/>
              </p:nvSpPr>
              <p:spPr>
                <a:xfrm>
                  <a:off x="1374630" y="1152767"/>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88" name="Rounded Rectangle 305">
                  <a:extLst>
                    <a:ext uri="{FF2B5EF4-FFF2-40B4-BE49-F238E27FC236}">
                      <a16:creationId xmlns:a16="http://schemas.microsoft.com/office/drawing/2014/main" id="{2F8A54C5-0691-33E9-76D5-BAE1735BB1DA}"/>
                    </a:ext>
                  </a:extLst>
                </p:cNvPr>
                <p:cNvSpPr/>
                <p:nvPr/>
              </p:nvSpPr>
              <p:spPr>
                <a:xfrm>
                  <a:off x="914402" y="1457561"/>
                  <a:ext cx="444006"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86" name="Rounded Rectangle 303">
                  <a:extLst>
                    <a:ext uri="{FF2B5EF4-FFF2-40B4-BE49-F238E27FC236}">
                      <a16:creationId xmlns:a16="http://schemas.microsoft.com/office/drawing/2014/main" id="{AB921E7E-8882-70D7-99BA-1B587062C16A}"/>
                    </a:ext>
                  </a:extLst>
                </p:cNvPr>
                <p:cNvSpPr/>
                <p:nvPr/>
              </p:nvSpPr>
              <p:spPr>
                <a:xfrm>
                  <a:off x="1374633" y="1457559"/>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186" name="Group 273">
                <a:extLst>
                  <a:ext uri="{FF2B5EF4-FFF2-40B4-BE49-F238E27FC236}">
                    <a16:creationId xmlns:a16="http://schemas.microsoft.com/office/drawing/2014/main" id="{4C338316-F1D1-68F5-238A-5452615E9735}"/>
                  </a:ext>
                </a:extLst>
              </p:cNvPr>
              <p:cNvGrpSpPr/>
              <p:nvPr/>
            </p:nvGrpSpPr>
            <p:grpSpPr>
              <a:xfrm>
                <a:off x="2570995" y="2670913"/>
                <a:ext cx="912646" cy="607954"/>
                <a:chOff x="914401" y="1152753"/>
                <a:chExt cx="904238" cy="594318"/>
              </a:xfrm>
              <a:grpFill/>
            </p:grpSpPr>
            <p:sp>
              <p:nvSpPr>
                <p:cNvPr id="187" name="Rounded Rectangle 297">
                  <a:extLst>
                    <a:ext uri="{FF2B5EF4-FFF2-40B4-BE49-F238E27FC236}">
                      <a16:creationId xmlns:a16="http://schemas.microsoft.com/office/drawing/2014/main" id="{DF09B8AA-C1C7-4F0C-5695-EB7BF8CDBFEE}"/>
                    </a:ext>
                  </a:extLst>
                </p:cNvPr>
                <p:cNvSpPr/>
                <p:nvPr/>
              </p:nvSpPr>
              <p:spPr>
                <a:xfrm>
                  <a:off x="914401" y="1152753"/>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88" name="Rounded Rectangle 295">
                  <a:extLst>
                    <a:ext uri="{FF2B5EF4-FFF2-40B4-BE49-F238E27FC236}">
                      <a16:creationId xmlns:a16="http://schemas.microsoft.com/office/drawing/2014/main" id="{9F7AA5D9-4789-CFFC-C567-D485BC9E754D}"/>
                    </a:ext>
                  </a:extLst>
                </p:cNvPr>
                <p:cNvSpPr/>
                <p:nvPr/>
              </p:nvSpPr>
              <p:spPr>
                <a:xfrm>
                  <a:off x="1374630" y="1152763"/>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89" name="Rounded Rectangle 293">
                  <a:extLst>
                    <a:ext uri="{FF2B5EF4-FFF2-40B4-BE49-F238E27FC236}">
                      <a16:creationId xmlns:a16="http://schemas.microsoft.com/office/drawing/2014/main" id="{57D1AA82-86A8-81AA-494D-CFD7F1949351}"/>
                    </a:ext>
                  </a:extLst>
                </p:cNvPr>
                <p:cNvSpPr/>
                <p:nvPr/>
              </p:nvSpPr>
              <p:spPr>
                <a:xfrm>
                  <a:off x="914402" y="1457560"/>
                  <a:ext cx="444006"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90" name="Rounded Rectangle 291">
                  <a:extLst>
                    <a:ext uri="{FF2B5EF4-FFF2-40B4-BE49-F238E27FC236}">
                      <a16:creationId xmlns:a16="http://schemas.microsoft.com/office/drawing/2014/main" id="{1C31E2F0-6906-22FA-3025-141EE14B533A}"/>
                    </a:ext>
                  </a:extLst>
                </p:cNvPr>
                <p:cNvSpPr/>
                <p:nvPr/>
              </p:nvSpPr>
              <p:spPr>
                <a:xfrm>
                  <a:off x="1374633" y="1457560"/>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191" name="Group 274">
                <a:extLst>
                  <a:ext uri="{FF2B5EF4-FFF2-40B4-BE49-F238E27FC236}">
                    <a16:creationId xmlns:a16="http://schemas.microsoft.com/office/drawing/2014/main" id="{FD442D9B-53AA-5DA0-F1DF-0BAB3F5F9202}"/>
                  </a:ext>
                </a:extLst>
              </p:cNvPr>
              <p:cNvGrpSpPr/>
              <p:nvPr/>
            </p:nvGrpSpPr>
            <p:grpSpPr>
              <a:xfrm>
                <a:off x="2655738" y="2764740"/>
                <a:ext cx="912646" cy="607953"/>
                <a:chOff x="914401" y="1152754"/>
                <a:chExt cx="904238" cy="594318"/>
              </a:xfrm>
              <a:grpFill/>
            </p:grpSpPr>
            <p:sp>
              <p:nvSpPr>
                <p:cNvPr id="192" name="Rounded Rectangle 285">
                  <a:extLst>
                    <a:ext uri="{FF2B5EF4-FFF2-40B4-BE49-F238E27FC236}">
                      <a16:creationId xmlns:a16="http://schemas.microsoft.com/office/drawing/2014/main" id="{A9A481CD-F8A6-C502-F412-0B429B503D67}"/>
                    </a:ext>
                  </a:extLst>
                </p:cNvPr>
                <p:cNvSpPr/>
                <p:nvPr/>
              </p:nvSpPr>
              <p:spPr>
                <a:xfrm>
                  <a:off x="914401" y="1152754"/>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93" name="Rounded Rectangle 283">
                  <a:extLst>
                    <a:ext uri="{FF2B5EF4-FFF2-40B4-BE49-F238E27FC236}">
                      <a16:creationId xmlns:a16="http://schemas.microsoft.com/office/drawing/2014/main" id="{B4978105-69DD-3CCF-098B-44B2046F614A}"/>
                    </a:ext>
                  </a:extLst>
                </p:cNvPr>
                <p:cNvSpPr/>
                <p:nvPr/>
              </p:nvSpPr>
              <p:spPr>
                <a:xfrm>
                  <a:off x="1374630" y="1152766"/>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94" name="Rounded Rectangle 281">
                  <a:extLst>
                    <a:ext uri="{FF2B5EF4-FFF2-40B4-BE49-F238E27FC236}">
                      <a16:creationId xmlns:a16="http://schemas.microsoft.com/office/drawing/2014/main" id="{2D1CAB16-5DE3-18D6-AC0D-FE9930D1971A}"/>
                    </a:ext>
                  </a:extLst>
                </p:cNvPr>
                <p:cNvSpPr/>
                <p:nvPr/>
              </p:nvSpPr>
              <p:spPr>
                <a:xfrm>
                  <a:off x="914402" y="1457562"/>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95" name="Rounded Rectangle 279">
                  <a:extLst>
                    <a:ext uri="{FF2B5EF4-FFF2-40B4-BE49-F238E27FC236}">
                      <a16:creationId xmlns:a16="http://schemas.microsoft.com/office/drawing/2014/main" id="{588683B1-250C-3FD6-3EEA-1E1EFC0DE3E4}"/>
                    </a:ext>
                  </a:extLst>
                </p:cNvPr>
                <p:cNvSpPr/>
                <p:nvPr/>
              </p:nvSpPr>
              <p:spPr>
                <a:xfrm>
                  <a:off x="1374633" y="1457559"/>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sp>
          <p:nvSpPr>
            <p:cNvPr id="197" name="文本框 196">
              <a:extLst>
                <a:ext uri="{FF2B5EF4-FFF2-40B4-BE49-F238E27FC236}">
                  <a16:creationId xmlns:a16="http://schemas.microsoft.com/office/drawing/2014/main" id="{D1810A0C-202B-4C50-963A-AC50C98AC649}"/>
                </a:ext>
              </a:extLst>
            </p:cNvPr>
            <p:cNvSpPr txBox="1"/>
            <p:nvPr/>
          </p:nvSpPr>
          <p:spPr>
            <a:xfrm>
              <a:off x="1320582" y="2603645"/>
              <a:ext cx="1555034" cy="400110"/>
            </a:xfrm>
            <a:prstGeom prst="rect">
              <a:avLst/>
            </a:prstGeom>
            <a:noFill/>
          </p:spPr>
          <p:txBody>
            <a:bodyPr wrap="square">
              <a:spAutoFit/>
            </a:bodyPr>
            <a:lstStyle/>
            <a:p>
              <a:pPr algn="ctr"/>
              <a:r>
                <a:rPr lang="en-US" altLang="zh-CN" sz="2000" b="1" dirty="0">
                  <a:latin typeface="Corbel" panose="020B0503020204020204" pitchFamily="34" charset="0"/>
                  <a:cs typeface="Lato" panose="020F0502020204030203" pitchFamily="34" charset="0"/>
                </a:rPr>
                <a:t>FC</a:t>
              </a:r>
              <a:endParaRPr lang="zh-CN" altLang="en-US" sz="2000" dirty="0"/>
            </a:p>
          </p:txBody>
        </p:sp>
      </p:grpSp>
      <p:grpSp>
        <p:nvGrpSpPr>
          <p:cNvPr id="200" name="组合 199">
            <a:extLst>
              <a:ext uri="{FF2B5EF4-FFF2-40B4-BE49-F238E27FC236}">
                <a16:creationId xmlns:a16="http://schemas.microsoft.com/office/drawing/2014/main" id="{850BDBD2-5D5A-8E02-C85D-D3CBE1C3F7BD}"/>
              </a:ext>
            </a:extLst>
          </p:cNvPr>
          <p:cNvGrpSpPr/>
          <p:nvPr/>
        </p:nvGrpSpPr>
        <p:grpSpPr>
          <a:xfrm>
            <a:off x="815262" y="4594467"/>
            <a:ext cx="1082131" cy="795612"/>
            <a:chOff x="2486253" y="2577081"/>
            <a:chExt cx="1082131" cy="795612"/>
          </a:xfrm>
          <a:solidFill>
            <a:schemeClr val="accent1">
              <a:lumMod val="20000"/>
              <a:lumOff val="80000"/>
            </a:schemeClr>
          </a:solidFill>
        </p:grpSpPr>
        <p:grpSp>
          <p:nvGrpSpPr>
            <p:cNvPr id="201" name="Group 272">
              <a:extLst>
                <a:ext uri="{FF2B5EF4-FFF2-40B4-BE49-F238E27FC236}">
                  <a16:creationId xmlns:a16="http://schemas.microsoft.com/office/drawing/2014/main" id="{2FED678D-B020-6F0C-8064-270C6455EF43}"/>
                </a:ext>
              </a:extLst>
            </p:cNvPr>
            <p:cNvGrpSpPr/>
            <p:nvPr/>
          </p:nvGrpSpPr>
          <p:grpSpPr>
            <a:xfrm>
              <a:off x="2486253" y="2577081"/>
              <a:ext cx="912646" cy="607953"/>
              <a:chOff x="914401" y="1152754"/>
              <a:chExt cx="904238" cy="594318"/>
            </a:xfrm>
            <a:grpFill/>
          </p:grpSpPr>
          <p:sp>
            <p:nvSpPr>
              <p:cNvPr id="212" name="Rounded Rectangle 309">
                <a:extLst>
                  <a:ext uri="{FF2B5EF4-FFF2-40B4-BE49-F238E27FC236}">
                    <a16:creationId xmlns:a16="http://schemas.microsoft.com/office/drawing/2014/main" id="{43820E44-967F-6460-EB1C-07754C791395}"/>
                  </a:ext>
                </a:extLst>
              </p:cNvPr>
              <p:cNvSpPr/>
              <p:nvPr/>
            </p:nvSpPr>
            <p:spPr>
              <a:xfrm>
                <a:off x="914401" y="1152754"/>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13" name="Rounded Rectangle 307">
                <a:extLst>
                  <a:ext uri="{FF2B5EF4-FFF2-40B4-BE49-F238E27FC236}">
                    <a16:creationId xmlns:a16="http://schemas.microsoft.com/office/drawing/2014/main" id="{63B7C63B-3CEE-1D14-A55F-051E3FF4AA43}"/>
                  </a:ext>
                </a:extLst>
              </p:cNvPr>
              <p:cNvSpPr/>
              <p:nvPr/>
            </p:nvSpPr>
            <p:spPr>
              <a:xfrm>
                <a:off x="1374630" y="1152767"/>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14" name="Rounded Rectangle 305">
                <a:extLst>
                  <a:ext uri="{FF2B5EF4-FFF2-40B4-BE49-F238E27FC236}">
                    <a16:creationId xmlns:a16="http://schemas.microsoft.com/office/drawing/2014/main" id="{89A8505F-7777-89E9-0760-6BCF29D767FF}"/>
                  </a:ext>
                </a:extLst>
              </p:cNvPr>
              <p:cNvSpPr/>
              <p:nvPr/>
            </p:nvSpPr>
            <p:spPr>
              <a:xfrm>
                <a:off x="914402" y="1457561"/>
                <a:ext cx="444006"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15" name="Rounded Rectangle 303">
                <a:extLst>
                  <a:ext uri="{FF2B5EF4-FFF2-40B4-BE49-F238E27FC236}">
                    <a16:creationId xmlns:a16="http://schemas.microsoft.com/office/drawing/2014/main" id="{117D96CF-877B-F000-139E-0BDA2076BAD1}"/>
                  </a:ext>
                </a:extLst>
              </p:cNvPr>
              <p:cNvSpPr/>
              <p:nvPr/>
            </p:nvSpPr>
            <p:spPr>
              <a:xfrm>
                <a:off x="1374633" y="1457559"/>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202" name="Group 273">
              <a:extLst>
                <a:ext uri="{FF2B5EF4-FFF2-40B4-BE49-F238E27FC236}">
                  <a16:creationId xmlns:a16="http://schemas.microsoft.com/office/drawing/2014/main" id="{0EE8DD95-A9D6-BDF4-8847-F5932B941D2E}"/>
                </a:ext>
              </a:extLst>
            </p:cNvPr>
            <p:cNvGrpSpPr/>
            <p:nvPr/>
          </p:nvGrpSpPr>
          <p:grpSpPr>
            <a:xfrm>
              <a:off x="2570995" y="2670913"/>
              <a:ext cx="912646" cy="607954"/>
              <a:chOff x="914401" y="1152753"/>
              <a:chExt cx="904238" cy="594318"/>
            </a:xfrm>
            <a:grpFill/>
          </p:grpSpPr>
          <p:sp>
            <p:nvSpPr>
              <p:cNvPr id="208" name="Rounded Rectangle 297">
                <a:extLst>
                  <a:ext uri="{FF2B5EF4-FFF2-40B4-BE49-F238E27FC236}">
                    <a16:creationId xmlns:a16="http://schemas.microsoft.com/office/drawing/2014/main" id="{8892EFE4-D2C7-DA58-CFCA-6F201E39F7F2}"/>
                  </a:ext>
                </a:extLst>
              </p:cNvPr>
              <p:cNvSpPr/>
              <p:nvPr/>
            </p:nvSpPr>
            <p:spPr>
              <a:xfrm>
                <a:off x="914401" y="1152753"/>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09" name="Rounded Rectangle 295">
                <a:extLst>
                  <a:ext uri="{FF2B5EF4-FFF2-40B4-BE49-F238E27FC236}">
                    <a16:creationId xmlns:a16="http://schemas.microsoft.com/office/drawing/2014/main" id="{95A7A238-66F0-1B6B-127A-6B3BCC05F510}"/>
                  </a:ext>
                </a:extLst>
              </p:cNvPr>
              <p:cNvSpPr/>
              <p:nvPr/>
            </p:nvSpPr>
            <p:spPr>
              <a:xfrm>
                <a:off x="1374630" y="1152763"/>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10" name="Rounded Rectangle 293">
                <a:extLst>
                  <a:ext uri="{FF2B5EF4-FFF2-40B4-BE49-F238E27FC236}">
                    <a16:creationId xmlns:a16="http://schemas.microsoft.com/office/drawing/2014/main" id="{5C281BD5-1267-2F3D-1054-05059F9F184B}"/>
                  </a:ext>
                </a:extLst>
              </p:cNvPr>
              <p:cNvSpPr/>
              <p:nvPr/>
            </p:nvSpPr>
            <p:spPr>
              <a:xfrm>
                <a:off x="914402" y="1457560"/>
                <a:ext cx="444006"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11" name="Rounded Rectangle 291">
                <a:extLst>
                  <a:ext uri="{FF2B5EF4-FFF2-40B4-BE49-F238E27FC236}">
                    <a16:creationId xmlns:a16="http://schemas.microsoft.com/office/drawing/2014/main" id="{503C73E1-5D53-E49F-B9D7-0FF37D91DE81}"/>
                  </a:ext>
                </a:extLst>
              </p:cNvPr>
              <p:cNvSpPr/>
              <p:nvPr/>
            </p:nvSpPr>
            <p:spPr>
              <a:xfrm>
                <a:off x="1374633" y="1457560"/>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203" name="Group 274">
              <a:extLst>
                <a:ext uri="{FF2B5EF4-FFF2-40B4-BE49-F238E27FC236}">
                  <a16:creationId xmlns:a16="http://schemas.microsoft.com/office/drawing/2014/main" id="{C3B940F2-1CB0-F92C-A7B9-3434A78D53FB}"/>
                </a:ext>
              </a:extLst>
            </p:cNvPr>
            <p:cNvGrpSpPr/>
            <p:nvPr/>
          </p:nvGrpSpPr>
          <p:grpSpPr>
            <a:xfrm>
              <a:off x="2655738" y="2764740"/>
              <a:ext cx="912646" cy="607953"/>
              <a:chOff x="914401" y="1152754"/>
              <a:chExt cx="904238" cy="594318"/>
            </a:xfrm>
            <a:grpFill/>
          </p:grpSpPr>
          <p:sp>
            <p:nvSpPr>
              <p:cNvPr id="204" name="Rounded Rectangle 285">
                <a:extLst>
                  <a:ext uri="{FF2B5EF4-FFF2-40B4-BE49-F238E27FC236}">
                    <a16:creationId xmlns:a16="http://schemas.microsoft.com/office/drawing/2014/main" id="{C073D3B8-9E1D-101E-082A-CAAC155FACAE}"/>
                  </a:ext>
                </a:extLst>
              </p:cNvPr>
              <p:cNvSpPr/>
              <p:nvPr/>
            </p:nvSpPr>
            <p:spPr>
              <a:xfrm>
                <a:off x="914401" y="1152754"/>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05" name="Rounded Rectangle 283">
                <a:extLst>
                  <a:ext uri="{FF2B5EF4-FFF2-40B4-BE49-F238E27FC236}">
                    <a16:creationId xmlns:a16="http://schemas.microsoft.com/office/drawing/2014/main" id="{D824109D-6489-6A41-AA31-E9B28B607F48}"/>
                  </a:ext>
                </a:extLst>
              </p:cNvPr>
              <p:cNvSpPr/>
              <p:nvPr/>
            </p:nvSpPr>
            <p:spPr>
              <a:xfrm>
                <a:off x="1374630" y="1152766"/>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06" name="Rounded Rectangle 281">
                <a:extLst>
                  <a:ext uri="{FF2B5EF4-FFF2-40B4-BE49-F238E27FC236}">
                    <a16:creationId xmlns:a16="http://schemas.microsoft.com/office/drawing/2014/main" id="{C48ED5DD-7FD1-ECED-3F0D-78F161176197}"/>
                  </a:ext>
                </a:extLst>
              </p:cNvPr>
              <p:cNvSpPr/>
              <p:nvPr/>
            </p:nvSpPr>
            <p:spPr>
              <a:xfrm>
                <a:off x="914402" y="1457562"/>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07" name="Rounded Rectangle 279">
                <a:extLst>
                  <a:ext uri="{FF2B5EF4-FFF2-40B4-BE49-F238E27FC236}">
                    <a16:creationId xmlns:a16="http://schemas.microsoft.com/office/drawing/2014/main" id="{2A25DF76-0FE7-B738-6EA3-E3EDCC39419F}"/>
                  </a:ext>
                </a:extLst>
              </p:cNvPr>
              <p:cNvSpPr/>
              <p:nvPr/>
            </p:nvSpPr>
            <p:spPr>
              <a:xfrm>
                <a:off x="1374633" y="1457559"/>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sp>
        <p:nvSpPr>
          <p:cNvPr id="198" name="文本框 197">
            <a:extLst>
              <a:ext uri="{FF2B5EF4-FFF2-40B4-BE49-F238E27FC236}">
                <a16:creationId xmlns:a16="http://schemas.microsoft.com/office/drawing/2014/main" id="{459BDB12-DCFD-3D24-E573-D5AF8C81BFFD}"/>
              </a:ext>
            </a:extLst>
          </p:cNvPr>
          <p:cNvSpPr txBox="1"/>
          <p:nvPr/>
        </p:nvSpPr>
        <p:spPr>
          <a:xfrm>
            <a:off x="779084" y="4749863"/>
            <a:ext cx="1334953" cy="707886"/>
          </a:xfrm>
          <a:prstGeom prst="rect">
            <a:avLst/>
          </a:prstGeom>
          <a:noFill/>
        </p:spPr>
        <p:txBody>
          <a:bodyPr wrap="square">
            <a:spAutoFit/>
          </a:bodyPr>
          <a:lstStyle/>
          <a:p>
            <a:pPr algn="ctr"/>
            <a:r>
              <a:rPr lang="en-US" altLang="zh-CN" sz="2000" b="1" dirty="0">
                <a:latin typeface="Corbel" panose="020B0503020204020204" pitchFamily="34" charset="0"/>
                <a:cs typeface="Lato" panose="020F0502020204030203" pitchFamily="34" charset="0"/>
              </a:rPr>
              <a:t>Attention #1</a:t>
            </a:r>
            <a:endParaRPr lang="zh-CN" altLang="en-US" sz="2000" dirty="0"/>
          </a:p>
        </p:txBody>
      </p:sp>
      <p:grpSp>
        <p:nvGrpSpPr>
          <p:cNvPr id="216" name="组合 215">
            <a:extLst>
              <a:ext uri="{FF2B5EF4-FFF2-40B4-BE49-F238E27FC236}">
                <a16:creationId xmlns:a16="http://schemas.microsoft.com/office/drawing/2014/main" id="{E3A5FEF2-EC4B-0503-5CA6-EB0AF2B7FA91}"/>
              </a:ext>
            </a:extLst>
          </p:cNvPr>
          <p:cNvGrpSpPr/>
          <p:nvPr/>
        </p:nvGrpSpPr>
        <p:grpSpPr>
          <a:xfrm>
            <a:off x="2277255" y="4611377"/>
            <a:ext cx="1082131" cy="795612"/>
            <a:chOff x="2486253" y="2577081"/>
            <a:chExt cx="1082131" cy="795612"/>
          </a:xfrm>
          <a:solidFill>
            <a:srgbClr val="A8D973"/>
          </a:solidFill>
        </p:grpSpPr>
        <p:grpSp>
          <p:nvGrpSpPr>
            <p:cNvPr id="217" name="Group 272">
              <a:extLst>
                <a:ext uri="{FF2B5EF4-FFF2-40B4-BE49-F238E27FC236}">
                  <a16:creationId xmlns:a16="http://schemas.microsoft.com/office/drawing/2014/main" id="{AE017017-3437-6C42-92FD-8C79F615E9AE}"/>
                </a:ext>
              </a:extLst>
            </p:cNvPr>
            <p:cNvGrpSpPr/>
            <p:nvPr/>
          </p:nvGrpSpPr>
          <p:grpSpPr>
            <a:xfrm>
              <a:off x="2486253" y="2577081"/>
              <a:ext cx="912646" cy="607953"/>
              <a:chOff x="914401" y="1152754"/>
              <a:chExt cx="904238" cy="594318"/>
            </a:xfrm>
            <a:grpFill/>
          </p:grpSpPr>
          <p:sp>
            <p:nvSpPr>
              <p:cNvPr id="228" name="Rounded Rectangle 309">
                <a:extLst>
                  <a:ext uri="{FF2B5EF4-FFF2-40B4-BE49-F238E27FC236}">
                    <a16:creationId xmlns:a16="http://schemas.microsoft.com/office/drawing/2014/main" id="{4B87D27C-89C9-5488-2579-F079AF29C70A}"/>
                  </a:ext>
                </a:extLst>
              </p:cNvPr>
              <p:cNvSpPr/>
              <p:nvPr/>
            </p:nvSpPr>
            <p:spPr>
              <a:xfrm>
                <a:off x="914401" y="1152754"/>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29" name="Rounded Rectangle 307">
                <a:extLst>
                  <a:ext uri="{FF2B5EF4-FFF2-40B4-BE49-F238E27FC236}">
                    <a16:creationId xmlns:a16="http://schemas.microsoft.com/office/drawing/2014/main" id="{56F9FC0A-85B5-F080-C6B7-AF10BB743C79}"/>
                  </a:ext>
                </a:extLst>
              </p:cNvPr>
              <p:cNvSpPr/>
              <p:nvPr/>
            </p:nvSpPr>
            <p:spPr>
              <a:xfrm>
                <a:off x="1374630" y="1152767"/>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30" name="Rounded Rectangle 305">
                <a:extLst>
                  <a:ext uri="{FF2B5EF4-FFF2-40B4-BE49-F238E27FC236}">
                    <a16:creationId xmlns:a16="http://schemas.microsoft.com/office/drawing/2014/main" id="{80B121B9-1E7D-7C72-CFF5-0330DB5EE377}"/>
                  </a:ext>
                </a:extLst>
              </p:cNvPr>
              <p:cNvSpPr/>
              <p:nvPr/>
            </p:nvSpPr>
            <p:spPr>
              <a:xfrm>
                <a:off x="914402" y="1457561"/>
                <a:ext cx="444006"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31" name="Rounded Rectangle 303">
                <a:extLst>
                  <a:ext uri="{FF2B5EF4-FFF2-40B4-BE49-F238E27FC236}">
                    <a16:creationId xmlns:a16="http://schemas.microsoft.com/office/drawing/2014/main" id="{D989ACC8-FFDA-CBF0-2706-22CE7C8851DA}"/>
                  </a:ext>
                </a:extLst>
              </p:cNvPr>
              <p:cNvSpPr/>
              <p:nvPr/>
            </p:nvSpPr>
            <p:spPr>
              <a:xfrm>
                <a:off x="1374633" y="1457559"/>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218" name="Group 273">
              <a:extLst>
                <a:ext uri="{FF2B5EF4-FFF2-40B4-BE49-F238E27FC236}">
                  <a16:creationId xmlns:a16="http://schemas.microsoft.com/office/drawing/2014/main" id="{F63D9C89-1586-244A-AE04-11D8C235CAD0}"/>
                </a:ext>
              </a:extLst>
            </p:cNvPr>
            <p:cNvGrpSpPr/>
            <p:nvPr/>
          </p:nvGrpSpPr>
          <p:grpSpPr>
            <a:xfrm>
              <a:off x="2570995" y="2670913"/>
              <a:ext cx="912646" cy="607954"/>
              <a:chOff x="914401" y="1152753"/>
              <a:chExt cx="904238" cy="594318"/>
            </a:xfrm>
            <a:grpFill/>
          </p:grpSpPr>
          <p:sp>
            <p:nvSpPr>
              <p:cNvPr id="224" name="Rounded Rectangle 297">
                <a:extLst>
                  <a:ext uri="{FF2B5EF4-FFF2-40B4-BE49-F238E27FC236}">
                    <a16:creationId xmlns:a16="http://schemas.microsoft.com/office/drawing/2014/main" id="{CFE44D13-F8BA-2229-52B4-03702ECE1158}"/>
                  </a:ext>
                </a:extLst>
              </p:cNvPr>
              <p:cNvSpPr/>
              <p:nvPr/>
            </p:nvSpPr>
            <p:spPr>
              <a:xfrm>
                <a:off x="914401" y="1152753"/>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25" name="Rounded Rectangle 295">
                <a:extLst>
                  <a:ext uri="{FF2B5EF4-FFF2-40B4-BE49-F238E27FC236}">
                    <a16:creationId xmlns:a16="http://schemas.microsoft.com/office/drawing/2014/main" id="{77A0743A-0E29-A524-9474-2EC25D283FD2}"/>
                  </a:ext>
                </a:extLst>
              </p:cNvPr>
              <p:cNvSpPr/>
              <p:nvPr/>
            </p:nvSpPr>
            <p:spPr>
              <a:xfrm>
                <a:off x="1374630" y="1152763"/>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26" name="Rounded Rectangle 293">
                <a:extLst>
                  <a:ext uri="{FF2B5EF4-FFF2-40B4-BE49-F238E27FC236}">
                    <a16:creationId xmlns:a16="http://schemas.microsoft.com/office/drawing/2014/main" id="{B774571B-535C-32EC-E89D-E3E5D58B0DFB}"/>
                  </a:ext>
                </a:extLst>
              </p:cNvPr>
              <p:cNvSpPr/>
              <p:nvPr/>
            </p:nvSpPr>
            <p:spPr>
              <a:xfrm>
                <a:off x="914402" y="1457560"/>
                <a:ext cx="444006"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27" name="Rounded Rectangle 291">
                <a:extLst>
                  <a:ext uri="{FF2B5EF4-FFF2-40B4-BE49-F238E27FC236}">
                    <a16:creationId xmlns:a16="http://schemas.microsoft.com/office/drawing/2014/main" id="{E92627A2-4DEC-07AD-C244-B16E78DD33A2}"/>
                  </a:ext>
                </a:extLst>
              </p:cNvPr>
              <p:cNvSpPr/>
              <p:nvPr/>
            </p:nvSpPr>
            <p:spPr>
              <a:xfrm>
                <a:off x="1374633" y="1457560"/>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219" name="Group 274">
              <a:extLst>
                <a:ext uri="{FF2B5EF4-FFF2-40B4-BE49-F238E27FC236}">
                  <a16:creationId xmlns:a16="http://schemas.microsoft.com/office/drawing/2014/main" id="{DDDEB3F1-68E7-231C-F9EE-36178D4BD316}"/>
                </a:ext>
              </a:extLst>
            </p:cNvPr>
            <p:cNvGrpSpPr/>
            <p:nvPr/>
          </p:nvGrpSpPr>
          <p:grpSpPr>
            <a:xfrm>
              <a:off x="2655738" y="2764740"/>
              <a:ext cx="912646" cy="607953"/>
              <a:chOff x="914401" y="1152754"/>
              <a:chExt cx="904238" cy="594318"/>
            </a:xfrm>
            <a:grpFill/>
          </p:grpSpPr>
          <p:sp>
            <p:nvSpPr>
              <p:cNvPr id="220" name="Rounded Rectangle 285">
                <a:extLst>
                  <a:ext uri="{FF2B5EF4-FFF2-40B4-BE49-F238E27FC236}">
                    <a16:creationId xmlns:a16="http://schemas.microsoft.com/office/drawing/2014/main" id="{B205E73D-EF0E-A388-9804-000FD3D347D9}"/>
                  </a:ext>
                </a:extLst>
              </p:cNvPr>
              <p:cNvSpPr/>
              <p:nvPr/>
            </p:nvSpPr>
            <p:spPr>
              <a:xfrm>
                <a:off x="914401" y="1152754"/>
                <a:ext cx="444005" cy="289509"/>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21" name="Rounded Rectangle 283">
                <a:extLst>
                  <a:ext uri="{FF2B5EF4-FFF2-40B4-BE49-F238E27FC236}">
                    <a16:creationId xmlns:a16="http://schemas.microsoft.com/office/drawing/2014/main" id="{8FF9ABDA-3604-D924-386C-9F0EB506DD21}"/>
                  </a:ext>
                </a:extLst>
              </p:cNvPr>
              <p:cNvSpPr/>
              <p:nvPr/>
            </p:nvSpPr>
            <p:spPr>
              <a:xfrm>
                <a:off x="1374630" y="1152766"/>
                <a:ext cx="444005" cy="289511"/>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22" name="Rounded Rectangle 281">
                <a:extLst>
                  <a:ext uri="{FF2B5EF4-FFF2-40B4-BE49-F238E27FC236}">
                    <a16:creationId xmlns:a16="http://schemas.microsoft.com/office/drawing/2014/main" id="{01801CB0-A7B5-51D9-2674-30E3B1D24E8C}"/>
                  </a:ext>
                </a:extLst>
              </p:cNvPr>
              <p:cNvSpPr/>
              <p:nvPr/>
            </p:nvSpPr>
            <p:spPr>
              <a:xfrm>
                <a:off x="914402" y="1457562"/>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23" name="Rounded Rectangle 279">
                <a:extLst>
                  <a:ext uri="{FF2B5EF4-FFF2-40B4-BE49-F238E27FC236}">
                    <a16:creationId xmlns:a16="http://schemas.microsoft.com/office/drawing/2014/main" id="{204B5754-7F0E-4D6D-E457-FF616426ABAB}"/>
                  </a:ext>
                </a:extLst>
              </p:cNvPr>
              <p:cNvSpPr/>
              <p:nvPr/>
            </p:nvSpPr>
            <p:spPr>
              <a:xfrm>
                <a:off x="1374633" y="1457559"/>
                <a:ext cx="444006" cy="289510"/>
              </a:xfrm>
              <a:prstGeom prst="roundRect">
                <a:avLst/>
              </a:prstGeom>
              <a:grpFill/>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sp>
        <p:nvSpPr>
          <p:cNvPr id="232" name="文本框 231">
            <a:extLst>
              <a:ext uri="{FF2B5EF4-FFF2-40B4-BE49-F238E27FC236}">
                <a16:creationId xmlns:a16="http://schemas.microsoft.com/office/drawing/2014/main" id="{43E2EB06-4F67-BA80-A376-2A4048473458}"/>
              </a:ext>
            </a:extLst>
          </p:cNvPr>
          <p:cNvSpPr txBox="1"/>
          <p:nvPr/>
        </p:nvSpPr>
        <p:spPr>
          <a:xfrm>
            <a:off x="2241077" y="4766773"/>
            <a:ext cx="1334953" cy="707886"/>
          </a:xfrm>
          <a:prstGeom prst="rect">
            <a:avLst/>
          </a:prstGeom>
          <a:noFill/>
        </p:spPr>
        <p:txBody>
          <a:bodyPr wrap="square">
            <a:spAutoFit/>
          </a:bodyPr>
          <a:lstStyle/>
          <a:p>
            <a:pPr algn="ctr"/>
            <a:r>
              <a:rPr lang="en-US" altLang="zh-CN" sz="2000" b="1" dirty="0">
                <a:latin typeface="Corbel" panose="020B0503020204020204" pitchFamily="34" charset="0"/>
                <a:cs typeface="Lato" panose="020F0502020204030203" pitchFamily="34" charset="0"/>
              </a:rPr>
              <a:t>Attention #2</a:t>
            </a:r>
            <a:endParaRPr lang="zh-CN" altLang="en-US" sz="2000" dirty="0"/>
          </a:p>
        </p:txBody>
      </p:sp>
      <p:sp>
        <p:nvSpPr>
          <p:cNvPr id="237" name="文本框 236">
            <a:extLst>
              <a:ext uri="{FF2B5EF4-FFF2-40B4-BE49-F238E27FC236}">
                <a16:creationId xmlns:a16="http://schemas.microsoft.com/office/drawing/2014/main" id="{41AA3815-D0B4-9A89-2073-6E2716303155}"/>
              </a:ext>
            </a:extLst>
          </p:cNvPr>
          <p:cNvSpPr txBox="1"/>
          <p:nvPr/>
        </p:nvSpPr>
        <p:spPr>
          <a:xfrm>
            <a:off x="3660769" y="4376619"/>
            <a:ext cx="5268689" cy="830997"/>
          </a:xfrm>
          <a:prstGeom prst="rect">
            <a:avLst/>
          </a:prstGeom>
          <a:noFill/>
        </p:spPr>
        <p:txBody>
          <a:bodyPr wrap="square" rIns="0">
            <a:spAutoFit/>
          </a:bodyPr>
          <a:lstStyle/>
          <a:p>
            <a:pPr marL="342900" indent="-342900">
              <a:buFont typeface="Arial" panose="020B0604020202020204" pitchFamily="34" charset="0"/>
              <a:buChar char="•"/>
            </a:pPr>
            <a:r>
              <a:rPr lang="en-US" altLang="zh-CN" sz="2400" b="1" dirty="0">
                <a:solidFill>
                  <a:srgbClr val="1F497D"/>
                </a:solidFill>
                <a:latin typeface="Corbel" panose="020B0503020204020204" pitchFamily="34" charset="0"/>
                <a:cs typeface="Lato" panose="020F0502020204030203" pitchFamily="34" charset="0"/>
              </a:rPr>
              <a:t>Attention</a:t>
            </a:r>
            <a:r>
              <a:rPr lang="en-US" altLang="zh-CN" sz="2400" dirty="0">
                <a:solidFill>
                  <a:srgbClr val="1F497D"/>
                </a:solidFill>
                <a:latin typeface="Corbel" panose="020B0503020204020204" pitchFamily="34" charset="0"/>
                <a:cs typeface="Lato" panose="020F0502020204030203" pitchFamily="34" charset="0"/>
              </a:rPr>
              <a:t> </a:t>
            </a:r>
            <a:r>
              <a:rPr lang="en-US" altLang="zh-CN" sz="2400" b="1" dirty="0">
                <a:solidFill>
                  <a:srgbClr val="1F497D"/>
                </a:solidFill>
                <a:latin typeface="Corbel" panose="020B0503020204020204" pitchFamily="34" charset="0"/>
                <a:cs typeface="Lato" panose="020F0502020204030203" pitchFamily="34" charset="0"/>
              </a:rPr>
              <a:t>kernels</a:t>
            </a:r>
            <a:r>
              <a:rPr lang="en-US" altLang="zh-CN" sz="2400" dirty="0">
                <a:solidFill>
                  <a:srgbClr val="1F497D"/>
                </a:solidFill>
                <a:latin typeface="Corbel" panose="020B0503020204020204" pitchFamily="34" charset="0"/>
                <a:cs typeface="Lato" panose="020F0502020204030203" pitchFamily="34" charset="0"/>
              </a:rPr>
              <a:t> benefit from </a:t>
            </a:r>
            <a:r>
              <a:rPr lang="en-US" altLang="zh-CN" sz="2400" b="1" dirty="0">
                <a:solidFill>
                  <a:srgbClr val="1F497D"/>
                </a:solidFill>
                <a:latin typeface="Corbel" panose="020B0503020204020204" pitchFamily="34" charset="0"/>
                <a:cs typeface="Lato" panose="020F0502020204030203" pitchFamily="34" charset="0"/>
              </a:rPr>
              <a:t>TLP</a:t>
            </a:r>
          </a:p>
          <a:p>
            <a:pPr marL="342900" indent="-342900">
              <a:buFont typeface="Arial" panose="020B0604020202020204" pitchFamily="34" charset="0"/>
              <a:buChar char="•"/>
            </a:pPr>
            <a:r>
              <a:rPr lang="en-US" altLang="zh-CN" sz="2400" b="1" dirty="0">
                <a:solidFill>
                  <a:srgbClr val="1F497D"/>
                </a:solidFill>
                <a:latin typeface="Corbel" panose="020B0503020204020204" pitchFamily="34" charset="0"/>
                <a:cs typeface="Lato" panose="020F0502020204030203" pitchFamily="34" charset="0"/>
              </a:rPr>
              <a:t>TLP </a:t>
            </a:r>
            <a:r>
              <a:rPr lang="en-US" altLang="zh-CN" sz="2400" dirty="0">
                <a:solidFill>
                  <a:srgbClr val="1F497D"/>
                </a:solidFill>
                <a:latin typeface="Corbel" panose="020B0503020204020204" pitchFamily="34" charset="0"/>
                <a:cs typeface="Lato" panose="020F0502020204030203" pitchFamily="34" charset="0"/>
              </a:rPr>
              <a:t>is usually </a:t>
            </a:r>
            <a:r>
              <a:rPr lang="en-US" altLang="zh-CN" sz="2400" b="1" dirty="0">
                <a:solidFill>
                  <a:srgbClr val="1F497D"/>
                </a:solidFill>
                <a:latin typeface="Corbel" panose="020B0503020204020204" pitchFamily="34" charset="0"/>
                <a:cs typeface="Lato" panose="020F0502020204030203" pitchFamily="34" charset="0"/>
              </a:rPr>
              <a:t>much smaller </a:t>
            </a:r>
            <a:r>
              <a:rPr lang="en-US" altLang="zh-CN" sz="2400" dirty="0">
                <a:solidFill>
                  <a:srgbClr val="1F497D"/>
                </a:solidFill>
                <a:latin typeface="Corbel" panose="020B0503020204020204" pitchFamily="34" charset="0"/>
                <a:cs typeface="Lato" panose="020F0502020204030203" pitchFamily="34" charset="0"/>
              </a:rPr>
              <a:t>than RLP</a:t>
            </a:r>
            <a:endParaRPr lang="zh-CN" altLang="en-US" sz="2400" dirty="0">
              <a:solidFill>
                <a:srgbClr val="1F497D"/>
              </a:solidFill>
              <a:latin typeface="Corbel" panose="020B0503020204020204" pitchFamily="34" charset="0"/>
            </a:endParaRPr>
          </a:p>
        </p:txBody>
      </p:sp>
      <p:sp>
        <p:nvSpPr>
          <p:cNvPr id="238" name="文本框 237">
            <a:extLst>
              <a:ext uri="{FF2B5EF4-FFF2-40B4-BE49-F238E27FC236}">
                <a16:creationId xmlns:a16="http://schemas.microsoft.com/office/drawing/2014/main" id="{CBDE8E6D-961C-BC75-98AD-565ADE614795}"/>
              </a:ext>
            </a:extLst>
          </p:cNvPr>
          <p:cNvSpPr txBox="1"/>
          <p:nvPr/>
        </p:nvSpPr>
        <p:spPr>
          <a:xfrm>
            <a:off x="3882808" y="5207616"/>
            <a:ext cx="4612535" cy="461665"/>
          </a:xfrm>
          <a:prstGeom prst="rect">
            <a:avLst/>
          </a:prstGeom>
          <a:noFill/>
        </p:spPr>
        <p:txBody>
          <a:bodyPr wrap="square">
            <a:spAutoFit/>
          </a:bodyPr>
          <a:lstStyle/>
          <a:p>
            <a:pPr algn="ctr"/>
            <a:r>
              <a:rPr lang="en-US" altLang="zh-CN" sz="2400" b="1" dirty="0">
                <a:solidFill>
                  <a:srgbClr val="C00000"/>
                </a:solidFill>
                <a:latin typeface="Corbel" panose="020B0503020204020204" pitchFamily="34" charset="0"/>
                <a:cs typeface="Lato" panose="020F0502020204030203" pitchFamily="34" charset="0"/>
              </a:rPr>
              <a:t>Memory-Bound</a:t>
            </a:r>
          </a:p>
        </p:txBody>
      </p:sp>
      <p:sp>
        <p:nvSpPr>
          <p:cNvPr id="34" name="Title 1">
            <a:extLst>
              <a:ext uri="{FF2B5EF4-FFF2-40B4-BE49-F238E27FC236}">
                <a16:creationId xmlns:a16="http://schemas.microsoft.com/office/drawing/2014/main" id="{CF79884B-6DCD-8E3D-8EE2-726EC14AF9E8}"/>
              </a:ext>
            </a:extLst>
          </p:cNvPr>
          <p:cNvSpPr txBox="1">
            <a:spLocks/>
          </p:cNvSpPr>
          <p:nvPr/>
        </p:nvSpPr>
        <p:spPr>
          <a:xfrm>
            <a:off x="0" y="104149"/>
            <a:ext cx="9269128" cy="914400"/>
          </a:xfrm>
          <a:prstGeom prst="rect">
            <a:avLst/>
          </a:prstGeom>
        </p:spPr>
        <p:txBody>
          <a:bodyPr vert="horz" lIns="365760" tIns="45720" rIns="91440" bIns="45720" rtlCol="0" anchor="ctr">
            <a:noAutofit/>
          </a:bodyPr>
          <a:lst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a:lstStyle>
          <a:p>
            <a:r>
              <a:rPr lang="en-US" altLang="zh-CN" sz="4000" b="0" dirty="0">
                <a:solidFill>
                  <a:schemeClr val="tx1"/>
                </a:solidFill>
                <a:latin typeface="Corbel" panose="020B0503020204020204" pitchFamily="34" charset="0"/>
                <a:cs typeface="Gill Sans MT"/>
              </a:rPr>
              <a:t>Why Different Computation &amp; Memory Demands in Parallel Decoding?</a:t>
            </a:r>
            <a:endParaRPr lang="en-US" sz="4000" b="0" dirty="0">
              <a:solidFill>
                <a:schemeClr val="tx1"/>
              </a:solidFill>
              <a:latin typeface="Corbel" panose="020B0503020204020204" pitchFamily="34" charset="0"/>
              <a:cs typeface="Gill Sans MT"/>
            </a:endParaRPr>
          </a:p>
        </p:txBody>
      </p:sp>
    </p:spTree>
    <p:custDataLst>
      <p:tags r:id="rId1"/>
    </p:custDataLst>
    <p:extLst>
      <p:ext uri="{BB962C8B-B14F-4D97-AF65-F5344CB8AC3E}">
        <p14:creationId xmlns:p14="http://schemas.microsoft.com/office/powerpoint/2010/main" val="72993151"/>
      </p:ext>
    </p:extLst>
  </p:cSld>
  <p:clrMapOvr>
    <a:masterClrMapping/>
  </p:clrMapOvr>
  <mc:AlternateContent xmlns:mc="http://schemas.openxmlformats.org/markup-compatibility/2006" xmlns:p14="http://schemas.microsoft.com/office/powerpoint/2010/main">
    <mc:Choice Requires="p14">
      <p:transition spd="slow" p14:dur="2000" advTm="37105"/>
    </mc:Choice>
    <mc:Fallback xmlns="">
      <p:transition spd="slow" advTm="371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37">
                                            <p:txEl>
                                              <p:pRg st="0" end="0"/>
                                            </p:txEl>
                                          </p:spTgt>
                                        </p:tgtEl>
                                        <p:attrNameLst>
                                          <p:attrName>style.visibility</p:attrName>
                                        </p:attrNameLst>
                                      </p:cBhvr>
                                      <p:to>
                                        <p:strVal val="visible"/>
                                      </p:to>
                                    </p:set>
                                    <p:animEffect transition="in" filter="fade">
                                      <p:cBhvr>
                                        <p:cTn id="51" dur="500"/>
                                        <p:tgtEl>
                                          <p:spTgt spid="23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37">
                                            <p:txEl>
                                              <p:pRg st="1" end="1"/>
                                            </p:txEl>
                                          </p:spTgt>
                                        </p:tgtEl>
                                        <p:attrNameLst>
                                          <p:attrName>style.visibility</p:attrName>
                                        </p:attrNameLst>
                                      </p:cBhvr>
                                      <p:to>
                                        <p:strVal val="visible"/>
                                      </p:to>
                                    </p:set>
                                    <p:animEffect transition="in" filter="fade">
                                      <p:cBhvr>
                                        <p:cTn id="56" dur="500"/>
                                        <p:tgtEl>
                                          <p:spTgt spid="237">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8"/>
                                        </p:tgtEl>
                                        <p:attrNameLst>
                                          <p:attrName>style.visibility</p:attrName>
                                        </p:attrNameLst>
                                      </p:cBhvr>
                                      <p:to>
                                        <p:strVal val="visible"/>
                                      </p:to>
                                    </p:set>
                                    <p:animEffect transition="in" filter="fade">
                                      <p:cBhvr>
                                        <p:cTn id="61"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p:bldP spid="19" grpId="0" animBg="1"/>
      <p:bldP spid="33" grpId="0" animBg="1"/>
      <p:bldP spid="97" grpId="0" animBg="1"/>
      <p:bldP spid="165" grpId="0" animBg="1"/>
      <p:bldP spid="198" grpId="0"/>
      <p:bldP spid="232" grpId="0"/>
      <p:bldP spid="2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ADC40-FE6C-D559-ADA7-6A4CC3AA2399}"/>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54B6A413-AE03-562E-1FB3-27BC8B3AFD75}"/>
              </a:ext>
            </a:extLst>
          </p:cNvPr>
          <p:cNvPicPr>
            <a:picLocks noChangeAspect="1"/>
          </p:cNvPicPr>
          <p:nvPr/>
        </p:nvPicPr>
        <p:blipFill>
          <a:blip r:embed="rId4"/>
          <a:stretch>
            <a:fillRect/>
          </a:stretch>
        </p:blipFill>
        <p:spPr>
          <a:xfrm>
            <a:off x="238478" y="2151777"/>
            <a:ext cx="4343400" cy="3086100"/>
          </a:xfrm>
          <a:prstGeom prst="rect">
            <a:avLst/>
          </a:prstGeom>
        </p:spPr>
      </p:pic>
      <p:pic>
        <p:nvPicPr>
          <p:cNvPr id="3" name="图片 2">
            <a:extLst>
              <a:ext uri="{FF2B5EF4-FFF2-40B4-BE49-F238E27FC236}">
                <a16:creationId xmlns:a16="http://schemas.microsoft.com/office/drawing/2014/main" id="{C20EB609-39C1-1C32-60FA-2D0B667ECB0C}"/>
              </a:ext>
            </a:extLst>
          </p:cNvPr>
          <p:cNvPicPr>
            <a:picLocks noChangeAspect="1"/>
          </p:cNvPicPr>
          <p:nvPr/>
        </p:nvPicPr>
        <p:blipFill>
          <a:blip r:embed="rId5"/>
          <a:srcRect/>
          <a:stretch/>
        </p:blipFill>
        <p:spPr>
          <a:xfrm>
            <a:off x="4483878" y="2151777"/>
            <a:ext cx="4343400" cy="3086100"/>
          </a:xfrm>
          <a:prstGeom prst="rect">
            <a:avLst/>
          </a:prstGeom>
        </p:spPr>
      </p:pic>
      <p:sp>
        <p:nvSpPr>
          <p:cNvPr id="4" name="文本框 3">
            <a:extLst>
              <a:ext uri="{FF2B5EF4-FFF2-40B4-BE49-F238E27FC236}">
                <a16:creationId xmlns:a16="http://schemas.microsoft.com/office/drawing/2014/main" id="{D4EF7D02-DF31-FFC4-942D-53F70D372127}"/>
              </a:ext>
            </a:extLst>
          </p:cNvPr>
          <p:cNvSpPr txBox="1"/>
          <p:nvPr/>
        </p:nvSpPr>
        <p:spPr>
          <a:xfrm>
            <a:off x="597561" y="2017154"/>
            <a:ext cx="4061678" cy="400110"/>
          </a:xfrm>
          <a:prstGeom prst="rect">
            <a:avLst/>
          </a:prstGeom>
          <a:solidFill>
            <a:srgbClr val="FFFFFF"/>
          </a:solidFill>
        </p:spPr>
        <p:txBody>
          <a:bodyPr wrap="square" rtlCol="0">
            <a:spAutoFit/>
          </a:bodyPr>
          <a:lstStyle/>
          <a:p>
            <a:pPr algn="ctr"/>
            <a:r>
              <a:rPr lang="en-US" altLang="zh-CN" sz="2000" dirty="0">
                <a:latin typeface="Corbel" panose="020B0503020204020204" pitchFamily="34" charset="0"/>
              </a:rPr>
              <a:t>RLP (4, 8, 16, 32, 64, 128)</a:t>
            </a:r>
            <a:endParaRPr lang="zh-CN" altLang="en-US" sz="2000" dirty="0">
              <a:latin typeface="Corbel" panose="020B0503020204020204" pitchFamily="34" charset="0"/>
            </a:endParaRPr>
          </a:p>
        </p:txBody>
      </p:sp>
      <p:sp>
        <p:nvSpPr>
          <p:cNvPr id="5" name="文本框 4">
            <a:extLst>
              <a:ext uri="{FF2B5EF4-FFF2-40B4-BE49-F238E27FC236}">
                <a16:creationId xmlns:a16="http://schemas.microsoft.com/office/drawing/2014/main" id="{7E2FA9F1-2ECE-BE40-EDA8-9AC35DFE94DC}"/>
              </a:ext>
            </a:extLst>
          </p:cNvPr>
          <p:cNvSpPr txBox="1"/>
          <p:nvPr/>
        </p:nvSpPr>
        <p:spPr>
          <a:xfrm>
            <a:off x="4764717" y="2017154"/>
            <a:ext cx="3781723" cy="400110"/>
          </a:xfrm>
          <a:prstGeom prst="rect">
            <a:avLst/>
          </a:prstGeom>
          <a:solidFill>
            <a:srgbClr val="FFFFFF"/>
          </a:solidFill>
        </p:spPr>
        <p:txBody>
          <a:bodyPr wrap="square" rtlCol="0">
            <a:spAutoFit/>
          </a:bodyPr>
          <a:lstStyle/>
          <a:p>
            <a:pPr algn="ctr"/>
            <a:r>
              <a:rPr lang="en-US" altLang="zh-CN" sz="2000" dirty="0">
                <a:latin typeface="Corbel" panose="020B0503020204020204" pitchFamily="34" charset="0"/>
              </a:rPr>
              <a:t>TLP (2, 4, 6, 8)</a:t>
            </a:r>
            <a:endParaRPr lang="zh-CN" altLang="en-US" sz="2000" dirty="0">
              <a:latin typeface="Corbel" panose="020B0503020204020204" pitchFamily="34" charset="0"/>
            </a:endParaRPr>
          </a:p>
        </p:txBody>
      </p:sp>
      <p:pic>
        <p:nvPicPr>
          <p:cNvPr id="6" name="图片 5">
            <a:extLst>
              <a:ext uri="{FF2B5EF4-FFF2-40B4-BE49-F238E27FC236}">
                <a16:creationId xmlns:a16="http://schemas.microsoft.com/office/drawing/2014/main" id="{9F73501B-09A1-BA15-1B3D-BEB4492A0817}"/>
              </a:ext>
            </a:extLst>
          </p:cNvPr>
          <p:cNvPicPr>
            <a:picLocks noChangeAspect="1"/>
          </p:cNvPicPr>
          <p:nvPr/>
        </p:nvPicPr>
        <p:blipFill>
          <a:blip r:embed="rId6"/>
          <a:srcRect t="19678" r="34977"/>
          <a:stretch/>
        </p:blipFill>
        <p:spPr>
          <a:xfrm>
            <a:off x="7719429" y="2488015"/>
            <a:ext cx="668921" cy="153021"/>
          </a:xfrm>
          <a:prstGeom prst="rect">
            <a:avLst/>
          </a:prstGeom>
        </p:spPr>
      </p:pic>
      <p:sp>
        <p:nvSpPr>
          <p:cNvPr id="9" name="TextBox 43">
            <a:extLst>
              <a:ext uri="{FF2B5EF4-FFF2-40B4-BE49-F238E27FC236}">
                <a16:creationId xmlns:a16="http://schemas.microsoft.com/office/drawing/2014/main" id="{A5EC49A0-5590-607A-C0E6-F24714C98ADD}"/>
              </a:ext>
            </a:extLst>
          </p:cNvPr>
          <p:cNvSpPr txBox="1"/>
          <p:nvPr/>
        </p:nvSpPr>
        <p:spPr>
          <a:xfrm>
            <a:off x="1824297" y="3899252"/>
            <a:ext cx="1018228" cy="646331"/>
          </a:xfrm>
          <a:prstGeom prst="rect">
            <a:avLst/>
          </a:prstGeom>
          <a:solidFill>
            <a:srgbClr val="FFFFFF"/>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Corbel" panose="020B0503020204020204" pitchFamily="34" charset="0"/>
                <a:cs typeface="Gill Sans MT"/>
              </a:rPr>
              <a:t>Memory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C00000"/>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
        <p:nvSpPr>
          <p:cNvPr id="11" name="TextBox 43">
            <a:extLst>
              <a:ext uri="{FF2B5EF4-FFF2-40B4-BE49-F238E27FC236}">
                <a16:creationId xmlns:a16="http://schemas.microsoft.com/office/drawing/2014/main" id="{AFB81E95-D7F8-A6C8-A085-2C4FADAE87FB}"/>
              </a:ext>
            </a:extLst>
          </p:cNvPr>
          <p:cNvSpPr txBox="1"/>
          <p:nvPr/>
        </p:nvSpPr>
        <p:spPr>
          <a:xfrm>
            <a:off x="3182549" y="3899252"/>
            <a:ext cx="1103187" cy="646331"/>
          </a:xfrm>
          <a:prstGeom prst="rect">
            <a:avLst/>
          </a:prstGeom>
          <a:solidFill>
            <a:srgbClr val="FFFFFF"/>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sp>
        <p:nvSpPr>
          <p:cNvPr id="12" name="TextBox 43">
            <a:extLst>
              <a:ext uri="{FF2B5EF4-FFF2-40B4-BE49-F238E27FC236}">
                <a16:creationId xmlns:a16="http://schemas.microsoft.com/office/drawing/2014/main" id="{00038331-10D0-0D70-1BC0-B80C5D33EDC2}"/>
              </a:ext>
            </a:extLst>
          </p:cNvPr>
          <p:cNvSpPr txBox="1"/>
          <p:nvPr/>
        </p:nvSpPr>
        <p:spPr>
          <a:xfrm>
            <a:off x="7545643" y="3899252"/>
            <a:ext cx="1103187" cy="646331"/>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sp>
        <p:nvSpPr>
          <p:cNvPr id="13" name="TextBox 43">
            <a:extLst>
              <a:ext uri="{FF2B5EF4-FFF2-40B4-BE49-F238E27FC236}">
                <a16:creationId xmlns:a16="http://schemas.microsoft.com/office/drawing/2014/main" id="{74350B2E-1E0C-5099-494B-1959D76C086C}"/>
              </a:ext>
            </a:extLst>
          </p:cNvPr>
          <p:cNvSpPr txBox="1"/>
          <p:nvPr/>
        </p:nvSpPr>
        <p:spPr>
          <a:xfrm>
            <a:off x="6525062" y="3899252"/>
            <a:ext cx="1018228" cy="646331"/>
          </a:xfrm>
          <a:prstGeom prst="rect">
            <a:avLst/>
          </a:prstGeom>
          <a:solidFill>
            <a:srgbClr val="FFFFFF"/>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Corbel" panose="020B0503020204020204" pitchFamily="34" charset="0"/>
                <a:cs typeface="Gill Sans MT"/>
              </a:rPr>
              <a:t>Memory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C00000"/>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
        <p:nvSpPr>
          <p:cNvPr id="43" name="矩形 42">
            <a:extLst>
              <a:ext uri="{FF2B5EF4-FFF2-40B4-BE49-F238E27FC236}">
                <a16:creationId xmlns:a16="http://schemas.microsoft.com/office/drawing/2014/main" id="{EAD91589-7651-D1F2-AF34-4B02AA0F6EF4}"/>
              </a:ext>
            </a:extLst>
          </p:cNvPr>
          <p:cNvSpPr/>
          <p:nvPr/>
        </p:nvSpPr>
        <p:spPr>
          <a:xfrm>
            <a:off x="7612010" y="2451402"/>
            <a:ext cx="960466" cy="2198180"/>
          </a:xfrm>
          <a:prstGeom prst="rect">
            <a:avLst/>
          </a:prstGeom>
          <a:solidFill>
            <a:srgbClr val="BFBFB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8" name="矩形 7">
            <a:extLst>
              <a:ext uri="{FF2B5EF4-FFF2-40B4-BE49-F238E27FC236}">
                <a16:creationId xmlns:a16="http://schemas.microsoft.com/office/drawing/2014/main" id="{28B22D7A-38B1-F939-A979-25695FB65807}"/>
              </a:ext>
            </a:extLst>
          </p:cNvPr>
          <p:cNvSpPr/>
          <p:nvPr/>
        </p:nvSpPr>
        <p:spPr>
          <a:xfrm>
            <a:off x="3133761" y="2471081"/>
            <a:ext cx="1167277" cy="2198180"/>
          </a:xfrm>
          <a:prstGeom prst="rect">
            <a:avLst/>
          </a:prstGeom>
          <a:solidFill>
            <a:srgbClr val="BFBFB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pic>
        <p:nvPicPr>
          <p:cNvPr id="10" name="Picture 9" descr="safari.png">
            <a:extLst>
              <a:ext uri="{FF2B5EF4-FFF2-40B4-BE49-F238E27FC236}">
                <a16:creationId xmlns:a16="http://schemas.microsoft.com/office/drawing/2014/main" id="{4BCD086C-1370-EC8A-42B0-D3EFB9F20BF5}"/>
              </a:ext>
            </a:extLst>
          </p:cNvPr>
          <p:cNvPicPr>
            <a:picLocks noChangeAspect="1"/>
          </p:cNvPicPr>
          <p:nvPr/>
        </p:nvPicPr>
        <p:blipFill>
          <a:blip r:embed="rId7" cstate="print"/>
          <a:stretch>
            <a:fillRect/>
          </a:stretch>
        </p:blipFill>
        <p:spPr>
          <a:xfrm>
            <a:off x="76200" y="6580445"/>
            <a:ext cx="959296" cy="277563"/>
          </a:xfrm>
          <a:prstGeom prst="rect">
            <a:avLst/>
          </a:prstGeom>
        </p:spPr>
      </p:pic>
      <p:sp>
        <p:nvSpPr>
          <p:cNvPr id="18" name="Slide Number Placeholder 17">
            <a:extLst>
              <a:ext uri="{FF2B5EF4-FFF2-40B4-BE49-F238E27FC236}">
                <a16:creationId xmlns:a16="http://schemas.microsoft.com/office/drawing/2014/main" id="{3D09741F-897D-9DD8-64C3-3C4CDE4FF8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19" name="Title 1">
            <a:extLst>
              <a:ext uri="{FF2B5EF4-FFF2-40B4-BE49-F238E27FC236}">
                <a16:creationId xmlns:a16="http://schemas.microsoft.com/office/drawing/2014/main" id="{5C1840BC-267A-A23B-33C2-943C64DD5774}"/>
              </a:ext>
            </a:extLst>
          </p:cNvPr>
          <p:cNvSpPr>
            <a:spLocks noGrp="1"/>
          </p:cNvSpPr>
          <p:nvPr>
            <p:ph type="title"/>
          </p:nvPr>
        </p:nvSpPr>
        <p:spPr>
          <a:xfrm>
            <a:off x="0" y="104149"/>
            <a:ext cx="9269128" cy="914400"/>
          </a:xfrm>
        </p:spPr>
        <p:txBody>
          <a:bodyPr/>
          <a:lstStyle/>
          <a:p>
            <a:r>
              <a:rPr lang="en-US" altLang="zh-CN" sz="4000" b="0" dirty="0">
                <a:solidFill>
                  <a:schemeClr val="tx1"/>
                </a:solidFill>
                <a:latin typeface="Corbel" panose="020B0503020204020204" pitchFamily="34" charset="0"/>
                <a:cs typeface="Gill Sans MT"/>
              </a:rPr>
              <a:t>2. Different Computation and Memory Bandwidth Demands due to Kernel Type</a:t>
            </a:r>
            <a:endParaRPr lang="en-US" sz="4000" b="0" dirty="0">
              <a:solidFill>
                <a:schemeClr val="tx1"/>
              </a:solidFill>
              <a:latin typeface="Corbel" panose="020B0503020204020204" pitchFamily="34" charset="0"/>
              <a:cs typeface="Gill Sans MT"/>
            </a:endParaRPr>
          </a:p>
        </p:txBody>
      </p:sp>
      <p:sp>
        <p:nvSpPr>
          <p:cNvPr id="32" name="Shape 6">
            <a:extLst>
              <a:ext uri="{FF2B5EF4-FFF2-40B4-BE49-F238E27FC236}">
                <a16:creationId xmlns:a16="http://schemas.microsoft.com/office/drawing/2014/main" id="{F3E5FD42-8E27-50C7-FFBB-D823B3B7381E}"/>
              </a:ext>
            </a:extLst>
          </p:cNvPr>
          <p:cNvSpPr/>
          <p:nvPr/>
        </p:nvSpPr>
        <p:spPr>
          <a:xfrm>
            <a:off x="6840843" y="2938011"/>
            <a:ext cx="710956" cy="490990"/>
          </a:xfrm>
          <a:prstGeom prst="ellipse">
            <a:avLst/>
          </a:prstGeom>
          <a:solidFill>
            <a:schemeClr val="accent1">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33" name="Shape 6">
            <a:extLst>
              <a:ext uri="{FF2B5EF4-FFF2-40B4-BE49-F238E27FC236}">
                <a16:creationId xmlns:a16="http://schemas.microsoft.com/office/drawing/2014/main" id="{9247E4D9-E184-C8CB-4783-B12AE012EEC2}"/>
              </a:ext>
            </a:extLst>
          </p:cNvPr>
          <p:cNvSpPr/>
          <p:nvPr/>
        </p:nvSpPr>
        <p:spPr>
          <a:xfrm>
            <a:off x="5169055" y="3978180"/>
            <a:ext cx="1073766" cy="751014"/>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37" name="TextBox 43">
            <a:extLst>
              <a:ext uri="{FF2B5EF4-FFF2-40B4-BE49-F238E27FC236}">
                <a16:creationId xmlns:a16="http://schemas.microsoft.com/office/drawing/2014/main" id="{0770925B-EF88-D841-8AFA-2F8DE1ECF90E}"/>
              </a:ext>
            </a:extLst>
          </p:cNvPr>
          <p:cNvSpPr txBox="1"/>
          <p:nvPr/>
        </p:nvSpPr>
        <p:spPr>
          <a:xfrm>
            <a:off x="6841946" y="2423682"/>
            <a:ext cx="182511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&gt; 60 FLOPs/Byte</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cxnSp>
        <p:nvCxnSpPr>
          <p:cNvPr id="51" name="直接箭头连接符 50">
            <a:extLst>
              <a:ext uri="{FF2B5EF4-FFF2-40B4-BE49-F238E27FC236}">
                <a16:creationId xmlns:a16="http://schemas.microsoft.com/office/drawing/2014/main" id="{61A5476D-19E7-F098-63D0-767B0C521514}"/>
              </a:ext>
            </a:extLst>
          </p:cNvPr>
          <p:cNvCxnSpPr>
            <a:cxnSpLocks/>
            <a:stCxn id="32" idx="7"/>
            <a:endCxn id="37" idx="2"/>
          </p:cNvCxnSpPr>
          <p:nvPr/>
        </p:nvCxnSpPr>
        <p:spPr>
          <a:xfrm flipV="1">
            <a:off x="7447682" y="2793014"/>
            <a:ext cx="306822" cy="216901"/>
          </a:xfrm>
          <a:prstGeom prst="straightConnector1">
            <a:avLst/>
          </a:prstGeom>
          <a:ln w="2540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2" name="TextBox 43">
            <a:extLst>
              <a:ext uri="{FF2B5EF4-FFF2-40B4-BE49-F238E27FC236}">
                <a16:creationId xmlns:a16="http://schemas.microsoft.com/office/drawing/2014/main" id="{4D606785-EDC0-8A43-83AD-56CDBE4D69D4}"/>
              </a:ext>
            </a:extLst>
          </p:cNvPr>
          <p:cNvSpPr txBox="1"/>
          <p:nvPr/>
        </p:nvSpPr>
        <p:spPr>
          <a:xfrm>
            <a:off x="5833320" y="3538096"/>
            <a:ext cx="181229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&lt; </a:t>
            </a: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10 FLOPs/Byte</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cxnSp>
        <p:nvCxnSpPr>
          <p:cNvPr id="53" name="直接箭头连接符 52">
            <a:extLst>
              <a:ext uri="{FF2B5EF4-FFF2-40B4-BE49-F238E27FC236}">
                <a16:creationId xmlns:a16="http://schemas.microsoft.com/office/drawing/2014/main" id="{697571EE-3931-FF35-C2FB-B43E1D84AAFE}"/>
              </a:ext>
            </a:extLst>
          </p:cNvPr>
          <p:cNvCxnSpPr>
            <a:cxnSpLocks/>
            <a:stCxn id="33" idx="7"/>
          </p:cNvCxnSpPr>
          <p:nvPr/>
        </p:nvCxnSpPr>
        <p:spPr>
          <a:xfrm flipV="1">
            <a:off x="6085572" y="3850117"/>
            <a:ext cx="261042" cy="238046"/>
          </a:xfrm>
          <a:prstGeom prst="straightConnector1">
            <a:avLst/>
          </a:prstGeom>
          <a:ln w="2540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7" name="Shape 6">
            <a:extLst>
              <a:ext uri="{FF2B5EF4-FFF2-40B4-BE49-F238E27FC236}">
                <a16:creationId xmlns:a16="http://schemas.microsoft.com/office/drawing/2014/main" id="{985B4499-7976-B7B3-9F9B-DE070E43E352}"/>
              </a:ext>
            </a:extLst>
          </p:cNvPr>
          <p:cNvSpPr/>
          <p:nvPr/>
        </p:nvSpPr>
        <p:spPr>
          <a:xfrm>
            <a:off x="1824297" y="3050261"/>
            <a:ext cx="1337969" cy="646331"/>
          </a:xfrm>
          <a:prstGeom prst="ellipse">
            <a:avLst/>
          </a:prstGeom>
          <a:solidFill>
            <a:schemeClr val="accent1">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29" name="Shape 6">
            <a:extLst>
              <a:ext uri="{FF2B5EF4-FFF2-40B4-BE49-F238E27FC236}">
                <a16:creationId xmlns:a16="http://schemas.microsoft.com/office/drawing/2014/main" id="{01F8809D-4249-9584-00FA-369CAB712534}"/>
              </a:ext>
            </a:extLst>
          </p:cNvPr>
          <p:cNvSpPr/>
          <p:nvPr/>
        </p:nvSpPr>
        <p:spPr>
          <a:xfrm>
            <a:off x="977901" y="4046976"/>
            <a:ext cx="336550" cy="751014"/>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30" name="TextBox 43">
            <a:extLst>
              <a:ext uri="{FF2B5EF4-FFF2-40B4-BE49-F238E27FC236}">
                <a16:creationId xmlns:a16="http://schemas.microsoft.com/office/drawing/2014/main" id="{261B240A-4E82-BB6F-9F09-30AEA4D37590}"/>
              </a:ext>
            </a:extLst>
          </p:cNvPr>
          <p:cNvSpPr txBox="1"/>
          <p:nvPr/>
        </p:nvSpPr>
        <p:spPr>
          <a:xfrm>
            <a:off x="2597888" y="2549096"/>
            <a:ext cx="181068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&gt; </a:t>
            </a:r>
            <a:r>
              <a:rPr lang="en-US" altLang="zh-CN" b="1" dirty="0">
                <a:solidFill>
                  <a:srgbClr val="0000FF"/>
                </a:solidFill>
                <a:latin typeface="Corbel" panose="020B0503020204020204" pitchFamily="34" charset="0"/>
                <a:cs typeface="Gill Sans MT"/>
              </a:rPr>
              <a:t>3</a:t>
            </a: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0 FLOPs/Byte</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cxnSp>
        <p:nvCxnSpPr>
          <p:cNvPr id="31" name="直接箭头连接符 30">
            <a:extLst>
              <a:ext uri="{FF2B5EF4-FFF2-40B4-BE49-F238E27FC236}">
                <a16:creationId xmlns:a16="http://schemas.microsoft.com/office/drawing/2014/main" id="{376C4EF7-8795-FE58-2FFA-94525A516360}"/>
              </a:ext>
            </a:extLst>
          </p:cNvPr>
          <p:cNvCxnSpPr>
            <a:cxnSpLocks/>
            <a:stCxn id="27" idx="7"/>
          </p:cNvCxnSpPr>
          <p:nvPr/>
        </p:nvCxnSpPr>
        <p:spPr>
          <a:xfrm flipV="1">
            <a:off x="2966325" y="2886735"/>
            <a:ext cx="271243" cy="258179"/>
          </a:xfrm>
          <a:prstGeom prst="straightConnector1">
            <a:avLst/>
          </a:prstGeom>
          <a:ln w="2540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4" name="TextBox 43">
            <a:extLst>
              <a:ext uri="{FF2B5EF4-FFF2-40B4-BE49-F238E27FC236}">
                <a16:creationId xmlns:a16="http://schemas.microsoft.com/office/drawing/2014/main" id="{65CA496B-6180-630C-2EEE-2006F3CE1341}"/>
              </a:ext>
            </a:extLst>
          </p:cNvPr>
          <p:cNvSpPr txBox="1"/>
          <p:nvPr/>
        </p:nvSpPr>
        <p:spPr>
          <a:xfrm>
            <a:off x="1014941" y="3677644"/>
            <a:ext cx="181229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&lt; 10</a:t>
            </a: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 FLOPs/Byte</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cxnSp>
        <p:nvCxnSpPr>
          <p:cNvPr id="35" name="直接箭头连接符 34">
            <a:extLst>
              <a:ext uri="{FF2B5EF4-FFF2-40B4-BE49-F238E27FC236}">
                <a16:creationId xmlns:a16="http://schemas.microsoft.com/office/drawing/2014/main" id="{272A469F-75DB-6BC7-0976-61612DA633C3}"/>
              </a:ext>
            </a:extLst>
          </p:cNvPr>
          <p:cNvCxnSpPr>
            <a:cxnSpLocks/>
            <a:stCxn id="29" idx="7"/>
          </p:cNvCxnSpPr>
          <p:nvPr/>
        </p:nvCxnSpPr>
        <p:spPr>
          <a:xfrm flipV="1">
            <a:off x="1265164" y="3978180"/>
            <a:ext cx="211998" cy="178779"/>
          </a:xfrm>
          <a:prstGeom prst="straightConnector1">
            <a:avLst/>
          </a:prstGeom>
          <a:ln w="25400">
            <a:solidFill>
              <a:srgbClr val="0000FF"/>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Rectangle 15">
            <a:extLst>
              <a:ext uri="{FF2B5EF4-FFF2-40B4-BE49-F238E27FC236}">
                <a16:creationId xmlns:a16="http://schemas.microsoft.com/office/drawing/2014/main" id="{5D400867-D329-DA49-C9BB-6A582A7F9017}"/>
              </a:ext>
            </a:extLst>
          </p:cNvPr>
          <p:cNvSpPr/>
          <p:nvPr/>
        </p:nvSpPr>
        <p:spPr>
          <a:xfrm>
            <a:off x="0" y="5400506"/>
            <a:ext cx="9144000" cy="892552"/>
          </a:xfrm>
          <a:prstGeom prst="rect">
            <a:avLst/>
          </a:prstGeom>
          <a:solidFill>
            <a:schemeClr val="accent6">
              <a:lumMod val="20000"/>
              <a:lumOff val="80000"/>
            </a:schemeClr>
          </a:solidFill>
        </p:spPr>
        <p:txBody>
          <a:bodyPr wrap="square">
            <a:spAutoFit/>
          </a:bodyPr>
          <a:lstStyle/>
          <a:p>
            <a:pPr lvl="0" algn="ctr" defTabSz="914400">
              <a:defRPr/>
            </a:pPr>
            <a:r>
              <a:rPr lang="en-US" altLang="zh-CN" sz="2600" b="1" dirty="0">
                <a:solidFill>
                  <a:srgbClr val="1F497D"/>
                </a:solidFill>
                <a:latin typeface="Corbel" panose="020B0503020204020204" pitchFamily="34" charset="0"/>
                <a:cs typeface="Gill Sans MT"/>
              </a:rPr>
              <a:t>Memory-bound kernels </a:t>
            </a:r>
            <a:r>
              <a:rPr lang="en-US" altLang="zh-CN" sz="2600" dirty="0">
                <a:solidFill>
                  <a:srgbClr val="000000"/>
                </a:solidFill>
                <a:latin typeface="Corbel" panose="020B0503020204020204" pitchFamily="34" charset="0"/>
                <a:cs typeface="Gill Sans MT"/>
              </a:rPr>
              <a:t>exhibit</a:t>
            </a:r>
            <a:r>
              <a:rPr lang="en-US" altLang="zh-CN" sz="2600" b="1" dirty="0">
                <a:solidFill>
                  <a:srgbClr val="000000"/>
                </a:solidFill>
                <a:latin typeface="Corbel" panose="020B0503020204020204" pitchFamily="34" charset="0"/>
                <a:cs typeface="Gill Sans MT"/>
              </a:rPr>
              <a:t> </a:t>
            </a:r>
            <a:r>
              <a:rPr lang="en-US" altLang="zh-CN" sz="2600" b="1" dirty="0">
                <a:solidFill>
                  <a:srgbClr val="C00000"/>
                </a:solidFill>
                <a:latin typeface="Corbel" panose="020B0503020204020204" pitchFamily="34" charset="0"/>
                <a:cs typeface="Gill Sans MT"/>
              </a:rPr>
              <a:t>different </a:t>
            </a:r>
          </a:p>
          <a:p>
            <a:pPr lvl="0" algn="ctr" defTabSz="914400">
              <a:defRPr/>
            </a:pPr>
            <a:r>
              <a:rPr lang="en-US" altLang="zh-CN" sz="2600" b="1" dirty="0">
                <a:solidFill>
                  <a:srgbClr val="C00000"/>
                </a:solidFill>
                <a:latin typeface="Corbel" panose="020B0503020204020204" pitchFamily="34" charset="0"/>
                <a:cs typeface="Gill Sans MT"/>
              </a:rPr>
              <a:t>computation demands </a:t>
            </a:r>
            <a:r>
              <a:rPr lang="en-US" altLang="zh-CN" sz="2600" dirty="0">
                <a:solidFill>
                  <a:srgbClr val="000000"/>
                </a:solidFill>
                <a:latin typeface="Corbel" panose="020B0503020204020204" pitchFamily="34" charset="0"/>
                <a:cs typeface="Gill Sans MT"/>
              </a:rPr>
              <a:t>depending on kernel type</a:t>
            </a:r>
          </a:p>
        </p:txBody>
      </p:sp>
    </p:spTree>
    <p:custDataLst>
      <p:tags r:id="rId1"/>
    </p:custDataLst>
    <p:extLst>
      <p:ext uri="{BB962C8B-B14F-4D97-AF65-F5344CB8AC3E}">
        <p14:creationId xmlns:p14="http://schemas.microsoft.com/office/powerpoint/2010/main" val="3963156179"/>
      </p:ext>
    </p:extLst>
  </p:cSld>
  <p:clrMapOvr>
    <a:masterClrMapping/>
  </p:clrMapOvr>
  <mc:AlternateContent xmlns:mc="http://schemas.openxmlformats.org/markup-compatibility/2006" xmlns:p14="http://schemas.microsoft.com/office/powerpoint/2010/main">
    <mc:Choice Requires="p14">
      <p:transition spd="slow" p14:dur="2000" advTm="28819"/>
    </mc:Choice>
    <mc:Fallback xmlns="">
      <p:transition spd="slow" advTm="288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1" grpId="0" animBg="1"/>
      <p:bldP spid="12" grpId="0"/>
      <p:bldP spid="13" grpId="0" animBg="1"/>
      <p:bldP spid="43" grpId="0" animBg="1"/>
      <p:bldP spid="8" grpId="0" animBg="1"/>
      <p:bldP spid="32" grpId="0" animBg="1"/>
      <p:bldP spid="33" grpId="0" animBg="1"/>
      <p:bldP spid="37" grpId="0"/>
      <p:bldP spid="52" grpId="0"/>
      <p:bldP spid="27" grpId="0" animBg="1"/>
      <p:bldP spid="29" grpId="0" animBg="1"/>
      <p:bldP spid="30" grpId="0"/>
      <p:bldP spid="34"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BA524-8316-94D0-56E0-80E48CCC35D7}"/>
            </a:ext>
          </a:extLst>
        </p:cNvPr>
        <p:cNvGrpSpPr/>
        <p:nvPr/>
      </p:nvGrpSpPr>
      <p:grpSpPr>
        <a:xfrm>
          <a:off x="0" y="0"/>
          <a:ext cx="0" cy="0"/>
          <a:chOff x="0" y="0"/>
          <a:chExt cx="0" cy="0"/>
        </a:xfrm>
      </p:grpSpPr>
      <p:graphicFrame>
        <p:nvGraphicFramePr>
          <p:cNvPr id="11" name="图表 10">
            <a:extLst>
              <a:ext uri="{FF2B5EF4-FFF2-40B4-BE49-F238E27FC236}">
                <a16:creationId xmlns:a16="http://schemas.microsoft.com/office/drawing/2014/main" id="{2DDF92D1-4A38-0740-03D2-443D89BCF4E1}"/>
              </a:ext>
            </a:extLst>
          </p:cNvPr>
          <p:cNvGraphicFramePr>
            <a:graphicFrameLocks/>
          </p:cNvGraphicFramePr>
          <p:nvPr>
            <p:extLst>
              <p:ext uri="{D42A27DB-BD31-4B8C-83A1-F6EECF244321}">
                <p14:modId xmlns:p14="http://schemas.microsoft.com/office/powerpoint/2010/main" val="581027303"/>
              </p:ext>
            </p:extLst>
          </p:nvPr>
        </p:nvGraphicFramePr>
        <p:xfrm>
          <a:off x="0" y="3091766"/>
          <a:ext cx="9269128" cy="2335974"/>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descr="safari.png">
            <a:extLst>
              <a:ext uri="{FF2B5EF4-FFF2-40B4-BE49-F238E27FC236}">
                <a16:creationId xmlns:a16="http://schemas.microsoft.com/office/drawing/2014/main" id="{5F666D43-6DDF-AE22-79C7-E23B5CF83CA2}"/>
              </a:ext>
            </a:extLst>
          </p:cNvPr>
          <p:cNvPicPr>
            <a:picLocks noChangeAspect="1"/>
          </p:cNvPicPr>
          <p:nvPr/>
        </p:nvPicPr>
        <p:blipFill>
          <a:blip r:embed="rId5" cstate="print"/>
          <a:stretch>
            <a:fillRect/>
          </a:stretch>
        </p:blipFill>
        <p:spPr>
          <a:xfrm>
            <a:off x="76200" y="6580445"/>
            <a:ext cx="959296" cy="277563"/>
          </a:xfrm>
          <a:prstGeom prst="rect">
            <a:avLst/>
          </a:prstGeom>
        </p:spPr>
      </p:pic>
      <p:sp>
        <p:nvSpPr>
          <p:cNvPr id="18" name="Slide Number Placeholder 17">
            <a:extLst>
              <a:ext uri="{FF2B5EF4-FFF2-40B4-BE49-F238E27FC236}">
                <a16:creationId xmlns:a16="http://schemas.microsoft.com/office/drawing/2014/main" id="{BF51D916-C121-E3B9-2E26-22E1DAEDBE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19" name="Title 1">
            <a:extLst>
              <a:ext uri="{FF2B5EF4-FFF2-40B4-BE49-F238E27FC236}">
                <a16:creationId xmlns:a16="http://schemas.microsoft.com/office/drawing/2014/main" id="{4BBE844D-0FDE-4901-40B5-D9943CB8A732}"/>
              </a:ext>
            </a:extLst>
          </p:cNvPr>
          <p:cNvSpPr>
            <a:spLocks noGrp="1"/>
          </p:cNvSpPr>
          <p:nvPr>
            <p:ph type="title"/>
          </p:nvPr>
        </p:nvSpPr>
        <p:spPr>
          <a:xfrm>
            <a:off x="0" y="104149"/>
            <a:ext cx="8991600" cy="914400"/>
          </a:xfrm>
        </p:spPr>
        <p:txBody>
          <a:bodyPr/>
          <a:lstStyle/>
          <a:p>
            <a:r>
              <a:rPr lang="en-US" altLang="zh-CN" sz="4000" b="0" dirty="0">
                <a:solidFill>
                  <a:schemeClr val="tx1"/>
                </a:solidFill>
                <a:latin typeface="Corbel" panose="020B0503020204020204" pitchFamily="34" charset="0"/>
                <a:cs typeface="Gill Sans MT"/>
              </a:rPr>
              <a:t>3. Dynamically Changing RLP and TLP Levels</a:t>
            </a:r>
            <a:endParaRPr lang="en-US" sz="4000" b="0" dirty="0">
              <a:solidFill>
                <a:schemeClr val="tx1"/>
              </a:solidFill>
              <a:latin typeface="Corbel" panose="020B0503020204020204" pitchFamily="34" charset="0"/>
              <a:cs typeface="Gill Sans MT"/>
            </a:endParaRPr>
          </a:p>
        </p:txBody>
      </p:sp>
      <p:sp>
        <p:nvSpPr>
          <p:cNvPr id="3" name="内容占位符 2">
            <a:extLst>
              <a:ext uri="{FF2B5EF4-FFF2-40B4-BE49-F238E27FC236}">
                <a16:creationId xmlns:a16="http://schemas.microsoft.com/office/drawing/2014/main" id="{2048FF6C-F979-3926-E314-865A71A8961A}"/>
              </a:ext>
            </a:extLst>
          </p:cNvPr>
          <p:cNvSpPr>
            <a:spLocks noGrp="1"/>
          </p:cNvSpPr>
          <p:nvPr>
            <p:ph idx="1"/>
          </p:nvPr>
        </p:nvSpPr>
        <p:spPr>
          <a:xfrm>
            <a:off x="152400" y="1293024"/>
            <a:ext cx="8839200" cy="5257800"/>
          </a:xfrm>
        </p:spPr>
        <p:txBody>
          <a:bodyPr>
            <a:normAutofit/>
          </a:bodyPr>
          <a:lstStyle/>
          <a:p>
            <a:r>
              <a:rPr lang="en-US" altLang="zh-CN" sz="2200" dirty="0">
                <a:solidFill>
                  <a:schemeClr val="tx2"/>
                </a:solidFill>
                <a:latin typeface="Corbel" panose="020B0503020204020204" pitchFamily="34" charset="0"/>
              </a:rPr>
              <a:t>Parallelism levels </a:t>
            </a:r>
            <a:r>
              <a:rPr lang="en-US" altLang="zh-CN" sz="2200" b="0" dirty="0">
                <a:solidFill>
                  <a:schemeClr val="tx1"/>
                </a:solidFill>
                <a:latin typeface="Corbel" panose="020B0503020204020204" pitchFamily="34" charset="0"/>
              </a:rPr>
              <a:t>(RLP &amp; TLP) </a:t>
            </a:r>
            <a:r>
              <a:rPr lang="en-US" altLang="zh-CN" sz="2200" dirty="0">
                <a:solidFill>
                  <a:srgbClr val="C00000"/>
                </a:solidFill>
                <a:latin typeface="Corbel" panose="020B0503020204020204" pitchFamily="34" charset="0"/>
              </a:rPr>
              <a:t>vary dynamically </a:t>
            </a:r>
            <a:r>
              <a:rPr lang="en-US" altLang="zh-CN" sz="2200" b="0" dirty="0">
                <a:solidFill>
                  <a:schemeClr val="tx1"/>
                </a:solidFill>
                <a:latin typeface="Corbel" panose="020B0503020204020204" pitchFamily="34" charset="0"/>
              </a:rPr>
              <a:t>in real-world scenarios</a:t>
            </a:r>
          </a:p>
          <a:p>
            <a:pPr lvl="1"/>
            <a:r>
              <a:rPr lang="en-US" altLang="zh-CN" sz="2200" b="0" dirty="0">
                <a:solidFill>
                  <a:schemeClr val="tx1"/>
                </a:solidFill>
                <a:latin typeface="Corbel" panose="020B0503020204020204" pitchFamily="34" charset="0"/>
              </a:rPr>
              <a:t>E.g., request-level parallelism (RLP) </a:t>
            </a:r>
            <a:r>
              <a:rPr lang="en-US" altLang="zh-CN" sz="2200" dirty="0">
                <a:solidFill>
                  <a:srgbClr val="C00000"/>
                </a:solidFill>
                <a:latin typeface="Corbel" panose="020B0503020204020204" pitchFamily="34" charset="0"/>
              </a:rPr>
              <a:t>decreases</a:t>
            </a:r>
            <a:r>
              <a:rPr lang="en-US" altLang="zh-CN" sz="2200" dirty="0">
                <a:solidFill>
                  <a:schemeClr val="tx1"/>
                </a:solidFill>
                <a:latin typeface="Corbel" panose="020B0503020204020204" pitchFamily="34" charset="0"/>
              </a:rPr>
              <a:t> </a:t>
            </a:r>
            <a:r>
              <a:rPr lang="en-US" altLang="zh-CN" sz="2200" dirty="0">
                <a:solidFill>
                  <a:srgbClr val="C00000"/>
                </a:solidFill>
                <a:latin typeface="Corbel" panose="020B0503020204020204" pitchFamily="34" charset="0"/>
              </a:rPr>
              <a:t>at runtime </a:t>
            </a:r>
            <a:r>
              <a:rPr lang="en-US" altLang="zh-CN" sz="2200" b="0" dirty="0">
                <a:solidFill>
                  <a:schemeClr val="tx1"/>
                </a:solidFill>
                <a:latin typeface="Corbel" panose="020B0503020204020204" pitchFamily="34" charset="0"/>
              </a:rPr>
              <a:t>when using static batching</a:t>
            </a:r>
          </a:p>
          <a:p>
            <a:pPr lvl="1"/>
            <a:endParaRPr lang="en-US" altLang="zh-CN" sz="2200" dirty="0">
              <a:solidFill>
                <a:schemeClr val="tx1"/>
              </a:solidFill>
              <a:latin typeface="Corbel" panose="020B0503020204020204" pitchFamily="34" charset="0"/>
            </a:endParaRPr>
          </a:p>
        </p:txBody>
      </p:sp>
      <p:sp>
        <p:nvSpPr>
          <p:cNvPr id="13" name="文本框 12">
            <a:extLst>
              <a:ext uri="{FF2B5EF4-FFF2-40B4-BE49-F238E27FC236}">
                <a16:creationId xmlns:a16="http://schemas.microsoft.com/office/drawing/2014/main" id="{27B54812-DEB7-79B4-0BFC-9450E8A6523A}"/>
              </a:ext>
            </a:extLst>
          </p:cNvPr>
          <p:cNvSpPr txBox="1"/>
          <p:nvPr/>
        </p:nvSpPr>
        <p:spPr>
          <a:xfrm>
            <a:off x="1820918" y="2834409"/>
            <a:ext cx="5242034" cy="369332"/>
          </a:xfrm>
          <a:prstGeom prst="rect">
            <a:avLst/>
          </a:prstGeom>
          <a:noFill/>
        </p:spPr>
        <p:txBody>
          <a:bodyPr wrap="square">
            <a:spAutoFit/>
          </a:bodyPr>
          <a:lstStyle/>
          <a:p>
            <a:pPr lvl="1" algn="ctr"/>
            <a:r>
              <a:rPr lang="en-US" altLang="zh-CN" sz="1800" b="1" dirty="0">
                <a:solidFill>
                  <a:srgbClr val="000000"/>
                </a:solidFill>
                <a:latin typeface="Corbel" panose="020B0503020204020204" pitchFamily="34" charset="0"/>
                <a:cs typeface="Gill Sans MT"/>
              </a:rPr>
              <a:t>Decoding </a:t>
            </a:r>
            <a:r>
              <a:rPr lang="en-US" altLang="zh-CN" b="1" dirty="0">
                <a:solidFill>
                  <a:srgbClr val="000000"/>
                </a:solidFill>
                <a:latin typeface="Corbel" panose="020B0503020204020204" pitchFamily="34" charset="0"/>
                <a:cs typeface="Gill Sans MT"/>
              </a:rPr>
              <a:t>C</a:t>
            </a:r>
            <a:r>
              <a:rPr lang="en-US" altLang="zh-CN" sz="1800" b="1" dirty="0">
                <a:solidFill>
                  <a:srgbClr val="000000"/>
                </a:solidFill>
                <a:latin typeface="Corbel" panose="020B0503020204020204" pitchFamily="34" charset="0"/>
                <a:cs typeface="Gill Sans MT"/>
              </a:rPr>
              <a:t>ycles of Requests in One </a:t>
            </a:r>
            <a:r>
              <a:rPr lang="en-US" altLang="zh-CN" b="1" dirty="0">
                <a:solidFill>
                  <a:srgbClr val="000000"/>
                </a:solidFill>
                <a:latin typeface="Corbel" panose="020B0503020204020204" pitchFamily="34" charset="0"/>
                <a:cs typeface="Gill Sans MT"/>
              </a:rPr>
              <a:t>B</a:t>
            </a:r>
            <a:r>
              <a:rPr lang="en-US" altLang="zh-CN" sz="1800" b="1" dirty="0">
                <a:solidFill>
                  <a:srgbClr val="000000"/>
                </a:solidFill>
                <a:latin typeface="Corbel" panose="020B0503020204020204" pitchFamily="34" charset="0"/>
                <a:cs typeface="Gill Sans MT"/>
              </a:rPr>
              <a:t>atch</a:t>
            </a:r>
            <a:endParaRPr lang="en-US" altLang="zh-CN" b="1" dirty="0">
              <a:latin typeface="Corbel" panose="020B0503020204020204" pitchFamily="34" charset="0"/>
              <a:cs typeface="Gill Sans MT"/>
            </a:endParaRPr>
          </a:p>
        </p:txBody>
      </p:sp>
      <p:sp>
        <p:nvSpPr>
          <p:cNvPr id="2" name="文本框 1">
            <a:extLst>
              <a:ext uri="{FF2B5EF4-FFF2-40B4-BE49-F238E27FC236}">
                <a16:creationId xmlns:a16="http://schemas.microsoft.com/office/drawing/2014/main" id="{C21C43D8-CC07-1FFF-8599-E7EA703953D0}"/>
              </a:ext>
            </a:extLst>
          </p:cNvPr>
          <p:cNvSpPr txBox="1"/>
          <p:nvPr/>
        </p:nvSpPr>
        <p:spPr>
          <a:xfrm rot="16200000">
            <a:off x="-782320" y="3714906"/>
            <a:ext cx="2468880" cy="707886"/>
          </a:xfrm>
          <a:prstGeom prst="rect">
            <a:avLst/>
          </a:prstGeom>
          <a:noFill/>
        </p:spPr>
        <p:txBody>
          <a:bodyPr wrap="square" rtlCol="0">
            <a:spAutoFit/>
          </a:bodyPr>
          <a:lstStyle/>
          <a:p>
            <a:pPr algn="ctr"/>
            <a:r>
              <a:rPr lang="en-US" altLang="zh-CN" sz="2000" dirty="0">
                <a:solidFill>
                  <a:schemeClr val="tx1">
                    <a:lumMod val="75000"/>
                    <a:lumOff val="25000"/>
                  </a:schemeClr>
                </a:solidFill>
                <a:latin typeface="Corbel" panose="020B0503020204020204" pitchFamily="34" charset="0"/>
              </a:rPr>
              <a:t>Number of Requests</a:t>
            </a:r>
          </a:p>
          <a:p>
            <a:pPr algn="ctr"/>
            <a:r>
              <a:rPr lang="en-US" altLang="zh-CN" sz="2000" dirty="0">
                <a:solidFill>
                  <a:schemeClr val="tx1">
                    <a:lumMod val="75000"/>
                    <a:lumOff val="25000"/>
                  </a:schemeClr>
                </a:solidFill>
                <a:latin typeface="Corbel" panose="020B0503020204020204" pitchFamily="34" charset="0"/>
              </a:rPr>
              <a:t>in a Batch</a:t>
            </a:r>
            <a:endParaRPr lang="zh-CN" altLang="en-US" sz="2000" dirty="0">
              <a:solidFill>
                <a:schemeClr val="tx1">
                  <a:lumMod val="75000"/>
                  <a:lumOff val="25000"/>
                </a:schemeClr>
              </a:solidFill>
              <a:latin typeface="Corbel" panose="020B0503020204020204" pitchFamily="34" charset="0"/>
            </a:endParaRPr>
          </a:p>
        </p:txBody>
      </p:sp>
      <p:graphicFrame>
        <p:nvGraphicFramePr>
          <p:cNvPr id="16" name="图表 15">
            <a:extLst>
              <a:ext uri="{FF2B5EF4-FFF2-40B4-BE49-F238E27FC236}">
                <a16:creationId xmlns:a16="http://schemas.microsoft.com/office/drawing/2014/main" id="{5EDCC256-0707-D658-1C83-A64464C3CC27}"/>
              </a:ext>
            </a:extLst>
          </p:cNvPr>
          <p:cNvGraphicFramePr>
            <a:graphicFrameLocks/>
          </p:cNvGraphicFramePr>
          <p:nvPr>
            <p:extLst>
              <p:ext uri="{D42A27DB-BD31-4B8C-83A1-F6EECF244321}">
                <p14:modId xmlns:p14="http://schemas.microsoft.com/office/powerpoint/2010/main" val="1420287503"/>
              </p:ext>
            </p:extLst>
          </p:nvPr>
        </p:nvGraphicFramePr>
        <p:xfrm>
          <a:off x="0" y="3096414"/>
          <a:ext cx="9269128" cy="2335974"/>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3737564142"/>
      </p:ext>
    </p:extLst>
  </p:cSld>
  <p:clrMapOvr>
    <a:masterClrMapping/>
  </p:clrMapOvr>
  <mc:AlternateContent xmlns:mc="http://schemas.openxmlformats.org/markup-compatibility/2006" xmlns:p14="http://schemas.microsoft.com/office/powerpoint/2010/main">
    <mc:Choice Requires="p14">
      <p:transition spd="slow" p14:dur="2000" advTm="32409"/>
    </mc:Choice>
    <mc:Fallback xmlns="">
      <p:transition spd="slow" advTm="324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3" grpId="0"/>
      <p:bldP spid="2" grpId="0"/>
      <p:bldGraphic spid="1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99674-32EB-CDA8-8C8C-EE3283557AC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600FD47-21EE-FDAC-17E6-0A2915B15EEF}"/>
              </a:ext>
            </a:extLst>
          </p:cNvPr>
          <p:cNvSpPr/>
          <p:nvPr/>
        </p:nvSpPr>
        <p:spPr>
          <a:xfrm>
            <a:off x="4360333" y="1266816"/>
            <a:ext cx="4461934" cy="1813230"/>
          </a:xfrm>
          <a:prstGeom prst="rect">
            <a:avLst/>
          </a:prstGeom>
          <a:solidFill>
            <a:srgbClr val="F9EDC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54F13085-9708-EF40-698C-14AB21168699}"/>
              </a:ext>
            </a:extLst>
          </p:cNvPr>
          <p:cNvSpPr/>
          <p:nvPr/>
        </p:nvSpPr>
        <p:spPr>
          <a:xfrm>
            <a:off x="152400" y="1266816"/>
            <a:ext cx="3987800" cy="1813231"/>
          </a:xfrm>
          <a:prstGeom prst="rect">
            <a:avLst/>
          </a:prstGeom>
          <a:solidFill>
            <a:srgbClr val="CCD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9" name="Rectangle 9">
            <a:extLst>
              <a:ext uri="{FF2B5EF4-FFF2-40B4-BE49-F238E27FC236}">
                <a16:creationId xmlns:a16="http://schemas.microsoft.com/office/drawing/2014/main" id="{0FFB8235-4C69-75FC-BC23-E94E020D8361}"/>
              </a:ext>
            </a:extLst>
          </p:cNvPr>
          <p:cNvSpPr/>
          <p:nvPr/>
        </p:nvSpPr>
        <p:spPr>
          <a:xfrm>
            <a:off x="152399" y="3396004"/>
            <a:ext cx="8669867" cy="1200447"/>
          </a:xfrm>
          <a:prstGeom prst="rect">
            <a:avLst/>
          </a:prstGeom>
          <a:solidFill>
            <a:srgbClr val="B8CF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pic>
        <p:nvPicPr>
          <p:cNvPr id="10" name="Picture 9" descr="safari.png">
            <a:extLst>
              <a:ext uri="{FF2B5EF4-FFF2-40B4-BE49-F238E27FC236}">
                <a16:creationId xmlns:a16="http://schemas.microsoft.com/office/drawing/2014/main" id="{5D5043FA-BE9C-F273-D917-6156DB4E593D}"/>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18" name="Slide Number Placeholder 17">
            <a:extLst>
              <a:ext uri="{FF2B5EF4-FFF2-40B4-BE49-F238E27FC236}">
                <a16:creationId xmlns:a16="http://schemas.microsoft.com/office/drawing/2014/main" id="{75DBDD5A-80AD-2FFA-22EA-4BF2A5E7A7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19" name="Title 1">
            <a:extLst>
              <a:ext uri="{FF2B5EF4-FFF2-40B4-BE49-F238E27FC236}">
                <a16:creationId xmlns:a16="http://schemas.microsoft.com/office/drawing/2014/main" id="{BA5BF8A0-3586-29A6-EE66-A34D93E7AE30}"/>
              </a:ext>
            </a:extLst>
          </p:cNvPr>
          <p:cNvSpPr>
            <a:spLocks noGrp="1"/>
          </p:cNvSpPr>
          <p:nvPr>
            <p:ph type="title"/>
          </p:nvPr>
        </p:nvSpPr>
        <p:spPr>
          <a:xfrm>
            <a:off x="0" y="104149"/>
            <a:ext cx="9269128" cy="914400"/>
          </a:xfrm>
        </p:spPr>
        <p:txBody>
          <a:bodyPr/>
          <a:lstStyle/>
          <a:p>
            <a:r>
              <a:rPr lang="en-US" altLang="zh-CN" sz="4000" b="0" dirty="0">
                <a:solidFill>
                  <a:schemeClr val="tx1"/>
                </a:solidFill>
                <a:latin typeface="Corbel" panose="020B0503020204020204" pitchFamily="34" charset="0"/>
                <a:cs typeface="Gill Sans MT"/>
              </a:rPr>
              <a:t>In the Paper: Analysis of Dynamic Parallelism Levels</a:t>
            </a:r>
            <a:endParaRPr lang="en-US" sz="4000" b="0" dirty="0">
              <a:solidFill>
                <a:schemeClr val="tx1"/>
              </a:solidFill>
              <a:latin typeface="Corbel" panose="020B0503020204020204" pitchFamily="34" charset="0"/>
              <a:cs typeface="Gill Sans MT"/>
            </a:endParaRPr>
          </a:p>
        </p:txBody>
      </p:sp>
      <p:sp>
        <p:nvSpPr>
          <p:cNvPr id="6" name="内容占位符 2">
            <a:extLst>
              <a:ext uri="{FF2B5EF4-FFF2-40B4-BE49-F238E27FC236}">
                <a16:creationId xmlns:a16="http://schemas.microsoft.com/office/drawing/2014/main" id="{939C80ED-3627-925E-93E8-E10B15CABD92}"/>
              </a:ext>
            </a:extLst>
          </p:cNvPr>
          <p:cNvSpPr txBox="1">
            <a:spLocks/>
          </p:cNvSpPr>
          <p:nvPr/>
        </p:nvSpPr>
        <p:spPr>
          <a:xfrm>
            <a:off x="152400" y="1358900"/>
            <a:ext cx="8839200" cy="18132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200" u="sng" dirty="0">
                <a:solidFill>
                  <a:srgbClr val="016FC0"/>
                </a:solidFill>
                <a:latin typeface="Corbel" panose="020B0503020204020204" pitchFamily="34" charset="0"/>
              </a:rPr>
              <a:t>Initial RLP</a:t>
            </a:r>
            <a:r>
              <a:rPr lang="en-US" altLang="zh-CN" sz="2200" dirty="0">
                <a:solidFill>
                  <a:srgbClr val="016FC0"/>
                </a:solidFill>
                <a:latin typeface="Corbel" panose="020B0503020204020204" pitchFamily="34" charset="0"/>
              </a:rPr>
              <a:t>:</a:t>
            </a:r>
          </a:p>
          <a:p>
            <a:pPr lvl="1"/>
            <a:r>
              <a:rPr lang="en-US" altLang="zh-CN" sz="2200" b="0" dirty="0">
                <a:solidFill>
                  <a:schemeClr val="tx1"/>
                </a:solidFill>
                <a:latin typeface="Corbel" panose="020B0503020204020204" pitchFamily="34" charset="0"/>
              </a:rPr>
              <a:t>Service level objective</a:t>
            </a:r>
          </a:p>
          <a:p>
            <a:pPr lvl="1"/>
            <a:r>
              <a:rPr lang="en-US" altLang="zh-CN" sz="2200" b="0" dirty="0">
                <a:solidFill>
                  <a:schemeClr val="tx1"/>
                </a:solidFill>
                <a:latin typeface="Corbel" panose="020B0503020204020204" pitchFamily="34" charset="0"/>
              </a:rPr>
              <a:t>Memory capacity limits</a:t>
            </a:r>
          </a:p>
          <a:p>
            <a:pPr lvl="1"/>
            <a:r>
              <a:rPr lang="en-US" altLang="zh-CN" sz="2200" b="0" dirty="0">
                <a:solidFill>
                  <a:schemeClr val="tx1"/>
                </a:solidFill>
                <a:latin typeface="Corbel" panose="020B0503020204020204" pitchFamily="34" charset="0"/>
              </a:rPr>
              <a:t>Dynamic batching</a:t>
            </a:r>
          </a:p>
          <a:p>
            <a:pPr marL="0" indent="0">
              <a:buNone/>
            </a:pPr>
            <a:endParaRPr lang="en-US" altLang="zh-CN" sz="2200" dirty="0">
              <a:solidFill>
                <a:schemeClr val="tx1"/>
              </a:solidFill>
              <a:latin typeface="Corbel" panose="020B0503020204020204" pitchFamily="34" charset="0"/>
            </a:endParaRPr>
          </a:p>
        </p:txBody>
      </p:sp>
      <p:sp>
        <p:nvSpPr>
          <p:cNvPr id="4" name="文本框 3">
            <a:extLst>
              <a:ext uri="{FF2B5EF4-FFF2-40B4-BE49-F238E27FC236}">
                <a16:creationId xmlns:a16="http://schemas.microsoft.com/office/drawing/2014/main" id="{45A97279-05BE-F06A-1A29-A5F90F9264FA}"/>
              </a:ext>
            </a:extLst>
          </p:cNvPr>
          <p:cNvSpPr txBox="1"/>
          <p:nvPr/>
        </p:nvSpPr>
        <p:spPr>
          <a:xfrm>
            <a:off x="4356100" y="1358900"/>
            <a:ext cx="4635500" cy="1107996"/>
          </a:xfrm>
          <a:prstGeom prst="rect">
            <a:avLst/>
          </a:prstGeom>
          <a:noFill/>
        </p:spPr>
        <p:txBody>
          <a:bodyPr wrap="square">
            <a:spAutoFit/>
          </a:bodyPr>
          <a:lstStyle/>
          <a:p>
            <a:pPr marL="342900" indent="-342900">
              <a:buFont typeface="Arial" panose="020B0604020202020204" pitchFamily="34" charset="0"/>
              <a:buChar char="•"/>
            </a:pPr>
            <a:r>
              <a:rPr lang="en-US" altLang="zh-CN" sz="2200" b="1" u="sng" dirty="0">
                <a:solidFill>
                  <a:schemeClr val="accent1">
                    <a:lumMod val="75000"/>
                  </a:schemeClr>
                </a:solidFill>
                <a:latin typeface="Corbel" panose="020B0503020204020204" pitchFamily="34" charset="0"/>
              </a:rPr>
              <a:t>Runtime RLP</a:t>
            </a:r>
            <a:r>
              <a:rPr lang="en-US" altLang="zh-CN" sz="2200" b="1" dirty="0">
                <a:solidFill>
                  <a:schemeClr val="accent1">
                    <a:lumMod val="75000"/>
                  </a:schemeClr>
                </a:solidFill>
                <a:latin typeface="Corbel" panose="020B0503020204020204" pitchFamily="34" charset="0"/>
              </a:rPr>
              <a:t>:</a:t>
            </a:r>
          </a:p>
          <a:p>
            <a:pPr marL="800100" lvl="1" indent="-342900">
              <a:buFont typeface="Corbel" panose="020B0503020204020204" pitchFamily="34" charset="0"/>
              <a:buChar char="−"/>
            </a:pPr>
            <a:r>
              <a:rPr lang="en-US" altLang="zh-CN" sz="2200" dirty="0">
                <a:solidFill>
                  <a:schemeClr val="tx1"/>
                </a:solidFill>
                <a:latin typeface="Corbel" panose="020B0503020204020204" pitchFamily="34" charset="0"/>
              </a:rPr>
              <a:t>Static batching</a:t>
            </a:r>
          </a:p>
          <a:p>
            <a:pPr marL="800100" lvl="1" indent="-342900">
              <a:buFont typeface="Corbel" panose="020B0503020204020204" pitchFamily="34" charset="0"/>
              <a:buChar char="−"/>
            </a:pPr>
            <a:r>
              <a:rPr lang="en-US" altLang="zh-CN" sz="2200" dirty="0">
                <a:solidFill>
                  <a:schemeClr val="tx1"/>
                </a:solidFill>
                <a:latin typeface="Corbel" panose="020B0503020204020204" pitchFamily="34" charset="0"/>
              </a:rPr>
              <a:t>Mixed continuous </a:t>
            </a:r>
            <a:r>
              <a:rPr lang="en-US" altLang="zh-CN" sz="2200" dirty="0">
                <a:latin typeface="Corbel" panose="020B0503020204020204" pitchFamily="34" charset="0"/>
              </a:rPr>
              <a:t>b</a:t>
            </a:r>
            <a:r>
              <a:rPr lang="en-US" altLang="zh-CN" sz="2200" dirty="0">
                <a:solidFill>
                  <a:schemeClr val="tx1"/>
                </a:solidFill>
                <a:latin typeface="Corbel" panose="020B0503020204020204" pitchFamily="34" charset="0"/>
              </a:rPr>
              <a:t>atching</a:t>
            </a:r>
          </a:p>
        </p:txBody>
      </p:sp>
      <p:sp>
        <p:nvSpPr>
          <p:cNvPr id="3" name="文本框 2">
            <a:extLst>
              <a:ext uri="{FF2B5EF4-FFF2-40B4-BE49-F238E27FC236}">
                <a16:creationId xmlns:a16="http://schemas.microsoft.com/office/drawing/2014/main" id="{F71D479B-6AF0-5C5F-FF8E-FA5CA9CE347E}"/>
              </a:ext>
            </a:extLst>
          </p:cNvPr>
          <p:cNvSpPr txBox="1"/>
          <p:nvPr/>
        </p:nvSpPr>
        <p:spPr>
          <a:xfrm>
            <a:off x="152400" y="3488087"/>
            <a:ext cx="4717996" cy="769441"/>
          </a:xfrm>
          <a:prstGeom prst="rect">
            <a:avLst/>
          </a:prstGeom>
          <a:noFill/>
        </p:spPr>
        <p:txBody>
          <a:bodyPr wrap="square">
            <a:spAutoFit/>
          </a:bodyPr>
          <a:lstStyle/>
          <a:p>
            <a:pPr marL="342900" indent="-342900">
              <a:buFont typeface="Arial" panose="020B0604020202020204" pitchFamily="34" charset="0"/>
              <a:buChar char="•"/>
            </a:pPr>
            <a:r>
              <a:rPr lang="en-US" altLang="zh-CN" sz="2200" b="1" u="sng" dirty="0">
                <a:solidFill>
                  <a:srgbClr val="2F8100"/>
                </a:solidFill>
                <a:latin typeface="Corbel" panose="020B0503020204020204" pitchFamily="34" charset="0"/>
              </a:rPr>
              <a:t>TLP</a:t>
            </a:r>
            <a:r>
              <a:rPr lang="en-US" altLang="zh-CN" sz="2200" b="1" dirty="0">
                <a:solidFill>
                  <a:srgbClr val="2F8100"/>
                </a:solidFill>
                <a:latin typeface="Corbel" panose="020B0503020204020204" pitchFamily="34" charset="0"/>
              </a:rPr>
              <a:t>:</a:t>
            </a:r>
          </a:p>
          <a:p>
            <a:pPr marL="800100" lvl="1" indent="-342900">
              <a:buFont typeface="Corbel" panose="020B0503020204020204" pitchFamily="34" charset="0"/>
              <a:buChar char="−"/>
            </a:pPr>
            <a:r>
              <a:rPr lang="en-US" altLang="zh-CN" sz="2200" dirty="0">
                <a:solidFill>
                  <a:schemeClr val="tx1"/>
                </a:solidFill>
                <a:latin typeface="Corbel" panose="020B0503020204020204" pitchFamily="34" charset="0"/>
              </a:rPr>
              <a:t>Speculative decoding</a:t>
            </a:r>
          </a:p>
        </p:txBody>
      </p:sp>
      <p:grpSp>
        <p:nvGrpSpPr>
          <p:cNvPr id="17" name="组合 16">
            <a:extLst>
              <a:ext uri="{FF2B5EF4-FFF2-40B4-BE49-F238E27FC236}">
                <a16:creationId xmlns:a16="http://schemas.microsoft.com/office/drawing/2014/main" id="{D62E5BA1-57E7-586E-1CC0-1DC698B4EC45}"/>
              </a:ext>
            </a:extLst>
          </p:cNvPr>
          <p:cNvGrpSpPr/>
          <p:nvPr/>
        </p:nvGrpSpPr>
        <p:grpSpPr>
          <a:xfrm>
            <a:off x="-29818" y="5156124"/>
            <a:ext cx="9173818" cy="974843"/>
            <a:chOff x="-29818" y="5046795"/>
            <a:chExt cx="9173818" cy="974843"/>
          </a:xfrm>
        </p:grpSpPr>
        <p:sp>
          <p:nvSpPr>
            <p:cNvPr id="22" name="Rectangle 38">
              <a:extLst>
                <a:ext uri="{FF2B5EF4-FFF2-40B4-BE49-F238E27FC236}">
                  <a16:creationId xmlns:a16="http://schemas.microsoft.com/office/drawing/2014/main" id="{4DC7675F-C93E-F8A3-5B0A-A550ACA9F21C}"/>
                </a:ext>
              </a:extLst>
            </p:cNvPr>
            <p:cNvSpPr/>
            <p:nvPr/>
          </p:nvSpPr>
          <p:spPr>
            <a:xfrm>
              <a:off x="0" y="5067531"/>
              <a:ext cx="9144000" cy="954107"/>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21" name="Rectangle 37">
              <a:extLst>
                <a:ext uri="{FF2B5EF4-FFF2-40B4-BE49-F238E27FC236}">
                  <a16:creationId xmlns:a16="http://schemas.microsoft.com/office/drawing/2014/main" id="{AF7695DD-7888-C435-DA79-D14014A31D1B}"/>
                </a:ext>
              </a:extLst>
            </p:cNvPr>
            <p:cNvSpPr/>
            <p:nvPr/>
          </p:nvSpPr>
          <p:spPr>
            <a:xfrm>
              <a:off x="-29818" y="5046795"/>
              <a:ext cx="9143999" cy="892552"/>
            </a:xfrm>
            <a:prstGeom prst="rect">
              <a:avLst/>
            </a:prstGeom>
          </p:spPr>
          <p:txBody>
            <a:bodyPr wrap="square">
              <a:spAutoFit/>
            </a:bodyPr>
            <a:lstStyle/>
            <a:p>
              <a:pPr lvl="0" algn="ctr" defTabSz="914400">
                <a:defRPr/>
              </a:pPr>
              <a:r>
                <a:rPr lang="en-US" altLang="zh-CN" sz="2600" dirty="0">
                  <a:solidFill>
                    <a:srgbClr val="000000"/>
                  </a:solidFill>
                  <a:latin typeface="Corbel" panose="020B0503020204020204" pitchFamily="34" charset="0"/>
                  <a:cs typeface="Gill Sans MT"/>
                </a:rPr>
                <a:t>LLM kernels have </a:t>
              </a:r>
              <a:r>
                <a:rPr lang="en-US" altLang="zh-CN" sz="2600" b="1" dirty="0">
                  <a:solidFill>
                    <a:srgbClr val="C00000"/>
                  </a:solidFill>
                  <a:latin typeface="Corbel" panose="020B0503020204020204" pitchFamily="34" charset="0"/>
                  <a:cs typeface="Gill Sans MT"/>
                </a:rPr>
                <a:t>dynamically changing </a:t>
              </a:r>
            </a:p>
            <a:p>
              <a:pPr lvl="0" algn="ctr" defTabSz="914400">
                <a:defRPr/>
              </a:pPr>
              <a:r>
                <a:rPr lang="en-US" altLang="zh-CN" sz="2600" b="1" dirty="0">
                  <a:solidFill>
                    <a:srgbClr val="C00000"/>
                  </a:solidFill>
                  <a:latin typeface="Corbel" panose="020B0503020204020204" pitchFamily="34" charset="0"/>
                  <a:cs typeface="Gill Sans MT"/>
                </a:rPr>
                <a:t>RLP and TLP levels</a:t>
              </a:r>
              <a:endParaRPr lang="en-US" altLang="zh-CN" sz="2600" dirty="0">
                <a:solidFill>
                  <a:srgbClr val="000000"/>
                </a:solidFill>
                <a:latin typeface="Corbel" panose="020B0503020204020204" pitchFamily="34" charset="0"/>
                <a:cs typeface="Gill Sans MT"/>
              </a:endParaRPr>
            </a:p>
          </p:txBody>
        </p:sp>
      </p:grpSp>
    </p:spTree>
    <p:custDataLst>
      <p:tags r:id="rId1"/>
    </p:custDataLst>
    <p:extLst>
      <p:ext uri="{BB962C8B-B14F-4D97-AF65-F5344CB8AC3E}">
        <p14:creationId xmlns:p14="http://schemas.microsoft.com/office/powerpoint/2010/main" val="913896630"/>
      </p:ext>
    </p:extLst>
  </p:cSld>
  <p:clrMapOvr>
    <a:masterClrMapping/>
  </p:clrMapOvr>
  <mc:AlternateContent xmlns:mc="http://schemas.openxmlformats.org/markup-compatibility/2006" xmlns:p14="http://schemas.microsoft.com/office/powerpoint/2010/main">
    <mc:Choice Requires="p14">
      <p:transition spd="slow" p14:dur="2000" advTm="22756"/>
    </mc:Choice>
    <mc:Fallback xmlns="">
      <p:transition spd="slow" advTm="227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5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Effect transition="in" filter="fade">
                                      <p:cBhvr>
                                        <p:cTn id="50" dur="500"/>
                                        <p:tgtEl>
                                          <p:spTgt spid="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1D1FC-FB97-64B1-CF7D-05E7B457537E}"/>
            </a:ext>
          </a:extLst>
        </p:cNvPr>
        <p:cNvGrpSpPr/>
        <p:nvPr/>
      </p:nvGrpSpPr>
      <p:grpSpPr>
        <a:xfrm>
          <a:off x="0" y="0"/>
          <a:ext cx="0" cy="0"/>
          <a:chOff x="0" y="0"/>
          <a:chExt cx="0" cy="0"/>
        </a:xfrm>
      </p:grpSpPr>
      <p:pic>
        <p:nvPicPr>
          <p:cNvPr id="10" name="Picture 9" descr="safari.png">
            <a:extLst>
              <a:ext uri="{FF2B5EF4-FFF2-40B4-BE49-F238E27FC236}">
                <a16:creationId xmlns:a16="http://schemas.microsoft.com/office/drawing/2014/main" id="{38A38A72-EFC2-AF11-5666-5F6AAC6A92F3}"/>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18" name="Slide Number Placeholder 17">
            <a:extLst>
              <a:ext uri="{FF2B5EF4-FFF2-40B4-BE49-F238E27FC236}">
                <a16:creationId xmlns:a16="http://schemas.microsoft.com/office/drawing/2014/main" id="{04319A70-6583-F626-92EB-E94AD05515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19" name="Title 1">
            <a:extLst>
              <a:ext uri="{FF2B5EF4-FFF2-40B4-BE49-F238E27FC236}">
                <a16:creationId xmlns:a16="http://schemas.microsoft.com/office/drawing/2014/main" id="{62E3335B-11FD-FCE9-D6DA-72C48A5C64D8}"/>
              </a:ext>
            </a:extLst>
          </p:cNvPr>
          <p:cNvSpPr>
            <a:spLocks noGrp="1"/>
          </p:cNvSpPr>
          <p:nvPr>
            <p:ph type="title"/>
          </p:nvPr>
        </p:nvSpPr>
        <p:spPr>
          <a:xfrm>
            <a:off x="0" y="104149"/>
            <a:ext cx="9269128" cy="914400"/>
          </a:xfrm>
        </p:spPr>
        <p:txBody>
          <a:bodyPr/>
          <a:lstStyle/>
          <a:p>
            <a:r>
              <a:rPr lang="en-US" altLang="zh-CN" sz="4000" b="0" dirty="0">
                <a:solidFill>
                  <a:schemeClr val="tx1"/>
                </a:solidFill>
                <a:latin typeface="Corbel" panose="020B0503020204020204" pitchFamily="34" charset="0"/>
                <a:cs typeface="Gill Sans MT"/>
              </a:rPr>
              <a:t>In the Paper: Analysis of Dynamic Parallelism Levels</a:t>
            </a:r>
            <a:endParaRPr lang="en-US" sz="4000" b="0" dirty="0">
              <a:solidFill>
                <a:schemeClr val="tx1"/>
              </a:solidFill>
              <a:latin typeface="Corbel" panose="020B0503020204020204" pitchFamily="34" charset="0"/>
              <a:cs typeface="Gill Sans MT"/>
            </a:endParaRPr>
          </a:p>
        </p:txBody>
      </p:sp>
      <p:sp>
        <p:nvSpPr>
          <p:cNvPr id="25" name="TextBox 5">
            <a:extLst>
              <a:ext uri="{FF2B5EF4-FFF2-40B4-BE49-F238E27FC236}">
                <a16:creationId xmlns:a16="http://schemas.microsoft.com/office/drawing/2014/main" id="{E4E21598-C3CF-D311-7718-A4865F970AD2}"/>
              </a:ext>
            </a:extLst>
          </p:cNvPr>
          <p:cNvSpPr txBox="1"/>
          <p:nvPr/>
        </p:nvSpPr>
        <p:spPr>
          <a:xfrm>
            <a:off x="1415912" y="3626024"/>
            <a:ext cx="6400800" cy="400110"/>
          </a:xfrm>
          <a:prstGeom prst="rect">
            <a:avLst/>
          </a:prstGeom>
          <a:noFill/>
        </p:spPr>
        <p:txBody>
          <a:bodyPr wrap="square" rtlCol="0">
            <a:spAutoFit/>
          </a:bodyPr>
          <a:lstStyle/>
          <a:p>
            <a:pPr algn="ctr"/>
            <a:r>
              <a:rPr lang="en-IN" sz="2000" b="1" dirty="0">
                <a:solidFill>
                  <a:srgbClr val="2127F6"/>
                </a:solidFill>
                <a:latin typeface="Consolas" panose="020B0609020204030204" pitchFamily="49" charset="0"/>
                <a:cs typeface="Consolas" panose="020B0609020204030204" pitchFamily="49" charset="0"/>
              </a:rPr>
              <a:t>https://arxiv.org/pdf/2502.15470</a:t>
            </a:r>
          </a:p>
        </p:txBody>
      </p:sp>
      <p:pic>
        <p:nvPicPr>
          <p:cNvPr id="26" name="图片 25">
            <a:extLst>
              <a:ext uri="{FF2B5EF4-FFF2-40B4-BE49-F238E27FC236}">
                <a16:creationId xmlns:a16="http://schemas.microsoft.com/office/drawing/2014/main" id="{EA8475BC-2618-F151-49F8-B766844F99EB}"/>
              </a:ext>
            </a:extLst>
          </p:cNvPr>
          <p:cNvPicPr>
            <a:picLocks noChangeAspect="1"/>
          </p:cNvPicPr>
          <p:nvPr/>
        </p:nvPicPr>
        <p:blipFill>
          <a:blip r:embed="rId5"/>
          <a:srcRect t="8002" b="51161"/>
          <a:stretch/>
        </p:blipFill>
        <p:spPr>
          <a:xfrm>
            <a:off x="517268" y="1247789"/>
            <a:ext cx="8109464" cy="2148214"/>
          </a:xfrm>
          <a:prstGeom prst="rect">
            <a:avLst/>
          </a:prstGeom>
          <a:ln>
            <a:solidFill>
              <a:schemeClr val="tx1"/>
            </a:solidFill>
          </a:ln>
        </p:spPr>
      </p:pic>
      <p:grpSp>
        <p:nvGrpSpPr>
          <p:cNvPr id="27" name="组合 26">
            <a:extLst>
              <a:ext uri="{FF2B5EF4-FFF2-40B4-BE49-F238E27FC236}">
                <a16:creationId xmlns:a16="http://schemas.microsoft.com/office/drawing/2014/main" id="{CC18075C-BF7A-BD37-7FBD-F3DEF0C279B2}"/>
              </a:ext>
            </a:extLst>
          </p:cNvPr>
          <p:cNvGrpSpPr/>
          <p:nvPr/>
        </p:nvGrpSpPr>
        <p:grpSpPr>
          <a:xfrm>
            <a:off x="3568098" y="4206738"/>
            <a:ext cx="2007802" cy="2007802"/>
            <a:chOff x="3483431" y="4206738"/>
            <a:chExt cx="2007802" cy="2007802"/>
          </a:xfrm>
        </p:grpSpPr>
        <p:pic>
          <p:nvPicPr>
            <p:cNvPr id="28" name="图片 27">
              <a:extLst>
                <a:ext uri="{FF2B5EF4-FFF2-40B4-BE49-F238E27FC236}">
                  <a16:creationId xmlns:a16="http://schemas.microsoft.com/office/drawing/2014/main" id="{F7256705-FBE5-1CCA-78CA-05C0A59AA04D}"/>
                </a:ext>
              </a:extLst>
            </p:cNvPr>
            <p:cNvPicPr>
              <a:picLocks noChangeAspect="1"/>
            </p:cNvPicPr>
            <p:nvPr/>
          </p:nvPicPr>
          <p:blipFill>
            <a:blip r:embed="rId6"/>
            <a:stretch>
              <a:fillRect/>
            </a:stretch>
          </p:blipFill>
          <p:spPr>
            <a:xfrm>
              <a:off x="3483431" y="4206738"/>
              <a:ext cx="2007802" cy="2007802"/>
            </a:xfrm>
            <a:prstGeom prst="rect">
              <a:avLst/>
            </a:prstGeom>
          </p:spPr>
        </p:pic>
        <p:sp>
          <p:nvSpPr>
            <p:cNvPr id="29" name="矩形: 圆角 28">
              <a:extLst>
                <a:ext uri="{FF2B5EF4-FFF2-40B4-BE49-F238E27FC236}">
                  <a16:creationId xmlns:a16="http://schemas.microsoft.com/office/drawing/2014/main" id="{FF0928D2-EC38-2A2A-F1A5-42AFA1B44338}"/>
                </a:ext>
              </a:extLst>
            </p:cNvPr>
            <p:cNvSpPr/>
            <p:nvPr/>
          </p:nvSpPr>
          <p:spPr>
            <a:xfrm>
              <a:off x="3513433" y="4285497"/>
              <a:ext cx="1947797" cy="1850284"/>
            </a:xfrm>
            <a:prstGeom prst="roundRect">
              <a:avLst>
                <a:gd name="adj" fmla="val 7342"/>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grpSp>
    </p:spTree>
    <p:custDataLst>
      <p:tags r:id="rId1"/>
    </p:custDataLst>
    <p:extLst>
      <p:ext uri="{BB962C8B-B14F-4D97-AF65-F5344CB8AC3E}">
        <p14:creationId xmlns:p14="http://schemas.microsoft.com/office/powerpoint/2010/main" val="1180046566"/>
      </p:ext>
    </p:extLst>
  </p:cSld>
  <p:clrMapOvr>
    <a:masterClrMapping/>
  </p:clrMapOvr>
  <mc:AlternateContent xmlns:mc="http://schemas.openxmlformats.org/markup-compatibility/2006" xmlns:p14="http://schemas.microsoft.com/office/powerpoint/2010/main">
    <mc:Choice Requires="p14">
      <p:transition spd="slow" p14:dur="2000" advTm="22756"/>
    </mc:Choice>
    <mc:Fallback xmlns="">
      <p:transition spd="slow" advTm="2275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2E990-4E7F-01F6-F86C-01A8AAF07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6D508-D914-B89C-A5D9-AF3A57BA8E25}"/>
              </a:ext>
            </a:extLst>
          </p:cNvPr>
          <p:cNvSpPr>
            <a:spLocks noGrp="1"/>
          </p:cNvSpPr>
          <p:nvPr>
            <p:ph type="title"/>
          </p:nvPr>
        </p:nvSpPr>
        <p:spPr>
          <a:xfrm>
            <a:off x="-76200" y="-76200"/>
            <a:ext cx="10363200" cy="914400"/>
          </a:xfrm>
        </p:spPr>
        <p:txBody>
          <a:bodyPr/>
          <a:lstStyle/>
          <a:p>
            <a:r>
              <a:rPr lang="en-US" sz="4000" b="0" dirty="0">
                <a:solidFill>
                  <a:schemeClr val="tx1"/>
                </a:solidFill>
                <a:latin typeface="Corbel" panose="020B0503020204020204" pitchFamily="34" charset="0"/>
                <a:cs typeface="Gill Sans MT"/>
              </a:rPr>
              <a:t>State-of-the-Art </a:t>
            </a:r>
            <a:r>
              <a:rPr lang="en-US" altLang="zh-CN" sz="4000" b="0" dirty="0">
                <a:solidFill>
                  <a:schemeClr val="tx1"/>
                </a:solidFill>
                <a:latin typeface="Corbel" panose="020B0503020204020204" pitchFamily="34" charset="0"/>
                <a:cs typeface="Gill Sans MT"/>
              </a:rPr>
              <a:t>in LLM Inference</a:t>
            </a:r>
            <a:endParaRPr lang="en-US" sz="4000" b="0" dirty="0">
              <a:solidFill>
                <a:schemeClr val="tx1"/>
              </a:solidFill>
              <a:latin typeface="Corbel" panose="020B0503020204020204" pitchFamily="34" charset="0"/>
              <a:cs typeface="Gill Sans MT"/>
            </a:endParaRPr>
          </a:p>
        </p:txBody>
      </p:sp>
      <p:sp>
        <p:nvSpPr>
          <p:cNvPr id="176" name="Slide Number Placeholder 4">
            <a:extLst>
              <a:ext uri="{FF2B5EF4-FFF2-40B4-BE49-F238E27FC236}">
                <a16:creationId xmlns:a16="http://schemas.microsoft.com/office/drawing/2014/main" id="{5CDC17AA-32A3-6321-BF59-09E7EBEED704}"/>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pic>
        <p:nvPicPr>
          <p:cNvPr id="181" name="Picture 180" descr="safari.png">
            <a:extLst>
              <a:ext uri="{FF2B5EF4-FFF2-40B4-BE49-F238E27FC236}">
                <a16:creationId xmlns:a16="http://schemas.microsoft.com/office/drawing/2014/main" id="{D48DADB3-C46D-A316-DFA7-2CBA9A34108A}"/>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6" name="Rounded Rectangle 5">
            <a:extLst>
              <a:ext uri="{FF2B5EF4-FFF2-40B4-BE49-F238E27FC236}">
                <a16:creationId xmlns:a16="http://schemas.microsoft.com/office/drawing/2014/main" id="{003F4E37-73E2-11CD-BC73-AAB41555C2EE}"/>
              </a:ext>
            </a:extLst>
          </p:cNvPr>
          <p:cNvSpPr/>
          <p:nvPr/>
        </p:nvSpPr>
        <p:spPr>
          <a:xfrm>
            <a:off x="1440461" y="2410243"/>
            <a:ext cx="1479471" cy="148308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pitchFamily="34" charset="0"/>
                <a:cs typeface="Gill Sans MT"/>
              </a:rPr>
              <a:t>PIM-Enabled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orbel" panose="020B0503020204020204" pitchFamily="34" charset="0"/>
                <a:cs typeface="Gill Sans MT"/>
              </a:rPr>
              <a:t>Memory</a:t>
            </a:r>
            <a:endParaRPr kumimoji="0" lang="en-US" sz="2000" b="1" i="0" u="none" strike="noStrike" kern="1200" cap="none" spc="0" normalizeH="0" baseline="0" noProof="0" dirty="0">
              <a:ln>
                <a:noFill/>
              </a:ln>
              <a:solidFill>
                <a:prstClr val="white"/>
              </a:solidFill>
              <a:effectLst/>
              <a:uLnTx/>
              <a:uFillTx/>
              <a:latin typeface="Corbel" panose="020B0503020204020204" pitchFamily="34" charset="0"/>
              <a:cs typeface="Gill Sans MT"/>
            </a:endParaRPr>
          </a:p>
        </p:txBody>
      </p:sp>
      <p:cxnSp>
        <p:nvCxnSpPr>
          <p:cNvPr id="24" name="Straight Arrow Connector 23">
            <a:extLst>
              <a:ext uri="{FF2B5EF4-FFF2-40B4-BE49-F238E27FC236}">
                <a16:creationId xmlns:a16="http://schemas.microsoft.com/office/drawing/2014/main" id="{C6BEEA10-8076-344E-45CA-C33BAE6806D6}"/>
              </a:ext>
            </a:extLst>
          </p:cNvPr>
          <p:cNvCxnSpPr>
            <a:cxnSpLocks/>
          </p:cNvCxnSpPr>
          <p:nvPr/>
        </p:nvCxnSpPr>
        <p:spPr>
          <a:xfrm flipH="1">
            <a:off x="3474671" y="3117000"/>
            <a:ext cx="1836205" cy="0"/>
          </a:xfrm>
          <a:prstGeom prst="straightConnector1">
            <a:avLst/>
          </a:prstGeom>
          <a:noFill/>
          <a:ln w="57150" cap="flat" cmpd="sng" algn="ctr">
            <a:solidFill>
              <a:schemeClr val="tx1"/>
            </a:solidFill>
            <a:prstDash val="solid"/>
            <a:miter lim="800000"/>
            <a:headEnd type="arrow"/>
            <a:tailEnd type="arrow"/>
          </a:ln>
          <a:effectLst/>
        </p:spPr>
      </p:cxnSp>
      <p:sp>
        <p:nvSpPr>
          <p:cNvPr id="125" name="TextBox 124">
            <a:extLst>
              <a:ext uri="{FF2B5EF4-FFF2-40B4-BE49-F238E27FC236}">
                <a16:creationId xmlns:a16="http://schemas.microsoft.com/office/drawing/2014/main" id="{E976777C-81BB-62D3-78C8-E0632C37AA99}"/>
              </a:ext>
            </a:extLst>
          </p:cNvPr>
          <p:cNvSpPr txBox="1"/>
          <p:nvPr/>
        </p:nvSpPr>
        <p:spPr>
          <a:xfrm>
            <a:off x="4776270" y="1643208"/>
            <a:ext cx="3975538" cy="707886"/>
          </a:xfrm>
          <a:prstGeom prst="rect">
            <a:avLst/>
          </a:prstGeom>
          <a:noFill/>
        </p:spPr>
        <p:txBody>
          <a:bodyPr wrap="square" rtlCol="0">
            <a:spAutoFit/>
          </a:bodyPr>
          <a:lstStyle/>
          <a:p>
            <a:pPr lvl="0" algn="ctr" defTabSz="914400">
              <a:defRPr/>
            </a:pPr>
            <a:r>
              <a:rPr kumimoji="0" lang="en-US" altLang="zh-CN"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Computation-centric </a:t>
            </a:r>
            <a:r>
              <a:rPr lang="en-US" altLang="zh-CN" sz="2000" b="1" dirty="0">
                <a:solidFill>
                  <a:srgbClr val="000000"/>
                </a:solidFill>
                <a:latin typeface="Corbel" panose="020B0503020204020204" pitchFamily="34" charset="0"/>
                <a:cs typeface="Gill Sans MT"/>
              </a:rPr>
              <a:t>accelerator </a:t>
            </a:r>
            <a:r>
              <a:rPr kumimoji="0" lang="en-US" altLang="zh-CN"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i="0" u="none" strike="noStrike" kern="1200" cap="none" spc="0" normalizeH="0" baseline="0" noProof="0" dirty="0">
                <a:ln>
                  <a:noFill/>
                </a:ln>
                <a:solidFill>
                  <a:srgbClr val="000000"/>
                </a:solidFill>
                <a:effectLst/>
                <a:uLnTx/>
                <a:uFillTx/>
                <a:latin typeface="Corbel" panose="020B0503020204020204" pitchFamily="34" charset="0"/>
                <a:cs typeface="Gill Sans MT"/>
              </a:rPr>
              <a:t>(e.g., GPU)</a:t>
            </a:r>
            <a:endParaRPr kumimoji="0" lang="en-US" sz="2000"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9" name="TextBox 124">
            <a:extLst>
              <a:ext uri="{FF2B5EF4-FFF2-40B4-BE49-F238E27FC236}">
                <a16:creationId xmlns:a16="http://schemas.microsoft.com/office/drawing/2014/main" id="{BB06F3A4-AC9F-545B-5A38-F1D767C33706}"/>
              </a:ext>
            </a:extLst>
          </p:cNvPr>
          <p:cNvSpPr txBox="1"/>
          <p:nvPr/>
        </p:nvSpPr>
        <p:spPr>
          <a:xfrm>
            <a:off x="291993" y="1643208"/>
            <a:ext cx="40757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Memory-centric </a:t>
            </a:r>
            <a:r>
              <a:rPr lang="en-US" altLang="zh-CN" sz="2000" b="1" dirty="0">
                <a:solidFill>
                  <a:srgbClr val="000000"/>
                </a:solidFill>
                <a:latin typeface="Corbel" panose="020B0503020204020204" pitchFamily="34" charset="0"/>
                <a:cs typeface="Gill Sans MT"/>
              </a:rPr>
              <a:t>computing device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rgbClr val="000000"/>
                </a:solidFill>
                <a:latin typeface="Corbel" panose="020B0503020204020204" pitchFamily="34" charset="0"/>
                <a:cs typeface="Gill Sans MT"/>
              </a:rPr>
              <a:t>(e.g., HBM-PIM)</a:t>
            </a:r>
            <a:endParaRPr kumimoji="0" lang="en-US" altLang="zh-CN" sz="2000"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pic>
        <p:nvPicPr>
          <p:cNvPr id="1026" name="Picture 2">
            <a:extLst>
              <a:ext uri="{FF2B5EF4-FFF2-40B4-BE49-F238E27FC236}">
                <a16:creationId xmlns:a16="http://schemas.microsoft.com/office/drawing/2014/main" id="{DA866D55-6990-9941-9B2D-D626136E98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879" t="24477" r="34141" b="25013"/>
          <a:stretch/>
        </p:blipFill>
        <p:spPr bwMode="auto">
          <a:xfrm>
            <a:off x="5907270" y="2351094"/>
            <a:ext cx="1713537" cy="152235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317">
            <a:extLst>
              <a:ext uri="{FF2B5EF4-FFF2-40B4-BE49-F238E27FC236}">
                <a16:creationId xmlns:a16="http://schemas.microsoft.com/office/drawing/2014/main" id="{320130A3-BD91-FCD2-095D-8AFF27516073}"/>
              </a:ext>
            </a:extLst>
          </p:cNvPr>
          <p:cNvSpPr txBox="1"/>
          <p:nvPr/>
        </p:nvSpPr>
        <p:spPr>
          <a:xfrm>
            <a:off x="844714" y="5983490"/>
            <a:ext cx="292981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1200" cap="none" spc="0" normalizeH="0" baseline="0" noProof="0" dirty="0">
                <a:ln>
                  <a:noFill/>
                </a:ln>
                <a:solidFill>
                  <a:srgbClr val="000000"/>
                </a:solidFill>
                <a:effectLst/>
                <a:uLnTx/>
                <a:uFillTx/>
                <a:latin typeface="Corbel" panose="020B0503020204020204" pitchFamily="34" charset="0"/>
                <a:cs typeface="Gill Sans MT"/>
              </a:rPr>
              <a:t>Attention</a:t>
            </a:r>
            <a:r>
              <a:rPr kumimoji="0" lang="en-US" sz="2200" b="1" i="0" u="none" strike="noStrike" kern="1200" cap="none" spc="0" normalizeH="0" baseline="0" noProof="0" dirty="0">
                <a:ln>
                  <a:noFill/>
                </a:ln>
                <a:solidFill>
                  <a:srgbClr val="000000"/>
                </a:solidFill>
                <a:effectLst/>
                <a:uLnTx/>
                <a:uFillTx/>
                <a:latin typeface="Corbel" panose="020B0503020204020204" pitchFamily="34" charset="0"/>
                <a:cs typeface="Gill Sans MT"/>
              </a:rPr>
              <a:t> kernels</a:t>
            </a:r>
          </a:p>
        </p:txBody>
      </p:sp>
      <p:sp>
        <p:nvSpPr>
          <p:cNvPr id="61" name="TextBox 317">
            <a:extLst>
              <a:ext uri="{FF2B5EF4-FFF2-40B4-BE49-F238E27FC236}">
                <a16:creationId xmlns:a16="http://schemas.microsoft.com/office/drawing/2014/main" id="{0638B188-95E8-CE62-893A-3EB968827D6C}"/>
              </a:ext>
            </a:extLst>
          </p:cNvPr>
          <p:cNvSpPr txBox="1"/>
          <p:nvPr/>
        </p:nvSpPr>
        <p:spPr>
          <a:xfrm>
            <a:off x="5225455" y="5983490"/>
            <a:ext cx="369144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orbel" panose="020B0503020204020204" pitchFamily="34" charset="0"/>
                <a:cs typeface="Gill Sans MT"/>
              </a:rPr>
              <a:t>FC kernels</a:t>
            </a:r>
          </a:p>
        </p:txBody>
      </p:sp>
      <p:grpSp>
        <p:nvGrpSpPr>
          <p:cNvPr id="86" name="组合 85">
            <a:extLst>
              <a:ext uri="{FF2B5EF4-FFF2-40B4-BE49-F238E27FC236}">
                <a16:creationId xmlns:a16="http://schemas.microsoft.com/office/drawing/2014/main" id="{3CDF2E6D-AA1E-58CA-56A6-4DD10D65CB2B}"/>
              </a:ext>
            </a:extLst>
          </p:cNvPr>
          <p:cNvGrpSpPr/>
          <p:nvPr/>
        </p:nvGrpSpPr>
        <p:grpSpPr>
          <a:xfrm>
            <a:off x="6349600" y="4852163"/>
            <a:ext cx="1231626" cy="905526"/>
            <a:chOff x="4910187" y="2742341"/>
            <a:chExt cx="629481" cy="462812"/>
          </a:xfrm>
        </p:grpSpPr>
        <p:grpSp>
          <p:nvGrpSpPr>
            <p:cNvPr id="62" name="Group 272">
              <a:extLst>
                <a:ext uri="{FF2B5EF4-FFF2-40B4-BE49-F238E27FC236}">
                  <a16:creationId xmlns:a16="http://schemas.microsoft.com/office/drawing/2014/main" id="{8FBE5777-262C-1709-4206-0FD8D8737FBD}"/>
                </a:ext>
              </a:extLst>
            </p:cNvPr>
            <p:cNvGrpSpPr/>
            <p:nvPr/>
          </p:nvGrpSpPr>
          <p:grpSpPr>
            <a:xfrm>
              <a:off x="4910187" y="2742341"/>
              <a:ext cx="530891" cy="353650"/>
              <a:chOff x="914401" y="1152755"/>
              <a:chExt cx="904238" cy="594320"/>
            </a:xfrm>
            <a:solidFill>
              <a:srgbClr val="FFBFBF"/>
            </a:solidFill>
          </p:grpSpPr>
          <p:sp>
            <p:nvSpPr>
              <p:cNvPr id="63" name="Rounded Rectangle 309">
                <a:extLst>
                  <a:ext uri="{FF2B5EF4-FFF2-40B4-BE49-F238E27FC236}">
                    <a16:creationId xmlns:a16="http://schemas.microsoft.com/office/drawing/2014/main" id="{3B4F0670-FAD9-8EF2-B18A-31F3B7341BEE}"/>
                  </a:ext>
                </a:extLst>
              </p:cNvPr>
              <p:cNvSpPr/>
              <p:nvPr/>
            </p:nvSpPr>
            <p:spPr>
              <a:xfrm>
                <a:off x="914401" y="1152755"/>
                <a:ext cx="444006" cy="289510"/>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64" name="Rounded Rectangle 307">
                <a:extLst>
                  <a:ext uri="{FF2B5EF4-FFF2-40B4-BE49-F238E27FC236}">
                    <a16:creationId xmlns:a16="http://schemas.microsoft.com/office/drawing/2014/main" id="{34FCEB30-3302-7A50-2FE2-2191A1956892}"/>
                  </a:ext>
                </a:extLst>
              </p:cNvPr>
              <p:cNvSpPr/>
              <p:nvPr/>
            </p:nvSpPr>
            <p:spPr>
              <a:xfrm>
                <a:off x="1374630" y="1152767"/>
                <a:ext cx="444006" cy="289512"/>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69" name="Rounded Rectangle 305">
                <a:extLst>
                  <a:ext uri="{FF2B5EF4-FFF2-40B4-BE49-F238E27FC236}">
                    <a16:creationId xmlns:a16="http://schemas.microsoft.com/office/drawing/2014/main" id="{F6A7BEE6-20D1-FD7E-3EE3-95EB4D74198B}"/>
                  </a:ext>
                </a:extLst>
              </p:cNvPr>
              <p:cNvSpPr/>
              <p:nvPr/>
            </p:nvSpPr>
            <p:spPr>
              <a:xfrm>
                <a:off x="914403" y="1457563"/>
                <a:ext cx="444006" cy="289512"/>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67" name="Rounded Rectangle 303">
                <a:extLst>
                  <a:ext uri="{FF2B5EF4-FFF2-40B4-BE49-F238E27FC236}">
                    <a16:creationId xmlns:a16="http://schemas.microsoft.com/office/drawing/2014/main" id="{312B7449-9984-9356-D2F8-B4A14EA23E7A}"/>
                  </a:ext>
                </a:extLst>
              </p:cNvPr>
              <p:cNvSpPr/>
              <p:nvPr/>
            </p:nvSpPr>
            <p:spPr>
              <a:xfrm>
                <a:off x="1374633" y="1457560"/>
                <a:ext cx="444006" cy="289510"/>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71" name="Group 273">
              <a:extLst>
                <a:ext uri="{FF2B5EF4-FFF2-40B4-BE49-F238E27FC236}">
                  <a16:creationId xmlns:a16="http://schemas.microsoft.com/office/drawing/2014/main" id="{9F6FBA15-EE0C-2493-1132-A5E4FFBA99BC}"/>
                </a:ext>
              </a:extLst>
            </p:cNvPr>
            <p:cNvGrpSpPr/>
            <p:nvPr/>
          </p:nvGrpSpPr>
          <p:grpSpPr>
            <a:xfrm>
              <a:off x="4959482" y="2796924"/>
              <a:ext cx="530891" cy="353649"/>
              <a:chOff x="914401" y="1152754"/>
              <a:chExt cx="904238" cy="594317"/>
            </a:xfrm>
            <a:solidFill>
              <a:srgbClr val="FFBFBF"/>
            </a:solidFill>
          </p:grpSpPr>
          <p:sp>
            <p:nvSpPr>
              <p:cNvPr id="72" name="Rounded Rectangle 297">
                <a:extLst>
                  <a:ext uri="{FF2B5EF4-FFF2-40B4-BE49-F238E27FC236}">
                    <a16:creationId xmlns:a16="http://schemas.microsoft.com/office/drawing/2014/main" id="{1901A3F6-1853-F548-CA86-71E6F18718B4}"/>
                  </a:ext>
                </a:extLst>
              </p:cNvPr>
              <p:cNvSpPr/>
              <p:nvPr/>
            </p:nvSpPr>
            <p:spPr>
              <a:xfrm>
                <a:off x="914401" y="1152754"/>
                <a:ext cx="444006" cy="289510"/>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73" name="Rounded Rectangle 295">
                <a:extLst>
                  <a:ext uri="{FF2B5EF4-FFF2-40B4-BE49-F238E27FC236}">
                    <a16:creationId xmlns:a16="http://schemas.microsoft.com/office/drawing/2014/main" id="{1F5F7E98-B125-ADB0-17DC-AD126FE40093}"/>
                  </a:ext>
                </a:extLst>
              </p:cNvPr>
              <p:cNvSpPr/>
              <p:nvPr/>
            </p:nvSpPr>
            <p:spPr>
              <a:xfrm>
                <a:off x="1374630" y="1152764"/>
                <a:ext cx="444006" cy="289511"/>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78" name="Rounded Rectangle 293">
                <a:extLst>
                  <a:ext uri="{FF2B5EF4-FFF2-40B4-BE49-F238E27FC236}">
                    <a16:creationId xmlns:a16="http://schemas.microsoft.com/office/drawing/2014/main" id="{DA5B9CD6-691A-B48E-5DC2-3B4A4AAA5258}"/>
                  </a:ext>
                </a:extLst>
              </p:cNvPr>
              <p:cNvSpPr/>
              <p:nvPr/>
            </p:nvSpPr>
            <p:spPr>
              <a:xfrm>
                <a:off x="914403" y="1457560"/>
                <a:ext cx="444006" cy="289511"/>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76" name="Rounded Rectangle 291">
                <a:extLst>
                  <a:ext uri="{FF2B5EF4-FFF2-40B4-BE49-F238E27FC236}">
                    <a16:creationId xmlns:a16="http://schemas.microsoft.com/office/drawing/2014/main" id="{74C59C5B-3F61-28B3-5720-F4191EAC6ED3}"/>
                  </a:ext>
                </a:extLst>
              </p:cNvPr>
              <p:cNvSpPr/>
              <p:nvPr/>
            </p:nvSpPr>
            <p:spPr>
              <a:xfrm>
                <a:off x="1374633" y="1457560"/>
                <a:ext cx="444006" cy="289509"/>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80" name="Group 274">
              <a:extLst>
                <a:ext uri="{FF2B5EF4-FFF2-40B4-BE49-F238E27FC236}">
                  <a16:creationId xmlns:a16="http://schemas.microsoft.com/office/drawing/2014/main" id="{9B61197E-8E25-D3B6-443A-CE6ADAE9D5B9}"/>
                </a:ext>
              </a:extLst>
            </p:cNvPr>
            <p:cNvGrpSpPr/>
            <p:nvPr/>
          </p:nvGrpSpPr>
          <p:grpSpPr>
            <a:xfrm>
              <a:off x="5008777" y="2851504"/>
              <a:ext cx="530889" cy="353649"/>
              <a:chOff x="914401" y="1152755"/>
              <a:chExt cx="904235" cy="594318"/>
            </a:xfrm>
            <a:solidFill>
              <a:srgbClr val="FFBFBF"/>
            </a:solidFill>
          </p:grpSpPr>
          <p:sp>
            <p:nvSpPr>
              <p:cNvPr id="81" name="Rounded Rectangle 285">
                <a:extLst>
                  <a:ext uri="{FF2B5EF4-FFF2-40B4-BE49-F238E27FC236}">
                    <a16:creationId xmlns:a16="http://schemas.microsoft.com/office/drawing/2014/main" id="{5ED53D33-AAC0-65E5-9D1E-3A82EE4CCA92}"/>
                  </a:ext>
                </a:extLst>
              </p:cNvPr>
              <p:cNvSpPr/>
              <p:nvPr/>
            </p:nvSpPr>
            <p:spPr>
              <a:xfrm>
                <a:off x="914401" y="1152755"/>
                <a:ext cx="444006" cy="289510"/>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82" name="Rounded Rectangle 283">
                <a:extLst>
                  <a:ext uri="{FF2B5EF4-FFF2-40B4-BE49-F238E27FC236}">
                    <a16:creationId xmlns:a16="http://schemas.microsoft.com/office/drawing/2014/main" id="{595DC6C3-F701-A79B-D8A7-A0B94EACCDA6}"/>
                  </a:ext>
                </a:extLst>
              </p:cNvPr>
              <p:cNvSpPr/>
              <p:nvPr/>
            </p:nvSpPr>
            <p:spPr>
              <a:xfrm>
                <a:off x="1374630" y="1152767"/>
                <a:ext cx="444006" cy="289512"/>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83" name="Rounded Rectangle 281">
                <a:extLst>
                  <a:ext uri="{FF2B5EF4-FFF2-40B4-BE49-F238E27FC236}">
                    <a16:creationId xmlns:a16="http://schemas.microsoft.com/office/drawing/2014/main" id="{D419DBB6-28DA-D0D2-BB7A-933AD0EA965B}"/>
                  </a:ext>
                </a:extLst>
              </p:cNvPr>
              <p:cNvSpPr/>
              <p:nvPr/>
            </p:nvSpPr>
            <p:spPr>
              <a:xfrm>
                <a:off x="914403" y="1457563"/>
                <a:ext cx="444006" cy="289510"/>
              </a:xfrm>
              <a:prstGeom prst="roundRect">
                <a:avLst/>
              </a:prstGeom>
              <a:grp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sp>
          <p:nvSpPr>
            <p:cNvPr id="85" name="Rounded Rectangle 279">
              <a:extLst>
                <a:ext uri="{FF2B5EF4-FFF2-40B4-BE49-F238E27FC236}">
                  <a16:creationId xmlns:a16="http://schemas.microsoft.com/office/drawing/2014/main" id="{536F9CB8-0914-BCDB-C282-6D8388382ECE}"/>
                </a:ext>
              </a:extLst>
            </p:cNvPr>
            <p:cNvSpPr/>
            <p:nvPr/>
          </p:nvSpPr>
          <p:spPr>
            <a:xfrm>
              <a:off x="5278986" y="3032878"/>
              <a:ext cx="260682" cy="172273"/>
            </a:xfrm>
            <a:prstGeom prst="roundRect">
              <a:avLst/>
            </a:prstGeom>
            <a:solidFill>
              <a:srgbClr val="FFBFBF"/>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92" name="组合 91">
            <a:extLst>
              <a:ext uri="{FF2B5EF4-FFF2-40B4-BE49-F238E27FC236}">
                <a16:creationId xmlns:a16="http://schemas.microsoft.com/office/drawing/2014/main" id="{E1EF06AC-6331-0511-23DE-D7364D9C4362}"/>
              </a:ext>
            </a:extLst>
          </p:cNvPr>
          <p:cNvGrpSpPr/>
          <p:nvPr/>
        </p:nvGrpSpPr>
        <p:grpSpPr>
          <a:xfrm>
            <a:off x="1606679" y="4852168"/>
            <a:ext cx="1231626" cy="905526"/>
            <a:chOff x="1672977" y="3916614"/>
            <a:chExt cx="1231626" cy="905526"/>
          </a:xfrm>
        </p:grpSpPr>
        <p:grpSp>
          <p:nvGrpSpPr>
            <p:cNvPr id="8" name="Group 272">
              <a:extLst>
                <a:ext uri="{FF2B5EF4-FFF2-40B4-BE49-F238E27FC236}">
                  <a16:creationId xmlns:a16="http://schemas.microsoft.com/office/drawing/2014/main" id="{BE83F19B-DA55-E48F-A48E-2D41E406C2DC}"/>
                </a:ext>
              </a:extLst>
            </p:cNvPr>
            <p:cNvGrpSpPr/>
            <p:nvPr/>
          </p:nvGrpSpPr>
          <p:grpSpPr>
            <a:xfrm>
              <a:off x="1672977" y="3916614"/>
              <a:ext cx="1038727" cy="691944"/>
              <a:chOff x="914401" y="1152753"/>
              <a:chExt cx="904238" cy="594320"/>
            </a:xfrm>
          </p:grpSpPr>
          <p:sp>
            <p:nvSpPr>
              <p:cNvPr id="47" name="Rounded Rectangle 309">
                <a:extLst>
                  <a:ext uri="{FF2B5EF4-FFF2-40B4-BE49-F238E27FC236}">
                    <a16:creationId xmlns:a16="http://schemas.microsoft.com/office/drawing/2014/main" id="{2430DB0B-6369-83F7-C5BC-A8230FCD8D6D}"/>
                  </a:ext>
                </a:extLst>
              </p:cNvPr>
              <p:cNvSpPr/>
              <p:nvPr/>
            </p:nvSpPr>
            <p:spPr>
              <a:xfrm>
                <a:off x="914401" y="1152753"/>
                <a:ext cx="444005" cy="289509"/>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45" name="Rounded Rectangle 307">
                <a:extLst>
                  <a:ext uri="{FF2B5EF4-FFF2-40B4-BE49-F238E27FC236}">
                    <a16:creationId xmlns:a16="http://schemas.microsoft.com/office/drawing/2014/main" id="{72F424F8-16D1-E8EE-222D-E875564BC1B8}"/>
                  </a:ext>
                </a:extLst>
              </p:cNvPr>
              <p:cNvSpPr/>
              <p:nvPr/>
            </p:nvSpPr>
            <p:spPr>
              <a:xfrm>
                <a:off x="1374630" y="1152767"/>
                <a:ext cx="444005" cy="289512"/>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43" name="Rounded Rectangle 305">
                <a:extLst>
                  <a:ext uri="{FF2B5EF4-FFF2-40B4-BE49-F238E27FC236}">
                    <a16:creationId xmlns:a16="http://schemas.microsoft.com/office/drawing/2014/main" id="{3C03805C-60D8-DC1F-7BE3-36294BAA1C4D}"/>
                  </a:ext>
                </a:extLst>
              </p:cNvPr>
              <p:cNvSpPr/>
              <p:nvPr/>
            </p:nvSpPr>
            <p:spPr>
              <a:xfrm>
                <a:off x="914402" y="1457562"/>
                <a:ext cx="444006" cy="289511"/>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41" name="Rounded Rectangle 303">
                <a:extLst>
                  <a:ext uri="{FF2B5EF4-FFF2-40B4-BE49-F238E27FC236}">
                    <a16:creationId xmlns:a16="http://schemas.microsoft.com/office/drawing/2014/main" id="{6C5A1CB8-6CCA-5291-2B55-FD12EC4CF4DF}"/>
                  </a:ext>
                </a:extLst>
              </p:cNvPr>
              <p:cNvSpPr/>
              <p:nvPr/>
            </p:nvSpPr>
            <p:spPr>
              <a:xfrm>
                <a:off x="1374633" y="1457559"/>
                <a:ext cx="444006" cy="289510"/>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10" name="Group 273">
              <a:extLst>
                <a:ext uri="{FF2B5EF4-FFF2-40B4-BE49-F238E27FC236}">
                  <a16:creationId xmlns:a16="http://schemas.microsoft.com/office/drawing/2014/main" id="{B7035A56-DA2B-0C27-2B8E-D2CE34C90E98}"/>
                </a:ext>
              </a:extLst>
            </p:cNvPr>
            <p:cNvGrpSpPr/>
            <p:nvPr/>
          </p:nvGrpSpPr>
          <p:grpSpPr>
            <a:xfrm>
              <a:off x="1769426" y="4023404"/>
              <a:ext cx="1038727" cy="691940"/>
              <a:chOff x="914401" y="1152753"/>
              <a:chExt cx="904238" cy="594317"/>
            </a:xfrm>
          </p:grpSpPr>
          <p:sp>
            <p:nvSpPr>
              <p:cNvPr id="35" name="Rounded Rectangle 297">
                <a:extLst>
                  <a:ext uri="{FF2B5EF4-FFF2-40B4-BE49-F238E27FC236}">
                    <a16:creationId xmlns:a16="http://schemas.microsoft.com/office/drawing/2014/main" id="{F56C0F41-E6E7-51C8-60A0-9D10B945A33A}"/>
                  </a:ext>
                </a:extLst>
              </p:cNvPr>
              <p:cNvSpPr/>
              <p:nvPr/>
            </p:nvSpPr>
            <p:spPr>
              <a:xfrm>
                <a:off x="914401" y="1152753"/>
                <a:ext cx="444005" cy="289509"/>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33" name="Rounded Rectangle 295">
                <a:extLst>
                  <a:ext uri="{FF2B5EF4-FFF2-40B4-BE49-F238E27FC236}">
                    <a16:creationId xmlns:a16="http://schemas.microsoft.com/office/drawing/2014/main" id="{D72F8C61-5C4C-7E34-1E7C-717882D323C1}"/>
                  </a:ext>
                </a:extLst>
              </p:cNvPr>
              <p:cNvSpPr/>
              <p:nvPr/>
            </p:nvSpPr>
            <p:spPr>
              <a:xfrm>
                <a:off x="1374630" y="1152763"/>
                <a:ext cx="444005" cy="289511"/>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31" name="Rounded Rectangle 293">
                <a:extLst>
                  <a:ext uri="{FF2B5EF4-FFF2-40B4-BE49-F238E27FC236}">
                    <a16:creationId xmlns:a16="http://schemas.microsoft.com/office/drawing/2014/main" id="{C42315CD-7F96-DD3A-5FD0-E21978F953BC}"/>
                  </a:ext>
                </a:extLst>
              </p:cNvPr>
              <p:cNvSpPr/>
              <p:nvPr/>
            </p:nvSpPr>
            <p:spPr>
              <a:xfrm>
                <a:off x="914402" y="1457559"/>
                <a:ext cx="444006" cy="289511"/>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9" name="Rounded Rectangle 291">
                <a:extLst>
                  <a:ext uri="{FF2B5EF4-FFF2-40B4-BE49-F238E27FC236}">
                    <a16:creationId xmlns:a16="http://schemas.microsoft.com/office/drawing/2014/main" id="{2A795180-73B6-BD6F-2667-AA7064B0E67A}"/>
                  </a:ext>
                </a:extLst>
              </p:cNvPr>
              <p:cNvSpPr/>
              <p:nvPr/>
            </p:nvSpPr>
            <p:spPr>
              <a:xfrm>
                <a:off x="1374633" y="1457559"/>
                <a:ext cx="444006" cy="289510"/>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87" name="Group 274">
              <a:extLst>
                <a:ext uri="{FF2B5EF4-FFF2-40B4-BE49-F238E27FC236}">
                  <a16:creationId xmlns:a16="http://schemas.microsoft.com/office/drawing/2014/main" id="{EB2ABB55-D59A-19B6-8174-5282A22FA61F}"/>
                </a:ext>
              </a:extLst>
            </p:cNvPr>
            <p:cNvGrpSpPr/>
            <p:nvPr/>
          </p:nvGrpSpPr>
          <p:grpSpPr>
            <a:xfrm>
              <a:off x="1865876" y="4130198"/>
              <a:ext cx="1038727" cy="691942"/>
              <a:chOff x="914401" y="1152753"/>
              <a:chExt cx="904238" cy="594319"/>
            </a:xfrm>
          </p:grpSpPr>
          <p:sp>
            <p:nvSpPr>
              <p:cNvPr id="88" name="Rounded Rectangle 285">
                <a:extLst>
                  <a:ext uri="{FF2B5EF4-FFF2-40B4-BE49-F238E27FC236}">
                    <a16:creationId xmlns:a16="http://schemas.microsoft.com/office/drawing/2014/main" id="{3A751B14-0A3B-AAC1-B9E1-628531D69762}"/>
                  </a:ext>
                </a:extLst>
              </p:cNvPr>
              <p:cNvSpPr/>
              <p:nvPr/>
            </p:nvSpPr>
            <p:spPr>
              <a:xfrm>
                <a:off x="914401" y="1152753"/>
                <a:ext cx="444005" cy="289509"/>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89" name="Rounded Rectangle 283">
                <a:extLst>
                  <a:ext uri="{FF2B5EF4-FFF2-40B4-BE49-F238E27FC236}">
                    <a16:creationId xmlns:a16="http://schemas.microsoft.com/office/drawing/2014/main" id="{627B04A3-743F-EB38-4C37-934131F310FC}"/>
                  </a:ext>
                </a:extLst>
              </p:cNvPr>
              <p:cNvSpPr/>
              <p:nvPr/>
            </p:nvSpPr>
            <p:spPr>
              <a:xfrm>
                <a:off x="1374630" y="1152767"/>
                <a:ext cx="444005" cy="289512"/>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90" name="Rounded Rectangle 281">
                <a:extLst>
                  <a:ext uri="{FF2B5EF4-FFF2-40B4-BE49-F238E27FC236}">
                    <a16:creationId xmlns:a16="http://schemas.microsoft.com/office/drawing/2014/main" id="{A1D4AB9C-0A86-C7EA-1F16-468918FB8C08}"/>
                  </a:ext>
                </a:extLst>
              </p:cNvPr>
              <p:cNvSpPr/>
              <p:nvPr/>
            </p:nvSpPr>
            <p:spPr>
              <a:xfrm>
                <a:off x="914402" y="1457561"/>
                <a:ext cx="444006" cy="289511"/>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91" name="Rounded Rectangle 279">
                <a:extLst>
                  <a:ext uri="{FF2B5EF4-FFF2-40B4-BE49-F238E27FC236}">
                    <a16:creationId xmlns:a16="http://schemas.microsoft.com/office/drawing/2014/main" id="{ECEF79B0-247A-2E0F-7746-107EEC2A7BAF}"/>
                  </a:ext>
                </a:extLst>
              </p:cNvPr>
              <p:cNvSpPr/>
              <p:nvPr/>
            </p:nvSpPr>
            <p:spPr>
              <a:xfrm>
                <a:off x="1374633" y="1457558"/>
                <a:ext cx="444006" cy="289510"/>
              </a:xfrm>
              <a:prstGeom prst="roundRect">
                <a:avLst/>
              </a:prstGeom>
              <a:solidFill>
                <a:schemeClr val="accent1">
                  <a:lumMod val="40000"/>
                  <a:lumOff val="60000"/>
                </a:scheme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sp>
        <p:nvSpPr>
          <p:cNvPr id="93" name="箭头: 右 92">
            <a:extLst>
              <a:ext uri="{FF2B5EF4-FFF2-40B4-BE49-F238E27FC236}">
                <a16:creationId xmlns:a16="http://schemas.microsoft.com/office/drawing/2014/main" id="{0534B615-A18B-2B3C-7D2D-6A05B4D96087}"/>
              </a:ext>
            </a:extLst>
          </p:cNvPr>
          <p:cNvSpPr/>
          <p:nvPr/>
        </p:nvSpPr>
        <p:spPr>
          <a:xfrm rot="16200000">
            <a:off x="1953942" y="3996254"/>
            <a:ext cx="510043" cy="50162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94" name="箭头: 右 93">
            <a:extLst>
              <a:ext uri="{FF2B5EF4-FFF2-40B4-BE49-F238E27FC236}">
                <a16:creationId xmlns:a16="http://schemas.microsoft.com/office/drawing/2014/main" id="{8B5A45B7-5A19-2E40-DABE-5CFB4F3B5B0B}"/>
              </a:ext>
            </a:extLst>
          </p:cNvPr>
          <p:cNvSpPr/>
          <p:nvPr/>
        </p:nvSpPr>
        <p:spPr>
          <a:xfrm rot="16200000">
            <a:off x="6627467" y="4000560"/>
            <a:ext cx="510043" cy="50162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95" name="TextBox 124">
            <a:extLst>
              <a:ext uri="{FF2B5EF4-FFF2-40B4-BE49-F238E27FC236}">
                <a16:creationId xmlns:a16="http://schemas.microsoft.com/office/drawing/2014/main" id="{1815E575-A945-9210-7E0F-3E0EF067A94A}"/>
              </a:ext>
            </a:extLst>
          </p:cNvPr>
          <p:cNvSpPr txBox="1"/>
          <p:nvPr/>
        </p:nvSpPr>
        <p:spPr>
          <a:xfrm>
            <a:off x="2309620" y="4047013"/>
            <a:ext cx="9413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rgbClr val="000000"/>
                </a:solidFill>
                <a:latin typeface="Corbel" panose="020B0503020204020204" pitchFamily="34" charset="0"/>
                <a:cs typeface="Gill Sans MT"/>
              </a:rPr>
              <a:t>Map</a:t>
            </a:r>
            <a:endParaRPr kumimoji="0" lang="en-US" sz="2000"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96" name="TextBox 124">
            <a:extLst>
              <a:ext uri="{FF2B5EF4-FFF2-40B4-BE49-F238E27FC236}">
                <a16:creationId xmlns:a16="http://schemas.microsoft.com/office/drawing/2014/main" id="{81F09A69-36B1-3418-EB25-5322F870F9E2}"/>
              </a:ext>
            </a:extLst>
          </p:cNvPr>
          <p:cNvSpPr txBox="1"/>
          <p:nvPr/>
        </p:nvSpPr>
        <p:spPr>
          <a:xfrm>
            <a:off x="6974732" y="4047013"/>
            <a:ext cx="9413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rgbClr val="000000"/>
                </a:solidFill>
                <a:latin typeface="Corbel" panose="020B0503020204020204" pitchFamily="34" charset="0"/>
                <a:cs typeface="Gill Sans MT"/>
              </a:rPr>
              <a:t>Map</a:t>
            </a:r>
            <a:endParaRPr kumimoji="0" lang="en-US" sz="2000"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3" name="文本框 2">
            <a:extLst>
              <a:ext uri="{FF2B5EF4-FFF2-40B4-BE49-F238E27FC236}">
                <a16:creationId xmlns:a16="http://schemas.microsoft.com/office/drawing/2014/main" id="{8AC9DB75-9FB5-A7F2-199E-5E522A4C78B9}"/>
              </a:ext>
            </a:extLst>
          </p:cNvPr>
          <p:cNvSpPr txBox="1"/>
          <p:nvPr/>
        </p:nvSpPr>
        <p:spPr>
          <a:xfrm>
            <a:off x="162975" y="1227142"/>
            <a:ext cx="7321797" cy="307777"/>
          </a:xfrm>
          <a:prstGeom prst="rect">
            <a:avLst/>
          </a:prstGeom>
          <a:noFill/>
        </p:spPr>
        <p:txBody>
          <a:bodyPr wrap="square" tIns="0" bIns="0">
            <a:spAutoFit/>
          </a:bodyPr>
          <a:lstStyle/>
          <a:p>
            <a:r>
              <a:rPr lang="en-US" altLang="zh-CN" sz="2000" dirty="0">
                <a:latin typeface="Corbel" panose="020B0503020204020204" pitchFamily="34" charset="0"/>
                <a:cs typeface="Lato" panose="020F0502020204030203" pitchFamily="34" charset="0"/>
              </a:rPr>
              <a:t>A PIM-enabled LLM computing system: </a:t>
            </a:r>
          </a:p>
        </p:txBody>
      </p:sp>
    </p:spTree>
    <p:custDataLst>
      <p:tags r:id="rId1"/>
    </p:custDataLst>
    <p:extLst>
      <p:ext uri="{BB962C8B-B14F-4D97-AF65-F5344CB8AC3E}">
        <p14:creationId xmlns:p14="http://schemas.microsoft.com/office/powerpoint/2010/main" val="2813918997"/>
      </p:ext>
    </p:extLst>
  </p:cSld>
  <p:clrMapOvr>
    <a:masterClrMapping/>
  </p:clrMapOvr>
  <mc:AlternateContent xmlns:mc="http://schemas.openxmlformats.org/markup-compatibility/2006" xmlns:p14="http://schemas.microsoft.com/office/powerpoint/2010/main">
    <mc:Choice Requires="p14">
      <p:transition spd="slow" p14:dur="2000" advTm="25244"/>
    </mc:Choice>
    <mc:Fallback xmlns="">
      <p:transition spd="slow" advTm="252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wipe(down)">
                                      <p:cBhvr>
                                        <p:cTn id="31" dur="500"/>
                                        <p:tgtEl>
                                          <p:spTgt spid="9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wipe(down)">
                                      <p:cBhvr>
                                        <p:cTn id="34" dur="500"/>
                                        <p:tgtEl>
                                          <p:spTgt spid="9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down)">
                                      <p:cBhvr>
                                        <p:cTn id="45" dur="500"/>
                                        <p:tgtEl>
                                          <p:spTgt spid="9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down)">
                                      <p:cBhvr>
                                        <p:cTn id="4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5" grpId="0"/>
      <p:bldP spid="9" grpId="0"/>
      <p:bldP spid="49" grpId="0"/>
      <p:bldP spid="61" grpId="0"/>
      <p:bldP spid="93" grpId="0" animBg="1"/>
      <p:bldP spid="94" grpId="0" animBg="1"/>
      <p:bldP spid="95" grpId="0"/>
      <p:bldP spid="9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cs typeface="Gill Sans MT"/>
            </a:endParaRPr>
          </a:p>
        </p:txBody>
      </p:sp>
      <p:sp>
        <p:nvSpPr>
          <p:cNvPr id="35" name="Title 1"/>
          <p:cNvSpPr>
            <a:spLocks noGrp="1"/>
          </p:cNvSpPr>
          <p:nvPr>
            <p:ph type="title"/>
          </p:nvPr>
        </p:nvSpPr>
        <p:spPr/>
        <p:txBody>
          <a:bodyPr/>
          <a:lstStyle/>
          <a:p>
            <a:r>
              <a:rPr lang="en-US" altLang="zh-CN" sz="4000" b="0" dirty="0">
                <a:solidFill>
                  <a:schemeClr val="tx1"/>
                </a:solidFill>
                <a:latin typeface="Corbel" panose="020B0503020204020204" pitchFamily="34" charset="0"/>
              </a:rPr>
              <a:t>Major Shortcomings</a:t>
            </a:r>
            <a:endParaRPr lang="en-US" sz="4000" b="0" dirty="0">
              <a:solidFill>
                <a:schemeClr val="tx1"/>
              </a:solidFill>
              <a:latin typeface="Corbel" panose="020B0503020204020204" pitchFamily="34" charset="0"/>
              <a:cs typeface="Gill Sans MT"/>
            </a:endParaRPr>
          </a:p>
        </p:txBody>
      </p:sp>
      <p:pic>
        <p:nvPicPr>
          <p:cNvPr id="20" name="Picture 19" descr="safari.png"/>
          <p:cNvPicPr>
            <a:picLocks noChangeAspect="1"/>
          </p:cNvPicPr>
          <p:nvPr/>
        </p:nvPicPr>
        <p:blipFill>
          <a:blip r:embed="rId4" cstate="print"/>
          <a:stretch>
            <a:fillRect/>
          </a:stretch>
        </p:blipFill>
        <p:spPr>
          <a:xfrm>
            <a:off x="76200" y="6580445"/>
            <a:ext cx="959296" cy="277563"/>
          </a:xfrm>
          <a:prstGeom prst="rect">
            <a:avLst/>
          </a:prstGeom>
        </p:spPr>
      </p:pic>
      <p:grpSp>
        <p:nvGrpSpPr>
          <p:cNvPr id="2" name="组合 1">
            <a:extLst>
              <a:ext uri="{FF2B5EF4-FFF2-40B4-BE49-F238E27FC236}">
                <a16:creationId xmlns:a16="http://schemas.microsoft.com/office/drawing/2014/main" id="{5F6F974E-BFFD-9F10-DE5D-05CAD1092B79}"/>
              </a:ext>
            </a:extLst>
          </p:cNvPr>
          <p:cNvGrpSpPr/>
          <p:nvPr/>
        </p:nvGrpSpPr>
        <p:grpSpPr>
          <a:xfrm>
            <a:off x="0" y="1904059"/>
            <a:ext cx="9144000" cy="980349"/>
            <a:chOff x="0" y="1904059"/>
            <a:chExt cx="9144000" cy="980349"/>
          </a:xfrm>
        </p:grpSpPr>
        <p:grpSp>
          <p:nvGrpSpPr>
            <p:cNvPr id="11" name="Group 22">
              <a:extLst>
                <a:ext uri="{FF2B5EF4-FFF2-40B4-BE49-F238E27FC236}">
                  <a16:creationId xmlns:a16="http://schemas.microsoft.com/office/drawing/2014/main" id="{5C0B3515-B67B-BE68-B578-E4FDE330C80F}"/>
                </a:ext>
              </a:extLst>
            </p:cNvPr>
            <p:cNvGrpSpPr/>
            <p:nvPr/>
          </p:nvGrpSpPr>
          <p:grpSpPr>
            <a:xfrm>
              <a:off x="0" y="1904059"/>
              <a:ext cx="9144000" cy="954107"/>
              <a:chOff x="0" y="2503687"/>
              <a:chExt cx="9144000" cy="539031"/>
            </a:xfrm>
          </p:grpSpPr>
          <p:sp>
            <p:nvSpPr>
              <p:cNvPr id="12" name="Rectangle 24">
                <a:extLst>
                  <a:ext uri="{FF2B5EF4-FFF2-40B4-BE49-F238E27FC236}">
                    <a16:creationId xmlns:a16="http://schemas.microsoft.com/office/drawing/2014/main" id="{F8C38535-0E55-E29B-7127-0890FBCFB3EB}"/>
                  </a:ext>
                </a:extLst>
              </p:cNvPr>
              <p:cNvSpPr/>
              <p:nvPr/>
            </p:nvSpPr>
            <p:spPr>
              <a:xfrm>
                <a:off x="0" y="2503687"/>
                <a:ext cx="9144000" cy="539031"/>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13" name="TextBox 25">
                <a:extLst>
                  <a:ext uri="{FF2B5EF4-FFF2-40B4-BE49-F238E27FC236}">
                    <a16:creationId xmlns:a16="http://schemas.microsoft.com/office/drawing/2014/main" id="{9CC3F676-995F-674E-EA54-4FED5840ED4C}"/>
                  </a:ext>
                </a:extLst>
              </p:cNvPr>
              <p:cNvSpPr txBox="1"/>
              <p:nvPr/>
            </p:nvSpPr>
            <p:spPr>
              <a:xfrm>
                <a:off x="59389" y="2557026"/>
                <a:ext cx="474011" cy="46947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F497D"/>
                    </a:solidFill>
                    <a:effectLst/>
                    <a:uLnTx/>
                    <a:uFillTx/>
                    <a:latin typeface="Corbel" panose="020B0503020204020204" pitchFamily="34" charset="0"/>
                  </a:rPr>
                  <a:t>1</a:t>
                </a:r>
              </a:p>
            </p:txBody>
          </p:sp>
        </p:grpSp>
        <p:sp>
          <p:nvSpPr>
            <p:cNvPr id="17" name="Rectangle 23">
              <a:extLst>
                <a:ext uri="{FF2B5EF4-FFF2-40B4-BE49-F238E27FC236}">
                  <a16:creationId xmlns:a16="http://schemas.microsoft.com/office/drawing/2014/main" id="{28BDD35A-84D9-95A8-2AE1-F4EE570E6F0C}"/>
                </a:ext>
              </a:extLst>
            </p:cNvPr>
            <p:cNvSpPr/>
            <p:nvPr/>
          </p:nvSpPr>
          <p:spPr>
            <a:xfrm>
              <a:off x="236032" y="1991856"/>
              <a:ext cx="8610600" cy="892552"/>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0" noProof="0" dirty="0">
                  <a:ln>
                    <a:noFill/>
                  </a:ln>
                  <a:solidFill>
                    <a:srgbClr val="C00000"/>
                  </a:solidFill>
                  <a:effectLst/>
                  <a:uLnTx/>
                  <a:uFillTx/>
                  <a:latin typeface="Corbel" panose="020B0503020204020204" pitchFamily="34" charset="0"/>
                  <a:cs typeface="Gill Sans MT"/>
                </a:rPr>
                <a:t>Static scheduling </a:t>
              </a:r>
              <a:r>
                <a:rPr kumimoji="0" lang="en-US" altLang="zh-CN" sz="2600" i="0" u="none" strike="noStrike" kern="1200" cap="none" spc="0" normalizeH="0" baseline="0" noProof="0" dirty="0">
                  <a:ln>
                    <a:noFill/>
                  </a:ln>
                  <a:effectLst/>
                  <a:uLnTx/>
                  <a:uFillTx/>
                  <a:latin typeface="Corbel" panose="020B0503020204020204" pitchFamily="34" charset="0"/>
                  <a:cs typeface="Gill Sans MT"/>
                </a:rPr>
                <a:t>leads to </a:t>
              </a:r>
              <a:r>
                <a:rPr kumimoji="0" lang="en-US" altLang="zh-CN" sz="2600" b="1" i="0" u="none" strike="noStrike" kern="1200" cap="none" spc="0" normalizeH="0" baseline="0" noProof="0" dirty="0">
                  <a:ln>
                    <a:noFill/>
                  </a:ln>
                  <a:solidFill>
                    <a:srgbClr val="C00000"/>
                  </a:solidFill>
                  <a:effectLst/>
                  <a:uLnTx/>
                  <a:uFillTx/>
                  <a:latin typeface="Corbel" panose="020B0503020204020204" pitchFamily="34" charset="0"/>
                  <a:cs typeface="Gill Sans MT"/>
                </a:rPr>
                <a:t>sub-optimal </a:t>
              </a:r>
              <a:r>
                <a:rPr kumimoji="0" lang="en-US" altLang="zh-CN" sz="2600" i="0" u="none" strike="noStrike" kern="1200" cap="none" spc="0" normalizeH="0" baseline="0" noProof="0" dirty="0">
                  <a:ln>
                    <a:noFill/>
                  </a:ln>
                  <a:effectLst/>
                  <a:uLnTx/>
                  <a:uFillTx/>
                  <a:latin typeface="Corbel" panose="020B0503020204020204" pitchFamily="34" charset="0"/>
                  <a:cs typeface="Gill Sans MT"/>
                </a:rPr>
                <a:t>performance </a:t>
              </a:r>
            </a:p>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600" i="0" u="none" strike="noStrike" kern="1200" cap="none" spc="0" normalizeH="0" baseline="0" noProof="0" dirty="0">
                  <a:ln>
                    <a:noFill/>
                  </a:ln>
                  <a:effectLst/>
                  <a:uLnTx/>
                  <a:uFillTx/>
                  <a:latin typeface="Corbel" panose="020B0503020204020204" pitchFamily="34" charset="0"/>
                  <a:cs typeface="Gill Sans MT"/>
                </a:rPr>
                <a:t>across </a:t>
              </a:r>
              <a:r>
                <a:rPr kumimoji="0" lang="en-US" altLang="zh-CN" sz="2600" b="1" i="0" u="none" strike="noStrike" kern="1200" cap="none" spc="0" normalizeH="0" baseline="0" noProof="0" dirty="0">
                  <a:ln>
                    <a:noFill/>
                  </a:ln>
                  <a:solidFill>
                    <a:schemeClr val="tx2"/>
                  </a:solidFill>
                  <a:effectLst/>
                  <a:uLnTx/>
                  <a:uFillTx/>
                  <a:latin typeface="Corbel" panose="020B0503020204020204" pitchFamily="34" charset="0"/>
                  <a:cs typeface="Gill Sans MT"/>
                </a:rPr>
                <a:t>different parallelism levels</a:t>
              </a:r>
            </a:p>
          </p:txBody>
        </p:sp>
      </p:grpSp>
      <p:grpSp>
        <p:nvGrpSpPr>
          <p:cNvPr id="3" name="组合 2">
            <a:extLst>
              <a:ext uri="{FF2B5EF4-FFF2-40B4-BE49-F238E27FC236}">
                <a16:creationId xmlns:a16="http://schemas.microsoft.com/office/drawing/2014/main" id="{A02B1E77-183A-6D33-E670-2EE34E43A73F}"/>
              </a:ext>
            </a:extLst>
          </p:cNvPr>
          <p:cNvGrpSpPr/>
          <p:nvPr/>
        </p:nvGrpSpPr>
        <p:grpSpPr>
          <a:xfrm>
            <a:off x="-29818" y="4625861"/>
            <a:ext cx="9173818" cy="964925"/>
            <a:chOff x="-29818" y="4625861"/>
            <a:chExt cx="9173818" cy="964925"/>
          </a:xfrm>
        </p:grpSpPr>
        <p:grpSp>
          <p:nvGrpSpPr>
            <p:cNvPr id="14" name="Group 36">
              <a:extLst>
                <a:ext uri="{FF2B5EF4-FFF2-40B4-BE49-F238E27FC236}">
                  <a16:creationId xmlns:a16="http://schemas.microsoft.com/office/drawing/2014/main" id="{6628A2E9-ED02-16E5-25D4-1C4970EA405A}"/>
                </a:ext>
              </a:extLst>
            </p:cNvPr>
            <p:cNvGrpSpPr/>
            <p:nvPr/>
          </p:nvGrpSpPr>
          <p:grpSpPr>
            <a:xfrm>
              <a:off x="0" y="4625861"/>
              <a:ext cx="9144000" cy="954107"/>
              <a:chOff x="0" y="2503686"/>
              <a:chExt cx="9144000" cy="635605"/>
            </a:xfrm>
          </p:grpSpPr>
          <p:sp>
            <p:nvSpPr>
              <p:cNvPr id="15" name="Rectangle 38">
                <a:extLst>
                  <a:ext uri="{FF2B5EF4-FFF2-40B4-BE49-F238E27FC236}">
                    <a16:creationId xmlns:a16="http://schemas.microsoft.com/office/drawing/2014/main" id="{697DC9FA-1236-549F-2A06-313E4D66F6AA}"/>
                  </a:ext>
                </a:extLst>
              </p:cNvPr>
              <p:cNvSpPr/>
              <p:nvPr/>
            </p:nvSpPr>
            <p:spPr>
              <a:xfrm>
                <a:off x="0" y="2503686"/>
                <a:ext cx="9144000" cy="635605"/>
              </a:xfrm>
              <a:prstGeom prst="rect">
                <a:avLst/>
              </a:prstGeom>
              <a:solidFill>
                <a:srgbClr val="E4E4E4"/>
              </a:solidFill>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a:p>
                <a:pPr marL="515938"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sp>
            <p:nvSpPr>
              <p:cNvPr id="16" name="TextBox 39">
                <a:extLst>
                  <a:ext uri="{FF2B5EF4-FFF2-40B4-BE49-F238E27FC236}">
                    <a16:creationId xmlns:a16="http://schemas.microsoft.com/office/drawing/2014/main" id="{F3533DA2-7FC2-CC4B-FADC-D85EE902BA33}"/>
                  </a:ext>
                </a:extLst>
              </p:cNvPr>
              <p:cNvSpPr txBox="1"/>
              <p:nvPr/>
            </p:nvSpPr>
            <p:spPr>
              <a:xfrm>
                <a:off x="59389" y="2514971"/>
                <a:ext cx="474011" cy="55359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F497D"/>
                    </a:solidFill>
                    <a:effectLst/>
                    <a:uLnTx/>
                    <a:uFillTx/>
                    <a:latin typeface="Corbel" panose="020B0503020204020204" pitchFamily="34" charset="0"/>
                  </a:rPr>
                  <a:t>2</a:t>
                </a:r>
              </a:p>
            </p:txBody>
          </p:sp>
        </p:grpSp>
        <p:sp>
          <p:nvSpPr>
            <p:cNvPr id="18" name="Rectangle 37">
              <a:extLst>
                <a:ext uri="{FF2B5EF4-FFF2-40B4-BE49-F238E27FC236}">
                  <a16:creationId xmlns:a16="http://schemas.microsoft.com/office/drawing/2014/main" id="{35D107EB-8E8F-EAB6-24A7-75D0139ECA5D}"/>
                </a:ext>
              </a:extLst>
            </p:cNvPr>
            <p:cNvSpPr/>
            <p:nvPr/>
          </p:nvSpPr>
          <p:spPr>
            <a:xfrm>
              <a:off x="-29818" y="4698234"/>
              <a:ext cx="9143999" cy="892552"/>
            </a:xfrm>
            <a:prstGeom prst="rect">
              <a:avLst/>
            </a:prstGeom>
          </p:spPr>
          <p:txBody>
            <a:bodyPr wrap="square">
              <a:spAutoFit/>
            </a:bodyPr>
            <a:lstStyle/>
            <a:p>
              <a:pPr marL="515938" marR="0" lvl="0" indent="0" algn="ctr" defTabSz="914400" rtl="0" eaLnBrk="1" fontAlgn="auto" latinLnBrk="0" hangingPunct="1">
                <a:lnSpc>
                  <a:spcPct val="100000"/>
                </a:lnSpc>
                <a:spcBef>
                  <a:spcPts val="0"/>
                </a:spcBef>
                <a:spcAft>
                  <a:spcPts val="0"/>
                </a:spcAft>
                <a:buClrTx/>
                <a:buSzTx/>
                <a:buFontTx/>
                <a:buNone/>
                <a:tabLst/>
                <a:defRPr/>
              </a:pPr>
              <a:r>
                <a:rPr lang="en-US" altLang="zh-CN" sz="2600" dirty="0">
                  <a:latin typeface="Corbel" panose="020B0503020204020204" pitchFamily="34" charset="0"/>
                  <a:cs typeface="Gill Sans MT"/>
                </a:rPr>
                <a:t>Prior</a:t>
              </a:r>
              <a:r>
                <a:rPr kumimoji="0" lang="en-US" sz="2600" i="0" u="none" strike="noStrike" kern="1200" cap="none" spc="0" normalizeH="0" baseline="0" noProof="0" dirty="0">
                  <a:ln>
                    <a:noFill/>
                  </a:ln>
                  <a:effectLst/>
                  <a:uLnTx/>
                  <a:uFillTx/>
                  <a:latin typeface="Corbel" panose="020B0503020204020204" pitchFamily="34" charset="0"/>
                  <a:cs typeface="Gill Sans MT"/>
                </a:rPr>
                <a:t> approach</a:t>
              </a:r>
              <a:r>
                <a:rPr kumimoji="0" lang="en-US" altLang="zh-CN" sz="2600" i="0" u="none" strike="noStrike" kern="1200" cap="none" spc="0" normalizeH="0" baseline="0" noProof="0" dirty="0">
                  <a:ln>
                    <a:noFill/>
                  </a:ln>
                  <a:effectLst/>
                  <a:uLnTx/>
                  <a:uFillTx/>
                  <a:latin typeface="Corbel" panose="020B0503020204020204" pitchFamily="34" charset="0"/>
                  <a:cs typeface="Gill Sans MT"/>
                </a:rPr>
                <a:t>es</a:t>
              </a:r>
              <a:r>
                <a:rPr kumimoji="0" lang="en-US" sz="2600" i="0" u="none" strike="noStrike" kern="1200" cap="none" spc="0" normalizeH="0" baseline="0" noProof="0" dirty="0">
                  <a:ln>
                    <a:noFill/>
                  </a:ln>
                  <a:effectLst/>
                  <a:uLnTx/>
                  <a:uFillTx/>
                  <a:latin typeface="Corbel" panose="020B0503020204020204" pitchFamily="34" charset="0"/>
                  <a:cs typeface="Gill Sans MT"/>
                </a:rPr>
                <a:t> </a:t>
              </a:r>
              <a:r>
                <a:rPr lang="en-US" sz="2600" dirty="0">
                  <a:latin typeface="Corbel" panose="020B0503020204020204" pitchFamily="34" charset="0"/>
                  <a:cs typeface="Gill Sans MT"/>
                </a:rPr>
                <a:t>s</a:t>
              </a:r>
              <a:r>
                <a:rPr kumimoji="0" lang="en-US" sz="2600" i="0" u="none" strike="noStrike" kern="1200" cap="none" spc="0" normalizeH="0" baseline="0" noProof="0" dirty="0" err="1">
                  <a:ln>
                    <a:noFill/>
                  </a:ln>
                  <a:effectLst/>
                  <a:uLnTx/>
                  <a:uFillTx/>
                  <a:latin typeface="Corbel" panose="020B0503020204020204" pitchFamily="34" charset="0"/>
                  <a:cs typeface="Gill Sans MT"/>
                </a:rPr>
                <a:t>upport</a:t>
              </a:r>
              <a:r>
                <a:rPr kumimoji="0" lang="en-US" sz="2600" i="0" u="none" strike="noStrike" kern="1200" cap="none" spc="0" normalizeH="0" baseline="0" noProof="0" dirty="0">
                  <a:ln>
                    <a:noFill/>
                  </a:ln>
                  <a:effectLst/>
                  <a:uLnTx/>
                  <a:uFillTx/>
                  <a:latin typeface="Corbel" panose="020B0503020204020204" pitchFamily="34" charset="0"/>
                  <a:cs typeface="Gill Sans MT"/>
                </a:rPr>
                <a:t> </a:t>
              </a:r>
              <a:r>
                <a:rPr kumimoji="0" lang="en-US" sz="2600" b="1" i="0" u="none" strike="noStrike" kern="1200" cap="none" spc="0" normalizeH="0" baseline="0" noProof="0" dirty="0">
                  <a:ln>
                    <a:noFill/>
                  </a:ln>
                  <a:solidFill>
                    <a:srgbClr val="C00000"/>
                  </a:solidFill>
                  <a:effectLst/>
                  <a:uLnTx/>
                  <a:uFillTx/>
                  <a:latin typeface="Corbel" panose="020B0503020204020204" pitchFamily="34" charset="0"/>
                  <a:cs typeface="Gill Sans MT"/>
                </a:rPr>
                <a:t>only </a:t>
              </a:r>
              <a:r>
                <a:rPr lang="en-US" sz="2600" b="1" dirty="0">
                  <a:solidFill>
                    <a:srgbClr val="C00000"/>
                  </a:solidFill>
                  <a:latin typeface="Corbel" panose="020B0503020204020204" pitchFamily="34" charset="0"/>
                  <a:cs typeface="Gill Sans MT"/>
                </a:rPr>
                <a:t>o</a:t>
              </a:r>
              <a:r>
                <a:rPr kumimoji="0" lang="en-US" sz="2600" b="1" i="0" u="none" strike="noStrike" kern="1200" cap="none" spc="0" normalizeH="0" baseline="0" noProof="0" dirty="0">
                  <a:ln>
                    <a:noFill/>
                  </a:ln>
                  <a:solidFill>
                    <a:srgbClr val="C00000"/>
                  </a:solidFill>
                  <a:effectLst/>
                  <a:uLnTx/>
                  <a:uFillTx/>
                  <a:latin typeface="Corbel" panose="020B0503020204020204" pitchFamily="34" charset="0"/>
                  <a:cs typeface="Gill Sans MT"/>
                </a:rPr>
                <a:t>ne type of PIM device </a:t>
              </a:r>
              <a:r>
                <a:rPr kumimoji="0" lang="en-US" sz="2600" i="0" u="none" strike="noStrike" kern="1200" cap="none" spc="0" normalizeH="0" baseline="0" noProof="0" dirty="0">
                  <a:ln>
                    <a:noFill/>
                  </a:ln>
                  <a:effectLst/>
                  <a:uLnTx/>
                  <a:uFillTx/>
                  <a:latin typeface="Corbel" panose="020B0503020204020204" pitchFamily="34" charset="0"/>
                  <a:cs typeface="Gill Sans MT"/>
                </a:rPr>
                <a:t>with </a:t>
              </a:r>
            </a:p>
            <a:p>
              <a:pPr marL="515938" marR="0" lvl="0" indent="0" algn="ctr" defTabSz="914400" rtl="0" eaLnBrk="1" fontAlgn="auto" latinLnBrk="0" hangingPunct="1">
                <a:lnSpc>
                  <a:spcPct val="100000"/>
                </a:lnSpc>
                <a:spcBef>
                  <a:spcPts val="0"/>
                </a:spcBef>
                <a:spcAft>
                  <a:spcPts val="0"/>
                </a:spcAft>
                <a:buClrTx/>
                <a:buSzTx/>
                <a:buFontTx/>
                <a:buNone/>
                <a:tabLst/>
                <a:defRPr/>
              </a:pPr>
              <a:r>
                <a:rPr kumimoji="0" lang="en-US" sz="2600" i="0" u="none" strike="noStrike" kern="1200" cap="none" spc="0" normalizeH="0" baseline="0" noProof="0" dirty="0">
                  <a:ln>
                    <a:noFill/>
                  </a:ln>
                  <a:effectLst/>
                  <a:uLnTx/>
                  <a:uFillTx/>
                  <a:latin typeface="Corbel" panose="020B0503020204020204" pitchFamily="34" charset="0"/>
                  <a:cs typeface="Gill Sans MT"/>
                </a:rPr>
                <a:t>a </a:t>
              </a:r>
              <a:r>
                <a:rPr kumimoji="0" lang="en-US" sz="2600" b="1" i="0" u="none" strike="noStrike" kern="1200" cap="none" spc="0" normalizeH="0" baseline="0" noProof="0" dirty="0">
                  <a:ln>
                    <a:noFill/>
                  </a:ln>
                  <a:solidFill>
                    <a:srgbClr val="17375E"/>
                  </a:solidFill>
                  <a:effectLst/>
                  <a:uLnTx/>
                  <a:uFillTx/>
                  <a:latin typeface="Corbel" panose="020B0503020204020204" pitchFamily="34" charset="0"/>
                  <a:cs typeface="Gill Sans MT"/>
                </a:rPr>
                <a:t>certain computation and memory bandwidth capability</a:t>
              </a:r>
            </a:p>
          </p:txBody>
        </p:sp>
      </p:grpSp>
    </p:spTree>
    <p:custDataLst>
      <p:tags r:id="rId1"/>
    </p:custDataLst>
    <p:extLst>
      <p:ext uri="{BB962C8B-B14F-4D97-AF65-F5344CB8AC3E}">
        <p14:creationId xmlns:p14="http://schemas.microsoft.com/office/powerpoint/2010/main" val="2587573280"/>
      </p:ext>
    </p:extLst>
  </p:cSld>
  <p:clrMapOvr>
    <a:masterClrMapping/>
  </p:clrMapOvr>
  <mc:AlternateContent xmlns:mc="http://schemas.openxmlformats.org/markup-compatibility/2006" xmlns:p14="http://schemas.microsoft.com/office/powerpoint/2010/main">
    <mc:Choice Requires="p14">
      <p:transition spd="slow" p14:dur="2000" advTm="21117"/>
    </mc:Choice>
    <mc:Fallback xmlns="">
      <p:transition spd="slow" advTm="211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p:txBody>
          <a:bodyPr/>
          <a:lstStyle/>
          <a:p>
            <a:r>
              <a:rPr lang="en-US" altLang="zh-CN" sz="4000" b="0" dirty="0">
                <a:solidFill>
                  <a:schemeClr val="tx1"/>
                </a:solidFill>
                <a:latin typeface="Corbel" panose="020B0503020204020204" pitchFamily="34" charset="0"/>
              </a:rPr>
              <a:t>Shortcoming 1: Static Scheduling (I) </a:t>
            </a:r>
            <a:endParaRPr lang="en-US" sz="4000" b="0" dirty="0">
              <a:solidFill>
                <a:schemeClr val="tx1"/>
              </a:solidFill>
              <a:latin typeface="Corbel" panose="020B0503020204020204" pitchFamily="34" charset="0"/>
              <a:cs typeface="Gill Sans MT"/>
            </a:endParaRPr>
          </a:p>
        </p:txBody>
      </p:sp>
      <p:pic>
        <p:nvPicPr>
          <p:cNvPr id="109" name="Picture 108" descr="safari.png"/>
          <p:cNvPicPr>
            <a:picLocks noChangeAspect="1"/>
          </p:cNvPicPr>
          <p:nvPr/>
        </p:nvPicPr>
        <p:blipFill>
          <a:blip r:embed="rId4" cstate="print"/>
          <a:stretch>
            <a:fillRect/>
          </a:stretch>
        </p:blipFill>
        <p:spPr>
          <a:xfrm>
            <a:off x="76200" y="6580445"/>
            <a:ext cx="959296" cy="277563"/>
          </a:xfrm>
          <a:prstGeom prst="rect">
            <a:avLst/>
          </a:prstGeom>
        </p:spPr>
      </p:pic>
      <p:sp>
        <p:nvSpPr>
          <p:cNvPr id="214" name="Rounded Rectangle 213"/>
          <p:cNvSpPr/>
          <p:nvPr/>
        </p:nvSpPr>
        <p:spPr>
          <a:xfrm>
            <a:off x="2600596" y="3579790"/>
            <a:ext cx="1371600" cy="1600200"/>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defRPr/>
            </a:pPr>
            <a:r>
              <a:rPr lang="en-US" altLang="zh-CN" sz="2400" b="1" dirty="0">
                <a:solidFill>
                  <a:prstClr val="white"/>
                </a:solidFill>
                <a:latin typeface="Corbel" panose="020B0503020204020204" pitchFamily="34" charset="0"/>
                <a:cs typeface="Gill Sans MT"/>
              </a:rPr>
              <a:t>PIM-Enabled</a:t>
            </a:r>
          </a:p>
          <a:p>
            <a:pPr lvl="0" algn="ctr" defTabSz="914400">
              <a:defRPr/>
            </a:pPr>
            <a:r>
              <a:rPr lang="en-US" altLang="zh-CN" sz="2400" b="1" dirty="0">
                <a:solidFill>
                  <a:prstClr val="white"/>
                </a:solidFill>
                <a:latin typeface="Corbel" panose="020B0503020204020204" pitchFamily="34" charset="0"/>
                <a:cs typeface="Gill Sans MT"/>
              </a:rPr>
              <a:t>Memory</a:t>
            </a:r>
            <a:endParaRPr lang="en-US" altLang="zh-CN" sz="2000" b="1" dirty="0">
              <a:solidFill>
                <a:prstClr val="white"/>
              </a:solidFill>
              <a:latin typeface="Corbel" panose="020B0503020204020204" pitchFamily="34" charset="0"/>
              <a:cs typeface="Gill Sans MT"/>
            </a:endParaRPr>
          </a:p>
        </p:txBody>
      </p:sp>
      <p:cxnSp>
        <p:nvCxnSpPr>
          <p:cNvPr id="215" name="Straight Arrow Connector 214"/>
          <p:cNvCxnSpPr>
            <a:cxnSpLocks/>
          </p:cNvCxnSpPr>
          <p:nvPr/>
        </p:nvCxnSpPr>
        <p:spPr>
          <a:xfrm flipH="1">
            <a:off x="1778524" y="4273750"/>
            <a:ext cx="673100" cy="0"/>
          </a:xfrm>
          <a:prstGeom prst="straightConnector1">
            <a:avLst/>
          </a:prstGeom>
          <a:noFill/>
          <a:ln w="57150" cap="flat" cmpd="sng" algn="ctr">
            <a:solidFill>
              <a:schemeClr val="tx1"/>
            </a:solidFill>
            <a:prstDash val="solid"/>
            <a:miter lim="800000"/>
            <a:headEnd type="arrow"/>
            <a:tailEnd type="none"/>
          </a:ln>
          <a:effectLst/>
        </p:spPr>
      </p:cxnSp>
      <p:sp>
        <p:nvSpPr>
          <p:cNvPr id="217" name="TextBox 216"/>
          <p:cNvSpPr txBox="1"/>
          <p:nvPr/>
        </p:nvSpPr>
        <p:spPr>
          <a:xfrm>
            <a:off x="5899868" y="2841072"/>
            <a:ext cx="287837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Computation-</a:t>
            </a:r>
            <a:r>
              <a:rPr lang="en-US" sz="2000" b="1" dirty="0">
                <a:solidFill>
                  <a:srgbClr val="000000"/>
                </a:solidFill>
                <a:latin typeface="Corbel" panose="020B0503020204020204" pitchFamily="34" charset="0"/>
                <a:cs typeface="Gill Sans MT"/>
              </a:rPr>
              <a:t>centric</a:t>
            </a:r>
            <a:r>
              <a:rPr kumimoji="0" lang="en-US"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 </a:t>
            </a:r>
            <a:r>
              <a:rPr lang="en-US" sz="2000" b="1" noProof="0" dirty="0">
                <a:solidFill>
                  <a:srgbClr val="000000"/>
                </a:solidFill>
                <a:latin typeface="Corbel" panose="020B0503020204020204" pitchFamily="34" charset="0"/>
                <a:cs typeface="Gill Sans MT"/>
              </a:rPr>
              <a:t>a</a:t>
            </a:r>
            <a:r>
              <a:rPr kumimoji="0" lang="en-US"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ccelerator</a:t>
            </a:r>
          </a:p>
        </p:txBody>
      </p:sp>
      <p:grpSp>
        <p:nvGrpSpPr>
          <p:cNvPr id="272" name="Group 271"/>
          <p:cNvGrpSpPr/>
          <p:nvPr/>
        </p:nvGrpSpPr>
        <p:grpSpPr>
          <a:xfrm>
            <a:off x="968926" y="3919839"/>
            <a:ext cx="629481" cy="643581"/>
            <a:chOff x="1770152" y="2743199"/>
            <a:chExt cx="973048" cy="898497"/>
          </a:xfrm>
        </p:grpSpPr>
        <p:grpSp>
          <p:nvGrpSpPr>
            <p:cNvPr id="273" name="Group 272"/>
            <p:cNvGrpSpPr/>
            <p:nvPr/>
          </p:nvGrpSpPr>
          <p:grpSpPr>
            <a:xfrm>
              <a:off x="1770152" y="2743199"/>
              <a:ext cx="820648" cy="746097"/>
              <a:chOff x="914401" y="1019093"/>
              <a:chExt cx="904238" cy="898107"/>
            </a:xfrm>
          </p:grpSpPr>
          <p:grpSp>
            <p:nvGrpSpPr>
              <p:cNvPr id="300" name="Group 299"/>
              <p:cNvGrpSpPr/>
              <p:nvPr/>
            </p:nvGrpSpPr>
            <p:grpSpPr>
              <a:xfrm>
                <a:off x="914401" y="1019093"/>
                <a:ext cx="444005" cy="620673"/>
                <a:chOff x="914400" y="1024519"/>
                <a:chExt cx="560217" cy="550186"/>
              </a:xfrm>
            </p:grpSpPr>
            <p:sp>
              <p:nvSpPr>
                <p:cNvPr id="310" name="Rounded Rectangle 309"/>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311" name="TextBox 310"/>
                <p:cNvSpPr txBox="1"/>
                <p:nvPr/>
              </p:nvSpPr>
              <p:spPr>
                <a:xfrm>
                  <a:off x="1002425" y="1024519"/>
                  <a:ext cx="396995" cy="5501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301" name="Group 300"/>
              <p:cNvGrpSpPr/>
              <p:nvPr/>
            </p:nvGrpSpPr>
            <p:grpSpPr>
              <a:xfrm>
                <a:off x="1374630" y="1019109"/>
                <a:ext cx="444005" cy="620672"/>
                <a:chOff x="914400" y="1024522"/>
                <a:chExt cx="560217" cy="550181"/>
              </a:xfrm>
            </p:grpSpPr>
            <p:sp>
              <p:nvSpPr>
                <p:cNvPr id="308" name="Rounded Rectangle 307"/>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309" name="TextBox 308"/>
                <p:cNvSpPr txBox="1"/>
                <p:nvPr/>
              </p:nvSpPr>
              <p:spPr>
                <a:xfrm>
                  <a:off x="1002429" y="1024522"/>
                  <a:ext cx="396995" cy="55018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302" name="Group 301"/>
              <p:cNvGrpSpPr/>
              <p:nvPr/>
            </p:nvGrpSpPr>
            <p:grpSpPr>
              <a:xfrm>
                <a:off x="914402" y="1296528"/>
                <a:ext cx="444006" cy="620672"/>
                <a:chOff x="914400" y="1000255"/>
                <a:chExt cx="560217" cy="550183"/>
              </a:xfrm>
            </p:grpSpPr>
            <p:sp>
              <p:nvSpPr>
                <p:cNvPr id="306" name="Rounded Rectangle 305"/>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307" name="TextBox 306"/>
                <p:cNvSpPr txBox="1"/>
                <p:nvPr/>
              </p:nvSpPr>
              <p:spPr>
                <a:xfrm>
                  <a:off x="1002425" y="1000255"/>
                  <a:ext cx="396995" cy="5501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303" name="Group 302"/>
              <p:cNvGrpSpPr/>
              <p:nvPr/>
            </p:nvGrpSpPr>
            <p:grpSpPr>
              <a:xfrm>
                <a:off x="1374633" y="1296526"/>
                <a:ext cx="444006" cy="620673"/>
                <a:chOff x="914400" y="1000255"/>
                <a:chExt cx="560217" cy="550185"/>
              </a:xfrm>
            </p:grpSpPr>
            <p:sp>
              <p:nvSpPr>
                <p:cNvPr id="304" name="Rounded Rectangle 303"/>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305" name="TextBox 304"/>
                <p:cNvSpPr txBox="1"/>
                <p:nvPr/>
              </p:nvSpPr>
              <p:spPr>
                <a:xfrm>
                  <a:off x="1002427" y="1000255"/>
                  <a:ext cx="396995" cy="5501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grpSp>
          <p:nvGrpSpPr>
            <p:cNvPr id="274" name="Group 273"/>
            <p:cNvGrpSpPr/>
            <p:nvPr/>
          </p:nvGrpSpPr>
          <p:grpSpPr>
            <a:xfrm>
              <a:off x="1846352" y="2819400"/>
              <a:ext cx="820648" cy="746097"/>
              <a:chOff x="914401" y="1019093"/>
              <a:chExt cx="904238" cy="898106"/>
            </a:xfrm>
          </p:grpSpPr>
          <p:grpSp>
            <p:nvGrpSpPr>
              <p:cNvPr id="288" name="Group 287"/>
              <p:cNvGrpSpPr/>
              <p:nvPr/>
            </p:nvGrpSpPr>
            <p:grpSpPr>
              <a:xfrm>
                <a:off x="914401" y="1019093"/>
                <a:ext cx="444005" cy="620672"/>
                <a:chOff x="914400" y="1024519"/>
                <a:chExt cx="560217" cy="550186"/>
              </a:xfrm>
            </p:grpSpPr>
            <p:sp>
              <p:nvSpPr>
                <p:cNvPr id="298" name="Rounded Rectangle 297"/>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99" name="TextBox 298"/>
                <p:cNvSpPr txBox="1"/>
                <p:nvPr/>
              </p:nvSpPr>
              <p:spPr>
                <a:xfrm>
                  <a:off x="1002425" y="1024519"/>
                  <a:ext cx="396995" cy="5501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289" name="Group 288"/>
              <p:cNvGrpSpPr/>
              <p:nvPr/>
            </p:nvGrpSpPr>
            <p:grpSpPr>
              <a:xfrm>
                <a:off x="1374630" y="1019106"/>
                <a:ext cx="444005" cy="620673"/>
                <a:chOff x="914400" y="1024522"/>
                <a:chExt cx="560217" cy="550183"/>
              </a:xfrm>
            </p:grpSpPr>
            <p:sp>
              <p:nvSpPr>
                <p:cNvPr id="296" name="Rounded Rectangle 295"/>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97" name="TextBox 296"/>
                <p:cNvSpPr txBox="1"/>
                <p:nvPr/>
              </p:nvSpPr>
              <p:spPr>
                <a:xfrm>
                  <a:off x="1002429" y="1024522"/>
                  <a:ext cx="396995" cy="5501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290" name="Group 289"/>
              <p:cNvGrpSpPr/>
              <p:nvPr/>
            </p:nvGrpSpPr>
            <p:grpSpPr>
              <a:xfrm>
                <a:off x="914402" y="1296526"/>
                <a:ext cx="444006" cy="620672"/>
                <a:chOff x="914400" y="1000255"/>
                <a:chExt cx="560217" cy="550183"/>
              </a:xfrm>
            </p:grpSpPr>
            <p:sp>
              <p:nvSpPr>
                <p:cNvPr id="294" name="Rounded Rectangle 293"/>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95" name="TextBox 294"/>
                <p:cNvSpPr txBox="1"/>
                <p:nvPr/>
              </p:nvSpPr>
              <p:spPr>
                <a:xfrm>
                  <a:off x="1002425" y="1000255"/>
                  <a:ext cx="396995" cy="5501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291" name="Group 290"/>
              <p:cNvGrpSpPr/>
              <p:nvPr/>
            </p:nvGrpSpPr>
            <p:grpSpPr>
              <a:xfrm>
                <a:off x="1374633" y="1296526"/>
                <a:ext cx="444006" cy="620673"/>
                <a:chOff x="914400" y="1000255"/>
                <a:chExt cx="560217" cy="550185"/>
              </a:xfrm>
            </p:grpSpPr>
            <p:sp>
              <p:nvSpPr>
                <p:cNvPr id="292" name="Rounded Rectangle 291"/>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93" name="TextBox 292"/>
                <p:cNvSpPr txBox="1"/>
                <p:nvPr/>
              </p:nvSpPr>
              <p:spPr>
                <a:xfrm>
                  <a:off x="1002427" y="1000255"/>
                  <a:ext cx="396995" cy="5501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grpSp>
          <p:nvGrpSpPr>
            <p:cNvPr id="275" name="Group 274"/>
            <p:cNvGrpSpPr/>
            <p:nvPr/>
          </p:nvGrpSpPr>
          <p:grpSpPr>
            <a:xfrm>
              <a:off x="1922552" y="2895599"/>
              <a:ext cx="820648" cy="746097"/>
              <a:chOff x="914401" y="1019093"/>
              <a:chExt cx="904238" cy="898107"/>
            </a:xfrm>
          </p:grpSpPr>
          <p:grpSp>
            <p:nvGrpSpPr>
              <p:cNvPr id="276" name="Group 275"/>
              <p:cNvGrpSpPr/>
              <p:nvPr/>
            </p:nvGrpSpPr>
            <p:grpSpPr>
              <a:xfrm>
                <a:off x="914401" y="1019093"/>
                <a:ext cx="444005" cy="620673"/>
                <a:chOff x="914400" y="1024519"/>
                <a:chExt cx="560217" cy="550186"/>
              </a:xfrm>
            </p:grpSpPr>
            <p:sp>
              <p:nvSpPr>
                <p:cNvPr id="286" name="Rounded Rectangle 285"/>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87" name="TextBox 286"/>
                <p:cNvSpPr txBox="1"/>
                <p:nvPr/>
              </p:nvSpPr>
              <p:spPr>
                <a:xfrm>
                  <a:off x="1002425" y="1024519"/>
                  <a:ext cx="396995" cy="5501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277" name="Group 276"/>
              <p:cNvGrpSpPr/>
              <p:nvPr/>
            </p:nvGrpSpPr>
            <p:grpSpPr>
              <a:xfrm>
                <a:off x="1374630" y="1019109"/>
                <a:ext cx="444005" cy="620672"/>
                <a:chOff x="914400" y="1024522"/>
                <a:chExt cx="560217" cy="550181"/>
              </a:xfrm>
            </p:grpSpPr>
            <p:sp>
              <p:nvSpPr>
                <p:cNvPr id="284" name="Rounded Rectangle 283"/>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85" name="TextBox 284"/>
                <p:cNvSpPr txBox="1"/>
                <p:nvPr/>
              </p:nvSpPr>
              <p:spPr>
                <a:xfrm>
                  <a:off x="1002429" y="1024522"/>
                  <a:ext cx="396995" cy="55018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278" name="Group 277"/>
              <p:cNvGrpSpPr/>
              <p:nvPr/>
            </p:nvGrpSpPr>
            <p:grpSpPr>
              <a:xfrm>
                <a:off x="914402" y="1296528"/>
                <a:ext cx="444006" cy="620672"/>
                <a:chOff x="914400" y="1000255"/>
                <a:chExt cx="560217" cy="550183"/>
              </a:xfrm>
            </p:grpSpPr>
            <p:sp>
              <p:nvSpPr>
                <p:cNvPr id="282" name="Rounded Rectangle 281"/>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83" name="TextBox 282"/>
                <p:cNvSpPr txBox="1"/>
                <p:nvPr/>
              </p:nvSpPr>
              <p:spPr>
                <a:xfrm>
                  <a:off x="1002425" y="1000255"/>
                  <a:ext cx="396995" cy="5501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nvGrpSpPr>
              <p:cNvPr id="279" name="Group 278"/>
              <p:cNvGrpSpPr/>
              <p:nvPr/>
            </p:nvGrpSpPr>
            <p:grpSpPr>
              <a:xfrm>
                <a:off x="1374633" y="1296526"/>
                <a:ext cx="444006" cy="620673"/>
                <a:chOff x="914400" y="1000255"/>
                <a:chExt cx="560217" cy="550185"/>
              </a:xfrm>
            </p:grpSpPr>
            <p:sp>
              <p:nvSpPr>
                <p:cNvPr id="280" name="Rounded Rectangle 279"/>
                <p:cNvSpPr/>
                <p:nvPr/>
              </p:nvSpPr>
              <p:spPr>
                <a:xfrm>
                  <a:off x="914400" y="1143000"/>
                  <a:ext cx="560217" cy="256631"/>
                </a:xfrm>
                <a:prstGeom prst="roundRect">
                  <a:avLst/>
                </a:prstGeom>
                <a:solidFill>
                  <a:schemeClr val="accent1">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81" name="TextBox 280"/>
                <p:cNvSpPr txBox="1"/>
                <p:nvPr/>
              </p:nvSpPr>
              <p:spPr>
                <a:xfrm>
                  <a:off x="1002427" y="1000255"/>
                  <a:ext cx="396995" cy="55018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grpSp>
      <p:sp>
        <p:nvSpPr>
          <p:cNvPr id="2" name="Slide Number Placeholder 1"/>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3" name="TextBox 317">
            <a:extLst>
              <a:ext uri="{FF2B5EF4-FFF2-40B4-BE49-F238E27FC236}">
                <a16:creationId xmlns:a16="http://schemas.microsoft.com/office/drawing/2014/main" id="{BA8B2B02-67E4-3AA8-90CF-59BE3C256B7D}"/>
              </a:ext>
            </a:extLst>
          </p:cNvPr>
          <p:cNvSpPr txBox="1"/>
          <p:nvPr/>
        </p:nvSpPr>
        <p:spPr>
          <a:xfrm>
            <a:off x="438674" y="4591146"/>
            <a:ext cx="1676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Attention</a:t>
            </a:r>
            <a:r>
              <a:rPr kumimoji="0" lang="en-US"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 kernels</a:t>
            </a:r>
          </a:p>
        </p:txBody>
      </p:sp>
      <p:grpSp>
        <p:nvGrpSpPr>
          <p:cNvPr id="6" name="Group 272">
            <a:extLst>
              <a:ext uri="{FF2B5EF4-FFF2-40B4-BE49-F238E27FC236}">
                <a16:creationId xmlns:a16="http://schemas.microsoft.com/office/drawing/2014/main" id="{CC358E12-1D01-FC1A-E102-D449EB2B323F}"/>
              </a:ext>
            </a:extLst>
          </p:cNvPr>
          <p:cNvGrpSpPr/>
          <p:nvPr/>
        </p:nvGrpSpPr>
        <p:grpSpPr>
          <a:xfrm>
            <a:off x="4910187" y="3999374"/>
            <a:ext cx="530891" cy="454882"/>
            <a:chOff x="914401" y="1152755"/>
            <a:chExt cx="904238" cy="764444"/>
          </a:xfrm>
          <a:solidFill>
            <a:srgbClr val="FFBFBF"/>
          </a:solidFill>
        </p:grpSpPr>
        <p:sp>
          <p:nvSpPr>
            <p:cNvPr id="46" name="Rounded Rectangle 309">
              <a:extLst>
                <a:ext uri="{FF2B5EF4-FFF2-40B4-BE49-F238E27FC236}">
                  <a16:creationId xmlns:a16="http://schemas.microsoft.com/office/drawing/2014/main" id="{3730FFA1-8F32-5F87-CAD1-B0426B6BA83D}"/>
                </a:ext>
              </a:extLst>
            </p:cNvPr>
            <p:cNvSpPr/>
            <p:nvPr/>
          </p:nvSpPr>
          <p:spPr>
            <a:xfrm>
              <a:off x="914401" y="1152755"/>
              <a:ext cx="444006" cy="289510"/>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44" name="Rounded Rectangle 307">
              <a:extLst>
                <a:ext uri="{FF2B5EF4-FFF2-40B4-BE49-F238E27FC236}">
                  <a16:creationId xmlns:a16="http://schemas.microsoft.com/office/drawing/2014/main" id="{9868DA91-6B49-6B0F-9FF0-3C83F9E10D9B}"/>
                </a:ext>
              </a:extLst>
            </p:cNvPr>
            <p:cNvSpPr/>
            <p:nvPr/>
          </p:nvSpPr>
          <p:spPr>
            <a:xfrm>
              <a:off x="1374630" y="1152767"/>
              <a:ext cx="444006" cy="289512"/>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42" name="Rounded Rectangle 305">
              <a:extLst>
                <a:ext uri="{FF2B5EF4-FFF2-40B4-BE49-F238E27FC236}">
                  <a16:creationId xmlns:a16="http://schemas.microsoft.com/office/drawing/2014/main" id="{46DFCAFA-9920-E4B1-C2C2-8BB59DE58E92}"/>
                </a:ext>
              </a:extLst>
            </p:cNvPr>
            <p:cNvSpPr/>
            <p:nvPr/>
          </p:nvSpPr>
          <p:spPr>
            <a:xfrm>
              <a:off x="914403" y="1457563"/>
              <a:ext cx="444006" cy="289512"/>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nvGrpSpPr>
            <p:cNvPr id="39" name="Group 302">
              <a:extLst>
                <a:ext uri="{FF2B5EF4-FFF2-40B4-BE49-F238E27FC236}">
                  <a16:creationId xmlns:a16="http://schemas.microsoft.com/office/drawing/2014/main" id="{361C5056-769D-DAAD-E7F7-105F49622E3B}"/>
                </a:ext>
              </a:extLst>
            </p:cNvPr>
            <p:cNvGrpSpPr/>
            <p:nvPr/>
          </p:nvGrpSpPr>
          <p:grpSpPr>
            <a:xfrm>
              <a:off x="1374633" y="1296526"/>
              <a:ext cx="444006" cy="620673"/>
              <a:chOff x="914400" y="1000255"/>
              <a:chExt cx="560217" cy="550185"/>
            </a:xfrm>
            <a:grpFill/>
          </p:grpSpPr>
          <p:sp>
            <p:nvSpPr>
              <p:cNvPr id="40" name="Rounded Rectangle 303">
                <a:extLst>
                  <a:ext uri="{FF2B5EF4-FFF2-40B4-BE49-F238E27FC236}">
                    <a16:creationId xmlns:a16="http://schemas.microsoft.com/office/drawing/2014/main" id="{59CD5DBF-09F7-2CD5-7F82-C204075321A7}"/>
                  </a:ext>
                </a:extLst>
              </p:cNvPr>
              <p:cNvSpPr/>
              <p:nvPr/>
            </p:nvSpPr>
            <p:spPr>
              <a:xfrm>
                <a:off x="914400" y="1143000"/>
                <a:ext cx="560217" cy="256631"/>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41" name="TextBox 304">
                <a:extLst>
                  <a:ext uri="{FF2B5EF4-FFF2-40B4-BE49-F238E27FC236}">
                    <a16:creationId xmlns:a16="http://schemas.microsoft.com/office/drawing/2014/main" id="{BEA0DCEA-7650-0E49-13AF-F2A08F68AF74}"/>
                  </a:ext>
                </a:extLst>
              </p:cNvPr>
              <p:cNvSpPr txBox="1"/>
              <p:nvPr/>
            </p:nvSpPr>
            <p:spPr>
              <a:xfrm>
                <a:off x="1002427" y="1000255"/>
                <a:ext cx="396995" cy="550185"/>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pitchFamily="34" charset="0"/>
                  <a:cs typeface="Gill Sans MT"/>
                </a:endParaRPr>
              </a:p>
            </p:txBody>
          </p:sp>
        </p:grpSp>
      </p:grpSp>
      <p:grpSp>
        <p:nvGrpSpPr>
          <p:cNvPr id="8" name="Group 273">
            <a:extLst>
              <a:ext uri="{FF2B5EF4-FFF2-40B4-BE49-F238E27FC236}">
                <a16:creationId xmlns:a16="http://schemas.microsoft.com/office/drawing/2014/main" id="{BBC80B8D-9884-0FEC-C3CE-B0C8C7360A64}"/>
              </a:ext>
            </a:extLst>
          </p:cNvPr>
          <p:cNvGrpSpPr/>
          <p:nvPr/>
        </p:nvGrpSpPr>
        <p:grpSpPr>
          <a:xfrm>
            <a:off x="4959482" y="4053957"/>
            <a:ext cx="530891" cy="353649"/>
            <a:chOff x="914401" y="1152754"/>
            <a:chExt cx="904238" cy="594317"/>
          </a:xfrm>
          <a:solidFill>
            <a:srgbClr val="FFBFBF"/>
          </a:solidFill>
        </p:grpSpPr>
        <p:sp>
          <p:nvSpPr>
            <p:cNvPr id="33" name="Rounded Rectangle 297">
              <a:extLst>
                <a:ext uri="{FF2B5EF4-FFF2-40B4-BE49-F238E27FC236}">
                  <a16:creationId xmlns:a16="http://schemas.microsoft.com/office/drawing/2014/main" id="{7BC9237F-62B1-72DD-3AE4-2EBB72523325}"/>
                </a:ext>
              </a:extLst>
            </p:cNvPr>
            <p:cNvSpPr/>
            <p:nvPr/>
          </p:nvSpPr>
          <p:spPr>
            <a:xfrm>
              <a:off x="914401" y="1152754"/>
              <a:ext cx="444006" cy="289510"/>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31" name="Rounded Rectangle 295">
              <a:extLst>
                <a:ext uri="{FF2B5EF4-FFF2-40B4-BE49-F238E27FC236}">
                  <a16:creationId xmlns:a16="http://schemas.microsoft.com/office/drawing/2014/main" id="{A4DD0641-E473-138C-24D3-CCEA5C1ECFC4}"/>
                </a:ext>
              </a:extLst>
            </p:cNvPr>
            <p:cNvSpPr/>
            <p:nvPr/>
          </p:nvSpPr>
          <p:spPr>
            <a:xfrm>
              <a:off x="1374630" y="1152764"/>
              <a:ext cx="444006" cy="289511"/>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9" name="Rounded Rectangle 293">
              <a:extLst>
                <a:ext uri="{FF2B5EF4-FFF2-40B4-BE49-F238E27FC236}">
                  <a16:creationId xmlns:a16="http://schemas.microsoft.com/office/drawing/2014/main" id="{EF0D33DF-95A3-D733-EA1D-45FD9B9722AF}"/>
                </a:ext>
              </a:extLst>
            </p:cNvPr>
            <p:cNvSpPr/>
            <p:nvPr/>
          </p:nvSpPr>
          <p:spPr>
            <a:xfrm>
              <a:off x="914403" y="1457560"/>
              <a:ext cx="444006" cy="289511"/>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27" name="Rounded Rectangle 291">
              <a:extLst>
                <a:ext uri="{FF2B5EF4-FFF2-40B4-BE49-F238E27FC236}">
                  <a16:creationId xmlns:a16="http://schemas.microsoft.com/office/drawing/2014/main" id="{D0F76B0C-EE6A-2EE6-50FC-5C52D95ED4CB}"/>
                </a:ext>
              </a:extLst>
            </p:cNvPr>
            <p:cNvSpPr/>
            <p:nvPr/>
          </p:nvSpPr>
          <p:spPr>
            <a:xfrm>
              <a:off x="1374633" y="1457560"/>
              <a:ext cx="444006" cy="289509"/>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grpSp>
        <p:nvGrpSpPr>
          <p:cNvPr id="9" name="Group 274">
            <a:extLst>
              <a:ext uri="{FF2B5EF4-FFF2-40B4-BE49-F238E27FC236}">
                <a16:creationId xmlns:a16="http://schemas.microsoft.com/office/drawing/2014/main" id="{9BEADC0D-681E-39C2-F740-9BAA60C957D7}"/>
              </a:ext>
            </a:extLst>
          </p:cNvPr>
          <p:cNvGrpSpPr/>
          <p:nvPr/>
        </p:nvGrpSpPr>
        <p:grpSpPr>
          <a:xfrm>
            <a:off x="5008777" y="4108537"/>
            <a:ext cx="530891" cy="353649"/>
            <a:chOff x="914401" y="1152755"/>
            <a:chExt cx="904238" cy="594318"/>
          </a:xfrm>
          <a:solidFill>
            <a:srgbClr val="FFBFBF"/>
          </a:solidFill>
        </p:grpSpPr>
        <p:sp>
          <p:nvSpPr>
            <p:cNvPr id="20" name="Rounded Rectangle 285">
              <a:extLst>
                <a:ext uri="{FF2B5EF4-FFF2-40B4-BE49-F238E27FC236}">
                  <a16:creationId xmlns:a16="http://schemas.microsoft.com/office/drawing/2014/main" id="{DF73F80F-7752-55A5-37EC-C961EEE6C43E}"/>
                </a:ext>
              </a:extLst>
            </p:cNvPr>
            <p:cNvSpPr/>
            <p:nvPr/>
          </p:nvSpPr>
          <p:spPr>
            <a:xfrm>
              <a:off x="914401" y="1152755"/>
              <a:ext cx="444006" cy="289510"/>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8" name="Rounded Rectangle 283">
              <a:extLst>
                <a:ext uri="{FF2B5EF4-FFF2-40B4-BE49-F238E27FC236}">
                  <a16:creationId xmlns:a16="http://schemas.microsoft.com/office/drawing/2014/main" id="{D65121F9-EC44-CDC3-494A-5163A77F5E77}"/>
                </a:ext>
              </a:extLst>
            </p:cNvPr>
            <p:cNvSpPr/>
            <p:nvPr/>
          </p:nvSpPr>
          <p:spPr>
            <a:xfrm>
              <a:off x="1374630" y="1152767"/>
              <a:ext cx="444006" cy="289512"/>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6" name="Rounded Rectangle 281">
              <a:extLst>
                <a:ext uri="{FF2B5EF4-FFF2-40B4-BE49-F238E27FC236}">
                  <a16:creationId xmlns:a16="http://schemas.microsoft.com/office/drawing/2014/main" id="{D4D42AE1-AEB4-152A-0737-AB9FC4E037F8}"/>
                </a:ext>
              </a:extLst>
            </p:cNvPr>
            <p:cNvSpPr/>
            <p:nvPr/>
          </p:nvSpPr>
          <p:spPr>
            <a:xfrm>
              <a:off x="914403" y="1457563"/>
              <a:ext cx="444006" cy="289510"/>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sp>
          <p:nvSpPr>
            <p:cNvPr id="14" name="Rounded Rectangle 279">
              <a:extLst>
                <a:ext uri="{FF2B5EF4-FFF2-40B4-BE49-F238E27FC236}">
                  <a16:creationId xmlns:a16="http://schemas.microsoft.com/office/drawing/2014/main" id="{4D3FF499-A753-678C-D6FE-36A1E2BB23DC}"/>
                </a:ext>
              </a:extLst>
            </p:cNvPr>
            <p:cNvSpPr/>
            <p:nvPr/>
          </p:nvSpPr>
          <p:spPr>
            <a:xfrm>
              <a:off x="1374633" y="1457560"/>
              <a:ext cx="444006" cy="289510"/>
            </a:xfrm>
            <a:prstGeom prst="roundRect">
              <a:avLst/>
            </a:prstGeom>
            <a:grp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pitchFamily="34" charset="0"/>
              </a:endParaRPr>
            </a:p>
          </p:txBody>
        </p:sp>
      </p:grpSp>
      <p:sp>
        <p:nvSpPr>
          <p:cNvPr id="48" name="TextBox 317">
            <a:extLst>
              <a:ext uri="{FF2B5EF4-FFF2-40B4-BE49-F238E27FC236}">
                <a16:creationId xmlns:a16="http://schemas.microsoft.com/office/drawing/2014/main" id="{0615EB5D-7367-EC12-6911-F2F9BF3E5DD9}"/>
              </a:ext>
            </a:extLst>
          </p:cNvPr>
          <p:cNvSpPr txBox="1"/>
          <p:nvPr/>
        </p:nvSpPr>
        <p:spPr>
          <a:xfrm>
            <a:off x="4379935" y="4591146"/>
            <a:ext cx="1676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FC kernels</a:t>
            </a:r>
          </a:p>
        </p:txBody>
      </p:sp>
      <p:cxnSp>
        <p:nvCxnSpPr>
          <p:cNvPr id="49" name="Straight Arrow Connector 214">
            <a:extLst>
              <a:ext uri="{FF2B5EF4-FFF2-40B4-BE49-F238E27FC236}">
                <a16:creationId xmlns:a16="http://schemas.microsoft.com/office/drawing/2014/main" id="{FA3EDE02-8BA2-727C-F9EA-973B653B5C1C}"/>
              </a:ext>
            </a:extLst>
          </p:cNvPr>
          <p:cNvCxnSpPr>
            <a:cxnSpLocks/>
          </p:cNvCxnSpPr>
          <p:nvPr/>
        </p:nvCxnSpPr>
        <p:spPr>
          <a:xfrm flipH="1">
            <a:off x="5746696" y="4266884"/>
            <a:ext cx="673100" cy="0"/>
          </a:xfrm>
          <a:prstGeom prst="straightConnector1">
            <a:avLst/>
          </a:prstGeom>
          <a:noFill/>
          <a:ln w="57150" cap="flat" cmpd="sng" algn="ctr">
            <a:solidFill>
              <a:schemeClr val="tx1"/>
            </a:solidFill>
            <a:prstDash val="solid"/>
            <a:miter lim="800000"/>
            <a:headEnd type="arrow"/>
            <a:tailEnd type="none"/>
          </a:ln>
          <a:effectLst/>
        </p:spPr>
      </p:cxnSp>
      <p:sp>
        <p:nvSpPr>
          <p:cNvPr id="5" name="Rectangle 45">
            <a:extLst>
              <a:ext uri="{FF2B5EF4-FFF2-40B4-BE49-F238E27FC236}">
                <a16:creationId xmlns:a16="http://schemas.microsoft.com/office/drawing/2014/main" id="{542CA4A4-0CCE-D7FD-08A5-770C25D42232}"/>
              </a:ext>
            </a:extLst>
          </p:cNvPr>
          <p:cNvSpPr/>
          <p:nvPr/>
        </p:nvSpPr>
        <p:spPr>
          <a:xfrm>
            <a:off x="59389" y="1295400"/>
            <a:ext cx="9054792" cy="461665"/>
          </a:xfrm>
          <a:prstGeom prst="rect">
            <a:avLst/>
          </a:prstGeom>
        </p:spPr>
        <p:txBody>
          <a:bodyPr wrap="square">
            <a:spAutoFit/>
          </a:bodyPr>
          <a:lstStyle/>
          <a:p>
            <a:pPr lvl="0" algn="ctr" defTabSz="914400">
              <a:defRPr/>
            </a:pPr>
            <a:r>
              <a:rPr lang="en-US" altLang="zh-CN" sz="2400" dirty="0">
                <a:latin typeface="Corbel" panose="020B0503020204020204" pitchFamily="34" charset="0"/>
                <a:cs typeface="Gill Sans MT"/>
              </a:rPr>
              <a:t>State-of-the-art </a:t>
            </a:r>
            <a:r>
              <a:rPr kumimoji="0" lang="en-US" altLang="zh-CN" sz="2400" i="0" u="none" strike="noStrike" kern="1200" cap="none" spc="0" normalizeH="0" baseline="0" noProof="0" dirty="0">
                <a:ln>
                  <a:noFill/>
                </a:ln>
                <a:solidFill>
                  <a:srgbClr val="000000"/>
                </a:solidFill>
                <a:effectLst/>
                <a:uLnTx/>
                <a:uFillTx/>
                <a:latin typeface="Corbel" panose="020B0503020204020204" pitchFamily="34" charset="0"/>
                <a:cs typeface="Gill Sans MT"/>
              </a:rPr>
              <a:t>typically uses</a:t>
            </a:r>
            <a:r>
              <a:rPr kumimoji="0" lang="en-US" altLang="zh-CN" sz="2400" i="0" u="none" strike="noStrike" kern="1200" cap="none" spc="0" normalizeH="0" baseline="0" noProof="0" dirty="0">
                <a:ln>
                  <a:noFill/>
                </a:ln>
                <a:effectLst/>
                <a:uLnTx/>
                <a:uFillTx/>
                <a:latin typeface="Corbel" panose="020B0503020204020204" pitchFamily="34" charset="0"/>
                <a:cs typeface="Gill Sans MT"/>
              </a:rPr>
              <a:t> </a:t>
            </a:r>
            <a:r>
              <a:rPr kumimoji="0" lang="en-US" altLang="zh-CN" sz="2400" b="1" i="0" u="none" strike="noStrike" kern="1200" cap="none" spc="0" normalizeH="0" baseline="0" noProof="0" dirty="0">
                <a:ln>
                  <a:noFill/>
                </a:ln>
                <a:solidFill>
                  <a:srgbClr val="C00000"/>
                </a:solidFill>
                <a:effectLst/>
                <a:uLnTx/>
                <a:uFillTx/>
                <a:latin typeface="Corbel" panose="020B0503020204020204" pitchFamily="34" charset="0"/>
                <a:cs typeface="Gill Sans MT"/>
              </a:rPr>
              <a:t>static scheduling</a:t>
            </a:r>
            <a:r>
              <a:rPr kumimoji="0" lang="en-US" altLang="zh-CN" sz="2400" i="0" u="none" strike="noStrike" kern="1200" cap="none" spc="0" normalizeH="0" baseline="0" noProof="0" dirty="0">
                <a:ln>
                  <a:noFill/>
                </a:ln>
                <a:effectLst/>
                <a:uLnTx/>
                <a:uFillTx/>
                <a:latin typeface="Corbel" panose="020B0503020204020204" pitchFamily="34" charset="0"/>
                <a:cs typeface="Gill Sans MT"/>
              </a:rPr>
              <a:t>:</a:t>
            </a:r>
            <a:endParaRPr kumimoji="0" lang="en-US" sz="2400" i="0" u="none" strike="noStrike" kern="1200" cap="none" spc="0" normalizeH="0" baseline="0" noProof="0" dirty="0">
              <a:ln>
                <a:noFill/>
              </a:ln>
              <a:effectLst/>
              <a:uLnTx/>
              <a:uFillTx/>
              <a:latin typeface="Corbel" panose="020B0503020204020204" pitchFamily="34" charset="0"/>
              <a:cs typeface="Gill Sans MT"/>
            </a:endParaRPr>
          </a:p>
        </p:txBody>
      </p:sp>
      <p:pic>
        <p:nvPicPr>
          <p:cNvPr id="10" name="Picture 2">
            <a:extLst>
              <a:ext uri="{FF2B5EF4-FFF2-40B4-BE49-F238E27FC236}">
                <a16:creationId xmlns:a16="http://schemas.microsoft.com/office/drawing/2014/main" id="{E84EE0B9-6B78-82F8-1D8A-568FC0BA20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879" t="24477" r="34141" b="25013"/>
          <a:stretch/>
        </p:blipFill>
        <p:spPr bwMode="auto">
          <a:xfrm>
            <a:off x="6672215" y="3759430"/>
            <a:ext cx="1386521" cy="1231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24">
            <a:extLst>
              <a:ext uri="{FF2B5EF4-FFF2-40B4-BE49-F238E27FC236}">
                <a16:creationId xmlns:a16="http://schemas.microsoft.com/office/drawing/2014/main" id="{02BA083E-CC25-6D65-B585-F4081B889A96}"/>
              </a:ext>
            </a:extLst>
          </p:cNvPr>
          <p:cNvSpPr txBox="1"/>
          <p:nvPr/>
        </p:nvSpPr>
        <p:spPr>
          <a:xfrm>
            <a:off x="2023588" y="2841072"/>
            <a:ext cx="24569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Memory-centric </a:t>
            </a:r>
            <a:r>
              <a:rPr lang="en-US" altLang="zh-CN" sz="2000" b="1" dirty="0">
                <a:solidFill>
                  <a:srgbClr val="000000"/>
                </a:solidFill>
                <a:latin typeface="Corbel" panose="020B0503020204020204" pitchFamily="34" charset="0"/>
                <a:cs typeface="Gill Sans MT"/>
              </a:rPr>
              <a:t>computing</a:t>
            </a:r>
            <a:r>
              <a:rPr kumimoji="0" lang="en-US" altLang="zh-CN" sz="2000" b="1" i="0" u="none" strike="noStrike" kern="1200" cap="none" spc="0" normalizeH="0" baseline="0" noProof="0" dirty="0">
                <a:ln>
                  <a:noFill/>
                </a:ln>
                <a:solidFill>
                  <a:srgbClr val="000000"/>
                </a:solidFill>
                <a:effectLst/>
                <a:uLnTx/>
                <a:uFillTx/>
                <a:latin typeface="Corbel" panose="020B0503020204020204" pitchFamily="34" charset="0"/>
                <a:cs typeface="Gill Sans MT"/>
              </a:rPr>
              <a:t> device</a:t>
            </a:r>
          </a:p>
        </p:txBody>
      </p:sp>
    </p:spTree>
    <p:custDataLst>
      <p:tags r:id="rId1"/>
    </p:custDataLst>
    <p:extLst>
      <p:ext uri="{BB962C8B-B14F-4D97-AF65-F5344CB8AC3E}">
        <p14:creationId xmlns:p14="http://schemas.microsoft.com/office/powerpoint/2010/main" val="277718180"/>
      </p:ext>
    </p:extLst>
  </p:cSld>
  <p:clrMapOvr>
    <a:masterClrMapping/>
  </p:clrMapOvr>
  <mc:AlternateContent xmlns:mc="http://schemas.openxmlformats.org/markup-compatibility/2006" xmlns:p14="http://schemas.microsoft.com/office/powerpoint/2010/main">
    <mc:Choice Requires="p14">
      <p:transition spd="slow" p14:dur="2000" advTm="14845"/>
    </mc:Choice>
    <mc:Fallback xmlns="">
      <p:transition spd="slow" advTm="148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7" grpId="0"/>
      <p:bldP spid="3" grpId="0"/>
      <p:bldP spid="48" grpId="0"/>
      <p:bldP spid="5"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7E61A0D-9C5B-0214-1AC8-50BF0D1BD1CF}"/>
              </a:ext>
            </a:extLst>
          </p:cNvPr>
          <p:cNvSpPr/>
          <p:nvPr/>
        </p:nvSpPr>
        <p:spPr>
          <a:xfrm>
            <a:off x="0" y="3813885"/>
            <a:ext cx="9144000" cy="653979"/>
          </a:xfrm>
          <a:prstGeom prst="rect">
            <a:avLst/>
          </a:prstGeom>
          <a:solidFill>
            <a:schemeClr val="accent5">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3" name="Rectangle 9">
            <a:extLst>
              <a:ext uri="{FF2B5EF4-FFF2-40B4-BE49-F238E27FC236}">
                <a16:creationId xmlns:a16="http://schemas.microsoft.com/office/drawing/2014/main" id="{EE0A2203-CF6D-7BC0-8F65-216AD5ECE143}"/>
              </a:ext>
            </a:extLst>
          </p:cNvPr>
          <p:cNvSpPr/>
          <p:nvPr/>
        </p:nvSpPr>
        <p:spPr>
          <a:xfrm>
            <a:off x="0" y="3044422"/>
            <a:ext cx="9144000" cy="653979"/>
          </a:xfrm>
          <a:prstGeom prst="rect">
            <a:avLst/>
          </a:prstGeom>
          <a:solidFill>
            <a:schemeClr val="accent1">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A8C8C6C2-2540-E14E-8598-187AFA9373A3}"/>
              </a:ext>
            </a:extLst>
          </p:cNvPr>
          <p:cNvSpPr/>
          <p:nvPr/>
        </p:nvSpPr>
        <p:spPr>
          <a:xfrm>
            <a:off x="0" y="1549056"/>
            <a:ext cx="9144000" cy="1379882"/>
          </a:xfrm>
          <a:prstGeom prst="rect">
            <a:avLst/>
          </a:prstGeom>
          <a:solidFill>
            <a:srgbClr val="F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592513E4-C4B7-F242-9A0D-35F07BCED5C7}"/>
              </a:ext>
            </a:extLst>
          </p:cNvPr>
          <p:cNvSpPr/>
          <p:nvPr/>
        </p:nvSpPr>
        <p:spPr>
          <a:xfrm>
            <a:off x="0" y="764605"/>
            <a:ext cx="9144000" cy="652618"/>
          </a:xfrm>
          <a:prstGeom prst="rect">
            <a:avLst/>
          </a:prstGeom>
          <a:solidFill>
            <a:srgbClr val="CCD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3E440315-C009-E346-A212-93C50C707296}"/>
              </a:ext>
            </a:extLst>
          </p:cNvPr>
          <p:cNvSpPr/>
          <p:nvPr/>
        </p:nvSpPr>
        <p:spPr>
          <a:xfrm>
            <a:off x="0" y="4583348"/>
            <a:ext cx="9144000" cy="1111106"/>
          </a:xfrm>
          <a:prstGeom prst="rect">
            <a:avLst/>
          </a:prstGeom>
          <a:solidFill>
            <a:srgbClr val="B8CF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32042D8A-F894-404E-8CDA-6FFCBB190FD3}"/>
              </a:ext>
            </a:extLst>
          </p:cNvPr>
          <p:cNvSpPr/>
          <p:nvPr/>
        </p:nvSpPr>
        <p:spPr>
          <a:xfrm>
            <a:off x="0" y="5792998"/>
            <a:ext cx="9144000" cy="682941"/>
          </a:xfrm>
          <a:prstGeom prst="rect">
            <a:avLst/>
          </a:prstGeom>
          <a:solidFill>
            <a:srgbClr val="AF9CD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0" y="-76200"/>
            <a:ext cx="9144000" cy="914400"/>
          </a:xfrm>
        </p:spPr>
        <p:txBody>
          <a:bodyPr/>
          <a:lstStyle/>
          <a:p>
            <a:r>
              <a:rPr lang="en-US" sz="4000" b="0" dirty="0">
                <a:solidFill>
                  <a:schemeClr val="tx1"/>
                </a:solidFill>
                <a:latin typeface="Corbel" panose="020B0503020204020204" pitchFamily="34" charset="0"/>
              </a:rPr>
              <a:t>Executive Summary</a:t>
            </a:r>
          </a:p>
        </p:txBody>
      </p:sp>
      <p:pic>
        <p:nvPicPr>
          <p:cNvPr id="9" name="Picture 8" descr="safari.png"/>
          <p:cNvPicPr>
            <a:picLocks noChangeAspect="1"/>
          </p:cNvPicPr>
          <p:nvPr/>
        </p:nvPicPr>
        <p:blipFill>
          <a:blip r:embed="rId4" cstate="print"/>
          <a:stretch>
            <a:fillRect/>
          </a:stretch>
        </p:blipFill>
        <p:spPr>
          <a:xfrm>
            <a:off x="76200" y="6580445"/>
            <a:ext cx="959296" cy="277563"/>
          </a:xfrm>
          <a:prstGeom prst="rect">
            <a:avLst/>
          </a:prstGeom>
        </p:spPr>
      </p:pic>
      <p:sp>
        <p:nvSpPr>
          <p:cNvPr id="5" name="Slide Number Placeholder 4"/>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400" b="1" i="0" u="none" strike="noStrike" kern="1200" cap="none" spc="0" normalizeH="0" baseline="0" noProof="0" dirty="0">
              <a:ln>
                <a:noFill/>
              </a:ln>
              <a:solidFill>
                <a:srgbClr val="0070C0"/>
              </a:solidFill>
              <a:effectLst/>
              <a:uLnTx/>
              <a:uFillTx/>
              <a:latin typeface="Gill Sans MT"/>
              <a:ea typeface="+mn-ea"/>
              <a:cs typeface="+mn-cs"/>
            </a:endParaRPr>
          </a:p>
        </p:txBody>
      </p:sp>
      <p:sp>
        <p:nvSpPr>
          <p:cNvPr id="16" name="Content Placeholder 2">
            <a:extLst>
              <a:ext uri="{FF2B5EF4-FFF2-40B4-BE49-F238E27FC236}">
                <a16:creationId xmlns:a16="http://schemas.microsoft.com/office/drawing/2014/main" id="{46974C42-CB50-8E62-7CC8-8E06E614F120}"/>
              </a:ext>
            </a:extLst>
          </p:cNvPr>
          <p:cNvSpPr>
            <a:spLocks noGrp="1"/>
          </p:cNvSpPr>
          <p:nvPr>
            <p:ph idx="1"/>
          </p:nvPr>
        </p:nvSpPr>
        <p:spPr>
          <a:xfrm>
            <a:off x="76200" y="743204"/>
            <a:ext cx="9067800" cy="6019800"/>
          </a:xfrm>
        </p:spPr>
        <p:txBody>
          <a:bodyPr lIns="91440" rIns="0">
            <a:noAutofit/>
          </a:bodyPr>
          <a:lstStyle/>
          <a:p>
            <a:pPr marL="0" indent="0">
              <a:buNone/>
            </a:pPr>
            <a:r>
              <a:rPr lang="en-US" sz="2000" u="sng" dirty="0">
                <a:solidFill>
                  <a:srgbClr val="016FC0"/>
                </a:solidFill>
                <a:latin typeface="Corbel" panose="020B0503020204020204" pitchFamily="34" charset="0"/>
              </a:rPr>
              <a:t>Observation</a:t>
            </a:r>
            <a:r>
              <a:rPr lang="en-US" sz="2000" dirty="0">
                <a:solidFill>
                  <a:srgbClr val="016FC0"/>
                </a:solidFill>
                <a:latin typeface="Corbel" panose="020B0503020204020204" pitchFamily="34" charset="0"/>
              </a:rPr>
              <a:t>: </a:t>
            </a:r>
            <a:r>
              <a:rPr lang="en-US" altLang="zh-CN" sz="2000" b="0" dirty="0">
                <a:solidFill>
                  <a:schemeClr val="tx1"/>
                </a:solidFill>
                <a:latin typeface="Corbel" panose="020B0503020204020204" pitchFamily="34" charset="0"/>
              </a:rPr>
              <a:t>Large Language Model (LLM) decoding kernels have </a:t>
            </a:r>
            <a:r>
              <a:rPr lang="en-US" altLang="zh-CN" sz="2000" dirty="0">
                <a:solidFill>
                  <a:srgbClr val="0070C0"/>
                </a:solidFill>
                <a:latin typeface="Corbel" panose="020B0503020204020204" pitchFamily="34" charset="0"/>
              </a:rPr>
              <a:t>different and  </a:t>
            </a:r>
            <a:r>
              <a:rPr lang="en-US" altLang="zh-CN" sz="2000" dirty="0">
                <a:solidFill>
                  <a:srgbClr val="016FC0"/>
                </a:solidFill>
                <a:latin typeface="Corbel" panose="020B0503020204020204" pitchFamily="34" charset="0"/>
              </a:rPr>
              <a:t>dynamically changing </a:t>
            </a:r>
            <a:r>
              <a:rPr lang="en-US" altLang="zh-CN" sz="2000" b="0" dirty="0">
                <a:solidFill>
                  <a:schemeClr val="tx1"/>
                </a:solidFill>
                <a:latin typeface="Corbel" panose="020B0503020204020204" pitchFamily="34" charset="0"/>
              </a:rPr>
              <a:t>computation and memory bandwidth demands at runtime</a:t>
            </a:r>
          </a:p>
          <a:p>
            <a:pPr marL="0" indent="0">
              <a:buNone/>
            </a:pPr>
            <a:endParaRPr lang="en-US" altLang="zh-CN" sz="500" b="0" dirty="0">
              <a:solidFill>
                <a:schemeClr val="tx1"/>
              </a:solidFill>
              <a:latin typeface="Corbel" panose="020B0503020204020204" pitchFamily="34" charset="0"/>
            </a:endParaRPr>
          </a:p>
          <a:p>
            <a:pPr marL="0" indent="0">
              <a:buNone/>
            </a:pPr>
            <a:r>
              <a:rPr lang="en-US" altLang="zh-CN" sz="2000" u="sng" dirty="0">
                <a:solidFill>
                  <a:srgbClr val="C00000"/>
                </a:solidFill>
                <a:latin typeface="Corbel" panose="020B0503020204020204" pitchFamily="34" charset="0"/>
              </a:rPr>
              <a:t>Problem</a:t>
            </a:r>
            <a:r>
              <a:rPr lang="en-US" altLang="zh-CN" sz="2000" dirty="0">
                <a:solidFill>
                  <a:srgbClr val="C00000"/>
                </a:solidFill>
                <a:latin typeface="Corbel" panose="020B0503020204020204" pitchFamily="34" charset="0"/>
              </a:rPr>
              <a:t>:</a:t>
            </a:r>
            <a:r>
              <a:rPr lang="en-US" altLang="zh-CN" sz="2000" dirty="0">
                <a:solidFill>
                  <a:schemeClr val="tx2"/>
                </a:solidFill>
                <a:latin typeface="Corbel" panose="020B0503020204020204" pitchFamily="34" charset="0"/>
              </a:rPr>
              <a:t> </a:t>
            </a:r>
            <a:r>
              <a:rPr lang="en-US" altLang="zh-CN" sz="2000" b="0" dirty="0">
                <a:solidFill>
                  <a:schemeClr val="tx1"/>
                </a:solidFill>
                <a:latin typeface="Corbel" panose="020B0503020204020204" pitchFamily="34" charset="0"/>
              </a:rPr>
              <a:t>Existing heterogeneous LLM systems have two shortcomings:</a:t>
            </a:r>
          </a:p>
          <a:p>
            <a:pPr>
              <a:buFont typeface="Corbel" panose="020B0503020204020204" pitchFamily="34" charset="0"/>
              <a:buChar char="−"/>
            </a:pPr>
            <a:r>
              <a:rPr lang="en-US" altLang="zh-CN" sz="2000" dirty="0">
                <a:solidFill>
                  <a:srgbClr val="C00000"/>
                </a:solidFill>
                <a:latin typeface="Corbel" panose="020B0503020204020204" pitchFamily="34" charset="0"/>
              </a:rPr>
              <a:t>Static scheduling </a:t>
            </a:r>
            <a:r>
              <a:rPr lang="en-US" altLang="zh-CN" sz="2000" b="0" dirty="0">
                <a:solidFill>
                  <a:schemeClr val="tx1"/>
                </a:solidFill>
                <a:latin typeface="Corbel" panose="020B0503020204020204" pitchFamily="34" charset="0"/>
              </a:rPr>
              <a:t>that fails to dynamically cater to changing kernel demands</a:t>
            </a:r>
          </a:p>
          <a:p>
            <a:pPr>
              <a:buFont typeface="Corbel" panose="020B0503020204020204" pitchFamily="34" charset="0"/>
              <a:buChar char="−"/>
            </a:pPr>
            <a:r>
              <a:rPr lang="en-US" sz="2000" dirty="0">
                <a:solidFill>
                  <a:srgbClr val="C00000"/>
                </a:solidFill>
                <a:latin typeface="Corbel" panose="020B0503020204020204" pitchFamily="34" charset="0"/>
              </a:rPr>
              <a:t>Support only one type of Processing-In-Memory (PIM) device </a:t>
            </a:r>
            <a:r>
              <a:rPr lang="en-US" sz="2000" b="0" dirty="0">
                <a:solidFill>
                  <a:schemeClr val="tx1"/>
                </a:solidFill>
                <a:latin typeface="Corbel" panose="020B0503020204020204" pitchFamily="34" charset="0"/>
              </a:rPr>
              <a:t>with a certain computation throughput and memory bandwidth capability</a:t>
            </a:r>
          </a:p>
          <a:p>
            <a:pPr marL="0" indent="0">
              <a:buNone/>
            </a:pPr>
            <a:endParaRPr lang="en-US" altLang="zh-CN" sz="500" b="0" dirty="0">
              <a:solidFill>
                <a:schemeClr val="tx1"/>
              </a:solidFill>
              <a:latin typeface="Corbel" panose="020B0503020204020204" pitchFamily="34" charset="0"/>
            </a:endParaRPr>
          </a:p>
          <a:p>
            <a:pPr marL="0" indent="0">
              <a:buNone/>
            </a:pPr>
            <a:r>
              <a:rPr lang="en-US" altLang="zh-CN" sz="2000" u="sng" dirty="0">
                <a:solidFill>
                  <a:schemeClr val="accent1">
                    <a:lumMod val="75000"/>
                  </a:schemeClr>
                </a:solidFill>
                <a:latin typeface="Corbel" panose="020B0503020204020204" pitchFamily="34" charset="0"/>
              </a:rPr>
              <a:t>Goal</a:t>
            </a:r>
            <a:r>
              <a:rPr lang="en-US" altLang="zh-CN" sz="2000" dirty="0">
                <a:solidFill>
                  <a:schemeClr val="accent1">
                    <a:lumMod val="75000"/>
                  </a:schemeClr>
                </a:solidFill>
                <a:latin typeface="Corbel" panose="020B0503020204020204" pitchFamily="34" charset="0"/>
              </a:rPr>
              <a:t>: </a:t>
            </a:r>
            <a:r>
              <a:rPr lang="en-US" altLang="zh-CN" sz="2000" b="0" dirty="0">
                <a:solidFill>
                  <a:schemeClr val="tx1"/>
                </a:solidFill>
                <a:latin typeface="Corbel" panose="020B0503020204020204" pitchFamily="34" charset="0"/>
              </a:rPr>
              <a:t>Design a </a:t>
            </a:r>
            <a:r>
              <a:rPr lang="en-US" altLang="zh-CN" sz="2000" dirty="0">
                <a:solidFill>
                  <a:schemeClr val="accent1">
                    <a:lumMod val="75000"/>
                  </a:schemeClr>
                </a:solidFill>
                <a:latin typeface="Corbel" panose="020B0503020204020204" pitchFamily="34" charset="0"/>
              </a:rPr>
              <a:t>heterogeneous system </a:t>
            </a:r>
            <a:r>
              <a:rPr lang="en-US" altLang="zh-CN" sz="2000" b="0" dirty="0">
                <a:solidFill>
                  <a:schemeClr val="tx1"/>
                </a:solidFill>
                <a:latin typeface="Corbel" panose="020B0503020204020204" pitchFamily="34" charset="0"/>
              </a:rPr>
              <a:t>that caters to different and dynamically changing computation and memory demands in LLM decoding</a:t>
            </a:r>
          </a:p>
          <a:p>
            <a:pPr marL="0" indent="0">
              <a:buNone/>
            </a:pPr>
            <a:endParaRPr lang="en-US" altLang="zh-CN" sz="500" u="sng" dirty="0">
              <a:solidFill>
                <a:schemeClr val="accent1">
                  <a:lumMod val="75000"/>
                </a:schemeClr>
              </a:solidFill>
              <a:latin typeface="Corbel" panose="020B0503020204020204" pitchFamily="34" charset="0"/>
            </a:endParaRPr>
          </a:p>
          <a:p>
            <a:pPr marL="0" indent="0">
              <a:buNone/>
            </a:pPr>
            <a:r>
              <a:rPr lang="en-US" altLang="zh-CN" sz="2000" u="sng" dirty="0">
                <a:solidFill>
                  <a:schemeClr val="accent5">
                    <a:lumMod val="75000"/>
                  </a:schemeClr>
                </a:solidFill>
                <a:latin typeface="Corbel" panose="020B0503020204020204" pitchFamily="34" charset="0"/>
              </a:rPr>
              <a:t>Key Idea</a:t>
            </a:r>
            <a:r>
              <a:rPr lang="en-US" sz="2000" dirty="0">
                <a:solidFill>
                  <a:schemeClr val="accent5">
                    <a:lumMod val="75000"/>
                  </a:schemeClr>
                </a:solidFill>
                <a:latin typeface="Corbel" panose="020B0503020204020204" pitchFamily="34" charset="0"/>
              </a:rPr>
              <a:t>: </a:t>
            </a:r>
            <a:r>
              <a:rPr lang="en-US" sz="2000" b="0" dirty="0">
                <a:solidFill>
                  <a:schemeClr val="accent5">
                    <a:lumMod val="75000"/>
                  </a:schemeClr>
                </a:solidFill>
                <a:latin typeface="Corbel" panose="020B0503020204020204" pitchFamily="34" charset="0"/>
              </a:rPr>
              <a:t> </a:t>
            </a:r>
            <a:r>
              <a:rPr lang="en-US" sz="2000" b="0" dirty="0">
                <a:solidFill>
                  <a:schemeClr val="tx1"/>
                </a:solidFill>
                <a:latin typeface="Corbel" panose="020B0503020204020204" pitchFamily="34" charset="0"/>
              </a:rPr>
              <a:t>Enable </a:t>
            </a:r>
            <a:r>
              <a:rPr lang="en-US" sz="2000" dirty="0">
                <a:solidFill>
                  <a:schemeClr val="accent5">
                    <a:lumMod val="75000"/>
                  </a:schemeClr>
                </a:solidFill>
                <a:latin typeface="Corbel" panose="020B0503020204020204" pitchFamily="34" charset="0"/>
              </a:rPr>
              <a:t>online dynamic task scheduling </a:t>
            </a:r>
            <a:r>
              <a:rPr lang="en-US" sz="2000" b="0" dirty="0">
                <a:solidFill>
                  <a:schemeClr val="tx1"/>
                </a:solidFill>
                <a:latin typeface="Corbel" panose="020B0503020204020204" pitchFamily="34" charset="0"/>
              </a:rPr>
              <a:t>on a heterogeneous architecture via online identification of LLM decoding kernel properties</a:t>
            </a:r>
          </a:p>
          <a:p>
            <a:pPr marL="0" indent="0">
              <a:buNone/>
            </a:pPr>
            <a:r>
              <a:rPr lang="en-US" sz="500" b="0" dirty="0">
                <a:solidFill>
                  <a:schemeClr val="tx1"/>
                </a:solidFill>
                <a:latin typeface="Corbel" panose="020B0503020204020204" pitchFamily="34" charset="0"/>
              </a:rPr>
              <a:t> </a:t>
            </a:r>
          </a:p>
          <a:p>
            <a:pPr marL="0" lvl="1" indent="0">
              <a:buNone/>
            </a:pPr>
            <a:r>
              <a:rPr lang="en-US" sz="2000" u="sng" dirty="0">
                <a:solidFill>
                  <a:srgbClr val="2F8100"/>
                </a:solidFill>
                <a:latin typeface="Corbel" panose="020B0503020204020204" pitchFamily="34" charset="0"/>
              </a:rPr>
              <a:t>Key techniques</a:t>
            </a:r>
            <a:r>
              <a:rPr lang="en-US" sz="2000" dirty="0">
                <a:solidFill>
                  <a:srgbClr val="2F8100"/>
                </a:solidFill>
                <a:latin typeface="Corbel" panose="020B0503020204020204" pitchFamily="34" charset="0"/>
              </a:rPr>
              <a:t>: </a:t>
            </a:r>
            <a:r>
              <a:rPr lang="en-US" altLang="zh-CN" sz="2000" b="0" dirty="0">
                <a:solidFill>
                  <a:schemeClr val="tx1"/>
                </a:solidFill>
                <a:latin typeface="Corbel" panose="020B0503020204020204" pitchFamily="34" charset="0"/>
              </a:rPr>
              <a:t>A new computing system called </a:t>
            </a:r>
            <a:r>
              <a:rPr lang="en-US" altLang="zh-CN" sz="2000" dirty="0">
                <a:solidFill>
                  <a:srgbClr val="2F8100"/>
                </a:solidFill>
                <a:latin typeface="Corbel" panose="020B0503020204020204" pitchFamily="34" charset="0"/>
              </a:rPr>
              <a:t>PAPI:</a:t>
            </a:r>
            <a:endParaRPr lang="en-US" sz="2000" b="0" dirty="0">
              <a:solidFill>
                <a:schemeClr val="tx1"/>
              </a:solidFill>
              <a:latin typeface="Corbel" panose="020B0503020204020204" pitchFamily="34" charset="0"/>
            </a:endParaRPr>
          </a:p>
          <a:p>
            <a:pPr marL="342900" lvl="1" indent="-342900"/>
            <a:r>
              <a:rPr lang="en-US" sz="2000" dirty="0">
                <a:solidFill>
                  <a:srgbClr val="2F8100"/>
                </a:solidFill>
                <a:latin typeface="Corbel" panose="020B0503020204020204" pitchFamily="34" charset="0"/>
              </a:rPr>
              <a:t>Dynamic LLM kernel scheduling</a:t>
            </a:r>
            <a:r>
              <a:rPr lang="en-US" sz="2000" b="0" dirty="0">
                <a:solidFill>
                  <a:schemeClr val="tx1"/>
                </a:solidFill>
                <a:latin typeface="Corbel" panose="020B0503020204020204" pitchFamily="34" charset="0"/>
              </a:rPr>
              <a:t> to the most suitable hardware units at runtime </a:t>
            </a:r>
          </a:p>
          <a:p>
            <a:pPr marL="342900" lvl="1" indent="-342900"/>
            <a:r>
              <a:rPr lang="en-US" altLang="zh-CN" sz="2000" dirty="0">
                <a:solidFill>
                  <a:srgbClr val="2F8100"/>
                </a:solidFill>
                <a:latin typeface="Corbel" panose="020B0503020204020204" pitchFamily="34" charset="0"/>
              </a:rPr>
              <a:t>Hybrid PIM units </a:t>
            </a:r>
            <a:r>
              <a:rPr lang="en-US" altLang="zh-CN" sz="2000" b="0" dirty="0">
                <a:solidFill>
                  <a:schemeClr val="tx1"/>
                </a:solidFill>
                <a:latin typeface="Corbel" panose="020B0503020204020204" pitchFamily="34" charset="0"/>
              </a:rPr>
              <a:t>to meet the diverse LLM kernel demands</a:t>
            </a:r>
            <a:endParaRPr lang="en-US" altLang="zh-CN" sz="2400" dirty="0">
              <a:latin typeface="Corbel" panose="020B0503020204020204" pitchFamily="34" charset="0"/>
            </a:endParaRPr>
          </a:p>
          <a:p>
            <a:pPr marL="0" lvl="1" indent="0">
              <a:buNone/>
            </a:pPr>
            <a:endParaRPr lang="en-US" sz="500" dirty="0">
              <a:solidFill>
                <a:schemeClr val="tx2"/>
              </a:solidFill>
              <a:latin typeface="Corbel" panose="020B0503020204020204" pitchFamily="34" charset="0"/>
            </a:endParaRPr>
          </a:p>
          <a:p>
            <a:pPr marL="0" lvl="1" indent="0">
              <a:buNone/>
            </a:pPr>
            <a:r>
              <a:rPr lang="en-US" sz="2000" u="sng" dirty="0">
                <a:solidFill>
                  <a:srgbClr val="7030A0"/>
                </a:solidFill>
                <a:latin typeface="Corbel" panose="020B0503020204020204" pitchFamily="34" charset="0"/>
              </a:rPr>
              <a:t>Key Results</a:t>
            </a:r>
            <a:r>
              <a:rPr lang="en-US" sz="2000" dirty="0">
                <a:solidFill>
                  <a:srgbClr val="7030A0"/>
                </a:solidFill>
                <a:latin typeface="Corbel" panose="020B0503020204020204" pitchFamily="34" charset="0"/>
              </a:rPr>
              <a:t>: </a:t>
            </a:r>
            <a:r>
              <a:rPr lang="en-US" sz="2000" b="0" dirty="0">
                <a:solidFill>
                  <a:schemeClr val="tx1"/>
                </a:solidFill>
                <a:latin typeface="Corbel" panose="020B0503020204020204" pitchFamily="34" charset="0"/>
              </a:rPr>
              <a:t>PAPI outperforms a state-of-the-art PIM-enabled LLM computing system and a pure PIM system by </a:t>
            </a:r>
            <a:r>
              <a:rPr lang="en-US" sz="2000" dirty="0">
                <a:solidFill>
                  <a:srgbClr val="7030A0"/>
                </a:solidFill>
                <a:latin typeface="Corbel" panose="020B0503020204020204" pitchFamily="34" charset="0"/>
              </a:rPr>
              <a:t>1.8X </a:t>
            </a:r>
            <a:r>
              <a:rPr lang="en-US" sz="2000" b="0" dirty="0">
                <a:solidFill>
                  <a:schemeClr val="tx1"/>
                </a:solidFill>
                <a:latin typeface="Corbel" panose="020B0503020204020204" pitchFamily="34" charset="0"/>
                <a:cs typeface="Adobe Garamond Pro"/>
              </a:rPr>
              <a:t>and </a:t>
            </a:r>
            <a:r>
              <a:rPr lang="en-US" sz="2000" dirty="0">
                <a:solidFill>
                  <a:srgbClr val="7030A0"/>
                </a:solidFill>
                <a:latin typeface="Corbel" panose="020B0503020204020204" pitchFamily="34" charset="0"/>
              </a:rPr>
              <a:t>11.1X</a:t>
            </a:r>
            <a:r>
              <a:rPr lang="en-US" sz="2000" b="0" dirty="0">
                <a:solidFill>
                  <a:schemeClr val="tx1"/>
                </a:solidFill>
                <a:latin typeface="Corbel" panose="020B0503020204020204" pitchFamily="34" charset="0"/>
                <a:cs typeface="Adobe Garamond Pro"/>
              </a:rPr>
              <a:t>, respectively</a:t>
            </a:r>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p:txBody>
      </p:sp>
    </p:spTree>
    <p:custDataLst>
      <p:tags r:id="rId1"/>
    </p:custDataLst>
    <p:extLst>
      <p:ext uri="{BB962C8B-B14F-4D97-AF65-F5344CB8AC3E}">
        <p14:creationId xmlns:p14="http://schemas.microsoft.com/office/powerpoint/2010/main" val="206175457"/>
      </p:ext>
    </p:extLst>
  </p:cSld>
  <p:clrMapOvr>
    <a:masterClrMapping/>
  </p:clrMapOvr>
  <mc:AlternateContent xmlns:mc="http://schemas.openxmlformats.org/markup-compatibility/2006" xmlns:p14="http://schemas.microsoft.com/office/powerpoint/2010/main">
    <mc:Choice Requires="p14">
      <p:transition spd="slow" p14:dur="2000" advTm="62178"/>
    </mc:Choice>
    <mc:Fallback xmlns="">
      <p:transition spd="slow" advTm="621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xEl>
                                              <p:pRg st="14" end="1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8"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892F3-4468-C826-1688-AA7111292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A0AEB-1011-659B-70C8-8173DD2DF686}"/>
              </a:ext>
            </a:extLst>
          </p:cNvPr>
          <p:cNvSpPr>
            <a:spLocks noGrp="1"/>
          </p:cNvSpPr>
          <p:nvPr>
            <p:ph type="title"/>
          </p:nvPr>
        </p:nvSpPr>
        <p:spPr>
          <a:noFill/>
        </p:spPr>
        <p:txBody>
          <a:bodyPr/>
          <a:lstStyle/>
          <a:p>
            <a:r>
              <a:rPr lang="en-US" sz="4000" b="0" dirty="0">
                <a:solidFill>
                  <a:schemeClr val="tx1"/>
                </a:solidFill>
                <a:latin typeface="Corbel" panose="020B0503020204020204" pitchFamily="34" charset="0"/>
              </a:rPr>
              <a:t>Shortcoming 1: Static Scheduling (II) </a:t>
            </a:r>
          </a:p>
        </p:txBody>
      </p:sp>
      <p:sp>
        <p:nvSpPr>
          <p:cNvPr id="826" name="Rectangle 825">
            <a:extLst>
              <a:ext uri="{FF2B5EF4-FFF2-40B4-BE49-F238E27FC236}">
                <a16:creationId xmlns:a16="http://schemas.microsoft.com/office/drawing/2014/main" id="{7BB4ACAA-E8C3-F611-059F-D1A749C4559D}"/>
              </a:ext>
            </a:extLst>
          </p:cNvPr>
          <p:cNvSpPr/>
          <p:nvPr/>
        </p:nvSpPr>
        <p:spPr>
          <a:xfrm>
            <a:off x="0" y="5557032"/>
            <a:ext cx="9144000" cy="830997"/>
          </a:xfrm>
          <a:prstGeom prst="rect">
            <a:avLst/>
          </a:prstGeom>
          <a:solidFill>
            <a:srgbClr val="800000"/>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pitchFamily="34" charset="0"/>
                <a:cs typeface="Gill Sans MT"/>
              </a:rPr>
              <a:t>S</a:t>
            </a:r>
            <a:r>
              <a:rPr kumimoji="0" lang="en-US" altLang="zh-CN" sz="2400" b="1" i="0" u="none" strike="noStrike" kern="1200" cap="none" spc="0" normalizeH="0" baseline="0" noProof="0" dirty="0">
                <a:ln>
                  <a:noFill/>
                </a:ln>
                <a:solidFill>
                  <a:prstClr val="white"/>
                </a:solidFill>
                <a:effectLst/>
                <a:uLnTx/>
                <a:uFillTx/>
                <a:latin typeface="Corbel" panose="020B0503020204020204" pitchFamily="34" charset="0"/>
                <a:cs typeface="Gill Sans MT"/>
              </a:rPr>
              <a:t>tatic scheduling</a:t>
            </a:r>
            <a:r>
              <a:rPr lang="en-US" altLang="zh-CN" sz="2400" b="1" dirty="0">
                <a:solidFill>
                  <a:prstClr val="white"/>
                </a:solidFill>
                <a:latin typeface="Corbel" panose="020B0503020204020204" pitchFamily="34" charset="0"/>
                <a:cs typeface="Gill Sans MT"/>
              </a:rPr>
              <a:t> </a:t>
            </a:r>
            <a:r>
              <a:rPr kumimoji="0" lang="en-US" altLang="zh-CN" sz="2400" b="1" i="0" u="none" strike="noStrike" kern="1200" cap="none" spc="0" normalizeH="0" baseline="0" noProof="0" dirty="0">
                <a:ln>
                  <a:noFill/>
                </a:ln>
                <a:solidFill>
                  <a:prstClr val="white"/>
                </a:solidFill>
                <a:effectLst/>
                <a:uLnTx/>
                <a:uFillTx/>
                <a:latin typeface="Corbel" panose="020B0503020204020204" pitchFamily="34" charset="0"/>
                <a:cs typeface="Gill Sans MT"/>
              </a:rPr>
              <a:t>leads to sub-</a:t>
            </a:r>
            <a:r>
              <a:rPr lang="en-US" sz="2400" b="1" dirty="0">
                <a:solidFill>
                  <a:prstClr val="white"/>
                </a:solidFill>
                <a:latin typeface="Corbel" panose="020B0503020204020204" pitchFamily="34" charset="0"/>
              </a:rPr>
              <a:t>optimal</a:t>
            </a:r>
            <a:r>
              <a:rPr kumimoji="0" lang="en-US" sz="2400" b="1" i="0" u="none" strike="noStrike" kern="1200" cap="none" spc="0" normalizeH="0" baseline="0" noProof="0">
                <a:ln>
                  <a:noFill/>
                </a:ln>
                <a:solidFill>
                  <a:prstClr val="white"/>
                </a:solidFill>
                <a:effectLst/>
                <a:uLnTx/>
                <a:uFillTx/>
                <a:latin typeface="Corbel" panose="020B0503020204020204" pitchFamily="34" charset="0"/>
              </a:rPr>
              <a:t> performance</a:t>
            </a:r>
            <a:endParaRPr lang="en-US" sz="2400" b="1" dirty="0">
              <a:solidFill>
                <a:prstClr val="white"/>
              </a:solidFill>
              <a:latin typeface="Corbel" panose="020B0503020204020204"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pitchFamily="34" charset="0"/>
              </a:rPr>
              <a:t>across different parallelism levels</a:t>
            </a:r>
            <a:endParaRPr kumimoji="0" lang="en-US" sz="2400" b="1" i="0" u="none" strike="noStrike" kern="1200" cap="none" spc="0" normalizeH="0" baseline="0" noProof="0" dirty="0">
              <a:ln>
                <a:noFill/>
              </a:ln>
              <a:solidFill>
                <a:prstClr val="white"/>
              </a:solidFill>
              <a:effectLst/>
              <a:uLnTx/>
              <a:uFillTx/>
              <a:latin typeface="Corbel" panose="020B0503020204020204" pitchFamily="34" charset="0"/>
              <a:cs typeface="Gill Sans MT"/>
            </a:endParaRPr>
          </a:p>
        </p:txBody>
      </p:sp>
      <p:pic>
        <p:nvPicPr>
          <p:cNvPr id="18" name="Picture 17" descr="safari.png">
            <a:extLst>
              <a:ext uri="{FF2B5EF4-FFF2-40B4-BE49-F238E27FC236}">
                <a16:creationId xmlns:a16="http://schemas.microsoft.com/office/drawing/2014/main" id="{B1E91321-74FA-D510-41B3-AE892E9ADF21}"/>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6" name="Slide Number Placeholder 5">
            <a:extLst>
              <a:ext uri="{FF2B5EF4-FFF2-40B4-BE49-F238E27FC236}">
                <a16:creationId xmlns:a16="http://schemas.microsoft.com/office/drawing/2014/main" id="{3F28F427-375F-0E19-73F2-85197EE44D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8" name="Rectangle 45">
            <a:extLst>
              <a:ext uri="{FF2B5EF4-FFF2-40B4-BE49-F238E27FC236}">
                <a16:creationId xmlns:a16="http://schemas.microsoft.com/office/drawing/2014/main" id="{17965052-663A-D196-8E6E-99822640A61B}"/>
              </a:ext>
            </a:extLst>
          </p:cNvPr>
          <p:cNvSpPr/>
          <p:nvPr/>
        </p:nvSpPr>
        <p:spPr>
          <a:xfrm>
            <a:off x="59389" y="1027296"/>
            <a:ext cx="9054792" cy="1200329"/>
          </a:xfrm>
          <a:prstGeom prst="rect">
            <a:avLst/>
          </a:prstGeom>
        </p:spPr>
        <p:txBody>
          <a:bodyPr wrap="square">
            <a:spAutoFit/>
          </a:bodyPr>
          <a:lstStyle/>
          <a:p>
            <a:pPr marL="342900" lvl="0" indent="-342900" defTabSz="914400">
              <a:buFont typeface="Arial" panose="020B0604020202020204" pitchFamily="34" charset="0"/>
              <a:buChar char="•"/>
              <a:defRPr/>
            </a:pPr>
            <a:r>
              <a:rPr lang="en-US" altLang="zh-CN" sz="2400" dirty="0">
                <a:solidFill>
                  <a:prstClr val="black"/>
                </a:solidFill>
                <a:latin typeface="Corbel" panose="020B0503020204020204" pitchFamily="34" charset="0"/>
                <a:cs typeface="Gill Sans MT"/>
              </a:rPr>
              <a:t>Static scheduling works </a:t>
            </a:r>
            <a:r>
              <a:rPr lang="en-US" altLang="zh-CN" sz="2400" b="1" dirty="0">
                <a:solidFill>
                  <a:srgbClr val="669E40"/>
                </a:solidFill>
                <a:latin typeface="Corbel" panose="020B0503020204020204" pitchFamily="34" charset="0"/>
                <a:cs typeface="Gill Sans MT"/>
              </a:rPr>
              <a:t>well </a:t>
            </a:r>
            <a:r>
              <a:rPr lang="en-US" altLang="zh-CN" sz="2400" dirty="0">
                <a:solidFill>
                  <a:prstClr val="black"/>
                </a:solidFill>
                <a:latin typeface="Corbel" panose="020B0503020204020204" pitchFamily="34" charset="0"/>
                <a:cs typeface="Gill Sans MT"/>
              </a:rPr>
              <a:t>for </a:t>
            </a:r>
            <a:r>
              <a:rPr lang="en-US" altLang="zh-CN" sz="2400" b="1" dirty="0">
                <a:solidFill>
                  <a:schemeClr val="tx2"/>
                </a:solidFill>
                <a:latin typeface="Corbel" panose="020B0503020204020204" pitchFamily="34" charset="0"/>
                <a:cs typeface="Gill Sans MT"/>
              </a:rPr>
              <a:t>memory-bound attention kernels</a:t>
            </a:r>
          </a:p>
          <a:p>
            <a:pPr marL="342900" lvl="0" indent="-342900" defTabSz="914400">
              <a:buFont typeface="Arial" panose="020B0604020202020204" pitchFamily="34" charset="0"/>
              <a:buChar char="•"/>
              <a:defRPr/>
            </a:pPr>
            <a:r>
              <a:rPr lang="en-US" sz="2400" dirty="0">
                <a:latin typeface="Corbel" panose="020B0503020204020204" pitchFamily="34" charset="0"/>
                <a:cs typeface="Gill Sans MT"/>
              </a:rPr>
              <a:t>Static scheduling </a:t>
            </a:r>
            <a:r>
              <a:rPr lang="en-US" sz="2400" b="1" dirty="0">
                <a:solidFill>
                  <a:srgbClr val="C00000"/>
                </a:solidFill>
                <a:latin typeface="Corbel" panose="020B0503020204020204" pitchFamily="34" charset="0"/>
                <a:cs typeface="Gill Sans MT"/>
              </a:rPr>
              <a:t>fails </a:t>
            </a:r>
            <a:r>
              <a:rPr lang="en-US" sz="2400" dirty="0">
                <a:latin typeface="Corbel" panose="020B0503020204020204" pitchFamily="34" charset="0"/>
                <a:cs typeface="Gill Sans MT"/>
              </a:rPr>
              <a:t>for </a:t>
            </a:r>
            <a:r>
              <a:rPr lang="en-US" sz="2400" b="1" dirty="0">
                <a:solidFill>
                  <a:schemeClr val="tx2"/>
                </a:solidFill>
                <a:latin typeface="Corbel" panose="020B0503020204020204" pitchFamily="34" charset="0"/>
                <a:cs typeface="Gill Sans MT"/>
              </a:rPr>
              <a:t>FC kernels </a:t>
            </a:r>
            <a:r>
              <a:rPr lang="en-US" sz="2400" dirty="0">
                <a:latin typeface="Corbel" panose="020B0503020204020204" pitchFamily="34" charset="0"/>
                <a:cs typeface="Gill Sans MT"/>
              </a:rPr>
              <a:t>that </a:t>
            </a:r>
            <a:r>
              <a:rPr lang="en-US" altLang="zh-CN" sz="2400" dirty="0">
                <a:latin typeface="Corbel" panose="020B0503020204020204" pitchFamily="34" charset="0"/>
              </a:rPr>
              <a:t>switch between being </a:t>
            </a:r>
            <a:r>
              <a:rPr lang="en-US" altLang="zh-CN" sz="2400" b="1" dirty="0">
                <a:solidFill>
                  <a:schemeClr val="tx2"/>
                </a:solidFill>
                <a:latin typeface="Corbel" panose="020B0503020204020204" pitchFamily="34" charset="0"/>
              </a:rPr>
              <a:t>compute-bound or memory-bound</a:t>
            </a:r>
            <a:endParaRPr kumimoji="0" lang="en-US" sz="2400" b="1" i="0" u="none" strike="noStrike" kern="1200" cap="none" spc="0" normalizeH="0" baseline="0" noProof="0" dirty="0">
              <a:ln>
                <a:noFill/>
              </a:ln>
              <a:solidFill>
                <a:schemeClr val="tx2"/>
              </a:solidFill>
              <a:effectLst/>
              <a:uLnTx/>
              <a:uFillTx/>
              <a:latin typeface="Corbel" panose="020B0503020204020204" pitchFamily="34" charset="0"/>
              <a:cs typeface="Gill Sans MT"/>
            </a:endParaRPr>
          </a:p>
        </p:txBody>
      </p:sp>
      <p:pic>
        <p:nvPicPr>
          <p:cNvPr id="3" name="图片 2">
            <a:extLst>
              <a:ext uri="{FF2B5EF4-FFF2-40B4-BE49-F238E27FC236}">
                <a16:creationId xmlns:a16="http://schemas.microsoft.com/office/drawing/2014/main" id="{8191235E-147E-4162-7731-3FADD87DA277}"/>
              </a:ext>
            </a:extLst>
          </p:cNvPr>
          <p:cNvPicPr>
            <a:picLocks noChangeAspect="1"/>
          </p:cNvPicPr>
          <p:nvPr/>
        </p:nvPicPr>
        <p:blipFill>
          <a:blip r:embed="rId5"/>
          <a:stretch>
            <a:fillRect/>
          </a:stretch>
        </p:blipFill>
        <p:spPr>
          <a:xfrm>
            <a:off x="238478" y="2362248"/>
            <a:ext cx="4343400" cy="3086100"/>
          </a:xfrm>
          <a:prstGeom prst="rect">
            <a:avLst/>
          </a:prstGeom>
        </p:spPr>
      </p:pic>
      <p:pic>
        <p:nvPicPr>
          <p:cNvPr id="4" name="图片 3">
            <a:extLst>
              <a:ext uri="{FF2B5EF4-FFF2-40B4-BE49-F238E27FC236}">
                <a16:creationId xmlns:a16="http://schemas.microsoft.com/office/drawing/2014/main" id="{058082AF-A163-375F-23EF-FFDBA4BD21A3}"/>
              </a:ext>
            </a:extLst>
          </p:cNvPr>
          <p:cNvPicPr>
            <a:picLocks noChangeAspect="1"/>
          </p:cNvPicPr>
          <p:nvPr/>
        </p:nvPicPr>
        <p:blipFill>
          <a:blip r:embed="rId6"/>
          <a:srcRect/>
          <a:stretch/>
        </p:blipFill>
        <p:spPr>
          <a:xfrm>
            <a:off x="4483878" y="2362248"/>
            <a:ext cx="4343400" cy="3086100"/>
          </a:xfrm>
          <a:prstGeom prst="rect">
            <a:avLst/>
          </a:prstGeom>
        </p:spPr>
      </p:pic>
      <p:sp>
        <p:nvSpPr>
          <p:cNvPr id="9" name="Shape 6">
            <a:extLst>
              <a:ext uri="{FF2B5EF4-FFF2-40B4-BE49-F238E27FC236}">
                <a16:creationId xmlns:a16="http://schemas.microsoft.com/office/drawing/2014/main" id="{080E6629-25EC-7D11-653B-C396C1E5E8BE}"/>
              </a:ext>
            </a:extLst>
          </p:cNvPr>
          <p:cNvSpPr/>
          <p:nvPr/>
        </p:nvSpPr>
        <p:spPr>
          <a:xfrm>
            <a:off x="3294195" y="3001821"/>
            <a:ext cx="1112322" cy="720689"/>
          </a:xfrm>
          <a:prstGeom prst="ellipse">
            <a:avLst/>
          </a:prstGeom>
          <a:solidFill>
            <a:schemeClr val="tx2">
              <a:lumMod val="60000"/>
              <a:lumOff val="40000"/>
              <a:alpha val="28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10" name="Shape 6">
            <a:extLst>
              <a:ext uri="{FF2B5EF4-FFF2-40B4-BE49-F238E27FC236}">
                <a16:creationId xmlns:a16="http://schemas.microsoft.com/office/drawing/2014/main" id="{CBB09442-D01D-20E7-00A0-BDE87ED08C1E}"/>
              </a:ext>
            </a:extLst>
          </p:cNvPr>
          <p:cNvSpPr/>
          <p:nvPr/>
        </p:nvSpPr>
        <p:spPr>
          <a:xfrm>
            <a:off x="1930025" y="3263975"/>
            <a:ext cx="1169475" cy="686259"/>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13" name="Shape 6">
            <a:extLst>
              <a:ext uri="{FF2B5EF4-FFF2-40B4-BE49-F238E27FC236}">
                <a16:creationId xmlns:a16="http://schemas.microsoft.com/office/drawing/2014/main" id="{D9590303-484B-C87A-AE50-EDB7705FD2B4}"/>
              </a:ext>
            </a:extLst>
          </p:cNvPr>
          <p:cNvSpPr/>
          <p:nvPr/>
        </p:nvSpPr>
        <p:spPr>
          <a:xfrm>
            <a:off x="6866218" y="3138905"/>
            <a:ext cx="710956" cy="686259"/>
          </a:xfrm>
          <a:prstGeom prst="ellipse">
            <a:avLst/>
          </a:prstGeom>
          <a:solidFill>
            <a:schemeClr val="accent2">
              <a:lumMod val="20000"/>
              <a:lumOff val="80000"/>
              <a:alpha val="45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15" name="Shape 6">
            <a:extLst>
              <a:ext uri="{FF2B5EF4-FFF2-40B4-BE49-F238E27FC236}">
                <a16:creationId xmlns:a16="http://schemas.microsoft.com/office/drawing/2014/main" id="{78FB8C14-026B-6977-C43B-92F52FFE9778}"/>
              </a:ext>
            </a:extLst>
          </p:cNvPr>
          <p:cNvSpPr/>
          <p:nvPr/>
        </p:nvSpPr>
        <p:spPr>
          <a:xfrm>
            <a:off x="7600092" y="3138905"/>
            <a:ext cx="529499" cy="479862"/>
          </a:xfrm>
          <a:prstGeom prst="ellipse">
            <a:avLst/>
          </a:prstGeom>
          <a:solidFill>
            <a:schemeClr val="tx2">
              <a:lumMod val="60000"/>
              <a:lumOff val="40000"/>
              <a:alpha val="28000"/>
            </a:schemeClr>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orbel" panose="020B0503020204020204" pitchFamily="34" charset="0"/>
              <a:ea typeface="Twentieth Century"/>
              <a:cs typeface="Twentieth Century"/>
              <a:sym typeface="Twentieth Century"/>
            </a:endParaRPr>
          </a:p>
        </p:txBody>
      </p:sp>
      <p:sp>
        <p:nvSpPr>
          <p:cNvPr id="16" name="文本框 15">
            <a:extLst>
              <a:ext uri="{FF2B5EF4-FFF2-40B4-BE49-F238E27FC236}">
                <a16:creationId xmlns:a16="http://schemas.microsoft.com/office/drawing/2014/main" id="{BD949E84-36F1-F953-B76B-B67247A47393}"/>
              </a:ext>
            </a:extLst>
          </p:cNvPr>
          <p:cNvSpPr txBox="1"/>
          <p:nvPr/>
        </p:nvSpPr>
        <p:spPr>
          <a:xfrm>
            <a:off x="597561" y="2227625"/>
            <a:ext cx="4061678" cy="400110"/>
          </a:xfrm>
          <a:prstGeom prst="rect">
            <a:avLst/>
          </a:prstGeom>
          <a:solidFill>
            <a:srgbClr val="FFFFFF"/>
          </a:solidFill>
        </p:spPr>
        <p:txBody>
          <a:bodyPr wrap="square" rtlCol="0">
            <a:spAutoFit/>
          </a:bodyPr>
          <a:lstStyle/>
          <a:p>
            <a:pPr algn="ctr"/>
            <a:r>
              <a:rPr lang="en-US" altLang="zh-CN" sz="2000" dirty="0">
                <a:latin typeface="Corbel" panose="020B0503020204020204" pitchFamily="34" charset="0"/>
              </a:rPr>
              <a:t>RLP (4, 8, 16, 32, 64, 128)</a:t>
            </a:r>
            <a:endParaRPr lang="zh-CN" altLang="en-US" sz="2000" dirty="0">
              <a:latin typeface="Corbel" panose="020B0503020204020204" pitchFamily="34" charset="0"/>
            </a:endParaRPr>
          </a:p>
        </p:txBody>
      </p:sp>
      <p:sp>
        <p:nvSpPr>
          <p:cNvPr id="19" name="文本框 18">
            <a:extLst>
              <a:ext uri="{FF2B5EF4-FFF2-40B4-BE49-F238E27FC236}">
                <a16:creationId xmlns:a16="http://schemas.microsoft.com/office/drawing/2014/main" id="{92D5888A-4C92-46F0-62D3-E99CCA4F5D24}"/>
              </a:ext>
            </a:extLst>
          </p:cNvPr>
          <p:cNvSpPr txBox="1"/>
          <p:nvPr/>
        </p:nvSpPr>
        <p:spPr>
          <a:xfrm>
            <a:off x="4764717" y="2227625"/>
            <a:ext cx="3781723" cy="400110"/>
          </a:xfrm>
          <a:prstGeom prst="rect">
            <a:avLst/>
          </a:prstGeom>
          <a:solidFill>
            <a:srgbClr val="FFFFFF"/>
          </a:solidFill>
        </p:spPr>
        <p:txBody>
          <a:bodyPr wrap="square" rtlCol="0">
            <a:spAutoFit/>
          </a:bodyPr>
          <a:lstStyle/>
          <a:p>
            <a:pPr algn="ctr"/>
            <a:r>
              <a:rPr lang="en-US" altLang="zh-CN" sz="2000" dirty="0">
                <a:latin typeface="Corbel" panose="020B0503020204020204" pitchFamily="34" charset="0"/>
              </a:rPr>
              <a:t>TLP (2, 4, 6, 8)</a:t>
            </a:r>
            <a:endParaRPr lang="zh-CN" altLang="en-US" sz="2000" dirty="0">
              <a:latin typeface="Corbel" panose="020B0503020204020204" pitchFamily="34" charset="0"/>
            </a:endParaRPr>
          </a:p>
        </p:txBody>
      </p:sp>
      <p:sp>
        <p:nvSpPr>
          <p:cNvPr id="20" name="TextBox 43">
            <a:extLst>
              <a:ext uri="{FF2B5EF4-FFF2-40B4-BE49-F238E27FC236}">
                <a16:creationId xmlns:a16="http://schemas.microsoft.com/office/drawing/2014/main" id="{468D91B9-597A-5E20-7BCA-4C4201234BAD}"/>
              </a:ext>
            </a:extLst>
          </p:cNvPr>
          <p:cNvSpPr txBox="1"/>
          <p:nvPr/>
        </p:nvSpPr>
        <p:spPr>
          <a:xfrm>
            <a:off x="1824297" y="4109723"/>
            <a:ext cx="1018228" cy="646331"/>
          </a:xfrm>
          <a:prstGeom prst="rect">
            <a:avLst/>
          </a:prstGeom>
          <a:solidFill>
            <a:srgbClr val="FFFFFF"/>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Corbel" panose="020B0503020204020204" pitchFamily="34" charset="0"/>
                <a:cs typeface="Gill Sans MT"/>
              </a:rPr>
              <a:t>Memory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C00000"/>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
        <p:nvSpPr>
          <p:cNvPr id="21" name="TextBox 43">
            <a:extLst>
              <a:ext uri="{FF2B5EF4-FFF2-40B4-BE49-F238E27FC236}">
                <a16:creationId xmlns:a16="http://schemas.microsoft.com/office/drawing/2014/main" id="{F8618CF8-8D26-6F93-27D2-B53FAD83F6E7}"/>
              </a:ext>
            </a:extLst>
          </p:cNvPr>
          <p:cNvSpPr txBox="1"/>
          <p:nvPr/>
        </p:nvSpPr>
        <p:spPr>
          <a:xfrm>
            <a:off x="3182549" y="4109723"/>
            <a:ext cx="1103187" cy="646331"/>
          </a:xfrm>
          <a:prstGeom prst="rect">
            <a:avLst/>
          </a:prstGeom>
          <a:solidFill>
            <a:srgbClr val="FFFFFF"/>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sp>
        <p:nvSpPr>
          <p:cNvPr id="22" name="TextBox 43">
            <a:extLst>
              <a:ext uri="{FF2B5EF4-FFF2-40B4-BE49-F238E27FC236}">
                <a16:creationId xmlns:a16="http://schemas.microsoft.com/office/drawing/2014/main" id="{A1115BC6-919D-CF14-236E-A42238650065}"/>
              </a:ext>
            </a:extLst>
          </p:cNvPr>
          <p:cNvSpPr txBox="1"/>
          <p:nvPr/>
        </p:nvSpPr>
        <p:spPr>
          <a:xfrm>
            <a:off x="7545643" y="4109723"/>
            <a:ext cx="1103187" cy="646331"/>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Corbel" panose="020B0503020204020204" pitchFamily="34" charset="0"/>
                <a:cs typeface="Gill Sans MT"/>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FF"/>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0000FF"/>
              </a:solidFill>
              <a:effectLst/>
              <a:uLnTx/>
              <a:uFillTx/>
              <a:latin typeface="Corbel" panose="020B0503020204020204" pitchFamily="34" charset="0"/>
              <a:cs typeface="Gill Sans MT"/>
            </a:endParaRPr>
          </a:p>
        </p:txBody>
      </p:sp>
      <p:pic>
        <p:nvPicPr>
          <p:cNvPr id="23" name="图片 22">
            <a:extLst>
              <a:ext uri="{FF2B5EF4-FFF2-40B4-BE49-F238E27FC236}">
                <a16:creationId xmlns:a16="http://schemas.microsoft.com/office/drawing/2014/main" id="{C80CA843-4824-6DA1-5C68-43EB9BECFC46}"/>
              </a:ext>
            </a:extLst>
          </p:cNvPr>
          <p:cNvPicPr>
            <a:picLocks noChangeAspect="1"/>
          </p:cNvPicPr>
          <p:nvPr/>
        </p:nvPicPr>
        <p:blipFill>
          <a:blip r:embed="rId7"/>
          <a:srcRect t="19678" r="34977"/>
          <a:stretch/>
        </p:blipFill>
        <p:spPr>
          <a:xfrm>
            <a:off x="7719429" y="2698486"/>
            <a:ext cx="668921" cy="153021"/>
          </a:xfrm>
          <a:prstGeom prst="rect">
            <a:avLst/>
          </a:prstGeom>
        </p:spPr>
      </p:pic>
      <p:sp>
        <p:nvSpPr>
          <p:cNvPr id="24" name="TextBox 43">
            <a:extLst>
              <a:ext uri="{FF2B5EF4-FFF2-40B4-BE49-F238E27FC236}">
                <a16:creationId xmlns:a16="http://schemas.microsoft.com/office/drawing/2014/main" id="{148A94CB-6F54-483C-F4F8-D19FB5835D10}"/>
              </a:ext>
            </a:extLst>
          </p:cNvPr>
          <p:cNvSpPr txBox="1"/>
          <p:nvPr/>
        </p:nvSpPr>
        <p:spPr>
          <a:xfrm>
            <a:off x="6525062" y="4109723"/>
            <a:ext cx="1018228" cy="646331"/>
          </a:xfrm>
          <a:prstGeom prst="rect">
            <a:avLst/>
          </a:prstGeom>
          <a:solidFill>
            <a:srgbClr val="FFFFFF"/>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C00000"/>
                </a:solidFill>
                <a:effectLst/>
                <a:uLnTx/>
                <a:uFillTx/>
                <a:latin typeface="Corbel" panose="020B0503020204020204" pitchFamily="34" charset="0"/>
                <a:cs typeface="Gill Sans MT"/>
              </a:rPr>
              <a:t>Memory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srgbClr val="C00000"/>
                </a:solidFill>
                <a:latin typeface="Corbel" panose="020B0503020204020204" pitchFamily="34" charset="0"/>
                <a:cs typeface="Gill Sans MT"/>
              </a:rPr>
              <a:t>Bound</a:t>
            </a:r>
            <a:endParaRPr kumimoji="0" lang="en-US" sz="18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Tree>
    <p:custDataLst>
      <p:tags r:id="rId1"/>
    </p:custDataLst>
    <p:extLst>
      <p:ext uri="{BB962C8B-B14F-4D97-AF65-F5344CB8AC3E}">
        <p14:creationId xmlns:p14="http://schemas.microsoft.com/office/powerpoint/2010/main" val="265722995"/>
      </p:ext>
    </p:extLst>
  </p:cSld>
  <p:clrMapOvr>
    <a:masterClrMapping/>
  </p:clrMapOvr>
  <mc:AlternateContent xmlns:mc="http://schemas.openxmlformats.org/markup-compatibility/2006" xmlns:p14="http://schemas.microsoft.com/office/powerpoint/2010/main">
    <mc:Choice Requires="p14">
      <p:transition spd="slow" p14:dur="2000" advTm="29639"/>
    </mc:Choice>
    <mc:Fallback xmlns="">
      <p:transition spd="slow" advTm="296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26"/>
                                        </p:tgtEl>
                                        <p:attrNameLst>
                                          <p:attrName>style.visibility</p:attrName>
                                        </p:attrNameLst>
                                      </p:cBhvr>
                                      <p:to>
                                        <p:strVal val="visible"/>
                                      </p:to>
                                    </p:set>
                                    <p:animEffect transition="in" filter="fade">
                                      <p:cBhvr>
                                        <p:cTn id="58" dur="500"/>
                                        <p:tgtEl>
                                          <p:spTgt spid="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 grpId="0" animBg="1"/>
      <p:bldP spid="9" grpId="0" animBg="1"/>
      <p:bldP spid="10" grpId="0" animBg="1"/>
      <p:bldP spid="13" grpId="0" animBg="1"/>
      <p:bldP spid="15" grpId="0" animBg="1"/>
      <p:bldP spid="16" grpId="0" animBg="1"/>
      <p:bldP spid="19" grpId="0" animBg="1"/>
      <p:bldP spid="20" grpId="0" animBg="1"/>
      <p:bldP spid="21" grpId="0" animBg="1"/>
      <p:bldP spid="22"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A4599-A382-29E6-CBDC-41FD2B58F0DA}"/>
            </a:ext>
          </a:extLst>
        </p:cNvPr>
        <p:cNvGrpSpPr/>
        <p:nvPr/>
      </p:nvGrpSpPr>
      <p:grpSpPr>
        <a:xfrm>
          <a:off x="0" y="0"/>
          <a:ext cx="0" cy="0"/>
          <a:chOff x="0" y="0"/>
          <a:chExt cx="0" cy="0"/>
        </a:xfrm>
      </p:grpSpPr>
      <p:pic>
        <p:nvPicPr>
          <p:cNvPr id="16" name="Picture 15" descr="safari.png">
            <a:extLst>
              <a:ext uri="{FF2B5EF4-FFF2-40B4-BE49-F238E27FC236}">
                <a16:creationId xmlns:a16="http://schemas.microsoft.com/office/drawing/2014/main" id="{F70674ED-6F51-BECA-A0E3-3387FFD040F1}"/>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5" name="Slide Number Placeholder 4">
            <a:extLst>
              <a:ext uri="{FF2B5EF4-FFF2-40B4-BE49-F238E27FC236}">
                <a16:creationId xmlns:a16="http://schemas.microsoft.com/office/drawing/2014/main" id="{8FC62798-5AD7-2228-3968-4A881E2B9F55}"/>
              </a:ext>
            </a:extLst>
          </p:cNvPr>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3" name="Rectangle 916">
            <a:extLst>
              <a:ext uri="{FF2B5EF4-FFF2-40B4-BE49-F238E27FC236}">
                <a16:creationId xmlns:a16="http://schemas.microsoft.com/office/drawing/2014/main" id="{79238EEB-1467-1E18-D1DD-18FE939B9B8B}"/>
              </a:ext>
            </a:extLst>
          </p:cNvPr>
          <p:cNvSpPr/>
          <p:nvPr/>
        </p:nvSpPr>
        <p:spPr>
          <a:xfrm>
            <a:off x="0" y="5225834"/>
            <a:ext cx="9144000" cy="830997"/>
          </a:xfrm>
          <a:prstGeom prst="rect">
            <a:avLst/>
          </a:prstGeom>
          <a:solidFill>
            <a:srgbClr val="800000"/>
          </a:solidFill>
        </p:spPr>
        <p:txBody>
          <a:bodyPr wrap="square">
            <a:spAutoFit/>
          </a:bodyPr>
          <a:lstStyle/>
          <a:p>
            <a:pPr marL="0" lvl="1" algn="ctr" defTabSz="914400">
              <a:defRPr/>
            </a:pPr>
            <a:r>
              <a:rPr lang="en-US" altLang="zh-CN" sz="2400" b="1" dirty="0">
                <a:solidFill>
                  <a:prstClr val="white"/>
                </a:solidFill>
                <a:latin typeface="Corbel" panose="020B0503020204020204" pitchFamily="34" charset="0"/>
                <a:cs typeface="Gill Sans MT"/>
              </a:rPr>
              <a:t>Prior </a:t>
            </a:r>
            <a:r>
              <a:rPr lang="en-US" sz="2400" b="1" dirty="0">
                <a:solidFill>
                  <a:prstClr val="white"/>
                </a:solidFill>
                <a:latin typeface="Corbel" panose="020B0503020204020204" pitchFamily="34" charset="0"/>
                <a:cs typeface="Gill Sans MT"/>
              </a:rPr>
              <a:t>approach</a:t>
            </a:r>
            <a:r>
              <a:rPr lang="en-US" altLang="zh-CN" sz="2400" b="1" dirty="0">
                <a:solidFill>
                  <a:prstClr val="white"/>
                </a:solidFill>
                <a:latin typeface="Corbel" panose="020B0503020204020204" pitchFamily="34" charset="0"/>
                <a:cs typeface="Gill Sans MT"/>
              </a:rPr>
              <a:t>es</a:t>
            </a:r>
            <a:r>
              <a:rPr lang="en-US" sz="2400" b="1" dirty="0">
                <a:solidFill>
                  <a:prstClr val="white"/>
                </a:solidFill>
                <a:latin typeface="Corbel" panose="020B0503020204020204" pitchFamily="34" charset="0"/>
                <a:cs typeface="Gill Sans MT"/>
              </a:rPr>
              <a:t> support only one type of PIM device </a:t>
            </a:r>
          </a:p>
          <a:p>
            <a:pPr marL="0" lvl="1" algn="ctr" defTabSz="914400">
              <a:defRPr/>
            </a:pPr>
            <a:r>
              <a:rPr lang="en-US" sz="2400" b="1" dirty="0">
                <a:solidFill>
                  <a:prstClr val="white"/>
                </a:solidFill>
                <a:latin typeface="Corbel" panose="020B0503020204020204" pitchFamily="34" charset="0"/>
                <a:cs typeface="Gill Sans MT"/>
              </a:rPr>
              <a:t>with a certain computation and memory bandwidth capability</a:t>
            </a:r>
          </a:p>
        </p:txBody>
      </p:sp>
      <p:sp>
        <p:nvSpPr>
          <p:cNvPr id="4" name="Rounded Rectangle 5">
            <a:extLst>
              <a:ext uri="{FF2B5EF4-FFF2-40B4-BE49-F238E27FC236}">
                <a16:creationId xmlns:a16="http://schemas.microsoft.com/office/drawing/2014/main" id="{6F66CB02-9778-EDE7-6789-B7E5A3B3B4AE}"/>
              </a:ext>
            </a:extLst>
          </p:cNvPr>
          <p:cNvSpPr/>
          <p:nvPr/>
        </p:nvSpPr>
        <p:spPr>
          <a:xfrm>
            <a:off x="1133511" y="1188725"/>
            <a:ext cx="7249211" cy="1734532"/>
          </a:xfrm>
          <a:prstGeom prst="roundRect">
            <a:avLst>
              <a:gd name="adj" fmla="val 10661"/>
            </a:avLst>
          </a:prstGeom>
          <a:solidFill>
            <a:srgbClr val="DEEBF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lvl="0" algn="ctr" defTabSz="914400">
              <a:defRPr/>
            </a:pPr>
            <a:r>
              <a:rPr lang="en-US" altLang="zh-CN" sz="2800" dirty="0">
                <a:solidFill>
                  <a:schemeClr val="tx1"/>
                </a:solidFill>
                <a:latin typeface="Corbel" panose="020B0503020204020204" pitchFamily="34" charset="0"/>
                <a:cs typeface="Gill Sans MT"/>
              </a:rPr>
              <a:t>Prior works leverage </a:t>
            </a:r>
          </a:p>
          <a:p>
            <a:pPr lvl="0" algn="ctr" defTabSz="914400">
              <a:defRPr/>
            </a:pPr>
            <a:r>
              <a:rPr lang="en-US" altLang="zh-CN" sz="2800" dirty="0">
                <a:solidFill>
                  <a:schemeClr val="tx1"/>
                </a:solidFill>
                <a:latin typeface="Corbel" panose="020B0503020204020204" pitchFamily="34" charset="0"/>
                <a:cs typeface="Gill Sans MT"/>
              </a:rPr>
              <a:t>only </a:t>
            </a:r>
            <a:r>
              <a:rPr lang="en-US" altLang="zh-CN" sz="2800" b="1" dirty="0">
                <a:solidFill>
                  <a:srgbClr val="17375E"/>
                </a:solidFill>
                <a:latin typeface="Corbel" panose="020B0503020204020204" pitchFamily="34" charset="0"/>
                <a:cs typeface="Gill Sans MT"/>
              </a:rPr>
              <a:t>one type of PIM device </a:t>
            </a:r>
            <a:r>
              <a:rPr lang="en-US" altLang="zh-CN" sz="2800" dirty="0">
                <a:solidFill>
                  <a:schemeClr val="tx1"/>
                </a:solidFill>
                <a:latin typeface="Corbel" panose="020B0503020204020204" pitchFamily="34" charset="0"/>
                <a:cs typeface="Gill Sans MT"/>
              </a:rPr>
              <a:t>with </a:t>
            </a:r>
          </a:p>
          <a:p>
            <a:pPr lvl="0" algn="ctr" defTabSz="914400">
              <a:defRPr/>
            </a:pPr>
            <a:r>
              <a:rPr lang="en-US" altLang="zh-CN" sz="2800" dirty="0">
                <a:solidFill>
                  <a:schemeClr val="tx1"/>
                </a:solidFill>
                <a:latin typeface="Corbel" panose="020B0503020204020204" pitchFamily="34" charset="0"/>
                <a:cs typeface="Gill Sans MT"/>
              </a:rPr>
              <a:t>a </a:t>
            </a:r>
            <a:r>
              <a:rPr lang="en-US" altLang="zh-CN" sz="2800" b="1" dirty="0">
                <a:solidFill>
                  <a:srgbClr val="17375E"/>
                </a:solidFill>
                <a:latin typeface="Corbel" panose="020B0503020204020204" pitchFamily="34" charset="0"/>
                <a:cs typeface="Gill Sans MT"/>
              </a:rPr>
              <a:t>fixed computation and memory bandwidth</a:t>
            </a:r>
          </a:p>
        </p:txBody>
      </p:sp>
      <p:sp>
        <p:nvSpPr>
          <p:cNvPr id="6" name="Rounded Rectangle 6">
            <a:extLst>
              <a:ext uri="{FF2B5EF4-FFF2-40B4-BE49-F238E27FC236}">
                <a16:creationId xmlns:a16="http://schemas.microsoft.com/office/drawing/2014/main" id="{13FCDCB4-630D-7EDD-BFB3-6C29D7163BCD}"/>
              </a:ext>
            </a:extLst>
          </p:cNvPr>
          <p:cNvSpPr/>
          <p:nvPr/>
        </p:nvSpPr>
        <p:spPr>
          <a:xfrm>
            <a:off x="1133511" y="3216977"/>
            <a:ext cx="7249211" cy="1734532"/>
          </a:xfrm>
          <a:prstGeom prst="roundRect">
            <a:avLst>
              <a:gd name="adj" fmla="val 10661"/>
            </a:avLst>
          </a:prstGeom>
          <a:solidFill>
            <a:srgbClr val="FFF2CC"/>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914400">
              <a:defRPr/>
            </a:pPr>
            <a:r>
              <a:rPr lang="en-US" altLang="zh-CN" sz="2800" dirty="0">
                <a:solidFill>
                  <a:schemeClr val="tx1"/>
                </a:solidFill>
                <a:latin typeface="Corbel" panose="020B0503020204020204" pitchFamily="34" charset="0"/>
                <a:cs typeface="Gill Sans MT"/>
              </a:rPr>
              <a:t>Memory-bound FC kernels and attention kernels have </a:t>
            </a:r>
            <a:r>
              <a:rPr lang="en-US" altLang="zh-CN" sz="2800" b="1" dirty="0">
                <a:solidFill>
                  <a:srgbClr val="C00000"/>
                </a:solidFill>
                <a:latin typeface="Corbel" panose="020B0503020204020204" pitchFamily="34" charset="0"/>
                <a:cs typeface="Gill Sans MT"/>
              </a:rPr>
              <a:t>varying computation </a:t>
            </a:r>
          </a:p>
          <a:p>
            <a:pPr lvl="0" algn="ctr" defTabSz="914400">
              <a:defRPr/>
            </a:pPr>
            <a:r>
              <a:rPr lang="en-US" altLang="zh-CN" sz="2800" b="1" dirty="0">
                <a:solidFill>
                  <a:srgbClr val="C00000"/>
                </a:solidFill>
                <a:latin typeface="Corbel" panose="020B0503020204020204" pitchFamily="34" charset="0"/>
                <a:cs typeface="Gill Sans MT"/>
              </a:rPr>
              <a:t>and memory bandwidth demands</a:t>
            </a:r>
          </a:p>
        </p:txBody>
      </p:sp>
      <p:sp>
        <p:nvSpPr>
          <p:cNvPr id="7" name="Title 1">
            <a:extLst>
              <a:ext uri="{FF2B5EF4-FFF2-40B4-BE49-F238E27FC236}">
                <a16:creationId xmlns:a16="http://schemas.microsoft.com/office/drawing/2014/main" id="{6ED671A7-4E7F-9C1F-EFDE-0DE944663F7B}"/>
              </a:ext>
            </a:extLst>
          </p:cNvPr>
          <p:cNvSpPr txBox="1">
            <a:spLocks/>
          </p:cNvSpPr>
          <p:nvPr/>
        </p:nvSpPr>
        <p:spPr>
          <a:xfrm>
            <a:off x="-300035" y="-19395"/>
            <a:ext cx="9515475" cy="914400"/>
          </a:xfrm>
          <a:prstGeom prst="rect">
            <a:avLst/>
          </a:prstGeom>
          <a:noFill/>
        </p:spPr>
        <p:txBody>
          <a:bodyPr vert="horz" lIns="365760" tIns="45720" rIns="91440" bIns="45720" rtlCol="0" anchor="ctr">
            <a:noAutofit/>
          </a:bodyPr>
          <a:lst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a:lstStyle>
          <a:p>
            <a:r>
              <a:rPr lang="en-US" sz="4000" b="0" dirty="0">
                <a:solidFill>
                  <a:schemeClr val="tx1"/>
                </a:solidFill>
                <a:latin typeface="Corbel" panose="020B0503020204020204" pitchFamily="34" charset="0"/>
              </a:rPr>
              <a:t>Shortcoming 2: One-Size-Fits-All Approach</a:t>
            </a:r>
          </a:p>
        </p:txBody>
      </p:sp>
    </p:spTree>
    <p:custDataLst>
      <p:tags r:id="rId1"/>
    </p:custDataLst>
    <p:extLst>
      <p:ext uri="{BB962C8B-B14F-4D97-AF65-F5344CB8AC3E}">
        <p14:creationId xmlns:p14="http://schemas.microsoft.com/office/powerpoint/2010/main" val="3307545762"/>
      </p:ext>
    </p:extLst>
  </p:cSld>
  <p:clrMapOvr>
    <a:masterClrMapping/>
  </p:clrMapOvr>
  <mc:AlternateContent xmlns:mc="http://schemas.openxmlformats.org/markup-compatibility/2006" xmlns:p14="http://schemas.microsoft.com/office/powerpoint/2010/main">
    <mc:Choice Requires="p14">
      <p:transition spd="slow" p14:dur="2000" advTm="24735"/>
    </mc:Choice>
    <mc:Fallback xmlns="">
      <p:transition spd="slow" advTm="247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CACEB-6142-0297-D151-EE0336E4E53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6DBAF97-232A-217C-8B1C-FEB0429D9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91E3AAFF-142B-9A78-04A1-A821DC9D8489}"/>
              </a:ext>
            </a:extLst>
          </p:cNvPr>
          <p:cNvSpPr>
            <a:spLocks noGrp="1"/>
          </p:cNvSpPr>
          <p:nvPr>
            <p:ph type="title"/>
          </p:nvPr>
        </p:nvSpPr>
        <p:spPr/>
        <p:txBody>
          <a:bodyPr/>
          <a:lstStyle/>
          <a:p>
            <a:r>
              <a:rPr lang="en-US" sz="4000" b="0" dirty="0">
                <a:solidFill>
                  <a:schemeClr val="tx1"/>
                </a:solidFill>
                <a:latin typeface="Corbel" panose="020B0503020204020204" pitchFamily="34" charset="0"/>
              </a:rPr>
              <a:t>Our Goal</a:t>
            </a:r>
          </a:p>
        </p:txBody>
      </p:sp>
      <p:sp>
        <p:nvSpPr>
          <p:cNvPr id="3" name="Content Placeholder 2">
            <a:extLst>
              <a:ext uri="{FF2B5EF4-FFF2-40B4-BE49-F238E27FC236}">
                <a16:creationId xmlns:a16="http://schemas.microsoft.com/office/drawing/2014/main" id="{36E425EB-A45C-8C6A-69DA-C1B543FED6C9}"/>
              </a:ext>
            </a:extLst>
          </p:cNvPr>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latin typeface="Corbel" panose="020B0503020204020204" pitchFamily="34" charset="0"/>
            </a:endParaRPr>
          </a:p>
          <a:p>
            <a:pPr lvl="2"/>
            <a:endParaRPr lang="en-US" sz="1800" dirty="0">
              <a:solidFill>
                <a:srgbClr val="595959"/>
              </a:solidFill>
              <a:latin typeface="Corbel" panose="020B0503020204020204" pitchFamily="34" charset="0"/>
            </a:endParaRPr>
          </a:p>
          <a:p>
            <a:pPr marL="914400" lvl="2" indent="0">
              <a:buNone/>
            </a:pPr>
            <a:endParaRPr lang="en-US" sz="1400" dirty="0">
              <a:solidFill>
                <a:srgbClr val="0000FF"/>
              </a:solidFill>
              <a:latin typeface="Corbel" panose="020B0503020204020204" pitchFamily="34" charset="0"/>
            </a:endParaRPr>
          </a:p>
          <a:p>
            <a:pPr lvl="1"/>
            <a:endParaRPr lang="en-US" sz="1600" dirty="0">
              <a:latin typeface="Corbel" panose="020B0503020204020204" pitchFamily="34" charset="0"/>
            </a:endParaRPr>
          </a:p>
          <a:p>
            <a:pPr lvl="1"/>
            <a:endParaRPr lang="en-US" sz="1600" dirty="0">
              <a:latin typeface="Corbel" panose="020B0503020204020204" pitchFamily="34" charset="0"/>
            </a:endParaRPr>
          </a:p>
        </p:txBody>
      </p:sp>
      <p:pic>
        <p:nvPicPr>
          <p:cNvPr id="12" name="Picture 11" descr="safari.png">
            <a:extLst>
              <a:ext uri="{FF2B5EF4-FFF2-40B4-BE49-F238E27FC236}">
                <a16:creationId xmlns:a16="http://schemas.microsoft.com/office/drawing/2014/main" id="{4E7B537A-8E4D-F1F3-E8D4-E57E5F44F98A}"/>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4" name="Rounded Rectangle 1">
            <a:extLst>
              <a:ext uri="{FF2B5EF4-FFF2-40B4-BE49-F238E27FC236}">
                <a16:creationId xmlns:a16="http://schemas.microsoft.com/office/drawing/2014/main" id="{6171546B-DD71-0C6F-7AF9-F62909D87956}"/>
              </a:ext>
            </a:extLst>
          </p:cNvPr>
          <p:cNvSpPr/>
          <p:nvPr/>
        </p:nvSpPr>
        <p:spPr>
          <a:xfrm>
            <a:off x="69269" y="2160589"/>
            <a:ext cx="8994344" cy="2536821"/>
          </a:xfrm>
          <a:prstGeom prst="roundRect">
            <a:avLst>
              <a:gd name="adj" fmla="val 10661"/>
            </a:avLst>
          </a:prstGeom>
          <a:solidFill>
            <a:srgbClr val="E2F0D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700" dirty="0">
                <a:solidFill>
                  <a:sysClr val="windowText" lastClr="000000"/>
                </a:solidFill>
                <a:latin typeface="Corbel" panose="020B0503020204020204" pitchFamily="34" charset="0"/>
              </a:rPr>
              <a:t>Design a heterogeneous system that caters to </a:t>
            </a:r>
          </a:p>
          <a:p>
            <a:pPr algn="ctr"/>
            <a:r>
              <a:rPr lang="en-US" sz="2700" b="1" dirty="0">
                <a:solidFill>
                  <a:schemeClr val="tx2"/>
                </a:solidFill>
                <a:latin typeface="Corbel" panose="020B0503020204020204" pitchFamily="34" charset="0"/>
              </a:rPr>
              <a:t>varying parallelism levels</a:t>
            </a:r>
            <a:r>
              <a:rPr lang="en-US" sz="2700" b="1" dirty="0">
                <a:solidFill>
                  <a:sysClr val="windowText" lastClr="000000"/>
                </a:solidFill>
                <a:latin typeface="Corbel" panose="020B0503020204020204" pitchFamily="34" charset="0"/>
              </a:rPr>
              <a:t> </a:t>
            </a:r>
            <a:r>
              <a:rPr lang="en-US" sz="2700" dirty="0">
                <a:solidFill>
                  <a:sysClr val="windowText" lastClr="000000"/>
                </a:solidFill>
                <a:latin typeface="Corbel" panose="020B0503020204020204" pitchFamily="34" charset="0"/>
              </a:rPr>
              <a:t>in real-world LLM inference </a:t>
            </a:r>
          </a:p>
          <a:p>
            <a:pPr algn="ctr"/>
            <a:r>
              <a:rPr lang="en-US" sz="2700" dirty="0">
                <a:solidFill>
                  <a:sysClr val="windowText" lastClr="000000"/>
                </a:solidFill>
                <a:latin typeface="Corbel" panose="020B0503020204020204" pitchFamily="34" charset="0"/>
              </a:rPr>
              <a:t>with </a:t>
            </a:r>
            <a:r>
              <a:rPr lang="en-US" sz="2700" b="1" dirty="0">
                <a:solidFill>
                  <a:srgbClr val="C00000"/>
                </a:solidFill>
                <a:latin typeface="Corbel" panose="020B0503020204020204" pitchFamily="34" charset="0"/>
              </a:rPr>
              <a:t>different and dynamically changing </a:t>
            </a:r>
          </a:p>
          <a:p>
            <a:pPr algn="ctr"/>
            <a:r>
              <a:rPr lang="en-US" sz="2700" b="1" dirty="0">
                <a:solidFill>
                  <a:srgbClr val="C00000"/>
                </a:solidFill>
                <a:latin typeface="Corbel" panose="020B0503020204020204" pitchFamily="34" charset="0"/>
              </a:rPr>
              <a:t>computation and memory demands </a:t>
            </a:r>
          </a:p>
        </p:txBody>
      </p:sp>
    </p:spTree>
    <p:custDataLst>
      <p:tags r:id="rId1"/>
    </p:custDataLst>
    <p:extLst>
      <p:ext uri="{BB962C8B-B14F-4D97-AF65-F5344CB8AC3E}">
        <p14:creationId xmlns:p14="http://schemas.microsoft.com/office/powerpoint/2010/main" val="3396171172"/>
      </p:ext>
    </p:extLst>
  </p:cSld>
  <p:clrMapOvr>
    <a:masterClrMapping/>
  </p:clrMapOvr>
  <mc:AlternateContent xmlns:mc="http://schemas.openxmlformats.org/markup-compatibility/2006" xmlns:p14="http://schemas.microsoft.com/office/powerpoint/2010/main">
    <mc:Choice Requires="p14">
      <p:transition spd="slow" p14:dur="2000" advTm="15817"/>
    </mc:Choice>
    <mc:Fallback xmlns="">
      <p:transition spd="slow" advTm="158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AE3F1-76D2-6362-6FBD-98F1681AFD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3F9C9-BAB0-0C52-7626-062C2E258614}"/>
              </a:ext>
            </a:extLst>
          </p:cNvPr>
          <p:cNvSpPr>
            <a:spLocks noGrp="1"/>
          </p:cNvSpPr>
          <p:nvPr>
            <p:ph idx="1"/>
          </p:nvPr>
        </p:nvSpPr>
        <p:spPr>
          <a:xfrm>
            <a:off x="152400" y="990600"/>
            <a:ext cx="8991600" cy="5715000"/>
          </a:xfrm>
        </p:spPr>
        <p:txBody>
          <a:bodyPr>
            <a:normAutofit/>
          </a:bodyPr>
          <a:lstStyle/>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p:txBody>
      </p:sp>
      <p:pic>
        <p:nvPicPr>
          <p:cNvPr id="6" name="Picture 5" descr="safari.png">
            <a:extLst>
              <a:ext uri="{FF2B5EF4-FFF2-40B4-BE49-F238E27FC236}">
                <a16:creationId xmlns:a16="http://schemas.microsoft.com/office/drawing/2014/main" id="{1A227E6E-E49E-9455-74FC-C10797FA0AB6}"/>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a:extLst>
              <a:ext uri="{FF2B5EF4-FFF2-40B4-BE49-F238E27FC236}">
                <a16:creationId xmlns:a16="http://schemas.microsoft.com/office/drawing/2014/main" id="{8E5FBC50-215B-BB0F-2625-7DDA4549CE43}"/>
              </a:ext>
            </a:extLst>
          </p:cNvPr>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Background</a:t>
            </a:r>
          </a:p>
        </p:txBody>
      </p:sp>
      <p:sp>
        <p:nvSpPr>
          <p:cNvPr id="8" name="TextBox 7">
            <a:extLst>
              <a:ext uri="{FF2B5EF4-FFF2-40B4-BE49-F238E27FC236}">
                <a16:creationId xmlns:a16="http://schemas.microsoft.com/office/drawing/2014/main" id="{BFA78B50-C5E1-1875-1E40-615F16CA87DF}"/>
              </a:ext>
            </a:extLst>
          </p:cNvPr>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rPr>
              <a:t>1</a:t>
            </a:r>
          </a:p>
        </p:txBody>
      </p:sp>
      <p:sp>
        <p:nvSpPr>
          <p:cNvPr id="10" name="Rectangle 9">
            <a:extLst>
              <a:ext uri="{FF2B5EF4-FFF2-40B4-BE49-F238E27FC236}">
                <a16:creationId xmlns:a16="http://schemas.microsoft.com/office/drawing/2014/main" id="{C94B8BB9-4765-35C9-1F6C-6B3EDEE1BDCF}"/>
              </a:ext>
            </a:extLst>
          </p:cNvPr>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Observations &amp; Motivation</a:t>
            </a:r>
          </a:p>
        </p:txBody>
      </p:sp>
      <p:sp>
        <p:nvSpPr>
          <p:cNvPr id="11" name="TextBox 10">
            <a:extLst>
              <a:ext uri="{FF2B5EF4-FFF2-40B4-BE49-F238E27FC236}">
                <a16:creationId xmlns:a16="http://schemas.microsoft.com/office/drawing/2014/main" id="{81BF0FD6-29F3-4964-9A52-AD877E764F86}"/>
              </a:ext>
            </a:extLst>
          </p:cNvPr>
          <p:cNvSpPr txBox="1"/>
          <p:nvPr/>
        </p:nvSpPr>
        <p:spPr>
          <a:xfrm>
            <a:off x="151622" y="1779811"/>
            <a:ext cx="474011" cy="830997"/>
          </a:xfrm>
          <a:prstGeom prst="rect">
            <a:avLst/>
          </a:prstGeom>
          <a:noFill/>
        </p:spPr>
        <p:txBody>
          <a:bodyPr wrap="square" rtlCol="0">
            <a:spAutoFit/>
          </a:bodyPr>
          <a:lstStyle/>
          <a:p>
            <a:r>
              <a:rPr lang="en-US" sz="4800" dirty="0">
                <a:solidFill>
                  <a:schemeClr val="bg1">
                    <a:lumMod val="65000"/>
                  </a:schemeClr>
                </a:solidFill>
              </a:rPr>
              <a:t>2</a:t>
            </a:r>
          </a:p>
        </p:txBody>
      </p:sp>
      <p:sp>
        <p:nvSpPr>
          <p:cNvPr id="12" name="Rectangle 11">
            <a:extLst>
              <a:ext uri="{FF2B5EF4-FFF2-40B4-BE49-F238E27FC236}">
                <a16:creationId xmlns:a16="http://schemas.microsoft.com/office/drawing/2014/main" id="{162EA989-2BA0-238A-578A-CB9679BEEE4A}"/>
              </a:ext>
            </a:extLst>
          </p:cNvPr>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1F497D"/>
                </a:solidFill>
                <a:latin typeface="Corbel" panose="020B0503020204020204" pitchFamily="34" charset="0"/>
              </a:rPr>
              <a:t>PAPI’s Overview</a:t>
            </a:r>
          </a:p>
        </p:txBody>
      </p:sp>
      <p:sp>
        <p:nvSpPr>
          <p:cNvPr id="14" name="Rectangle 13">
            <a:extLst>
              <a:ext uri="{FF2B5EF4-FFF2-40B4-BE49-F238E27FC236}">
                <a16:creationId xmlns:a16="http://schemas.microsoft.com/office/drawing/2014/main" id="{CEC09641-BCF2-30B7-6CA9-79EB5660A206}"/>
              </a:ext>
            </a:extLst>
          </p:cNvPr>
          <p:cNvSpPr/>
          <p:nvPr/>
        </p:nvSpPr>
        <p:spPr>
          <a:xfrm>
            <a:off x="0" y="373693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PAPI’s Implementation</a:t>
            </a:r>
          </a:p>
        </p:txBody>
      </p:sp>
      <p:sp>
        <p:nvSpPr>
          <p:cNvPr id="16" name="Rectangle 15">
            <a:extLst>
              <a:ext uri="{FF2B5EF4-FFF2-40B4-BE49-F238E27FC236}">
                <a16:creationId xmlns:a16="http://schemas.microsoft.com/office/drawing/2014/main" id="{B4E1BA00-7FD7-A1A5-88FB-F21A4526FBCD}"/>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Evaluation</a:t>
            </a:r>
          </a:p>
        </p:txBody>
      </p:sp>
      <p:sp>
        <p:nvSpPr>
          <p:cNvPr id="17" name="Rectangle 16">
            <a:extLst>
              <a:ext uri="{FF2B5EF4-FFF2-40B4-BE49-F238E27FC236}">
                <a16:creationId xmlns:a16="http://schemas.microsoft.com/office/drawing/2014/main" id="{178B08D7-3EFC-DFDD-D196-36D971F798B4}"/>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Conclusion</a:t>
            </a:r>
          </a:p>
        </p:txBody>
      </p:sp>
      <p:sp>
        <p:nvSpPr>
          <p:cNvPr id="18" name="TextBox 17">
            <a:extLst>
              <a:ext uri="{FF2B5EF4-FFF2-40B4-BE49-F238E27FC236}">
                <a16:creationId xmlns:a16="http://schemas.microsoft.com/office/drawing/2014/main" id="{3C9EF901-A8B8-562A-F13A-D90935C6956D}"/>
              </a:ext>
            </a:extLst>
          </p:cNvPr>
          <p:cNvSpPr txBox="1"/>
          <p:nvPr/>
        </p:nvSpPr>
        <p:spPr>
          <a:xfrm>
            <a:off x="151622" y="2698138"/>
            <a:ext cx="474011" cy="830997"/>
          </a:xfrm>
          <a:prstGeom prst="rect">
            <a:avLst/>
          </a:prstGeom>
          <a:noFill/>
        </p:spPr>
        <p:txBody>
          <a:bodyPr wrap="square" rtlCol="0">
            <a:spAutoFit/>
          </a:bodyPr>
          <a:lstStyle/>
          <a:p>
            <a:r>
              <a:rPr lang="en-US" sz="4800" dirty="0">
                <a:solidFill>
                  <a:schemeClr val="tx2"/>
                </a:solidFill>
              </a:rPr>
              <a:t>3</a:t>
            </a:r>
          </a:p>
        </p:txBody>
      </p:sp>
      <p:sp>
        <p:nvSpPr>
          <p:cNvPr id="20" name="TextBox 19">
            <a:extLst>
              <a:ext uri="{FF2B5EF4-FFF2-40B4-BE49-F238E27FC236}">
                <a16:creationId xmlns:a16="http://schemas.microsoft.com/office/drawing/2014/main" id="{50BB86BF-323C-7C82-AB12-132C86B13FE0}"/>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rPr>
              <a:t>5</a:t>
            </a:r>
          </a:p>
        </p:txBody>
      </p:sp>
      <p:sp>
        <p:nvSpPr>
          <p:cNvPr id="21" name="TextBox 20">
            <a:extLst>
              <a:ext uri="{FF2B5EF4-FFF2-40B4-BE49-F238E27FC236}">
                <a16:creationId xmlns:a16="http://schemas.microsoft.com/office/drawing/2014/main" id="{D79BF8B1-2B41-18C9-1E3F-0E62501C04F3}"/>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rPr>
              <a:t>6</a:t>
            </a:r>
          </a:p>
        </p:txBody>
      </p:sp>
      <p:sp>
        <p:nvSpPr>
          <p:cNvPr id="23" name="Title 1">
            <a:extLst>
              <a:ext uri="{FF2B5EF4-FFF2-40B4-BE49-F238E27FC236}">
                <a16:creationId xmlns:a16="http://schemas.microsoft.com/office/drawing/2014/main" id="{C98789E4-432D-A846-78AB-E5BDF50E2FAB}"/>
              </a:ext>
            </a:extLst>
          </p:cNvPr>
          <p:cNvSpPr>
            <a:spLocks noGrp="1"/>
          </p:cNvSpPr>
          <p:nvPr>
            <p:ph type="title"/>
          </p:nvPr>
        </p:nvSpPr>
        <p:spPr>
          <a:xfrm>
            <a:off x="0" y="0"/>
            <a:ext cx="9144000" cy="914400"/>
          </a:xfrm>
        </p:spPr>
        <p:txBody>
          <a:bodyPr/>
          <a:lstStyle/>
          <a:p>
            <a:r>
              <a:rPr lang="en-US" sz="4000" b="0" dirty="0">
                <a:solidFill>
                  <a:schemeClr val="tx1"/>
                </a:solidFill>
                <a:latin typeface="Corbel" panose="020B0503020204020204" pitchFamily="34" charset="0"/>
                <a:cs typeface="Gill Sans MT"/>
              </a:rPr>
              <a:t>Outline</a:t>
            </a:r>
          </a:p>
        </p:txBody>
      </p:sp>
      <p:sp>
        <p:nvSpPr>
          <p:cNvPr id="22" name="Slide Number Placeholder 1">
            <a:extLst>
              <a:ext uri="{FF2B5EF4-FFF2-40B4-BE49-F238E27FC236}">
                <a16:creationId xmlns:a16="http://schemas.microsoft.com/office/drawing/2014/main" id="{01FCE1D8-0082-A539-7050-2DEBB00DD0F3}"/>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4" name="TextBox 18">
            <a:extLst>
              <a:ext uri="{FF2B5EF4-FFF2-40B4-BE49-F238E27FC236}">
                <a16:creationId xmlns:a16="http://schemas.microsoft.com/office/drawing/2014/main" id="{C3CD621D-6875-AB95-066F-DB1B5F3317E0}"/>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rPr>
              <a:t>4</a:t>
            </a:r>
          </a:p>
        </p:txBody>
      </p:sp>
    </p:spTree>
    <p:extLst>
      <p:ext uri="{BB962C8B-B14F-4D97-AF65-F5344CB8AC3E}">
        <p14:creationId xmlns:p14="http://schemas.microsoft.com/office/powerpoint/2010/main" val="347134307"/>
      </p:ext>
    </p:extLst>
  </p:cSld>
  <p:clrMapOvr>
    <a:masterClrMapping/>
  </p:clrMapOvr>
  <mc:AlternateContent xmlns:mc="http://schemas.openxmlformats.org/markup-compatibility/2006" xmlns:p14="http://schemas.microsoft.com/office/powerpoint/2010/main">
    <mc:Choice Requires="p14">
      <p:transition spd="slow" p14:dur="2000" advTm="8190"/>
    </mc:Choice>
    <mc:Fallback xmlns="">
      <p:transition spd="slow" advTm="819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64791-C745-4D03-14BF-28D1B2FB494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55F80C7-021F-479A-9263-3E79F7D4EC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90315BBB-DBDC-030C-5D27-E35143305A6A}"/>
              </a:ext>
            </a:extLst>
          </p:cNvPr>
          <p:cNvSpPr>
            <a:spLocks noGrp="1"/>
          </p:cNvSpPr>
          <p:nvPr>
            <p:ph type="title"/>
          </p:nvPr>
        </p:nvSpPr>
        <p:spPr/>
        <p:txBody>
          <a:bodyPr/>
          <a:lstStyle/>
          <a:p>
            <a:r>
              <a:rPr lang="en-US" altLang="zh-CN" sz="4000" b="0" dirty="0">
                <a:solidFill>
                  <a:schemeClr val="tx1"/>
                </a:solidFill>
                <a:latin typeface="Corbel" panose="020B0503020204020204" pitchFamily="34" charset="0"/>
              </a:rPr>
              <a:t>PAPI’s Key Idea</a:t>
            </a:r>
            <a:endParaRPr lang="en-US" sz="4000" b="0" dirty="0">
              <a:solidFill>
                <a:schemeClr val="tx1"/>
              </a:solidFill>
              <a:latin typeface="Corbel" panose="020B0503020204020204" pitchFamily="34" charset="0"/>
            </a:endParaRPr>
          </a:p>
        </p:txBody>
      </p:sp>
      <p:sp>
        <p:nvSpPr>
          <p:cNvPr id="3" name="Content Placeholder 2">
            <a:extLst>
              <a:ext uri="{FF2B5EF4-FFF2-40B4-BE49-F238E27FC236}">
                <a16:creationId xmlns:a16="http://schemas.microsoft.com/office/drawing/2014/main" id="{C6965165-0FCE-A807-554C-7DC21991FCB2}"/>
              </a:ext>
            </a:extLst>
          </p:cNvPr>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latin typeface="Corbel" panose="020B0503020204020204" pitchFamily="34" charset="0"/>
            </a:endParaRPr>
          </a:p>
          <a:p>
            <a:pPr lvl="2"/>
            <a:endParaRPr lang="en-US" sz="1800" dirty="0">
              <a:solidFill>
                <a:srgbClr val="595959"/>
              </a:solidFill>
              <a:latin typeface="Corbel" panose="020B0503020204020204" pitchFamily="34" charset="0"/>
            </a:endParaRPr>
          </a:p>
          <a:p>
            <a:pPr marL="914400" lvl="2" indent="0">
              <a:buNone/>
            </a:pPr>
            <a:endParaRPr lang="en-US" sz="1400" dirty="0">
              <a:solidFill>
                <a:srgbClr val="0000FF"/>
              </a:solidFill>
              <a:latin typeface="Corbel" panose="020B0503020204020204" pitchFamily="34" charset="0"/>
            </a:endParaRPr>
          </a:p>
          <a:p>
            <a:pPr lvl="1"/>
            <a:endParaRPr lang="en-US" sz="1600" dirty="0">
              <a:latin typeface="Corbel" panose="020B0503020204020204" pitchFamily="34" charset="0"/>
            </a:endParaRPr>
          </a:p>
          <a:p>
            <a:pPr lvl="1"/>
            <a:endParaRPr lang="en-US" sz="1600" dirty="0">
              <a:latin typeface="Corbel" panose="020B0503020204020204" pitchFamily="34" charset="0"/>
            </a:endParaRPr>
          </a:p>
        </p:txBody>
      </p:sp>
      <p:pic>
        <p:nvPicPr>
          <p:cNvPr id="12" name="Picture 11" descr="safari.png">
            <a:extLst>
              <a:ext uri="{FF2B5EF4-FFF2-40B4-BE49-F238E27FC236}">
                <a16:creationId xmlns:a16="http://schemas.microsoft.com/office/drawing/2014/main" id="{1711E02E-F6AE-FABD-6041-7A6E018322A5}"/>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4" name="Rounded Rectangle 1">
            <a:extLst>
              <a:ext uri="{FF2B5EF4-FFF2-40B4-BE49-F238E27FC236}">
                <a16:creationId xmlns:a16="http://schemas.microsoft.com/office/drawing/2014/main" id="{772C7589-8DEC-7208-2D1A-788028795D79}"/>
              </a:ext>
            </a:extLst>
          </p:cNvPr>
          <p:cNvSpPr/>
          <p:nvPr/>
        </p:nvSpPr>
        <p:spPr>
          <a:xfrm>
            <a:off x="0" y="2160589"/>
            <a:ext cx="9143999" cy="2536821"/>
          </a:xfrm>
          <a:prstGeom prst="roundRect">
            <a:avLst>
              <a:gd name="adj" fmla="val 10661"/>
            </a:avLst>
          </a:prstGeom>
          <a:solidFill>
            <a:schemeClr val="accent1">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zh-CN" altLang="en-US" sz="3200" dirty="0">
                <a:solidFill>
                  <a:schemeClr val="tx1"/>
                </a:solidFill>
                <a:latin typeface="Corbel" panose="020B0503020204020204" pitchFamily="34" charset="0"/>
              </a:rPr>
              <a:t> </a:t>
            </a:r>
            <a:r>
              <a:rPr lang="en-US" altLang="zh-CN" sz="3200" dirty="0">
                <a:solidFill>
                  <a:schemeClr val="tx1"/>
                </a:solidFill>
                <a:latin typeface="Corbel" panose="020B0503020204020204" pitchFamily="34" charset="0"/>
              </a:rPr>
              <a:t>E</a:t>
            </a:r>
            <a:r>
              <a:rPr lang="zh-CN" altLang="en-US" sz="3200" dirty="0">
                <a:solidFill>
                  <a:schemeClr val="tx1"/>
                </a:solidFill>
                <a:latin typeface="Corbel" panose="020B0503020204020204" pitchFamily="34" charset="0"/>
              </a:rPr>
              <a:t>nable </a:t>
            </a:r>
            <a:r>
              <a:rPr lang="zh-CN" altLang="en-US" sz="3200" b="1" dirty="0">
                <a:solidFill>
                  <a:srgbClr val="00B050"/>
                </a:solidFill>
                <a:latin typeface="Corbel" panose="020B0503020204020204" pitchFamily="34" charset="0"/>
              </a:rPr>
              <a:t>online dynamic task scheduling </a:t>
            </a:r>
            <a:r>
              <a:rPr lang="en-US" altLang="zh-CN" sz="3200" dirty="0">
                <a:solidFill>
                  <a:schemeClr val="tx1"/>
                </a:solidFill>
                <a:latin typeface="Corbel" panose="020B0503020204020204" pitchFamily="34" charset="0"/>
              </a:rPr>
              <a:t>i</a:t>
            </a:r>
            <a:r>
              <a:rPr lang="zh-CN" altLang="en-US" sz="3200" dirty="0">
                <a:solidFill>
                  <a:schemeClr val="tx1"/>
                </a:solidFill>
                <a:latin typeface="Corbel" panose="020B0503020204020204" pitchFamily="34" charset="0"/>
              </a:rPr>
              <a:t>n a </a:t>
            </a:r>
            <a:r>
              <a:rPr lang="zh-CN" altLang="en-US" sz="3200" b="1" dirty="0">
                <a:solidFill>
                  <a:srgbClr val="2127F6"/>
                </a:solidFill>
                <a:latin typeface="Corbel" panose="020B0503020204020204" pitchFamily="34" charset="0"/>
              </a:rPr>
              <a:t>heterogeneous </a:t>
            </a:r>
            <a:r>
              <a:rPr lang="en-US" altLang="zh-CN" sz="3200" b="1" dirty="0">
                <a:solidFill>
                  <a:srgbClr val="2127F6"/>
                </a:solidFill>
                <a:latin typeface="Corbel" panose="020B0503020204020204" pitchFamily="34" charset="0"/>
              </a:rPr>
              <a:t>PIM-enabled</a:t>
            </a:r>
            <a:r>
              <a:rPr lang="zh-CN" altLang="en-US" sz="3200" b="1" dirty="0">
                <a:solidFill>
                  <a:srgbClr val="2127F6"/>
                </a:solidFill>
                <a:latin typeface="Corbel" panose="020B0503020204020204" pitchFamily="34" charset="0"/>
              </a:rPr>
              <a:t> architecture </a:t>
            </a:r>
            <a:r>
              <a:rPr lang="zh-CN" altLang="en-US" sz="3200" dirty="0">
                <a:solidFill>
                  <a:schemeClr val="tx1"/>
                </a:solidFill>
                <a:latin typeface="Corbel" panose="020B0503020204020204" pitchFamily="34" charset="0"/>
              </a:rPr>
              <a:t>via online identification of kernel properties in LLM decoding</a:t>
            </a:r>
          </a:p>
        </p:txBody>
      </p:sp>
    </p:spTree>
    <p:custDataLst>
      <p:tags r:id="rId1"/>
    </p:custDataLst>
    <p:extLst>
      <p:ext uri="{BB962C8B-B14F-4D97-AF65-F5344CB8AC3E}">
        <p14:creationId xmlns:p14="http://schemas.microsoft.com/office/powerpoint/2010/main" val="2977569624"/>
      </p:ext>
    </p:extLst>
  </p:cSld>
  <p:clrMapOvr>
    <a:masterClrMapping/>
  </p:clrMapOvr>
  <mc:AlternateContent xmlns:mc="http://schemas.openxmlformats.org/markup-compatibility/2006" xmlns:p14="http://schemas.microsoft.com/office/powerpoint/2010/main">
    <mc:Choice Requires="p14">
      <p:transition spd="slow" p14:dur="2000" advTm="15817"/>
    </mc:Choice>
    <mc:Fallback xmlns="">
      <p:transition spd="slow" advTm="158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BCC7B-A18B-2D1C-8820-81A9EF28B22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AE98CA6-358E-1867-9BA8-2E53D86A82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7EE43D33-AD08-26D0-B629-8DC03E0C44A3}"/>
              </a:ext>
            </a:extLst>
          </p:cNvPr>
          <p:cNvSpPr>
            <a:spLocks noGrp="1"/>
          </p:cNvSpPr>
          <p:nvPr>
            <p:ph type="title"/>
          </p:nvPr>
        </p:nvSpPr>
        <p:spPr>
          <a:noFill/>
        </p:spPr>
        <p:txBody>
          <a:bodyPr/>
          <a:lstStyle/>
          <a:p>
            <a:r>
              <a:rPr lang="en-US" sz="4000" b="0" dirty="0">
                <a:solidFill>
                  <a:schemeClr val="tx1"/>
                </a:solidFill>
                <a:latin typeface="Corbel" panose="020B0503020204020204" pitchFamily="34" charset="0"/>
              </a:rPr>
              <a:t>PAPI’s </a:t>
            </a:r>
            <a:r>
              <a:rPr lang="en-US" altLang="zh-CN" sz="4000" b="0" dirty="0">
                <a:solidFill>
                  <a:schemeClr val="tx1"/>
                </a:solidFill>
                <a:latin typeface="Corbel" panose="020B0503020204020204" pitchFamily="34" charset="0"/>
              </a:rPr>
              <a:t>Key Components</a:t>
            </a:r>
            <a:endParaRPr lang="en-US" sz="4000" b="0" dirty="0">
              <a:solidFill>
                <a:schemeClr val="tx1"/>
              </a:solidFill>
              <a:latin typeface="Corbel" panose="020B0503020204020204" pitchFamily="34" charset="0"/>
            </a:endParaRPr>
          </a:p>
        </p:txBody>
      </p:sp>
      <p:pic>
        <p:nvPicPr>
          <p:cNvPr id="12" name="Picture 11" descr="safari.png">
            <a:extLst>
              <a:ext uri="{FF2B5EF4-FFF2-40B4-BE49-F238E27FC236}">
                <a16:creationId xmlns:a16="http://schemas.microsoft.com/office/drawing/2014/main" id="{563898D7-0BDA-1468-E8E5-428A1EE82D7E}"/>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8" name="Rounded Rectangle 5">
            <a:extLst>
              <a:ext uri="{FF2B5EF4-FFF2-40B4-BE49-F238E27FC236}">
                <a16:creationId xmlns:a16="http://schemas.microsoft.com/office/drawing/2014/main" id="{4F48582C-1A0C-E263-166E-24A7FAE701BA}"/>
              </a:ext>
            </a:extLst>
          </p:cNvPr>
          <p:cNvSpPr/>
          <p:nvPr/>
        </p:nvSpPr>
        <p:spPr>
          <a:xfrm>
            <a:off x="1133509" y="2454674"/>
            <a:ext cx="7249211" cy="1734532"/>
          </a:xfrm>
          <a:prstGeom prst="roundRect">
            <a:avLst>
              <a:gd name="adj" fmla="val 10661"/>
            </a:avLst>
          </a:prstGeom>
          <a:solidFill>
            <a:srgbClr val="E2F0D9"/>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2127F6"/>
                </a:solidFill>
                <a:latin typeface="Corbel" panose="020B0503020204020204" pitchFamily="34" charset="0"/>
              </a:rPr>
              <a:t>Hybrid PIM units </a:t>
            </a:r>
          </a:p>
          <a:p>
            <a:pPr algn="ctr"/>
            <a:r>
              <a:rPr lang="en-US" altLang="zh-CN" sz="3200" dirty="0">
                <a:solidFill>
                  <a:sysClr val="windowText" lastClr="000000"/>
                </a:solidFill>
                <a:latin typeface="Corbel" panose="020B0503020204020204" pitchFamily="34" charset="0"/>
              </a:rPr>
              <a:t>to cater to different parallelism levels of FC and attention kernels</a:t>
            </a:r>
          </a:p>
        </p:txBody>
      </p:sp>
      <p:sp>
        <p:nvSpPr>
          <p:cNvPr id="9" name="Rounded Rectangle 6">
            <a:extLst>
              <a:ext uri="{FF2B5EF4-FFF2-40B4-BE49-F238E27FC236}">
                <a16:creationId xmlns:a16="http://schemas.microsoft.com/office/drawing/2014/main" id="{AB25504D-6C1A-3BAE-23FB-8DB65F442BD4}"/>
              </a:ext>
            </a:extLst>
          </p:cNvPr>
          <p:cNvSpPr/>
          <p:nvPr/>
        </p:nvSpPr>
        <p:spPr>
          <a:xfrm>
            <a:off x="1133510" y="4684087"/>
            <a:ext cx="7249211" cy="1573838"/>
          </a:xfrm>
          <a:prstGeom prst="roundRect">
            <a:avLst>
              <a:gd name="adj" fmla="val 10661"/>
            </a:avLst>
          </a:prstGeom>
          <a:solidFill>
            <a:srgbClr val="E2F0D9"/>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2127F6"/>
                </a:solidFill>
                <a:latin typeface="Corbel" panose="020B0503020204020204" pitchFamily="34" charset="0"/>
              </a:rPr>
              <a:t>Dynamic LLM kernel scheduling</a:t>
            </a:r>
          </a:p>
          <a:p>
            <a:pPr algn="ctr"/>
            <a:r>
              <a:rPr lang="en-US" altLang="zh-CN" sz="3200" dirty="0">
                <a:solidFill>
                  <a:schemeClr val="tx1"/>
                </a:solidFill>
                <a:latin typeface="Corbel" panose="020B0503020204020204" pitchFamily="34" charset="0"/>
              </a:rPr>
              <a:t>to cater to dynamically changing parallelism levels</a:t>
            </a:r>
          </a:p>
        </p:txBody>
      </p:sp>
      <p:sp>
        <p:nvSpPr>
          <p:cNvPr id="3" name="Rectangle 1">
            <a:extLst>
              <a:ext uri="{FF2B5EF4-FFF2-40B4-BE49-F238E27FC236}">
                <a16:creationId xmlns:a16="http://schemas.microsoft.com/office/drawing/2014/main" id="{811B8B3F-EF55-3658-0884-370262B9AD59}"/>
              </a:ext>
            </a:extLst>
          </p:cNvPr>
          <p:cNvSpPr/>
          <p:nvPr/>
        </p:nvSpPr>
        <p:spPr>
          <a:xfrm>
            <a:off x="-269899" y="1236699"/>
            <a:ext cx="9683798" cy="729140"/>
          </a:xfrm>
          <a:prstGeom prst="rect">
            <a:avLst/>
          </a:prstGeom>
          <a:solidFill>
            <a:schemeClr val="bg1">
              <a:lumMod val="85000"/>
            </a:schemeClr>
          </a:solidFill>
          <a:ln w="28575">
            <a:solidFill>
              <a:schemeClr val="tx1">
                <a:lumMod val="75000"/>
                <a:lumOff val="2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938" algn="ctr">
              <a:buNone/>
            </a:pPr>
            <a:r>
              <a:rPr lang="en-US" sz="3600" dirty="0">
                <a:solidFill>
                  <a:schemeClr val="tx1"/>
                </a:solidFill>
                <a:latin typeface="Corbel" panose="020B0503020204020204" pitchFamily="34" charset="0"/>
              </a:rPr>
              <a:t>A new PIM-enabled </a:t>
            </a:r>
            <a:r>
              <a:rPr lang="en-US" altLang="zh-CN" sz="3600" dirty="0">
                <a:solidFill>
                  <a:schemeClr val="tx1"/>
                </a:solidFill>
                <a:latin typeface="Corbel" panose="020B0503020204020204" pitchFamily="34" charset="0"/>
              </a:rPr>
              <a:t>computing</a:t>
            </a:r>
            <a:r>
              <a:rPr lang="en-US" sz="3600" dirty="0">
                <a:solidFill>
                  <a:schemeClr val="tx1"/>
                </a:solidFill>
                <a:latin typeface="Corbel" panose="020B0503020204020204" pitchFamily="34" charset="0"/>
              </a:rPr>
              <a:t> system design</a:t>
            </a:r>
            <a:endParaRPr lang="en-US" sz="2800" dirty="0">
              <a:solidFill>
                <a:schemeClr val="tx1"/>
              </a:solidFill>
              <a:latin typeface="Corbel" panose="020B0503020204020204" pitchFamily="34" charset="0"/>
            </a:endParaRPr>
          </a:p>
        </p:txBody>
      </p:sp>
    </p:spTree>
    <p:custDataLst>
      <p:tags r:id="rId1"/>
    </p:custDataLst>
    <p:extLst>
      <p:ext uri="{BB962C8B-B14F-4D97-AF65-F5344CB8AC3E}">
        <p14:creationId xmlns:p14="http://schemas.microsoft.com/office/powerpoint/2010/main" val="3896266301"/>
      </p:ext>
    </p:extLst>
  </p:cSld>
  <p:clrMapOvr>
    <a:masterClrMapping/>
  </p:clrMapOvr>
  <mc:AlternateContent xmlns:mc="http://schemas.openxmlformats.org/markup-compatibility/2006" xmlns:p14="http://schemas.microsoft.com/office/powerpoint/2010/main">
    <mc:Choice Requires="p14">
      <p:transition spd="slow" p14:dur="2000" advTm="20237"/>
    </mc:Choice>
    <mc:Fallback xmlns="">
      <p:transition spd="slow" advTm="202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81151-D0C4-099C-E9A3-5553D65D105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B3ED4FD-BF27-01C5-EDF4-95624CABDA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7C3A3B9B-A0E0-CF18-9FD4-C2A9F0812593}"/>
              </a:ext>
            </a:extLst>
          </p:cNvPr>
          <p:cNvSpPr>
            <a:spLocks noGrp="1"/>
          </p:cNvSpPr>
          <p:nvPr>
            <p:ph type="title"/>
          </p:nvPr>
        </p:nvSpPr>
        <p:spPr>
          <a:noFill/>
        </p:spPr>
        <p:txBody>
          <a:bodyPr/>
          <a:lstStyle/>
          <a:p>
            <a:r>
              <a:rPr lang="en-US" sz="4000" b="0" dirty="0">
                <a:solidFill>
                  <a:schemeClr val="tx1"/>
                </a:solidFill>
                <a:latin typeface="Corbel" panose="020B0503020204020204" pitchFamily="34" charset="0"/>
              </a:rPr>
              <a:t>PAPI’s Architecture</a:t>
            </a:r>
          </a:p>
        </p:txBody>
      </p:sp>
      <p:pic>
        <p:nvPicPr>
          <p:cNvPr id="12" name="Picture 11" descr="safari.png">
            <a:extLst>
              <a:ext uri="{FF2B5EF4-FFF2-40B4-BE49-F238E27FC236}">
                <a16:creationId xmlns:a16="http://schemas.microsoft.com/office/drawing/2014/main" id="{2A3FD254-66A8-19A5-2125-C6E61817ED74}"/>
              </a:ext>
            </a:extLst>
          </p:cNvPr>
          <p:cNvPicPr>
            <a:picLocks noChangeAspect="1"/>
          </p:cNvPicPr>
          <p:nvPr/>
        </p:nvPicPr>
        <p:blipFill>
          <a:blip r:embed="rId4" cstate="print"/>
          <a:stretch>
            <a:fillRect/>
          </a:stretch>
        </p:blipFill>
        <p:spPr>
          <a:xfrm>
            <a:off x="76200" y="6580445"/>
            <a:ext cx="959296" cy="277563"/>
          </a:xfrm>
          <a:prstGeom prst="rect">
            <a:avLst/>
          </a:prstGeom>
        </p:spPr>
      </p:pic>
      <p:pic>
        <p:nvPicPr>
          <p:cNvPr id="29" name="图片 28">
            <a:extLst>
              <a:ext uri="{FF2B5EF4-FFF2-40B4-BE49-F238E27FC236}">
                <a16:creationId xmlns:a16="http://schemas.microsoft.com/office/drawing/2014/main" id="{BC1F1F6C-1FCB-8241-CF02-5567B37CAD6E}"/>
              </a:ext>
            </a:extLst>
          </p:cNvPr>
          <p:cNvPicPr>
            <a:picLocks noChangeAspect="1"/>
          </p:cNvPicPr>
          <p:nvPr/>
        </p:nvPicPr>
        <p:blipFill>
          <a:blip r:embed="rId5"/>
          <a:stretch>
            <a:fillRect/>
          </a:stretch>
        </p:blipFill>
        <p:spPr>
          <a:xfrm>
            <a:off x="281007" y="1263303"/>
            <a:ext cx="4791821" cy="4194201"/>
          </a:xfrm>
          <a:prstGeom prst="rect">
            <a:avLst/>
          </a:prstGeom>
        </p:spPr>
      </p:pic>
      <p:sp>
        <p:nvSpPr>
          <p:cNvPr id="35" name="对话气泡: 圆角矩形 34">
            <a:extLst>
              <a:ext uri="{FF2B5EF4-FFF2-40B4-BE49-F238E27FC236}">
                <a16:creationId xmlns:a16="http://schemas.microsoft.com/office/drawing/2014/main" id="{9ABE64D1-BD8A-832C-25CE-AE565D1A7767}"/>
              </a:ext>
            </a:extLst>
          </p:cNvPr>
          <p:cNvSpPr/>
          <p:nvPr/>
        </p:nvSpPr>
        <p:spPr>
          <a:xfrm>
            <a:off x="5134445" y="1287831"/>
            <a:ext cx="3869014" cy="1877693"/>
          </a:xfrm>
          <a:prstGeom prst="wedgeRoundRectCallout">
            <a:avLst>
              <a:gd name="adj1" fmla="val -60765"/>
              <a:gd name="adj2" fmla="val 20962"/>
              <a:gd name="adj3" fmla="val 16667"/>
            </a:avLst>
          </a:prstGeom>
          <a:solidFill>
            <a:schemeClr val="accent1">
              <a:alpha val="42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000000"/>
                </a:solidFill>
                <a:latin typeface="Corbel" panose="020B0503020204020204" pitchFamily="34" charset="0"/>
              </a:rPr>
              <a:t>Handles memory-bound or compute-bound </a:t>
            </a:r>
            <a:r>
              <a:rPr lang="en-US" altLang="zh-CN" sz="2400" b="1" dirty="0">
                <a:solidFill>
                  <a:srgbClr val="2127F6"/>
                </a:solidFill>
                <a:latin typeface="Corbel" panose="020B0503020204020204" pitchFamily="34" charset="0"/>
              </a:rPr>
              <a:t>FC kernels</a:t>
            </a:r>
          </a:p>
          <a:p>
            <a:pPr marL="457200" indent="-457200">
              <a:buFont typeface="Arial" panose="020B0604020202020204" pitchFamily="34" charset="0"/>
              <a:buChar char="•"/>
            </a:pPr>
            <a:r>
              <a:rPr lang="en-US" altLang="zh-CN" sz="2400" dirty="0">
                <a:solidFill>
                  <a:schemeClr val="tx1">
                    <a:lumMod val="75000"/>
                    <a:lumOff val="25000"/>
                  </a:schemeClr>
                </a:solidFill>
                <a:latin typeface="Corbel" panose="020B0503020204020204" pitchFamily="34" charset="0"/>
              </a:rPr>
              <a:t>Execution of</a:t>
            </a:r>
            <a:r>
              <a:rPr lang="zh-CN" altLang="en-US" sz="2400" dirty="0">
                <a:solidFill>
                  <a:schemeClr val="tx1">
                    <a:lumMod val="75000"/>
                    <a:lumOff val="25000"/>
                  </a:schemeClr>
                </a:solidFill>
                <a:latin typeface="Corbel" panose="020B0503020204020204" pitchFamily="34" charset="0"/>
              </a:rPr>
              <a:t> </a:t>
            </a:r>
            <a:r>
              <a:rPr lang="en-US" altLang="zh-CN" sz="2400" dirty="0">
                <a:solidFill>
                  <a:schemeClr val="tx1">
                    <a:lumMod val="75000"/>
                    <a:lumOff val="25000"/>
                  </a:schemeClr>
                </a:solidFill>
                <a:latin typeface="Corbel" panose="020B0503020204020204" pitchFamily="34" charset="0"/>
              </a:rPr>
              <a:t>FC kernels</a:t>
            </a:r>
          </a:p>
          <a:p>
            <a:pPr marL="457200" indent="-457200">
              <a:buFont typeface="Arial" panose="020B0604020202020204" pitchFamily="34" charset="0"/>
              <a:buChar char="•"/>
            </a:pPr>
            <a:r>
              <a:rPr lang="en-US" altLang="zh-CN" sz="2400" dirty="0">
                <a:solidFill>
                  <a:schemeClr val="tx1">
                    <a:lumMod val="75000"/>
                    <a:lumOff val="25000"/>
                  </a:schemeClr>
                </a:solidFill>
                <a:latin typeface="Corbel" panose="020B0503020204020204" pitchFamily="34" charset="0"/>
              </a:rPr>
              <a:t>Dynamic scheduling</a:t>
            </a:r>
            <a:endParaRPr lang="zh-CN" altLang="en-US" sz="2400" dirty="0">
              <a:solidFill>
                <a:srgbClr val="2127F6"/>
              </a:solidFill>
              <a:latin typeface="Corbel" panose="020B0503020204020204" pitchFamily="34" charset="0"/>
            </a:endParaRPr>
          </a:p>
        </p:txBody>
      </p:sp>
      <p:sp>
        <p:nvSpPr>
          <p:cNvPr id="37" name="对话气泡: 圆角矩形 36">
            <a:extLst>
              <a:ext uri="{FF2B5EF4-FFF2-40B4-BE49-F238E27FC236}">
                <a16:creationId xmlns:a16="http://schemas.microsoft.com/office/drawing/2014/main" id="{1EDAA1D0-6B86-8EAE-F9F6-1AAA4B3FD202}"/>
              </a:ext>
            </a:extLst>
          </p:cNvPr>
          <p:cNvSpPr/>
          <p:nvPr/>
        </p:nvSpPr>
        <p:spPr>
          <a:xfrm>
            <a:off x="5134443" y="4182189"/>
            <a:ext cx="3869015" cy="1046530"/>
          </a:xfrm>
          <a:prstGeom prst="wedgeRoundRectCallout">
            <a:avLst>
              <a:gd name="adj1" fmla="val -64971"/>
              <a:gd name="adj2" fmla="val 20962"/>
              <a:gd name="adj3" fmla="val 16667"/>
            </a:avLst>
          </a:prstGeom>
          <a:solidFill>
            <a:schemeClr val="accent1">
              <a:alpha val="42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000000"/>
                </a:solidFill>
                <a:latin typeface="Corbel" panose="020B0503020204020204" pitchFamily="34" charset="0"/>
              </a:rPr>
              <a:t>Handles memory-bound </a:t>
            </a:r>
            <a:r>
              <a:rPr lang="en-US" altLang="zh-CN" sz="2400" b="1" dirty="0">
                <a:solidFill>
                  <a:srgbClr val="2127F6"/>
                </a:solidFill>
                <a:latin typeface="Corbel" panose="020B0503020204020204" pitchFamily="34" charset="0"/>
              </a:rPr>
              <a:t>attention kernels</a:t>
            </a:r>
            <a:endParaRPr lang="zh-CN" altLang="en-US" sz="2400" dirty="0">
              <a:solidFill>
                <a:srgbClr val="2127F6"/>
              </a:solidFill>
              <a:latin typeface="Corbel" panose="020B0503020204020204" pitchFamily="34" charset="0"/>
            </a:endParaRPr>
          </a:p>
        </p:txBody>
      </p:sp>
      <p:sp>
        <p:nvSpPr>
          <p:cNvPr id="3" name="矩形 2">
            <a:extLst>
              <a:ext uri="{FF2B5EF4-FFF2-40B4-BE49-F238E27FC236}">
                <a16:creationId xmlns:a16="http://schemas.microsoft.com/office/drawing/2014/main" id="{852BB883-576D-3601-7A82-E033ED31B006}"/>
              </a:ext>
            </a:extLst>
          </p:cNvPr>
          <p:cNvSpPr/>
          <p:nvPr/>
        </p:nvSpPr>
        <p:spPr>
          <a:xfrm>
            <a:off x="751668" y="4424766"/>
            <a:ext cx="3727342" cy="929898"/>
          </a:xfrm>
          <a:prstGeom prst="rect">
            <a:avLst/>
          </a:prstGeom>
          <a:noFill/>
          <a:ln w="57150">
            <a:solidFill>
              <a:srgbClr val="2127F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cxnSp>
        <p:nvCxnSpPr>
          <p:cNvPr id="6" name="直接连接符 5">
            <a:extLst>
              <a:ext uri="{FF2B5EF4-FFF2-40B4-BE49-F238E27FC236}">
                <a16:creationId xmlns:a16="http://schemas.microsoft.com/office/drawing/2014/main" id="{8E5CA67E-BBB9-33B0-CFD6-F103C960BAD9}"/>
              </a:ext>
            </a:extLst>
          </p:cNvPr>
          <p:cNvCxnSpPr>
            <a:cxnSpLocks/>
          </p:cNvCxnSpPr>
          <p:nvPr/>
        </p:nvCxnSpPr>
        <p:spPr>
          <a:xfrm flipH="1" flipV="1">
            <a:off x="2642461" y="3022169"/>
            <a:ext cx="2583" cy="542441"/>
          </a:xfrm>
          <a:prstGeom prst="line">
            <a:avLst/>
          </a:prstGeom>
          <a:noFill/>
          <a:ln w="57150">
            <a:solidFill>
              <a:srgbClr val="2127F6"/>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a:extLst>
              <a:ext uri="{FF2B5EF4-FFF2-40B4-BE49-F238E27FC236}">
                <a16:creationId xmlns:a16="http://schemas.microsoft.com/office/drawing/2014/main" id="{D8B309BD-928E-537F-CF91-8EA14DF0A969}"/>
              </a:ext>
            </a:extLst>
          </p:cNvPr>
          <p:cNvCxnSpPr>
            <a:cxnSpLocks/>
          </p:cNvCxnSpPr>
          <p:nvPr/>
        </p:nvCxnSpPr>
        <p:spPr>
          <a:xfrm flipH="1">
            <a:off x="2642461" y="3022169"/>
            <a:ext cx="1991532" cy="0"/>
          </a:xfrm>
          <a:prstGeom prst="line">
            <a:avLst/>
          </a:prstGeom>
          <a:noFill/>
          <a:ln w="57150">
            <a:solidFill>
              <a:srgbClr val="2127F6"/>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a:extLst>
              <a:ext uri="{FF2B5EF4-FFF2-40B4-BE49-F238E27FC236}">
                <a16:creationId xmlns:a16="http://schemas.microsoft.com/office/drawing/2014/main" id="{130261D6-216E-C82D-2870-6289D382E024}"/>
              </a:ext>
            </a:extLst>
          </p:cNvPr>
          <p:cNvCxnSpPr>
            <a:cxnSpLocks/>
          </p:cNvCxnSpPr>
          <p:nvPr/>
        </p:nvCxnSpPr>
        <p:spPr>
          <a:xfrm flipV="1">
            <a:off x="4631410" y="1322522"/>
            <a:ext cx="0" cy="1699647"/>
          </a:xfrm>
          <a:prstGeom prst="line">
            <a:avLst/>
          </a:prstGeom>
          <a:noFill/>
          <a:ln w="57150">
            <a:solidFill>
              <a:srgbClr val="2127F6"/>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a:extLst>
              <a:ext uri="{FF2B5EF4-FFF2-40B4-BE49-F238E27FC236}">
                <a16:creationId xmlns:a16="http://schemas.microsoft.com/office/drawing/2014/main" id="{B498923C-A0BB-B473-7F1E-C90A37099DA4}"/>
              </a:ext>
            </a:extLst>
          </p:cNvPr>
          <p:cNvCxnSpPr>
            <a:cxnSpLocks/>
          </p:cNvCxnSpPr>
          <p:nvPr/>
        </p:nvCxnSpPr>
        <p:spPr>
          <a:xfrm flipH="1">
            <a:off x="656095" y="3564610"/>
            <a:ext cx="1991532" cy="0"/>
          </a:xfrm>
          <a:prstGeom prst="line">
            <a:avLst/>
          </a:prstGeom>
          <a:noFill/>
          <a:ln w="57150">
            <a:solidFill>
              <a:srgbClr val="2127F6"/>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a:extLst>
              <a:ext uri="{FF2B5EF4-FFF2-40B4-BE49-F238E27FC236}">
                <a16:creationId xmlns:a16="http://schemas.microsoft.com/office/drawing/2014/main" id="{068D4DA5-54FB-6908-37D9-1FF75F9D6F77}"/>
              </a:ext>
            </a:extLst>
          </p:cNvPr>
          <p:cNvCxnSpPr>
            <a:cxnSpLocks/>
          </p:cNvCxnSpPr>
          <p:nvPr/>
        </p:nvCxnSpPr>
        <p:spPr>
          <a:xfrm flipV="1">
            <a:off x="649606" y="1322522"/>
            <a:ext cx="0" cy="2242087"/>
          </a:xfrm>
          <a:prstGeom prst="line">
            <a:avLst/>
          </a:prstGeom>
          <a:noFill/>
          <a:ln w="57150">
            <a:solidFill>
              <a:srgbClr val="2127F6"/>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a:extLst>
              <a:ext uri="{FF2B5EF4-FFF2-40B4-BE49-F238E27FC236}">
                <a16:creationId xmlns:a16="http://schemas.microsoft.com/office/drawing/2014/main" id="{8C8EC561-4BD0-3E12-D9BF-4F716350B413}"/>
              </a:ext>
            </a:extLst>
          </p:cNvPr>
          <p:cNvCxnSpPr>
            <a:cxnSpLocks/>
          </p:cNvCxnSpPr>
          <p:nvPr/>
        </p:nvCxnSpPr>
        <p:spPr>
          <a:xfrm flipH="1">
            <a:off x="653512" y="1322522"/>
            <a:ext cx="3980481" cy="0"/>
          </a:xfrm>
          <a:prstGeom prst="line">
            <a:avLst/>
          </a:prstGeom>
          <a:noFill/>
          <a:ln w="57150">
            <a:solidFill>
              <a:srgbClr val="2127F6"/>
            </a:solidFill>
            <a:prstDash val="sysDash"/>
          </a:ln>
        </p:spPr>
        <p:style>
          <a:lnRef idx="2">
            <a:schemeClr val="accent1">
              <a:shade val="50000"/>
            </a:schemeClr>
          </a:lnRef>
          <a:fillRef idx="1">
            <a:schemeClr val="accent1"/>
          </a:fillRef>
          <a:effectRef idx="0">
            <a:schemeClr val="accent1"/>
          </a:effectRef>
          <a:fontRef idx="minor">
            <a:schemeClr val="lt1"/>
          </a:fontRef>
        </p:style>
      </p:cxnSp>
    </p:spTree>
    <p:custDataLst>
      <p:tags r:id="rId1"/>
    </p:custDataLst>
    <p:extLst>
      <p:ext uri="{BB962C8B-B14F-4D97-AF65-F5344CB8AC3E}">
        <p14:creationId xmlns:p14="http://schemas.microsoft.com/office/powerpoint/2010/main" val="3524357650"/>
      </p:ext>
    </p:extLst>
  </p:cSld>
  <p:clrMapOvr>
    <a:masterClrMapping/>
  </p:clrMapOvr>
  <mc:AlternateContent xmlns:mc="http://schemas.openxmlformats.org/markup-compatibility/2006" xmlns:p14="http://schemas.microsoft.com/office/powerpoint/2010/main">
    <mc:Choice Requires="p14">
      <p:transition p14:dur="0" advTm="20237"/>
    </mc:Choice>
    <mc:Fallback xmlns="">
      <p:transition advTm="202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9C741-DAD3-D6F0-3298-ECE2FF14223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FA66030-84F7-098D-A946-F62E080137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B571A24F-B8C9-A7F8-3C58-39CBC356FEE0}"/>
              </a:ext>
            </a:extLst>
          </p:cNvPr>
          <p:cNvSpPr>
            <a:spLocks noGrp="1"/>
          </p:cNvSpPr>
          <p:nvPr>
            <p:ph type="title"/>
          </p:nvPr>
        </p:nvSpPr>
        <p:spPr>
          <a:noFill/>
        </p:spPr>
        <p:txBody>
          <a:bodyPr/>
          <a:lstStyle/>
          <a:p>
            <a:r>
              <a:rPr lang="en-US" sz="4000" b="0" dirty="0">
                <a:solidFill>
                  <a:schemeClr val="tx1"/>
                </a:solidFill>
                <a:latin typeface="Corbel" panose="020B0503020204020204" pitchFamily="34" charset="0"/>
              </a:rPr>
              <a:t>PAPI’s Architecture</a:t>
            </a:r>
          </a:p>
        </p:txBody>
      </p:sp>
      <p:pic>
        <p:nvPicPr>
          <p:cNvPr id="12" name="Picture 11" descr="safari.png">
            <a:extLst>
              <a:ext uri="{FF2B5EF4-FFF2-40B4-BE49-F238E27FC236}">
                <a16:creationId xmlns:a16="http://schemas.microsoft.com/office/drawing/2014/main" id="{A9BBFC77-388B-361A-0649-9380B62C6E85}"/>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31" name="Rounded Rectangle 5">
            <a:extLst>
              <a:ext uri="{FF2B5EF4-FFF2-40B4-BE49-F238E27FC236}">
                <a16:creationId xmlns:a16="http://schemas.microsoft.com/office/drawing/2014/main" id="{4463C11D-3380-7A46-940E-F02832230B46}"/>
              </a:ext>
            </a:extLst>
          </p:cNvPr>
          <p:cNvSpPr/>
          <p:nvPr/>
        </p:nvSpPr>
        <p:spPr>
          <a:xfrm>
            <a:off x="674375" y="5566487"/>
            <a:ext cx="7998137" cy="904974"/>
          </a:xfrm>
          <a:prstGeom prst="roundRect">
            <a:avLst>
              <a:gd name="adj" fmla="val 10661"/>
            </a:avLst>
          </a:prstGeom>
          <a:solidFill>
            <a:srgbClr val="DEEBF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lvl="0" algn="ctr" defTabSz="914400">
              <a:defRPr/>
            </a:pPr>
            <a:r>
              <a:rPr lang="en-US" altLang="zh-CN" sz="2400" b="1" dirty="0">
                <a:solidFill>
                  <a:srgbClr val="C00000"/>
                </a:solidFill>
                <a:latin typeface="Corbel" panose="020B0503020204020204" pitchFamily="34" charset="0"/>
                <a:cs typeface="Gill Sans MT"/>
              </a:rPr>
              <a:t>Hybrid PIM units</a:t>
            </a:r>
            <a:r>
              <a:rPr lang="en-US" altLang="zh-CN" sz="2400" b="1" dirty="0">
                <a:solidFill>
                  <a:srgbClr val="000000"/>
                </a:solidFill>
                <a:latin typeface="Corbel" panose="020B0503020204020204" pitchFamily="34" charset="0"/>
                <a:cs typeface="Gill Sans MT"/>
              </a:rPr>
              <a:t> </a:t>
            </a:r>
            <a:r>
              <a:rPr lang="en-US" altLang="zh-CN" sz="2400" dirty="0">
                <a:solidFill>
                  <a:srgbClr val="000000"/>
                </a:solidFill>
                <a:latin typeface="Corbel" panose="020B0503020204020204" pitchFamily="34" charset="0"/>
                <a:cs typeface="Gill Sans MT"/>
              </a:rPr>
              <a:t>handle memory-bound FC &amp; attention kernels with </a:t>
            </a:r>
            <a:r>
              <a:rPr lang="en-US" altLang="zh-CN" sz="2400" b="1" dirty="0">
                <a:solidFill>
                  <a:srgbClr val="1F497D"/>
                </a:solidFill>
                <a:latin typeface="Corbel" panose="020B0503020204020204" pitchFamily="34" charset="0"/>
                <a:cs typeface="Gill Sans MT"/>
              </a:rPr>
              <a:t>different computational and memory demands</a:t>
            </a:r>
          </a:p>
        </p:txBody>
      </p:sp>
      <p:pic>
        <p:nvPicPr>
          <p:cNvPr id="3" name="图片 2">
            <a:extLst>
              <a:ext uri="{FF2B5EF4-FFF2-40B4-BE49-F238E27FC236}">
                <a16:creationId xmlns:a16="http://schemas.microsoft.com/office/drawing/2014/main" id="{80FC33DC-D3EF-0AAF-714D-128E16CF14CD}"/>
              </a:ext>
            </a:extLst>
          </p:cNvPr>
          <p:cNvPicPr>
            <a:picLocks noChangeAspect="1"/>
          </p:cNvPicPr>
          <p:nvPr/>
        </p:nvPicPr>
        <p:blipFill>
          <a:blip r:embed="rId5"/>
          <a:stretch>
            <a:fillRect/>
          </a:stretch>
        </p:blipFill>
        <p:spPr>
          <a:xfrm>
            <a:off x="854283" y="1460472"/>
            <a:ext cx="3625073" cy="3172966"/>
          </a:xfrm>
          <a:prstGeom prst="rect">
            <a:avLst/>
          </a:prstGeom>
        </p:spPr>
      </p:pic>
      <p:pic>
        <p:nvPicPr>
          <p:cNvPr id="267" name="图片 266">
            <a:extLst>
              <a:ext uri="{FF2B5EF4-FFF2-40B4-BE49-F238E27FC236}">
                <a16:creationId xmlns:a16="http://schemas.microsoft.com/office/drawing/2014/main" id="{D91AD3F6-4B40-A2C2-5EE1-E158447B9946}"/>
              </a:ext>
            </a:extLst>
          </p:cNvPr>
          <p:cNvPicPr>
            <a:picLocks noChangeAspect="1"/>
          </p:cNvPicPr>
          <p:nvPr/>
        </p:nvPicPr>
        <p:blipFill>
          <a:blip r:embed="rId6"/>
          <a:stretch>
            <a:fillRect/>
          </a:stretch>
        </p:blipFill>
        <p:spPr>
          <a:xfrm>
            <a:off x="3963884" y="3158766"/>
            <a:ext cx="3996742" cy="2279132"/>
          </a:xfrm>
          <a:prstGeom prst="rect">
            <a:avLst/>
          </a:prstGeom>
        </p:spPr>
      </p:pic>
      <p:pic>
        <p:nvPicPr>
          <p:cNvPr id="268" name="图片 267">
            <a:extLst>
              <a:ext uri="{FF2B5EF4-FFF2-40B4-BE49-F238E27FC236}">
                <a16:creationId xmlns:a16="http://schemas.microsoft.com/office/drawing/2014/main" id="{E9C7C264-C5B9-639C-BF09-BF9A6A0B484C}"/>
              </a:ext>
            </a:extLst>
          </p:cNvPr>
          <p:cNvPicPr>
            <a:picLocks noChangeAspect="1"/>
          </p:cNvPicPr>
          <p:nvPr/>
        </p:nvPicPr>
        <p:blipFill>
          <a:blip r:embed="rId7"/>
          <a:stretch>
            <a:fillRect/>
          </a:stretch>
        </p:blipFill>
        <p:spPr>
          <a:xfrm>
            <a:off x="3906080" y="994544"/>
            <a:ext cx="4054546" cy="2378224"/>
          </a:xfrm>
          <a:prstGeom prst="rect">
            <a:avLst/>
          </a:prstGeom>
        </p:spPr>
      </p:pic>
    </p:spTree>
    <p:custDataLst>
      <p:tags r:id="rId1"/>
    </p:custDataLst>
    <p:extLst>
      <p:ext uri="{BB962C8B-B14F-4D97-AF65-F5344CB8AC3E}">
        <p14:creationId xmlns:p14="http://schemas.microsoft.com/office/powerpoint/2010/main" val="837283249"/>
      </p:ext>
    </p:extLst>
  </p:cSld>
  <p:clrMapOvr>
    <a:masterClrMapping/>
  </p:clrMapOvr>
  <mc:AlternateContent xmlns:mc="http://schemas.openxmlformats.org/markup-compatibility/2006" xmlns:p159="http://schemas.microsoft.com/office/powerpoint/2015/09/main">
    <mc:Choice Requires="p159">
      <p:transition spd="slow" advTm="20237">
        <p159:morph option="byObject"/>
      </p:transition>
    </mc:Choice>
    <mc:Fallback xmlns="">
      <p:transition spd="slow" advTm="202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7D2D2-50F3-F83F-497B-27144F1DDC8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0E99F2-3247-986F-84BE-EA8E6D4B4926}"/>
              </a:ext>
            </a:extLst>
          </p:cNvPr>
          <p:cNvSpPr>
            <a:spLocks noGrp="1"/>
          </p:cNvSpPr>
          <p:nvPr>
            <p:ph idx="1"/>
          </p:nvPr>
        </p:nvSpPr>
        <p:spPr>
          <a:xfrm>
            <a:off x="152400" y="990600"/>
            <a:ext cx="8991600" cy="5715000"/>
          </a:xfrm>
        </p:spPr>
        <p:txBody>
          <a:bodyPr>
            <a:normAutofit/>
          </a:bodyPr>
          <a:lstStyle/>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p:txBody>
      </p:sp>
      <p:pic>
        <p:nvPicPr>
          <p:cNvPr id="6" name="Picture 5" descr="safari.png">
            <a:extLst>
              <a:ext uri="{FF2B5EF4-FFF2-40B4-BE49-F238E27FC236}">
                <a16:creationId xmlns:a16="http://schemas.microsoft.com/office/drawing/2014/main" id="{3886C971-6128-69A4-0759-E6DC950810F9}"/>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a:extLst>
              <a:ext uri="{FF2B5EF4-FFF2-40B4-BE49-F238E27FC236}">
                <a16:creationId xmlns:a16="http://schemas.microsoft.com/office/drawing/2014/main" id="{5E3D12CA-134B-E447-6A04-CB7E3CFE907B}"/>
              </a:ext>
            </a:extLst>
          </p:cNvPr>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altLang="zh-CN" sz="3200" b="1" dirty="0">
                <a:solidFill>
                  <a:srgbClr val="A6A6A6"/>
                </a:solidFill>
                <a:latin typeface="Corbel" panose="020B0503020204020204" pitchFamily="34" charset="0"/>
              </a:rPr>
              <a:t>Background</a:t>
            </a:r>
            <a:endParaRPr lang="en-US" sz="3200" b="1" dirty="0">
              <a:solidFill>
                <a:srgbClr val="A6A6A6"/>
              </a:solidFill>
              <a:latin typeface="Corbel" panose="020B0503020204020204" pitchFamily="34" charset="0"/>
            </a:endParaRPr>
          </a:p>
        </p:txBody>
      </p:sp>
      <p:sp>
        <p:nvSpPr>
          <p:cNvPr id="8" name="TextBox 7">
            <a:extLst>
              <a:ext uri="{FF2B5EF4-FFF2-40B4-BE49-F238E27FC236}">
                <a16:creationId xmlns:a16="http://schemas.microsoft.com/office/drawing/2014/main" id="{F3C78060-3C4F-68BF-6BFF-201794087D34}"/>
              </a:ext>
            </a:extLst>
          </p:cNvPr>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rPr>
              <a:t>1</a:t>
            </a:r>
          </a:p>
        </p:txBody>
      </p:sp>
      <p:sp>
        <p:nvSpPr>
          <p:cNvPr id="10" name="Rectangle 9">
            <a:extLst>
              <a:ext uri="{FF2B5EF4-FFF2-40B4-BE49-F238E27FC236}">
                <a16:creationId xmlns:a16="http://schemas.microsoft.com/office/drawing/2014/main" id="{8BFA38F1-FB2D-8364-C6F5-9CD91A5F7A0C}"/>
              </a:ext>
            </a:extLst>
          </p:cNvPr>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Observations &amp; Motivation</a:t>
            </a:r>
          </a:p>
        </p:txBody>
      </p:sp>
      <p:sp>
        <p:nvSpPr>
          <p:cNvPr id="11" name="TextBox 10">
            <a:extLst>
              <a:ext uri="{FF2B5EF4-FFF2-40B4-BE49-F238E27FC236}">
                <a16:creationId xmlns:a16="http://schemas.microsoft.com/office/drawing/2014/main" id="{9DC8F44B-B168-4051-16B5-4906093B5857}"/>
              </a:ext>
            </a:extLst>
          </p:cNvPr>
          <p:cNvSpPr txBox="1"/>
          <p:nvPr/>
        </p:nvSpPr>
        <p:spPr>
          <a:xfrm>
            <a:off x="151622" y="1779811"/>
            <a:ext cx="474011" cy="830997"/>
          </a:xfrm>
          <a:prstGeom prst="rect">
            <a:avLst/>
          </a:prstGeom>
          <a:noFill/>
        </p:spPr>
        <p:txBody>
          <a:bodyPr wrap="square" rtlCol="0">
            <a:spAutoFit/>
          </a:bodyPr>
          <a:lstStyle/>
          <a:p>
            <a:r>
              <a:rPr lang="en-US" sz="4800" dirty="0">
                <a:solidFill>
                  <a:srgbClr val="A6A6A6"/>
                </a:solidFill>
              </a:rPr>
              <a:t>2</a:t>
            </a:r>
          </a:p>
        </p:txBody>
      </p:sp>
      <p:sp>
        <p:nvSpPr>
          <p:cNvPr id="12" name="Rectangle 11">
            <a:extLst>
              <a:ext uri="{FF2B5EF4-FFF2-40B4-BE49-F238E27FC236}">
                <a16:creationId xmlns:a16="http://schemas.microsoft.com/office/drawing/2014/main" id="{E0EFF7B3-DD3B-3783-1D34-85AC28B17F49}"/>
              </a:ext>
            </a:extLst>
          </p:cNvPr>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PAPI’s Overview</a:t>
            </a:r>
          </a:p>
        </p:txBody>
      </p:sp>
      <p:sp>
        <p:nvSpPr>
          <p:cNvPr id="14" name="Rectangle 13">
            <a:extLst>
              <a:ext uri="{FF2B5EF4-FFF2-40B4-BE49-F238E27FC236}">
                <a16:creationId xmlns:a16="http://schemas.microsoft.com/office/drawing/2014/main" id="{6A67B271-3FA6-94C7-1D67-8EDC34FB7408}"/>
              </a:ext>
            </a:extLst>
          </p:cNvPr>
          <p:cNvSpPr/>
          <p:nvPr/>
        </p:nvSpPr>
        <p:spPr>
          <a:xfrm>
            <a:off x="0" y="3736930"/>
            <a:ext cx="9144000" cy="584775"/>
          </a:xfrm>
          <a:prstGeom prst="rect">
            <a:avLst/>
          </a:prstGeom>
          <a:solidFill>
            <a:srgbClr val="E4E4E4"/>
          </a:solidFill>
        </p:spPr>
        <p:txBody>
          <a:bodyPr wrap="square">
            <a:spAutoFit/>
          </a:bodyPr>
          <a:lstStyle/>
          <a:p>
            <a:pPr marL="515938" lvl="0" algn="ctr"/>
            <a:r>
              <a:rPr lang="en-US" altLang="zh-CN" sz="3200" b="1" dirty="0">
                <a:solidFill>
                  <a:srgbClr val="1F497D"/>
                </a:solidFill>
                <a:latin typeface="Corbel" panose="020B0503020204020204" pitchFamily="34" charset="0"/>
              </a:rPr>
              <a:t>PAPI’s Implementation</a:t>
            </a:r>
          </a:p>
        </p:txBody>
      </p:sp>
      <p:sp>
        <p:nvSpPr>
          <p:cNvPr id="16" name="Rectangle 15">
            <a:extLst>
              <a:ext uri="{FF2B5EF4-FFF2-40B4-BE49-F238E27FC236}">
                <a16:creationId xmlns:a16="http://schemas.microsoft.com/office/drawing/2014/main" id="{0F47A069-16DD-6010-FFE6-616FCA59515A}"/>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Evaluation</a:t>
            </a:r>
          </a:p>
        </p:txBody>
      </p:sp>
      <p:sp>
        <p:nvSpPr>
          <p:cNvPr id="17" name="Rectangle 16">
            <a:extLst>
              <a:ext uri="{FF2B5EF4-FFF2-40B4-BE49-F238E27FC236}">
                <a16:creationId xmlns:a16="http://schemas.microsoft.com/office/drawing/2014/main" id="{E5CD7F96-3D63-9189-7E15-896E277B942A}"/>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Conclusion</a:t>
            </a:r>
          </a:p>
        </p:txBody>
      </p:sp>
      <p:sp>
        <p:nvSpPr>
          <p:cNvPr id="18" name="TextBox 17">
            <a:extLst>
              <a:ext uri="{FF2B5EF4-FFF2-40B4-BE49-F238E27FC236}">
                <a16:creationId xmlns:a16="http://schemas.microsoft.com/office/drawing/2014/main" id="{94E276D1-8D50-A82E-52A8-CCE7C51773A2}"/>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rPr>
              <a:t>3</a:t>
            </a:r>
          </a:p>
        </p:txBody>
      </p:sp>
      <p:sp>
        <p:nvSpPr>
          <p:cNvPr id="20" name="TextBox 19">
            <a:extLst>
              <a:ext uri="{FF2B5EF4-FFF2-40B4-BE49-F238E27FC236}">
                <a16:creationId xmlns:a16="http://schemas.microsoft.com/office/drawing/2014/main" id="{9F9CA36A-976E-A983-BA91-1AADA8319AFF}"/>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rPr>
              <a:t>5</a:t>
            </a:r>
          </a:p>
        </p:txBody>
      </p:sp>
      <p:sp>
        <p:nvSpPr>
          <p:cNvPr id="21" name="TextBox 20">
            <a:extLst>
              <a:ext uri="{FF2B5EF4-FFF2-40B4-BE49-F238E27FC236}">
                <a16:creationId xmlns:a16="http://schemas.microsoft.com/office/drawing/2014/main" id="{AFC3A1D2-A4D1-45AE-C040-9A0D616333AC}"/>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rPr>
              <a:t>6</a:t>
            </a:r>
          </a:p>
        </p:txBody>
      </p:sp>
      <p:sp>
        <p:nvSpPr>
          <p:cNvPr id="23" name="Title 1">
            <a:extLst>
              <a:ext uri="{FF2B5EF4-FFF2-40B4-BE49-F238E27FC236}">
                <a16:creationId xmlns:a16="http://schemas.microsoft.com/office/drawing/2014/main" id="{F80D6BDF-AA4D-6904-AFB4-1430C3B96F69}"/>
              </a:ext>
            </a:extLst>
          </p:cNvPr>
          <p:cNvSpPr>
            <a:spLocks noGrp="1"/>
          </p:cNvSpPr>
          <p:nvPr>
            <p:ph type="title"/>
          </p:nvPr>
        </p:nvSpPr>
        <p:spPr>
          <a:xfrm>
            <a:off x="0" y="0"/>
            <a:ext cx="9144000" cy="914400"/>
          </a:xfrm>
        </p:spPr>
        <p:txBody>
          <a:bodyPr/>
          <a:lstStyle/>
          <a:p>
            <a:r>
              <a:rPr lang="en-US" sz="4000" b="0" dirty="0">
                <a:solidFill>
                  <a:schemeClr val="tx1"/>
                </a:solidFill>
                <a:latin typeface="Corbel" panose="020B0503020204020204" pitchFamily="34" charset="0"/>
                <a:cs typeface="Gill Sans MT"/>
              </a:rPr>
              <a:t>Outline</a:t>
            </a:r>
          </a:p>
        </p:txBody>
      </p:sp>
      <p:sp>
        <p:nvSpPr>
          <p:cNvPr id="22" name="Slide Number Placeholder 1">
            <a:extLst>
              <a:ext uri="{FF2B5EF4-FFF2-40B4-BE49-F238E27FC236}">
                <a16:creationId xmlns:a16="http://schemas.microsoft.com/office/drawing/2014/main" id="{28639F49-15E0-F28B-0BAD-9CBEC90BBAF0}"/>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4" name="TextBox 18">
            <a:extLst>
              <a:ext uri="{FF2B5EF4-FFF2-40B4-BE49-F238E27FC236}">
                <a16:creationId xmlns:a16="http://schemas.microsoft.com/office/drawing/2014/main" id="{99C9C543-6CCF-43C2-DBD8-BDAE7C68178A}"/>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1F497D"/>
                </a:solidFill>
              </a:rPr>
              <a:t>4</a:t>
            </a:r>
          </a:p>
        </p:txBody>
      </p:sp>
    </p:spTree>
    <p:extLst>
      <p:ext uri="{BB962C8B-B14F-4D97-AF65-F5344CB8AC3E}">
        <p14:creationId xmlns:p14="http://schemas.microsoft.com/office/powerpoint/2010/main" val="3395808554"/>
      </p:ext>
    </p:extLst>
  </p:cSld>
  <p:clrMapOvr>
    <a:masterClrMapping/>
  </p:clrMapOvr>
  <mc:AlternateContent xmlns:mc="http://schemas.openxmlformats.org/markup-compatibility/2006" xmlns:p14="http://schemas.microsoft.com/office/powerpoint/2010/main">
    <mc:Choice Requires="p14">
      <p:transition spd="slow" p14:dur="2000" advTm="4253"/>
    </mc:Choice>
    <mc:Fallback xmlns="">
      <p:transition spd="slow" advTm="425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6012-DFCE-658D-133E-0DF5F0EE0980}"/>
            </a:ext>
          </a:extLst>
        </p:cNvPr>
        <p:cNvGrpSpPr/>
        <p:nvPr/>
      </p:nvGrpSpPr>
      <p:grpSpPr>
        <a:xfrm>
          <a:off x="0" y="0"/>
          <a:ext cx="0" cy="0"/>
          <a:chOff x="0" y="0"/>
          <a:chExt cx="0" cy="0"/>
        </a:xfrm>
      </p:grpSpPr>
      <p:sp>
        <p:nvSpPr>
          <p:cNvPr id="15" name="矩形 14">
            <a:extLst>
              <a:ext uri="{FF2B5EF4-FFF2-40B4-BE49-F238E27FC236}">
                <a16:creationId xmlns:a16="http://schemas.microsoft.com/office/drawing/2014/main" id="{51EE11EA-7B24-F6BA-0A96-93F4EFF89B9F}"/>
              </a:ext>
            </a:extLst>
          </p:cNvPr>
          <p:cNvSpPr/>
          <p:nvPr/>
        </p:nvSpPr>
        <p:spPr>
          <a:xfrm>
            <a:off x="2695580" y="2792279"/>
            <a:ext cx="1109500" cy="25918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latin typeface="Corbel" panose="020B0503020204020204" pitchFamily="34" charset="0"/>
                <a:cs typeface="Arial" panose="020B0604020202020204" pitchFamily="34" charset="0"/>
              </a:rPr>
              <a:t>Scheduler</a:t>
            </a:r>
            <a:endParaRPr lang="zh-CN" altLang="en-US" dirty="0">
              <a:latin typeface="Corbel" panose="020B0503020204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CB2545E-FDF1-458E-17BD-F20692C27A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pic>
        <p:nvPicPr>
          <p:cNvPr id="514" name="Picture 513" descr="safari.png">
            <a:extLst>
              <a:ext uri="{FF2B5EF4-FFF2-40B4-BE49-F238E27FC236}">
                <a16:creationId xmlns:a16="http://schemas.microsoft.com/office/drawing/2014/main" id="{ED9609F8-E6A9-485F-0C90-BB175310AEF9}"/>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2" name="矩形 1">
            <a:extLst>
              <a:ext uri="{FF2B5EF4-FFF2-40B4-BE49-F238E27FC236}">
                <a16:creationId xmlns:a16="http://schemas.microsoft.com/office/drawing/2014/main" id="{BE7B3B2C-87B7-A75E-BD19-A83B396E3B05}"/>
              </a:ext>
            </a:extLst>
          </p:cNvPr>
          <p:cNvSpPr/>
          <p:nvPr/>
        </p:nvSpPr>
        <p:spPr>
          <a:xfrm>
            <a:off x="888661" y="1787032"/>
            <a:ext cx="3059898" cy="1728497"/>
          </a:xfrm>
          <a:prstGeom prst="rect">
            <a:avLst/>
          </a:prstGeom>
          <a:solidFill>
            <a:schemeClr val="bg1">
              <a:lumMod val="9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10" name="组合 9">
            <a:extLst>
              <a:ext uri="{FF2B5EF4-FFF2-40B4-BE49-F238E27FC236}">
                <a16:creationId xmlns:a16="http://schemas.microsoft.com/office/drawing/2014/main" id="{78495262-52E6-AECD-5F5E-8991A7E3C41F}"/>
              </a:ext>
            </a:extLst>
          </p:cNvPr>
          <p:cNvGrpSpPr/>
          <p:nvPr/>
        </p:nvGrpSpPr>
        <p:grpSpPr>
          <a:xfrm>
            <a:off x="1079209" y="4314995"/>
            <a:ext cx="2678794" cy="532874"/>
            <a:chOff x="1424619" y="4124615"/>
            <a:chExt cx="1582214" cy="380344"/>
          </a:xfrm>
        </p:grpSpPr>
        <p:sp>
          <p:nvSpPr>
            <p:cNvPr id="12" name="矩形 11">
              <a:extLst>
                <a:ext uri="{FF2B5EF4-FFF2-40B4-BE49-F238E27FC236}">
                  <a16:creationId xmlns:a16="http://schemas.microsoft.com/office/drawing/2014/main" id="{D361597F-52BC-E348-2393-C60112A25127}"/>
                </a:ext>
              </a:extLst>
            </p:cNvPr>
            <p:cNvSpPr/>
            <p:nvPr/>
          </p:nvSpPr>
          <p:spPr>
            <a:xfrm>
              <a:off x="1424619" y="4126769"/>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13" name="矩形 12">
              <a:extLst>
                <a:ext uri="{FF2B5EF4-FFF2-40B4-BE49-F238E27FC236}">
                  <a16:creationId xmlns:a16="http://schemas.microsoft.com/office/drawing/2014/main" id="{0C316EE7-3A4F-B944-B3C9-8EB54818AFEE}"/>
                </a:ext>
              </a:extLst>
            </p:cNvPr>
            <p:cNvSpPr/>
            <p:nvPr/>
          </p:nvSpPr>
          <p:spPr>
            <a:xfrm>
              <a:off x="1980198" y="4126769"/>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70B361CD-0CB0-5ED5-BB98-6AF785D29151}"/>
                </a:ext>
              </a:extLst>
            </p:cNvPr>
            <p:cNvSpPr/>
            <p:nvPr/>
          </p:nvSpPr>
          <p:spPr>
            <a:xfrm>
              <a:off x="2535777" y="4124615"/>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grpSp>
      <p:sp>
        <p:nvSpPr>
          <p:cNvPr id="27" name="矩形 26">
            <a:extLst>
              <a:ext uri="{FF2B5EF4-FFF2-40B4-BE49-F238E27FC236}">
                <a16:creationId xmlns:a16="http://schemas.microsoft.com/office/drawing/2014/main" id="{73F3E02A-3283-A7F5-95BB-FEDE3C030AB8}"/>
              </a:ext>
            </a:extLst>
          </p:cNvPr>
          <p:cNvSpPr/>
          <p:nvPr/>
        </p:nvSpPr>
        <p:spPr>
          <a:xfrm>
            <a:off x="888663" y="3766564"/>
            <a:ext cx="3059889" cy="23034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Interconnect</a:t>
            </a:r>
            <a:endParaRPr lang="zh-CN" altLang="en-US" b="1" dirty="0">
              <a:solidFill>
                <a:schemeClr val="tx1"/>
              </a:solidFill>
              <a:latin typeface="Corbel" panose="020B0503020204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FCB43D46-CB48-B358-5467-FA21B04810DD}"/>
              </a:ext>
            </a:extLst>
          </p:cNvPr>
          <p:cNvSpPr/>
          <p:nvPr/>
        </p:nvSpPr>
        <p:spPr>
          <a:xfrm>
            <a:off x="2898180" y="2184985"/>
            <a:ext cx="797529" cy="525056"/>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FC-</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F4E7CF3E-94FD-7BC0-F413-F13FC58FFF9E}"/>
              </a:ext>
            </a:extLst>
          </p:cNvPr>
          <p:cNvSpPr/>
          <p:nvPr/>
        </p:nvSpPr>
        <p:spPr>
          <a:xfrm>
            <a:off x="1113728" y="2932325"/>
            <a:ext cx="1133594" cy="525056"/>
          </a:xfrm>
          <a:prstGeom prst="rect">
            <a:avLst/>
          </a:prstGeom>
          <a:solidFill>
            <a:schemeClr val="bg1">
              <a:lumMod val="6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Processing</a:t>
            </a:r>
          </a:p>
          <a:p>
            <a:pPr algn="ctr"/>
            <a:r>
              <a:rPr lang="en-US" altLang="zh-CN" b="1" dirty="0">
                <a:solidFill>
                  <a:schemeClr val="bg1"/>
                </a:solidFill>
                <a:latin typeface="Corbel" panose="020B0503020204020204" pitchFamily="34" charset="0"/>
                <a:cs typeface="Arial" panose="020B0604020202020204" pitchFamily="34" charset="0"/>
              </a:rPr>
              <a:t>Units (PUs)</a:t>
            </a:r>
            <a:endParaRPr lang="zh-CN" altLang="en-US" b="1" dirty="0">
              <a:solidFill>
                <a:schemeClr val="bg1"/>
              </a:solidFill>
              <a:latin typeface="Corbel" panose="020B0503020204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0ABA0FB4-3274-B415-DEDE-3BF95507FAA6}"/>
              </a:ext>
            </a:extLst>
          </p:cNvPr>
          <p:cNvSpPr/>
          <p:nvPr/>
        </p:nvSpPr>
        <p:spPr>
          <a:xfrm>
            <a:off x="1026726" y="2218537"/>
            <a:ext cx="1307601" cy="436301"/>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High-Speed Interconnect</a:t>
            </a:r>
            <a:endParaRPr lang="zh-CN" altLang="en-US" dirty="0">
              <a:solidFill>
                <a:schemeClr val="tx1"/>
              </a:solidFill>
              <a:latin typeface="Corbel" panose="020B0503020204020204" pitchFamily="34" charset="0"/>
              <a:cs typeface="Arial" panose="020B0604020202020204" pitchFamily="34" charset="0"/>
            </a:endParaRPr>
          </a:p>
        </p:txBody>
      </p:sp>
      <p:cxnSp>
        <p:nvCxnSpPr>
          <p:cNvPr id="37" name="直接箭头连接符 36">
            <a:extLst>
              <a:ext uri="{FF2B5EF4-FFF2-40B4-BE49-F238E27FC236}">
                <a16:creationId xmlns:a16="http://schemas.microsoft.com/office/drawing/2014/main" id="{C2AF3D5C-B2B0-824A-775E-2C3D7CA3882D}"/>
              </a:ext>
            </a:extLst>
          </p:cNvPr>
          <p:cNvCxnSpPr>
            <a:cxnSpLocks/>
            <a:endCxn id="29" idx="1"/>
          </p:cNvCxnSpPr>
          <p:nvPr/>
        </p:nvCxnSpPr>
        <p:spPr>
          <a:xfrm>
            <a:off x="2344509" y="2443131"/>
            <a:ext cx="553671" cy="4382"/>
          </a:xfrm>
          <a:prstGeom prst="straightConnector1">
            <a:avLst/>
          </a:prstGeom>
          <a:ln w="952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708FA2A1-2046-DE1A-C386-0141568BBF4C}"/>
              </a:ext>
            </a:extLst>
          </p:cNvPr>
          <p:cNvCxnSpPr>
            <a:cxnSpLocks/>
            <a:stCxn id="32" idx="0"/>
            <a:endCxn id="36" idx="2"/>
          </p:cNvCxnSpPr>
          <p:nvPr/>
        </p:nvCxnSpPr>
        <p:spPr>
          <a:xfrm flipV="1">
            <a:off x="1680525" y="2654838"/>
            <a:ext cx="1" cy="277487"/>
          </a:xfrm>
          <a:prstGeom prst="straightConnector1">
            <a:avLst/>
          </a:prstGeom>
          <a:ln w="952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796811E0-1B44-099A-F746-F2D230E5E54C}"/>
              </a:ext>
            </a:extLst>
          </p:cNvPr>
          <p:cNvCxnSpPr>
            <a:cxnSpLocks/>
          </p:cNvCxnSpPr>
          <p:nvPr/>
        </p:nvCxnSpPr>
        <p:spPr>
          <a:xfrm flipV="1">
            <a:off x="1685963" y="3515497"/>
            <a:ext cx="0" cy="251068"/>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4944F4A5-ABC9-6CD8-C97E-5F25B6E9E0D0}"/>
              </a:ext>
            </a:extLst>
          </p:cNvPr>
          <p:cNvCxnSpPr>
            <a:cxnSpLocks/>
            <a:stCxn id="12" idx="0"/>
          </p:cNvCxnSpPr>
          <p:nvPr/>
        </p:nvCxnSpPr>
        <p:spPr>
          <a:xfrm flipV="1">
            <a:off x="1477974" y="3995270"/>
            <a:ext cx="0" cy="322743"/>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F7024232-D1BE-33CE-62B6-30D0869BA3EC}"/>
              </a:ext>
            </a:extLst>
          </p:cNvPr>
          <p:cNvCxnSpPr>
            <a:cxnSpLocks/>
            <a:stCxn id="13" idx="0"/>
            <a:endCxn id="27" idx="2"/>
          </p:cNvCxnSpPr>
          <p:nvPr/>
        </p:nvCxnSpPr>
        <p:spPr>
          <a:xfrm flipV="1">
            <a:off x="2418607" y="3996909"/>
            <a:ext cx="1" cy="321104"/>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9E4D74DC-B636-9CC2-74AF-813F4673E94E}"/>
              </a:ext>
            </a:extLst>
          </p:cNvPr>
          <p:cNvCxnSpPr>
            <a:cxnSpLocks/>
            <a:stCxn id="26" idx="0"/>
          </p:cNvCxnSpPr>
          <p:nvPr/>
        </p:nvCxnSpPr>
        <p:spPr>
          <a:xfrm flipV="1">
            <a:off x="3359238" y="3991703"/>
            <a:ext cx="0" cy="323292"/>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CF687125-8B8A-0AF4-00A3-D1E4B95D9475}"/>
              </a:ext>
            </a:extLst>
          </p:cNvPr>
          <p:cNvSpPr/>
          <p:nvPr/>
        </p:nvSpPr>
        <p:spPr>
          <a:xfrm>
            <a:off x="674375" y="1708279"/>
            <a:ext cx="3533606" cy="327191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orbel" panose="020B0503020204020204" pitchFamily="34" charset="0"/>
              <a:cs typeface="Arial" panose="020B0604020202020204" pitchFamily="34" charset="0"/>
            </a:endParaRPr>
          </a:p>
        </p:txBody>
      </p:sp>
      <p:sp>
        <p:nvSpPr>
          <p:cNvPr id="47" name="文本框 46">
            <a:extLst>
              <a:ext uri="{FF2B5EF4-FFF2-40B4-BE49-F238E27FC236}">
                <a16:creationId xmlns:a16="http://schemas.microsoft.com/office/drawing/2014/main" id="{4FDB469D-936C-6838-7DC6-20CF88BA2150}"/>
              </a:ext>
            </a:extLst>
          </p:cNvPr>
          <p:cNvSpPr txBox="1"/>
          <p:nvPr/>
        </p:nvSpPr>
        <p:spPr>
          <a:xfrm>
            <a:off x="558273" y="1777043"/>
            <a:ext cx="3765807" cy="369331"/>
          </a:xfrm>
          <a:prstGeom prst="rect">
            <a:avLst/>
          </a:prstGeom>
          <a:noFill/>
        </p:spPr>
        <p:txBody>
          <a:bodyPr wrap="square" rtlCol="0">
            <a:spAutoFit/>
          </a:bodyPr>
          <a:lstStyle/>
          <a:p>
            <a:pPr algn="ctr"/>
            <a:r>
              <a:rPr lang="en-US" altLang="zh-CN" b="1" dirty="0">
                <a:latin typeface="Corbel" panose="020B0503020204020204" pitchFamily="34" charset="0"/>
                <a:cs typeface="Arial" panose="020B0604020202020204" pitchFamily="34" charset="0"/>
              </a:rPr>
              <a:t>High-Performance Processor</a:t>
            </a:r>
            <a:endParaRPr lang="zh-CN" altLang="en-US" b="1" dirty="0">
              <a:latin typeface="Corbel" panose="020B0503020204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763916CF-1FC3-2DA9-DE99-11B9C6AD5520}"/>
              </a:ext>
            </a:extLst>
          </p:cNvPr>
          <p:cNvSpPr/>
          <p:nvPr/>
        </p:nvSpPr>
        <p:spPr>
          <a:xfrm>
            <a:off x="888662" y="4307113"/>
            <a:ext cx="2881716" cy="593348"/>
          </a:xfrm>
          <a:prstGeom prst="rect">
            <a:avLst/>
          </a:prstGeom>
          <a:solidFill>
            <a:srgbClr val="F2F2F2">
              <a:alpha val="94902"/>
            </a:srgb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Corbel" panose="020B0503020204020204" pitchFamily="34" charset="0"/>
              </a:rPr>
              <a:t>Attn-PIM Devices</a:t>
            </a:r>
          </a:p>
        </p:txBody>
      </p:sp>
      <p:sp>
        <p:nvSpPr>
          <p:cNvPr id="61" name="Title 1">
            <a:extLst>
              <a:ext uri="{FF2B5EF4-FFF2-40B4-BE49-F238E27FC236}">
                <a16:creationId xmlns:a16="http://schemas.microsoft.com/office/drawing/2014/main" id="{21BFD3EE-B5CD-1BE9-E09C-16F34BF893C9}"/>
              </a:ext>
            </a:extLst>
          </p:cNvPr>
          <p:cNvSpPr>
            <a:spLocks noGrp="1"/>
          </p:cNvSpPr>
          <p:nvPr>
            <p:ph type="title"/>
          </p:nvPr>
        </p:nvSpPr>
        <p:spPr>
          <a:xfrm>
            <a:off x="-11575" y="-76200"/>
            <a:ext cx="9144000" cy="914400"/>
          </a:xfrm>
        </p:spPr>
        <p:txBody>
          <a:bodyPr>
            <a:noAutofit/>
          </a:bodyPr>
          <a:lstStyle/>
          <a:p>
            <a:r>
              <a:rPr lang="en-US" altLang="zh-CN" sz="4000" b="0" dirty="0">
                <a:solidFill>
                  <a:schemeClr val="tx1"/>
                </a:solidFill>
                <a:latin typeface="Corbel" panose="020B0503020204020204" pitchFamily="34" charset="0"/>
                <a:cs typeface="Gill Sans MT"/>
              </a:rPr>
              <a:t>High-Performance Processor</a:t>
            </a:r>
            <a:endParaRPr lang="en-US" sz="4000" b="0" dirty="0">
              <a:solidFill>
                <a:schemeClr val="tx1"/>
              </a:solidFill>
              <a:latin typeface="Corbel" panose="020B0503020204020204" pitchFamily="34" charset="0"/>
              <a:cs typeface="Gill Sans MT"/>
            </a:endParaRPr>
          </a:p>
        </p:txBody>
      </p:sp>
      <p:sp>
        <p:nvSpPr>
          <p:cNvPr id="6" name="文本框 5">
            <a:extLst>
              <a:ext uri="{FF2B5EF4-FFF2-40B4-BE49-F238E27FC236}">
                <a16:creationId xmlns:a16="http://schemas.microsoft.com/office/drawing/2014/main" id="{F2B573EA-29AD-8384-FA8F-A2A0839A0129}"/>
              </a:ext>
            </a:extLst>
          </p:cNvPr>
          <p:cNvSpPr txBox="1"/>
          <p:nvPr/>
        </p:nvSpPr>
        <p:spPr>
          <a:xfrm>
            <a:off x="4445876" y="2093591"/>
            <a:ext cx="4518347" cy="707886"/>
          </a:xfrm>
          <a:prstGeom prst="rect">
            <a:avLst/>
          </a:prstGeom>
          <a:solidFill>
            <a:srgbClr val="7030A0">
              <a:alpha val="10196"/>
            </a:srgbClr>
          </a:solidFill>
          <a:ln w="12700">
            <a:solidFill>
              <a:schemeClr val="tx1"/>
            </a:solidFill>
          </a:ln>
        </p:spPr>
        <p:txBody>
          <a:bodyPr wrap="square" rtlCol="0">
            <a:spAutoFit/>
          </a:bodyPr>
          <a:lstStyle/>
          <a:p>
            <a:pPr algn="ctr"/>
            <a:r>
              <a:rPr lang="en-US" altLang="zh-CN" sz="2000" b="1" dirty="0">
                <a:solidFill>
                  <a:srgbClr val="000000"/>
                </a:solidFill>
                <a:latin typeface="Corbel" panose="020B0503020204020204" pitchFamily="34" charset="0"/>
              </a:rPr>
              <a:t>When FC kernels are compute-bound:</a:t>
            </a:r>
          </a:p>
          <a:p>
            <a:pPr algn="ctr"/>
            <a:r>
              <a:rPr lang="en-US" altLang="zh-CN" sz="2000" b="1" dirty="0">
                <a:solidFill>
                  <a:srgbClr val="3CAC3A"/>
                </a:solidFill>
                <a:latin typeface="Corbel" panose="020B0503020204020204" pitchFamily="34" charset="0"/>
              </a:rPr>
              <a:t>Assign FC kernels to PUs</a:t>
            </a:r>
            <a:endParaRPr lang="zh-CN" altLang="en-US" sz="2000" b="1" dirty="0">
              <a:solidFill>
                <a:srgbClr val="3CAC3A"/>
              </a:solidFill>
              <a:latin typeface="Corbel" panose="020B0503020204020204" pitchFamily="34" charset="0"/>
            </a:endParaRPr>
          </a:p>
        </p:txBody>
      </p:sp>
      <p:sp>
        <p:nvSpPr>
          <p:cNvPr id="7" name="文本框 6">
            <a:extLst>
              <a:ext uri="{FF2B5EF4-FFF2-40B4-BE49-F238E27FC236}">
                <a16:creationId xmlns:a16="http://schemas.microsoft.com/office/drawing/2014/main" id="{5120B6BE-B8EF-2CAB-732E-F35059973D78}"/>
              </a:ext>
            </a:extLst>
          </p:cNvPr>
          <p:cNvSpPr txBox="1"/>
          <p:nvPr/>
        </p:nvSpPr>
        <p:spPr>
          <a:xfrm>
            <a:off x="4437731" y="3799406"/>
            <a:ext cx="4518347" cy="707886"/>
          </a:xfrm>
          <a:prstGeom prst="rect">
            <a:avLst/>
          </a:prstGeom>
          <a:solidFill>
            <a:srgbClr val="900000">
              <a:alpha val="10196"/>
            </a:srgbClr>
          </a:solidFill>
          <a:ln w="19050">
            <a:solidFill>
              <a:schemeClr val="tx1"/>
            </a:solidFill>
          </a:ln>
        </p:spPr>
        <p:txBody>
          <a:bodyPr wrap="square" rtlCol="0">
            <a:spAutoFit/>
          </a:bodyPr>
          <a:lstStyle/>
          <a:p>
            <a:pPr algn="ctr"/>
            <a:r>
              <a:rPr lang="en-US" altLang="zh-CN" sz="2000" b="1" dirty="0">
                <a:solidFill>
                  <a:srgbClr val="000000"/>
                </a:solidFill>
                <a:latin typeface="Corbel" panose="020B0503020204020204" pitchFamily="34" charset="0"/>
              </a:rPr>
              <a:t>When FC kernels are memory-bound:</a:t>
            </a:r>
          </a:p>
          <a:p>
            <a:pPr algn="ctr"/>
            <a:r>
              <a:rPr lang="en-US" altLang="zh-CN" sz="2000" b="1" dirty="0">
                <a:solidFill>
                  <a:srgbClr val="3CAC3A"/>
                </a:solidFill>
                <a:latin typeface="Corbel" panose="020B0503020204020204" pitchFamily="34" charset="0"/>
              </a:rPr>
              <a:t>Assign FC kernels to FC-PIM</a:t>
            </a:r>
            <a:endParaRPr lang="zh-CN" altLang="en-US" sz="2000" b="1" dirty="0">
              <a:solidFill>
                <a:srgbClr val="3CAC3A"/>
              </a:solidFill>
              <a:latin typeface="Corbel" panose="020B0503020204020204" pitchFamily="34" charset="0"/>
            </a:endParaRPr>
          </a:p>
        </p:txBody>
      </p:sp>
      <p:sp>
        <p:nvSpPr>
          <p:cNvPr id="9" name="矩形 8">
            <a:extLst>
              <a:ext uri="{FF2B5EF4-FFF2-40B4-BE49-F238E27FC236}">
                <a16:creationId xmlns:a16="http://schemas.microsoft.com/office/drawing/2014/main" id="{0FA2402A-7774-7BD9-5FBE-F07D42E5702A}"/>
              </a:ext>
            </a:extLst>
          </p:cNvPr>
          <p:cNvSpPr/>
          <p:nvPr/>
        </p:nvSpPr>
        <p:spPr>
          <a:xfrm>
            <a:off x="2908362" y="2180603"/>
            <a:ext cx="797529" cy="525056"/>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FC-</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306DC32D-1701-E9BB-CEF9-CAA5D01D3C06}"/>
              </a:ext>
            </a:extLst>
          </p:cNvPr>
          <p:cNvSpPr/>
          <p:nvPr/>
        </p:nvSpPr>
        <p:spPr>
          <a:xfrm>
            <a:off x="1102688" y="2931304"/>
            <a:ext cx="1133594" cy="525056"/>
          </a:xfrm>
          <a:prstGeom prst="rect">
            <a:avLst/>
          </a:prstGeom>
          <a:solidFill>
            <a:srgbClr val="3F0065"/>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Processing</a:t>
            </a:r>
          </a:p>
          <a:p>
            <a:pPr algn="ctr"/>
            <a:r>
              <a:rPr lang="en-US" altLang="zh-CN" b="1" dirty="0">
                <a:solidFill>
                  <a:schemeClr val="bg1"/>
                </a:solidFill>
                <a:latin typeface="Corbel" panose="020B0503020204020204" pitchFamily="34" charset="0"/>
                <a:cs typeface="Arial" panose="020B0604020202020204" pitchFamily="34" charset="0"/>
              </a:rPr>
              <a:t>Units (PUs)</a:t>
            </a:r>
            <a:endParaRPr lang="zh-CN" altLang="en-US" b="1" dirty="0">
              <a:solidFill>
                <a:schemeClr val="bg1"/>
              </a:solidFill>
              <a:latin typeface="Corbel" panose="020B0503020204020204" pitchFamily="34" charset="0"/>
              <a:cs typeface="Arial" panose="020B0604020202020204" pitchFamily="34" charset="0"/>
            </a:endParaRPr>
          </a:p>
        </p:txBody>
      </p:sp>
      <p:sp>
        <p:nvSpPr>
          <p:cNvPr id="46" name="矩形 45">
            <a:extLst>
              <a:ext uri="{FF2B5EF4-FFF2-40B4-BE49-F238E27FC236}">
                <a16:creationId xmlns:a16="http://schemas.microsoft.com/office/drawing/2014/main" id="{0E093459-0669-5157-6544-87D86956569A}"/>
              </a:ext>
            </a:extLst>
          </p:cNvPr>
          <p:cNvSpPr/>
          <p:nvPr/>
        </p:nvSpPr>
        <p:spPr>
          <a:xfrm>
            <a:off x="2695580" y="2794261"/>
            <a:ext cx="1109500" cy="25918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latin typeface="Corbel" panose="020B0503020204020204" pitchFamily="34" charset="0"/>
                <a:cs typeface="Arial" panose="020B0604020202020204" pitchFamily="34" charset="0"/>
              </a:rPr>
              <a:t>Scheduler</a:t>
            </a:r>
            <a:endParaRPr lang="zh-CN" altLang="en-US" dirty="0">
              <a:latin typeface="Corbel" panose="020B0503020204020204" pitchFamily="34" charset="0"/>
              <a:cs typeface="Arial" panose="020B0604020202020204" pitchFamily="34" charset="0"/>
            </a:endParaRPr>
          </a:p>
        </p:txBody>
      </p:sp>
      <p:sp>
        <p:nvSpPr>
          <p:cNvPr id="5" name="矩形 4">
            <a:extLst>
              <a:ext uri="{FF2B5EF4-FFF2-40B4-BE49-F238E27FC236}">
                <a16:creationId xmlns:a16="http://schemas.microsoft.com/office/drawing/2014/main" id="{80B30D73-0000-D939-26AD-2354478A1A58}"/>
              </a:ext>
            </a:extLst>
          </p:cNvPr>
          <p:cNvSpPr/>
          <p:nvPr/>
        </p:nvSpPr>
        <p:spPr>
          <a:xfrm>
            <a:off x="2342925" y="3099887"/>
            <a:ext cx="1605631" cy="4156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3" name="矩形 42">
            <a:extLst>
              <a:ext uri="{FF2B5EF4-FFF2-40B4-BE49-F238E27FC236}">
                <a16:creationId xmlns:a16="http://schemas.microsoft.com/office/drawing/2014/main" id="{2CDF6974-B85E-9DB5-A936-C79801FB6E76}"/>
              </a:ext>
            </a:extLst>
          </p:cNvPr>
          <p:cNvSpPr/>
          <p:nvPr/>
        </p:nvSpPr>
        <p:spPr>
          <a:xfrm>
            <a:off x="2355826" y="3484752"/>
            <a:ext cx="1629844" cy="948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cxnSp>
        <p:nvCxnSpPr>
          <p:cNvPr id="49" name="直接箭头连接符 48">
            <a:extLst>
              <a:ext uri="{FF2B5EF4-FFF2-40B4-BE49-F238E27FC236}">
                <a16:creationId xmlns:a16="http://schemas.microsoft.com/office/drawing/2014/main" id="{02435756-6058-BBA4-08D9-1452B90DA284}"/>
              </a:ext>
            </a:extLst>
          </p:cNvPr>
          <p:cNvCxnSpPr>
            <a:cxnSpLocks/>
            <a:endCxn id="50" idx="2"/>
          </p:cNvCxnSpPr>
          <p:nvPr/>
        </p:nvCxnSpPr>
        <p:spPr>
          <a:xfrm flipV="1">
            <a:off x="3250331" y="3438314"/>
            <a:ext cx="0" cy="328250"/>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4" name="矩形 43">
            <a:extLst>
              <a:ext uri="{FF2B5EF4-FFF2-40B4-BE49-F238E27FC236}">
                <a16:creationId xmlns:a16="http://schemas.microsoft.com/office/drawing/2014/main" id="{60438262-173F-B5BE-87EA-3973FBB9F67B}"/>
              </a:ext>
            </a:extLst>
          </p:cNvPr>
          <p:cNvSpPr/>
          <p:nvPr/>
        </p:nvSpPr>
        <p:spPr>
          <a:xfrm rot="5400000">
            <a:off x="3762987" y="3251701"/>
            <a:ext cx="396930" cy="114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0" name="矩形 49">
            <a:extLst>
              <a:ext uri="{FF2B5EF4-FFF2-40B4-BE49-F238E27FC236}">
                <a16:creationId xmlns:a16="http://schemas.microsoft.com/office/drawing/2014/main" id="{48D4AF72-AFB4-891B-49E3-DF7B97120BC3}"/>
              </a:ext>
            </a:extLst>
          </p:cNvPr>
          <p:cNvSpPr/>
          <p:nvPr/>
        </p:nvSpPr>
        <p:spPr>
          <a:xfrm>
            <a:off x="2552110" y="3199776"/>
            <a:ext cx="1396444" cy="238538"/>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Host CPU</a:t>
            </a:r>
          </a:p>
        </p:txBody>
      </p:sp>
      <p:sp>
        <p:nvSpPr>
          <p:cNvPr id="4" name="Rectangle 5">
            <a:extLst>
              <a:ext uri="{FF2B5EF4-FFF2-40B4-BE49-F238E27FC236}">
                <a16:creationId xmlns:a16="http://schemas.microsoft.com/office/drawing/2014/main" id="{04CAC5F0-DB89-F49A-9661-4CB83816F84C}"/>
              </a:ext>
            </a:extLst>
          </p:cNvPr>
          <p:cNvSpPr/>
          <p:nvPr/>
        </p:nvSpPr>
        <p:spPr>
          <a:xfrm>
            <a:off x="2433336" y="3139341"/>
            <a:ext cx="1605631" cy="45568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latin typeface="Corbel" panose="020B0503020204020204" pitchFamily="34" charset="0"/>
            </a:endParaRPr>
          </a:p>
        </p:txBody>
      </p:sp>
      <p:sp>
        <p:nvSpPr>
          <p:cNvPr id="14" name="Rectangle 5">
            <a:extLst>
              <a:ext uri="{FF2B5EF4-FFF2-40B4-BE49-F238E27FC236}">
                <a16:creationId xmlns:a16="http://schemas.microsoft.com/office/drawing/2014/main" id="{FC80B1AB-9C6F-7D8B-69C0-5CC3EED80077}"/>
              </a:ext>
            </a:extLst>
          </p:cNvPr>
          <p:cNvSpPr/>
          <p:nvPr/>
        </p:nvSpPr>
        <p:spPr>
          <a:xfrm>
            <a:off x="888661" y="3515496"/>
            <a:ext cx="3150306" cy="144919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latin typeface="Corbel" panose="020B0503020204020204" pitchFamily="34" charset="0"/>
            </a:endParaRPr>
          </a:p>
        </p:txBody>
      </p:sp>
      <p:sp>
        <p:nvSpPr>
          <p:cNvPr id="8" name="矩形 7">
            <a:extLst>
              <a:ext uri="{FF2B5EF4-FFF2-40B4-BE49-F238E27FC236}">
                <a16:creationId xmlns:a16="http://schemas.microsoft.com/office/drawing/2014/main" id="{FC687DC6-4516-896F-B4AD-748E9EB78F93}"/>
              </a:ext>
            </a:extLst>
          </p:cNvPr>
          <p:cNvSpPr/>
          <p:nvPr/>
        </p:nvSpPr>
        <p:spPr>
          <a:xfrm>
            <a:off x="2692943" y="2789016"/>
            <a:ext cx="1109500" cy="25918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latin typeface="Corbel" panose="020B0503020204020204" pitchFamily="34" charset="0"/>
                <a:cs typeface="Arial" panose="020B0604020202020204" pitchFamily="34" charset="0"/>
              </a:rPr>
              <a:t>Scheduler</a:t>
            </a:r>
            <a:endParaRPr lang="zh-CN" altLang="en-US" dirty="0">
              <a:latin typeface="Corbel" panose="020B0503020204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33530333"/>
      </p:ext>
    </p:extLst>
  </p:cSld>
  <p:clrMapOvr>
    <a:masterClrMapping/>
  </p:clrMapOvr>
  <mc:AlternateContent xmlns:mc="http://schemas.openxmlformats.org/markup-compatibility/2006" xmlns:p14="http://schemas.microsoft.com/office/powerpoint/2010/main">
    <mc:Choice Requires="p14">
      <p:transition spd="slow" p14:dur="2000" advTm="36508"/>
    </mc:Choice>
    <mc:Fallback xmlns="">
      <p:transition spd="slow" advTm="365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fade">
                                      <p:cBhvr>
                                        <p:cTn id="22" dur="500"/>
                                        <p:tgtEl>
                                          <p:spTgt spid="6">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bg/>
                                          </p:spTgt>
                                        </p:tgtEl>
                                        <p:attrNameLst>
                                          <p:attrName>style.visibility</p:attrName>
                                        </p:attrNameLst>
                                      </p:cBhvr>
                                      <p:to>
                                        <p:strVal val="visible"/>
                                      </p:to>
                                    </p:set>
                                    <p:animEffect transition="in" filter="fade">
                                      <p:cBhvr>
                                        <p:cTn id="35" dur="500"/>
                                        <p:tgtEl>
                                          <p:spTgt spid="7">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fade">
                                      <p:cBhvr>
                                        <p:cTn id="4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P spid="7" grpId="0" uiExpand="1" build="allAtOnce" animBg="1"/>
      <p:bldP spid="9" grpId="0" animBg="1"/>
      <p:bldP spid="11"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988E1-3CF5-D31E-3F43-81A11043D3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ED7C6E-62E7-FDFB-0CF8-B9E7D0857418}"/>
              </a:ext>
            </a:extLst>
          </p:cNvPr>
          <p:cNvSpPr>
            <a:spLocks noGrp="1"/>
          </p:cNvSpPr>
          <p:nvPr>
            <p:ph idx="1"/>
          </p:nvPr>
        </p:nvSpPr>
        <p:spPr>
          <a:xfrm>
            <a:off x="152400" y="990600"/>
            <a:ext cx="8991600" cy="5715000"/>
          </a:xfrm>
        </p:spPr>
        <p:txBody>
          <a:bodyPr>
            <a:normAutofit/>
          </a:bodyPr>
          <a:lstStyle/>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p:txBody>
      </p:sp>
      <p:pic>
        <p:nvPicPr>
          <p:cNvPr id="6" name="Picture 5" descr="safari.png">
            <a:extLst>
              <a:ext uri="{FF2B5EF4-FFF2-40B4-BE49-F238E27FC236}">
                <a16:creationId xmlns:a16="http://schemas.microsoft.com/office/drawing/2014/main" id="{B0A5C02A-D176-1A5D-3C03-842B30F592F3}"/>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a:extLst>
              <a:ext uri="{FF2B5EF4-FFF2-40B4-BE49-F238E27FC236}">
                <a16:creationId xmlns:a16="http://schemas.microsoft.com/office/drawing/2014/main" id="{52195C98-7075-39A3-780F-FD4F923F082F}"/>
              </a:ext>
            </a:extLst>
          </p:cNvPr>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altLang="zh-CN" sz="3200" b="1" dirty="0">
                <a:solidFill>
                  <a:srgbClr val="1F497D"/>
                </a:solidFill>
                <a:latin typeface="Corbel" panose="020B0503020204020204" pitchFamily="34" charset="0"/>
              </a:rPr>
              <a:t>Background</a:t>
            </a:r>
          </a:p>
        </p:txBody>
      </p:sp>
      <p:sp>
        <p:nvSpPr>
          <p:cNvPr id="8" name="TextBox 7">
            <a:extLst>
              <a:ext uri="{FF2B5EF4-FFF2-40B4-BE49-F238E27FC236}">
                <a16:creationId xmlns:a16="http://schemas.microsoft.com/office/drawing/2014/main" id="{127B58EF-8FA7-A040-CCC9-CD67B2EF639F}"/>
              </a:ext>
            </a:extLst>
          </p:cNvPr>
          <p:cNvSpPr txBox="1"/>
          <p:nvPr/>
        </p:nvSpPr>
        <p:spPr>
          <a:xfrm>
            <a:off x="151622" y="855558"/>
            <a:ext cx="474011" cy="830997"/>
          </a:xfrm>
          <a:prstGeom prst="rect">
            <a:avLst/>
          </a:prstGeom>
          <a:noFill/>
        </p:spPr>
        <p:txBody>
          <a:bodyPr wrap="square" rtlCol="0">
            <a:spAutoFit/>
          </a:bodyPr>
          <a:lstStyle/>
          <a:p>
            <a:r>
              <a:rPr lang="en-US" sz="4800" dirty="0">
                <a:solidFill>
                  <a:srgbClr val="1F497D"/>
                </a:solidFill>
              </a:rPr>
              <a:t>1</a:t>
            </a:r>
          </a:p>
        </p:txBody>
      </p:sp>
      <p:sp>
        <p:nvSpPr>
          <p:cNvPr id="10" name="Rectangle 9">
            <a:extLst>
              <a:ext uri="{FF2B5EF4-FFF2-40B4-BE49-F238E27FC236}">
                <a16:creationId xmlns:a16="http://schemas.microsoft.com/office/drawing/2014/main" id="{C7BEE306-1109-8A2D-4304-1EA8C0D9F1AC}"/>
              </a:ext>
            </a:extLst>
          </p:cNvPr>
          <p:cNvSpPr/>
          <p:nvPr/>
        </p:nvSpPr>
        <p:spPr>
          <a:xfrm>
            <a:off x="0" y="1899790"/>
            <a:ext cx="9144000" cy="584775"/>
          </a:xfrm>
          <a:prstGeom prst="rect">
            <a:avLst/>
          </a:prstGeom>
          <a:solidFill>
            <a:srgbClr val="E4E4E4"/>
          </a:solidFill>
        </p:spPr>
        <p:txBody>
          <a:bodyPr wrap="square">
            <a:spAutoFit/>
          </a:bodyPr>
          <a:lstStyle/>
          <a:p>
            <a:pPr marL="515938" lvl="0" algn="ctr"/>
            <a:r>
              <a:rPr lang="en-US" altLang="zh-CN" sz="3200" b="1" dirty="0">
                <a:solidFill>
                  <a:srgbClr val="A6A6A6"/>
                </a:solidFill>
                <a:latin typeface="Corbel" panose="020B0503020204020204" pitchFamily="34" charset="0"/>
              </a:rPr>
              <a:t>Observations &amp; Motivation</a:t>
            </a:r>
            <a:endParaRPr lang="en-US" sz="3200" b="1" dirty="0">
              <a:solidFill>
                <a:srgbClr val="A6A6A6"/>
              </a:solidFill>
              <a:latin typeface="Corbel" panose="020B0503020204020204" pitchFamily="34" charset="0"/>
            </a:endParaRPr>
          </a:p>
        </p:txBody>
      </p:sp>
      <p:sp>
        <p:nvSpPr>
          <p:cNvPr id="11" name="TextBox 10">
            <a:extLst>
              <a:ext uri="{FF2B5EF4-FFF2-40B4-BE49-F238E27FC236}">
                <a16:creationId xmlns:a16="http://schemas.microsoft.com/office/drawing/2014/main" id="{86A59637-07A6-29B1-D95B-186FAD5E5739}"/>
              </a:ext>
            </a:extLst>
          </p:cNvPr>
          <p:cNvSpPr txBox="1"/>
          <p:nvPr/>
        </p:nvSpPr>
        <p:spPr>
          <a:xfrm>
            <a:off x="151622" y="1779811"/>
            <a:ext cx="474011" cy="830997"/>
          </a:xfrm>
          <a:prstGeom prst="rect">
            <a:avLst/>
          </a:prstGeom>
          <a:noFill/>
        </p:spPr>
        <p:txBody>
          <a:bodyPr wrap="square" rtlCol="0">
            <a:spAutoFit/>
          </a:bodyPr>
          <a:lstStyle/>
          <a:p>
            <a:r>
              <a:rPr lang="en-US" sz="4800" dirty="0">
                <a:solidFill>
                  <a:srgbClr val="A6A6A6"/>
                </a:solidFill>
              </a:rPr>
              <a:t>2</a:t>
            </a:r>
          </a:p>
        </p:txBody>
      </p:sp>
      <p:sp>
        <p:nvSpPr>
          <p:cNvPr id="12" name="Rectangle 11">
            <a:extLst>
              <a:ext uri="{FF2B5EF4-FFF2-40B4-BE49-F238E27FC236}">
                <a16:creationId xmlns:a16="http://schemas.microsoft.com/office/drawing/2014/main" id="{41193DFD-0679-5A3F-0FD4-F7094EC3865C}"/>
              </a:ext>
            </a:extLst>
          </p:cNvPr>
          <p:cNvSpPr/>
          <p:nvPr/>
        </p:nvSpPr>
        <p:spPr>
          <a:xfrm>
            <a:off x="0" y="2818603"/>
            <a:ext cx="9144000" cy="584775"/>
          </a:xfrm>
          <a:prstGeom prst="rect">
            <a:avLst/>
          </a:prstGeom>
          <a:solidFill>
            <a:srgbClr val="E4E4E4"/>
          </a:solidFill>
        </p:spPr>
        <p:txBody>
          <a:bodyPr wrap="square">
            <a:spAutoFit/>
          </a:bodyPr>
          <a:lstStyle/>
          <a:p>
            <a:pPr marL="515938" algn="ctr"/>
            <a:r>
              <a:rPr lang="en-US" altLang="zh-CN" sz="3200" b="1" dirty="0">
                <a:solidFill>
                  <a:srgbClr val="A6A6A6"/>
                </a:solidFill>
                <a:latin typeface="Corbel" panose="020B0503020204020204" pitchFamily="34" charset="0"/>
              </a:rPr>
              <a:t>PAPI’s Overview</a:t>
            </a:r>
          </a:p>
        </p:txBody>
      </p:sp>
      <p:sp>
        <p:nvSpPr>
          <p:cNvPr id="14" name="Rectangle 13">
            <a:extLst>
              <a:ext uri="{FF2B5EF4-FFF2-40B4-BE49-F238E27FC236}">
                <a16:creationId xmlns:a16="http://schemas.microsoft.com/office/drawing/2014/main" id="{2FC470CB-F55F-071B-6850-667D136CE8D6}"/>
              </a:ext>
            </a:extLst>
          </p:cNvPr>
          <p:cNvSpPr/>
          <p:nvPr/>
        </p:nvSpPr>
        <p:spPr>
          <a:xfrm>
            <a:off x="0" y="3736930"/>
            <a:ext cx="9144000" cy="584775"/>
          </a:xfrm>
          <a:prstGeom prst="rect">
            <a:avLst/>
          </a:prstGeom>
          <a:solidFill>
            <a:srgbClr val="E4E4E4"/>
          </a:solidFill>
        </p:spPr>
        <p:txBody>
          <a:bodyPr wrap="square">
            <a:spAutoFit/>
          </a:bodyPr>
          <a:lstStyle/>
          <a:p>
            <a:pPr marL="515938" algn="ctr"/>
            <a:r>
              <a:rPr lang="en-US" altLang="zh-CN" sz="3200" b="1" dirty="0">
                <a:solidFill>
                  <a:srgbClr val="A6A6A6"/>
                </a:solidFill>
                <a:latin typeface="Corbel" panose="020B0503020204020204" pitchFamily="34" charset="0"/>
              </a:rPr>
              <a:t>PAPI’s Implementation</a:t>
            </a:r>
          </a:p>
        </p:txBody>
      </p:sp>
      <p:sp>
        <p:nvSpPr>
          <p:cNvPr id="16" name="Rectangle 15">
            <a:extLst>
              <a:ext uri="{FF2B5EF4-FFF2-40B4-BE49-F238E27FC236}">
                <a16:creationId xmlns:a16="http://schemas.microsoft.com/office/drawing/2014/main" id="{9E5462A2-697C-C8E5-052A-F9DF8ACB8435}"/>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Evaluation</a:t>
            </a:r>
          </a:p>
        </p:txBody>
      </p:sp>
      <p:sp>
        <p:nvSpPr>
          <p:cNvPr id="17" name="Rectangle 16">
            <a:extLst>
              <a:ext uri="{FF2B5EF4-FFF2-40B4-BE49-F238E27FC236}">
                <a16:creationId xmlns:a16="http://schemas.microsoft.com/office/drawing/2014/main" id="{C79D461E-EB85-62EC-6987-F05A2AB26868}"/>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Conclusion</a:t>
            </a:r>
          </a:p>
        </p:txBody>
      </p:sp>
      <p:sp>
        <p:nvSpPr>
          <p:cNvPr id="18" name="TextBox 17">
            <a:extLst>
              <a:ext uri="{FF2B5EF4-FFF2-40B4-BE49-F238E27FC236}">
                <a16:creationId xmlns:a16="http://schemas.microsoft.com/office/drawing/2014/main" id="{1AF061F3-00A9-A96B-07BF-9162A70CBB6F}"/>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rPr>
              <a:t>3</a:t>
            </a:r>
          </a:p>
        </p:txBody>
      </p:sp>
      <p:sp>
        <p:nvSpPr>
          <p:cNvPr id="20" name="TextBox 19">
            <a:extLst>
              <a:ext uri="{FF2B5EF4-FFF2-40B4-BE49-F238E27FC236}">
                <a16:creationId xmlns:a16="http://schemas.microsoft.com/office/drawing/2014/main" id="{4E0F56A2-E197-B057-57C6-D87E6D2A1C10}"/>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rPr>
              <a:t>5</a:t>
            </a:r>
          </a:p>
        </p:txBody>
      </p:sp>
      <p:sp>
        <p:nvSpPr>
          <p:cNvPr id="21" name="TextBox 20">
            <a:extLst>
              <a:ext uri="{FF2B5EF4-FFF2-40B4-BE49-F238E27FC236}">
                <a16:creationId xmlns:a16="http://schemas.microsoft.com/office/drawing/2014/main" id="{E2A0D6A1-0D89-8C11-6189-DA21950B1DD9}"/>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rPr>
              <a:t>6</a:t>
            </a:r>
          </a:p>
        </p:txBody>
      </p:sp>
      <p:sp>
        <p:nvSpPr>
          <p:cNvPr id="23" name="Title 1">
            <a:extLst>
              <a:ext uri="{FF2B5EF4-FFF2-40B4-BE49-F238E27FC236}">
                <a16:creationId xmlns:a16="http://schemas.microsoft.com/office/drawing/2014/main" id="{0F62BC52-1E47-37CB-3232-84D8484782A2}"/>
              </a:ext>
            </a:extLst>
          </p:cNvPr>
          <p:cNvSpPr>
            <a:spLocks noGrp="1"/>
          </p:cNvSpPr>
          <p:nvPr>
            <p:ph type="title"/>
          </p:nvPr>
        </p:nvSpPr>
        <p:spPr>
          <a:xfrm>
            <a:off x="0" y="0"/>
            <a:ext cx="9144000" cy="914400"/>
          </a:xfrm>
        </p:spPr>
        <p:txBody>
          <a:bodyPr/>
          <a:lstStyle/>
          <a:p>
            <a:r>
              <a:rPr lang="en-US" sz="4000" b="0" dirty="0">
                <a:solidFill>
                  <a:schemeClr val="tx1"/>
                </a:solidFill>
                <a:latin typeface="Corbel" panose="020B0503020204020204" pitchFamily="34" charset="0"/>
                <a:cs typeface="Gill Sans MT"/>
              </a:rPr>
              <a:t>Outline</a:t>
            </a:r>
          </a:p>
        </p:txBody>
      </p:sp>
      <p:sp>
        <p:nvSpPr>
          <p:cNvPr id="22" name="Slide Number Placeholder 1">
            <a:extLst>
              <a:ext uri="{FF2B5EF4-FFF2-40B4-BE49-F238E27FC236}">
                <a16:creationId xmlns:a16="http://schemas.microsoft.com/office/drawing/2014/main" id="{895F53B8-D8ED-36F8-9966-29404F02671D}"/>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extBox 18">
            <a:extLst>
              <a:ext uri="{FF2B5EF4-FFF2-40B4-BE49-F238E27FC236}">
                <a16:creationId xmlns:a16="http://schemas.microsoft.com/office/drawing/2014/main" id="{51FB7214-77BE-07C3-ADEA-C56CBABD202F}"/>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rPr>
              <a:t>4</a:t>
            </a:r>
          </a:p>
        </p:txBody>
      </p:sp>
    </p:spTree>
    <p:extLst>
      <p:ext uri="{BB962C8B-B14F-4D97-AF65-F5344CB8AC3E}">
        <p14:creationId xmlns:p14="http://schemas.microsoft.com/office/powerpoint/2010/main" val="2786195401"/>
      </p:ext>
    </p:extLst>
  </p:cSld>
  <p:clrMapOvr>
    <a:masterClrMapping/>
  </p:clrMapOvr>
  <mc:AlternateContent xmlns:mc="http://schemas.openxmlformats.org/markup-compatibility/2006" xmlns:p14="http://schemas.microsoft.com/office/powerpoint/2010/main">
    <mc:Choice Requires="p14">
      <p:transition spd="slow" p14:dur="2000" advTm="4372"/>
    </mc:Choice>
    <mc:Fallback xmlns="">
      <p:transition spd="slow" advTm="437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CDA99-0CA5-49D5-6ACD-EEF7B4E1004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E9D9A8E-8D91-F071-70CA-7677FFAB1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6945CF3B-919E-14D2-A4DE-6063A54EC4D8}"/>
              </a:ext>
            </a:extLst>
          </p:cNvPr>
          <p:cNvSpPr>
            <a:spLocks noGrp="1"/>
          </p:cNvSpPr>
          <p:nvPr>
            <p:ph type="title"/>
          </p:nvPr>
        </p:nvSpPr>
        <p:spPr>
          <a:xfrm>
            <a:off x="-11575" y="-76200"/>
            <a:ext cx="9144000" cy="914400"/>
          </a:xfrm>
        </p:spPr>
        <p:txBody>
          <a:bodyPr>
            <a:noAutofit/>
          </a:bodyPr>
          <a:lstStyle/>
          <a:p>
            <a:r>
              <a:rPr lang="en-US" altLang="zh-CN" sz="4000" b="0" dirty="0">
                <a:solidFill>
                  <a:schemeClr val="tx1"/>
                </a:solidFill>
                <a:latin typeface="Corbel" panose="020B0503020204020204" pitchFamily="34" charset="0"/>
                <a:cs typeface="Gill Sans MT"/>
              </a:rPr>
              <a:t>Hybrid PIM Units (I)</a:t>
            </a:r>
            <a:endParaRPr lang="en-US" sz="4000" b="0" dirty="0">
              <a:solidFill>
                <a:schemeClr val="tx1"/>
              </a:solidFill>
              <a:latin typeface="Corbel" panose="020B0503020204020204" pitchFamily="34" charset="0"/>
              <a:cs typeface="Gill Sans MT"/>
            </a:endParaRPr>
          </a:p>
        </p:txBody>
      </p:sp>
      <p:pic>
        <p:nvPicPr>
          <p:cNvPr id="265" name="Picture 264" descr="safari.png">
            <a:extLst>
              <a:ext uri="{FF2B5EF4-FFF2-40B4-BE49-F238E27FC236}">
                <a16:creationId xmlns:a16="http://schemas.microsoft.com/office/drawing/2014/main" id="{BE0A2177-38DE-79F3-3B6D-37D88F261339}"/>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5" name="矩形 4">
            <a:extLst>
              <a:ext uri="{FF2B5EF4-FFF2-40B4-BE49-F238E27FC236}">
                <a16:creationId xmlns:a16="http://schemas.microsoft.com/office/drawing/2014/main" id="{55C6B94E-45A9-D843-4175-F2600716D9F6}"/>
              </a:ext>
            </a:extLst>
          </p:cNvPr>
          <p:cNvSpPr/>
          <p:nvPr/>
        </p:nvSpPr>
        <p:spPr>
          <a:xfrm>
            <a:off x="888661" y="1790969"/>
            <a:ext cx="3059898" cy="1728497"/>
          </a:xfrm>
          <a:prstGeom prst="rect">
            <a:avLst/>
          </a:prstGeom>
          <a:solidFill>
            <a:schemeClr val="bg1">
              <a:lumMod val="9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 name="矩形 5">
            <a:extLst>
              <a:ext uri="{FF2B5EF4-FFF2-40B4-BE49-F238E27FC236}">
                <a16:creationId xmlns:a16="http://schemas.microsoft.com/office/drawing/2014/main" id="{6743F871-231B-7822-AFBF-680B6DE158C3}"/>
              </a:ext>
            </a:extLst>
          </p:cNvPr>
          <p:cNvSpPr/>
          <p:nvPr/>
        </p:nvSpPr>
        <p:spPr>
          <a:xfrm>
            <a:off x="2342925" y="3103824"/>
            <a:ext cx="1605631" cy="4156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7" name="组合 6">
            <a:extLst>
              <a:ext uri="{FF2B5EF4-FFF2-40B4-BE49-F238E27FC236}">
                <a16:creationId xmlns:a16="http://schemas.microsoft.com/office/drawing/2014/main" id="{D654F839-D987-7B4E-3432-549033776F79}"/>
              </a:ext>
            </a:extLst>
          </p:cNvPr>
          <p:cNvGrpSpPr/>
          <p:nvPr/>
        </p:nvGrpSpPr>
        <p:grpSpPr>
          <a:xfrm>
            <a:off x="1079209" y="4318932"/>
            <a:ext cx="2678794" cy="532874"/>
            <a:chOff x="1424619" y="4124615"/>
            <a:chExt cx="1582214" cy="380344"/>
          </a:xfrm>
        </p:grpSpPr>
        <p:sp>
          <p:nvSpPr>
            <p:cNvPr id="448" name="矩形 447">
              <a:extLst>
                <a:ext uri="{FF2B5EF4-FFF2-40B4-BE49-F238E27FC236}">
                  <a16:creationId xmlns:a16="http://schemas.microsoft.com/office/drawing/2014/main" id="{C41801C6-E0DD-0316-6858-7F8E51A05510}"/>
                </a:ext>
              </a:extLst>
            </p:cNvPr>
            <p:cNvSpPr/>
            <p:nvPr/>
          </p:nvSpPr>
          <p:spPr>
            <a:xfrm>
              <a:off x="1424619" y="4126769"/>
              <a:ext cx="471056" cy="378190"/>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449" name="矩形 448">
              <a:extLst>
                <a:ext uri="{FF2B5EF4-FFF2-40B4-BE49-F238E27FC236}">
                  <a16:creationId xmlns:a16="http://schemas.microsoft.com/office/drawing/2014/main" id="{C3062C4A-0A8B-522A-B65D-C352F8E2869F}"/>
                </a:ext>
              </a:extLst>
            </p:cNvPr>
            <p:cNvSpPr/>
            <p:nvPr/>
          </p:nvSpPr>
          <p:spPr>
            <a:xfrm>
              <a:off x="1980198" y="4126769"/>
              <a:ext cx="471056" cy="378190"/>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450" name="矩形 449">
              <a:extLst>
                <a:ext uri="{FF2B5EF4-FFF2-40B4-BE49-F238E27FC236}">
                  <a16:creationId xmlns:a16="http://schemas.microsoft.com/office/drawing/2014/main" id="{441210D1-331F-03C4-FF3E-3792E806ADBC}"/>
                </a:ext>
              </a:extLst>
            </p:cNvPr>
            <p:cNvSpPr/>
            <p:nvPr/>
          </p:nvSpPr>
          <p:spPr>
            <a:xfrm>
              <a:off x="2535777" y="4124615"/>
              <a:ext cx="471056" cy="378190"/>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grpSp>
      <p:sp>
        <p:nvSpPr>
          <p:cNvPr id="451" name="矩形 450">
            <a:extLst>
              <a:ext uri="{FF2B5EF4-FFF2-40B4-BE49-F238E27FC236}">
                <a16:creationId xmlns:a16="http://schemas.microsoft.com/office/drawing/2014/main" id="{5AFEE899-F998-1FCD-8999-D9BD335D9357}"/>
              </a:ext>
            </a:extLst>
          </p:cNvPr>
          <p:cNvSpPr/>
          <p:nvPr/>
        </p:nvSpPr>
        <p:spPr>
          <a:xfrm>
            <a:off x="888663" y="3770501"/>
            <a:ext cx="3059889" cy="23034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Interconnect</a:t>
            </a:r>
            <a:endParaRPr lang="zh-CN" altLang="en-US" b="1" dirty="0">
              <a:solidFill>
                <a:schemeClr val="tx1"/>
              </a:solidFill>
              <a:latin typeface="Corbel" panose="020B0503020204020204" pitchFamily="34" charset="0"/>
              <a:cs typeface="Arial" panose="020B0604020202020204" pitchFamily="34" charset="0"/>
            </a:endParaRPr>
          </a:p>
        </p:txBody>
      </p:sp>
      <p:sp>
        <p:nvSpPr>
          <p:cNvPr id="452" name="矩形 451">
            <a:extLst>
              <a:ext uri="{FF2B5EF4-FFF2-40B4-BE49-F238E27FC236}">
                <a16:creationId xmlns:a16="http://schemas.microsoft.com/office/drawing/2014/main" id="{C835C3AD-2320-A8BA-BA6E-BEEF9B025AB8}"/>
              </a:ext>
            </a:extLst>
          </p:cNvPr>
          <p:cNvSpPr/>
          <p:nvPr/>
        </p:nvSpPr>
        <p:spPr>
          <a:xfrm>
            <a:off x="2898180" y="2188922"/>
            <a:ext cx="797529" cy="52505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FC-</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453" name="矩形 452">
            <a:extLst>
              <a:ext uri="{FF2B5EF4-FFF2-40B4-BE49-F238E27FC236}">
                <a16:creationId xmlns:a16="http://schemas.microsoft.com/office/drawing/2014/main" id="{0889A360-44BD-DCB3-3CD8-F081C1AF5C4F}"/>
              </a:ext>
            </a:extLst>
          </p:cNvPr>
          <p:cNvSpPr/>
          <p:nvPr/>
        </p:nvSpPr>
        <p:spPr>
          <a:xfrm>
            <a:off x="1113728" y="2936262"/>
            <a:ext cx="1133594" cy="525056"/>
          </a:xfrm>
          <a:prstGeom prst="rect">
            <a:avLst/>
          </a:prstGeom>
          <a:solidFill>
            <a:schemeClr val="bg1">
              <a:lumMod val="5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Processing</a:t>
            </a:r>
          </a:p>
          <a:p>
            <a:pPr algn="ctr"/>
            <a:r>
              <a:rPr lang="en-US" altLang="zh-CN" b="1" dirty="0">
                <a:solidFill>
                  <a:schemeClr val="bg1"/>
                </a:solidFill>
                <a:latin typeface="Corbel" panose="020B0503020204020204" pitchFamily="34" charset="0"/>
                <a:cs typeface="Arial" panose="020B0604020202020204" pitchFamily="34" charset="0"/>
              </a:rPr>
              <a:t>Units (PUs)</a:t>
            </a:r>
            <a:endParaRPr lang="zh-CN" altLang="en-US" b="1" dirty="0">
              <a:solidFill>
                <a:schemeClr val="bg1"/>
              </a:solidFill>
              <a:latin typeface="Corbel" panose="020B0503020204020204" pitchFamily="34" charset="0"/>
              <a:cs typeface="Arial" panose="020B0604020202020204" pitchFamily="34" charset="0"/>
            </a:endParaRPr>
          </a:p>
        </p:txBody>
      </p:sp>
      <p:sp>
        <p:nvSpPr>
          <p:cNvPr id="454" name="矩形 453">
            <a:extLst>
              <a:ext uri="{FF2B5EF4-FFF2-40B4-BE49-F238E27FC236}">
                <a16:creationId xmlns:a16="http://schemas.microsoft.com/office/drawing/2014/main" id="{C0983590-5E2F-4B2F-B6DF-B6D47B767D9E}"/>
              </a:ext>
            </a:extLst>
          </p:cNvPr>
          <p:cNvSpPr/>
          <p:nvPr/>
        </p:nvSpPr>
        <p:spPr>
          <a:xfrm>
            <a:off x="1026726" y="2222474"/>
            <a:ext cx="1307601" cy="436301"/>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High-Speed Interconnect</a:t>
            </a:r>
            <a:endParaRPr lang="zh-CN" altLang="en-US" b="1" dirty="0">
              <a:solidFill>
                <a:schemeClr val="tx1"/>
              </a:solidFill>
              <a:latin typeface="Corbel" panose="020B0503020204020204" pitchFamily="34" charset="0"/>
              <a:cs typeface="Arial" panose="020B0604020202020204" pitchFamily="34" charset="0"/>
            </a:endParaRPr>
          </a:p>
        </p:txBody>
      </p:sp>
      <p:cxnSp>
        <p:nvCxnSpPr>
          <p:cNvPr id="455" name="直接箭头连接符 454">
            <a:extLst>
              <a:ext uri="{FF2B5EF4-FFF2-40B4-BE49-F238E27FC236}">
                <a16:creationId xmlns:a16="http://schemas.microsoft.com/office/drawing/2014/main" id="{0396F9FF-AC90-73A7-842B-556078C1D1D8}"/>
              </a:ext>
            </a:extLst>
          </p:cNvPr>
          <p:cNvCxnSpPr>
            <a:cxnSpLocks/>
            <a:endCxn id="452" idx="1"/>
          </p:cNvCxnSpPr>
          <p:nvPr/>
        </p:nvCxnSpPr>
        <p:spPr>
          <a:xfrm>
            <a:off x="2344509" y="2447068"/>
            <a:ext cx="553671" cy="4382"/>
          </a:xfrm>
          <a:prstGeom prst="straightConnector1">
            <a:avLst/>
          </a:prstGeom>
          <a:ln w="952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56" name="直接箭头连接符 455">
            <a:extLst>
              <a:ext uri="{FF2B5EF4-FFF2-40B4-BE49-F238E27FC236}">
                <a16:creationId xmlns:a16="http://schemas.microsoft.com/office/drawing/2014/main" id="{CFEEC912-B6C3-90B5-2044-9566E08CF0FF}"/>
              </a:ext>
            </a:extLst>
          </p:cNvPr>
          <p:cNvCxnSpPr>
            <a:cxnSpLocks/>
            <a:stCxn id="453" idx="0"/>
            <a:endCxn id="454" idx="2"/>
          </p:cNvCxnSpPr>
          <p:nvPr/>
        </p:nvCxnSpPr>
        <p:spPr>
          <a:xfrm flipV="1">
            <a:off x="1680525" y="2658775"/>
            <a:ext cx="1" cy="277487"/>
          </a:xfrm>
          <a:prstGeom prst="straightConnector1">
            <a:avLst/>
          </a:prstGeom>
          <a:ln w="952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57" name="直接箭头连接符 456">
            <a:extLst>
              <a:ext uri="{FF2B5EF4-FFF2-40B4-BE49-F238E27FC236}">
                <a16:creationId xmlns:a16="http://schemas.microsoft.com/office/drawing/2014/main" id="{1655DB91-CCB9-13D9-4BC2-21248823B29E}"/>
              </a:ext>
            </a:extLst>
          </p:cNvPr>
          <p:cNvCxnSpPr>
            <a:cxnSpLocks/>
          </p:cNvCxnSpPr>
          <p:nvPr/>
        </p:nvCxnSpPr>
        <p:spPr>
          <a:xfrm flipV="1">
            <a:off x="1685963" y="3519434"/>
            <a:ext cx="0" cy="251068"/>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58" name="直接箭头连接符 457">
            <a:extLst>
              <a:ext uri="{FF2B5EF4-FFF2-40B4-BE49-F238E27FC236}">
                <a16:creationId xmlns:a16="http://schemas.microsoft.com/office/drawing/2014/main" id="{4F601F27-869D-C22F-19D5-1E3818607220}"/>
              </a:ext>
            </a:extLst>
          </p:cNvPr>
          <p:cNvCxnSpPr>
            <a:cxnSpLocks/>
            <a:stCxn id="448" idx="0"/>
          </p:cNvCxnSpPr>
          <p:nvPr/>
        </p:nvCxnSpPr>
        <p:spPr>
          <a:xfrm flipV="1">
            <a:off x="1477974" y="3999207"/>
            <a:ext cx="0" cy="322743"/>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59" name="直接箭头连接符 458">
            <a:extLst>
              <a:ext uri="{FF2B5EF4-FFF2-40B4-BE49-F238E27FC236}">
                <a16:creationId xmlns:a16="http://schemas.microsoft.com/office/drawing/2014/main" id="{BC929432-31E4-1597-3AD0-7350504D8F06}"/>
              </a:ext>
            </a:extLst>
          </p:cNvPr>
          <p:cNvCxnSpPr>
            <a:cxnSpLocks/>
            <a:stCxn id="449" idx="0"/>
            <a:endCxn id="451" idx="2"/>
          </p:cNvCxnSpPr>
          <p:nvPr/>
        </p:nvCxnSpPr>
        <p:spPr>
          <a:xfrm flipV="1">
            <a:off x="2418607" y="4000846"/>
            <a:ext cx="1" cy="321104"/>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60" name="直接箭头连接符 459">
            <a:extLst>
              <a:ext uri="{FF2B5EF4-FFF2-40B4-BE49-F238E27FC236}">
                <a16:creationId xmlns:a16="http://schemas.microsoft.com/office/drawing/2014/main" id="{72C837B0-8682-6AFC-420C-E91B28FA44E4}"/>
              </a:ext>
            </a:extLst>
          </p:cNvPr>
          <p:cNvCxnSpPr>
            <a:cxnSpLocks/>
            <a:stCxn id="450" idx="0"/>
          </p:cNvCxnSpPr>
          <p:nvPr/>
        </p:nvCxnSpPr>
        <p:spPr>
          <a:xfrm flipV="1">
            <a:off x="3359238" y="3995640"/>
            <a:ext cx="0" cy="323292"/>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61" name="矩形 460">
            <a:extLst>
              <a:ext uri="{FF2B5EF4-FFF2-40B4-BE49-F238E27FC236}">
                <a16:creationId xmlns:a16="http://schemas.microsoft.com/office/drawing/2014/main" id="{BD843CBC-F7B6-0F38-8CD6-8058E2E7AF9C}"/>
              </a:ext>
            </a:extLst>
          </p:cNvPr>
          <p:cNvSpPr/>
          <p:nvPr/>
        </p:nvSpPr>
        <p:spPr>
          <a:xfrm>
            <a:off x="2355826" y="3488689"/>
            <a:ext cx="1629844" cy="948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62" name="矩形 461">
            <a:extLst>
              <a:ext uri="{FF2B5EF4-FFF2-40B4-BE49-F238E27FC236}">
                <a16:creationId xmlns:a16="http://schemas.microsoft.com/office/drawing/2014/main" id="{F9D1F5A7-573D-E904-6986-1185C682951E}"/>
              </a:ext>
            </a:extLst>
          </p:cNvPr>
          <p:cNvSpPr/>
          <p:nvPr/>
        </p:nvSpPr>
        <p:spPr>
          <a:xfrm rot="5400000">
            <a:off x="3762987" y="3255638"/>
            <a:ext cx="396930" cy="114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63" name="矩形 462">
            <a:extLst>
              <a:ext uri="{FF2B5EF4-FFF2-40B4-BE49-F238E27FC236}">
                <a16:creationId xmlns:a16="http://schemas.microsoft.com/office/drawing/2014/main" id="{BA3F9ABE-882B-5DB5-1786-D7295D6004F9}"/>
              </a:ext>
            </a:extLst>
          </p:cNvPr>
          <p:cNvSpPr/>
          <p:nvPr/>
        </p:nvSpPr>
        <p:spPr>
          <a:xfrm>
            <a:off x="674375" y="1712216"/>
            <a:ext cx="3533606" cy="327191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orbel" panose="020B0503020204020204" pitchFamily="34" charset="0"/>
              <a:cs typeface="Arial" panose="020B0604020202020204" pitchFamily="34" charset="0"/>
            </a:endParaRPr>
          </a:p>
        </p:txBody>
      </p:sp>
      <p:sp>
        <p:nvSpPr>
          <p:cNvPr id="464" name="矩形 463">
            <a:extLst>
              <a:ext uri="{FF2B5EF4-FFF2-40B4-BE49-F238E27FC236}">
                <a16:creationId xmlns:a16="http://schemas.microsoft.com/office/drawing/2014/main" id="{FC9CD571-D00C-2DD1-77E1-4704D7A3BF20}"/>
              </a:ext>
            </a:extLst>
          </p:cNvPr>
          <p:cNvSpPr/>
          <p:nvPr/>
        </p:nvSpPr>
        <p:spPr>
          <a:xfrm>
            <a:off x="2695580" y="2798198"/>
            <a:ext cx="1109500" cy="259187"/>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latin typeface="Corbel" panose="020B0503020204020204" pitchFamily="34" charset="0"/>
                <a:cs typeface="Arial" panose="020B0604020202020204" pitchFamily="34" charset="0"/>
              </a:rPr>
              <a:t>Scheduler</a:t>
            </a:r>
            <a:endParaRPr lang="zh-CN" altLang="en-US" b="1" dirty="0">
              <a:latin typeface="Corbel" panose="020B0503020204020204" pitchFamily="34" charset="0"/>
              <a:cs typeface="Arial" panose="020B0604020202020204" pitchFamily="34" charset="0"/>
            </a:endParaRPr>
          </a:p>
        </p:txBody>
      </p:sp>
      <p:sp>
        <p:nvSpPr>
          <p:cNvPr id="465" name="文本框 464">
            <a:extLst>
              <a:ext uri="{FF2B5EF4-FFF2-40B4-BE49-F238E27FC236}">
                <a16:creationId xmlns:a16="http://schemas.microsoft.com/office/drawing/2014/main" id="{8C7DEEFF-EFE9-F150-BC21-6F84488B3900}"/>
              </a:ext>
            </a:extLst>
          </p:cNvPr>
          <p:cNvSpPr txBox="1"/>
          <p:nvPr/>
        </p:nvSpPr>
        <p:spPr>
          <a:xfrm>
            <a:off x="558273" y="1780980"/>
            <a:ext cx="3765807" cy="369331"/>
          </a:xfrm>
          <a:prstGeom prst="rect">
            <a:avLst/>
          </a:prstGeom>
          <a:noFill/>
        </p:spPr>
        <p:txBody>
          <a:bodyPr wrap="square" rtlCol="0">
            <a:spAutoFit/>
          </a:bodyPr>
          <a:lstStyle/>
          <a:p>
            <a:pPr algn="ctr"/>
            <a:r>
              <a:rPr lang="en-US" altLang="zh-CN" b="1" dirty="0">
                <a:latin typeface="Corbel" panose="020B0503020204020204" pitchFamily="34" charset="0"/>
                <a:cs typeface="Arial" panose="020B0604020202020204" pitchFamily="34" charset="0"/>
              </a:rPr>
              <a:t>High-Performance Processor</a:t>
            </a:r>
            <a:endParaRPr lang="zh-CN" altLang="en-US" b="1" dirty="0">
              <a:latin typeface="Corbel" panose="020B0503020204020204" pitchFamily="34" charset="0"/>
              <a:cs typeface="Arial" panose="020B0604020202020204" pitchFamily="34" charset="0"/>
            </a:endParaRPr>
          </a:p>
        </p:txBody>
      </p:sp>
      <p:cxnSp>
        <p:nvCxnSpPr>
          <p:cNvPr id="467" name="直接箭头连接符 466">
            <a:extLst>
              <a:ext uri="{FF2B5EF4-FFF2-40B4-BE49-F238E27FC236}">
                <a16:creationId xmlns:a16="http://schemas.microsoft.com/office/drawing/2014/main" id="{E35155CD-F326-DDBD-7858-F290EDB8D74A}"/>
              </a:ext>
            </a:extLst>
          </p:cNvPr>
          <p:cNvCxnSpPr>
            <a:cxnSpLocks/>
            <a:endCxn id="468" idx="2"/>
          </p:cNvCxnSpPr>
          <p:nvPr/>
        </p:nvCxnSpPr>
        <p:spPr>
          <a:xfrm flipV="1">
            <a:off x="3250331" y="3442251"/>
            <a:ext cx="0" cy="328250"/>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68" name="矩形 467">
            <a:extLst>
              <a:ext uri="{FF2B5EF4-FFF2-40B4-BE49-F238E27FC236}">
                <a16:creationId xmlns:a16="http://schemas.microsoft.com/office/drawing/2014/main" id="{D72CA8E5-0210-960F-9424-563B61AE594D}"/>
              </a:ext>
            </a:extLst>
          </p:cNvPr>
          <p:cNvSpPr/>
          <p:nvPr/>
        </p:nvSpPr>
        <p:spPr>
          <a:xfrm>
            <a:off x="2552110" y="3203713"/>
            <a:ext cx="1396444" cy="238538"/>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Host CPU</a:t>
            </a:r>
          </a:p>
        </p:txBody>
      </p:sp>
      <p:sp>
        <p:nvSpPr>
          <p:cNvPr id="62" name="文本框 61">
            <a:extLst>
              <a:ext uri="{FF2B5EF4-FFF2-40B4-BE49-F238E27FC236}">
                <a16:creationId xmlns:a16="http://schemas.microsoft.com/office/drawing/2014/main" id="{977650B4-2FC3-0C6E-7343-A0C072101ABD}"/>
              </a:ext>
            </a:extLst>
          </p:cNvPr>
          <p:cNvSpPr txBox="1"/>
          <p:nvPr/>
        </p:nvSpPr>
        <p:spPr>
          <a:xfrm>
            <a:off x="4445876" y="3968463"/>
            <a:ext cx="4518347" cy="1015663"/>
          </a:xfrm>
          <a:prstGeom prst="rect">
            <a:avLst/>
          </a:prstGeom>
          <a:solidFill>
            <a:schemeClr val="tx2">
              <a:lumMod val="40000"/>
              <a:lumOff val="60000"/>
              <a:alpha val="10196"/>
            </a:schemeClr>
          </a:solidFill>
          <a:ln w="19050">
            <a:solidFill>
              <a:schemeClr val="tx1"/>
            </a:solidFill>
          </a:ln>
        </p:spPr>
        <p:txBody>
          <a:bodyPr wrap="square" lIns="0" rIns="0" rtlCol="0">
            <a:spAutoFit/>
          </a:bodyPr>
          <a:lstStyle/>
          <a:p>
            <a:pPr algn="ctr"/>
            <a:r>
              <a:rPr lang="en-US" altLang="zh-CN" sz="2000" b="1" dirty="0">
                <a:solidFill>
                  <a:srgbClr val="000000"/>
                </a:solidFill>
                <a:latin typeface="Corbel" panose="020B0503020204020204" pitchFamily="34" charset="0"/>
              </a:rPr>
              <a:t>Attn-PIM devices </a:t>
            </a:r>
            <a:r>
              <a:rPr lang="en-US" altLang="zh-CN" sz="2000" dirty="0">
                <a:solidFill>
                  <a:srgbClr val="000000"/>
                </a:solidFill>
                <a:latin typeface="Corbel" panose="020B0503020204020204" pitchFamily="34" charset="0"/>
              </a:rPr>
              <a:t>store KV cache</a:t>
            </a:r>
            <a:r>
              <a:rPr lang="en-US" altLang="zh-CN" sz="2000" dirty="0">
                <a:solidFill>
                  <a:srgbClr val="600000"/>
                </a:solidFill>
                <a:latin typeface="Corbel" panose="020B0503020204020204" pitchFamily="34" charset="0"/>
              </a:rPr>
              <a:t>;</a:t>
            </a:r>
            <a:r>
              <a:rPr lang="en-US" altLang="zh-CN" sz="2000" b="1" dirty="0">
                <a:solidFill>
                  <a:srgbClr val="600000"/>
                </a:solidFill>
                <a:latin typeface="Corbel" panose="020B0503020204020204" pitchFamily="34" charset="0"/>
              </a:rPr>
              <a:t> separated from</a:t>
            </a:r>
            <a:r>
              <a:rPr lang="en-US" altLang="zh-CN" sz="2000" dirty="0">
                <a:solidFill>
                  <a:srgbClr val="600000"/>
                </a:solidFill>
                <a:latin typeface="Corbel" panose="020B0503020204020204" pitchFamily="34" charset="0"/>
              </a:rPr>
              <a:t> </a:t>
            </a:r>
          </a:p>
          <a:p>
            <a:pPr algn="ctr"/>
            <a:r>
              <a:rPr lang="en-US" altLang="zh-CN" sz="2000" dirty="0">
                <a:latin typeface="Corbel" panose="020B0503020204020204" pitchFamily="34" charset="0"/>
              </a:rPr>
              <a:t>the </a:t>
            </a:r>
            <a:r>
              <a:rPr lang="en-US" altLang="zh-CN" sz="2000" dirty="0">
                <a:solidFill>
                  <a:srgbClr val="000000"/>
                </a:solidFill>
                <a:latin typeface="Corbel" panose="020B0503020204020204" pitchFamily="34" charset="0"/>
              </a:rPr>
              <a:t>High-Performance Processor</a:t>
            </a:r>
          </a:p>
        </p:txBody>
      </p:sp>
      <p:sp>
        <p:nvSpPr>
          <p:cNvPr id="15" name="文本框 14">
            <a:extLst>
              <a:ext uri="{FF2B5EF4-FFF2-40B4-BE49-F238E27FC236}">
                <a16:creationId xmlns:a16="http://schemas.microsoft.com/office/drawing/2014/main" id="{A7C285D8-6148-3A73-F105-1E3605CD7B37}"/>
              </a:ext>
            </a:extLst>
          </p:cNvPr>
          <p:cNvSpPr txBox="1"/>
          <p:nvPr/>
        </p:nvSpPr>
        <p:spPr>
          <a:xfrm>
            <a:off x="4445876" y="2193286"/>
            <a:ext cx="4518347" cy="707886"/>
          </a:xfrm>
          <a:prstGeom prst="rect">
            <a:avLst/>
          </a:prstGeom>
          <a:solidFill>
            <a:srgbClr val="600000">
              <a:alpha val="5098"/>
            </a:srgbClr>
          </a:solidFill>
          <a:ln w="19050">
            <a:solidFill>
              <a:schemeClr val="tx1"/>
            </a:solidFill>
          </a:ln>
        </p:spPr>
        <p:txBody>
          <a:bodyPr wrap="square" rtlCol="0">
            <a:spAutoFit/>
          </a:bodyPr>
          <a:lstStyle/>
          <a:p>
            <a:pPr algn="ctr"/>
            <a:r>
              <a:rPr lang="en-US" altLang="zh-CN" sz="2000" b="1" dirty="0">
                <a:solidFill>
                  <a:srgbClr val="000000"/>
                </a:solidFill>
                <a:latin typeface="Corbel" panose="020B0503020204020204" pitchFamily="34" charset="0"/>
              </a:rPr>
              <a:t>FC-PIM device </a:t>
            </a:r>
            <a:r>
              <a:rPr lang="en-US" altLang="zh-CN" sz="2000" b="1" dirty="0">
                <a:solidFill>
                  <a:srgbClr val="17375E"/>
                </a:solidFill>
                <a:latin typeface="Corbel" panose="020B0503020204020204" pitchFamily="34" charset="0"/>
              </a:rPr>
              <a:t>placed in </a:t>
            </a:r>
          </a:p>
          <a:p>
            <a:pPr algn="ctr"/>
            <a:r>
              <a:rPr lang="en-US" altLang="zh-CN" sz="2000" dirty="0">
                <a:solidFill>
                  <a:srgbClr val="000000"/>
                </a:solidFill>
                <a:latin typeface="Corbel" panose="020B0503020204020204" pitchFamily="34" charset="0"/>
              </a:rPr>
              <a:t>the High-Performance Processor</a:t>
            </a:r>
          </a:p>
        </p:txBody>
      </p:sp>
      <p:sp>
        <p:nvSpPr>
          <p:cNvPr id="13" name="矩形 12">
            <a:extLst>
              <a:ext uri="{FF2B5EF4-FFF2-40B4-BE49-F238E27FC236}">
                <a16:creationId xmlns:a16="http://schemas.microsoft.com/office/drawing/2014/main" id="{902E69C3-6C8F-DA0E-B525-9C62D187356D}"/>
              </a:ext>
            </a:extLst>
          </p:cNvPr>
          <p:cNvSpPr/>
          <p:nvPr/>
        </p:nvSpPr>
        <p:spPr>
          <a:xfrm>
            <a:off x="2898180" y="2188094"/>
            <a:ext cx="797529" cy="525056"/>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FC-</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grpSp>
        <p:nvGrpSpPr>
          <p:cNvPr id="17" name="组合 16">
            <a:extLst>
              <a:ext uri="{FF2B5EF4-FFF2-40B4-BE49-F238E27FC236}">
                <a16:creationId xmlns:a16="http://schemas.microsoft.com/office/drawing/2014/main" id="{7A684AE1-3F6C-ECBA-7056-EEF3F0335E4F}"/>
              </a:ext>
            </a:extLst>
          </p:cNvPr>
          <p:cNvGrpSpPr/>
          <p:nvPr/>
        </p:nvGrpSpPr>
        <p:grpSpPr>
          <a:xfrm>
            <a:off x="1081789" y="4323033"/>
            <a:ext cx="2678794" cy="532874"/>
            <a:chOff x="1424619" y="4124615"/>
            <a:chExt cx="1582214" cy="380344"/>
          </a:xfrm>
        </p:grpSpPr>
        <p:sp>
          <p:nvSpPr>
            <p:cNvPr id="18" name="矩形 17">
              <a:extLst>
                <a:ext uri="{FF2B5EF4-FFF2-40B4-BE49-F238E27FC236}">
                  <a16:creationId xmlns:a16="http://schemas.microsoft.com/office/drawing/2014/main" id="{B08C6C1B-0777-CF05-1144-0E6D076C6BAD}"/>
                </a:ext>
              </a:extLst>
            </p:cNvPr>
            <p:cNvSpPr/>
            <p:nvPr/>
          </p:nvSpPr>
          <p:spPr>
            <a:xfrm>
              <a:off x="1424619" y="4126769"/>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7917062F-E2FC-45F3-A240-574117446609}"/>
                </a:ext>
              </a:extLst>
            </p:cNvPr>
            <p:cNvSpPr/>
            <p:nvPr/>
          </p:nvSpPr>
          <p:spPr>
            <a:xfrm>
              <a:off x="1980198" y="4126769"/>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499A3678-2A60-D788-86B2-481EBEC976FC}"/>
                </a:ext>
              </a:extLst>
            </p:cNvPr>
            <p:cNvSpPr/>
            <p:nvPr/>
          </p:nvSpPr>
          <p:spPr>
            <a:xfrm>
              <a:off x="2535777" y="4124615"/>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840319529"/>
      </p:ext>
    </p:extLst>
  </p:cSld>
  <p:clrMapOvr>
    <a:masterClrMapping/>
  </p:clrMapOvr>
  <mc:AlternateContent xmlns:mc="http://schemas.openxmlformats.org/markup-compatibility/2006" xmlns:p14="http://schemas.microsoft.com/office/powerpoint/2010/main">
    <mc:Choice Requires="p14">
      <p:transition spd="slow" p14:dur="2000" advTm="36773"/>
    </mc:Choice>
    <mc:Fallback xmlns="">
      <p:transition spd="slow" advTm="367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51" grpId="0" animBg="1"/>
      <p:bldP spid="452" grpId="0" animBg="1"/>
      <p:bldP spid="453" grpId="0" animBg="1"/>
      <p:bldP spid="454" grpId="0" animBg="1"/>
      <p:bldP spid="461" grpId="0" animBg="1"/>
      <p:bldP spid="462" grpId="0" animBg="1"/>
      <p:bldP spid="463" grpId="0" animBg="1"/>
      <p:bldP spid="464" grpId="0" animBg="1"/>
      <p:bldP spid="465" grpId="0"/>
      <p:bldP spid="468" grpId="0" animBg="1"/>
      <p:bldP spid="62" grpId="0" animBg="1"/>
      <p:bldP spid="15"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96A7D-794F-4382-BE37-042672F75C97}"/>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585FEC8-D3B8-564F-4980-7A989A26B0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2400" b="1" i="0" u="none" strike="noStrike" kern="1200" cap="none" spc="0" normalizeH="0" baseline="0" noProof="0" dirty="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B82EA18D-5E98-B996-426D-462A9B6EF597}"/>
              </a:ext>
            </a:extLst>
          </p:cNvPr>
          <p:cNvSpPr>
            <a:spLocks noGrp="1"/>
          </p:cNvSpPr>
          <p:nvPr>
            <p:ph type="title"/>
          </p:nvPr>
        </p:nvSpPr>
        <p:spPr>
          <a:xfrm>
            <a:off x="-11575" y="-76200"/>
            <a:ext cx="9144000" cy="914400"/>
          </a:xfrm>
        </p:spPr>
        <p:txBody>
          <a:bodyPr>
            <a:noAutofit/>
          </a:bodyPr>
          <a:lstStyle/>
          <a:p>
            <a:r>
              <a:rPr lang="en-US" altLang="zh-CN" sz="4000" b="0" dirty="0">
                <a:solidFill>
                  <a:schemeClr val="tx1"/>
                </a:solidFill>
                <a:latin typeface="Corbel" panose="020B0503020204020204" pitchFamily="34" charset="0"/>
                <a:cs typeface="Gill Sans MT"/>
              </a:rPr>
              <a:t>Hybrid PIM Units (II)</a:t>
            </a:r>
            <a:endParaRPr lang="en-US" sz="4000" b="0" dirty="0">
              <a:solidFill>
                <a:schemeClr val="tx1"/>
              </a:solidFill>
              <a:latin typeface="Corbel" panose="020B0503020204020204" pitchFamily="34" charset="0"/>
              <a:cs typeface="Gill Sans MT"/>
            </a:endParaRPr>
          </a:p>
        </p:txBody>
      </p:sp>
      <p:pic>
        <p:nvPicPr>
          <p:cNvPr id="265" name="Picture 264" descr="safari.png">
            <a:extLst>
              <a:ext uri="{FF2B5EF4-FFF2-40B4-BE49-F238E27FC236}">
                <a16:creationId xmlns:a16="http://schemas.microsoft.com/office/drawing/2014/main" id="{A0EA7678-A974-5E0B-E304-5E5406CB1688}"/>
              </a:ext>
            </a:extLst>
          </p:cNvPr>
          <p:cNvPicPr>
            <a:picLocks noChangeAspect="1"/>
          </p:cNvPicPr>
          <p:nvPr/>
        </p:nvPicPr>
        <p:blipFill>
          <a:blip r:embed="rId4" cstate="print"/>
          <a:stretch>
            <a:fillRect/>
          </a:stretch>
        </p:blipFill>
        <p:spPr>
          <a:xfrm>
            <a:off x="76200" y="6580445"/>
            <a:ext cx="959296" cy="277563"/>
          </a:xfrm>
          <a:prstGeom prst="rect">
            <a:avLst/>
          </a:prstGeom>
        </p:spPr>
      </p:pic>
      <p:grpSp>
        <p:nvGrpSpPr>
          <p:cNvPr id="11" name="组合 10">
            <a:extLst>
              <a:ext uri="{FF2B5EF4-FFF2-40B4-BE49-F238E27FC236}">
                <a16:creationId xmlns:a16="http://schemas.microsoft.com/office/drawing/2014/main" id="{2230F45F-6C5A-150F-F3F1-AE58430DD931}"/>
              </a:ext>
            </a:extLst>
          </p:cNvPr>
          <p:cNvGrpSpPr/>
          <p:nvPr/>
        </p:nvGrpSpPr>
        <p:grpSpPr>
          <a:xfrm>
            <a:off x="403364" y="1017820"/>
            <a:ext cx="4438061" cy="276999"/>
            <a:chOff x="4157957" y="6321285"/>
            <a:chExt cx="3167710" cy="197711"/>
          </a:xfrm>
        </p:grpSpPr>
        <p:sp>
          <p:nvSpPr>
            <p:cNvPr id="12" name="矩形 11">
              <a:extLst>
                <a:ext uri="{FF2B5EF4-FFF2-40B4-BE49-F238E27FC236}">
                  <a16:creationId xmlns:a16="http://schemas.microsoft.com/office/drawing/2014/main" id="{39AEB6EC-2AA2-B998-C4B1-32D3E4D3D5DA}"/>
                </a:ext>
              </a:extLst>
            </p:cNvPr>
            <p:cNvSpPr/>
            <p:nvPr/>
          </p:nvSpPr>
          <p:spPr>
            <a:xfrm rot="5400000">
              <a:off x="4224762" y="6306303"/>
              <a:ext cx="124329" cy="257939"/>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dirty="0">
                <a:solidFill>
                  <a:schemeClr val="tx1"/>
                </a:solidFill>
                <a:latin typeface="Corbel" panose="020B0503020204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9B5219BF-2536-0DC6-1265-F0F9C0B58C5B}"/>
                </a:ext>
              </a:extLst>
            </p:cNvPr>
            <p:cNvSpPr txBox="1"/>
            <p:nvPr/>
          </p:nvSpPr>
          <p:spPr>
            <a:xfrm>
              <a:off x="4266794" y="6321285"/>
              <a:ext cx="3058873" cy="197711"/>
            </a:xfrm>
            <a:prstGeom prst="rect">
              <a:avLst/>
            </a:prstGeom>
            <a:noFill/>
          </p:spPr>
          <p:txBody>
            <a:bodyPr wrap="square" lIns="0" tIns="0" rIns="0" bIns="0" rtlCol="0">
              <a:spAutoFit/>
            </a:bodyPr>
            <a:lstStyle/>
            <a:p>
              <a:pPr algn="ctr"/>
              <a:r>
                <a:rPr lang="en-US" altLang="zh-CN" b="1" dirty="0">
                  <a:latin typeface="Corbel" panose="020B0503020204020204" pitchFamily="34" charset="0"/>
                  <a:cs typeface="Arial" panose="020B0604020202020204" pitchFamily="34" charset="0"/>
                </a:rPr>
                <a:t> Floating-Point Processing Units (FPU)</a:t>
              </a:r>
              <a:endParaRPr lang="zh-CN" altLang="en-US" b="1" dirty="0">
                <a:latin typeface="Corbel" panose="020B0503020204020204" pitchFamily="34" charset="0"/>
                <a:cs typeface="Arial" panose="020B0604020202020204" pitchFamily="34" charset="0"/>
              </a:endParaRPr>
            </a:p>
          </p:txBody>
        </p:sp>
      </p:grpSp>
      <p:sp>
        <p:nvSpPr>
          <p:cNvPr id="5" name="文本框 4">
            <a:extLst>
              <a:ext uri="{FF2B5EF4-FFF2-40B4-BE49-F238E27FC236}">
                <a16:creationId xmlns:a16="http://schemas.microsoft.com/office/drawing/2014/main" id="{0128D6DC-ACF2-1F4A-DE77-62027E77C2D4}"/>
              </a:ext>
            </a:extLst>
          </p:cNvPr>
          <p:cNvSpPr txBox="1"/>
          <p:nvPr/>
        </p:nvSpPr>
        <p:spPr>
          <a:xfrm>
            <a:off x="841756" y="3066664"/>
            <a:ext cx="3116246" cy="369332"/>
          </a:xfrm>
          <a:prstGeom prst="rect">
            <a:avLst/>
          </a:prstGeom>
          <a:noFill/>
        </p:spPr>
        <p:txBody>
          <a:bodyPr wrap="square" rtlCol="0">
            <a:spAutoFit/>
          </a:bodyPr>
          <a:lstStyle/>
          <a:p>
            <a:pPr algn="ctr"/>
            <a:r>
              <a:rPr lang="en-US" altLang="zh-CN" b="1" dirty="0">
                <a:latin typeface="Corbel" panose="020B0503020204020204" pitchFamily="34" charset="0"/>
                <a:cs typeface="Arial" panose="020B0604020202020204" pitchFamily="34" charset="0"/>
              </a:rPr>
              <a:t>FC-PIM</a:t>
            </a:r>
            <a:endParaRPr lang="zh-CN" altLang="en-US" b="1" dirty="0">
              <a:latin typeface="Corbel" panose="020B0503020204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BE4F519A-8EB9-F07D-1E70-9AF666D49DB5}"/>
              </a:ext>
            </a:extLst>
          </p:cNvPr>
          <p:cNvSpPr txBox="1"/>
          <p:nvPr/>
        </p:nvSpPr>
        <p:spPr>
          <a:xfrm>
            <a:off x="458619" y="1419231"/>
            <a:ext cx="1844628" cy="276999"/>
          </a:xfrm>
          <a:prstGeom prst="rect">
            <a:avLst/>
          </a:prstGeom>
          <a:noFill/>
        </p:spPr>
        <p:txBody>
          <a:bodyPr wrap="square" lIns="0" tIns="0" rIns="0" bIns="0" rtlCol="0">
            <a:spAutoFit/>
          </a:bodyPr>
          <a:lstStyle/>
          <a:p>
            <a:r>
              <a:rPr lang="en-US" altLang="zh-CN" b="1" dirty="0">
                <a:latin typeface="Corbel" panose="020B0503020204020204" pitchFamily="34" charset="0"/>
                <a:cs typeface="Arial" panose="020B0604020202020204" pitchFamily="34" charset="0"/>
              </a:rPr>
              <a:t>Bank Groups (BGs)</a:t>
            </a:r>
            <a:endParaRPr lang="zh-CN" altLang="en-US" b="1" dirty="0">
              <a:latin typeface="Corbel" panose="020B0503020204020204" pitchFamily="34" charset="0"/>
              <a:cs typeface="Arial" panose="020B0604020202020204" pitchFamily="34" charset="0"/>
            </a:endParaRPr>
          </a:p>
        </p:txBody>
      </p:sp>
      <p:sp>
        <p:nvSpPr>
          <p:cNvPr id="474" name="矩形 473">
            <a:extLst>
              <a:ext uri="{FF2B5EF4-FFF2-40B4-BE49-F238E27FC236}">
                <a16:creationId xmlns:a16="http://schemas.microsoft.com/office/drawing/2014/main" id="{4FD621E0-79BE-BA0E-3000-B62EA70276F1}"/>
              </a:ext>
            </a:extLst>
          </p:cNvPr>
          <p:cNvSpPr/>
          <p:nvPr/>
        </p:nvSpPr>
        <p:spPr>
          <a:xfrm>
            <a:off x="2725694" y="1812647"/>
            <a:ext cx="727519" cy="268756"/>
          </a:xfrm>
          <a:prstGeom prst="rect">
            <a:avLst/>
          </a:prstGeom>
          <a:solidFill>
            <a:srgbClr val="FFF5F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1</a:t>
            </a:r>
          </a:p>
        </p:txBody>
      </p:sp>
      <p:sp>
        <p:nvSpPr>
          <p:cNvPr id="475" name="矩形 474">
            <a:extLst>
              <a:ext uri="{FF2B5EF4-FFF2-40B4-BE49-F238E27FC236}">
                <a16:creationId xmlns:a16="http://schemas.microsoft.com/office/drawing/2014/main" id="{BB2A09F0-156F-24B3-4EC5-EDA4A2D746DE}"/>
              </a:ext>
            </a:extLst>
          </p:cNvPr>
          <p:cNvSpPr/>
          <p:nvPr/>
        </p:nvSpPr>
        <p:spPr>
          <a:xfrm>
            <a:off x="2740012" y="2082772"/>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76" name="矩形 475">
            <a:extLst>
              <a:ext uri="{FF2B5EF4-FFF2-40B4-BE49-F238E27FC236}">
                <a16:creationId xmlns:a16="http://schemas.microsoft.com/office/drawing/2014/main" id="{F39937A0-E38F-2340-7381-1BADA736493B}"/>
              </a:ext>
            </a:extLst>
          </p:cNvPr>
          <p:cNvSpPr/>
          <p:nvPr/>
        </p:nvSpPr>
        <p:spPr>
          <a:xfrm>
            <a:off x="2925449" y="2082772"/>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77" name="矩形 476">
            <a:extLst>
              <a:ext uri="{FF2B5EF4-FFF2-40B4-BE49-F238E27FC236}">
                <a16:creationId xmlns:a16="http://schemas.microsoft.com/office/drawing/2014/main" id="{E50D9594-7944-9FBA-50F7-0D219ECD9B65}"/>
              </a:ext>
            </a:extLst>
          </p:cNvPr>
          <p:cNvSpPr/>
          <p:nvPr/>
        </p:nvSpPr>
        <p:spPr>
          <a:xfrm>
            <a:off x="3110075" y="2082772"/>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78" name="矩形 477">
            <a:extLst>
              <a:ext uri="{FF2B5EF4-FFF2-40B4-BE49-F238E27FC236}">
                <a16:creationId xmlns:a16="http://schemas.microsoft.com/office/drawing/2014/main" id="{A99FD857-366E-7A2A-0E87-DB14875394BE}"/>
              </a:ext>
            </a:extLst>
          </p:cNvPr>
          <p:cNvSpPr/>
          <p:nvPr/>
        </p:nvSpPr>
        <p:spPr>
          <a:xfrm>
            <a:off x="3294699" y="2082772"/>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9" name="矩形 468">
            <a:extLst>
              <a:ext uri="{FF2B5EF4-FFF2-40B4-BE49-F238E27FC236}">
                <a16:creationId xmlns:a16="http://schemas.microsoft.com/office/drawing/2014/main" id="{B410D357-8181-BAA6-F9C9-33E00D140E92}"/>
              </a:ext>
            </a:extLst>
          </p:cNvPr>
          <p:cNvSpPr/>
          <p:nvPr/>
        </p:nvSpPr>
        <p:spPr>
          <a:xfrm>
            <a:off x="3520659" y="1812647"/>
            <a:ext cx="727519" cy="268756"/>
          </a:xfrm>
          <a:prstGeom prst="rect">
            <a:avLst/>
          </a:prstGeom>
          <a:solidFill>
            <a:srgbClr val="FFF5F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2</a:t>
            </a:r>
          </a:p>
        </p:txBody>
      </p:sp>
      <p:sp>
        <p:nvSpPr>
          <p:cNvPr id="470" name="矩形 469">
            <a:extLst>
              <a:ext uri="{FF2B5EF4-FFF2-40B4-BE49-F238E27FC236}">
                <a16:creationId xmlns:a16="http://schemas.microsoft.com/office/drawing/2014/main" id="{C5FC6EC7-1EEB-2B37-BA60-CE92694EE2F2}"/>
              </a:ext>
            </a:extLst>
          </p:cNvPr>
          <p:cNvSpPr/>
          <p:nvPr/>
        </p:nvSpPr>
        <p:spPr>
          <a:xfrm>
            <a:off x="3534977" y="2082772"/>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71" name="矩形 470">
            <a:extLst>
              <a:ext uri="{FF2B5EF4-FFF2-40B4-BE49-F238E27FC236}">
                <a16:creationId xmlns:a16="http://schemas.microsoft.com/office/drawing/2014/main" id="{E5913D48-68DD-880B-A656-D74283F8B9C7}"/>
              </a:ext>
            </a:extLst>
          </p:cNvPr>
          <p:cNvSpPr/>
          <p:nvPr/>
        </p:nvSpPr>
        <p:spPr>
          <a:xfrm>
            <a:off x="3720414" y="2082772"/>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72" name="矩形 471">
            <a:extLst>
              <a:ext uri="{FF2B5EF4-FFF2-40B4-BE49-F238E27FC236}">
                <a16:creationId xmlns:a16="http://schemas.microsoft.com/office/drawing/2014/main" id="{87B9C84D-DFF7-7715-8F93-234F3FE8C06D}"/>
              </a:ext>
            </a:extLst>
          </p:cNvPr>
          <p:cNvSpPr/>
          <p:nvPr/>
        </p:nvSpPr>
        <p:spPr>
          <a:xfrm>
            <a:off x="3905040" y="2082772"/>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73" name="矩形 472">
            <a:extLst>
              <a:ext uri="{FF2B5EF4-FFF2-40B4-BE49-F238E27FC236}">
                <a16:creationId xmlns:a16="http://schemas.microsoft.com/office/drawing/2014/main" id="{EEDB3F85-103A-9223-5C88-2056DB1AF5EE}"/>
              </a:ext>
            </a:extLst>
          </p:cNvPr>
          <p:cNvSpPr/>
          <p:nvPr/>
        </p:nvSpPr>
        <p:spPr>
          <a:xfrm>
            <a:off x="4089664" y="2082772"/>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4" name="矩形 463">
            <a:extLst>
              <a:ext uri="{FF2B5EF4-FFF2-40B4-BE49-F238E27FC236}">
                <a16:creationId xmlns:a16="http://schemas.microsoft.com/office/drawing/2014/main" id="{2554F081-4B6D-A15A-078D-C6E723D5C02E}"/>
              </a:ext>
            </a:extLst>
          </p:cNvPr>
          <p:cNvSpPr/>
          <p:nvPr/>
        </p:nvSpPr>
        <p:spPr>
          <a:xfrm>
            <a:off x="2725694" y="2348130"/>
            <a:ext cx="727519" cy="268756"/>
          </a:xfrm>
          <a:prstGeom prst="rect">
            <a:avLst/>
          </a:prstGeom>
          <a:solidFill>
            <a:srgbClr val="FFF5F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3</a:t>
            </a:r>
          </a:p>
        </p:txBody>
      </p:sp>
      <p:sp>
        <p:nvSpPr>
          <p:cNvPr id="465" name="矩形 464">
            <a:extLst>
              <a:ext uri="{FF2B5EF4-FFF2-40B4-BE49-F238E27FC236}">
                <a16:creationId xmlns:a16="http://schemas.microsoft.com/office/drawing/2014/main" id="{AC658FC5-7A68-4D71-7BBF-6158637AA235}"/>
              </a:ext>
            </a:extLst>
          </p:cNvPr>
          <p:cNvSpPr/>
          <p:nvPr/>
        </p:nvSpPr>
        <p:spPr>
          <a:xfrm>
            <a:off x="2740012" y="2618255"/>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6" name="矩形 465">
            <a:extLst>
              <a:ext uri="{FF2B5EF4-FFF2-40B4-BE49-F238E27FC236}">
                <a16:creationId xmlns:a16="http://schemas.microsoft.com/office/drawing/2014/main" id="{348AA312-62ED-7E8A-121B-DF72F5B1A402}"/>
              </a:ext>
            </a:extLst>
          </p:cNvPr>
          <p:cNvSpPr/>
          <p:nvPr/>
        </p:nvSpPr>
        <p:spPr>
          <a:xfrm>
            <a:off x="2925449" y="2618255"/>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7" name="矩形 466">
            <a:extLst>
              <a:ext uri="{FF2B5EF4-FFF2-40B4-BE49-F238E27FC236}">
                <a16:creationId xmlns:a16="http://schemas.microsoft.com/office/drawing/2014/main" id="{1FE9579F-6F05-D998-3FF9-3C3FAA1E424C}"/>
              </a:ext>
            </a:extLst>
          </p:cNvPr>
          <p:cNvSpPr/>
          <p:nvPr/>
        </p:nvSpPr>
        <p:spPr>
          <a:xfrm>
            <a:off x="3110075" y="2618255"/>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8" name="矩形 467">
            <a:extLst>
              <a:ext uri="{FF2B5EF4-FFF2-40B4-BE49-F238E27FC236}">
                <a16:creationId xmlns:a16="http://schemas.microsoft.com/office/drawing/2014/main" id="{4BEADDE3-3417-0057-0AFE-4BB89B38D104}"/>
              </a:ext>
            </a:extLst>
          </p:cNvPr>
          <p:cNvSpPr/>
          <p:nvPr/>
        </p:nvSpPr>
        <p:spPr>
          <a:xfrm>
            <a:off x="3294699" y="2618255"/>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59" name="矩形 458">
            <a:extLst>
              <a:ext uri="{FF2B5EF4-FFF2-40B4-BE49-F238E27FC236}">
                <a16:creationId xmlns:a16="http://schemas.microsoft.com/office/drawing/2014/main" id="{25D8D675-E9BB-CE48-3E86-838B2F017E32}"/>
              </a:ext>
            </a:extLst>
          </p:cNvPr>
          <p:cNvSpPr/>
          <p:nvPr/>
        </p:nvSpPr>
        <p:spPr>
          <a:xfrm>
            <a:off x="3520659" y="2348130"/>
            <a:ext cx="727519" cy="268756"/>
          </a:xfrm>
          <a:prstGeom prst="rect">
            <a:avLst/>
          </a:prstGeom>
          <a:solidFill>
            <a:srgbClr val="FFF5F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4</a:t>
            </a:r>
          </a:p>
        </p:txBody>
      </p:sp>
      <p:sp>
        <p:nvSpPr>
          <p:cNvPr id="460" name="矩形 459">
            <a:extLst>
              <a:ext uri="{FF2B5EF4-FFF2-40B4-BE49-F238E27FC236}">
                <a16:creationId xmlns:a16="http://schemas.microsoft.com/office/drawing/2014/main" id="{308B71D7-28AC-971B-CB53-B51DE1674C2A}"/>
              </a:ext>
            </a:extLst>
          </p:cNvPr>
          <p:cNvSpPr/>
          <p:nvPr/>
        </p:nvSpPr>
        <p:spPr>
          <a:xfrm>
            <a:off x="3534977" y="2618255"/>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1" name="矩形 460">
            <a:extLst>
              <a:ext uri="{FF2B5EF4-FFF2-40B4-BE49-F238E27FC236}">
                <a16:creationId xmlns:a16="http://schemas.microsoft.com/office/drawing/2014/main" id="{F769C9C9-5B7B-9A46-E05C-14B1C79FCCBC}"/>
              </a:ext>
            </a:extLst>
          </p:cNvPr>
          <p:cNvSpPr/>
          <p:nvPr/>
        </p:nvSpPr>
        <p:spPr>
          <a:xfrm>
            <a:off x="3720414" y="2618255"/>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2" name="矩形 461">
            <a:extLst>
              <a:ext uri="{FF2B5EF4-FFF2-40B4-BE49-F238E27FC236}">
                <a16:creationId xmlns:a16="http://schemas.microsoft.com/office/drawing/2014/main" id="{E5EE62F6-7059-AB23-4743-A9268889AC16}"/>
              </a:ext>
            </a:extLst>
          </p:cNvPr>
          <p:cNvSpPr/>
          <p:nvPr/>
        </p:nvSpPr>
        <p:spPr>
          <a:xfrm>
            <a:off x="3905040" y="2618255"/>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63" name="矩形 462">
            <a:extLst>
              <a:ext uri="{FF2B5EF4-FFF2-40B4-BE49-F238E27FC236}">
                <a16:creationId xmlns:a16="http://schemas.microsoft.com/office/drawing/2014/main" id="{11A936EC-A403-9D80-B037-539DF5B461C7}"/>
              </a:ext>
            </a:extLst>
          </p:cNvPr>
          <p:cNvSpPr/>
          <p:nvPr/>
        </p:nvSpPr>
        <p:spPr>
          <a:xfrm>
            <a:off x="4089664" y="2618255"/>
            <a:ext cx="140896" cy="181817"/>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449" name="矩形 448">
            <a:extLst>
              <a:ext uri="{FF2B5EF4-FFF2-40B4-BE49-F238E27FC236}">
                <a16:creationId xmlns:a16="http://schemas.microsoft.com/office/drawing/2014/main" id="{82932028-8BC6-877A-9104-1000E77EFF27}"/>
              </a:ext>
            </a:extLst>
          </p:cNvPr>
          <p:cNvSpPr/>
          <p:nvPr/>
        </p:nvSpPr>
        <p:spPr>
          <a:xfrm>
            <a:off x="2647870" y="1759440"/>
            <a:ext cx="1683316" cy="1114119"/>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rbel" panose="020B0503020204020204" pitchFamily="34" charset="0"/>
            </a:endParaRPr>
          </a:p>
        </p:txBody>
      </p:sp>
      <p:sp>
        <p:nvSpPr>
          <p:cNvPr id="452" name="矩形 451">
            <a:extLst>
              <a:ext uri="{FF2B5EF4-FFF2-40B4-BE49-F238E27FC236}">
                <a16:creationId xmlns:a16="http://schemas.microsoft.com/office/drawing/2014/main" id="{209C7FE3-F845-4002-4DC0-749362DD1815}"/>
              </a:ext>
            </a:extLst>
          </p:cNvPr>
          <p:cNvSpPr/>
          <p:nvPr/>
        </p:nvSpPr>
        <p:spPr>
          <a:xfrm>
            <a:off x="468572" y="1749433"/>
            <a:ext cx="1440519" cy="1217857"/>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rbel" panose="020B0503020204020204" pitchFamily="34" charset="0"/>
            </a:endParaRPr>
          </a:p>
        </p:txBody>
      </p:sp>
      <p:sp>
        <p:nvSpPr>
          <p:cNvPr id="453" name="矩形 452">
            <a:extLst>
              <a:ext uri="{FF2B5EF4-FFF2-40B4-BE49-F238E27FC236}">
                <a16:creationId xmlns:a16="http://schemas.microsoft.com/office/drawing/2014/main" id="{B678EA3E-93D2-93A1-3033-9B58A783203C}"/>
              </a:ext>
            </a:extLst>
          </p:cNvPr>
          <p:cNvSpPr/>
          <p:nvPr/>
        </p:nvSpPr>
        <p:spPr>
          <a:xfrm>
            <a:off x="563461" y="2577104"/>
            <a:ext cx="1256423" cy="324524"/>
          </a:xfrm>
          <a:prstGeom prst="rect">
            <a:avLst/>
          </a:prstGeom>
          <a:solidFill>
            <a:srgbClr val="FFF5F5"/>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BG C</a:t>
            </a:r>
            <a:endParaRPr lang="zh-CN" altLang="en-US" b="1" dirty="0">
              <a:solidFill>
                <a:schemeClr val="tx1"/>
              </a:solidFill>
              <a:latin typeface="Corbel" panose="020B0503020204020204" pitchFamily="34" charset="0"/>
              <a:cs typeface="Arial" panose="020B0604020202020204" pitchFamily="34" charset="0"/>
            </a:endParaRPr>
          </a:p>
        </p:txBody>
      </p:sp>
      <p:sp>
        <p:nvSpPr>
          <p:cNvPr id="454" name="矩形 453">
            <a:extLst>
              <a:ext uri="{FF2B5EF4-FFF2-40B4-BE49-F238E27FC236}">
                <a16:creationId xmlns:a16="http://schemas.microsoft.com/office/drawing/2014/main" id="{76DAFC4F-E740-0BFC-1569-39C334FB186C}"/>
              </a:ext>
            </a:extLst>
          </p:cNvPr>
          <p:cNvSpPr/>
          <p:nvPr/>
        </p:nvSpPr>
        <p:spPr>
          <a:xfrm>
            <a:off x="566753" y="2194899"/>
            <a:ext cx="1258124" cy="324524"/>
          </a:xfrm>
          <a:prstGeom prst="rect">
            <a:avLst/>
          </a:prstGeom>
          <a:solidFill>
            <a:srgbClr val="FFF5F5"/>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BG B</a:t>
            </a:r>
            <a:endParaRPr lang="zh-CN" altLang="en-US" b="1" dirty="0">
              <a:solidFill>
                <a:schemeClr val="tx1"/>
              </a:solidFill>
              <a:latin typeface="Corbel" panose="020B0503020204020204" pitchFamily="34" charset="0"/>
              <a:cs typeface="Arial" panose="020B0604020202020204" pitchFamily="34" charset="0"/>
            </a:endParaRPr>
          </a:p>
        </p:txBody>
      </p:sp>
      <p:sp>
        <p:nvSpPr>
          <p:cNvPr id="455" name="矩形 454">
            <a:extLst>
              <a:ext uri="{FF2B5EF4-FFF2-40B4-BE49-F238E27FC236}">
                <a16:creationId xmlns:a16="http://schemas.microsoft.com/office/drawing/2014/main" id="{0199F490-8096-C88F-40D5-AD1F899E4B82}"/>
              </a:ext>
            </a:extLst>
          </p:cNvPr>
          <p:cNvSpPr/>
          <p:nvPr/>
        </p:nvSpPr>
        <p:spPr>
          <a:xfrm>
            <a:off x="564275" y="1813254"/>
            <a:ext cx="1254592" cy="324524"/>
          </a:xfrm>
          <a:prstGeom prst="rect">
            <a:avLst/>
          </a:prstGeom>
          <a:solidFill>
            <a:srgbClr val="FFF5F5"/>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BG A</a:t>
            </a:r>
            <a:endParaRPr lang="zh-CN" altLang="en-US" b="1" dirty="0">
              <a:solidFill>
                <a:schemeClr val="tx1"/>
              </a:solidFill>
              <a:latin typeface="Corbel" panose="020B0503020204020204" pitchFamily="34" charset="0"/>
              <a:cs typeface="Arial" panose="020B0604020202020204" pitchFamily="34" charset="0"/>
            </a:endParaRPr>
          </a:p>
        </p:txBody>
      </p:sp>
      <p:cxnSp>
        <p:nvCxnSpPr>
          <p:cNvPr id="457" name="直接连接符 456">
            <a:extLst>
              <a:ext uri="{FF2B5EF4-FFF2-40B4-BE49-F238E27FC236}">
                <a16:creationId xmlns:a16="http://schemas.microsoft.com/office/drawing/2014/main" id="{2C9C55C8-929F-95B5-3554-DD2283E34F36}"/>
              </a:ext>
            </a:extLst>
          </p:cNvPr>
          <p:cNvCxnSpPr>
            <a:cxnSpLocks/>
          </p:cNvCxnSpPr>
          <p:nvPr/>
        </p:nvCxnSpPr>
        <p:spPr>
          <a:xfrm flipH="1">
            <a:off x="1819884" y="1758544"/>
            <a:ext cx="827986" cy="64681"/>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58" name="直接连接符 457">
            <a:extLst>
              <a:ext uri="{FF2B5EF4-FFF2-40B4-BE49-F238E27FC236}">
                <a16:creationId xmlns:a16="http://schemas.microsoft.com/office/drawing/2014/main" id="{903A4EAE-9278-8B91-E750-0FA87FDDD84A}"/>
              </a:ext>
            </a:extLst>
          </p:cNvPr>
          <p:cNvCxnSpPr>
            <a:cxnSpLocks/>
          </p:cNvCxnSpPr>
          <p:nvPr/>
        </p:nvCxnSpPr>
        <p:spPr>
          <a:xfrm flipH="1" flipV="1">
            <a:off x="1814700" y="2126737"/>
            <a:ext cx="833170" cy="736016"/>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479" name="文本框 478">
            <a:extLst>
              <a:ext uri="{FF2B5EF4-FFF2-40B4-BE49-F238E27FC236}">
                <a16:creationId xmlns:a16="http://schemas.microsoft.com/office/drawing/2014/main" id="{54EF7275-1EBD-46AB-CFB9-80B737413B1F}"/>
              </a:ext>
            </a:extLst>
          </p:cNvPr>
          <p:cNvSpPr txBox="1"/>
          <p:nvPr/>
        </p:nvSpPr>
        <p:spPr>
          <a:xfrm>
            <a:off x="841756" y="5607415"/>
            <a:ext cx="3116246" cy="369332"/>
          </a:xfrm>
          <a:prstGeom prst="rect">
            <a:avLst/>
          </a:prstGeom>
          <a:noFill/>
        </p:spPr>
        <p:txBody>
          <a:bodyPr wrap="square" rtlCol="0">
            <a:spAutoFit/>
          </a:bodyPr>
          <a:lstStyle/>
          <a:p>
            <a:pPr algn="ctr"/>
            <a:r>
              <a:rPr lang="en-US" altLang="zh-CN" b="1" dirty="0">
                <a:latin typeface="Corbel" panose="020B0503020204020204" pitchFamily="34" charset="0"/>
                <a:cs typeface="Arial" panose="020B0604020202020204" pitchFamily="34" charset="0"/>
              </a:rPr>
              <a:t>Attn-PIMs</a:t>
            </a:r>
            <a:endParaRPr lang="zh-CN" altLang="en-US" b="1" dirty="0">
              <a:latin typeface="Corbel" panose="020B0503020204020204" pitchFamily="34" charset="0"/>
              <a:cs typeface="Arial" panose="020B0604020202020204" pitchFamily="34" charset="0"/>
            </a:endParaRPr>
          </a:p>
        </p:txBody>
      </p:sp>
      <p:grpSp>
        <p:nvGrpSpPr>
          <p:cNvPr id="492" name="组合 491">
            <a:extLst>
              <a:ext uri="{FF2B5EF4-FFF2-40B4-BE49-F238E27FC236}">
                <a16:creationId xmlns:a16="http://schemas.microsoft.com/office/drawing/2014/main" id="{F9339BAB-552A-9897-8EC3-63E982E1427E}"/>
              </a:ext>
            </a:extLst>
          </p:cNvPr>
          <p:cNvGrpSpPr/>
          <p:nvPr/>
        </p:nvGrpSpPr>
        <p:grpSpPr>
          <a:xfrm>
            <a:off x="2732901" y="4245268"/>
            <a:ext cx="1522483" cy="725008"/>
            <a:chOff x="6890995" y="3777859"/>
            <a:chExt cx="1086688" cy="517482"/>
          </a:xfrm>
        </p:grpSpPr>
        <p:sp>
          <p:nvSpPr>
            <p:cNvPr id="505" name="矩形 504">
              <a:extLst>
                <a:ext uri="{FF2B5EF4-FFF2-40B4-BE49-F238E27FC236}">
                  <a16:creationId xmlns:a16="http://schemas.microsoft.com/office/drawing/2014/main" id="{B3986FA4-99E6-FA9C-D484-68E1E76E9380}"/>
                </a:ext>
              </a:extLst>
            </p:cNvPr>
            <p:cNvSpPr/>
            <p:nvPr/>
          </p:nvSpPr>
          <p:spPr>
            <a:xfrm>
              <a:off x="6890995" y="3777859"/>
              <a:ext cx="519274" cy="191827"/>
            </a:xfrm>
            <a:prstGeom prst="rect">
              <a:avLst/>
            </a:prstGeom>
            <a:solidFill>
              <a:srgbClr val="F5F9FC"/>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1</a:t>
              </a:r>
            </a:p>
          </p:txBody>
        </p:sp>
        <p:sp>
          <p:nvSpPr>
            <p:cNvPr id="506" name="矩形 505">
              <a:extLst>
                <a:ext uri="{FF2B5EF4-FFF2-40B4-BE49-F238E27FC236}">
                  <a16:creationId xmlns:a16="http://schemas.microsoft.com/office/drawing/2014/main" id="{B6A5C5E5-AC5A-77DA-DDF2-736C9B16BF6F}"/>
                </a:ext>
              </a:extLst>
            </p:cNvPr>
            <p:cNvSpPr/>
            <p:nvPr/>
          </p:nvSpPr>
          <p:spPr>
            <a:xfrm rot="5400000">
              <a:off x="7107796" y="3959380"/>
              <a:ext cx="85670" cy="152339"/>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507" name="矩形 506">
              <a:extLst>
                <a:ext uri="{FF2B5EF4-FFF2-40B4-BE49-F238E27FC236}">
                  <a16:creationId xmlns:a16="http://schemas.microsoft.com/office/drawing/2014/main" id="{436C69F6-6824-68FD-8809-4B76F8D23D31}"/>
                </a:ext>
              </a:extLst>
            </p:cNvPr>
            <p:cNvSpPr/>
            <p:nvPr/>
          </p:nvSpPr>
          <p:spPr>
            <a:xfrm>
              <a:off x="7458409" y="3777859"/>
              <a:ext cx="519274" cy="191827"/>
            </a:xfrm>
            <a:prstGeom prst="rect">
              <a:avLst/>
            </a:prstGeom>
            <a:solidFill>
              <a:srgbClr val="F5F9FC"/>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2</a:t>
              </a:r>
            </a:p>
          </p:txBody>
        </p:sp>
        <p:sp>
          <p:nvSpPr>
            <p:cNvPr id="508" name="矩形 507">
              <a:extLst>
                <a:ext uri="{FF2B5EF4-FFF2-40B4-BE49-F238E27FC236}">
                  <a16:creationId xmlns:a16="http://schemas.microsoft.com/office/drawing/2014/main" id="{6D1A8582-593A-8C88-AE7D-2E918D29FC1D}"/>
                </a:ext>
              </a:extLst>
            </p:cNvPr>
            <p:cNvSpPr/>
            <p:nvPr/>
          </p:nvSpPr>
          <p:spPr>
            <a:xfrm rot="5400000">
              <a:off x="7675211" y="3959380"/>
              <a:ext cx="85670" cy="152339"/>
            </a:xfrm>
            <a:prstGeom prst="rect">
              <a:avLst/>
            </a:prstGeom>
            <a:pattFill prst="wave">
              <a:fgClr>
                <a:schemeClr val="tx1"/>
              </a:fgClr>
              <a:bgClr>
                <a:schemeClr val="bg1"/>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509" name="矩形 508">
              <a:extLst>
                <a:ext uri="{FF2B5EF4-FFF2-40B4-BE49-F238E27FC236}">
                  <a16:creationId xmlns:a16="http://schemas.microsoft.com/office/drawing/2014/main" id="{78E3BE54-F45E-D71D-D286-E2DAB0980B78}"/>
                </a:ext>
              </a:extLst>
            </p:cNvPr>
            <p:cNvSpPr/>
            <p:nvPr/>
          </p:nvSpPr>
          <p:spPr>
            <a:xfrm>
              <a:off x="6890995" y="4103514"/>
              <a:ext cx="519274" cy="191827"/>
            </a:xfrm>
            <a:prstGeom prst="rect">
              <a:avLst/>
            </a:prstGeom>
            <a:solidFill>
              <a:srgbClr val="F5F9FC"/>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3</a:t>
              </a:r>
            </a:p>
          </p:txBody>
        </p:sp>
        <p:sp>
          <p:nvSpPr>
            <p:cNvPr id="510" name="矩形 509">
              <a:extLst>
                <a:ext uri="{FF2B5EF4-FFF2-40B4-BE49-F238E27FC236}">
                  <a16:creationId xmlns:a16="http://schemas.microsoft.com/office/drawing/2014/main" id="{2596DD25-6727-E7C5-B75F-FDCBC277A183}"/>
                </a:ext>
              </a:extLst>
            </p:cNvPr>
            <p:cNvSpPr/>
            <p:nvPr/>
          </p:nvSpPr>
          <p:spPr>
            <a:xfrm>
              <a:off x="7458409" y="4103514"/>
              <a:ext cx="519274" cy="191827"/>
            </a:xfrm>
            <a:prstGeom prst="rect">
              <a:avLst/>
            </a:prstGeom>
            <a:solidFill>
              <a:srgbClr val="F5F9FC"/>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Bank 4</a:t>
              </a:r>
            </a:p>
          </p:txBody>
        </p:sp>
      </p:grpSp>
      <p:sp>
        <p:nvSpPr>
          <p:cNvPr id="493" name="矩形 492">
            <a:extLst>
              <a:ext uri="{FF2B5EF4-FFF2-40B4-BE49-F238E27FC236}">
                <a16:creationId xmlns:a16="http://schemas.microsoft.com/office/drawing/2014/main" id="{8398E754-712A-38BE-9B91-F61989016AF4}"/>
              </a:ext>
            </a:extLst>
          </p:cNvPr>
          <p:cNvSpPr/>
          <p:nvPr/>
        </p:nvSpPr>
        <p:spPr>
          <a:xfrm>
            <a:off x="2667650" y="4197273"/>
            <a:ext cx="1673489" cy="829899"/>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rbel" panose="020B0503020204020204" pitchFamily="34" charset="0"/>
            </a:endParaRPr>
          </a:p>
        </p:txBody>
      </p:sp>
      <p:sp>
        <p:nvSpPr>
          <p:cNvPr id="494" name="矩形 493">
            <a:extLst>
              <a:ext uri="{FF2B5EF4-FFF2-40B4-BE49-F238E27FC236}">
                <a16:creationId xmlns:a16="http://schemas.microsoft.com/office/drawing/2014/main" id="{1A823D3E-46DD-7302-1C27-F8F0102F672E}"/>
              </a:ext>
            </a:extLst>
          </p:cNvPr>
          <p:cNvSpPr/>
          <p:nvPr/>
        </p:nvSpPr>
        <p:spPr>
          <a:xfrm>
            <a:off x="708868" y="4047799"/>
            <a:ext cx="1466574" cy="1217857"/>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rbel" panose="020B0503020204020204" pitchFamily="34" charset="0"/>
            </a:endParaRPr>
          </a:p>
        </p:txBody>
      </p:sp>
      <p:sp>
        <p:nvSpPr>
          <p:cNvPr id="495" name="矩形 494">
            <a:extLst>
              <a:ext uri="{FF2B5EF4-FFF2-40B4-BE49-F238E27FC236}">
                <a16:creationId xmlns:a16="http://schemas.microsoft.com/office/drawing/2014/main" id="{90C8B51D-209B-BB31-096E-37EBA7F5EE3A}"/>
              </a:ext>
            </a:extLst>
          </p:cNvPr>
          <p:cNvSpPr/>
          <p:nvPr/>
        </p:nvSpPr>
        <p:spPr>
          <a:xfrm>
            <a:off x="549781" y="4197273"/>
            <a:ext cx="1466574" cy="1217857"/>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rbel" panose="020B0503020204020204" pitchFamily="34" charset="0"/>
            </a:endParaRPr>
          </a:p>
        </p:txBody>
      </p:sp>
      <p:sp>
        <p:nvSpPr>
          <p:cNvPr id="496" name="矩形 495">
            <a:extLst>
              <a:ext uri="{FF2B5EF4-FFF2-40B4-BE49-F238E27FC236}">
                <a16:creationId xmlns:a16="http://schemas.microsoft.com/office/drawing/2014/main" id="{FDE9F856-6255-DC9C-C9F0-2781EBD247DD}"/>
              </a:ext>
            </a:extLst>
          </p:cNvPr>
          <p:cNvSpPr/>
          <p:nvPr/>
        </p:nvSpPr>
        <p:spPr>
          <a:xfrm>
            <a:off x="458619" y="4275498"/>
            <a:ext cx="1466574" cy="1217857"/>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Corbel" panose="020B0503020204020204" pitchFamily="34" charset="0"/>
            </a:endParaRPr>
          </a:p>
        </p:txBody>
      </p:sp>
      <p:sp>
        <p:nvSpPr>
          <p:cNvPr id="497" name="矩形 496">
            <a:extLst>
              <a:ext uri="{FF2B5EF4-FFF2-40B4-BE49-F238E27FC236}">
                <a16:creationId xmlns:a16="http://schemas.microsoft.com/office/drawing/2014/main" id="{29CDFD08-394B-B2CF-4A02-F2F04EA86DB7}"/>
              </a:ext>
            </a:extLst>
          </p:cNvPr>
          <p:cNvSpPr/>
          <p:nvPr/>
        </p:nvSpPr>
        <p:spPr>
          <a:xfrm>
            <a:off x="584055" y="4340358"/>
            <a:ext cx="1230645" cy="187641"/>
          </a:xfrm>
          <a:prstGeom prst="rect">
            <a:avLst/>
          </a:prstGeom>
          <a:solidFill>
            <a:srgbClr val="F5F9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A</a:t>
            </a:r>
            <a:endParaRPr lang="zh-CN" altLang="en-US" b="1" dirty="0">
              <a:solidFill>
                <a:schemeClr val="tx1"/>
              </a:solidFill>
              <a:latin typeface="Corbel" panose="020B0503020204020204" pitchFamily="34" charset="0"/>
              <a:cs typeface="Arial" panose="020B0604020202020204" pitchFamily="34" charset="0"/>
            </a:endParaRPr>
          </a:p>
        </p:txBody>
      </p:sp>
      <p:sp>
        <p:nvSpPr>
          <p:cNvPr id="498" name="矩形 497">
            <a:extLst>
              <a:ext uri="{FF2B5EF4-FFF2-40B4-BE49-F238E27FC236}">
                <a16:creationId xmlns:a16="http://schemas.microsoft.com/office/drawing/2014/main" id="{E635BEB9-6051-E2C1-E85D-C308DFAAFE94}"/>
              </a:ext>
            </a:extLst>
          </p:cNvPr>
          <p:cNvSpPr/>
          <p:nvPr/>
        </p:nvSpPr>
        <p:spPr>
          <a:xfrm>
            <a:off x="584055" y="5245470"/>
            <a:ext cx="1230645" cy="187641"/>
          </a:xfrm>
          <a:prstGeom prst="rect">
            <a:avLst/>
          </a:prstGeom>
          <a:solidFill>
            <a:srgbClr val="F5F9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D</a:t>
            </a:r>
            <a:endParaRPr lang="zh-CN" altLang="en-US" b="1" dirty="0">
              <a:solidFill>
                <a:schemeClr val="tx1"/>
              </a:solidFill>
              <a:latin typeface="Corbel" panose="020B0503020204020204" pitchFamily="34" charset="0"/>
              <a:cs typeface="Arial" panose="020B0604020202020204" pitchFamily="34" charset="0"/>
            </a:endParaRPr>
          </a:p>
        </p:txBody>
      </p:sp>
      <p:sp>
        <p:nvSpPr>
          <p:cNvPr id="499" name="矩形 498">
            <a:extLst>
              <a:ext uri="{FF2B5EF4-FFF2-40B4-BE49-F238E27FC236}">
                <a16:creationId xmlns:a16="http://schemas.microsoft.com/office/drawing/2014/main" id="{E38E0A52-DC89-0BF3-71D1-F58CFE6BA75E}"/>
              </a:ext>
            </a:extLst>
          </p:cNvPr>
          <p:cNvSpPr/>
          <p:nvPr/>
        </p:nvSpPr>
        <p:spPr>
          <a:xfrm>
            <a:off x="584055" y="4642061"/>
            <a:ext cx="1230645" cy="187641"/>
          </a:xfrm>
          <a:prstGeom prst="rect">
            <a:avLst/>
          </a:prstGeom>
          <a:solidFill>
            <a:srgbClr val="F5F9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B</a:t>
            </a:r>
            <a:endParaRPr lang="zh-CN" altLang="en-US" b="1" dirty="0">
              <a:solidFill>
                <a:schemeClr val="tx1"/>
              </a:solidFill>
              <a:latin typeface="Corbel" panose="020B0503020204020204" pitchFamily="34" charset="0"/>
              <a:cs typeface="Arial" panose="020B0604020202020204" pitchFamily="34" charset="0"/>
            </a:endParaRPr>
          </a:p>
        </p:txBody>
      </p:sp>
      <p:sp>
        <p:nvSpPr>
          <p:cNvPr id="500" name="矩形 499">
            <a:extLst>
              <a:ext uri="{FF2B5EF4-FFF2-40B4-BE49-F238E27FC236}">
                <a16:creationId xmlns:a16="http://schemas.microsoft.com/office/drawing/2014/main" id="{DF4396AF-D431-0ED4-8A1C-D194251F9CFA}"/>
              </a:ext>
            </a:extLst>
          </p:cNvPr>
          <p:cNvSpPr/>
          <p:nvPr/>
        </p:nvSpPr>
        <p:spPr>
          <a:xfrm>
            <a:off x="584055" y="4943765"/>
            <a:ext cx="1230645" cy="187641"/>
          </a:xfrm>
          <a:prstGeom prst="rect">
            <a:avLst/>
          </a:prstGeom>
          <a:solidFill>
            <a:srgbClr val="F5F9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C</a:t>
            </a:r>
            <a:endParaRPr lang="zh-CN" altLang="en-US" b="1" dirty="0">
              <a:solidFill>
                <a:schemeClr val="tx1"/>
              </a:solidFill>
              <a:latin typeface="Corbel" panose="020B0503020204020204" pitchFamily="34" charset="0"/>
              <a:cs typeface="Arial" panose="020B0604020202020204" pitchFamily="34" charset="0"/>
            </a:endParaRPr>
          </a:p>
        </p:txBody>
      </p:sp>
      <p:sp>
        <p:nvSpPr>
          <p:cNvPr id="501" name="文本框 500">
            <a:extLst>
              <a:ext uri="{FF2B5EF4-FFF2-40B4-BE49-F238E27FC236}">
                <a16:creationId xmlns:a16="http://schemas.microsoft.com/office/drawing/2014/main" id="{F1909D7C-1574-9535-72CB-708ABECAB596}"/>
              </a:ext>
            </a:extLst>
          </p:cNvPr>
          <p:cNvSpPr txBox="1"/>
          <p:nvPr/>
        </p:nvSpPr>
        <p:spPr>
          <a:xfrm rot="8324183">
            <a:off x="1999596" y="4046710"/>
            <a:ext cx="245868" cy="276999"/>
          </a:xfrm>
          <a:prstGeom prst="rect">
            <a:avLst/>
          </a:prstGeom>
          <a:noFill/>
        </p:spPr>
        <p:txBody>
          <a:bodyPr wrap="square" lIns="0" tIns="0" rIns="0" bIns="0" rtlCol="0">
            <a:spAutoFit/>
          </a:bodyPr>
          <a:lstStyle/>
          <a:p>
            <a:r>
              <a:rPr lang="en-US" altLang="zh-CN" b="1" dirty="0">
                <a:latin typeface="Corbel" panose="020B0503020204020204" pitchFamily="34" charset="0"/>
                <a:cs typeface="Arial" panose="020B0604020202020204" pitchFamily="34" charset="0"/>
              </a:rPr>
              <a:t>…</a:t>
            </a:r>
            <a:endParaRPr lang="zh-CN" altLang="en-US" b="1" dirty="0">
              <a:latin typeface="Corbel" panose="020B0503020204020204" pitchFamily="34" charset="0"/>
              <a:cs typeface="Arial" panose="020B0604020202020204" pitchFamily="34" charset="0"/>
            </a:endParaRPr>
          </a:p>
        </p:txBody>
      </p:sp>
      <p:sp>
        <p:nvSpPr>
          <p:cNvPr id="502" name="文本框 501">
            <a:extLst>
              <a:ext uri="{FF2B5EF4-FFF2-40B4-BE49-F238E27FC236}">
                <a16:creationId xmlns:a16="http://schemas.microsoft.com/office/drawing/2014/main" id="{3F4D0CEC-AF1D-AE71-8DC4-7F245ACC03BE}"/>
              </a:ext>
            </a:extLst>
          </p:cNvPr>
          <p:cNvSpPr txBox="1"/>
          <p:nvPr/>
        </p:nvSpPr>
        <p:spPr>
          <a:xfrm rot="8324183">
            <a:off x="2009462" y="5275357"/>
            <a:ext cx="245868" cy="276999"/>
          </a:xfrm>
          <a:prstGeom prst="rect">
            <a:avLst/>
          </a:prstGeom>
          <a:noFill/>
        </p:spPr>
        <p:txBody>
          <a:bodyPr wrap="square" lIns="0" tIns="0" rIns="0" bIns="0" rtlCol="0">
            <a:spAutoFit/>
          </a:bodyPr>
          <a:lstStyle/>
          <a:p>
            <a:r>
              <a:rPr lang="en-US" altLang="zh-CN" b="1" dirty="0">
                <a:latin typeface="Corbel" panose="020B0503020204020204" pitchFamily="34" charset="0"/>
                <a:cs typeface="Arial" panose="020B0604020202020204" pitchFamily="34" charset="0"/>
              </a:rPr>
              <a:t>…</a:t>
            </a:r>
            <a:endParaRPr lang="zh-CN" altLang="en-US" b="1" dirty="0">
              <a:latin typeface="Corbel" panose="020B0503020204020204" pitchFamily="34" charset="0"/>
              <a:cs typeface="Arial" panose="020B0604020202020204" pitchFamily="34" charset="0"/>
            </a:endParaRPr>
          </a:p>
        </p:txBody>
      </p:sp>
      <p:cxnSp>
        <p:nvCxnSpPr>
          <p:cNvPr id="503" name="直接连接符 502">
            <a:extLst>
              <a:ext uri="{FF2B5EF4-FFF2-40B4-BE49-F238E27FC236}">
                <a16:creationId xmlns:a16="http://schemas.microsoft.com/office/drawing/2014/main" id="{DF119F20-F82F-C133-6A00-6F5BA1A9AF57}"/>
              </a:ext>
            </a:extLst>
          </p:cNvPr>
          <p:cNvCxnSpPr>
            <a:cxnSpLocks/>
          </p:cNvCxnSpPr>
          <p:nvPr/>
        </p:nvCxnSpPr>
        <p:spPr>
          <a:xfrm flipH="1">
            <a:off x="1814907" y="4207008"/>
            <a:ext cx="852743" cy="130311"/>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504" name="直接连接符 503">
            <a:extLst>
              <a:ext uri="{FF2B5EF4-FFF2-40B4-BE49-F238E27FC236}">
                <a16:creationId xmlns:a16="http://schemas.microsoft.com/office/drawing/2014/main" id="{3BA0A981-6A9A-38E5-0C39-73AEEC736812}"/>
              </a:ext>
            </a:extLst>
          </p:cNvPr>
          <p:cNvCxnSpPr>
            <a:cxnSpLocks/>
          </p:cNvCxnSpPr>
          <p:nvPr/>
        </p:nvCxnSpPr>
        <p:spPr>
          <a:xfrm flipH="1" flipV="1">
            <a:off x="1827778" y="4529951"/>
            <a:ext cx="839872" cy="484538"/>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511" name="Rectangle 318">
            <a:extLst>
              <a:ext uri="{FF2B5EF4-FFF2-40B4-BE49-F238E27FC236}">
                <a16:creationId xmlns:a16="http://schemas.microsoft.com/office/drawing/2014/main" id="{D9F739B7-9DD0-493B-9C5F-375DF88DCF4E}"/>
              </a:ext>
            </a:extLst>
          </p:cNvPr>
          <p:cNvSpPr/>
          <p:nvPr/>
        </p:nvSpPr>
        <p:spPr>
          <a:xfrm>
            <a:off x="4661351" y="1764238"/>
            <a:ext cx="4285577" cy="738664"/>
          </a:xfrm>
          <a:prstGeom prst="rect">
            <a:avLst/>
          </a:prstGeom>
          <a:solidFill>
            <a:srgbClr val="FF9F9F">
              <a:alpha val="10196"/>
            </a:srgbClr>
          </a:solidFill>
          <a:ln w="28575">
            <a:solidFill>
              <a:schemeClr val="tx1"/>
            </a:solidFill>
          </a:ln>
        </p:spPr>
        <p:txBody>
          <a:bodyPr wrap="square">
            <a:spAutoFit/>
          </a:bodyPr>
          <a:lstStyle/>
          <a:p>
            <a:pPr lvl="0" algn="ctr" defTabSz="914400">
              <a:defRPr/>
            </a:pPr>
            <a:r>
              <a:rPr lang="en-US" altLang="zh-CN" sz="2100" b="1" dirty="0">
                <a:solidFill>
                  <a:srgbClr val="C00000"/>
                </a:solidFill>
                <a:latin typeface="Corbel" panose="020B0503020204020204" pitchFamily="34" charset="0"/>
                <a:cs typeface="Gill Sans MT"/>
              </a:rPr>
              <a:t>Higher Computation Capability</a:t>
            </a:r>
            <a:r>
              <a:rPr lang="en-US" altLang="zh-CN" sz="2100" b="1" dirty="0">
                <a:latin typeface="Corbel" panose="020B0503020204020204" pitchFamily="34" charset="0"/>
                <a:cs typeface="Gill Sans MT"/>
              </a:rPr>
              <a:t> </a:t>
            </a:r>
          </a:p>
          <a:p>
            <a:pPr lvl="0" algn="ctr" defTabSz="914400">
              <a:defRPr/>
            </a:pPr>
            <a:r>
              <a:rPr lang="en-US" altLang="zh-CN" sz="2100" dirty="0">
                <a:latin typeface="Corbel" panose="020B0503020204020204" pitchFamily="34" charset="0"/>
                <a:cs typeface="Gill Sans MT"/>
              </a:rPr>
              <a:t>to cater to FC kernels</a:t>
            </a:r>
            <a:endParaRPr kumimoji="0" lang="en-US" sz="2100" i="0" strike="noStrike" kern="1200" cap="none" spc="0" normalizeH="0" baseline="0" noProof="0" dirty="0">
              <a:ln>
                <a:noFill/>
              </a:ln>
              <a:effectLst/>
              <a:uLnTx/>
              <a:uFillTx/>
              <a:latin typeface="Corbel" panose="020B0503020204020204" pitchFamily="34" charset="0"/>
              <a:cs typeface="Gill Sans MT"/>
            </a:endParaRPr>
          </a:p>
        </p:txBody>
      </p:sp>
      <p:sp>
        <p:nvSpPr>
          <p:cNvPr id="256" name="Rectangle 318">
            <a:extLst>
              <a:ext uri="{FF2B5EF4-FFF2-40B4-BE49-F238E27FC236}">
                <a16:creationId xmlns:a16="http://schemas.microsoft.com/office/drawing/2014/main" id="{525EFB98-6423-21FC-4B72-0DB68897D0B0}"/>
              </a:ext>
            </a:extLst>
          </p:cNvPr>
          <p:cNvSpPr/>
          <p:nvPr/>
        </p:nvSpPr>
        <p:spPr>
          <a:xfrm>
            <a:off x="4661352" y="4205944"/>
            <a:ext cx="4285577" cy="738664"/>
          </a:xfrm>
          <a:prstGeom prst="rect">
            <a:avLst/>
          </a:prstGeom>
          <a:solidFill>
            <a:srgbClr val="9DC3E6">
              <a:alpha val="10196"/>
            </a:srgbClr>
          </a:solidFill>
          <a:ln w="28575">
            <a:solidFill>
              <a:schemeClr val="tx1"/>
            </a:solidFill>
          </a:ln>
        </p:spPr>
        <p:txBody>
          <a:bodyPr wrap="square">
            <a:spAutoFit/>
          </a:bodyPr>
          <a:lstStyle/>
          <a:p>
            <a:pPr lvl="0" algn="ctr" defTabSz="914400">
              <a:defRPr/>
            </a:pPr>
            <a:r>
              <a:rPr lang="en-US" altLang="zh-CN" sz="2100" b="1" dirty="0">
                <a:solidFill>
                  <a:srgbClr val="1F497D"/>
                </a:solidFill>
                <a:latin typeface="Corbel" panose="020B0503020204020204" pitchFamily="34" charset="0"/>
                <a:cs typeface="Gill Sans MT"/>
              </a:rPr>
              <a:t>Higher Memory Capacity</a:t>
            </a:r>
            <a:r>
              <a:rPr lang="en-US" altLang="zh-CN" sz="2100" b="1" dirty="0">
                <a:latin typeface="Corbel" panose="020B0503020204020204" pitchFamily="34" charset="0"/>
                <a:cs typeface="Gill Sans MT"/>
              </a:rPr>
              <a:t> </a:t>
            </a:r>
          </a:p>
          <a:p>
            <a:pPr lvl="0" algn="ctr" defTabSz="914400">
              <a:defRPr/>
            </a:pPr>
            <a:r>
              <a:rPr lang="en-US" altLang="zh-CN" sz="2100" dirty="0">
                <a:latin typeface="Corbel" panose="020B0503020204020204" pitchFamily="34" charset="0"/>
                <a:cs typeface="Gill Sans MT"/>
              </a:rPr>
              <a:t>to cater to attention kernels</a:t>
            </a:r>
            <a:endParaRPr kumimoji="0" lang="en-US" sz="2100" i="0" strike="noStrike" kern="1200" cap="none" spc="0" normalizeH="0" baseline="0" noProof="0" dirty="0">
              <a:ln>
                <a:noFill/>
              </a:ln>
              <a:effectLst/>
              <a:uLnTx/>
              <a:uFillTx/>
              <a:latin typeface="Corbel" panose="020B0503020204020204" pitchFamily="34" charset="0"/>
              <a:cs typeface="Gill Sans MT"/>
            </a:endParaRPr>
          </a:p>
        </p:txBody>
      </p:sp>
      <p:sp>
        <p:nvSpPr>
          <p:cNvPr id="4" name="矩形 3">
            <a:extLst>
              <a:ext uri="{FF2B5EF4-FFF2-40B4-BE49-F238E27FC236}">
                <a16:creationId xmlns:a16="http://schemas.microsoft.com/office/drawing/2014/main" id="{4D2386BA-5615-D8BF-36B1-BF801AF7398F}"/>
              </a:ext>
            </a:extLst>
          </p:cNvPr>
          <p:cNvSpPr/>
          <p:nvPr/>
        </p:nvSpPr>
        <p:spPr>
          <a:xfrm>
            <a:off x="2740012" y="2088504"/>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C28F659D-6977-87DD-D4B3-3D13762F0A26}"/>
              </a:ext>
            </a:extLst>
          </p:cNvPr>
          <p:cNvSpPr/>
          <p:nvPr/>
        </p:nvSpPr>
        <p:spPr>
          <a:xfrm>
            <a:off x="2925449" y="2088504"/>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9DE34831-5506-A5B2-A014-162F0E49AEC0}"/>
              </a:ext>
            </a:extLst>
          </p:cNvPr>
          <p:cNvSpPr/>
          <p:nvPr/>
        </p:nvSpPr>
        <p:spPr>
          <a:xfrm>
            <a:off x="3110075" y="2088504"/>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15" name="矩形 14">
            <a:extLst>
              <a:ext uri="{FF2B5EF4-FFF2-40B4-BE49-F238E27FC236}">
                <a16:creationId xmlns:a16="http://schemas.microsoft.com/office/drawing/2014/main" id="{B1BB85FD-5CE6-EA9E-BF6B-63FAB3FAC776}"/>
              </a:ext>
            </a:extLst>
          </p:cNvPr>
          <p:cNvSpPr/>
          <p:nvPr/>
        </p:nvSpPr>
        <p:spPr>
          <a:xfrm>
            <a:off x="3294699" y="2088504"/>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8F989B35-B824-A6D4-3F5A-D7B7161B32F9}"/>
              </a:ext>
            </a:extLst>
          </p:cNvPr>
          <p:cNvSpPr/>
          <p:nvPr/>
        </p:nvSpPr>
        <p:spPr>
          <a:xfrm>
            <a:off x="3534977" y="2088504"/>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28382F25-433E-D911-2718-A43CF6B8D846}"/>
              </a:ext>
            </a:extLst>
          </p:cNvPr>
          <p:cNvSpPr/>
          <p:nvPr/>
        </p:nvSpPr>
        <p:spPr>
          <a:xfrm>
            <a:off x="3720414" y="2088504"/>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C922732A-B821-3242-09DC-6DB979DC79DE}"/>
              </a:ext>
            </a:extLst>
          </p:cNvPr>
          <p:cNvSpPr/>
          <p:nvPr/>
        </p:nvSpPr>
        <p:spPr>
          <a:xfrm>
            <a:off x="3905040" y="2088504"/>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7DBB92A0-504E-45D5-D528-86434F197569}"/>
              </a:ext>
            </a:extLst>
          </p:cNvPr>
          <p:cNvSpPr/>
          <p:nvPr/>
        </p:nvSpPr>
        <p:spPr>
          <a:xfrm>
            <a:off x="4089664" y="2088504"/>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E5B25DB4-3AD2-6539-5693-6507BD9DA69C}"/>
              </a:ext>
            </a:extLst>
          </p:cNvPr>
          <p:cNvSpPr/>
          <p:nvPr/>
        </p:nvSpPr>
        <p:spPr>
          <a:xfrm>
            <a:off x="2740012" y="2623987"/>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F2DCB7C3-9EA6-7213-8EE8-C13EDE069C85}"/>
              </a:ext>
            </a:extLst>
          </p:cNvPr>
          <p:cNvSpPr/>
          <p:nvPr/>
        </p:nvSpPr>
        <p:spPr>
          <a:xfrm>
            <a:off x="2925449" y="2623987"/>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2CEB43F1-1E1A-873A-E7CC-39FD98C4EEA0}"/>
              </a:ext>
            </a:extLst>
          </p:cNvPr>
          <p:cNvSpPr/>
          <p:nvPr/>
        </p:nvSpPr>
        <p:spPr>
          <a:xfrm>
            <a:off x="3110075" y="2623987"/>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426D1854-8C7A-03BA-72EE-5008550D4032}"/>
              </a:ext>
            </a:extLst>
          </p:cNvPr>
          <p:cNvSpPr/>
          <p:nvPr/>
        </p:nvSpPr>
        <p:spPr>
          <a:xfrm>
            <a:off x="3294699" y="2623987"/>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D40593BC-C2D3-B42A-6B2E-A6ACAE64A612}"/>
              </a:ext>
            </a:extLst>
          </p:cNvPr>
          <p:cNvSpPr/>
          <p:nvPr/>
        </p:nvSpPr>
        <p:spPr>
          <a:xfrm>
            <a:off x="3534977" y="2623987"/>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5" name="矩形 24">
            <a:extLst>
              <a:ext uri="{FF2B5EF4-FFF2-40B4-BE49-F238E27FC236}">
                <a16:creationId xmlns:a16="http://schemas.microsoft.com/office/drawing/2014/main" id="{FA5058AC-62B5-3CC5-DC5F-F24B3CFC9D99}"/>
              </a:ext>
            </a:extLst>
          </p:cNvPr>
          <p:cNvSpPr/>
          <p:nvPr/>
        </p:nvSpPr>
        <p:spPr>
          <a:xfrm>
            <a:off x="3720414" y="2623987"/>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CBF078A2-1B55-4FA4-3ACB-8C599F58CCAD}"/>
              </a:ext>
            </a:extLst>
          </p:cNvPr>
          <p:cNvSpPr/>
          <p:nvPr/>
        </p:nvSpPr>
        <p:spPr>
          <a:xfrm>
            <a:off x="3905040" y="2623987"/>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7" name="矩形 26">
            <a:extLst>
              <a:ext uri="{FF2B5EF4-FFF2-40B4-BE49-F238E27FC236}">
                <a16:creationId xmlns:a16="http://schemas.microsoft.com/office/drawing/2014/main" id="{12E80874-5773-097D-3D18-3417CBBF785A}"/>
              </a:ext>
            </a:extLst>
          </p:cNvPr>
          <p:cNvSpPr/>
          <p:nvPr/>
        </p:nvSpPr>
        <p:spPr>
          <a:xfrm>
            <a:off x="4089664" y="2623987"/>
            <a:ext cx="140896" cy="181817"/>
          </a:xfrm>
          <a:prstGeom prst="rect">
            <a:avLst/>
          </a:prstGeom>
          <a:pattFill prst="wave">
            <a:fgClr>
              <a:schemeClr val="tx1"/>
            </a:fgClr>
            <a:bgClr>
              <a:schemeClr val="accent2">
                <a:lumMod val="60000"/>
                <a:lumOff val="40000"/>
              </a:schemeClr>
            </a:bgClr>
          </a:patt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zh-CN" altLang="en-US" b="1" dirty="0">
              <a:solidFill>
                <a:schemeClr val="tx1"/>
              </a:solidFill>
              <a:latin typeface="Corbel" panose="020B0503020204020204" pitchFamily="34" charset="0"/>
              <a:cs typeface="Arial" panose="020B0604020202020204" pitchFamily="34" charset="0"/>
            </a:endParaRPr>
          </a:p>
        </p:txBody>
      </p:sp>
      <p:sp>
        <p:nvSpPr>
          <p:cNvPr id="28" name="矩形 27">
            <a:extLst>
              <a:ext uri="{FF2B5EF4-FFF2-40B4-BE49-F238E27FC236}">
                <a16:creationId xmlns:a16="http://schemas.microsoft.com/office/drawing/2014/main" id="{905F66C3-2743-87DE-0081-63B3A1B8ACF1}"/>
              </a:ext>
            </a:extLst>
          </p:cNvPr>
          <p:cNvSpPr/>
          <p:nvPr/>
        </p:nvSpPr>
        <p:spPr>
          <a:xfrm>
            <a:off x="578028" y="4341201"/>
            <a:ext cx="1230645" cy="187641"/>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A</a:t>
            </a:r>
            <a:endParaRPr lang="zh-CN" altLang="en-US" b="1" dirty="0">
              <a:solidFill>
                <a:schemeClr val="tx1"/>
              </a:solidFill>
              <a:latin typeface="Corbel" panose="020B0503020204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97F0A205-417E-6C71-C9A6-5692465126CD}"/>
              </a:ext>
            </a:extLst>
          </p:cNvPr>
          <p:cNvSpPr/>
          <p:nvPr/>
        </p:nvSpPr>
        <p:spPr>
          <a:xfrm>
            <a:off x="578028" y="5246313"/>
            <a:ext cx="1230645" cy="187641"/>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D</a:t>
            </a:r>
            <a:endParaRPr lang="zh-CN" altLang="en-US" b="1" dirty="0">
              <a:solidFill>
                <a:schemeClr val="tx1"/>
              </a:solidFill>
              <a:latin typeface="Corbel" panose="020B0503020204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BA992583-1E50-22CB-8DF3-6D5D919C4433}"/>
              </a:ext>
            </a:extLst>
          </p:cNvPr>
          <p:cNvSpPr/>
          <p:nvPr/>
        </p:nvSpPr>
        <p:spPr>
          <a:xfrm>
            <a:off x="578028" y="4642904"/>
            <a:ext cx="1230645" cy="187641"/>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B</a:t>
            </a:r>
            <a:endParaRPr lang="zh-CN" altLang="en-US" b="1" dirty="0">
              <a:solidFill>
                <a:schemeClr val="tx1"/>
              </a:solidFill>
              <a:latin typeface="Corbel" panose="020B0503020204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71377DF0-2332-C3BF-120F-91218098A0A9}"/>
              </a:ext>
            </a:extLst>
          </p:cNvPr>
          <p:cNvSpPr/>
          <p:nvPr/>
        </p:nvSpPr>
        <p:spPr>
          <a:xfrm>
            <a:off x="578028" y="4944608"/>
            <a:ext cx="1230645" cy="187641"/>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BG C</a:t>
            </a:r>
            <a:endParaRPr lang="zh-CN" altLang="en-US" b="1" dirty="0">
              <a:solidFill>
                <a:schemeClr val="tx1"/>
              </a:solidFill>
              <a:latin typeface="Corbel" panose="020B0503020204020204" pitchFamily="34" charset="0"/>
              <a:cs typeface="Arial" panose="020B0604020202020204" pitchFamily="34" charset="0"/>
            </a:endParaRPr>
          </a:p>
        </p:txBody>
      </p:sp>
      <p:sp>
        <p:nvSpPr>
          <p:cNvPr id="32" name="文本框 31">
            <a:extLst>
              <a:ext uri="{FF2B5EF4-FFF2-40B4-BE49-F238E27FC236}">
                <a16:creationId xmlns:a16="http://schemas.microsoft.com/office/drawing/2014/main" id="{724ACA26-437A-DA00-CC30-1F35C07723E7}"/>
              </a:ext>
            </a:extLst>
          </p:cNvPr>
          <p:cNvSpPr txBox="1"/>
          <p:nvPr/>
        </p:nvSpPr>
        <p:spPr>
          <a:xfrm>
            <a:off x="841756" y="3356417"/>
            <a:ext cx="3116246" cy="369332"/>
          </a:xfrm>
          <a:prstGeom prst="rect">
            <a:avLst/>
          </a:prstGeom>
          <a:noFill/>
        </p:spPr>
        <p:txBody>
          <a:bodyPr wrap="square" rtlCol="0">
            <a:spAutoFit/>
          </a:bodyPr>
          <a:lstStyle/>
          <a:p>
            <a:pPr algn="ctr"/>
            <a:r>
              <a:rPr lang="en-US" altLang="zh-CN" b="1" dirty="0">
                <a:solidFill>
                  <a:srgbClr val="0000FF"/>
                </a:solidFill>
                <a:latin typeface="Corbel" panose="020B0503020204020204" pitchFamily="34" charset="0"/>
                <a:cs typeface="Arial" panose="020B0604020202020204" pitchFamily="34" charset="0"/>
              </a:rPr>
              <a:t>More FPUs per Bank</a:t>
            </a:r>
            <a:endParaRPr lang="zh-CN" altLang="en-US" b="1" dirty="0">
              <a:solidFill>
                <a:srgbClr val="0000FF"/>
              </a:solidFill>
              <a:latin typeface="Corbel" panose="020B0503020204020204" pitchFamily="34" charset="0"/>
              <a:cs typeface="Arial" panose="020B0604020202020204" pitchFamily="34" charset="0"/>
            </a:endParaRPr>
          </a:p>
        </p:txBody>
      </p:sp>
      <p:sp>
        <p:nvSpPr>
          <p:cNvPr id="33" name="文本框 32">
            <a:extLst>
              <a:ext uri="{FF2B5EF4-FFF2-40B4-BE49-F238E27FC236}">
                <a16:creationId xmlns:a16="http://schemas.microsoft.com/office/drawing/2014/main" id="{79FD7DE9-8DC2-3DF4-515F-1B050FF80531}"/>
              </a:ext>
            </a:extLst>
          </p:cNvPr>
          <p:cNvSpPr txBox="1"/>
          <p:nvPr/>
        </p:nvSpPr>
        <p:spPr>
          <a:xfrm>
            <a:off x="768172" y="5923862"/>
            <a:ext cx="3116246" cy="646331"/>
          </a:xfrm>
          <a:prstGeom prst="rect">
            <a:avLst/>
          </a:prstGeom>
          <a:noFill/>
        </p:spPr>
        <p:txBody>
          <a:bodyPr wrap="square" rtlCol="0">
            <a:spAutoFit/>
          </a:bodyPr>
          <a:lstStyle/>
          <a:p>
            <a:pPr algn="ctr"/>
            <a:r>
              <a:rPr lang="en-US" altLang="zh-CN" b="1" dirty="0">
                <a:solidFill>
                  <a:srgbClr val="0000FF"/>
                </a:solidFill>
                <a:latin typeface="Corbel" panose="020B0503020204020204" pitchFamily="34" charset="0"/>
                <a:cs typeface="Arial" panose="020B0604020202020204" pitchFamily="34" charset="0"/>
              </a:rPr>
              <a:t>More Bank Groups per Stack</a:t>
            </a:r>
          </a:p>
          <a:p>
            <a:pPr algn="ctr"/>
            <a:r>
              <a:rPr lang="en-US" altLang="zh-CN" b="1" dirty="0">
                <a:solidFill>
                  <a:srgbClr val="0000FF"/>
                </a:solidFill>
                <a:latin typeface="Corbel" panose="020B0503020204020204" pitchFamily="34" charset="0"/>
                <a:cs typeface="Arial" panose="020B0604020202020204" pitchFamily="34" charset="0"/>
              </a:rPr>
              <a:t>More Attn-PIM Devices</a:t>
            </a:r>
          </a:p>
        </p:txBody>
      </p:sp>
    </p:spTree>
    <p:custDataLst>
      <p:tags r:id="rId1"/>
    </p:custDataLst>
    <p:extLst>
      <p:ext uri="{BB962C8B-B14F-4D97-AF65-F5344CB8AC3E}">
        <p14:creationId xmlns:p14="http://schemas.microsoft.com/office/powerpoint/2010/main" val="2112748739"/>
      </p:ext>
    </p:extLst>
  </p:cSld>
  <p:clrMapOvr>
    <a:masterClrMapping/>
  </p:clrMapOvr>
  <mc:AlternateContent xmlns:mc="http://schemas.openxmlformats.org/markup-compatibility/2006" xmlns:p14="http://schemas.microsoft.com/office/powerpoint/2010/main">
    <mc:Choice Requires="p14">
      <p:transition spd="slow" p14:dur="2000" advTm="29052"/>
    </mc:Choice>
    <mc:Fallback xmlns="">
      <p:transition spd="slow" advTm="290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94"/>
                                        </p:tgtEl>
                                        <p:attrNameLst>
                                          <p:attrName>style.visibility</p:attrName>
                                        </p:attrNameLst>
                                      </p:cBhvr>
                                      <p:to>
                                        <p:strVal val="visible"/>
                                      </p:to>
                                    </p:set>
                                    <p:animEffect transition="in" filter="randombar(horizontal)">
                                      <p:cBhvr>
                                        <p:cTn id="55" dur="500"/>
                                        <p:tgtEl>
                                          <p:spTgt spid="494"/>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495"/>
                                        </p:tgtEl>
                                        <p:attrNameLst>
                                          <p:attrName>style.visibility</p:attrName>
                                        </p:attrNameLst>
                                      </p:cBhvr>
                                      <p:to>
                                        <p:strVal val="visible"/>
                                      </p:to>
                                    </p:set>
                                    <p:animEffect transition="in" filter="randombar(horizontal)">
                                      <p:cBhvr>
                                        <p:cTn id="58" dur="500"/>
                                        <p:tgtEl>
                                          <p:spTgt spid="495"/>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502"/>
                                        </p:tgtEl>
                                        <p:attrNameLst>
                                          <p:attrName>style.visibility</p:attrName>
                                        </p:attrNameLst>
                                      </p:cBhvr>
                                      <p:to>
                                        <p:strVal val="visible"/>
                                      </p:to>
                                    </p:set>
                                    <p:animEffect transition="in" filter="randombar(horizontal)">
                                      <p:cBhvr>
                                        <p:cTn id="61" dur="500"/>
                                        <p:tgtEl>
                                          <p:spTgt spid="50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501"/>
                                        </p:tgtEl>
                                        <p:attrNameLst>
                                          <p:attrName>style.visibility</p:attrName>
                                        </p:attrNameLst>
                                      </p:cBhvr>
                                      <p:to>
                                        <p:strVal val="visible"/>
                                      </p:to>
                                    </p:set>
                                    <p:animEffect transition="in" filter="randombar(horizontal)">
                                      <p:cBhvr>
                                        <p:cTn id="64" dur="500"/>
                                        <p:tgtEl>
                                          <p:spTgt spid="50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animBg="1"/>
      <p:bldP spid="495" grpId="0" animBg="1"/>
      <p:bldP spid="501" grpId="0"/>
      <p:bldP spid="502" grpId="0"/>
      <p:bldP spid="511" grpId="0" animBg="1"/>
      <p:bldP spid="256" grpId="0" animBg="1"/>
      <p:bldP spid="4" grpId="0" animBg="1"/>
      <p:bldP spid="10"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294F1-3AF9-1C91-3CD4-4E44CC9B0D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C406D0-2DB0-C169-E037-EF2AAB0B7672}"/>
              </a:ext>
            </a:extLst>
          </p:cNvPr>
          <p:cNvSpPr>
            <a:spLocks noGrp="1"/>
          </p:cNvSpPr>
          <p:nvPr>
            <p:ph type="title"/>
          </p:nvPr>
        </p:nvSpPr>
        <p:spPr>
          <a:xfrm>
            <a:off x="0" y="-76200"/>
            <a:ext cx="9144000" cy="914400"/>
          </a:xfrm>
        </p:spPr>
        <p:txBody>
          <a:bodyPr/>
          <a:lstStyle/>
          <a:p>
            <a:r>
              <a:rPr lang="en-US" altLang="zh-CN" sz="4000" b="0" dirty="0">
                <a:solidFill>
                  <a:schemeClr val="tx1"/>
                </a:solidFill>
                <a:latin typeface="Corbel" panose="020B0503020204020204" pitchFamily="34" charset="0"/>
              </a:rPr>
              <a:t>PAPI</a:t>
            </a:r>
            <a:r>
              <a:rPr lang="en-US" sz="4000" b="0" dirty="0">
                <a:solidFill>
                  <a:schemeClr val="tx1"/>
                </a:solidFill>
                <a:latin typeface="Corbel" panose="020B0503020204020204" pitchFamily="34" charset="0"/>
              </a:rPr>
              <a:t> Runtime Scheduler</a:t>
            </a:r>
          </a:p>
        </p:txBody>
      </p:sp>
      <p:sp>
        <p:nvSpPr>
          <p:cNvPr id="5" name="Slide Number Placeholder 4">
            <a:extLst>
              <a:ext uri="{FF2B5EF4-FFF2-40B4-BE49-F238E27FC236}">
                <a16:creationId xmlns:a16="http://schemas.microsoft.com/office/drawing/2014/main" id="{95BADA11-0BB7-2EC3-C25F-7764B4090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pic>
        <p:nvPicPr>
          <p:cNvPr id="27" name="Picture 26" descr="safari.png">
            <a:extLst>
              <a:ext uri="{FF2B5EF4-FFF2-40B4-BE49-F238E27FC236}">
                <a16:creationId xmlns:a16="http://schemas.microsoft.com/office/drawing/2014/main" id="{A05DBCF0-A011-2264-F64E-8CF01EE01058}"/>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3" name="Rounded Rectangle 6">
            <a:extLst>
              <a:ext uri="{FF2B5EF4-FFF2-40B4-BE49-F238E27FC236}">
                <a16:creationId xmlns:a16="http://schemas.microsoft.com/office/drawing/2014/main" id="{1EE821F7-54D9-04F1-F89A-10DCB045CF98}"/>
              </a:ext>
            </a:extLst>
          </p:cNvPr>
          <p:cNvSpPr/>
          <p:nvPr/>
        </p:nvSpPr>
        <p:spPr>
          <a:xfrm>
            <a:off x="367645" y="3436415"/>
            <a:ext cx="8408710" cy="1491485"/>
          </a:xfrm>
          <a:prstGeom prst="roundRect">
            <a:avLst>
              <a:gd name="adj" fmla="val 10661"/>
            </a:avLst>
          </a:prstGeom>
          <a:solidFill>
            <a:srgbClr val="F3E6F0"/>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00" dirty="0">
              <a:solidFill>
                <a:sysClr val="windowText" lastClr="000000"/>
              </a:solidFill>
              <a:latin typeface="Corbel" panose="020B0503020204020204" pitchFamily="34" charset="0"/>
            </a:endParaRPr>
          </a:p>
        </p:txBody>
      </p:sp>
      <p:sp>
        <p:nvSpPr>
          <p:cNvPr id="4" name="Rounded Rectangle 7">
            <a:extLst>
              <a:ext uri="{FF2B5EF4-FFF2-40B4-BE49-F238E27FC236}">
                <a16:creationId xmlns:a16="http://schemas.microsoft.com/office/drawing/2014/main" id="{DBE4FDAE-629D-9E93-6B61-1E37B58A652B}"/>
              </a:ext>
            </a:extLst>
          </p:cNvPr>
          <p:cNvSpPr/>
          <p:nvPr/>
        </p:nvSpPr>
        <p:spPr>
          <a:xfrm>
            <a:off x="367645" y="5266386"/>
            <a:ext cx="8408710" cy="1010295"/>
          </a:xfrm>
          <a:prstGeom prst="roundRect">
            <a:avLst>
              <a:gd name="adj" fmla="val 10661"/>
            </a:avLst>
          </a:prstGeom>
          <a:solidFill>
            <a:srgbClr val="E2F0D9"/>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ctr">
              <a:buFont typeface="Arial" panose="020B0604020202020204" pitchFamily="34" charset="0"/>
              <a:buChar char="•"/>
            </a:pPr>
            <a:endParaRPr lang="en-US" altLang="zh-CN" sz="2600" dirty="0">
              <a:solidFill>
                <a:sysClr val="windowText" lastClr="000000"/>
              </a:solidFill>
              <a:latin typeface="Corbel" panose="020B0503020204020204" pitchFamily="34" charset="0"/>
            </a:endParaRPr>
          </a:p>
          <a:p>
            <a:pPr marL="457200" indent="-457200" algn="ctr">
              <a:buFont typeface="Arial" panose="020B0604020202020204" pitchFamily="34" charset="0"/>
              <a:buChar char="•"/>
            </a:pPr>
            <a:endParaRPr lang="en-US" altLang="zh-CN" sz="2600" dirty="0">
              <a:solidFill>
                <a:sysClr val="windowText" lastClr="000000"/>
              </a:solidFill>
              <a:latin typeface="Corbel" panose="020B0503020204020204" pitchFamily="34" charset="0"/>
            </a:endParaRPr>
          </a:p>
        </p:txBody>
      </p:sp>
      <p:sp>
        <p:nvSpPr>
          <p:cNvPr id="6" name="Rounded Rectangle 6">
            <a:extLst>
              <a:ext uri="{FF2B5EF4-FFF2-40B4-BE49-F238E27FC236}">
                <a16:creationId xmlns:a16="http://schemas.microsoft.com/office/drawing/2014/main" id="{3CDEC789-03FF-7EDD-DE5B-463BD42D23BE}"/>
              </a:ext>
            </a:extLst>
          </p:cNvPr>
          <p:cNvSpPr/>
          <p:nvPr/>
        </p:nvSpPr>
        <p:spPr>
          <a:xfrm>
            <a:off x="367645" y="2176428"/>
            <a:ext cx="8408710" cy="950762"/>
          </a:xfrm>
          <a:prstGeom prst="roundRect">
            <a:avLst>
              <a:gd name="adj" fmla="val 10661"/>
            </a:avLst>
          </a:prstGeom>
          <a:solidFill>
            <a:schemeClr val="tx2">
              <a:lumMod val="20000"/>
              <a:lumOff val="80000"/>
            </a:schemeClr>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2600" b="1" dirty="0">
                <a:solidFill>
                  <a:prstClr val="black"/>
                </a:solidFill>
                <a:latin typeface="Corbel" panose="020B0503020204020204" pitchFamily="34" charset="0"/>
                <a:cs typeface="Gill Sans MT"/>
              </a:rPr>
              <a:t>① </a:t>
            </a:r>
            <a:r>
              <a:rPr lang="en-US" altLang="zh-CN" sz="2600" b="1" dirty="0">
                <a:solidFill>
                  <a:prstClr val="black"/>
                </a:solidFill>
                <a:latin typeface="Corbel" panose="020B0503020204020204" pitchFamily="34" charset="0"/>
                <a:cs typeface="Gill Sans MT"/>
              </a:rPr>
              <a:t>Monitor Parallelism Levels</a:t>
            </a:r>
          </a:p>
          <a:p>
            <a:pPr marL="457200" lvl="0" indent="-457200" algn="ctr" defTabSz="914400">
              <a:buFont typeface="Arial" panose="020B0604020202020204" pitchFamily="34" charset="0"/>
              <a:buChar char="•"/>
              <a:defRPr/>
            </a:pPr>
            <a:r>
              <a:rPr lang="en-US" altLang="zh-CN" sz="2600" dirty="0">
                <a:solidFill>
                  <a:prstClr val="black"/>
                </a:solidFill>
                <a:latin typeface="Corbel" panose="020B0503020204020204" pitchFamily="34" charset="0"/>
                <a:cs typeface="Gill Sans MT"/>
              </a:rPr>
              <a:t>RLP &amp; TLP</a:t>
            </a:r>
          </a:p>
        </p:txBody>
      </p:sp>
      <p:sp>
        <p:nvSpPr>
          <p:cNvPr id="11" name="箭头: 下 10">
            <a:extLst>
              <a:ext uri="{FF2B5EF4-FFF2-40B4-BE49-F238E27FC236}">
                <a16:creationId xmlns:a16="http://schemas.microsoft.com/office/drawing/2014/main" id="{78A00982-19EE-25CD-A772-215D09E1F2F3}"/>
              </a:ext>
            </a:extLst>
          </p:cNvPr>
          <p:cNvSpPr/>
          <p:nvPr/>
        </p:nvSpPr>
        <p:spPr>
          <a:xfrm>
            <a:off x="4207008" y="3140166"/>
            <a:ext cx="729983" cy="40418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12" name="箭头: 下 11">
            <a:extLst>
              <a:ext uri="{FF2B5EF4-FFF2-40B4-BE49-F238E27FC236}">
                <a16:creationId xmlns:a16="http://schemas.microsoft.com/office/drawing/2014/main" id="{76F5D5CF-1455-7875-4814-33CF6DE3297E}"/>
              </a:ext>
            </a:extLst>
          </p:cNvPr>
          <p:cNvSpPr/>
          <p:nvPr/>
        </p:nvSpPr>
        <p:spPr>
          <a:xfrm>
            <a:off x="4207007" y="4944220"/>
            <a:ext cx="729983" cy="40418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10" name="文本框 9">
            <a:extLst>
              <a:ext uri="{FF2B5EF4-FFF2-40B4-BE49-F238E27FC236}">
                <a16:creationId xmlns:a16="http://schemas.microsoft.com/office/drawing/2014/main" id="{63B02AB4-640B-2E00-978A-E94F89658F07}"/>
              </a:ext>
            </a:extLst>
          </p:cNvPr>
          <p:cNvSpPr txBox="1"/>
          <p:nvPr/>
        </p:nvSpPr>
        <p:spPr>
          <a:xfrm>
            <a:off x="792557" y="3530569"/>
            <a:ext cx="7558881" cy="1292662"/>
          </a:xfrm>
          <a:prstGeom prst="rect">
            <a:avLst/>
          </a:prstGeom>
          <a:noFill/>
        </p:spPr>
        <p:txBody>
          <a:bodyPr wrap="square">
            <a:spAutoFit/>
          </a:bodyPr>
          <a:lstStyle/>
          <a:p>
            <a:pPr algn="ctr" defTabSz="914400">
              <a:defRPr/>
            </a:pPr>
            <a:r>
              <a:rPr lang="zh-CN" altLang="en-US" sz="2600" b="1" dirty="0">
                <a:solidFill>
                  <a:sysClr val="windowText" lastClr="000000"/>
                </a:solidFill>
                <a:latin typeface="Corbel" panose="020B0503020204020204" pitchFamily="34" charset="0"/>
              </a:rPr>
              <a:t>②</a:t>
            </a:r>
            <a:r>
              <a:rPr lang="zh-CN" altLang="en-US" sz="2600" dirty="0">
                <a:solidFill>
                  <a:sysClr val="windowText" lastClr="000000"/>
                </a:solidFill>
                <a:latin typeface="Corbel" panose="020B0503020204020204" pitchFamily="34" charset="0"/>
              </a:rPr>
              <a:t> </a:t>
            </a:r>
            <a:r>
              <a:rPr lang="en-US" altLang="zh-CN" sz="2600" b="1" dirty="0">
                <a:solidFill>
                  <a:prstClr val="black"/>
                </a:solidFill>
                <a:latin typeface="Corbel" panose="020B0503020204020204" pitchFamily="34" charset="0"/>
                <a:cs typeface="Gill Sans MT"/>
              </a:rPr>
              <a:t>Arithmetic Intensity Predictor</a:t>
            </a:r>
            <a:endParaRPr lang="en-US" altLang="zh-CN" sz="2600" dirty="0">
              <a:latin typeface="Corbel" panose="020B0503020204020204" pitchFamily="34" charset="0"/>
            </a:endParaRPr>
          </a:p>
          <a:p>
            <a:pPr marL="457200" indent="-457200" algn="ctr" defTabSz="914400">
              <a:buFont typeface="Arial" panose="020B0604020202020204" pitchFamily="34" charset="0"/>
              <a:buChar char="•"/>
              <a:defRPr/>
            </a:pPr>
            <a:r>
              <a:rPr lang="en-US" altLang="zh-CN" sz="2600" dirty="0">
                <a:latin typeface="Corbel" panose="020B0503020204020204" pitchFamily="34" charset="0"/>
              </a:rPr>
              <a:t>Estimate arithmetic intensity of FC kernels</a:t>
            </a:r>
          </a:p>
          <a:p>
            <a:pPr marL="457200" indent="-457200" algn="ctr" defTabSz="914400">
              <a:buFont typeface="Arial" panose="020B0604020202020204" pitchFamily="34" charset="0"/>
              <a:buChar char="•"/>
              <a:defRPr/>
            </a:pPr>
            <a:r>
              <a:rPr lang="en-US" altLang="zh-CN" sz="2600" dirty="0">
                <a:solidFill>
                  <a:sysClr val="windowText" lastClr="000000"/>
                </a:solidFill>
                <a:latin typeface="Corbel" panose="020B0503020204020204" pitchFamily="34" charset="0"/>
              </a:rPr>
              <a:t>Compare with memory-boundedness threshold</a:t>
            </a:r>
            <a:endParaRPr lang="en-US" altLang="zh-CN" sz="2600" dirty="0">
              <a:latin typeface="Corbel" panose="020B0503020204020204" pitchFamily="34" charset="0"/>
            </a:endParaRPr>
          </a:p>
        </p:txBody>
      </p:sp>
      <p:sp>
        <p:nvSpPr>
          <p:cNvPr id="14" name="文本框 13">
            <a:extLst>
              <a:ext uri="{FF2B5EF4-FFF2-40B4-BE49-F238E27FC236}">
                <a16:creationId xmlns:a16="http://schemas.microsoft.com/office/drawing/2014/main" id="{5030BBC8-2C46-EF13-A2E1-30C89B01D14F}"/>
              </a:ext>
            </a:extLst>
          </p:cNvPr>
          <p:cNvSpPr txBox="1"/>
          <p:nvPr/>
        </p:nvSpPr>
        <p:spPr>
          <a:xfrm>
            <a:off x="792557" y="5325257"/>
            <a:ext cx="7558882" cy="892552"/>
          </a:xfrm>
          <a:prstGeom prst="rect">
            <a:avLst/>
          </a:prstGeom>
          <a:noFill/>
        </p:spPr>
        <p:txBody>
          <a:bodyPr wrap="square">
            <a:spAutoFit/>
          </a:bodyPr>
          <a:lstStyle/>
          <a:p>
            <a:pPr algn="ctr"/>
            <a:r>
              <a:rPr lang="zh-CN" altLang="en-US" sz="2600" b="1" dirty="0">
                <a:solidFill>
                  <a:sysClr val="windowText" lastClr="000000"/>
                </a:solidFill>
                <a:latin typeface="Corbel" panose="020B0503020204020204" pitchFamily="34" charset="0"/>
              </a:rPr>
              <a:t>③ </a:t>
            </a:r>
            <a:r>
              <a:rPr lang="en-US" altLang="zh-CN" sz="2600" b="1" dirty="0">
                <a:solidFill>
                  <a:sysClr val="windowText" lastClr="000000"/>
                </a:solidFill>
                <a:latin typeface="Corbel" panose="020B0503020204020204" pitchFamily="34" charset="0"/>
              </a:rPr>
              <a:t>Schedule the FC Kernels</a:t>
            </a:r>
            <a:endParaRPr lang="en-US" altLang="zh-CN" sz="2600" dirty="0">
              <a:solidFill>
                <a:sysClr val="windowText" lastClr="000000"/>
              </a:solidFill>
              <a:latin typeface="Corbel" panose="020B0503020204020204" pitchFamily="34" charset="0"/>
            </a:endParaRPr>
          </a:p>
          <a:p>
            <a:pPr marL="457200" indent="-457200" algn="ctr">
              <a:buFont typeface="Arial" panose="020B0604020202020204" pitchFamily="34" charset="0"/>
              <a:buChar char="•"/>
            </a:pPr>
            <a:r>
              <a:rPr lang="en-US" altLang="zh-CN" sz="2600" dirty="0">
                <a:solidFill>
                  <a:sysClr val="windowText" lastClr="000000"/>
                </a:solidFill>
                <a:latin typeface="Corbel" panose="020B0503020204020204" pitchFamily="34" charset="0"/>
              </a:rPr>
              <a:t>Map FC kernels to either FC-PIM or PUs</a:t>
            </a:r>
          </a:p>
        </p:txBody>
      </p:sp>
      <p:sp>
        <p:nvSpPr>
          <p:cNvPr id="7" name="Rounded Rectangle 6">
            <a:extLst>
              <a:ext uri="{FF2B5EF4-FFF2-40B4-BE49-F238E27FC236}">
                <a16:creationId xmlns:a16="http://schemas.microsoft.com/office/drawing/2014/main" id="{CDDA211A-0557-43AF-67FF-714E4F1A1D5C}"/>
              </a:ext>
            </a:extLst>
          </p:cNvPr>
          <p:cNvSpPr/>
          <p:nvPr/>
        </p:nvSpPr>
        <p:spPr>
          <a:xfrm>
            <a:off x="367642" y="966841"/>
            <a:ext cx="8408710" cy="950762"/>
          </a:xfrm>
          <a:prstGeom prst="roundRect">
            <a:avLst>
              <a:gd name="adj" fmla="val 10661"/>
            </a:avLst>
          </a:prstGeom>
          <a:solidFill>
            <a:srgbClr val="F9EDC7"/>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600" b="1" dirty="0">
                <a:solidFill>
                  <a:schemeClr val="tx1"/>
                </a:solidFill>
                <a:latin typeface="Corbel" panose="020B0503020204020204" pitchFamily="34" charset="0"/>
              </a:rPr>
              <a:t>Offline</a:t>
            </a:r>
            <a:r>
              <a:rPr lang="en-US" altLang="zh-CN" sz="2600" dirty="0">
                <a:solidFill>
                  <a:schemeClr val="tx1"/>
                </a:solidFill>
                <a:latin typeface="Corbel" panose="020B0503020204020204" pitchFamily="34" charset="0"/>
              </a:rPr>
              <a:t>: identify memory-boundedness threshold </a:t>
            </a:r>
          </a:p>
        </p:txBody>
      </p:sp>
    </p:spTree>
    <p:custDataLst>
      <p:tags r:id="rId1"/>
    </p:custDataLst>
    <p:extLst>
      <p:ext uri="{BB962C8B-B14F-4D97-AF65-F5344CB8AC3E}">
        <p14:creationId xmlns:p14="http://schemas.microsoft.com/office/powerpoint/2010/main" val="1657616546"/>
      </p:ext>
    </p:extLst>
  </p:cSld>
  <p:clrMapOvr>
    <a:masterClrMapping/>
  </p:clrMapOvr>
  <mc:AlternateContent xmlns:mc="http://schemas.openxmlformats.org/markup-compatibility/2006" xmlns:p14="http://schemas.microsoft.com/office/powerpoint/2010/main">
    <mc:Choice Requires="p14">
      <p:transition spd="slow" p14:dur="2000" advTm="38913"/>
    </mc:Choice>
    <mc:Fallback xmlns="">
      <p:transition spd="slow" advTm="389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1" grpId="0" animBg="1"/>
      <p:bldP spid="12"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CDD45-1B2F-3E69-25FD-F7FE163FB1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910F7-A8BB-7062-DBF4-68EBA521E734}"/>
              </a:ext>
            </a:extLst>
          </p:cNvPr>
          <p:cNvSpPr>
            <a:spLocks noGrp="1"/>
          </p:cNvSpPr>
          <p:nvPr>
            <p:ph idx="1"/>
          </p:nvPr>
        </p:nvSpPr>
        <p:spPr>
          <a:xfrm>
            <a:off x="152400" y="990600"/>
            <a:ext cx="8991600" cy="5715000"/>
          </a:xfrm>
        </p:spPr>
        <p:txBody>
          <a:bodyPr>
            <a:normAutofit/>
          </a:bodyPr>
          <a:lstStyle/>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p:txBody>
      </p:sp>
      <p:pic>
        <p:nvPicPr>
          <p:cNvPr id="6" name="Picture 5" descr="safari.png">
            <a:extLst>
              <a:ext uri="{FF2B5EF4-FFF2-40B4-BE49-F238E27FC236}">
                <a16:creationId xmlns:a16="http://schemas.microsoft.com/office/drawing/2014/main" id="{BDFF84A0-241C-AB0D-9028-A556FEDD4F4E}"/>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a:extLst>
              <a:ext uri="{FF2B5EF4-FFF2-40B4-BE49-F238E27FC236}">
                <a16:creationId xmlns:a16="http://schemas.microsoft.com/office/drawing/2014/main" id="{4077FC13-701F-8A78-5E28-A7C9CAF716BC}"/>
              </a:ext>
            </a:extLst>
          </p:cNvPr>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altLang="zh-CN" sz="3200" b="1" dirty="0">
                <a:solidFill>
                  <a:srgbClr val="A6A6A6"/>
                </a:solidFill>
                <a:latin typeface="Corbel" panose="020B0503020204020204" pitchFamily="34" charset="0"/>
              </a:rPr>
              <a:t>Background</a:t>
            </a:r>
            <a:endParaRPr lang="en-US" sz="3200" b="1" dirty="0">
              <a:solidFill>
                <a:srgbClr val="A6A6A6"/>
              </a:solidFill>
              <a:latin typeface="Corbel" panose="020B0503020204020204" pitchFamily="34" charset="0"/>
            </a:endParaRPr>
          </a:p>
        </p:txBody>
      </p:sp>
      <p:sp>
        <p:nvSpPr>
          <p:cNvPr id="8" name="TextBox 7">
            <a:extLst>
              <a:ext uri="{FF2B5EF4-FFF2-40B4-BE49-F238E27FC236}">
                <a16:creationId xmlns:a16="http://schemas.microsoft.com/office/drawing/2014/main" id="{8685FBDD-7640-50E3-9CC3-45A97F56B2A1}"/>
              </a:ext>
            </a:extLst>
          </p:cNvPr>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rPr>
              <a:t>1</a:t>
            </a:r>
          </a:p>
        </p:txBody>
      </p:sp>
      <p:sp>
        <p:nvSpPr>
          <p:cNvPr id="10" name="Rectangle 9">
            <a:extLst>
              <a:ext uri="{FF2B5EF4-FFF2-40B4-BE49-F238E27FC236}">
                <a16:creationId xmlns:a16="http://schemas.microsoft.com/office/drawing/2014/main" id="{021A0C6F-B971-725C-18B2-1C221006BA7D}"/>
              </a:ext>
            </a:extLst>
          </p:cNvPr>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Observations &amp; Motivation</a:t>
            </a:r>
          </a:p>
        </p:txBody>
      </p:sp>
      <p:sp>
        <p:nvSpPr>
          <p:cNvPr id="11" name="TextBox 10">
            <a:extLst>
              <a:ext uri="{FF2B5EF4-FFF2-40B4-BE49-F238E27FC236}">
                <a16:creationId xmlns:a16="http://schemas.microsoft.com/office/drawing/2014/main" id="{1E6370CE-87F4-49DB-7726-80E5DD6A3BEF}"/>
              </a:ext>
            </a:extLst>
          </p:cNvPr>
          <p:cNvSpPr txBox="1"/>
          <p:nvPr/>
        </p:nvSpPr>
        <p:spPr>
          <a:xfrm>
            <a:off x="151622" y="1779811"/>
            <a:ext cx="474011" cy="830997"/>
          </a:xfrm>
          <a:prstGeom prst="rect">
            <a:avLst/>
          </a:prstGeom>
          <a:noFill/>
        </p:spPr>
        <p:txBody>
          <a:bodyPr wrap="square" rtlCol="0">
            <a:spAutoFit/>
          </a:bodyPr>
          <a:lstStyle/>
          <a:p>
            <a:r>
              <a:rPr lang="en-US" sz="4800" dirty="0">
                <a:solidFill>
                  <a:srgbClr val="A6A6A6"/>
                </a:solidFill>
              </a:rPr>
              <a:t>2</a:t>
            </a:r>
          </a:p>
        </p:txBody>
      </p:sp>
      <p:sp>
        <p:nvSpPr>
          <p:cNvPr id="12" name="Rectangle 11">
            <a:extLst>
              <a:ext uri="{FF2B5EF4-FFF2-40B4-BE49-F238E27FC236}">
                <a16:creationId xmlns:a16="http://schemas.microsoft.com/office/drawing/2014/main" id="{8C04B1F5-5112-489B-3021-5C9A67C33007}"/>
              </a:ext>
            </a:extLst>
          </p:cNvPr>
          <p:cNvSpPr/>
          <p:nvPr/>
        </p:nvSpPr>
        <p:spPr>
          <a:xfrm>
            <a:off x="0" y="2818603"/>
            <a:ext cx="9144000" cy="584775"/>
          </a:xfrm>
          <a:prstGeom prst="rect">
            <a:avLst/>
          </a:prstGeom>
          <a:solidFill>
            <a:srgbClr val="E4E4E4"/>
          </a:solidFill>
        </p:spPr>
        <p:txBody>
          <a:bodyPr wrap="square">
            <a:spAutoFit/>
          </a:bodyPr>
          <a:lstStyle/>
          <a:p>
            <a:pPr marL="515938" algn="ctr"/>
            <a:r>
              <a:rPr lang="en-US" altLang="zh-CN" sz="3200" b="1" dirty="0">
                <a:solidFill>
                  <a:srgbClr val="A6A6A6"/>
                </a:solidFill>
                <a:latin typeface="Corbel" panose="020B0503020204020204" pitchFamily="34" charset="0"/>
              </a:rPr>
              <a:t>PAPI’s Overview</a:t>
            </a:r>
          </a:p>
        </p:txBody>
      </p:sp>
      <p:sp>
        <p:nvSpPr>
          <p:cNvPr id="14" name="Rectangle 13">
            <a:extLst>
              <a:ext uri="{FF2B5EF4-FFF2-40B4-BE49-F238E27FC236}">
                <a16:creationId xmlns:a16="http://schemas.microsoft.com/office/drawing/2014/main" id="{7A5F6BA1-6C4C-8CA6-A8EF-231F026B45D8}"/>
              </a:ext>
            </a:extLst>
          </p:cNvPr>
          <p:cNvSpPr/>
          <p:nvPr/>
        </p:nvSpPr>
        <p:spPr>
          <a:xfrm>
            <a:off x="0" y="3736930"/>
            <a:ext cx="9144000" cy="584775"/>
          </a:xfrm>
          <a:prstGeom prst="rect">
            <a:avLst/>
          </a:prstGeom>
          <a:solidFill>
            <a:srgbClr val="E4E4E4"/>
          </a:solidFill>
        </p:spPr>
        <p:txBody>
          <a:bodyPr wrap="square">
            <a:spAutoFit/>
          </a:bodyPr>
          <a:lstStyle/>
          <a:p>
            <a:pPr marL="515938" algn="ctr"/>
            <a:r>
              <a:rPr lang="en-US" altLang="zh-CN" sz="3200" b="1" dirty="0">
                <a:solidFill>
                  <a:srgbClr val="A6A6A6"/>
                </a:solidFill>
                <a:latin typeface="Corbel" panose="020B0503020204020204" pitchFamily="34" charset="0"/>
              </a:rPr>
              <a:t>PAPI’s Implementation</a:t>
            </a:r>
          </a:p>
        </p:txBody>
      </p:sp>
      <p:sp>
        <p:nvSpPr>
          <p:cNvPr id="16" name="Rectangle 15">
            <a:extLst>
              <a:ext uri="{FF2B5EF4-FFF2-40B4-BE49-F238E27FC236}">
                <a16:creationId xmlns:a16="http://schemas.microsoft.com/office/drawing/2014/main" id="{BFB48326-D00D-FB7A-1EE5-3633B4B61F00}"/>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1F497D"/>
                </a:solidFill>
                <a:latin typeface="Corbel" panose="020B0503020204020204" pitchFamily="34" charset="0"/>
              </a:rPr>
              <a:t>Evaluation</a:t>
            </a:r>
          </a:p>
        </p:txBody>
      </p:sp>
      <p:sp>
        <p:nvSpPr>
          <p:cNvPr id="17" name="Rectangle 16">
            <a:extLst>
              <a:ext uri="{FF2B5EF4-FFF2-40B4-BE49-F238E27FC236}">
                <a16:creationId xmlns:a16="http://schemas.microsoft.com/office/drawing/2014/main" id="{A1C84DA0-73E5-8B65-B698-8618C6E1997E}"/>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Conclusion</a:t>
            </a:r>
          </a:p>
        </p:txBody>
      </p:sp>
      <p:sp>
        <p:nvSpPr>
          <p:cNvPr id="18" name="TextBox 17">
            <a:extLst>
              <a:ext uri="{FF2B5EF4-FFF2-40B4-BE49-F238E27FC236}">
                <a16:creationId xmlns:a16="http://schemas.microsoft.com/office/drawing/2014/main" id="{478397AC-C95E-D576-2B74-AB6706845121}"/>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rPr>
              <a:t>3</a:t>
            </a:r>
          </a:p>
        </p:txBody>
      </p:sp>
      <p:sp>
        <p:nvSpPr>
          <p:cNvPr id="20" name="TextBox 19">
            <a:extLst>
              <a:ext uri="{FF2B5EF4-FFF2-40B4-BE49-F238E27FC236}">
                <a16:creationId xmlns:a16="http://schemas.microsoft.com/office/drawing/2014/main" id="{43BB3F69-5562-F3B8-68C9-6859C1A7C544}"/>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1F497D"/>
                </a:solidFill>
              </a:rPr>
              <a:t>5</a:t>
            </a:r>
          </a:p>
        </p:txBody>
      </p:sp>
      <p:sp>
        <p:nvSpPr>
          <p:cNvPr id="21" name="TextBox 20">
            <a:extLst>
              <a:ext uri="{FF2B5EF4-FFF2-40B4-BE49-F238E27FC236}">
                <a16:creationId xmlns:a16="http://schemas.microsoft.com/office/drawing/2014/main" id="{73B1B5C7-03CF-1758-3852-BCCAFBC47194}"/>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rPr>
              <a:t>6</a:t>
            </a:r>
          </a:p>
        </p:txBody>
      </p:sp>
      <p:sp>
        <p:nvSpPr>
          <p:cNvPr id="23" name="Title 1">
            <a:extLst>
              <a:ext uri="{FF2B5EF4-FFF2-40B4-BE49-F238E27FC236}">
                <a16:creationId xmlns:a16="http://schemas.microsoft.com/office/drawing/2014/main" id="{33E23091-5BE9-48A9-E8CE-7A726643754F}"/>
              </a:ext>
            </a:extLst>
          </p:cNvPr>
          <p:cNvSpPr>
            <a:spLocks noGrp="1"/>
          </p:cNvSpPr>
          <p:nvPr>
            <p:ph type="title"/>
          </p:nvPr>
        </p:nvSpPr>
        <p:spPr>
          <a:xfrm>
            <a:off x="0" y="0"/>
            <a:ext cx="9144000" cy="914400"/>
          </a:xfrm>
        </p:spPr>
        <p:txBody>
          <a:bodyPr/>
          <a:lstStyle/>
          <a:p>
            <a:r>
              <a:rPr lang="en-US" sz="4000" b="0" dirty="0">
                <a:solidFill>
                  <a:schemeClr val="tx1"/>
                </a:solidFill>
                <a:latin typeface="Corbel" panose="020B0503020204020204" pitchFamily="34" charset="0"/>
                <a:cs typeface="Gill Sans MT"/>
              </a:rPr>
              <a:t>Outline</a:t>
            </a:r>
          </a:p>
        </p:txBody>
      </p:sp>
      <p:sp>
        <p:nvSpPr>
          <p:cNvPr id="22" name="Slide Number Placeholder 1">
            <a:extLst>
              <a:ext uri="{FF2B5EF4-FFF2-40B4-BE49-F238E27FC236}">
                <a16:creationId xmlns:a16="http://schemas.microsoft.com/office/drawing/2014/main" id="{681EDB22-7757-8A29-0780-71B277489FA4}"/>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4" name="TextBox 18">
            <a:extLst>
              <a:ext uri="{FF2B5EF4-FFF2-40B4-BE49-F238E27FC236}">
                <a16:creationId xmlns:a16="http://schemas.microsoft.com/office/drawing/2014/main" id="{E23CB14D-997E-C222-994C-8EDCBD45AE70}"/>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rPr>
              <a:t>4</a:t>
            </a:r>
          </a:p>
        </p:txBody>
      </p:sp>
    </p:spTree>
    <p:extLst>
      <p:ext uri="{BB962C8B-B14F-4D97-AF65-F5344CB8AC3E}">
        <p14:creationId xmlns:p14="http://schemas.microsoft.com/office/powerpoint/2010/main" val="3212729751"/>
      </p:ext>
    </p:extLst>
  </p:cSld>
  <p:clrMapOvr>
    <a:masterClrMapping/>
  </p:clrMapOvr>
  <mc:AlternateContent xmlns:mc="http://schemas.openxmlformats.org/markup-compatibility/2006" xmlns:p14="http://schemas.microsoft.com/office/powerpoint/2010/main">
    <mc:Choice Requires="p14">
      <p:transition spd="slow" p14:dur="2000" advTm="3404"/>
    </mc:Choice>
    <mc:Fallback xmlns="">
      <p:transition spd="slow" advTm="340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7D057-01CE-ABDC-ACFA-4EB40055C38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5613A94-8433-08A7-385A-33C9BAFD4587}"/>
              </a:ext>
            </a:extLst>
          </p:cNvPr>
          <p:cNvSpPr/>
          <p:nvPr/>
        </p:nvSpPr>
        <p:spPr>
          <a:xfrm>
            <a:off x="0" y="1872765"/>
            <a:ext cx="9144000" cy="1556235"/>
          </a:xfrm>
          <a:prstGeom prst="rect">
            <a:avLst/>
          </a:prstGeom>
          <a:solidFill>
            <a:srgbClr val="F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4C0476A6-E9EF-8698-F533-ADD062AB8988}"/>
              </a:ext>
            </a:extLst>
          </p:cNvPr>
          <p:cNvSpPr/>
          <p:nvPr/>
        </p:nvSpPr>
        <p:spPr>
          <a:xfrm>
            <a:off x="0" y="764606"/>
            <a:ext cx="9144000" cy="914400"/>
          </a:xfrm>
          <a:prstGeom prst="rect">
            <a:avLst/>
          </a:prstGeom>
          <a:solidFill>
            <a:srgbClr val="CCD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6D685E8E-B325-1648-491E-6B4FC1DBEF0C}"/>
              </a:ext>
            </a:extLst>
          </p:cNvPr>
          <p:cNvSpPr/>
          <p:nvPr/>
        </p:nvSpPr>
        <p:spPr>
          <a:xfrm>
            <a:off x="0" y="3753104"/>
            <a:ext cx="9144000" cy="779230"/>
          </a:xfrm>
          <a:prstGeom prst="rect">
            <a:avLst/>
          </a:prstGeom>
          <a:solidFill>
            <a:srgbClr val="B8CF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AFCFE6CB-15F5-3AEA-9111-BEF64335211A}"/>
              </a:ext>
            </a:extLst>
          </p:cNvPr>
          <p:cNvSpPr/>
          <p:nvPr/>
        </p:nvSpPr>
        <p:spPr>
          <a:xfrm>
            <a:off x="0" y="4840994"/>
            <a:ext cx="9144000" cy="1097109"/>
          </a:xfrm>
          <a:prstGeom prst="rect">
            <a:avLst/>
          </a:prstGeom>
          <a:solidFill>
            <a:srgbClr val="AF9CD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A4A508F3-0891-3972-6E1E-41CCEB7E21FB}"/>
              </a:ext>
            </a:extLst>
          </p:cNvPr>
          <p:cNvSpPr>
            <a:spLocks noGrp="1"/>
          </p:cNvSpPr>
          <p:nvPr>
            <p:ph type="title"/>
          </p:nvPr>
        </p:nvSpPr>
        <p:spPr>
          <a:xfrm>
            <a:off x="0" y="-76200"/>
            <a:ext cx="9144000" cy="914400"/>
          </a:xfrm>
        </p:spPr>
        <p:txBody>
          <a:bodyPr/>
          <a:lstStyle/>
          <a:p>
            <a:r>
              <a:rPr lang="en-US" sz="4000" b="0" dirty="0">
                <a:solidFill>
                  <a:schemeClr val="tx1"/>
                </a:solidFill>
                <a:latin typeface="Corbel" panose="020B0503020204020204" pitchFamily="34" charset="0"/>
              </a:rPr>
              <a:t>Evaluation Methodology</a:t>
            </a:r>
          </a:p>
        </p:txBody>
      </p:sp>
      <p:sp>
        <p:nvSpPr>
          <p:cNvPr id="3" name="Content Placeholder 2">
            <a:extLst>
              <a:ext uri="{FF2B5EF4-FFF2-40B4-BE49-F238E27FC236}">
                <a16:creationId xmlns:a16="http://schemas.microsoft.com/office/drawing/2014/main" id="{FF6392FD-9923-6D4B-2263-358EACC59940}"/>
              </a:ext>
            </a:extLst>
          </p:cNvPr>
          <p:cNvSpPr>
            <a:spLocks noGrp="1"/>
          </p:cNvSpPr>
          <p:nvPr>
            <p:ph idx="1"/>
          </p:nvPr>
        </p:nvSpPr>
        <p:spPr>
          <a:xfrm>
            <a:off x="76200" y="743204"/>
            <a:ext cx="9067800" cy="6019800"/>
          </a:xfrm>
        </p:spPr>
        <p:txBody>
          <a:bodyPr>
            <a:noAutofit/>
          </a:bodyPr>
          <a:lstStyle/>
          <a:p>
            <a:pPr marL="0" indent="0">
              <a:buNone/>
            </a:pPr>
            <a:r>
              <a:rPr lang="en-US" sz="2000" u="sng" dirty="0">
                <a:solidFill>
                  <a:srgbClr val="016FC0"/>
                </a:solidFill>
                <a:latin typeface="Corbel" panose="020B0503020204020204" pitchFamily="34" charset="0"/>
              </a:rPr>
              <a:t>Performance and Energy Analysis</a:t>
            </a:r>
            <a:r>
              <a:rPr lang="en-US" sz="2000" dirty="0">
                <a:solidFill>
                  <a:srgbClr val="016FC0"/>
                </a:solidFill>
                <a:latin typeface="Corbel" panose="020B0503020204020204" pitchFamily="34" charset="0"/>
              </a:rPr>
              <a:t>:</a:t>
            </a:r>
          </a:p>
          <a:p>
            <a:pPr>
              <a:buFont typeface="Corbel" panose="020B0503020204020204" pitchFamily="34" charset="0"/>
              <a:buChar char="−"/>
            </a:pPr>
            <a:r>
              <a:rPr lang="en-US" sz="2000" b="0" dirty="0">
                <a:solidFill>
                  <a:schemeClr val="tx1"/>
                </a:solidFill>
                <a:latin typeface="Corbel" panose="020B0503020204020204" pitchFamily="34" charset="0"/>
              </a:rPr>
              <a:t>Simulation using AttAcc [ASPLOS’24] and </a:t>
            </a:r>
            <a:r>
              <a:rPr lang="en-US" sz="2000" b="0" dirty="0" err="1">
                <a:solidFill>
                  <a:schemeClr val="tx1"/>
                </a:solidFill>
                <a:latin typeface="Corbel" panose="020B0503020204020204" pitchFamily="34" charset="0"/>
              </a:rPr>
              <a:t>Ramulator</a:t>
            </a:r>
            <a:r>
              <a:rPr lang="en-US" sz="2000" b="0" dirty="0">
                <a:solidFill>
                  <a:schemeClr val="tx1"/>
                </a:solidFill>
                <a:latin typeface="Corbel" panose="020B0503020204020204" pitchFamily="34" charset="0"/>
              </a:rPr>
              <a:t> 2 [IEEE CAL’23]</a:t>
            </a:r>
          </a:p>
          <a:p>
            <a:pPr marL="0" indent="0">
              <a:buNone/>
            </a:pPr>
            <a:endParaRPr lang="en-US" altLang="zh-CN" sz="2000" b="0" dirty="0">
              <a:solidFill>
                <a:schemeClr val="tx1"/>
              </a:solidFill>
              <a:latin typeface="Corbel" panose="020B0503020204020204" pitchFamily="34" charset="0"/>
            </a:endParaRPr>
          </a:p>
          <a:p>
            <a:pPr marL="0" indent="0">
              <a:buNone/>
            </a:pPr>
            <a:r>
              <a:rPr lang="en-US" altLang="zh-CN" sz="2000" u="sng" dirty="0">
                <a:solidFill>
                  <a:srgbClr val="C00000"/>
                </a:solidFill>
                <a:latin typeface="Corbel" panose="020B0503020204020204" pitchFamily="34" charset="0"/>
              </a:rPr>
              <a:t>Baselines</a:t>
            </a:r>
            <a:r>
              <a:rPr lang="en-US" altLang="zh-CN" sz="2000" dirty="0">
                <a:solidFill>
                  <a:srgbClr val="C00000"/>
                </a:solidFill>
                <a:latin typeface="Corbel" panose="020B0503020204020204" pitchFamily="34" charset="0"/>
              </a:rPr>
              <a:t>:</a:t>
            </a:r>
          </a:p>
          <a:p>
            <a:pPr>
              <a:buFont typeface="Corbel" panose="020B0503020204020204" pitchFamily="34" charset="0"/>
              <a:buChar char="−"/>
            </a:pPr>
            <a:r>
              <a:rPr lang="en-US" altLang="zh-CN" sz="2000" dirty="0">
                <a:solidFill>
                  <a:srgbClr val="C00000"/>
                </a:solidFill>
                <a:latin typeface="Corbel" panose="020B0503020204020204" pitchFamily="34" charset="0"/>
              </a:rPr>
              <a:t>AttAcc </a:t>
            </a:r>
            <a:r>
              <a:rPr lang="en-US" altLang="zh-CN" sz="2000" b="0" dirty="0">
                <a:solidFill>
                  <a:schemeClr val="tx1"/>
                </a:solidFill>
                <a:latin typeface="Corbel" panose="020B0503020204020204" pitchFamily="34" charset="0"/>
              </a:rPr>
              <a:t>[</a:t>
            </a:r>
            <a:r>
              <a:rPr lang="en-US" altLang="zh-CN" sz="1800" b="0" dirty="0">
                <a:solidFill>
                  <a:schemeClr val="tx1"/>
                </a:solidFill>
                <a:latin typeface="Corbel" panose="020B0503020204020204"/>
              </a:rPr>
              <a:t>ASPLOS’24]</a:t>
            </a:r>
          </a:p>
          <a:p>
            <a:pPr lvl="0">
              <a:buFont typeface="Corbel" panose="020B0503020204020204" pitchFamily="34" charset="0"/>
              <a:buChar char="−"/>
            </a:pPr>
            <a:r>
              <a:rPr lang="en-US" altLang="zh-CN" sz="2000" dirty="0">
                <a:solidFill>
                  <a:srgbClr val="C00000"/>
                </a:solidFill>
                <a:latin typeface="Corbel" panose="020B0503020204020204" pitchFamily="34" charset="0"/>
              </a:rPr>
              <a:t>GPU+HBM-PIM </a:t>
            </a:r>
            <a:r>
              <a:rPr lang="en-US" altLang="zh-CN" sz="2100" b="0" dirty="0">
                <a:solidFill>
                  <a:prstClr val="black"/>
                </a:solidFill>
                <a:latin typeface="Corbel" panose="020B0503020204020204"/>
                <a:ea typeface="华文楷体" panose="02010600040101010101" pitchFamily="2" charset="-122"/>
              </a:rPr>
              <a:t>(</a:t>
            </a:r>
            <a:r>
              <a:rPr lang="en-US" altLang="zh-CN" sz="1800" b="0" dirty="0">
                <a:solidFill>
                  <a:prstClr val="black"/>
                </a:solidFill>
                <a:latin typeface="Corbel" panose="020B0503020204020204"/>
              </a:rPr>
              <a:t>NVIDIA A100 GPU + Samsung’s HBM-PIM</a:t>
            </a:r>
            <a:r>
              <a:rPr lang="en-US" altLang="zh-CN" sz="2100" b="0" dirty="0">
                <a:solidFill>
                  <a:prstClr val="black"/>
                </a:solidFill>
                <a:latin typeface="Corbel" panose="020B0503020204020204"/>
                <a:ea typeface="华文楷体" panose="02010600040101010101" pitchFamily="2" charset="-122"/>
              </a:rPr>
              <a:t>)</a:t>
            </a:r>
            <a:endParaRPr lang="en-US" altLang="zh-CN" sz="2100" b="0" dirty="0">
              <a:solidFill>
                <a:prstClr val="black"/>
              </a:solidFill>
              <a:latin typeface="Corbel" panose="020B0503020204020204"/>
            </a:endParaRPr>
          </a:p>
          <a:p>
            <a:pPr lvl="0">
              <a:buFont typeface="Corbel" panose="020B0503020204020204" pitchFamily="34" charset="0"/>
              <a:buChar char="−"/>
            </a:pPr>
            <a:r>
              <a:rPr lang="en-US" altLang="zh-CN" sz="2000" dirty="0">
                <a:solidFill>
                  <a:srgbClr val="C00000"/>
                </a:solidFill>
                <a:latin typeface="Corbel" panose="020B0503020204020204" pitchFamily="34" charset="0"/>
              </a:rPr>
              <a:t>PIM-only</a:t>
            </a:r>
            <a:r>
              <a:rPr lang="en-US" altLang="zh-CN" sz="1800" b="0" dirty="0">
                <a:solidFill>
                  <a:prstClr val="black"/>
                </a:solidFill>
                <a:latin typeface="Corbel" panose="020B0503020204020204"/>
              </a:rPr>
              <a:t> (PIM devices in AttAcc</a:t>
            </a:r>
            <a:r>
              <a:rPr lang="en-US" altLang="zh-CN" sz="2100" b="0" dirty="0">
                <a:solidFill>
                  <a:prstClr val="black"/>
                </a:solidFill>
                <a:latin typeface="Corbel" panose="020B0503020204020204"/>
                <a:ea typeface="华文楷体" panose="02010600040101010101" pitchFamily="2" charset="-122"/>
              </a:rPr>
              <a:t>)</a:t>
            </a:r>
            <a:endParaRPr lang="en-US" altLang="zh-CN" sz="2000" dirty="0">
              <a:solidFill>
                <a:srgbClr val="C00000"/>
              </a:solidFill>
              <a:latin typeface="Corbel" panose="020B0503020204020204" pitchFamily="34" charset="0"/>
            </a:endParaRPr>
          </a:p>
          <a:p>
            <a:pPr marL="0" lvl="1" indent="0">
              <a:buNone/>
            </a:pPr>
            <a:endParaRPr lang="en-US" sz="2000" u="sng" dirty="0">
              <a:solidFill>
                <a:schemeClr val="tx2"/>
              </a:solidFill>
              <a:latin typeface="Corbel" panose="020B0503020204020204" pitchFamily="34" charset="0"/>
            </a:endParaRPr>
          </a:p>
          <a:p>
            <a:pPr marL="0" lvl="1" indent="0">
              <a:buNone/>
            </a:pPr>
            <a:r>
              <a:rPr lang="en-US" sz="2000" u="sng" dirty="0">
                <a:solidFill>
                  <a:srgbClr val="2F8100"/>
                </a:solidFill>
                <a:latin typeface="Corbel" panose="020B0503020204020204" pitchFamily="34" charset="0"/>
              </a:rPr>
              <a:t>Workloads</a:t>
            </a:r>
            <a:r>
              <a:rPr lang="en-US" sz="2000" dirty="0">
                <a:solidFill>
                  <a:srgbClr val="2F8100"/>
                </a:solidFill>
                <a:latin typeface="Corbel" panose="020B0503020204020204" pitchFamily="34" charset="0"/>
              </a:rPr>
              <a:t>: Three </a:t>
            </a:r>
            <a:r>
              <a:rPr lang="en-US" sz="2000" b="0" dirty="0">
                <a:solidFill>
                  <a:schemeClr val="tx1"/>
                </a:solidFill>
                <a:latin typeface="Corbel" panose="020B0503020204020204" pitchFamily="34" charset="0"/>
              </a:rPr>
              <a:t>transformer-based LLMs</a:t>
            </a:r>
          </a:p>
          <a:p>
            <a:pPr marL="342900" lvl="1" indent="-342900"/>
            <a:r>
              <a:rPr lang="es-ES" sz="2000" b="0" dirty="0">
                <a:solidFill>
                  <a:schemeClr val="tx1"/>
                </a:solidFill>
                <a:latin typeface="Corbel" panose="020B0503020204020204" pitchFamily="34" charset="0"/>
              </a:rPr>
              <a:t>LLaMA-65B, GPT-3 66B, GPT-3 175B</a:t>
            </a:r>
            <a:br>
              <a:rPr lang="en-US" sz="2400" dirty="0">
                <a:latin typeface="Corbel" panose="020B0503020204020204" pitchFamily="34" charset="0"/>
                <a:cs typeface="Adobe Garamond Pro"/>
              </a:rPr>
            </a:br>
            <a:endParaRPr lang="en-US" sz="2400" dirty="0">
              <a:solidFill>
                <a:schemeClr val="tx2"/>
              </a:solidFill>
              <a:latin typeface="Corbel" panose="020B0503020204020204" pitchFamily="34" charset="0"/>
            </a:endParaRPr>
          </a:p>
          <a:p>
            <a:pPr marL="0" lvl="1" indent="0">
              <a:buNone/>
            </a:pPr>
            <a:r>
              <a:rPr lang="en-US" sz="2000" u="sng" dirty="0">
                <a:solidFill>
                  <a:srgbClr val="7030A0"/>
                </a:solidFill>
                <a:latin typeface="Corbel" panose="020B0503020204020204" pitchFamily="34" charset="0"/>
              </a:rPr>
              <a:t>Datasets</a:t>
            </a:r>
            <a:r>
              <a:rPr lang="en-US" sz="2000" dirty="0">
                <a:solidFill>
                  <a:srgbClr val="7030A0"/>
                </a:solidFill>
                <a:latin typeface="Corbel" panose="020B0503020204020204" pitchFamily="34" charset="0"/>
              </a:rPr>
              <a:t>: </a:t>
            </a:r>
            <a:r>
              <a:rPr lang="en-US" sz="2000" b="0" dirty="0">
                <a:solidFill>
                  <a:schemeClr val="tx1"/>
                </a:solidFill>
                <a:latin typeface="Corbel" panose="020B0503020204020204" pitchFamily="34" charset="0"/>
              </a:rPr>
              <a:t>Dolly</a:t>
            </a:r>
            <a:endParaRPr lang="en-US" sz="1800" u="sng" dirty="0">
              <a:solidFill>
                <a:schemeClr val="tx1">
                  <a:lumMod val="75000"/>
                  <a:lumOff val="25000"/>
                </a:schemeClr>
              </a:solidFill>
              <a:latin typeface="Corbel" panose="020B0503020204020204" pitchFamily="34" charset="0"/>
              <a:cs typeface="Calibri" panose="020F0502020204030204" pitchFamily="34" charset="0"/>
            </a:endParaRPr>
          </a:p>
          <a:p>
            <a:pPr>
              <a:buFont typeface="Corbel" panose="020B0503020204020204" pitchFamily="34" charset="0"/>
              <a:buChar char="−"/>
            </a:pPr>
            <a:r>
              <a:rPr lang="en-US" altLang="zh-CN" sz="2000" b="0" dirty="0">
                <a:solidFill>
                  <a:schemeClr val="tx1"/>
                </a:solidFill>
                <a:latin typeface="Corbel" panose="020B0503020204020204" pitchFamily="34" charset="0"/>
              </a:rPr>
              <a:t>Creative-writing tasks</a:t>
            </a:r>
          </a:p>
          <a:p>
            <a:pPr>
              <a:buFont typeface="Corbel" panose="020B0503020204020204" pitchFamily="34" charset="0"/>
              <a:buChar char="−"/>
            </a:pPr>
            <a:r>
              <a:rPr lang="en-US" sz="2000" b="0" dirty="0">
                <a:solidFill>
                  <a:schemeClr val="tx1"/>
                </a:solidFill>
                <a:latin typeface="Corbel" panose="020B0503020204020204" pitchFamily="34" charset="0"/>
                <a:cs typeface="Gill Sans MT"/>
              </a:rPr>
              <a:t>General-QA tasks</a:t>
            </a:r>
            <a:endParaRPr lang="en-US" sz="2000" dirty="0">
              <a:solidFill>
                <a:schemeClr val="accent2"/>
              </a:solidFill>
              <a:latin typeface="Corbel" panose="020B0503020204020204" pitchFamily="34" charset="0"/>
              <a:cs typeface="Gill Sans MT"/>
            </a:endParaRPr>
          </a:p>
          <a:p>
            <a:endParaRPr lang="en-US" sz="2000" dirty="0">
              <a:solidFill>
                <a:srgbClr val="0000FF"/>
              </a:solidFill>
              <a:latin typeface="Corbel" panose="020B0503020204020204" pitchFamily="34" charset="0"/>
            </a:endParaRPr>
          </a:p>
          <a:p>
            <a:pPr lvl="1"/>
            <a:endParaRPr lang="en-US" sz="2000" dirty="0">
              <a:solidFill>
                <a:srgbClr val="C00000"/>
              </a:solidFill>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a:p>
            <a:pPr lvl="1"/>
            <a:endParaRPr lang="en-US" sz="2000" dirty="0">
              <a:latin typeface="Corbel" panose="020B0503020204020204" pitchFamily="34" charset="0"/>
              <a:cs typeface="Adobe Garamond Pro"/>
            </a:endParaRPr>
          </a:p>
        </p:txBody>
      </p:sp>
      <p:pic>
        <p:nvPicPr>
          <p:cNvPr id="9" name="Picture 8" descr="safari.png">
            <a:extLst>
              <a:ext uri="{FF2B5EF4-FFF2-40B4-BE49-F238E27FC236}">
                <a16:creationId xmlns:a16="http://schemas.microsoft.com/office/drawing/2014/main" id="{02910C3E-3E32-166A-9DA7-E39BA248FC79}"/>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5" name="Slide Number Placeholder 4">
            <a:extLst>
              <a:ext uri="{FF2B5EF4-FFF2-40B4-BE49-F238E27FC236}">
                <a16:creationId xmlns:a16="http://schemas.microsoft.com/office/drawing/2014/main" id="{39E10117-A2AA-E54C-3D74-37DA359CBFF2}"/>
              </a:ext>
            </a:extLst>
          </p:cNvPr>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2400" b="1" i="0" u="none" strike="noStrike" kern="1200" cap="none" spc="0" normalizeH="0" baseline="0" noProof="0" dirty="0">
              <a:ln>
                <a:noFill/>
              </a:ln>
              <a:solidFill>
                <a:srgbClr val="0070C0"/>
              </a:solidFill>
              <a:effectLst/>
              <a:uLnTx/>
              <a:uFillTx/>
              <a:latin typeface="Gill Sans MT"/>
              <a:ea typeface="+mn-ea"/>
              <a:cs typeface="+mn-cs"/>
            </a:endParaRPr>
          </a:p>
        </p:txBody>
      </p:sp>
    </p:spTree>
    <p:custDataLst>
      <p:tags r:id="rId1"/>
    </p:custDataLst>
    <p:extLst>
      <p:ext uri="{BB962C8B-B14F-4D97-AF65-F5344CB8AC3E}">
        <p14:creationId xmlns:p14="http://schemas.microsoft.com/office/powerpoint/2010/main" val="1078850949"/>
      </p:ext>
    </p:extLst>
  </p:cSld>
  <p:clrMapOvr>
    <a:masterClrMapping/>
  </p:clrMapOvr>
  <mc:AlternateContent xmlns:mc="http://schemas.openxmlformats.org/markup-compatibility/2006" xmlns:p14="http://schemas.microsoft.com/office/powerpoint/2010/main">
    <mc:Choice Requires="p14">
      <p:transition spd="slow" p14:dur="2000" advTm="25131"/>
    </mc:Choice>
    <mc:Fallback xmlns="">
      <p:transition spd="slow" advTm="251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2D20A-1483-D610-0F1D-43F85A49FE7C}"/>
            </a:ext>
          </a:extLst>
        </p:cNvPr>
        <p:cNvGrpSpPr/>
        <p:nvPr/>
      </p:nvGrpSpPr>
      <p:grpSpPr>
        <a:xfrm>
          <a:off x="0" y="0"/>
          <a:ext cx="0" cy="0"/>
          <a:chOff x="0" y="0"/>
          <a:chExt cx="0" cy="0"/>
        </a:xfrm>
      </p:grpSpPr>
      <p:graphicFrame>
        <p:nvGraphicFramePr>
          <p:cNvPr id="25" name="图表 24">
            <a:extLst>
              <a:ext uri="{FF2B5EF4-FFF2-40B4-BE49-F238E27FC236}">
                <a16:creationId xmlns:a16="http://schemas.microsoft.com/office/drawing/2014/main" id="{2C4B0BA8-9143-C9E9-281D-FA249F6CAAF4}"/>
              </a:ext>
            </a:extLst>
          </p:cNvPr>
          <p:cNvGraphicFramePr>
            <a:graphicFrameLocks/>
          </p:cNvGraphicFramePr>
          <p:nvPr>
            <p:extLst>
              <p:ext uri="{D42A27DB-BD31-4B8C-83A1-F6EECF244321}">
                <p14:modId xmlns:p14="http://schemas.microsoft.com/office/powerpoint/2010/main" val="2339052649"/>
              </p:ext>
            </p:extLst>
          </p:nvPr>
        </p:nvGraphicFramePr>
        <p:xfrm>
          <a:off x="-51440" y="781598"/>
          <a:ext cx="9043040" cy="568466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D46ABE3-0CCE-7535-D952-EE52E78D1BA6}"/>
              </a:ext>
            </a:extLst>
          </p:cNvPr>
          <p:cNvSpPr>
            <a:spLocks noGrp="1"/>
          </p:cNvSpPr>
          <p:nvPr>
            <p:ph type="title"/>
          </p:nvPr>
        </p:nvSpPr>
        <p:spPr>
          <a:xfrm>
            <a:off x="0" y="-152400"/>
            <a:ext cx="9144000" cy="914400"/>
          </a:xfrm>
        </p:spPr>
        <p:txBody>
          <a:bodyPr/>
          <a:lstStyle/>
          <a:p>
            <a:r>
              <a:rPr lang="en-US" sz="4000" b="0" dirty="0">
                <a:solidFill>
                  <a:schemeClr val="tx1"/>
                </a:solidFill>
                <a:latin typeface="Corbel" panose="020B0503020204020204" pitchFamily="34" charset="0"/>
                <a:cs typeface="Gill Sans MT"/>
              </a:rPr>
              <a:t>Performance Analysis</a:t>
            </a:r>
          </a:p>
        </p:txBody>
      </p:sp>
      <p:sp>
        <p:nvSpPr>
          <p:cNvPr id="3" name="Content Placeholder 2">
            <a:extLst>
              <a:ext uri="{FF2B5EF4-FFF2-40B4-BE49-F238E27FC236}">
                <a16:creationId xmlns:a16="http://schemas.microsoft.com/office/drawing/2014/main" id="{CA33E7B2-DD00-593F-4BBD-0627C8A5A961}"/>
              </a:ext>
            </a:extLst>
          </p:cNvPr>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latin typeface="Corbel" panose="020B0503020204020204" pitchFamily="34" charset="0"/>
            </a:endParaRPr>
          </a:p>
          <a:p>
            <a:pPr lvl="2"/>
            <a:endParaRPr lang="en-US" sz="1800" dirty="0">
              <a:solidFill>
                <a:srgbClr val="595959"/>
              </a:solidFill>
              <a:latin typeface="Corbel" panose="020B0503020204020204" pitchFamily="34" charset="0"/>
            </a:endParaRPr>
          </a:p>
          <a:p>
            <a:pPr marL="914400" lvl="2" indent="0">
              <a:buNone/>
            </a:pPr>
            <a:endParaRPr lang="en-US" sz="1400" dirty="0">
              <a:solidFill>
                <a:srgbClr val="0000FF"/>
              </a:solidFill>
              <a:latin typeface="Corbel" panose="020B0503020204020204" pitchFamily="34" charset="0"/>
            </a:endParaRPr>
          </a:p>
          <a:p>
            <a:pPr lvl="1"/>
            <a:endParaRPr lang="en-US" sz="1600" dirty="0">
              <a:latin typeface="Corbel" panose="020B0503020204020204" pitchFamily="34" charset="0"/>
            </a:endParaRPr>
          </a:p>
        </p:txBody>
      </p:sp>
      <p:pic>
        <p:nvPicPr>
          <p:cNvPr id="55" name="Picture 54" descr="safari.png">
            <a:extLst>
              <a:ext uri="{FF2B5EF4-FFF2-40B4-BE49-F238E27FC236}">
                <a16:creationId xmlns:a16="http://schemas.microsoft.com/office/drawing/2014/main" id="{A5BE0DA7-5034-8735-FDC1-FD1EB48E7143}"/>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5" name="Slide Number Placeholder 4">
            <a:extLst>
              <a:ext uri="{FF2B5EF4-FFF2-40B4-BE49-F238E27FC236}">
                <a16:creationId xmlns:a16="http://schemas.microsoft.com/office/drawing/2014/main" id="{02747C9E-9FA7-ADBF-60A1-1E240987BA6F}"/>
              </a:ext>
            </a:extLst>
          </p:cNvPr>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2400" b="1" i="0" u="none" strike="noStrike" kern="1200" cap="none" spc="0" normalizeH="0" baseline="0" noProof="0" dirty="0">
              <a:ln>
                <a:noFill/>
              </a:ln>
              <a:solidFill>
                <a:srgbClr val="0070C0"/>
              </a:solidFill>
              <a:effectLst/>
              <a:uLnTx/>
              <a:uFillTx/>
              <a:latin typeface="Corbel" panose="020B0503020204020204" pitchFamily="34" charset="0"/>
            </a:endParaRPr>
          </a:p>
        </p:txBody>
      </p:sp>
      <p:sp>
        <p:nvSpPr>
          <p:cNvPr id="27" name="文本框 26">
            <a:extLst>
              <a:ext uri="{FF2B5EF4-FFF2-40B4-BE49-F238E27FC236}">
                <a16:creationId xmlns:a16="http://schemas.microsoft.com/office/drawing/2014/main" id="{16D5EBEF-E5CB-2902-1FA3-B2B2F7EF4049}"/>
              </a:ext>
            </a:extLst>
          </p:cNvPr>
          <p:cNvSpPr txBox="1"/>
          <p:nvPr/>
        </p:nvSpPr>
        <p:spPr>
          <a:xfrm>
            <a:off x="561802" y="1593850"/>
            <a:ext cx="277615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LLAMA-65B</a:t>
            </a:r>
            <a:endParaRPr lang="zh-CN" altLang="en-US" sz="2000" dirty="0">
              <a:latin typeface="Corbel" panose="020B0503020204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id="{08CC7803-EBF4-B35B-0F54-5A15BB38F6E6}"/>
              </a:ext>
            </a:extLst>
          </p:cNvPr>
          <p:cNvSpPr txBox="1"/>
          <p:nvPr/>
        </p:nvSpPr>
        <p:spPr>
          <a:xfrm>
            <a:off x="3337954" y="1593850"/>
            <a:ext cx="277615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GPT-3 66B</a:t>
            </a:r>
            <a:endParaRPr lang="zh-CN" altLang="en-US" sz="2000" dirty="0">
              <a:latin typeface="Corbel" panose="020B0503020204020204" pitchFamily="34" charset="0"/>
              <a:cs typeface="Arial" panose="020B0604020202020204" pitchFamily="34" charset="0"/>
            </a:endParaRPr>
          </a:p>
        </p:txBody>
      </p:sp>
      <p:sp>
        <p:nvSpPr>
          <p:cNvPr id="33" name="文本框 32">
            <a:extLst>
              <a:ext uri="{FF2B5EF4-FFF2-40B4-BE49-F238E27FC236}">
                <a16:creationId xmlns:a16="http://schemas.microsoft.com/office/drawing/2014/main" id="{74603F00-8EB2-4D71-4F6A-5139C8826048}"/>
              </a:ext>
            </a:extLst>
          </p:cNvPr>
          <p:cNvSpPr txBox="1"/>
          <p:nvPr/>
        </p:nvSpPr>
        <p:spPr>
          <a:xfrm>
            <a:off x="6114105" y="1593850"/>
            <a:ext cx="277615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GPT-3 175B</a:t>
            </a:r>
            <a:endParaRPr lang="zh-CN" altLang="en-US" sz="2000" dirty="0">
              <a:latin typeface="Corbel" panose="020B0503020204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CB9CCFC-60B9-344E-E1D6-ED08BFAB4F0D}"/>
              </a:ext>
            </a:extLst>
          </p:cNvPr>
          <p:cNvSpPr/>
          <p:nvPr/>
        </p:nvSpPr>
        <p:spPr>
          <a:xfrm>
            <a:off x="247943" y="4725833"/>
            <a:ext cx="8705831" cy="62924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000">
              <a:latin typeface="Corbel" panose="020B0503020204020204" pitchFamily="34" charset="0"/>
            </a:endParaRPr>
          </a:p>
        </p:txBody>
      </p:sp>
      <p:sp>
        <p:nvSpPr>
          <p:cNvPr id="35" name="文本框 34">
            <a:extLst>
              <a:ext uri="{FF2B5EF4-FFF2-40B4-BE49-F238E27FC236}">
                <a16:creationId xmlns:a16="http://schemas.microsoft.com/office/drawing/2014/main" id="{0BBC772D-40B8-2FB6-4876-05080C7A508F}"/>
              </a:ext>
            </a:extLst>
          </p:cNvPr>
          <p:cNvSpPr txBox="1"/>
          <p:nvPr/>
        </p:nvSpPr>
        <p:spPr>
          <a:xfrm>
            <a:off x="3337954" y="4673547"/>
            <a:ext cx="277615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Initial RLP</a:t>
            </a:r>
            <a:endParaRPr lang="zh-CN" altLang="en-US" sz="2000" dirty="0">
              <a:latin typeface="Corbel" panose="020B0503020204020204" pitchFamily="34" charset="0"/>
              <a:cs typeface="Arial" panose="020B0604020202020204" pitchFamily="34" charset="0"/>
            </a:endParaRPr>
          </a:p>
        </p:txBody>
      </p:sp>
      <p:cxnSp>
        <p:nvCxnSpPr>
          <p:cNvPr id="40" name="直接连接符 39">
            <a:extLst>
              <a:ext uri="{FF2B5EF4-FFF2-40B4-BE49-F238E27FC236}">
                <a16:creationId xmlns:a16="http://schemas.microsoft.com/office/drawing/2014/main" id="{5DCD6E8F-4233-52DA-F739-AB0A14678AAD}"/>
              </a:ext>
            </a:extLst>
          </p:cNvPr>
          <p:cNvCxnSpPr>
            <a:cxnSpLocks/>
          </p:cNvCxnSpPr>
          <p:nvPr/>
        </p:nvCxnSpPr>
        <p:spPr>
          <a:xfrm flipV="1">
            <a:off x="3520578" y="1993960"/>
            <a:ext cx="0" cy="2260583"/>
          </a:xfrm>
          <a:prstGeom prst="line">
            <a:avLst/>
          </a:prstGeom>
          <a:ln w="9525"/>
        </p:spPr>
        <p:style>
          <a:lnRef idx="1">
            <a:schemeClr val="dk1"/>
          </a:lnRef>
          <a:fillRef idx="0">
            <a:schemeClr val="dk1"/>
          </a:fillRef>
          <a:effectRef idx="0">
            <a:schemeClr val="dk1"/>
          </a:effectRef>
          <a:fontRef idx="minor">
            <a:schemeClr val="tx1"/>
          </a:fontRef>
        </p:style>
      </p:cxnSp>
      <p:sp>
        <p:nvSpPr>
          <p:cNvPr id="41" name="文本框 40">
            <a:extLst>
              <a:ext uri="{FF2B5EF4-FFF2-40B4-BE49-F238E27FC236}">
                <a16:creationId xmlns:a16="http://schemas.microsoft.com/office/drawing/2014/main" id="{E0C3DF91-D823-9B2B-662E-A2A98FE21338}"/>
              </a:ext>
            </a:extLst>
          </p:cNvPr>
          <p:cNvSpPr txBox="1"/>
          <p:nvPr/>
        </p:nvSpPr>
        <p:spPr>
          <a:xfrm>
            <a:off x="755687"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TLP=1</a:t>
            </a:r>
            <a:endParaRPr lang="zh-CN" altLang="en-US" sz="2000" dirty="0">
              <a:latin typeface="Corbel" panose="020B0503020204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CC5077F3-C302-81B2-B875-F5EEE2FC1AF8}"/>
              </a:ext>
            </a:extLst>
          </p:cNvPr>
          <p:cNvSpPr txBox="1"/>
          <p:nvPr/>
        </p:nvSpPr>
        <p:spPr>
          <a:xfrm>
            <a:off x="1653595"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TLP=2</a:t>
            </a:r>
            <a:endParaRPr lang="zh-CN" altLang="en-US" sz="2000" dirty="0">
              <a:latin typeface="Corbel" panose="020B0503020204020204" pitchFamily="34" charset="0"/>
              <a:cs typeface="Arial" panose="020B0604020202020204" pitchFamily="34" charset="0"/>
            </a:endParaRPr>
          </a:p>
        </p:txBody>
      </p:sp>
      <p:sp>
        <p:nvSpPr>
          <p:cNvPr id="43" name="文本框 42">
            <a:extLst>
              <a:ext uri="{FF2B5EF4-FFF2-40B4-BE49-F238E27FC236}">
                <a16:creationId xmlns:a16="http://schemas.microsoft.com/office/drawing/2014/main" id="{95EBA735-18CE-8C6C-4331-BDC6E43AFFEA}"/>
              </a:ext>
            </a:extLst>
          </p:cNvPr>
          <p:cNvSpPr txBox="1"/>
          <p:nvPr/>
        </p:nvSpPr>
        <p:spPr>
          <a:xfrm>
            <a:off x="2551503"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TLP=4</a:t>
            </a:r>
            <a:endParaRPr lang="zh-CN" altLang="en-US" sz="2000" dirty="0">
              <a:latin typeface="Corbel" panose="020B0503020204020204" pitchFamily="34" charset="0"/>
              <a:cs typeface="Arial" panose="020B0604020202020204" pitchFamily="34" charset="0"/>
            </a:endParaRPr>
          </a:p>
        </p:txBody>
      </p:sp>
      <p:cxnSp>
        <p:nvCxnSpPr>
          <p:cNvPr id="44" name="直接连接符 43">
            <a:extLst>
              <a:ext uri="{FF2B5EF4-FFF2-40B4-BE49-F238E27FC236}">
                <a16:creationId xmlns:a16="http://schemas.microsoft.com/office/drawing/2014/main" id="{69F160B3-D460-7CA5-2110-18EA5FBAF2E1}"/>
              </a:ext>
            </a:extLst>
          </p:cNvPr>
          <p:cNvCxnSpPr>
            <a:cxnSpLocks/>
          </p:cNvCxnSpPr>
          <p:nvPr/>
        </p:nvCxnSpPr>
        <p:spPr>
          <a:xfrm flipV="1">
            <a:off x="6230055" y="1993960"/>
            <a:ext cx="0" cy="2233023"/>
          </a:xfrm>
          <a:prstGeom prst="line">
            <a:avLst/>
          </a:prstGeom>
          <a:ln w="9525"/>
        </p:spPr>
        <p:style>
          <a:lnRef idx="1">
            <a:schemeClr val="dk1"/>
          </a:lnRef>
          <a:fillRef idx="0">
            <a:schemeClr val="dk1"/>
          </a:fillRef>
          <a:effectRef idx="0">
            <a:schemeClr val="dk1"/>
          </a:effectRef>
          <a:fontRef idx="minor">
            <a:schemeClr val="tx1"/>
          </a:fontRef>
        </p:style>
      </p:cxnSp>
      <p:sp>
        <p:nvSpPr>
          <p:cNvPr id="45" name="文本框 44">
            <a:extLst>
              <a:ext uri="{FF2B5EF4-FFF2-40B4-BE49-F238E27FC236}">
                <a16:creationId xmlns:a16="http://schemas.microsoft.com/office/drawing/2014/main" id="{19B9C89F-08AF-B655-A02D-3745947DADCF}"/>
              </a:ext>
            </a:extLst>
          </p:cNvPr>
          <p:cNvSpPr txBox="1"/>
          <p:nvPr/>
        </p:nvSpPr>
        <p:spPr>
          <a:xfrm>
            <a:off x="3449411"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TLP=1</a:t>
            </a:r>
            <a:endParaRPr lang="zh-CN" altLang="en-US" sz="2000" dirty="0">
              <a:latin typeface="Corbel" panose="020B0503020204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886F8D01-4BD3-4020-B1FE-FF2B20F13D18}"/>
              </a:ext>
            </a:extLst>
          </p:cNvPr>
          <p:cNvSpPr txBox="1"/>
          <p:nvPr/>
        </p:nvSpPr>
        <p:spPr>
          <a:xfrm>
            <a:off x="4347319"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TLP=2</a:t>
            </a:r>
            <a:endParaRPr lang="zh-CN" altLang="en-US" sz="2000" dirty="0">
              <a:latin typeface="Corbel" panose="020B0503020204020204" pitchFamily="34" charset="0"/>
              <a:cs typeface="Arial" panose="020B0604020202020204" pitchFamily="34" charset="0"/>
            </a:endParaRPr>
          </a:p>
        </p:txBody>
      </p:sp>
      <p:sp>
        <p:nvSpPr>
          <p:cNvPr id="47" name="文本框 46">
            <a:extLst>
              <a:ext uri="{FF2B5EF4-FFF2-40B4-BE49-F238E27FC236}">
                <a16:creationId xmlns:a16="http://schemas.microsoft.com/office/drawing/2014/main" id="{FF00EF68-2855-0E2B-18CB-3DF82B426FDA}"/>
              </a:ext>
            </a:extLst>
          </p:cNvPr>
          <p:cNvSpPr txBox="1"/>
          <p:nvPr/>
        </p:nvSpPr>
        <p:spPr>
          <a:xfrm>
            <a:off x="5245227"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TLP=4</a:t>
            </a:r>
            <a:endParaRPr lang="zh-CN" altLang="en-US" sz="2000" dirty="0">
              <a:latin typeface="Corbel" panose="020B0503020204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6DD9A082-B099-395B-BACB-F43675537986}"/>
              </a:ext>
            </a:extLst>
          </p:cNvPr>
          <p:cNvSpPr txBox="1"/>
          <p:nvPr/>
        </p:nvSpPr>
        <p:spPr>
          <a:xfrm>
            <a:off x="6143135"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TLP=1</a:t>
            </a:r>
            <a:endParaRPr lang="zh-CN" altLang="en-US" sz="2000" dirty="0">
              <a:latin typeface="Corbel" panose="020B0503020204020204" pitchFamily="34" charset="0"/>
              <a:cs typeface="Arial" panose="020B0604020202020204" pitchFamily="34" charset="0"/>
            </a:endParaRPr>
          </a:p>
        </p:txBody>
      </p:sp>
      <p:sp>
        <p:nvSpPr>
          <p:cNvPr id="51" name="文本框 50">
            <a:extLst>
              <a:ext uri="{FF2B5EF4-FFF2-40B4-BE49-F238E27FC236}">
                <a16:creationId xmlns:a16="http://schemas.microsoft.com/office/drawing/2014/main" id="{1CEEB42D-3C34-5AFC-C54A-7D9D2FD40AA4}"/>
              </a:ext>
            </a:extLst>
          </p:cNvPr>
          <p:cNvSpPr txBox="1"/>
          <p:nvPr/>
        </p:nvSpPr>
        <p:spPr>
          <a:xfrm>
            <a:off x="7041043"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TLP=2</a:t>
            </a:r>
            <a:endParaRPr lang="zh-CN" altLang="en-US" sz="2000" dirty="0">
              <a:latin typeface="Corbel" panose="020B0503020204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6A2FDA42-1935-136E-A768-984FC9AD094D}"/>
              </a:ext>
            </a:extLst>
          </p:cNvPr>
          <p:cNvSpPr txBox="1"/>
          <p:nvPr/>
        </p:nvSpPr>
        <p:spPr>
          <a:xfrm>
            <a:off x="7938950"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TLP=4</a:t>
            </a:r>
            <a:endParaRPr lang="zh-CN" altLang="en-US" sz="2000" dirty="0">
              <a:latin typeface="Corbel" panose="020B0503020204020204" pitchFamily="34" charset="0"/>
              <a:cs typeface="Arial" panose="020B0604020202020204" pitchFamily="34" charset="0"/>
            </a:endParaRPr>
          </a:p>
        </p:txBody>
      </p:sp>
      <p:cxnSp>
        <p:nvCxnSpPr>
          <p:cNvPr id="53" name="直接连接符 52">
            <a:extLst>
              <a:ext uri="{FF2B5EF4-FFF2-40B4-BE49-F238E27FC236}">
                <a16:creationId xmlns:a16="http://schemas.microsoft.com/office/drawing/2014/main" id="{3EDFA693-F251-4BE7-E1AC-B1A68945DAC0}"/>
              </a:ext>
            </a:extLst>
          </p:cNvPr>
          <p:cNvCxnSpPr>
            <a:cxnSpLocks/>
          </p:cNvCxnSpPr>
          <p:nvPr/>
        </p:nvCxnSpPr>
        <p:spPr>
          <a:xfrm>
            <a:off x="817750" y="3479590"/>
            <a:ext cx="8117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15">
            <a:extLst>
              <a:ext uri="{FF2B5EF4-FFF2-40B4-BE49-F238E27FC236}">
                <a16:creationId xmlns:a16="http://schemas.microsoft.com/office/drawing/2014/main" id="{27D5578B-7B6E-DB97-1267-A2A898ED3EAD}"/>
              </a:ext>
            </a:extLst>
          </p:cNvPr>
          <p:cNvSpPr/>
          <p:nvPr/>
        </p:nvSpPr>
        <p:spPr>
          <a:xfrm>
            <a:off x="0" y="5574028"/>
            <a:ext cx="9144000" cy="769441"/>
          </a:xfrm>
          <a:prstGeom prst="rect">
            <a:avLst/>
          </a:prstGeom>
          <a:solidFill>
            <a:schemeClr val="accent6">
              <a:lumMod val="20000"/>
              <a:lumOff val="80000"/>
            </a:schemeClr>
          </a:solidFill>
        </p:spPr>
        <p:txBody>
          <a:bodyPr wrap="square">
            <a:spAutoFit/>
          </a:bodyPr>
          <a:lstStyle/>
          <a:p>
            <a:pPr lvl="0" algn="ctr" defTabSz="914400">
              <a:defRPr/>
            </a:pP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PAPI improves </a:t>
            </a:r>
            <a:r>
              <a:rPr kumimoji="0" lang="en-US" sz="2200" b="1" i="0" u="none" strike="noStrike" kern="1200" cap="none" spc="0" normalizeH="0" baseline="0" noProof="0" dirty="0">
                <a:ln>
                  <a:noFill/>
                </a:ln>
                <a:solidFill>
                  <a:srgbClr val="0000FF"/>
                </a:solidFill>
                <a:effectLst/>
                <a:uLnTx/>
                <a:uFillTx/>
                <a:latin typeface="Corbel" panose="020B0503020204020204" pitchFamily="34" charset="0"/>
                <a:cs typeface="Gill Sans MT"/>
              </a:rPr>
              <a:t>performance </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by </a:t>
            </a:r>
            <a:r>
              <a:rPr lang="en-US" sz="2200" b="1" dirty="0">
                <a:solidFill>
                  <a:srgbClr val="800000"/>
                </a:solidFill>
                <a:latin typeface="Corbel" panose="020B0503020204020204" pitchFamily="34" charset="0"/>
                <a:cs typeface="Gill Sans MT"/>
              </a:rPr>
              <a:t>1</a:t>
            </a:r>
            <a:r>
              <a:rPr kumimoji="0" lang="en-US" sz="2200" b="1" i="0" u="none" strike="noStrike" kern="1200" cap="none" spc="0" normalizeH="0" baseline="0" noProof="0" dirty="0">
                <a:ln>
                  <a:noFill/>
                </a:ln>
                <a:solidFill>
                  <a:srgbClr val="800000"/>
                </a:solidFill>
                <a:effectLst/>
                <a:uLnTx/>
                <a:uFillTx/>
                <a:latin typeface="Corbel" panose="020B0503020204020204" pitchFamily="34" charset="0"/>
                <a:cs typeface="Gill Sans MT"/>
              </a:rPr>
              <a:t>.8X, </a:t>
            </a:r>
            <a:r>
              <a:rPr lang="en-US" altLang="zh-CN" sz="2200" b="1" dirty="0">
                <a:solidFill>
                  <a:srgbClr val="800000"/>
                </a:solidFill>
                <a:latin typeface="Corbel" panose="020B0503020204020204" pitchFamily="34" charset="0"/>
                <a:cs typeface="Gill Sans MT"/>
              </a:rPr>
              <a:t>1.9X, and 11.1X</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compared to Att</a:t>
            </a:r>
            <a:r>
              <a:rPr kumimoji="0" lang="en-US" altLang="zh-CN"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Acc, GPU+HBM-PIM, and PIM-only</a:t>
            </a:r>
            <a:r>
              <a:rPr lang="en-US" altLang="zh-CN" sz="2200" b="1" noProof="0" dirty="0">
                <a:solidFill>
                  <a:prstClr val="black"/>
                </a:solidFill>
                <a:latin typeface="Corbel" panose="020B0503020204020204" pitchFamily="34" charset="0"/>
                <a:cs typeface="Gill Sans MT"/>
              </a:rPr>
              <a:t>, respectively</a:t>
            </a:r>
            <a:endParaRPr kumimoji="0" lang="en-US" sz="22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
        <p:nvSpPr>
          <p:cNvPr id="14" name="文本框 13">
            <a:extLst>
              <a:ext uri="{FF2B5EF4-FFF2-40B4-BE49-F238E27FC236}">
                <a16:creationId xmlns:a16="http://schemas.microsoft.com/office/drawing/2014/main" id="{C02FE2E7-B60F-C890-C220-CE5FA2515041}"/>
              </a:ext>
            </a:extLst>
          </p:cNvPr>
          <p:cNvSpPr txBox="1"/>
          <p:nvPr/>
        </p:nvSpPr>
        <p:spPr>
          <a:xfrm>
            <a:off x="1467996" y="1088987"/>
            <a:ext cx="1503803" cy="400110"/>
          </a:xfrm>
          <a:prstGeom prst="rect">
            <a:avLst/>
          </a:prstGeom>
          <a:solidFill>
            <a:schemeClr val="bg1"/>
          </a:solidFill>
        </p:spPr>
        <p:txBody>
          <a:bodyPr wrap="square" lIns="0" rIns="0" rtlCol="0">
            <a:spAutoFit/>
          </a:bodyPr>
          <a:lstStyle/>
          <a:p>
            <a:r>
              <a:rPr lang="en-US" altLang="zh-CN" sz="2000" dirty="0">
                <a:latin typeface="Corbel" panose="020B0503020204020204" pitchFamily="34" charset="0"/>
              </a:rPr>
              <a:t> AttAcc</a:t>
            </a:r>
            <a:endParaRPr lang="zh-CN" altLang="en-US" sz="2000" dirty="0">
              <a:latin typeface="Corbel" panose="020B0503020204020204" pitchFamily="34" charset="0"/>
            </a:endParaRPr>
          </a:p>
        </p:txBody>
      </p:sp>
      <p:sp>
        <p:nvSpPr>
          <p:cNvPr id="15" name="文本框 14">
            <a:extLst>
              <a:ext uri="{FF2B5EF4-FFF2-40B4-BE49-F238E27FC236}">
                <a16:creationId xmlns:a16="http://schemas.microsoft.com/office/drawing/2014/main" id="{9575E182-681C-1929-022B-6DF157087B41}"/>
              </a:ext>
            </a:extLst>
          </p:cNvPr>
          <p:cNvSpPr txBox="1"/>
          <p:nvPr/>
        </p:nvSpPr>
        <p:spPr>
          <a:xfrm>
            <a:off x="3387017" y="1088987"/>
            <a:ext cx="1873667" cy="400110"/>
          </a:xfrm>
          <a:prstGeom prst="rect">
            <a:avLst/>
          </a:prstGeom>
          <a:solidFill>
            <a:schemeClr val="bg1"/>
          </a:solidFill>
        </p:spPr>
        <p:txBody>
          <a:bodyPr wrap="square" lIns="0" rIns="0" rtlCol="0">
            <a:spAutoFit/>
          </a:bodyPr>
          <a:lstStyle/>
          <a:p>
            <a:r>
              <a:rPr lang="en-US" altLang="zh-CN" sz="2000" dirty="0">
                <a:latin typeface="Corbel" panose="020B0503020204020204" pitchFamily="34" charset="0"/>
              </a:rPr>
              <a:t> GPU+HBM-PIM</a:t>
            </a:r>
            <a:endParaRPr lang="zh-CN" altLang="en-US" sz="2000" dirty="0">
              <a:latin typeface="Corbel" panose="020B0503020204020204" pitchFamily="34" charset="0"/>
            </a:endParaRPr>
          </a:p>
        </p:txBody>
      </p:sp>
      <p:sp>
        <p:nvSpPr>
          <p:cNvPr id="16" name="文本框 15">
            <a:extLst>
              <a:ext uri="{FF2B5EF4-FFF2-40B4-BE49-F238E27FC236}">
                <a16:creationId xmlns:a16="http://schemas.microsoft.com/office/drawing/2014/main" id="{7B1EE821-8099-6D1B-AA04-E7F32C91F3B4}"/>
              </a:ext>
            </a:extLst>
          </p:cNvPr>
          <p:cNvSpPr txBox="1"/>
          <p:nvPr/>
        </p:nvSpPr>
        <p:spPr>
          <a:xfrm>
            <a:off x="5590257" y="1088987"/>
            <a:ext cx="1503803" cy="400110"/>
          </a:xfrm>
          <a:prstGeom prst="rect">
            <a:avLst/>
          </a:prstGeom>
          <a:solidFill>
            <a:schemeClr val="bg1"/>
          </a:solidFill>
        </p:spPr>
        <p:txBody>
          <a:bodyPr wrap="square" lIns="0" rIns="0" rtlCol="0">
            <a:spAutoFit/>
          </a:bodyPr>
          <a:lstStyle/>
          <a:p>
            <a:r>
              <a:rPr lang="en-US" altLang="zh-CN" sz="2000" dirty="0">
                <a:latin typeface="Corbel" panose="020B0503020204020204" pitchFamily="34" charset="0"/>
              </a:rPr>
              <a:t> PIM-only</a:t>
            </a:r>
            <a:endParaRPr lang="zh-CN" altLang="en-US" sz="2000" dirty="0">
              <a:latin typeface="Corbel" panose="020B0503020204020204" pitchFamily="34" charset="0"/>
            </a:endParaRPr>
          </a:p>
        </p:txBody>
      </p:sp>
      <p:sp>
        <p:nvSpPr>
          <p:cNvPr id="17" name="文本框 16">
            <a:extLst>
              <a:ext uri="{FF2B5EF4-FFF2-40B4-BE49-F238E27FC236}">
                <a16:creationId xmlns:a16="http://schemas.microsoft.com/office/drawing/2014/main" id="{38B09EB1-93CD-F38C-4CD0-23A911EA7EF5}"/>
              </a:ext>
            </a:extLst>
          </p:cNvPr>
          <p:cNvSpPr txBox="1"/>
          <p:nvPr/>
        </p:nvSpPr>
        <p:spPr>
          <a:xfrm>
            <a:off x="7423633" y="1088987"/>
            <a:ext cx="1503803" cy="400110"/>
          </a:xfrm>
          <a:prstGeom prst="rect">
            <a:avLst/>
          </a:prstGeom>
          <a:solidFill>
            <a:schemeClr val="bg1"/>
          </a:solidFill>
        </p:spPr>
        <p:txBody>
          <a:bodyPr wrap="square" lIns="0" rIns="0" rtlCol="0">
            <a:spAutoFit/>
          </a:bodyPr>
          <a:lstStyle/>
          <a:p>
            <a:r>
              <a:rPr lang="en-US" altLang="zh-CN" sz="2000" dirty="0">
                <a:latin typeface="Corbel" panose="020B0503020204020204" pitchFamily="34" charset="0"/>
              </a:rPr>
              <a:t>PAPI</a:t>
            </a:r>
            <a:endParaRPr lang="zh-CN" altLang="en-US" sz="2000" dirty="0">
              <a:latin typeface="Corbel" panose="020B0503020204020204" pitchFamily="34" charset="0"/>
            </a:endParaRPr>
          </a:p>
        </p:txBody>
      </p:sp>
      <p:sp>
        <p:nvSpPr>
          <p:cNvPr id="6" name="文本框 5">
            <a:extLst>
              <a:ext uri="{FF2B5EF4-FFF2-40B4-BE49-F238E27FC236}">
                <a16:creationId xmlns:a16="http://schemas.microsoft.com/office/drawing/2014/main" id="{2543EA4F-BB6F-0E8C-BA6F-E8AEC62E17B9}"/>
              </a:ext>
            </a:extLst>
          </p:cNvPr>
          <p:cNvSpPr txBox="1"/>
          <p:nvPr/>
        </p:nvSpPr>
        <p:spPr>
          <a:xfrm>
            <a:off x="825208"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7" name="文本框 6">
            <a:extLst>
              <a:ext uri="{FF2B5EF4-FFF2-40B4-BE49-F238E27FC236}">
                <a16:creationId xmlns:a16="http://schemas.microsoft.com/office/drawing/2014/main" id="{4599353A-83C3-AA9E-B063-F6AAC06AA76B}"/>
              </a:ext>
            </a:extLst>
          </p:cNvPr>
          <p:cNvSpPr txBox="1"/>
          <p:nvPr/>
        </p:nvSpPr>
        <p:spPr>
          <a:xfrm>
            <a:off x="1733980"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8" name="文本框 7">
            <a:extLst>
              <a:ext uri="{FF2B5EF4-FFF2-40B4-BE49-F238E27FC236}">
                <a16:creationId xmlns:a16="http://schemas.microsoft.com/office/drawing/2014/main" id="{8CC914BC-AEBC-4552-EF0C-0FB29566A970}"/>
              </a:ext>
            </a:extLst>
          </p:cNvPr>
          <p:cNvSpPr txBox="1"/>
          <p:nvPr/>
        </p:nvSpPr>
        <p:spPr>
          <a:xfrm>
            <a:off x="2642752"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19" name="文本框 18">
            <a:extLst>
              <a:ext uri="{FF2B5EF4-FFF2-40B4-BE49-F238E27FC236}">
                <a16:creationId xmlns:a16="http://schemas.microsoft.com/office/drawing/2014/main" id="{60822260-557A-CC3D-CF79-5AC752CA3E36}"/>
              </a:ext>
            </a:extLst>
          </p:cNvPr>
          <p:cNvSpPr txBox="1"/>
          <p:nvPr/>
        </p:nvSpPr>
        <p:spPr>
          <a:xfrm>
            <a:off x="3534445"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20" name="文本框 19">
            <a:extLst>
              <a:ext uri="{FF2B5EF4-FFF2-40B4-BE49-F238E27FC236}">
                <a16:creationId xmlns:a16="http://schemas.microsoft.com/office/drawing/2014/main" id="{D9360DAF-1FC0-32AE-3C8A-C7D81ACA5D0C}"/>
              </a:ext>
            </a:extLst>
          </p:cNvPr>
          <p:cNvSpPr txBox="1"/>
          <p:nvPr/>
        </p:nvSpPr>
        <p:spPr>
          <a:xfrm>
            <a:off x="4443217"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21" name="文本框 20">
            <a:extLst>
              <a:ext uri="{FF2B5EF4-FFF2-40B4-BE49-F238E27FC236}">
                <a16:creationId xmlns:a16="http://schemas.microsoft.com/office/drawing/2014/main" id="{165DA67A-6214-11AD-F2C7-62EC68A62AF7}"/>
              </a:ext>
            </a:extLst>
          </p:cNvPr>
          <p:cNvSpPr txBox="1"/>
          <p:nvPr/>
        </p:nvSpPr>
        <p:spPr>
          <a:xfrm>
            <a:off x="5351989"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22" name="文本框 21">
            <a:extLst>
              <a:ext uri="{FF2B5EF4-FFF2-40B4-BE49-F238E27FC236}">
                <a16:creationId xmlns:a16="http://schemas.microsoft.com/office/drawing/2014/main" id="{E7489FB3-044A-37F7-1BBC-AC06D744CB71}"/>
              </a:ext>
            </a:extLst>
          </p:cNvPr>
          <p:cNvSpPr txBox="1"/>
          <p:nvPr/>
        </p:nvSpPr>
        <p:spPr>
          <a:xfrm>
            <a:off x="6247750"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23" name="文本框 22">
            <a:extLst>
              <a:ext uri="{FF2B5EF4-FFF2-40B4-BE49-F238E27FC236}">
                <a16:creationId xmlns:a16="http://schemas.microsoft.com/office/drawing/2014/main" id="{68CDC06B-9936-9613-491C-E42F1654F421}"/>
              </a:ext>
            </a:extLst>
          </p:cNvPr>
          <p:cNvSpPr txBox="1"/>
          <p:nvPr/>
        </p:nvSpPr>
        <p:spPr>
          <a:xfrm>
            <a:off x="7156522"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24" name="文本框 23">
            <a:extLst>
              <a:ext uri="{FF2B5EF4-FFF2-40B4-BE49-F238E27FC236}">
                <a16:creationId xmlns:a16="http://schemas.microsoft.com/office/drawing/2014/main" id="{29839F35-4B71-2A51-E687-D717223A9FEA}"/>
              </a:ext>
            </a:extLst>
          </p:cNvPr>
          <p:cNvSpPr txBox="1"/>
          <p:nvPr/>
        </p:nvSpPr>
        <p:spPr>
          <a:xfrm>
            <a:off x="8065294" y="4254543"/>
            <a:ext cx="86960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Tree>
    <p:extLst>
      <p:ext uri="{BB962C8B-B14F-4D97-AF65-F5344CB8AC3E}">
        <p14:creationId xmlns:p14="http://schemas.microsoft.com/office/powerpoint/2010/main" val="2337692164"/>
      </p:ext>
    </p:extLst>
  </p:cSld>
  <p:clrMapOvr>
    <a:masterClrMapping/>
  </p:clrMapOvr>
  <mc:AlternateContent xmlns:mc="http://schemas.openxmlformats.org/markup-compatibility/2006" xmlns:p14="http://schemas.microsoft.com/office/powerpoint/2010/main">
    <mc:Choice Requires="p14">
      <p:transition spd="slow" p14:dur="2000" advTm="17078"/>
    </mc:Choice>
    <mc:Fallback xmlns="">
      <p:transition spd="slow" advTm="170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par>
                                <p:cTn id="17" presetID="2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par>
                                <p:cTn id="29" presetID="2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down)">
                                      <p:cBhvr>
                                        <p:cTn id="37" dur="500"/>
                                        <p:tgtEl>
                                          <p:spTgt spid="4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down)">
                                      <p:cBhvr>
                                        <p:cTn id="46" dur="500"/>
                                        <p:tgtEl>
                                          <p:spTgt spid="5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500"/>
                                        <p:tgtEl>
                                          <p:spTgt spid="52"/>
                                        </p:tgtEl>
                                      </p:cBhvr>
                                    </p:animEffect>
                                  </p:childTnLst>
                                </p:cTn>
                              </p:par>
                              <p:par>
                                <p:cTn id="50" presetID="22" presetClass="entr" presetSubtype="4"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down)">
                                      <p:cBhvr>
                                        <p:cTn id="52" dur="500"/>
                                        <p:tgtEl>
                                          <p:spTgt spid="5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down)">
                                      <p:cBhvr>
                                        <p:cTn id="73" dur="500"/>
                                        <p:tgtEl>
                                          <p:spTgt spid="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down)">
                                      <p:cBhvr>
                                        <p:cTn id="76" dur="500"/>
                                        <p:tgtEl>
                                          <p:spTgt spid="19"/>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00"/>
                                        <p:tgtEl>
                                          <p:spTgt spid="2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down)">
                                      <p:cBhvr>
                                        <p:cTn id="85" dur="500"/>
                                        <p:tgtEl>
                                          <p:spTgt spid="2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down)">
                                      <p:cBhvr>
                                        <p:cTn id="88" dur="500"/>
                                        <p:tgtEl>
                                          <p:spTgt spid="23"/>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500"/>
                                        <p:tgtEl>
                                          <p:spTgt spid="24"/>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wipe(down)">
                                      <p:cBhvr>
                                        <p:cTn id="94" dur="500"/>
                                        <p:tgtEl>
                                          <p:spTgt spid="25">
                                            <p:graphicEl>
                                              <a:chart seriesIdx="-3" categoryIdx="-3" bldStep="gridLegend"/>
                                            </p:graphicEl>
                                          </p:spTgt>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wipe(down)">
                                      <p:cBhvr>
                                        <p:cTn id="97" dur="500"/>
                                        <p:tgtEl>
                                          <p:spTgt spid="25">
                                            <p:graphicEl>
                                              <a:chart seriesIdx="0" categoryIdx="-4" bldStep="series"/>
                                            </p:graphicEl>
                                          </p:spTgt>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wipe(down)">
                                      <p:cBhvr>
                                        <p:cTn id="100" dur="500"/>
                                        <p:tgtEl>
                                          <p:spTgt spid="25">
                                            <p:graphicEl>
                                              <a:chart seriesIdx="1" categoryIdx="-4" bldStep="series"/>
                                            </p:graphicEl>
                                          </p:spTgt>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25">
                                            <p:graphicEl>
                                              <a:chart seriesIdx="2" categoryIdx="-4" bldStep="series"/>
                                            </p:graphicEl>
                                          </p:spTgt>
                                        </p:tgtEl>
                                        <p:attrNameLst>
                                          <p:attrName>style.visibility</p:attrName>
                                        </p:attrNameLst>
                                      </p:cBhvr>
                                      <p:to>
                                        <p:strVal val="visible"/>
                                      </p:to>
                                    </p:set>
                                    <p:animEffect transition="in" filter="wipe(down)">
                                      <p:cBhvr>
                                        <p:cTn id="103" dur="500"/>
                                        <p:tgtEl>
                                          <p:spTgt spid="25">
                                            <p:graphicEl>
                                              <a:chart seriesIdx="2" categoryIdx="-4" bldStep="series"/>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25">
                                            <p:graphicEl>
                                              <a:chart seriesIdx="3" categoryIdx="-4" bldStep="series"/>
                                            </p:graphicEl>
                                          </p:spTgt>
                                        </p:tgtEl>
                                        <p:attrNameLst>
                                          <p:attrName>style.visibility</p:attrName>
                                        </p:attrNameLst>
                                      </p:cBhvr>
                                      <p:to>
                                        <p:strVal val="visible"/>
                                      </p:to>
                                    </p:set>
                                    <p:animEffect transition="in" filter="wipe(down)">
                                      <p:cBhvr>
                                        <p:cTn id="108" dur="500"/>
                                        <p:tgtEl>
                                          <p:spTgt spid="25">
                                            <p:graphicEl>
                                              <a:chart seriesIdx="3" categoryIdx="-4" bldStep="series"/>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fade">
                                      <p:cBhvr>
                                        <p:cTn id="1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uiExpand="1">
        <p:bldSub>
          <a:bldChart bld="series"/>
        </p:bldSub>
      </p:bldGraphic>
      <p:bldP spid="27" grpId="0"/>
      <p:bldP spid="29" grpId="0"/>
      <p:bldP spid="33" grpId="0"/>
      <p:bldP spid="35" grpId="0"/>
      <p:bldP spid="41" grpId="0"/>
      <p:bldP spid="42" grpId="0"/>
      <p:bldP spid="43" grpId="0"/>
      <p:bldP spid="45" grpId="0"/>
      <p:bldP spid="46" grpId="0"/>
      <p:bldP spid="47" grpId="0"/>
      <p:bldP spid="49" grpId="0"/>
      <p:bldP spid="51" grpId="0"/>
      <p:bldP spid="52" grpId="0"/>
      <p:bldP spid="4" grpId="0" animBg="1"/>
      <p:bldP spid="14" grpId="0" animBg="1"/>
      <p:bldP spid="15" grpId="0" animBg="1"/>
      <p:bldP spid="16" grpId="0" animBg="1"/>
      <p:bldP spid="17" grpId="0" animBg="1"/>
      <p:bldP spid="6" grpId="0" animBg="1"/>
      <p:bldP spid="7" grpId="0" animBg="1"/>
      <p:bldP spid="8" grpId="0" animBg="1"/>
      <p:bldP spid="19" grpId="0" animBg="1"/>
      <p:bldP spid="20" grpId="0" animBg="1"/>
      <p:bldP spid="21" grpId="0" animBg="1"/>
      <p:bldP spid="22" grpId="0" animBg="1"/>
      <p:bldP spid="23" grpId="0" animBg="1"/>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C6B54-C236-106B-CAF6-45DDD7E36F9E}"/>
            </a:ext>
          </a:extLst>
        </p:cNvPr>
        <p:cNvGrpSpPr/>
        <p:nvPr/>
      </p:nvGrpSpPr>
      <p:grpSpPr>
        <a:xfrm>
          <a:off x="0" y="0"/>
          <a:ext cx="0" cy="0"/>
          <a:chOff x="0" y="0"/>
          <a:chExt cx="0" cy="0"/>
        </a:xfrm>
      </p:grpSpPr>
      <p:graphicFrame>
        <p:nvGraphicFramePr>
          <p:cNvPr id="7" name="图表 6">
            <a:extLst>
              <a:ext uri="{FF2B5EF4-FFF2-40B4-BE49-F238E27FC236}">
                <a16:creationId xmlns:a16="http://schemas.microsoft.com/office/drawing/2014/main" id="{5A71B0F4-CFAB-149D-F537-7774F4F9FF90}"/>
              </a:ext>
            </a:extLst>
          </p:cNvPr>
          <p:cNvGraphicFramePr>
            <a:graphicFrameLocks/>
          </p:cNvGraphicFramePr>
          <p:nvPr/>
        </p:nvGraphicFramePr>
        <p:xfrm>
          <a:off x="-28575" y="812009"/>
          <a:ext cx="9043040" cy="56808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5446342-13A3-EB75-8D57-1CE3D4768D1B}"/>
              </a:ext>
            </a:extLst>
          </p:cNvPr>
          <p:cNvSpPr>
            <a:spLocks noGrp="1"/>
          </p:cNvSpPr>
          <p:nvPr>
            <p:ph type="title"/>
          </p:nvPr>
        </p:nvSpPr>
        <p:spPr>
          <a:xfrm>
            <a:off x="0" y="-152400"/>
            <a:ext cx="9144000" cy="914400"/>
          </a:xfrm>
        </p:spPr>
        <p:txBody>
          <a:bodyPr/>
          <a:lstStyle/>
          <a:p>
            <a:r>
              <a:rPr lang="en-US" altLang="zh-CN" sz="4000" b="0" dirty="0">
                <a:solidFill>
                  <a:schemeClr val="tx1"/>
                </a:solidFill>
                <a:latin typeface="Corbel" panose="020B0503020204020204" pitchFamily="34" charset="0"/>
                <a:cs typeface="Gill Sans MT"/>
              </a:rPr>
              <a:t>Energy Analysis</a:t>
            </a:r>
            <a:endParaRPr lang="en-US" sz="4000" b="0" dirty="0">
              <a:solidFill>
                <a:schemeClr val="tx1"/>
              </a:solidFill>
              <a:latin typeface="Corbel" panose="020B0503020204020204" pitchFamily="34" charset="0"/>
              <a:cs typeface="Gill Sans MT"/>
            </a:endParaRPr>
          </a:p>
        </p:txBody>
      </p:sp>
      <p:sp>
        <p:nvSpPr>
          <p:cNvPr id="3" name="Content Placeholder 2">
            <a:extLst>
              <a:ext uri="{FF2B5EF4-FFF2-40B4-BE49-F238E27FC236}">
                <a16:creationId xmlns:a16="http://schemas.microsoft.com/office/drawing/2014/main" id="{DDB47214-5D64-89F1-C65C-9C51E19C96F9}"/>
              </a:ext>
            </a:extLst>
          </p:cNvPr>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latin typeface="Corbel" panose="020B0503020204020204" pitchFamily="34" charset="0"/>
            </a:endParaRPr>
          </a:p>
          <a:p>
            <a:pPr lvl="2"/>
            <a:endParaRPr lang="en-US" sz="1800" dirty="0">
              <a:solidFill>
                <a:srgbClr val="595959"/>
              </a:solidFill>
              <a:latin typeface="Corbel" panose="020B0503020204020204" pitchFamily="34" charset="0"/>
            </a:endParaRPr>
          </a:p>
          <a:p>
            <a:pPr marL="914400" lvl="2" indent="0">
              <a:buNone/>
            </a:pPr>
            <a:endParaRPr lang="en-US" sz="1400" dirty="0">
              <a:solidFill>
                <a:srgbClr val="0000FF"/>
              </a:solidFill>
              <a:latin typeface="Corbel" panose="020B0503020204020204" pitchFamily="34" charset="0"/>
            </a:endParaRPr>
          </a:p>
          <a:p>
            <a:pPr lvl="1"/>
            <a:endParaRPr lang="en-US" sz="1600" dirty="0">
              <a:latin typeface="Corbel" panose="020B0503020204020204" pitchFamily="34" charset="0"/>
            </a:endParaRPr>
          </a:p>
        </p:txBody>
      </p:sp>
      <p:pic>
        <p:nvPicPr>
          <p:cNvPr id="55" name="Picture 54" descr="safari.png">
            <a:extLst>
              <a:ext uri="{FF2B5EF4-FFF2-40B4-BE49-F238E27FC236}">
                <a16:creationId xmlns:a16="http://schemas.microsoft.com/office/drawing/2014/main" id="{A92DE080-7C47-14D8-4FC6-46F204908F64}"/>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5" name="Slide Number Placeholder 4">
            <a:extLst>
              <a:ext uri="{FF2B5EF4-FFF2-40B4-BE49-F238E27FC236}">
                <a16:creationId xmlns:a16="http://schemas.microsoft.com/office/drawing/2014/main" id="{A1DD5456-79F6-03B0-9C28-5BF869C88767}"/>
              </a:ext>
            </a:extLst>
          </p:cNvPr>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2400" b="1" i="0" u="none" strike="noStrike" kern="1200" cap="none" spc="0" normalizeH="0" baseline="0" noProof="0" dirty="0">
              <a:ln>
                <a:noFill/>
              </a:ln>
              <a:solidFill>
                <a:srgbClr val="0070C0"/>
              </a:solidFill>
              <a:effectLst/>
              <a:uLnTx/>
              <a:uFillTx/>
              <a:latin typeface="Corbel" panose="020B0503020204020204" pitchFamily="34" charset="0"/>
            </a:endParaRPr>
          </a:p>
        </p:txBody>
      </p:sp>
      <p:sp>
        <p:nvSpPr>
          <p:cNvPr id="27" name="文本框 26">
            <a:extLst>
              <a:ext uri="{FF2B5EF4-FFF2-40B4-BE49-F238E27FC236}">
                <a16:creationId xmlns:a16="http://schemas.microsoft.com/office/drawing/2014/main" id="{750E194D-044B-67CF-2005-89E17F59E1AD}"/>
              </a:ext>
            </a:extLst>
          </p:cNvPr>
          <p:cNvSpPr txBox="1"/>
          <p:nvPr/>
        </p:nvSpPr>
        <p:spPr>
          <a:xfrm>
            <a:off x="561802" y="1593850"/>
            <a:ext cx="277615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LLAMA-65B</a:t>
            </a:r>
            <a:endParaRPr lang="zh-CN" altLang="en-US" sz="2000" dirty="0">
              <a:latin typeface="Corbel" panose="020B0503020204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id="{823EF3A6-9997-ED0F-75A3-B3AF1627AE56}"/>
              </a:ext>
            </a:extLst>
          </p:cNvPr>
          <p:cNvSpPr txBox="1"/>
          <p:nvPr/>
        </p:nvSpPr>
        <p:spPr>
          <a:xfrm>
            <a:off x="3337954" y="1593850"/>
            <a:ext cx="277615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GPT-3 66B</a:t>
            </a:r>
            <a:endParaRPr lang="zh-CN" altLang="en-US" sz="2000" dirty="0">
              <a:latin typeface="Corbel" panose="020B0503020204020204" pitchFamily="34" charset="0"/>
              <a:cs typeface="Arial" panose="020B0604020202020204" pitchFamily="34" charset="0"/>
            </a:endParaRPr>
          </a:p>
        </p:txBody>
      </p:sp>
      <p:sp>
        <p:nvSpPr>
          <p:cNvPr id="33" name="文本框 32">
            <a:extLst>
              <a:ext uri="{FF2B5EF4-FFF2-40B4-BE49-F238E27FC236}">
                <a16:creationId xmlns:a16="http://schemas.microsoft.com/office/drawing/2014/main" id="{A4750B18-A6AE-1AB6-66BB-517ED27F6CB1}"/>
              </a:ext>
            </a:extLst>
          </p:cNvPr>
          <p:cNvSpPr txBox="1"/>
          <p:nvPr/>
        </p:nvSpPr>
        <p:spPr>
          <a:xfrm>
            <a:off x="6114105" y="1593850"/>
            <a:ext cx="277615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GPT-3 175B</a:t>
            </a:r>
            <a:endParaRPr lang="zh-CN" altLang="en-US" sz="2000" dirty="0">
              <a:latin typeface="Corbel" panose="020B0503020204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57006F19-F453-0B69-F89F-C4B600004A7E}"/>
              </a:ext>
            </a:extLst>
          </p:cNvPr>
          <p:cNvSpPr/>
          <p:nvPr/>
        </p:nvSpPr>
        <p:spPr>
          <a:xfrm>
            <a:off x="247943" y="4725833"/>
            <a:ext cx="8705831" cy="62924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000">
              <a:latin typeface="Corbel" panose="020B0503020204020204" pitchFamily="34" charset="0"/>
            </a:endParaRPr>
          </a:p>
        </p:txBody>
      </p:sp>
      <p:sp>
        <p:nvSpPr>
          <p:cNvPr id="35" name="文本框 34">
            <a:extLst>
              <a:ext uri="{FF2B5EF4-FFF2-40B4-BE49-F238E27FC236}">
                <a16:creationId xmlns:a16="http://schemas.microsoft.com/office/drawing/2014/main" id="{26F25236-00DF-6A5C-54AB-B36F55229754}"/>
              </a:ext>
            </a:extLst>
          </p:cNvPr>
          <p:cNvSpPr txBox="1"/>
          <p:nvPr/>
        </p:nvSpPr>
        <p:spPr>
          <a:xfrm>
            <a:off x="3337954" y="4673547"/>
            <a:ext cx="277615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Batch size</a:t>
            </a:r>
            <a:endParaRPr lang="zh-CN" altLang="en-US" sz="2000" dirty="0">
              <a:latin typeface="Corbel" panose="020B0503020204020204" pitchFamily="34" charset="0"/>
              <a:cs typeface="Arial" panose="020B0604020202020204" pitchFamily="34" charset="0"/>
            </a:endParaRPr>
          </a:p>
        </p:txBody>
      </p:sp>
      <p:cxnSp>
        <p:nvCxnSpPr>
          <p:cNvPr id="40" name="直接连接符 39">
            <a:extLst>
              <a:ext uri="{FF2B5EF4-FFF2-40B4-BE49-F238E27FC236}">
                <a16:creationId xmlns:a16="http://schemas.microsoft.com/office/drawing/2014/main" id="{86A4E917-6E20-F7F8-D300-234E7135D98C}"/>
              </a:ext>
            </a:extLst>
          </p:cNvPr>
          <p:cNvCxnSpPr>
            <a:cxnSpLocks/>
          </p:cNvCxnSpPr>
          <p:nvPr/>
        </p:nvCxnSpPr>
        <p:spPr>
          <a:xfrm flipV="1">
            <a:off x="3577728" y="2013248"/>
            <a:ext cx="0" cy="2225377"/>
          </a:xfrm>
          <a:prstGeom prst="line">
            <a:avLst/>
          </a:prstGeom>
          <a:ln w="9525"/>
        </p:spPr>
        <p:style>
          <a:lnRef idx="1">
            <a:schemeClr val="dk1"/>
          </a:lnRef>
          <a:fillRef idx="0">
            <a:schemeClr val="dk1"/>
          </a:fillRef>
          <a:effectRef idx="0">
            <a:schemeClr val="dk1"/>
          </a:effectRef>
          <a:fontRef idx="minor">
            <a:schemeClr val="tx1"/>
          </a:fontRef>
        </p:style>
      </p:cxnSp>
      <p:sp>
        <p:nvSpPr>
          <p:cNvPr id="41" name="文本框 40">
            <a:extLst>
              <a:ext uri="{FF2B5EF4-FFF2-40B4-BE49-F238E27FC236}">
                <a16:creationId xmlns:a16="http://schemas.microsoft.com/office/drawing/2014/main" id="{699CC518-6D6D-0EBC-450A-80BB75A4180D}"/>
              </a:ext>
            </a:extLst>
          </p:cNvPr>
          <p:cNvSpPr txBox="1"/>
          <p:nvPr/>
        </p:nvSpPr>
        <p:spPr>
          <a:xfrm>
            <a:off x="755687"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Spe=1</a:t>
            </a:r>
            <a:endParaRPr lang="zh-CN" altLang="en-US" sz="2000" dirty="0">
              <a:latin typeface="Corbel" panose="020B0503020204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34189A41-CEBC-07D3-E656-E5ED4B6939ED}"/>
              </a:ext>
            </a:extLst>
          </p:cNvPr>
          <p:cNvSpPr txBox="1"/>
          <p:nvPr/>
        </p:nvSpPr>
        <p:spPr>
          <a:xfrm>
            <a:off x="1653595"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Spe=2</a:t>
            </a:r>
            <a:endParaRPr lang="zh-CN" altLang="en-US" sz="2000" dirty="0">
              <a:latin typeface="Corbel" panose="020B0503020204020204" pitchFamily="34" charset="0"/>
              <a:cs typeface="Arial" panose="020B0604020202020204" pitchFamily="34" charset="0"/>
            </a:endParaRPr>
          </a:p>
        </p:txBody>
      </p:sp>
      <p:sp>
        <p:nvSpPr>
          <p:cNvPr id="43" name="文本框 42">
            <a:extLst>
              <a:ext uri="{FF2B5EF4-FFF2-40B4-BE49-F238E27FC236}">
                <a16:creationId xmlns:a16="http://schemas.microsoft.com/office/drawing/2014/main" id="{875375D6-0C0F-F532-DB66-761DDBAF62DC}"/>
              </a:ext>
            </a:extLst>
          </p:cNvPr>
          <p:cNvSpPr txBox="1"/>
          <p:nvPr/>
        </p:nvSpPr>
        <p:spPr>
          <a:xfrm>
            <a:off x="2551503"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Spe=4</a:t>
            </a:r>
            <a:endParaRPr lang="zh-CN" altLang="en-US" sz="2000" dirty="0">
              <a:latin typeface="Corbel" panose="020B0503020204020204" pitchFamily="34" charset="0"/>
              <a:cs typeface="Arial" panose="020B0604020202020204" pitchFamily="34" charset="0"/>
            </a:endParaRPr>
          </a:p>
        </p:txBody>
      </p:sp>
      <p:cxnSp>
        <p:nvCxnSpPr>
          <p:cNvPr id="44" name="直接连接符 43">
            <a:extLst>
              <a:ext uri="{FF2B5EF4-FFF2-40B4-BE49-F238E27FC236}">
                <a16:creationId xmlns:a16="http://schemas.microsoft.com/office/drawing/2014/main" id="{7587E34D-3ED5-0E46-DFD1-1ED459771444}"/>
              </a:ext>
            </a:extLst>
          </p:cNvPr>
          <p:cNvCxnSpPr>
            <a:cxnSpLocks/>
          </p:cNvCxnSpPr>
          <p:nvPr/>
        </p:nvCxnSpPr>
        <p:spPr>
          <a:xfrm flipV="1">
            <a:off x="6258633" y="2013248"/>
            <a:ext cx="0" cy="2225377"/>
          </a:xfrm>
          <a:prstGeom prst="line">
            <a:avLst/>
          </a:prstGeom>
          <a:ln w="9525"/>
        </p:spPr>
        <p:style>
          <a:lnRef idx="1">
            <a:schemeClr val="dk1"/>
          </a:lnRef>
          <a:fillRef idx="0">
            <a:schemeClr val="dk1"/>
          </a:fillRef>
          <a:effectRef idx="0">
            <a:schemeClr val="dk1"/>
          </a:effectRef>
          <a:fontRef idx="minor">
            <a:schemeClr val="tx1"/>
          </a:fontRef>
        </p:style>
      </p:cxnSp>
      <p:sp>
        <p:nvSpPr>
          <p:cNvPr id="45" name="文本框 44">
            <a:extLst>
              <a:ext uri="{FF2B5EF4-FFF2-40B4-BE49-F238E27FC236}">
                <a16:creationId xmlns:a16="http://schemas.microsoft.com/office/drawing/2014/main" id="{A38E58D4-4ABE-0A46-5EE7-ED3011FA7D88}"/>
              </a:ext>
            </a:extLst>
          </p:cNvPr>
          <p:cNvSpPr txBox="1"/>
          <p:nvPr/>
        </p:nvSpPr>
        <p:spPr>
          <a:xfrm>
            <a:off x="3449411"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Spe=1</a:t>
            </a:r>
            <a:endParaRPr lang="zh-CN" altLang="en-US" sz="2000" dirty="0">
              <a:latin typeface="Corbel" panose="020B0503020204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3CAF5075-1024-AE5C-6DF9-189BFA533CBC}"/>
              </a:ext>
            </a:extLst>
          </p:cNvPr>
          <p:cNvSpPr txBox="1"/>
          <p:nvPr/>
        </p:nvSpPr>
        <p:spPr>
          <a:xfrm>
            <a:off x="4347319"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Spe=2</a:t>
            </a:r>
            <a:endParaRPr lang="zh-CN" altLang="en-US" sz="2000" dirty="0">
              <a:latin typeface="Corbel" panose="020B0503020204020204" pitchFamily="34" charset="0"/>
              <a:cs typeface="Arial" panose="020B0604020202020204" pitchFamily="34" charset="0"/>
            </a:endParaRPr>
          </a:p>
        </p:txBody>
      </p:sp>
      <p:sp>
        <p:nvSpPr>
          <p:cNvPr id="47" name="文本框 46">
            <a:extLst>
              <a:ext uri="{FF2B5EF4-FFF2-40B4-BE49-F238E27FC236}">
                <a16:creationId xmlns:a16="http://schemas.microsoft.com/office/drawing/2014/main" id="{47573DA9-585B-424B-C9D0-71ABA66C5D89}"/>
              </a:ext>
            </a:extLst>
          </p:cNvPr>
          <p:cNvSpPr txBox="1"/>
          <p:nvPr/>
        </p:nvSpPr>
        <p:spPr>
          <a:xfrm>
            <a:off x="5245227"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Spe=4</a:t>
            </a:r>
            <a:endParaRPr lang="zh-CN" altLang="en-US" sz="2000" dirty="0">
              <a:latin typeface="Corbel" panose="020B0503020204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0EDE8527-E685-557F-57D0-E732D0B5EB4B}"/>
              </a:ext>
            </a:extLst>
          </p:cNvPr>
          <p:cNvSpPr txBox="1"/>
          <p:nvPr/>
        </p:nvSpPr>
        <p:spPr>
          <a:xfrm>
            <a:off x="6143135"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Spe=1</a:t>
            </a:r>
            <a:endParaRPr lang="zh-CN" altLang="en-US" sz="2000" dirty="0">
              <a:latin typeface="Corbel" panose="020B0503020204020204" pitchFamily="34" charset="0"/>
              <a:cs typeface="Arial" panose="020B0604020202020204" pitchFamily="34" charset="0"/>
            </a:endParaRPr>
          </a:p>
        </p:txBody>
      </p:sp>
      <p:sp>
        <p:nvSpPr>
          <p:cNvPr id="51" name="文本框 50">
            <a:extLst>
              <a:ext uri="{FF2B5EF4-FFF2-40B4-BE49-F238E27FC236}">
                <a16:creationId xmlns:a16="http://schemas.microsoft.com/office/drawing/2014/main" id="{2589C70D-5278-DB58-95FE-A68F550C1130}"/>
              </a:ext>
            </a:extLst>
          </p:cNvPr>
          <p:cNvSpPr txBox="1"/>
          <p:nvPr/>
        </p:nvSpPr>
        <p:spPr>
          <a:xfrm>
            <a:off x="7041043"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Spe=2</a:t>
            </a:r>
            <a:endParaRPr lang="zh-CN" altLang="en-US" sz="2000" dirty="0">
              <a:latin typeface="Corbel" panose="020B0503020204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9F706FEC-BDEE-E5F0-EB55-C1DC7A8DE842}"/>
              </a:ext>
            </a:extLst>
          </p:cNvPr>
          <p:cNvSpPr txBox="1"/>
          <p:nvPr/>
        </p:nvSpPr>
        <p:spPr>
          <a:xfrm>
            <a:off x="7938950" y="2013248"/>
            <a:ext cx="1008643" cy="400109"/>
          </a:xfrm>
          <a:prstGeom prst="rect">
            <a:avLst/>
          </a:prstGeom>
          <a:noFill/>
        </p:spPr>
        <p:txBody>
          <a:bodyPr wrap="square" lIns="0" rIns="0" rtlCol="0">
            <a:spAutoFit/>
          </a:bodyPr>
          <a:lstStyle/>
          <a:p>
            <a:pPr algn="ctr"/>
            <a:r>
              <a:rPr lang="en-US" altLang="zh-CN" sz="2000" dirty="0">
                <a:latin typeface="Corbel" panose="020B0503020204020204" pitchFamily="34" charset="0"/>
                <a:cs typeface="Arial" panose="020B0604020202020204" pitchFamily="34" charset="0"/>
              </a:rPr>
              <a:t>Spe=4</a:t>
            </a:r>
            <a:endParaRPr lang="zh-CN" altLang="en-US" sz="2000" dirty="0">
              <a:latin typeface="Corbel" panose="020B0503020204020204" pitchFamily="34" charset="0"/>
              <a:cs typeface="Arial" panose="020B0604020202020204" pitchFamily="34" charset="0"/>
            </a:endParaRPr>
          </a:p>
        </p:txBody>
      </p:sp>
      <p:cxnSp>
        <p:nvCxnSpPr>
          <p:cNvPr id="53" name="直接连接符 52">
            <a:extLst>
              <a:ext uri="{FF2B5EF4-FFF2-40B4-BE49-F238E27FC236}">
                <a16:creationId xmlns:a16="http://schemas.microsoft.com/office/drawing/2014/main" id="{0B38F994-A411-65C3-AAE5-0D4D90DE1363}"/>
              </a:ext>
            </a:extLst>
          </p:cNvPr>
          <p:cNvCxnSpPr>
            <a:cxnSpLocks/>
          </p:cNvCxnSpPr>
          <p:nvPr/>
        </p:nvCxnSpPr>
        <p:spPr>
          <a:xfrm>
            <a:off x="897909" y="3783330"/>
            <a:ext cx="80558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15">
            <a:extLst>
              <a:ext uri="{FF2B5EF4-FFF2-40B4-BE49-F238E27FC236}">
                <a16:creationId xmlns:a16="http://schemas.microsoft.com/office/drawing/2014/main" id="{C63A6687-69DE-D4E4-9B25-58DC243575BA}"/>
              </a:ext>
            </a:extLst>
          </p:cNvPr>
          <p:cNvSpPr/>
          <p:nvPr/>
        </p:nvSpPr>
        <p:spPr>
          <a:xfrm>
            <a:off x="0" y="5574028"/>
            <a:ext cx="9144000" cy="769441"/>
          </a:xfrm>
          <a:prstGeom prst="rect">
            <a:avLst/>
          </a:prstGeom>
          <a:solidFill>
            <a:schemeClr val="accent6">
              <a:lumMod val="20000"/>
              <a:lumOff val="80000"/>
            </a:schemeClr>
          </a:solidFill>
        </p:spPr>
        <p:txBody>
          <a:bodyPr wrap="square">
            <a:spAutoFit/>
          </a:bodyPr>
          <a:lstStyle/>
          <a:p>
            <a:pPr lvl="0" algn="ctr" defTabSz="914400">
              <a:defRPr/>
            </a:pP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PAPI improves </a:t>
            </a:r>
            <a:r>
              <a:rPr kumimoji="0" lang="en-US" altLang="zh-CN" sz="2200" b="1" i="0" u="none" strike="noStrike" kern="1200" cap="none" spc="0" normalizeH="0" baseline="0" noProof="0" dirty="0">
                <a:ln>
                  <a:noFill/>
                </a:ln>
                <a:solidFill>
                  <a:srgbClr val="0000FF"/>
                </a:solidFill>
                <a:effectLst/>
                <a:uLnTx/>
                <a:uFillTx/>
                <a:latin typeface="Corbel" panose="020B0503020204020204" pitchFamily="34" charset="0"/>
                <a:cs typeface="Gill Sans MT"/>
              </a:rPr>
              <a:t>energy efficiency </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by </a:t>
            </a:r>
            <a:r>
              <a:rPr lang="en-US" altLang="zh-CN" sz="2200" b="1" noProof="0" dirty="0">
                <a:solidFill>
                  <a:srgbClr val="800000"/>
                </a:solidFill>
                <a:latin typeface="Corbel" panose="020B0503020204020204" pitchFamily="34" charset="0"/>
                <a:cs typeface="Gill Sans MT"/>
              </a:rPr>
              <a:t>3.4</a:t>
            </a:r>
            <a:r>
              <a:rPr kumimoji="0" lang="en-US" sz="2200" b="1" i="0" u="none" strike="noStrike" kern="1200" cap="none" spc="0" normalizeH="0" baseline="0" noProof="0" dirty="0">
                <a:ln>
                  <a:noFill/>
                </a:ln>
                <a:solidFill>
                  <a:srgbClr val="800000"/>
                </a:solidFill>
                <a:effectLst/>
                <a:uLnTx/>
                <a:uFillTx/>
                <a:latin typeface="Corbel" panose="020B0503020204020204" pitchFamily="34" charset="0"/>
                <a:cs typeface="Gill Sans MT"/>
              </a:rPr>
              <a:t>X, </a:t>
            </a:r>
            <a:r>
              <a:rPr lang="en-US" sz="2200" b="1" noProof="0" dirty="0">
                <a:solidFill>
                  <a:srgbClr val="800000"/>
                </a:solidFill>
                <a:latin typeface="Corbel" panose="020B0503020204020204" pitchFamily="34" charset="0"/>
                <a:cs typeface="Gill Sans MT"/>
              </a:rPr>
              <a:t>3</a:t>
            </a:r>
            <a:r>
              <a:rPr lang="en-US" altLang="zh-CN" sz="2200" b="1" dirty="0">
                <a:solidFill>
                  <a:srgbClr val="800000"/>
                </a:solidFill>
                <a:latin typeface="Corbel" panose="020B0503020204020204" pitchFamily="34" charset="0"/>
                <a:cs typeface="Gill Sans MT"/>
              </a:rPr>
              <a:t>.4X, and 1.2X</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 </a:t>
            </a:r>
          </a:p>
          <a:p>
            <a:pPr lvl="0" algn="ctr" defTabSz="914400">
              <a:defRPr/>
            </a:pPr>
            <a:r>
              <a:rPr kumimoji="0" lang="en-US" sz="2200" b="1" i="0" u="none" strike="noStrike" kern="1200" cap="none" spc="0" normalizeH="0" baseline="0" noProof="0" dirty="0">
                <a:ln>
                  <a:noFill/>
                </a:ln>
                <a:solidFill>
                  <a:prstClr val="black"/>
                </a:solidFill>
                <a:effectLst/>
                <a:uLnTx/>
                <a:uFillTx/>
                <a:latin typeface="Corbel" panose="020B0503020204020204" pitchFamily="34" charset="0"/>
                <a:cs typeface="Gill Sans MT"/>
              </a:rPr>
              <a:t>compared to </a:t>
            </a:r>
            <a:r>
              <a:rPr lang="en-US" altLang="zh-CN" sz="2200" b="1" dirty="0">
                <a:solidFill>
                  <a:prstClr val="black"/>
                </a:solidFill>
                <a:latin typeface="Corbel" panose="020B0503020204020204" pitchFamily="34" charset="0"/>
                <a:cs typeface="Gill Sans MT"/>
              </a:rPr>
              <a:t>AttAcc, GPU+HBM-PIM, and PIM-only, respectively</a:t>
            </a:r>
            <a:endParaRPr kumimoji="0" lang="en-US" sz="22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
        <p:nvSpPr>
          <p:cNvPr id="8" name="矩形 7">
            <a:extLst>
              <a:ext uri="{FF2B5EF4-FFF2-40B4-BE49-F238E27FC236}">
                <a16:creationId xmlns:a16="http://schemas.microsoft.com/office/drawing/2014/main" id="{E8FE53B1-348E-59FC-65CC-89D2DA9DD5FE}"/>
              </a:ext>
            </a:extLst>
          </p:cNvPr>
          <p:cNvSpPr/>
          <p:nvPr/>
        </p:nvSpPr>
        <p:spPr>
          <a:xfrm>
            <a:off x="400343" y="4720010"/>
            <a:ext cx="8705831" cy="62924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000">
              <a:latin typeface="Corbel" panose="020B0503020204020204" pitchFamily="34" charset="0"/>
            </a:endParaRPr>
          </a:p>
        </p:txBody>
      </p:sp>
      <p:sp>
        <p:nvSpPr>
          <p:cNvPr id="9" name="文本框 8">
            <a:extLst>
              <a:ext uri="{FF2B5EF4-FFF2-40B4-BE49-F238E27FC236}">
                <a16:creationId xmlns:a16="http://schemas.microsoft.com/office/drawing/2014/main" id="{D1D2EB43-60D6-91BF-D5DE-F500E6DE2F45}"/>
              </a:ext>
            </a:extLst>
          </p:cNvPr>
          <p:cNvSpPr txBox="1"/>
          <p:nvPr/>
        </p:nvSpPr>
        <p:spPr>
          <a:xfrm>
            <a:off x="3490354" y="4667724"/>
            <a:ext cx="2776151" cy="400110"/>
          </a:xfrm>
          <a:prstGeom prst="rect">
            <a:avLst/>
          </a:prstGeom>
          <a:noFill/>
        </p:spPr>
        <p:txBody>
          <a:bodyPr wrap="square" rtlCol="0">
            <a:spAutoFit/>
          </a:bodyPr>
          <a:lstStyle/>
          <a:p>
            <a:pPr algn="ctr"/>
            <a:r>
              <a:rPr lang="en-US" altLang="zh-CN" sz="2000" dirty="0">
                <a:latin typeface="Corbel" panose="020B0503020204020204" pitchFamily="34" charset="0"/>
                <a:cs typeface="Arial" panose="020B0604020202020204" pitchFamily="34" charset="0"/>
              </a:rPr>
              <a:t>Initial RLP</a:t>
            </a:r>
            <a:endParaRPr lang="zh-CN" altLang="en-US" sz="2000" dirty="0">
              <a:latin typeface="Corbel" panose="020B0503020204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AF9FA3EB-F906-EE36-D3EC-536EAFE05C2D}"/>
              </a:ext>
            </a:extLst>
          </p:cNvPr>
          <p:cNvSpPr txBox="1"/>
          <p:nvPr/>
        </p:nvSpPr>
        <p:spPr>
          <a:xfrm>
            <a:off x="1467996" y="1088987"/>
            <a:ext cx="1503803" cy="400110"/>
          </a:xfrm>
          <a:prstGeom prst="rect">
            <a:avLst/>
          </a:prstGeom>
          <a:solidFill>
            <a:schemeClr val="bg1"/>
          </a:solidFill>
        </p:spPr>
        <p:txBody>
          <a:bodyPr wrap="square" lIns="0" rIns="0" rtlCol="0">
            <a:spAutoFit/>
          </a:bodyPr>
          <a:lstStyle/>
          <a:p>
            <a:r>
              <a:rPr lang="en-US" altLang="zh-CN" sz="2000" dirty="0">
                <a:latin typeface="Corbel" panose="020B0503020204020204" pitchFamily="34" charset="0"/>
              </a:rPr>
              <a:t> AttAcc</a:t>
            </a:r>
            <a:endParaRPr lang="zh-CN" altLang="en-US" sz="2000" dirty="0">
              <a:latin typeface="Corbel" panose="020B0503020204020204" pitchFamily="34" charset="0"/>
            </a:endParaRPr>
          </a:p>
        </p:txBody>
      </p:sp>
      <p:sp>
        <p:nvSpPr>
          <p:cNvPr id="14" name="文本框 13">
            <a:extLst>
              <a:ext uri="{FF2B5EF4-FFF2-40B4-BE49-F238E27FC236}">
                <a16:creationId xmlns:a16="http://schemas.microsoft.com/office/drawing/2014/main" id="{CF56CB16-DD15-8BC9-F00E-BF60EBC71DA2}"/>
              </a:ext>
            </a:extLst>
          </p:cNvPr>
          <p:cNvSpPr txBox="1"/>
          <p:nvPr/>
        </p:nvSpPr>
        <p:spPr>
          <a:xfrm>
            <a:off x="3387017" y="1088987"/>
            <a:ext cx="1873667" cy="400110"/>
          </a:xfrm>
          <a:prstGeom prst="rect">
            <a:avLst/>
          </a:prstGeom>
          <a:solidFill>
            <a:schemeClr val="bg1"/>
          </a:solidFill>
        </p:spPr>
        <p:txBody>
          <a:bodyPr wrap="square" lIns="0" rIns="0" rtlCol="0">
            <a:spAutoFit/>
          </a:bodyPr>
          <a:lstStyle/>
          <a:p>
            <a:r>
              <a:rPr lang="en-US" altLang="zh-CN" sz="2000" dirty="0">
                <a:latin typeface="Corbel" panose="020B0503020204020204" pitchFamily="34" charset="0"/>
              </a:rPr>
              <a:t> GPU+HBM-PIM</a:t>
            </a:r>
            <a:endParaRPr lang="zh-CN" altLang="en-US" sz="2000" dirty="0">
              <a:latin typeface="Corbel" panose="020B0503020204020204" pitchFamily="34" charset="0"/>
            </a:endParaRPr>
          </a:p>
        </p:txBody>
      </p:sp>
      <p:sp>
        <p:nvSpPr>
          <p:cNvPr id="15" name="文本框 14">
            <a:extLst>
              <a:ext uri="{FF2B5EF4-FFF2-40B4-BE49-F238E27FC236}">
                <a16:creationId xmlns:a16="http://schemas.microsoft.com/office/drawing/2014/main" id="{2D069E75-1746-93E4-21AB-BBF0955C87A0}"/>
              </a:ext>
            </a:extLst>
          </p:cNvPr>
          <p:cNvSpPr txBox="1"/>
          <p:nvPr/>
        </p:nvSpPr>
        <p:spPr>
          <a:xfrm>
            <a:off x="5590257" y="1088987"/>
            <a:ext cx="1503803" cy="400110"/>
          </a:xfrm>
          <a:prstGeom prst="rect">
            <a:avLst/>
          </a:prstGeom>
          <a:solidFill>
            <a:schemeClr val="bg1"/>
          </a:solidFill>
        </p:spPr>
        <p:txBody>
          <a:bodyPr wrap="square" lIns="0" rIns="0" rtlCol="0">
            <a:spAutoFit/>
          </a:bodyPr>
          <a:lstStyle/>
          <a:p>
            <a:r>
              <a:rPr lang="en-US" altLang="zh-CN" sz="2000" dirty="0">
                <a:latin typeface="Corbel" panose="020B0503020204020204" pitchFamily="34" charset="0"/>
              </a:rPr>
              <a:t> PIM-only</a:t>
            </a:r>
            <a:endParaRPr lang="zh-CN" altLang="en-US" sz="2000" dirty="0">
              <a:latin typeface="Corbel" panose="020B0503020204020204" pitchFamily="34" charset="0"/>
            </a:endParaRPr>
          </a:p>
        </p:txBody>
      </p:sp>
      <p:sp>
        <p:nvSpPr>
          <p:cNvPr id="16" name="文本框 15">
            <a:extLst>
              <a:ext uri="{FF2B5EF4-FFF2-40B4-BE49-F238E27FC236}">
                <a16:creationId xmlns:a16="http://schemas.microsoft.com/office/drawing/2014/main" id="{EF1D275A-E640-D00C-0763-4E69DF8398BE}"/>
              </a:ext>
            </a:extLst>
          </p:cNvPr>
          <p:cNvSpPr txBox="1"/>
          <p:nvPr/>
        </p:nvSpPr>
        <p:spPr>
          <a:xfrm>
            <a:off x="7423633" y="1088987"/>
            <a:ext cx="1503803" cy="400110"/>
          </a:xfrm>
          <a:prstGeom prst="rect">
            <a:avLst/>
          </a:prstGeom>
          <a:solidFill>
            <a:schemeClr val="bg1"/>
          </a:solidFill>
        </p:spPr>
        <p:txBody>
          <a:bodyPr wrap="square" lIns="0" rIns="0" rtlCol="0">
            <a:spAutoFit/>
          </a:bodyPr>
          <a:lstStyle/>
          <a:p>
            <a:r>
              <a:rPr lang="en-US" altLang="zh-CN" sz="2000" dirty="0">
                <a:latin typeface="Corbel" panose="020B0503020204020204" pitchFamily="34" charset="0"/>
              </a:rPr>
              <a:t>PAPI</a:t>
            </a:r>
            <a:endParaRPr lang="zh-CN" altLang="en-US" sz="2000" dirty="0">
              <a:latin typeface="Corbel" panose="020B0503020204020204" pitchFamily="34" charset="0"/>
            </a:endParaRPr>
          </a:p>
        </p:txBody>
      </p:sp>
      <p:sp>
        <p:nvSpPr>
          <p:cNvPr id="10" name="文本框 9">
            <a:extLst>
              <a:ext uri="{FF2B5EF4-FFF2-40B4-BE49-F238E27FC236}">
                <a16:creationId xmlns:a16="http://schemas.microsoft.com/office/drawing/2014/main" id="{A8C24E5F-171C-B7C2-BC0D-9A54AF489099}"/>
              </a:ext>
            </a:extLst>
          </p:cNvPr>
          <p:cNvSpPr txBox="1"/>
          <p:nvPr/>
        </p:nvSpPr>
        <p:spPr>
          <a:xfrm>
            <a:off x="942998" y="4254543"/>
            <a:ext cx="82166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11" name="文本框 10">
            <a:extLst>
              <a:ext uri="{FF2B5EF4-FFF2-40B4-BE49-F238E27FC236}">
                <a16:creationId xmlns:a16="http://schemas.microsoft.com/office/drawing/2014/main" id="{6F129B6F-1C4F-4668-F8A7-14E547164ED5}"/>
              </a:ext>
            </a:extLst>
          </p:cNvPr>
          <p:cNvSpPr txBox="1"/>
          <p:nvPr/>
        </p:nvSpPr>
        <p:spPr>
          <a:xfrm>
            <a:off x="1840578" y="4254543"/>
            <a:ext cx="82166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12" name="文本框 11">
            <a:extLst>
              <a:ext uri="{FF2B5EF4-FFF2-40B4-BE49-F238E27FC236}">
                <a16:creationId xmlns:a16="http://schemas.microsoft.com/office/drawing/2014/main" id="{F6FD9735-39B5-A4CF-40A0-D9045E313E53}"/>
              </a:ext>
            </a:extLst>
          </p:cNvPr>
          <p:cNvSpPr txBox="1"/>
          <p:nvPr/>
        </p:nvSpPr>
        <p:spPr>
          <a:xfrm>
            <a:off x="2738486" y="4254543"/>
            <a:ext cx="82166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13" name="文本框 12">
            <a:extLst>
              <a:ext uri="{FF2B5EF4-FFF2-40B4-BE49-F238E27FC236}">
                <a16:creationId xmlns:a16="http://schemas.microsoft.com/office/drawing/2014/main" id="{67F1913C-4C9D-044F-3A89-EBC8AA907902}"/>
              </a:ext>
            </a:extLst>
          </p:cNvPr>
          <p:cNvSpPr txBox="1"/>
          <p:nvPr/>
        </p:nvSpPr>
        <p:spPr>
          <a:xfrm>
            <a:off x="3622493" y="4254543"/>
            <a:ext cx="82166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17" name="文本框 16">
            <a:extLst>
              <a:ext uri="{FF2B5EF4-FFF2-40B4-BE49-F238E27FC236}">
                <a16:creationId xmlns:a16="http://schemas.microsoft.com/office/drawing/2014/main" id="{2F5C99D6-B64E-D4CD-7F68-696AFFBFD620}"/>
              </a:ext>
            </a:extLst>
          </p:cNvPr>
          <p:cNvSpPr txBox="1"/>
          <p:nvPr/>
        </p:nvSpPr>
        <p:spPr>
          <a:xfrm>
            <a:off x="4516025" y="4254543"/>
            <a:ext cx="82166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18" name="文本框 17">
            <a:extLst>
              <a:ext uri="{FF2B5EF4-FFF2-40B4-BE49-F238E27FC236}">
                <a16:creationId xmlns:a16="http://schemas.microsoft.com/office/drawing/2014/main" id="{8C356245-B3AB-782D-2092-3CBA56852234}"/>
              </a:ext>
            </a:extLst>
          </p:cNvPr>
          <p:cNvSpPr txBox="1"/>
          <p:nvPr/>
        </p:nvSpPr>
        <p:spPr>
          <a:xfrm>
            <a:off x="5419717" y="4254543"/>
            <a:ext cx="82166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19" name="文本框 18">
            <a:extLst>
              <a:ext uri="{FF2B5EF4-FFF2-40B4-BE49-F238E27FC236}">
                <a16:creationId xmlns:a16="http://schemas.microsoft.com/office/drawing/2014/main" id="{27E9B468-54F8-C783-535C-467ADBA06235}"/>
              </a:ext>
            </a:extLst>
          </p:cNvPr>
          <p:cNvSpPr txBox="1"/>
          <p:nvPr/>
        </p:nvSpPr>
        <p:spPr>
          <a:xfrm>
            <a:off x="6315478" y="4254543"/>
            <a:ext cx="82166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20" name="文本框 19">
            <a:extLst>
              <a:ext uri="{FF2B5EF4-FFF2-40B4-BE49-F238E27FC236}">
                <a16:creationId xmlns:a16="http://schemas.microsoft.com/office/drawing/2014/main" id="{F15B5F7D-E679-C2C2-187A-DAE110947EAD}"/>
              </a:ext>
            </a:extLst>
          </p:cNvPr>
          <p:cNvSpPr txBox="1"/>
          <p:nvPr/>
        </p:nvSpPr>
        <p:spPr>
          <a:xfrm>
            <a:off x="7203930" y="4254543"/>
            <a:ext cx="82166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
        <p:nvSpPr>
          <p:cNvPr id="21" name="文本框 20">
            <a:extLst>
              <a:ext uri="{FF2B5EF4-FFF2-40B4-BE49-F238E27FC236}">
                <a16:creationId xmlns:a16="http://schemas.microsoft.com/office/drawing/2014/main" id="{6551D22F-7154-6CEB-F007-ECAD8410C42D}"/>
              </a:ext>
            </a:extLst>
          </p:cNvPr>
          <p:cNvSpPr txBox="1"/>
          <p:nvPr/>
        </p:nvSpPr>
        <p:spPr>
          <a:xfrm>
            <a:off x="8112702" y="4254543"/>
            <a:ext cx="821660" cy="400110"/>
          </a:xfrm>
          <a:prstGeom prst="rect">
            <a:avLst/>
          </a:prstGeom>
          <a:solidFill>
            <a:schemeClr val="bg1"/>
          </a:solidFill>
        </p:spPr>
        <p:txBody>
          <a:bodyPr wrap="square" lIns="0" rIns="0" rtlCol="0">
            <a:spAutoFit/>
          </a:bodyPr>
          <a:lstStyle/>
          <a:p>
            <a:pPr algn="ctr"/>
            <a:r>
              <a:rPr lang="en-US" altLang="zh-CN" sz="2000" dirty="0">
                <a:cs typeface="Arial" panose="020B0604020202020204" pitchFamily="34" charset="0"/>
              </a:rPr>
              <a:t>4 16 64</a:t>
            </a:r>
            <a:endParaRPr lang="zh-CN" altLang="en-US" sz="2000" dirty="0">
              <a:cs typeface="Arial" panose="020B0604020202020204" pitchFamily="34" charset="0"/>
            </a:endParaRPr>
          </a:p>
        </p:txBody>
      </p:sp>
    </p:spTree>
    <p:extLst>
      <p:ext uri="{BB962C8B-B14F-4D97-AF65-F5344CB8AC3E}">
        <p14:creationId xmlns:p14="http://schemas.microsoft.com/office/powerpoint/2010/main" val="299803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par>
                                <p:cTn id="69" presetID="22" presetClass="entr" presetSubtype="4" fill="hold" grpId="0" nodeType="withEffect">
                                  <p:stCondLst>
                                    <p:cond delay="0"/>
                                  </p:stCondLst>
                                  <p:childTnLst>
                                    <p:set>
                                      <p:cBhvr>
                                        <p:cTn id="70"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1" dur="500"/>
                                        <p:tgtEl>
                                          <p:spTgt spid="7">
                                            <p:graphicEl>
                                              <a:chart seriesIdx="-3" categoryIdx="-3" bldStep="gridLegend"/>
                                            </p:graphicEl>
                                          </p:spTgt>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74" dur="500"/>
                                        <p:tgtEl>
                                          <p:spTgt spid="7">
                                            <p:graphicEl>
                                              <a:chart seriesIdx="0" categoryIdx="-4" bldStep="series"/>
                                            </p:graphicEl>
                                          </p:spTgt>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77" dur="500"/>
                                        <p:tgtEl>
                                          <p:spTgt spid="7">
                                            <p:graphicEl>
                                              <a:chart seriesIdx="1" categoryIdx="-4" bldStep="series"/>
                                            </p:graphicEl>
                                          </p:spTgt>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down)">
                                      <p:cBhvr>
                                        <p:cTn id="80" dur="500"/>
                                        <p:tgtEl>
                                          <p:spTgt spid="7">
                                            <p:graphicEl>
                                              <a:chart seriesIdx="2" categoryIdx="-4" bldStep="series"/>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down)">
                                      <p:cBhvr>
                                        <p:cTn id="85" dur="500"/>
                                        <p:tgtEl>
                                          <p:spTgt spid="7">
                                            <p:graphicEl>
                                              <a:chart seriesIdx="3" categoryIdx="-4" bldStep="series"/>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27" grpId="0"/>
      <p:bldP spid="29" grpId="0"/>
      <p:bldP spid="33" grpId="0"/>
      <p:bldP spid="34" grpId="0" animBg="1"/>
      <p:bldP spid="35" grpId="0"/>
      <p:bldP spid="41" grpId="0"/>
      <p:bldP spid="42" grpId="0"/>
      <p:bldP spid="43" grpId="0"/>
      <p:bldP spid="45" grpId="0"/>
      <p:bldP spid="46" grpId="0"/>
      <p:bldP spid="47" grpId="0"/>
      <p:bldP spid="49" grpId="0"/>
      <p:bldP spid="51" grpId="0"/>
      <p:bldP spid="52" grpId="0"/>
      <p:bldP spid="4" grpId="0" animBg="1"/>
      <p:bldP spid="8" grpId="0" animBg="1"/>
      <p:bldP spid="9" grpId="0"/>
      <p:bldP spid="6" grpId="0" animBg="1"/>
      <p:bldP spid="14" grpId="0" animBg="1"/>
      <p:bldP spid="15" grpId="0" animBg="1"/>
      <p:bldP spid="16" grpId="0" animBg="1"/>
      <p:bldP spid="10" grpId="0" animBg="1"/>
      <p:bldP spid="11" grpId="0" animBg="1"/>
      <p:bldP spid="12" grpId="0" animBg="1"/>
      <p:bldP spid="13" grpId="0" animBg="1"/>
      <p:bldP spid="17" grpId="0" animBg="1"/>
      <p:bldP spid="18" grpId="0" animBg="1"/>
      <p:bldP spid="19" grpId="0" animBg="1"/>
      <p:bldP spid="20"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AFEE-749D-2F4C-A30A-5445A0FE8A8F}"/>
              </a:ext>
            </a:extLst>
          </p:cNvPr>
          <p:cNvSpPr>
            <a:spLocks noGrp="1"/>
          </p:cNvSpPr>
          <p:nvPr>
            <p:ph type="title"/>
          </p:nvPr>
        </p:nvSpPr>
        <p:spPr/>
        <p:txBody>
          <a:bodyPr/>
          <a:lstStyle/>
          <a:p>
            <a:r>
              <a:rPr lang="en-US" sz="4000" b="0" dirty="0">
                <a:solidFill>
                  <a:schemeClr val="tx1"/>
                </a:solidFill>
                <a:latin typeface="Corbel" panose="020B0503020204020204" pitchFamily="34" charset="0"/>
              </a:rPr>
              <a:t>More in the Paper </a:t>
            </a:r>
          </a:p>
        </p:txBody>
      </p:sp>
      <p:sp>
        <p:nvSpPr>
          <p:cNvPr id="3" name="Content Placeholder 2">
            <a:extLst>
              <a:ext uri="{FF2B5EF4-FFF2-40B4-BE49-F238E27FC236}">
                <a16:creationId xmlns:a16="http://schemas.microsoft.com/office/drawing/2014/main" id="{FA5E0DA4-6B30-5847-AE96-9422ACC978D4}"/>
              </a:ext>
            </a:extLst>
          </p:cNvPr>
          <p:cNvSpPr>
            <a:spLocks noGrp="1"/>
          </p:cNvSpPr>
          <p:nvPr>
            <p:ph idx="1"/>
          </p:nvPr>
        </p:nvSpPr>
        <p:spPr>
          <a:xfrm>
            <a:off x="152399" y="1143000"/>
            <a:ext cx="9143999" cy="5257800"/>
          </a:xfrm>
        </p:spPr>
        <p:txBody>
          <a:bodyPr>
            <a:normAutofit/>
          </a:bodyPr>
          <a:lstStyle/>
          <a:p>
            <a:r>
              <a:rPr lang="en-US" sz="2800" dirty="0">
                <a:solidFill>
                  <a:schemeClr val="tx1"/>
                </a:solidFill>
                <a:latin typeface="Corbel" panose="020B0503020204020204" pitchFamily="34" charset="0"/>
              </a:rPr>
              <a:t>Details </a:t>
            </a:r>
            <a:r>
              <a:rPr lang="en-US" altLang="zh-CN" sz="2800" dirty="0">
                <a:solidFill>
                  <a:schemeClr val="tx1"/>
                </a:solidFill>
                <a:latin typeface="Corbel" panose="020B0503020204020204" pitchFamily="34" charset="0"/>
              </a:rPr>
              <a:t>on</a:t>
            </a:r>
            <a:r>
              <a:rPr lang="en-US" sz="2800" dirty="0">
                <a:solidFill>
                  <a:schemeClr val="tx1"/>
                </a:solidFill>
                <a:latin typeface="Corbel" panose="020B0503020204020204" pitchFamily="34" charset="0"/>
              </a:rPr>
              <a:t> </a:t>
            </a:r>
            <a:r>
              <a:rPr lang="en-US" altLang="zh-CN" sz="2800" dirty="0">
                <a:solidFill>
                  <a:schemeClr val="tx1"/>
                </a:solidFill>
                <a:latin typeface="Corbel" panose="020B0503020204020204" pitchFamily="34" charset="0"/>
              </a:rPr>
              <a:t>PAPI’s implementation</a:t>
            </a:r>
          </a:p>
          <a:p>
            <a:pPr lvl="1"/>
            <a:r>
              <a:rPr lang="en-US" altLang="zh-CN" sz="2400" b="0" dirty="0">
                <a:solidFill>
                  <a:schemeClr val="tx1"/>
                </a:solidFill>
                <a:latin typeface="Corbel" panose="020B0503020204020204" pitchFamily="34" charset="0"/>
              </a:rPr>
              <a:t>PAPI’s heterogeneous architecture</a:t>
            </a:r>
          </a:p>
          <a:p>
            <a:pPr lvl="1"/>
            <a:r>
              <a:rPr lang="en-US" altLang="zh-CN" sz="2400" b="0" dirty="0">
                <a:solidFill>
                  <a:schemeClr val="tx1"/>
                </a:solidFill>
                <a:latin typeface="Corbel" panose="020B0503020204020204" pitchFamily="34" charset="0"/>
              </a:rPr>
              <a:t>PAPI’s runtime scheduler</a:t>
            </a:r>
          </a:p>
          <a:p>
            <a:pPr lvl="1"/>
            <a:r>
              <a:rPr lang="en-US" altLang="zh-CN" sz="2400" b="0" dirty="0">
                <a:solidFill>
                  <a:schemeClr val="tx1"/>
                </a:solidFill>
                <a:latin typeface="Corbel" panose="020B0503020204020204" pitchFamily="34" charset="0"/>
              </a:rPr>
              <a:t>System integration</a:t>
            </a:r>
          </a:p>
          <a:p>
            <a:pPr lvl="1"/>
            <a:r>
              <a:rPr lang="en-US" altLang="zh-CN" sz="2400" b="0" dirty="0">
                <a:solidFill>
                  <a:schemeClr val="tx1"/>
                </a:solidFill>
                <a:latin typeface="Corbel" panose="020B0503020204020204" pitchFamily="34" charset="0"/>
              </a:rPr>
              <a:t>Data partitioning across PIM devices (both Attn-PIM &amp; FC-PIM)</a:t>
            </a:r>
            <a:r>
              <a:rPr lang="en-US" altLang="zh-CN" sz="2400" dirty="0">
                <a:solidFill>
                  <a:schemeClr val="tx1"/>
                </a:solidFill>
                <a:latin typeface="Corbel" panose="020B0503020204020204" pitchFamily="34" charset="0"/>
              </a:rPr>
              <a:t> </a:t>
            </a:r>
          </a:p>
          <a:p>
            <a:pPr marL="0" indent="0">
              <a:buNone/>
            </a:pPr>
            <a:endParaRPr lang="en-US" sz="2800" dirty="0">
              <a:solidFill>
                <a:schemeClr val="tx1"/>
              </a:solidFill>
              <a:latin typeface="Corbel" panose="020B0503020204020204" pitchFamily="34" charset="0"/>
            </a:endParaRPr>
          </a:p>
          <a:p>
            <a:r>
              <a:rPr lang="en-US" sz="2800" dirty="0">
                <a:solidFill>
                  <a:schemeClr val="tx1"/>
                </a:solidFill>
                <a:latin typeface="Corbel" panose="020B0503020204020204" pitchFamily="34" charset="0"/>
              </a:rPr>
              <a:t>Detailed evaluation results</a:t>
            </a:r>
          </a:p>
          <a:p>
            <a:pPr lvl="1"/>
            <a:r>
              <a:rPr lang="en-US" sz="2400" b="0" dirty="0">
                <a:solidFill>
                  <a:schemeClr val="tx1"/>
                </a:solidFill>
                <a:latin typeface="Corbel" panose="020B0503020204020204" pitchFamily="34" charset="0"/>
              </a:rPr>
              <a:t>PAPI’s speedup across different RLP &amp; TLP levels</a:t>
            </a:r>
          </a:p>
          <a:p>
            <a:pPr lvl="1"/>
            <a:r>
              <a:rPr lang="en-US" sz="2400" b="0" dirty="0">
                <a:solidFill>
                  <a:schemeClr val="tx1"/>
                </a:solidFill>
                <a:latin typeface="Corbel" panose="020B0503020204020204" pitchFamily="34" charset="0"/>
              </a:rPr>
              <a:t>Ablation study for PAPI’s speedup</a:t>
            </a:r>
          </a:p>
          <a:p>
            <a:endParaRPr lang="en-US" sz="2800" dirty="0">
              <a:solidFill>
                <a:schemeClr val="tx1"/>
              </a:solidFill>
              <a:latin typeface="Corbel" panose="020B0503020204020204" pitchFamily="34" charset="0"/>
            </a:endParaRPr>
          </a:p>
          <a:p>
            <a:r>
              <a:rPr lang="en-US" sz="2800" dirty="0">
                <a:solidFill>
                  <a:schemeClr val="tx1"/>
                </a:solidFill>
                <a:latin typeface="Corbel" panose="020B0503020204020204" pitchFamily="34" charset="0"/>
              </a:rPr>
              <a:t>Area/power analysis</a:t>
            </a:r>
          </a:p>
          <a:p>
            <a:endParaRPr lang="en-US" sz="2800" dirty="0">
              <a:solidFill>
                <a:schemeClr val="tx1"/>
              </a:solidFill>
              <a:latin typeface="Corbel" panose="020B0503020204020204" pitchFamily="34" charset="0"/>
            </a:endParaRPr>
          </a:p>
          <a:p>
            <a:endParaRPr lang="en-US" sz="2800" dirty="0">
              <a:solidFill>
                <a:schemeClr val="tx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id="{92E91859-E786-3D41-9C2F-7907230EC8B2}"/>
              </a:ext>
            </a:extLst>
          </p:cNvPr>
          <p:cNvSpPr>
            <a:spLocks noGrp="1"/>
          </p:cNvSpPr>
          <p:nvPr>
            <p:ph type="sldNum" sz="quarter" idx="12"/>
          </p:nvPr>
        </p:nvSpPr>
        <p:spPr/>
        <p:txBody>
          <a:bodyPr/>
          <a:lstStyle/>
          <a:p>
            <a:fld id="{BA2D8F13-174C-467F-9D40-7DDEF70CAB8C}" type="slidenum">
              <a:rPr lang="en-US" smtClean="0">
                <a:latin typeface="Corbel" panose="020B0503020204020204" pitchFamily="34" charset="0"/>
              </a:rPr>
              <a:t>37</a:t>
            </a:fld>
            <a:endParaRPr lang="en-US">
              <a:latin typeface="Corbel" panose="020B0503020204020204" pitchFamily="34" charset="0"/>
            </a:endParaRPr>
          </a:p>
        </p:txBody>
      </p:sp>
      <p:pic>
        <p:nvPicPr>
          <p:cNvPr id="5" name="Picture 4" descr="safari.png">
            <a:extLst>
              <a:ext uri="{FF2B5EF4-FFF2-40B4-BE49-F238E27FC236}">
                <a16:creationId xmlns:a16="http://schemas.microsoft.com/office/drawing/2014/main" id="{93D3A067-18BD-0D46-AA39-CC204E298413}"/>
              </a:ext>
            </a:extLst>
          </p:cNvPr>
          <p:cNvPicPr>
            <a:picLocks noChangeAspect="1"/>
          </p:cNvPicPr>
          <p:nvPr/>
        </p:nvPicPr>
        <p:blipFill>
          <a:blip r:embed="rId4" cstate="print"/>
          <a:stretch>
            <a:fillRect/>
          </a:stretch>
        </p:blipFill>
        <p:spPr>
          <a:xfrm>
            <a:off x="76200" y="6580445"/>
            <a:ext cx="959296" cy="277563"/>
          </a:xfrm>
          <a:prstGeom prst="rect">
            <a:avLst/>
          </a:prstGeom>
        </p:spPr>
      </p:pic>
    </p:spTree>
    <p:custDataLst>
      <p:tags r:id="rId1"/>
    </p:custDataLst>
    <p:extLst>
      <p:ext uri="{BB962C8B-B14F-4D97-AF65-F5344CB8AC3E}">
        <p14:creationId xmlns:p14="http://schemas.microsoft.com/office/powerpoint/2010/main" val="2816951366"/>
      </p:ext>
    </p:extLst>
  </p:cSld>
  <p:clrMapOvr>
    <a:masterClrMapping/>
  </p:clrMapOvr>
  <mc:AlternateContent xmlns:mc="http://schemas.openxmlformats.org/markup-compatibility/2006" xmlns:p14="http://schemas.microsoft.com/office/powerpoint/2010/main">
    <mc:Choice Requires="p14">
      <p:transition spd="slow" p14:dur="2000" advTm="15036"/>
    </mc:Choice>
    <mc:Fallback xmlns="">
      <p:transition spd="slow" advTm="150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758C0-FD5F-7147-943A-7E857B9A8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76205-88B9-DD9A-D352-A30912C72C6A}"/>
              </a:ext>
            </a:extLst>
          </p:cNvPr>
          <p:cNvSpPr>
            <a:spLocks noGrp="1"/>
          </p:cNvSpPr>
          <p:nvPr>
            <p:ph type="title"/>
          </p:nvPr>
        </p:nvSpPr>
        <p:spPr/>
        <p:txBody>
          <a:bodyPr/>
          <a:lstStyle/>
          <a:p>
            <a:r>
              <a:rPr lang="en-US" sz="4000" b="0" dirty="0">
                <a:solidFill>
                  <a:schemeClr val="tx1"/>
                </a:solidFill>
                <a:latin typeface="Corbel" panose="020B0503020204020204" pitchFamily="34" charset="0"/>
              </a:rPr>
              <a:t>More in the Paper </a:t>
            </a:r>
          </a:p>
        </p:txBody>
      </p:sp>
      <p:sp>
        <p:nvSpPr>
          <p:cNvPr id="4" name="Slide Number Placeholder 3">
            <a:extLst>
              <a:ext uri="{FF2B5EF4-FFF2-40B4-BE49-F238E27FC236}">
                <a16:creationId xmlns:a16="http://schemas.microsoft.com/office/drawing/2014/main" id="{F71AF1C5-13AC-E9DE-7D13-0644F0F7B6A1}"/>
              </a:ext>
            </a:extLst>
          </p:cNvPr>
          <p:cNvSpPr>
            <a:spLocks noGrp="1"/>
          </p:cNvSpPr>
          <p:nvPr>
            <p:ph type="sldNum" sz="quarter" idx="12"/>
          </p:nvPr>
        </p:nvSpPr>
        <p:spPr/>
        <p:txBody>
          <a:bodyPr/>
          <a:lstStyle/>
          <a:p>
            <a:fld id="{BA2D8F13-174C-467F-9D40-7DDEF70CAB8C}" type="slidenum">
              <a:rPr lang="en-US" smtClean="0">
                <a:latin typeface="Corbel" panose="020B0503020204020204" pitchFamily="34" charset="0"/>
              </a:rPr>
              <a:t>38</a:t>
            </a:fld>
            <a:endParaRPr lang="en-US">
              <a:latin typeface="Corbel" panose="020B0503020204020204" pitchFamily="34" charset="0"/>
            </a:endParaRPr>
          </a:p>
        </p:txBody>
      </p:sp>
      <p:pic>
        <p:nvPicPr>
          <p:cNvPr id="5" name="Picture 4" descr="safari.png">
            <a:extLst>
              <a:ext uri="{FF2B5EF4-FFF2-40B4-BE49-F238E27FC236}">
                <a16:creationId xmlns:a16="http://schemas.microsoft.com/office/drawing/2014/main" id="{438F8E45-5104-BBD3-95AD-9C7DA18C5580}"/>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9" name="TextBox 5">
            <a:extLst>
              <a:ext uri="{FF2B5EF4-FFF2-40B4-BE49-F238E27FC236}">
                <a16:creationId xmlns:a16="http://schemas.microsoft.com/office/drawing/2014/main" id="{A23A024D-255B-FCD8-7E2C-1E3831B8E40D}"/>
              </a:ext>
            </a:extLst>
          </p:cNvPr>
          <p:cNvSpPr txBox="1"/>
          <p:nvPr/>
        </p:nvSpPr>
        <p:spPr>
          <a:xfrm>
            <a:off x="1415912" y="3626024"/>
            <a:ext cx="6400800" cy="400110"/>
          </a:xfrm>
          <a:prstGeom prst="rect">
            <a:avLst/>
          </a:prstGeom>
          <a:noFill/>
        </p:spPr>
        <p:txBody>
          <a:bodyPr wrap="square" rtlCol="0">
            <a:spAutoFit/>
          </a:bodyPr>
          <a:lstStyle/>
          <a:p>
            <a:pPr algn="ctr"/>
            <a:r>
              <a:rPr lang="en-IN" sz="2000" b="1" dirty="0">
                <a:solidFill>
                  <a:srgbClr val="2127F6"/>
                </a:solidFill>
                <a:latin typeface="Consolas" panose="020B0609020204030204" pitchFamily="49" charset="0"/>
                <a:cs typeface="Consolas" panose="020B0609020204030204" pitchFamily="49" charset="0"/>
              </a:rPr>
              <a:t>https://arxiv.org/pdf/2502.15470</a:t>
            </a:r>
          </a:p>
        </p:txBody>
      </p:sp>
      <p:pic>
        <p:nvPicPr>
          <p:cNvPr id="10" name="图片 9">
            <a:extLst>
              <a:ext uri="{FF2B5EF4-FFF2-40B4-BE49-F238E27FC236}">
                <a16:creationId xmlns:a16="http://schemas.microsoft.com/office/drawing/2014/main" id="{BBEA5F5F-98D2-9578-6908-C3841EE2E036}"/>
              </a:ext>
            </a:extLst>
          </p:cNvPr>
          <p:cNvPicPr>
            <a:picLocks noChangeAspect="1"/>
          </p:cNvPicPr>
          <p:nvPr/>
        </p:nvPicPr>
        <p:blipFill>
          <a:blip r:embed="rId4"/>
          <a:srcRect t="8002" b="51161"/>
          <a:stretch/>
        </p:blipFill>
        <p:spPr>
          <a:xfrm>
            <a:off x="517268" y="1247789"/>
            <a:ext cx="8109464" cy="2148214"/>
          </a:xfrm>
          <a:prstGeom prst="rect">
            <a:avLst/>
          </a:prstGeom>
          <a:ln>
            <a:solidFill>
              <a:schemeClr val="tx1"/>
            </a:solidFill>
          </a:ln>
        </p:spPr>
      </p:pic>
      <p:grpSp>
        <p:nvGrpSpPr>
          <p:cNvPr id="11" name="组合 10">
            <a:extLst>
              <a:ext uri="{FF2B5EF4-FFF2-40B4-BE49-F238E27FC236}">
                <a16:creationId xmlns:a16="http://schemas.microsoft.com/office/drawing/2014/main" id="{796AC6FC-791D-69FA-33E9-360B3B7FCA31}"/>
              </a:ext>
            </a:extLst>
          </p:cNvPr>
          <p:cNvGrpSpPr/>
          <p:nvPr/>
        </p:nvGrpSpPr>
        <p:grpSpPr>
          <a:xfrm>
            <a:off x="3568098" y="4206738"/>
            <a:ext cx="2007802" cy="2007802"/>
            <a:chOff x="3483431" y="4206738"/>
            <a:chExt cx="2007802" cy="2007802"/>
          </a:xfrm>
        </p:grpSpPr>
        <p:pic>
          <p:nvPicPr>
            <p:cNvPr id="12" name="图片 11">
              <a:extLst>
                <a:ext uri="{FF2B5EF4-FFF2-40B4-BE49-F238E27FC236}">
                  <a16:creationId xmlns:a16="http://schemas.microsoft.com/office/drawing/2014/main" id="{B14EAF31-AD1C-4DA4-DF44-98D99D9CC7A3}"/>
                </a:ext>
              </a:extLst>
            </p:cNvPr>
            <p:cNvPicPr>
              <a:picLocks noChangeAspect="1"/>
            </p:cNvPicPr>
            <p:nvPr/>
          </p:nvPicPr>
          <p:blipFill>
            <a:blip r:embed="rId5"/>
            <a:stretch>
              <a:fillRect/>
            </a:stretch>
          </p:blipFill>
          <p:spPr>
            <a:xfrm>
              <a:off x="3483431" y="4206738"/>
              <a:ext cx="2007802" cy="2007802"/>
            </a:xfrm>
            <a:prstGeom prst="rect">
              <a:avLst/>
            </a:prstGeom>
          </p:spPr>
        </p:pic>
        <p:sp>
          <p:nvSpPr>
            <p:cNvPr id="13" name="矩形: 圆角 12">
              <a:extLst>
                <a:ext uri="{FF2B5EF4-FFF2-40B4-BE49-F238E27FC236}">
                  <a16:creationId xmlns:a16="http://schemas.microsoft.com/office/drawing/2014/main" id="{202FB288-C5DB-53CA-AD2F-356BE0A7C43C}"/>
                </a:ext>
              </a:extLst>
            </p:cNvPr>
            <p:cNvSpPr/>
            <p:nvPr/>
          </p:nvSpPr>
          <p:spPr>
            <a:xfrm>
              <a:off x="3513433" y="4285497"/>
              <a:ext cx="1947797" cy="1850284"/>
            </a:xfrm>
            <a:prstGeom prst="roundRect">
              <a:avLst>
                <a:gd name="adj" fmla="val 7342"/>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080114281"/>
      </p:ext>
    </p:extLst>
  </p:cSld>
  <p:clrMapOvr>
    <a:masterClrMapping/>
  </p:clrMapOvr>
  <mc:AlternateContent xmlns:mc="http://schemas.openxmlformats.org/markup-compatibility/2006" xmlns:p14="http://schemas.microsoft.com/office/powerpoint/2010/main">
    <mc:Choice Requires="p14">
      <p:transition spd="slow" p14:dur="2000" advTm="1208"/>
    </mc:Choice>
    <mc:Fallback xmlns="">
      <p:transition spd="slow" advTm="1208"/>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11A16-2C2E-DF16-1A3D-F4717E5F22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929727-ED36-E97A-4F78-E3E80A461226}"/>
              </a:ext>
            </a:extLst>
          </p:cNvPr>
          <p:cNvSpPr>
            <a:spLocks noGrp="1"/>
          </p:cNvSpPr>
          <p:nvPr>
            <p:ph idx="1"/>
          </p:nvPr>
        </p:nvSpPr>
        <p:spPr>
          <a:xfrm>
            <a:off x="152400" y="990600"/>
            <a:ext cx="8991600" cy="5715000"/>
          </a:xfrm>
        </p:spPr>
        <p:txBody>
          <a:bodyPr>
            <a:normAutofit/>
          </a:bodyPr>
          <a:lstStyle/>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p:txBody>
      </p:sp>
      <p:pic>
        <p:nvPicPr>
          <p:cNvPr id="6" name="Picture 5" descr="safari.png">
            <a:extLst>
              <a:ext uri="{FF2B5EF4-FFF2-40B4-BE49-F238E27FC236}">
                <a16:creationId xmlns:a16="http://schemas.microsoft.com/office/drawing/2014/main" id="{427DAF6A-0698-A6C8-A4F3-62CF2CF63A46}"/>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a:extLst>
              <a:ext uri="{FF2B5EF4-FFF2-40B4-BE49-F238E27FC236}">
                <a16:creationId xmlns:a16="http://schemas.microsoft.com/office/drawing/2014/main" id="{ED887ED4-C6CE-94AA-1F2B-15C194675F31}"/>
              </a:ext>
            </a:extLst>
          </p:cNvPr>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altLang="zh-CN" sz="3200" b="1" dirty="0">
                <a:solidFill>
                  <a:srgbClr val="A6A6A6"/>
                </a:solidFill>
                <a:latin typeface="Corbel" panose="020B0503020204020204" pitchFamily="34" charset="0"/>
              </a:rPr>
              <a:t>Background</a:t>
            </a:r>
            <a:endParaRPr lang="en-US" sz="3200" b="1" dirty="0">
              <a:solidFill>
                <a:srgbClr val="A6A6A6"/>
              </a:solidFill>
              <a:latin typeface="Corbel" panose="020B0503020204020204" pitchFamily="34" charset="0"/>
            </a:endParaRPr>
          </a:p>
        </p:txBody>
      </p:sp>
      <p:sp>
        <p:nvSpPr>
          <p:cNvPr id="8" name="TextBox 7">
            <a:extLst>
              <a:ext uri="{FF2B5EF4-FFF2-40B4-BE49-F238E27FC236}">
                <a16:creationId xmlns:a16="http://schemas.microsoft.com/office/drawing/2014/main" id="{645F3996-F65D-98E8-375D-0BC2B192C317}"/>
              </a:ext>
            </a:extLst>
          </p:cNvPr>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rPr>
              <a:t>1</a:t>
            </a:r>
          </a:p>
        </p:txBody>
      </p:sp>
      <p:sp>
        <p:nvSpPr>
          <p:cNvPr id="10" name="Rectangle 9">
            <a:extLst>
              <a:ext uri="{FF2B5EF4-FFF2-40B4-BE49-F238E27FC236}">
                <a16:creationId xmlns:a16="http://schemas.microsoft.com/office/drawing/2014/main" id="{AA22317F-C09C-5827-6A91-42508DA242F8}"/>
              </a:ext>
            </a:extLst>
          </p:cNvPr>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Observations &amp; Motivation</a:t>
            </a:r>
          </a:p>
        </p:txBody>
      </p:sp>
      <p:sp>
        <p:nvSpPr>
          <p:cNvPr id="11" name="TextBox 10">
            <a:extLst>
              <a:ext uri="{FF2B5EF4-FFF2-40B4-BE49-F238E27FC236}">
                <a16:creationId xmlns:a16="http://schemas.microsoft.com/office/drawing/2014/main" id="{BD175C63-BFC1-1758-45EC-466DD03FECA3}"/>
              </a:ext>
            </a:extLst>
          </p:cNvPr>
          <p:cNvSpPr txBox="1"/>
          <p:nvPr/>
        </p:nvSpPr>
        <p:spPr>
          <a:xfrm>
            <a:off x="151622" y="1779811"/>
            <a:ext cx="474011" cy="830997"/>
          </a:xfrm>
          <a:prstGeom prst="rect">
            <a:avLst/>
          </a:prstGeom>
          <a:noFill/>
        </p:spPr>
        <p:txBody>
          <a:bodyPr wrap="square" rtlCol="0">
            <a:spAutoFit/>
          </a:bodyPr>
          <a:lstStyle/>
          <a:p>
            <a:r>
              <a:rPr lang="en-US" sz="4800" dirty="0">
                <a:solidFill>
                  <a:srgbClr val="A6A6A6"/>
                </a:solidFill>
              </a:rPr>
              <a:t>2</a:t>
            </a:r>
          </a:p>
        </p:txBody>
      </p:sp>
      <p:sp>
        <p:nvSpPr>
          <p:cNvPr id="12" name="Rectangle 11">
            <a:extLst>
              <a:ext uri="{FF2B5EF4-FFF2-40B4-BE49-F238E27FC236}">
                <a16:creationId xmlns:a16="http://schemas.microsoft.com/office/drawing/2014/main" id="{FA65C952-5ADE-EF8B-9E67-856263995055}"/>
              </a:ext>
            </a:extLst>
          </p:cNvPr>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PAPI’s Overview</a:t>
            </a:r>
          </a:p>
        </p:txBody>
      </p:sp>
      <p:sp>
        <p:nvSpPr>
          <p:cNvPr id="14" name="Rectangle 13">
            <a:extLst>
              <a:ext uri="{FF2B5EF4-FFF2-40B4-BE49-F238E27FC236}">
                <a16:creationId xmlns:a16="http://schemas.microsoft.com/office/drawing/2014/main" id="{1F35553B-9491-A77F-22F8-D941BEABFEE3}"/>
              </a:ext>
            </a:extLst>
          </p:cNvPr>
          <p:cNvSpPr/>
          <p:nvPr/>
        </p:nvSpPr>
        <p:spPr>
          <a:xfrm>
            <a:off x="0" y="373693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PAPI’s Implementation</a:t>
            </a:r>
          </a:p>
        </p:txBody>
      </p:sp>
      <p:sp>
        <p:nvSpPr>
          <p:cNvPr id="16" name="Rectangle 15">
            <a:extLst>
              <a:ext uri="{FF2B5EF4-FFF2-40B4-BE49-F238E27FC236}">
                <a16:creationId xmlns:a16="http://schemas.microsoft.com/office/drawing/2014/main" id="{474D60D5-87C3-551B-BF68-D39FA63191AC}"/>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Evaluation</a:t>
            </a:r>
          </a:p>
        </p:txBody>
      </p:sp>
      <p:sp>
        <p:nvSpPr>
          <p:cNvPr id="17" name="Rectangle 16">
            <a:extLst>
              <a:ext uri="{FF2B5EF4-FFF2-40B4-BE49-F238E27FC236}">
                <a16:creationId xmlns:a16="http://schemas.microsoft.com/office/drawing/2014/main" id="{4E9A3368-16CC-37C2-B737-D5CFE0B94FC5}"/>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1F497D"/>
                </a:solidFill>
                <a:latin typeface="Corbel" panose="020B0503020204020204" pitchFamily="34" charset="0"/>
              </a:rPr>
              <a:t>Conclusion</a:t>
            </a:r>
          </a:p>
        </p:txBody>
      </p:sp>
      <p:sp>
        <p:nvSpPr>
          <p:cNvPr id="18" name="TextBox 17">
            <a:extLst>
              <a:ext uri="{FF2B5EF4-FFF2-40B4-BE49-F238E27FC236}">
                <a16:creationId xmlns:a16="http://schemas.microsoft.com/office/drawing/2014/main" id="{425BFA13-AAF0-0470-53CA-C5C27CEB5E25}"/>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rPr>
              <a:t>3</a:t>
            </a:r>
          </a:p>
        </p:txBody>
      </p:sp>
      <p:sp>
        <p:nvSpPr>
          <p:cNvPr id="20" name="TextBox 19">
            <a:extLst>
              <a:ext uri="{FF2B5EF4-FFF2-40B4-BE49-F238E27FC236}">
                <a16:creationId xmlns:a16="http://schemas.microsoft.com/office/drawing/2014/main" id="{56E786E7-0B48-0EE3-A867-680A1106858C}"/>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rPr>
              <a:t>5</a:t>
            </a:r>
          </a:p>
        </p:txBody>
      </p:sp>
      <p:sp>
        <p:nvSpPr>
          <p:cNvPr id="21" name="TextBox 20">
            <a:extLst>
              <a:ext uri="{FF2B5EF4-FFF2-40B4-BE49-F238E27FC236}">
                <a16:creationId xmlns:a16="http://schemas.microsoft.com/office/drawing/2014/main" id="{6787E1D8-FA9C-8660-7BEF-A40FA93A3855}"/>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1F497D"/>
                </a:solidFill>
              </a:rPr>
              <a:t>6</a:t>
            </a:r>
          </a:p>
        </p:txBody>
      </p:sp>
      <p:sp>
        <p:nvSpPr>
          <p:cNvPr id="23" name="Title 1">
            <a:extLst>
              <a:ext uri="{FF2B5EF4-FFF2-40B4-BE49-F238E27FC236}">
                <a16:creationId xmlns:a16="http://schemas.microsoft.com/office/drawing/2014/main" id="{922C8195-4A1E-A1CC-9FFE-029B7DE1D061}"/>
              </a:ext>
            </a:extLst>
          </p:cNvPr>
          <p:cNvSpPr>
            <a:spLocks noGrp="1"/>
          </p:cNvSpPr>
          <p:nvPr>
            <p:ph type="title"/>
          </p:nvPr>
        </p:nvSpPr>
        <p:spPr>
          <a:xfrm>
            <a:off x="0" y="0"/>
            <a:ext cx="9144000" cy="914400"/>
          </a:xfrm>
        </p:spPr>
        <p:txBody>
          <a:bodyPr/>
          <a:lstStyle/>
          <a:p>
            <a:r>
              <a:rPr lang="en-US" sz="4000" b="0" dirty="0">
                <a:solidFill>
                  <a:schemeClr val="tx1"/>
                </a:solidFill>
                <a:latin typeface="Corbel" panose="020B0503020204020204" pitchFamily="34" charset="0"/>
                <a:cs typeface="Gill Sans MT"/>
              </a:rPr>
              <a:t>Outline</a:t>
            </a:r>
          </a:p>
        </p:txBody>
      </p:sp>
      <p:sp>
        <p:nvSpPr>
          <p:cNvPr id="22" name="Slide Number Placeholder 1">
            <a:extLst>
              <a:ext uri="{FF2B5EF4-FFF2-40B4-BE49-F238E27FC236}">
                <a16:creationId xmlns:a16="http://schemas.microsoft.com/office/drawing/2014/main" id="{7BF57456-90A5-EE14-B09D-BB37023B5A52}"/>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4" name="TextBox 18">
            <a:extLst>
              <a:ext uri="{FF2B5EF4-FFF2-40B4-BE49-F238E27FC236}">
                <a16:creationId xmlns:a16="http://schemas.microsoft.com/office/drawing/2014/main" id="{10CA9C27-0F53-827D-5462-2996AEF0E6D0}"/>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rPr>
              <a:t>4</a:t>
            </a:r>
          </a:p>
        </p:txBody>
      </p:sp>
    </p:spTree>
    <p:extLst>
      <p:ext uri="{BB962C8B-B14F-4D97-AF65-F5344CB8AC3E}">
        <p14:creationId xmlns:p14="http://schemas.microsoft.com/office/powerpoint/2010/main" val="2704350740"/>
      </p:ext>
    </p:extLst>
  </p:cSld>
  <p:clrMapOvr>
    <a:masterClrMapping/>
  </p:clrMapOvr>
  <mc:AlternateContent xmlns:mc="http://schemas.openxmlformats.org/markup-compatibility/2006" xmlns:p14="http://schemas.microsoft.com/office/powerpoint/2010/main">
    <mc:Choice Requires="p14">
      <p:transition spd="slow" p14:dur="2000" advTm="2613"/>
    </mc:Choice>
    <mc:Fallback xmlns="">
      <p:transition spd="slow" advTm="261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6BBB7-3386-0B85-44FE-3B55DD8EF020}"/>
            </a:ext>
          </a:extLst>
        </p:cNvPr>
        <p:cNvGrpSpPr/>
        <p:nvPr/>
      </p:nvGrpSpPr>
      <p:grpSpPr>
        <a:xfrm>
          <a:off x="0" y="0"/>
          <a:ext cx="0" cy="0"/>
          <a:chOff x="0" y="0"/>
          <a:chExt cx="0" cy="0"/>
        </a:xfrm>
      </p:grpSpPr>
      <p:sp>
        <p:nvSpPr>
          <p:cNvPr id="7" name="矩形 6">
            <a:extLst>
              <a:ext uri="{FF2B5EF4-FFF2-40B4-BE49-F238E27FC236}">
                <a16:creationId xmlns:a16="http://schemas.microsoft.com/office/drawing/2014/main" id="{35EF22F3-BA10-5E0A-C989-0E082D0ED172}"/>
              </a:ext>
            </a:extLst>
          </p:cNvPr>
          <p:cNvSpPr/>
          <p:nvPr/>
        </p:nvSpPr>
        <p:spPr>
          <a:xfrm>
            <a:off x="2388757" y="2065288"/>
            <a:ext cx="6446185" cy="2728202"/>
          </a:xfrm>
          <a:prstGeom prst="rect">
            <a:avLst/>
          </a:prstGeom>
          <a:solidFill>
            <a:srgbClr val="FFF5F5"/>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8" name="文本框 7">
            <a:extLst>
              <a:ext uri="{FF2B5EF4-FFF2-40B4-BE49-F238E27FC236}">
                <a16:creationId xmlns:a16="http://schemas.microsoft.com/office/drawing/2014/main" id="{FC16AF54-8FEC-1A5C-FEBC-DD459CBC529B}"/>
              </a:ext>
            </a:extLst>
          </p:cNvPr>
          <p:cNvSpPr txBox="1"/>
          <p:nvPr/>
        </p:nvSpPr>
        <p:spPr>
          <a:xfrm>
            <a:off x="3258546" y="4898203"/>
            <a:ext cx="5140187" cy="461665"/>
          </a:xfrm>
          <a:prstGeom prst="rect">
            <a:avLst/>
          </a:prstGeom>
          <a:noFill/>
        </p:spPr>
        <p:txBody>
          <a:bodyPr wrap="square">
            <a:spAutoFit/>
          </a:bodyPr>
          <a:lstStyle/>
          <a:p>
            <a:pPr algn="ctr"/>
            <a:r>
              <a:rPr lang="en-US" altLang="zh-CN" sz="2400" b="1" dirty="0">
                <a:solidFill>
                  <a:srgbClr val="C00000"/>
                </a:solidFill>
                <a:latin typeface="Corbel" panose="020B0503020204020204" pitchFamily="34" charset="0"/>
                <a:cs typeface="Lato" panose="020F0502020204030203" pitchFamily="34" charset="0"/>
              </a:rPr>
              <a:t>Decoding</a:t>
            </a:r>
          </a:p>
        </p:txBody>
      </p:sp>
      <p:sp>
        <p:nvSpPr>
          <p:cNvPr id="5" name="矩形 4">
            <a:extLst>
              <a:ext uri="{FF2B5EF4-FFF2-40B4-BE49-F238E27FC236}">
                <a16:creationId xmlns:a16="http://schemas.microsoft.com/office/drawing/2014/main" id="{BFFA4C82-15AF-BCF5-D529-2EC7BF125B45}"/>
              </a:ext>
            </a:extLst>
          </p:cNvPr>
          <p:cNvSpPr/>
          <p:nvPr/>
        </p:nvSpPr>
        <p:spPr>
          <a:xfrm>
            <a:off x="380917" y="2065288"/>
            <a:ext cx="1766326" cy="2728202"/>
          </a:xfrm>
          <a:prstGeom prst="rect">
            <a:avLst/>
          </a:prstGeom>
          <a:solidFill>
            <a:srgbClr val="F5F9FC"/>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2" name="Title 1">
            <a:extLst>
              <a:ext uri="{FF2B5EF4-FFF2-40B4-BE49-F238E27FC236}">
                <a16:creationId xmlns:a16="http://schemas.microsoft.com/office/drawing/2014/main" id="{AC8715CC-5820-8591-7F7A-C440FD71F8BB}"/>
              </a:ext>
            </a:extLst>
          </p:cNvPr>
          <p:cNvSpPr>
            <a:spLocks noGrp="1"/>
          </p:cNvSpPr>
          <p:nvPr>
            <p:ph type="title"/>
          </p:nvPr>
        </p:nvSpPr>
        <p:spPr/>
        <p:txBody>
          <a:bodyPr/>
          <a:lstStyle/>
          <a:p>
            <a:r>
              <a:rPr lang="en-US" altLang="zh-CN" sz="4000" b="0" dirty="0">
                <a:solidFill>
                  <a:schemeClr val="tx1"/>
                </a:solidFill>
                <a:latin typeface="Corbel" panose="020B0503020204020204" pitchFamily="34" charset="0"/>
                <a:cs typeface="Gill Sans MT"/>
              </a:rPr>
              <a:t>LLM Inference</a:t>
            </a:r>
            <a:endParaRPr lang="en-US" sz="4000" b="0" dirty="0">
              <a:solidFill>
                <a:schemeClr val="tx1"/>
              </a:solidFill>
              <a:latin typeface="Corbel" panose="020B0503020204020204" pitchFamily="34" charset="0"/>
              <a:cs typeface="Gill Sans MT"/>
            </a:endParaRPr>
          </a:p>
        </p:txBody>
      </p:sp>
      <p:pic>
        <p:nvPicPr>
          <p:cNvPr id="18" name="Picture 17" descr="safari.png">
            <a:extLst>
              <a:ext uri="{FF2B5EF4-FFF2-40B4-BE49-F238E27FC236}">
                <a16:creationId xmlns:a16="http://schemas.microsoft.com/office/drawing/2014/main" id="{6ACD4CC2-F907-078A-5E06-2B42040F15F6}"/>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22" name="Slide Number Placeholder 4">
            <a:extLst>
              <a:ext uri="{FF2B5EF4-FFF2-40B4-BE49-F238E27FC236}">
                <a16:creationId xmlns:a16="http://schemas.microsoft.com/office/drawing/2014/main" id="{EDFF14F4-6048-5A55-8B97-23018FE4B8AD}"/>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49" name="箭头: 下 48">
            <a:extLst>
              <a:ext uri="{FF2B5EF4-FFF2-40B4-BE49-F238E27FC236}">
                <a16:creationId xmlns:a16="http://schemas.microsoft.com/office/drawing/2014/main" id="{F6D46D55-9CD4-4878-538C-8FE85DC79D45}"/>
              </a:ext>
            </a:extLst>
          </p:cNvPr>
          <p:cNvSpPr/>
          <p:nvPr/>
        </p:nvSpPr>
        <p:spPr>
          <a:xfrm>
            <a:off x="4762583"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50" name="矩形 49">
            <a:extLst>
              <a:ext uri="{FF2B5EF4-FFF2-40B4-BE49-F238E27FC236}">
                <a16:creationId xmlns:a16="http://schemas.microsoft.com/office/drawing/2014/main" id="{533C3260-795E-F58C-6CD5-14E37A1DD54B}"/>
              </a:ext>
            </a:extLst>
          </p:cNvPr>
          <p:cNvSpPr/>
          <p:nvPr/>
        </p:nvSpPr>
        <p:spPr>
          <a:xfrm>
            <a:off x="4654661"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1" name="矩形 50">
            <a:extLst>
              <a:ext uri="{FF2B5EF4-FFF2-40B4-BE49-F238E27FC236}">
                <a16:creationId xmlns:a16="http://schemas.microsoft.com/office/drawing/2014/main" id="{2BC91C64-78A3-4214-F804-D6D18E75E201}"/>
              </a:ext>
            </a:extLst>
          </p:cNvPr>
          <p:cNvSpPr/>
          <p:nvPr/>
        </p:nvSpPr>
        <p:spPr>
          <a:xfrm>
            <a:off x="4654660"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2" name="文本框 51">
            <a:extLst>
              <a:ext uri="{FF2B5EF4-FFF2-40B4-BE49-F238E27FC236}">
                <a16:creationId xmlns:a16="http://schemas.microsoft.com/office/drawing/2014/main" id="{88D6EE18-D4F3-CF8D-0EC8-2DFB7AD0BAA6}"/>
              </a:ext>
            </a:extLst>
          </p:cNvPr>
          <p:cNvSpPr txBox="1"/>
          <p:nvPr/>
        </p:nvSpPr>
        <p:spPr>
          <a:xfrm>
            <a:off x="4482863" y="2332022"/>
            <a:ext cx="639921" cy="369332"/>
          </a:xfrm>
          <a:prstGeom prst="rect">
            <a:avLst/>
          </a:prstGeom>
          <a:noFill/>
        </p:spPr>
        <p:txBody>
          <a:bodyPr wrap="square" rtlCol="0">
            <a:spAutoFit/>
          </a:bodyPr>
          <a:lstStyle/>
          <a:p>
            <a:pPr algn="ctr"/>
            <a:r>
              <a:rPr lang="en-US" altLang="zh-CN" dirty="0">
                <a:latin typeface="Corbel" panose="020B0503020204020204" pitchFamily="34" charset="0"/>
              </a:rPr>
              <a:t>the</a:t>
            </a:r>
            <a:endParaRPr lang="zh-CN" altLang="en-US" dirty="0">
              <a:latin typeface="Corbel" panose="020B0503020204020204" pitchFamily="34" charset="0"/>
            </a:endParaRPr>
          </a:p>
        </p:txBody>
      </p:sp>
      <p:sp>
        <p:nvSpPr>
          <p:cNvPr id="53" name="矩形: 圆角 52">
            <a:extLst>
              <a:ext uri="{FF2B5EF4-FFF2-40B4-BE49-F238E27FC236}">
                <a16:creationId xmlns:a16="http://schemas.microsoft.com/office/drawing/2014/main" id="{23514E77-A267-8576-0723-CF1B76D4F08E}"/>
              </a:ext>
            </a:extLst>
          </p:cNvPr>
          <p:cNvSpPr/>
          <p:nvPr/>
        </p:nvSpPr>
        <p:spPr>
          <a:xfrm>
            <a:off x="4305958" y="3104284"/>
            <a:ext cx="993732"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55" name="箭头: 下 54">
            <a:extLst>
              <a:ext uri="{FF2B5EF4-FFF2-40B4-BE49-F238E27FC236}">
                <a16:creationId xmlns:a16="http://schemas.microsoft.com/office/drawing/2014/main" id="{063FD13E-36D8-8CBF-AC4B-C4F570C136D9}"/>
              </a:ext>
            </a:extLst>
          </p:cNvPr>
          <p:cNvSpPr/>
          <p:nvPr/>
        </p:nvSpPr>
        <p:spPr>
          <a:xfrm>
            <a:off x="8086318"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56" name="矩形 55">
            <a:extLst>
              <a:ext uri="{FF2B5EF4-FFF2-40B4-BE49-F238E27FC236}">
                <a16:creationId xmlns:a16="http://schemas.microsoft.com/office/drawing/2014/main" id="{C497C38B-139E-DF21-93E4-FAD8D69F0F95}"/>
              </a:ext>
            </a:extLst>
          </p:cNvPr>
          <p:cNvSpPr/>
          <p:nvPr/>
        </p:nvSpPr>
        <p:spPr>
          <a:xfrm>
            <a:off x="7978396"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7" name="矩形 56">
            <a:extLst>
              <a:ext uri="{FF2B5EF4-FFF2-40B4-BE49-F238E27FC236}">
                <a16:creationId xmlns:a16="http://schemas.microsoft.com/office/drawing/2014/main" id="{D2041538-E288-9BCB-E2C6-09CE04C0356B}"/>
              </a:ext>
            </a:extLst>
          </p:cNvPr>
          <p:cNvSpPr/>
          <p:nvPr/>
        </p:nvSpPr>
        <p:spPr>
          <a:xfrm>
            <a:off x="7978395"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8" name="文本框 57">
            <a:extLst>
              <a:ext uri="{FF2B5EF4-FFF2-40B4-BE49-F238E27FC236}">
                <a16:creationId xmlns:a16="http://schemas.microsoft.com/office/drawing/2014/main" id="{5DAA1933-8A6B-F577-2A67-88D1884A0D22}"/>
              </a:ext>
            </a:extLst>
          </p:cNvPr>
          <p:cNvSpPr txBox="1"/>
          <p:nvPr/>
        </p:nvSpPr>
        <p:spPr>
          <a:xfrm>
            <a:off x="7800637" y="2332022"/>
            <a:ext cx="639921" cy="369332"/>
          </a:xfrm>
          <a:prstGeom prst="rect">
            <a:avLst/>
          </a:prstGeom>
          <a:noFill/>
        </p:spPr>
        <p:txBody>
          <a:bodyPr wrap="square" rtlCol="0">
            <a:spAutoFit/>
          </a:bodyPr>
          <a:lstStyle/>
          <a:p>
            <a:pPr algn="ctr"/>
            <a:r>
              <a:rPr lang="en-US" altLang="zh-CN" dirty="0">
                <a:latin typeface="Corbel" panose="020B0503020204020204" pitchFamily="34" charset="0"/>
              </a:rPr>
              <a:t>of</a:t>
            </a:r>
            <a:endParaRPr lang="zh-CN" altLang="en-US" dirty="0">
              <a:latin typeface="Corbel" panose="020B0503020204020204" pitchFamily="34" charset="0"/>
            </a:endParaRPr>
          </a:p>
        </p:txBody>
      </p:sp>
      <p:sp>
        <p:nvSpPr>
          <p:cNvPr id="59" name="矩形: 圆角 58">
            <a:extLst>
              <a:ext uri="{FF2B5EF4-FFF2-40B4-BE49-F238E27FC236}">
                <a16:creationId xmlns:a16="http://schemas.microsoft.com/office/drawing/2014/main" id="{04D9C64F-717B-9984-A06C-E1DE7B5A72AC}"/>
              </a:ext>
            </a:extLst>
          </p:cNvPr>
          <p:cNvSpPr/>
          <p:nvPr/>
        </p:nvSpPr>
        <p:spPr>
          <a:xfrm>
            <a:off x="7623732" y="3104283"/>
            <a:ext cx="993733"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63" name="文本框 62">
            <a:extLst>
              <a:ext uri="{FF2B5EF4-FFF2-40B4-BE49-F238E27FC236}">
                <a16:creationId xmlns:a16="http://schemas.microsoft.com/office/drawing/2014/main" id="{CC5D161D-184F-6F49-C6CE-61ACB45B243C}"/>
              </a:ext>
            </a:extLst>
          </p:cNvPr>
          <p:cNvSpPr txBox="1"/>
          <p:nvPr/>
        </p:nvSpPr>
        <p:spPr>
          <a:xfrm>
            <a:off x="309058" y="2332022"/>
            <a:ext cx="1981200" cy="369332"/>
          </a:xfrm>
          <a:prstGeom prst="rect">
            <a:avLst/>
          </a:prstGeom>
          <a:noFill/>
        </p:spPr>
        <p:txBody>
          <a:bodyPr wrap="square" rtlCol="0">
            <a:spAutoFit/>
          </a:bodyPr>
          <a:lstStyle/>
          <a:p>
            <a:pPr algn="ctr"/>
            <a:r>
              <a:rPr lang="en-US" altLang="zh-CN" dirty="0">
                <a:latin typeface="Corbel" panose="020B0503020204020204" pitchFamily="34" charset="0"/>
              </a:rPr>
              <a:t>Sam did his PhD</a:t>
            </a:r>
            <a:endParaRPr lang="zh-CN" altLang="en-US" dirty="0">
              <a:latin typeface="Corbel" panose="020B0503020204020204" pitchFamily="34" charset="0"/>
            </a:endParaRPr>
          </a:p>
        </p:txBody>
      </p:sp>
      <p:sp>
        <p:nvSpPr>
          <p:cNvPr id="64" name="箭头: 下 63">
            <a:extLst>
              <a:ext uri="{FF2B5EF4-FFF2-40B4-BE49-F238E27FC236}">
                <a16:creationId xmlns:a16="http://schemas.microsoft.com/office/drawing/2014/main" id="{A185E0D7-F7CF-B760-0372-975008A724BD}"/>
              </a:ext>
            </a:extLst>
          </p:cNvPr>
          <p:cNvSpPr/>
          <p:nvPr/>
        </p:nvSpPr>
        <p:spPr>
          <a:xfrm>
            <a:off x="3121634"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65" name="矩形 64">
            <a:extLst>
              <a:ext uri="{FF2B5EF4-FFF2-40B4-BE49-F238E27FC236}">
                <a16:creationId xmlns:a16="http://schemas.microsoft.com/office/drawing/2014/main" id="{373E5B1A-F536-0FF9-7338-1BBC7DAD6C9C}"/>
              </a:ext>
            </a:extLst>
          </p:cNvPr>
          <p:cNvSpPr/>
          <p:nvPr/>
        </p:nvSpPr>
        <p:spPr>
          <a:xfrm>
            <a:off x="3013712"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6" name="矩形: 圆角 65">
            <a:extLst>
              <a:ext uri="{FF2B5EF4-FFF2-40B4-BE49-F238E27FC236}">
                <a16:creationId xmlns:a16="http://schemas.microsoft.com/office/drawing/2014/main" id="{8BB3ACD8-68F7-45B0-180D-3CC19A2A11F8}"/>
              </a:ext>
            </a:extLst>
          </p:cNvPr>
          <p:cNvSpPr/>
          <p:nvPr/>
        </p:nvSpPr>
        <p:spPr>
          <a:xfrm>
            <a:off x="2665038" y="3104286"/>
            <a:ext cx="975764"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67" name="矩形 66">
            <a:extLst>
              <a:ext uri="{FF2B5EF4-FFF2-40B4-BE49-F238E27FC236}">
                <a16:creationId xmlns:a16="http://schemas.microsoft.com/office/drawing/2014/main" id="{8795A31E-6E05-B82E-516E-DBD7A19035DA}"/>
              </a:ext>
            </a:extLst>
          </p:cNvPr>
          <p:cNvSpPr/>
          <p:nvPr/>
        </p:nvSpPr>
        <p:spPr>
          <a:xfrm>
            <a:off x="3013711"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8" name="文本框 67">
            <a:extLst>
              <a:ext uri="{FF2B5EF4-FFF2-40B4-BE49-F238E27FC236}">
                <a16:creationId xmlns:a16="http://schemas.microsoft.com/office/drawing/2014/main" id="{628D733C-D50E-59F3-EAEE-CC448A341FDF}"/>
              </a:ext>
            </a:extLst>
          </p:cNvPr>
          <p:cNvSpPr txBox="1"/>
          <p:nvPr/>
        </p:nvSpPr>
        <p:spPr>
          <a:xfrm>
            <a:off x="2826170" y="2332022"/>
            <a:ext cx="639921" cy="369332"/>
          </a:xfrm>
          <a:prstGeom prst="rect">
            <a:avLst/>
          </a:prstGeom>
          <a:noFill/>
        </p:spPr>
        <p:txBody>
          <a:bodyPr wrap="square" rtlCol="0">
            <a:spAutoFit/>
          </a:bodyPr>
          <a:lstStyle/>
          <a:p>
            <a:pPr algn="ctr"/>
            <a:r>
              <a:rPr lang="en-US" altLang="zh-CN" dirty="0">
                <a:latin typeface="Corbel" panose="020B0503020204020204" pitchFamily="34" charset="0"/>
              </a:rPr>
              <a:t>at</a:t>
            </a:r>
            <a:endParaRPr lang="zh-CN" altLang="en-US" dirty="0">
              <a:latin typeface="Corbel" panose="020B0503020204020204" pitchFamily="34" charset="0"/>
            </a:endParaRPr>
          </a:p>
        </p:txBody>
      </p:sp>
      <p:sp>
        <p:nvSpPr>
          <p:cNvPr id="69" name="箭头: 下 68">
            <a:extLst>
              <a:ext uri="{FF2B5EF4-FFF2-40B4-BE49-F238E27FC236}">
                <a16:creationId xmlns:a16="http://schemas.microsoft.com/office/drawing/2014/main" id="{0FBD7B5A-B3CE-ECAB-DE55-CEBAA9295E4B}"/>
              </a:ext>
            </a:extLst>
          </p:cNvPr>
          <p:cNvSpPr/>
          <p:nvPr/>
        </p:nvSpPr>
        <p:spPr>
          <a:xfrm>
            <a:off x="6428263"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70" name="矩形: 圆角 69">
            <a:extLst>
              <a:ext uri="{FF2B5EF4-FFF2-40B4-BE49-F238E27FC236}">
                <a16:creationId xmlns:a16="http://schemas.microsoft.com/office/drawing/2014/main" id="{216ABA99-4BC5-74C5-A93D-8E33B2E53B78}"/>
              </a:ext>
            </a:extLst>
          </p:cNvPr>
          <p:cNvSpPr/>
          <p:nvPr/>
        </p:nvSpPr>
        <p:spPr>
          <a:xfrm>
            <a:off x="5964845" y="3104283"/>
            <a:ext cx="993732"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71" name="矩形 70">
            <a:extLst>
              <a:ext uri="{FF2B5EF4-FFF2-40B4-BE49-F238E27FC236}">
                <a16:creationId xmlns:a16="http://schemas.microsoft.com/office/drawing/2014/main" id="{0B9E8F7D-6D39-6DC1-D622-D7305176F611}"/>
              </a:ext>
            </a:extLst>
          </p:cNvPr>
          <p:cNvSpPr/>
          <p:nvPr/>
        </p:nvSpPr>
        <p:spPr>
          <a:xfrm>
            <a:off x="6320341"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2" name="矩形 71">
            <a:extLst>
              <a:ext uri="{FF2B5EF4-FFF2-40B4-BE49-F238E27FC236}">
                <a16:creationId xmlns:a16="http://schemas.microsoft.com/office/drawing/2014/main" id="{E15CB8B2-9142-B410-6788-31F1E6EB7EA1}"/>
              </a:ext>
            </a:extLst>
          </p:cNvPr>
          <p:cNvSpPr/>
          <p:nvPr/>
        </p:nvSpPr>
        <p:spPr>
          <a:xfrm>
            <a:off x="6320340"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3" name="文本框 72">
            <a:extLst>
              <a:ext uri="{FF2B5EF4-FFF2-40B4-BE49-F238E27FC236}">
                <a16:creationId xmlns:a16="http://schemas.microsoft.com/office/drawing/2014/main" id="{CDEBE67D-4080-4903-2982-D0C6911F1C9F}"/>
              </a:ext>
            </a:extLst>
          </p:cNvPr>
          <p:cNvSpPr txBox="1"/>
          <p:nvPr/>
        </p:nvSpPr>
        <p:spPr>
          <a:xfrm>
            <a:off x="5903065" y="2332022"/>
            <a:ext cx="1216610" cy="369332"/>
          </a:xfrm>
          <a:prstGeom prst="rect">
            <a:avLst/>
          </a:prstGeom>
          <a:noFill/>
        </p:spPr>
        <p:txBody>
          <a:bodyPr wrap="square" rtlCol="0">
            <a:spAutoFit/>
          </a:bodyPr>
          <a:lstStyle/>
          <a:p>
            <a:pPr algn="ctr"/>
            <a:r>
              <a:rPr lang="en-US" altLang="zh-CN" dirty="0">
                <a:latin typeface="Corbel" panose="020B0503020204020204" pitchFamily="34" charset="0"/>
              </a:rPr>
              <a:t>University</a:t>
            </a:r>
            <a:endParaRPr lang="zh-CN" altLang="en-US" dirty="0">
              <a:latin typeface="Corbel" panose="020B0503020204020204" pitchFamily="34" charset="0"/>
            </a:endParaRPr>
          </a:p>
        </p:txBody>
      </p:sp>
      <p:sp>
        <p:nvSpPr>
          <p:cNvPr id="74" name="箭头: 下 73">
            <a:extLst>
              <a:ext uri="{FF2B5EF4-FFF2-40B4-BE49-F238E27FC236}">
                <a16:creationId xmlns:a16="http://schemas.microsoft.com/office/drawing/2014/main" id="{3B8789F0-82BD-DE69-C77B-7C8DA3BA0623}"/>
              </a:ext>
            </a:extLst>
          </p:cNvPr>
          <p:cNvSpPr/>
          <p:nvPr/>
        </p:nvSpPr>
        <p:spPr>
          <a:xfrm>
            <a:off x="1246739"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75" name="矩形: 圆角 74">
            <a:extLst>
              <a:ext uri="{FF2B5EF4-FFF2-40B4-BE49-F238E27FC236}">
                <a16:creationId xmlns:a16="http://schemas.microsoft.com/office/drawing/2014/main" id="{4156037F-1B00-5070-A010-58C91117D574}"/>
              </a:ext>
            </a:extLst>
          </p:cNvPr>
          <p:cNvSpPr/>
          <p:nvPr/>
        </p:nvSpPr>
        <p:spPr>
          <a:xfrm>
            <a:off x="795203" y="3104286"/>
            <a:ext cx="975764"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76" name="矩形 75">
            <a:extLst>
              <a:ext uri="{FF2B5EF4-FFF2-40B4-BE49-F238E27FC236}">
                <a16:creationId xmlns:a16="http://schemas.microsoft.com/office/drawing/2014/main" id="{322086C0-B68C-4984-B8A6-3A71789CE6A6}"/>
              </a:ext>
            </a:extLst>
          </p:cNvPr>
          <p:cNvSpPr/>
          <p:nvPr/>
        </p:nvSpPr>
        <p:spPr>
          <a:xfrm>
            <a:off x="1138817"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7" name="矩形 76">
            <a:extLst>
              <a:ext uri="{FF2B5EF4-FFF2-40B4-BE49-F238E27FC236}">
                <a16:creationId xmlns:a16="http://schemas.microsoft.com/office/drawing/2014/main" id="{C82D409C-E17F-6AE4-E2D9-3C76634CF9A2}"/>
              </a:ext>
            </a:extLst>
          </p:cNvPr>
          <p:cNvSpPr/>
          <p:nvPr/>
        </p:nvSpPr>
        <p:spPr>
          <a:xfrm>
            <a:off x="706115"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8" name="矩形 77">
            <a:extLst>
              <a:ext uri="{FF2B5EF4-FFF2-40B4-BE49-F238E27FC236}">
                <a16:creationId xmlns:a16="http://schemas.microsoft.com/office/drawing/2014/main" id="{99F40A75-E814-111E-E6D7-6707BA78BF24}"/>
              </a:ext>
            </a:extLst>
          </p:cNvPr>
          <p:cNvSpPr/>
          <p:nvPr/>
        </p:nvSpPr>
        <p:spPr>
          <a:xfrm>
            <a:off x="1004932"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9" name="矩形 78">
            <a:extLst>
              <a:ext uri="{FF2B5EF4-FFF2-40B4-BE49-F238E27FC236}">
                <a16:creationId xmlns:a16="http://schemas.microsoft.com/office/drawing/2014/main" id="{46EBFF01-B512-E2E0-61C5-E6A47C3AD3B6}"/>
              </a:ext>
            </a:extLst>
          </p:cNvPr>
          <p:cNvSpPr/>
          <p:nvPr/>
        </p:nvSpPr>
        <p:spPr>
          <a:xfrm>
            <a:off x="1303749"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80" name="矩形 79">
            <a:extLst>
              <a:ext uri="{FF2B5EF4-FFF2-40B4-BE49-F238E27FC236}">
                <a16:creationId xmlns:a16="http://schemas.microsoft.com/office/drawing/2014/main" id="{2F556940-0B03-2B84-F62C-69A09C4CD753}"/>
              </a:ext>
            </a:extLst>
          </p:cNvPr>
          <p:cNvSpPr/>
          <p:nvPr/>
        </p:nvSpPr>
        <p:spPr>
          <a:xfrm>
            <a:off x="1602566"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81" name="文本框 80">
            <a:extLst>
              <a:ext uri="{FF2B5EF4-FFF2-40B4-BE49-F238E27FC236}">
                <a16:creationId xmlns:a16="http://schemas.microsoft.com/office/drawing/2014/main" id="{07000A3A-E513-BD34-2FB9-BDD216E20BE4}"/>
              </a:ext>
            </a:extLst>
          </p:cNvPr>
          <p:cNvSpPr txBox="1"/>
          <p:nvPr/>
        </p:nvSpPr>
        <p:spPr>
          <a:xfrm>
            <a:off x="1089449" y="4156646"/>
            <a:ext cx="420417" cy="369332"/>
          </a:xfrm>
          <a:prstGeom prst="rect">
            <a:avLst/>
          </a:prstGeom>
          <a:noFill/>
        </p:spPr>
        <p:txBody>
          <a:bodyPr wrap="square" rtlCol="0">
            <a:spAutoFit/>
          </a:bodyPr>
          <a:lstStyle/>
          <a:p>
            <a:pPr algn="ctr"/>
            <a:r>
              <a:rPr lang="en-US" altLang="zh-CN" dirty="0">
                <a:latin typeface="Corbel" panose="020B0503020204020204" pitchFamily="34" charset="0"/>
              </a:rPr>
              <a:t>at</a:t>
            </a:r>
            <a:endParaRPr lang="zh-CN" altLang="en-US" dirty="0">
              <a:latin typeface="Corbel" panose="020B0503020204020204" pitchFamily="34" charset="0"/>
            </a:endParaRPr>
          </a:p>
        </p:txBody>
      </p:sp>
      <p:sp>
        <p:nvSpPr>
          <p:cNvPr id="82" name="文本框 81">
            <a:extLst>
              <a:ext uri="{FF2B5EF4-FFF2-40B4-BE49-F238E27FC236}">
                <a16:creationId xmlns:a16="http://schemas.microsoft.com/office/drawing/2014/main" id="{BF7155CB-1DDF-684F-790F-0C23DE1978BE}"/>
              </a:ext>
            </a:extLst>
          </p:cNvPr>
          <p:cNvSpPr txBox="1"/>
          <p:nvPr/>
        </p:nvSpPr>
        <p:spPr>
          <a:xfrm>
            <a:off x="2830202" y="4156646"/>
            <a:ext cx="665833" cy="369332"/>
          </a:xfrm>
          <a:prstGeom prst="rect">
            <a:avLst/>
          </a:prstGeom>
          <a:noFill/>
        </p:spPr>
        <p:txBody>
          <a:bodyPr wrap="square" rtlCol="0">
            <a:spAutoFit/>
          </a:bodyPr>
          <a:lstStyle/>
          <a:p>
            <a:pPr algn="ctr"/>
            <a:r>
              <a:rPr lang="en-US" altLang="zh-CN" dirty="0">
                <a:latin typeface="Corbel" panose="020B0503020204020204" pitchFamily="34" charset="0"/>
              </a:rPr>
              <a:t>the</a:t>
            </a:r>
            <a:endParaRPr lang="zh-CN" altLang="en-US" dirty="0">
              <a:latin typeface="Corbel" panose="020B0503020204020204" pitchFamily="34" charset="0"/>
            </a:endParaRPr>
          </a:p>
        </p:txBody>
      </p:sp>
      <p:sp>
        <p:nvSpPr>
          <p:cNvPr id="83" name="文本框 82">
            <a:extLst>
              <a:ext uri="{FF2B5EF4-FFF2-40B4-BE49-F238E27FC236}">
                <a16:creationId xmlns:a16="http://schemas.microsoft.com/office/drawing/2014/main" id="{F4A31160-5671-C4F0-0772-D4B25364B358}"/>
              </a:ext>
            </a:extLst>
          </p:cNvPr>
          <p:cNvSpPr txBox="1"/>
          <p:nvPr/>
        </p:nvSpPr>
        <p:spPr>
          <a:xfrm>
            <a:off x="4142009" y="4156646"/>
            <a:ext cx="1282216" cy="369332"/>
          </a:xfrm>
          <a:prstGeom prst="rect">
            <a:avLst/>
          </a:prstGeom>
          <a:noFill/>
        </p:spPr>
        <p:txBody>
          <a:bodyPr wrap="square" rtlCol="0">
            <a:spAutoFit/>
          </a:bodyPr>
          <a:lstStyle/>
          <a:p>
            <a:pPr algn="ctr"/>
            <a:r>
              <a:rPr lang="en-US" altLang="zh-CN" dirty="0">
                <a:latin typeface="Corbel" panose="020B0503020204020204" pitchFamily="34" charset="0"/>
              </a:rPr>
              <a:t>University</a:t>
            </a:r>
            <a:endParaRPr lang="zh-CN" altLang="en-US" dirty="0">
              <a:latin typeface="Corbel" panose="020B0503020204020204" pitchFamily="34" charset="0"/>
            </a:endParaRPr>
          </a:p>
        </p:txBody>
      </p:sp>
      <p:sp>
        <p:nvSpPr>
          <p:cNvPr id="84" name="文本框 83">
            <a:extLst>
              <a:ext uri="{FF2B5EF4-FFF2-40B4-BE49-F238E27FC236}">
                <a16:creationId xmlns:a16="http://schemas.microsoft.com/office/drawing/2014/main" id="{522C7F54-6882-B654-49C2-271EEC8A98C1}"/>
              </a:ext>
            </a:extLst>
          </p:cNvPr>
          <p:cNvSpPr txBox="1"/>
          <p:nvPr/>
        </p:nvSpPr>
        <p:spPr>
          <a:xfrm>
            <a:off x="5828640" y="4156646"/>
            <a:ext cx="1282216" cy="369332"/>
          </a:xfrm>
          <a:prstGeom prst="rect">
            <a:avLst/>
          </a:prstGeom>
          <a:noFill/>
        </p:spPr>
        <p:txBody>
          <a:bodyPr wrap="square" rtlCol="0">
            <a:spAutoFit/>
          </a:bodyPr>
          <a:lstStyle/>
          <a:p>
            <a:pPr algn="ctr"/>
            <a:r>
              <a:rPr lang="en-US" altLang="zh-CN" dirty="0">
                <a:latin typeface="Corbel" panose="020B0503020204020204" pitchFamily="34" charset="0"/>
              </a:rPr>
              <a:t>of</a:t>
            </a:r>
            <a:endParaRPr lang="zh-CN" altLang="en-US" dirty="0">
              <a:latin typeface="Corbel" panose="020B0503020204020204" pitchFamily="34" charset="0"/>
            </a:endParaRPr>
          </a:p>
        </p:txBody>
      </p:sp>
      <p:sp>
        <p:nvSpPr>
          <p:cNvPr id="85" name="文本框 84">
            <a:extLst>
              <a:ext uri="{FF2B5EF4-FFF2-40B4-BE49-F238E27FC236}">
                <a16:creationId xmlns:a16="http://schemas.microsoft.com/office/drawing/2014/main" id="{34AF9F00-3A0F-DCE0-0384-BA89C0CC47A7}"/>
              </a:ext>
            </a:extLst>
          </p:cNvPr>
          <p:cNvSpPr txBox="1"/>
          <p:nvPr/>
        </p:nvSpPr>
        <p:spPr>
          <a:xfrm>
            <a:off x="7486695" y="4156646"/>
            <a:ext cx="1282216" cy="369332"/>
          </a:xfrm>
          <a:prstGeom prst="rect">
            <a:avLst/>
          </a:prstGeom>
          <a:noFill/>
        </p:spPr>
        <p:txBody>
          <a:bodyPr wrap="square" rtlCol="0">
            <a:spAutoFit/>
          </a:bodyPr>
          <a:lstStyle/>
          <a:p>
            <a:pPr algn="ctr"/>
            <a:r>
              <a:rPr lang="en-US" altLang="zh-CN" dirty="0">
                <a:latin typeface="Corbel" panose="020B0503020204020204" pitchFamily="34" charset="0"/>
              </a:rPr>
              <a:t>Toronto</a:t>
            </a:r>
            <a:endParaRPr lang="zh-CN" altLang="en-US" dirty="0">
              <a:latin typeface="Corbel" panose="020B0503020204020204" pitchFamily="34" charset="0"/>
            </a:endParaRPr>
          </a:p>
        </p:txBody>
      </p:sp>
      <p:sp>
        <p:nvSpPr>
          <p:cNvPr id="6" name="文本框 5">
            <a:extLst>
              <a:ext uri="{FF2B5EF4-FFF2-40B4-BE49-F238E27FC236}">
                <a16:creationId xmlns:a16="http://schemas.microsoft.com/office/drawing/2014/main" id="{4109DA39-30B5-B53F-8F35-021877CDD3E5}"/>
              </a:ext>
            </a:extLst>
          </p:cNvPr>
          <p:cNvSpPr txBox="1"/>
          <p:nvPr/>
        </p:nvSpPr>
        <p:spPr>
          <a:xfrm>
            <a:off x="-44253" y="4898203"/>
            <a:ext cx="2654675" cy="461665"/>
          </a:xfrm>
          <a:prstGeom prst="rect">
            <a:avLst/>
          </a:prstGeom>
          <a:noFill/>
        </p:spPr>
        <p:txBody>
          <a:bodyPr wrap="square">
            <a:spAutoFit/>
          </a:bodyPr>
          <a:lstStyle/>
          <a:p>
            <a:pPr algn="ctr"/>
            <a:r>
              <a:rPr lang="en-US" altLang="zh-CN" sz="2400" b="1" dirty="0">
                <a:solidFill>
                  <a:srgbClr val="1F497D"/>
                </a:solidFill>
                <a:latin typeface="Corbel" panose="020B0503020204020204" pitchFamily="34" charset="0"/>
                <a:cs typeface="Lato" panose="020F0502020204030203" pitchFamily="34" charset="0"/>
              </a:rPr>
              <a:t>Prefilling</a:t>
            </a:r>
          </a:p>
        </p:txBody>
      </p:sp>
      <p:sp>
        <p:nvSpPr>
          <p:cNvPr id="10" name="文本框 9">
            <a:extLst>
              <a:ext uri="{FF2B5EF4-FFF2-40B4-BE49-F238E27FC236}">
                <a16:creationId xmlns:a16="http://schemas.microsoft.com/office/drawing/2014/main" id="{95931C8B-7857-EBE6-D58E-0E9624F5D236}"/>
              </a:ext>
            </a:extLst>
          </p:cNvPr>
          <p:cNvSpPr txBox="1"/>
          <p:nvPr/>
        </p:nvSpPr>
        <p:spPr>
          <a:xfrm>
            <a:off x="-138236" y="5359868"/>
            <a:ext cx="3936206" cy="615553"/>
          </a:xfrm>
          <a:prstGeom prst="rect">
            <a:avLst/>
          </a:prstGeom>
          <a:noFill/>
        </p:spPr>
        <p:txBody>
          <a:bodyPr wrap="square" tIns="0" bIns="0">
            <a:spAutoFit/>
          </a:bodyPr>
          <a:lstStyle/>
          <a:p>
            <a:pPr algn="ctr"/>
            <a:r>
              <a:rPr lang="en-US" altLang="zh-CN" sz="2000" dirty="0">
                <a:latin typeface="Corbel" panose="020B0503020204020204" pitchFamily="34" charset="0"/>
                <a:cs typeface="Lato" panose="020F0502020204030203" pitchFamily="34" charset="0"/>
              </a:rPr>
              <a:t>(Encodes contextual information from the input in parallel)</a:t>
            </a:r>
          </a:p>
        </p:txBody>
      </p:sp>
      <p:sp>
        <p:nvSpPr>
          <p:cNvPr id="12" name="文本框 11">
            <a:extLst>
              <a:ext uri="{FF2B5EF4-FFF2-40B4-BE49-F238E27FC236}">
                <a16:creationId xmlns:a16="http://schemas.microsoft.com/office/drawing/2014/main" id="{EF6045A6-41E0-871F-88FD-9B2EE1650EB0}"/>
              </a:ext>
            </a:extLst>
          </p:cNvPr>
          <p:cNvSpPr txBox="1"/>
          <p:nvPr/>
        </p:nvSpPr>
        <p:spPr>
          <a:xfrm>
            <a:off x="3466091" y="5359868"/>
            <a:ext cx="5584251" cy="400110"/>
          </a:xfrm>
          <a:prstGeom prst="rect">
            <a:avLst/>
          </a:prstGeom>
          <a:noFill/>
        </p:spPr>
        <p:txBody>
          <a:bodyPr wrap="square">
            <a:spAutoFit/>
          </a:bodyPr>
          <a:lstStyle/>
          <a:p>
            <a:pPr algn="ctr"/>
            <a:r>
              <a:rPr lang="en-US" altLang="zh-CN" sz="2000" dirty="0">
                <a:latin typeface="Corbel" panose="020B0503020204020204" pitchFamily="34" charset="0"/>
                <a:cs typeface="Lato" panose="020F0502020204030203" pitchFamily="34" charset="0"/>
              </a:rPr>
              <a:t>(Generates output tokens </a:t>
            </a:r>
            <a:r>
              <a:rPr lang="en-US" altLang="zh-CN" sz="2000" b="1" dirty="0">
                <a:solidFill>
                  <a:srgbClr val="C00000"/>
                </a:solidFill>
                <a:latin typeface="Corbel" panose="020B0503020204020204" pitchFamily="34" charset="0"/>
                <a:cs typeface="Lato" panose="020F0502020204030203" pitchFamily="34" charset="0"/>
              </a:rPr>
              <a:t>in serial or parallel</a:t>
            </a:r>
            <a:r>
              <a:rPr lang="en-US" altLang="zh-CN" sz="2000" dirty="0">
                <a:latin typeface="Corbel" panose="020B0503020204020204" pitchFamily="34" charset="0"/>
                <a:cs typeface="Lato" panose="020F0502020204030203" pitchFamily="34" charset="0"/>
              </a:rPr>
              <a:t>)</a:t>
            </a:r>
            <a:endParaRPr lang="zh-CN" altLang="en-US" sz="2000" dirty="0">
              <a:latin typeface="Corbel" panose="020B0503020204020204" pitchFamily="34" charset="0"/>
            </a:endParaRPr>
          </a:p>
        </p:txBody>
      </p:sp>
      <p:cxnSp>
        <p:nvCxnSpPr>
          <p:cNvPr id="9" name="连接符: 肘形 8">
            <a:extLst>
              <a:ext uri="{FF2B5EF4-FFF2-40B4-BE49-F238E27FC236}">
                <a16:creationId xmlns:a16="http://schemas.microsoft.com/office/drawing/2014/main" id="{8E042543-17A0-FEE4-FE7B-EBCB2D556133}"/>
              </a:ext>
            </a:extLst>
          </p:cNvPr>
          <p:cNvCxnSpPr>
            <a:cxnSpLocks/>
            <a:stCxn id="76" idx="3"/>
            <a:endCxn id="67" idx="1"/>
          </p:cNvCxnSpPr>
          <p:nvPr/>
        </p:nvCxnSpPr>
        <p:spPr>
          <a:xfrm flipV="1">
            <a:off x="1437634" y="2803045"/>
            <a:ext cx="1576077" cy="1312541"/>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连接符: 肘形 10">
            <a:extLst>
              <a:ext uri="{FF2B5EF4-FFF2-40B4-BE49-F238E27FC236}">
                <a16:creationId xmlns:a16="http://schemas.microsoft.com/office/drawing/2014/main" id="{AFBA28A3-460E-EA34-2C89-1F20D6932564}"/>
              </a:ext>
            </a:extLst>
          </p:cNvPr>
          <p:cNvCxnSpPr>
            <a:cxnSpLocks/>
            <a:stCxn id="65" idx="3"/>
            <a:endCxn id="51" idx="1"/>
          </p:cNvCxnSpPr>
          <p:nvPr/>
        </p:nvCxnSpPr>
        <p:spPr>
          <a:xfrm flipV="1">
            <a:off x="3312529" y="2803045"/>
            <a:ext cx="1342131" cy="1312541"/>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连接符: 肘形 14">
            <a:extLst>
              <a:ext uri="{FF2B5EF4-FFF2-40B4-BE49-F238E27FC236}">
                <a16:creationId xmlns:a16="http://schemas.microsoft.com/office/drawing/2014/main" id="{2252A2FD-E526-D0AF-6650-C32A26436FB0}"/>
              </a:ext>
            </a:extLst>
          </p:cNvPr>
          <p:cNvCxnSpPr>
            <a:cxnSpLocks/>
            <a:stCxn id="50" idx="3"/>
          </p:cNvCxnSpPr>
          <p:nvPr/>
        </p:nvCxnSpPr>
        <p:spPr>
          <a:xfrm flipV="1">
            <a:off x="4953478" y="2813876"/>
            <a:ext cx="1339641" cy="1301710"/>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连接符: 肘形 18">
            <a:extLst>
              <a:ext uri="{FF2B5EF4-FFF2-40B4-BE49-F238E27FC236}">
                <a16:creationId xmlns:a16="http://schemas.microsoft.com/office/drawing/2014/main" id="{9313BA7F-B9EB-B1DB-F27B-82FDAB8ED8A4}"/>
              </a:ext>
            </a:extLst>
          </p:cNvPr>
          <p:cNvCxnSpPr>
            <a:cxnSpLocks/>
            <a:stCxn id="71" idx="3"/>
            <a:endCxn id="57" idx="1"/>
          </p:cNvCxnSpPr>
          <p:nvPr/>
        </p:nvCxnSpPr>
        <p:spPr>
          <a:xfrm flipV="1">
            <a:off x="6619158" y="2803045"/>
            <a:ext cx="1359237" cy="1312541"/>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4D8D3BEE-7EEE-F8F4-B08F-3059CF671F1C}"/>
              </a:ext>
            </a:extLst>
          </p:cNvPr>
          <p:cNvSpPr txBox="1"/>
          <p:nvPr/>
        </p:nvSpPr>
        <p:spPr>
          <a:xfrm>
            <a:off x="162976" y="1227142"/>
            <a:ext cx="3936206" cy="307777"/>
          </a:xfrm>
          <a:prstGeom prst="rect">
            <a:avLst/>
          </a:prstGeom>
          <a:noFill/>
        </p:spPr>
        <p:txBody>
          <a:bodyPr wrap="square" tIns="0" bIns="0">
            <a:spAutoFit/>
          </a:bodyPr>
          <a:lstStyle/>
          <a:p>
            <a:r>
              <a:rPr lang="en-US" altLang="zh-CN" sz="2000" dirty="0">
                <a:latin typeface="Corbel" panose="020B0503020204020204" pitchFamily="34" charset="0"/>
                <a:cs typeface="Lato" panose="020F0502020204030203" pitchFamily="34" charset="0"/>
              </a:rPr>
              <a:t>An example:</a:t>
            </a:r>
          </a:p>
        </p:txBody>
      </p:sp>
    </p:spTree>
    <p:custDataLst>
      <p:tags r:id="rId1"/>
    </p:custDataLst>
    <p:extLst>
      <p:ext uri="{BB962C8B-B14F-4D97-AF65-F5344CB8AC3E}">
        <p14:creationId xmlns:p14="http://schemas.microsoft.com/office/powerpoint/2010/main" val="2899302039"/>
      </p:ext>
    </p:extLst>
  </p:cSld>
  <p:clrMapOvr>
    <a:masterClrMapping/>
  </p:clrMapOvr>
  <mc:AlternateContent xmlns:mc="http://schemas.openxmlformats.org/markup-compatibility/2006" xmlns:p14="http://schemas.microsoft.com/office/powerpoint/2010/main">
    <mc:Choice Requires="p14">
      <p:transition spd="slow" p14:dur="2000" advTm="48559"/>
    </mc:Choice>
    <mc:Fallback xmlns="">
      <p:transition spd="slow" advTm="48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5" grpId="0" animBg="1"/>
      <p:bldP spid="49" grpId="0" animBg="1"/>
      <p:bldP spid="50" grpId="0" animBg="1"/>
      <p:bldP spid="51" grpId="0" animBg="1"/>
      <p:bldP spid="52" grpId="0"/>
      <p:bldP spid="53" grpId="0" animBg="1"/>
      <p:bldP spid="55" grpId="0" animBg="1"/>
      <p:bldP spid="56" grpId="0" animBg="1"/>
      <p:bldP spid="57" grpId="0" animBg="1"/>
      <p:bldP spid="58" grpId="0"/>
      <p:bldP spid="59" grpId="0" animBg="1"/>
      <p:bldP spid="63" grpId="0"/>
      <p:bldP spid="64" grpId="0" animBg="1"/>
      <p:bldP spid="65" grpId="0" animBg="1"/>
      <p:bldP spid="66" grpId="0" animBg="1"/>
      <p:bldP spid="67" grpId="0" animBg="1"/>
      <p:bldP spid="68" grpId="0"/>
      <p:bldP spid="69" grpId="0" animBg="1"/>
      <p:bldP spid="70" grpId="0" animBg="1"/>
      <p:bldP spid="71" grpId="0" animBg="1"/>
      <p:bldP spid="72" grpId="0" animBg="1"/>
      <p:bldP spid="73" grpId="0"/>
      <p:bldP spid="74" grpId="0" animBg="1"/>
      <p:bldP spid="75" grpId="0" animBg="1"/>
      <p:bldP spid="76" grpId="0" animBg="1"/>
      <p:bldP spid="77" grpId="0" animBg="1"/>
      <p:bldP spid="78" grpId="0" animBg="1"/>
      <p:bldP spid="79" grpId="0" animBg="1"/>
      <p:bldP spid="80" grpId="0" animBg="1"/>
      <p:bldP spid="81" grpId="0"/>
      <p:bldP spid="82" grpId="0"/>
      <p:bldP spid="83" grpId="0"/>
      <p:bldP spid="84" grpId="0"/>
      <p:bldP spid="85" grpId="0"/>
      <p:bldP spid="6" grpId="0"/>
      <p:bldP spid="10" grpId="0"/>
      <p:bldP spid="1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724F3-9189-CD4B-A705-2136B7FE412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AFFBF7-5EEF-69CB-B08A-C787589375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cs typeface="Gill Sans MT"/>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cs typeface="Gill Sans MT"/>
            </a:endParaRPr>
          </a:p>
        </p:txBody>
      </p:sp>
      <p:sp>
        <p:nvSpPr>
          <p:cNvPr id="35" name="Title 1">
            <a:extLst>
              <a:ext uri="{FF2B5EF4-FFF2-40B4-BE49-F238E27FC236}">
                <a16:creationId xmlns:a16="http://schemas.microsoft.com/office/drawing/2014/main" id="{11A91346-2625-E618-5ADD-68B763726729}"/>
              </a:ext>
            </a:extLst>
          </p:cNvPr>
          <p:cNvSpPr>
            <a:spLocks noGrp="1"/>
          </p:cNvSpPr>
          <p:nvPr>
            <p:ph type="title"/>
          </p:nvPr>
        </p:nvSpPr>
        <p:spPr/>
        <p:txBody>
          <a:bodyPr/>
          <a:lstStyle/>
          <a:p>
            <a:r>
              <a:rPr lang="en-US" altLang="zh-CN" sz="4000" b="0" dirty="0">
                <a:solidFill>
                  <a:schemeClr val="tx1"/>
                </a:solidFill>
                <a:latin typeface="Corbel" panose="020B0503020204020204" pitchFamily="34" charset="0"/>
              </a:rPr>
              <a:t>Conclusion</a:t>
            </a:r>
          </a:p>
        </p:txBody>
      </p:sp>
      <p:pic>
        <p:nvPicPr>
          <p:cNvPr id="20" name="Picture 19" descr="safari.png">
            <a:extLst>
              <a:ext uri="{FF2B5EF4-FFF2-40B4-BE49-F238E27FC236}">
                <a16:creationId xmlns:a16="http://schemas.microsoft.com/office/drawing/2014/main" id="{8EB1C146-A501-A10F-FBB6-85793774717F}"/>
              </a:ext>
            </a:extLst>
          </p:cNvPr>
          <p:cNvPicPr>
            <a:picLocks noChangeAspect="1"/>
          </p:cNvPicPr>
          <p:nvPr/>
        </p:nvPicPr>
        <p:blipFill>
          <a:blip r:embed="rId4" cstate="print"/>
          <a:stretch>
            <a:fillRect/>
          </a:stretch>
        </p:blipFill>
        <p:spPr>
          <a:xfrm>
            <a:off x="76200" y="6580445"/>
            <a:ext cx="959296" cy="277563"/>
          </a:xfrm>
          <a:prstGeom prst="rect">
            <a:avLst/>
          </a:prstGeom>
        </p:spPr>
      </p:pic>
      <p:grpSp>
        <p:nvGrpSpPr>
          <p:cNvPr id="38" name="组合 37">
            <a:extLst>
              <a:ext uri="{FF2B5EF4-FFF2-40B4-BE49-F238E27FC236}">
                <a16:creationId xmlns:a16="http://schemas.microsoft.com/office/drawing/2014/main" id="{220C2A04-917F-A006-1566-E6DBBD4CDBBD}"/>
              </a:ext>
            </a:extLst>
          </p:cNvPr>
          <p:cNvGrpSpPr/>
          <p:nvPr/>
        </p:nvGrpSpPr>
        <p:grpSpPr>
          <a:xfrm>
            <a:off x="-129901" y="1523043"/>
            <a:ext cx="9526221" cy="959170"/>
            <a:chOff x="-129901" y="1523043"/>
            <a:chExt cx="9526221" cy="959170"/>
          </a:xfrm>
        </p:grpSpPr>
        <p:sp>
          <p:nvSpPr>
            <p:cNvPr id="8" name="Rectangle 19">
              <a:extLst>
                <a:ext uri="{FF2B5EF4-FFF2-40B4-BE49-F238E27FC236}">
                  <a16:creationId xmlns:a16="http://schemas.microsoft.com/office/drawing/2014/main" id="{357735B6-52B5-93B1-FE92-10D50BA67A24}"/>
                </a:ext>
              </a:extLst>
            </p:cNvPr>
            <p:cNvSpPr/>
            <p:nvPr/>
          </p:nvSpPr>
          <p:spPr>
            <a:xfrm>
              <a:off x="-129901" y="1523043"/>
              <a:ext cx="9492425" cy="95917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9" name="Rounded Rectangle 5">
              <a:extLst>
                <a:ext uri="{FF2B5EF4-FFF2-40B4-BE49-F238E27FC236}">
                  <a16:creationId xmlns:a16="http://schemas.microsoft.com/office/drawing/2014/main" id="{347DFE6C-9357-9FCE-26F8-559168B357FA}"/>
                </a:ext>
              </a:extLst>
            </p:cNvPr>
            <p:cNvSpPr/>
            <p:nvPr/>
          </p:nvSpPr>
          <p:spPr>
            <a:xfrm>
              <a:off x="1078266" y="1682460"/>
              <a:ext cx="8318054" cy="635273"/>
            </a:xfrm>
            <a:prstGeom prst="roundRect">
              <a:avLst>
                <a:gd name="adj" fmla="val 0"/>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1775">
                <a:buClr>
                  <a:srgbClr val="EFEEDB"/>
                </a:buClr>
              </a:pPr>
              <a:r>
                <a:rPr lang="en-US" altLang="zh-CN" sz="2400" dirty="0">
                  <a:solidFill>
                    <a:schemeClr val="tx1"/>
                  </a:solidFill>
                  <a:latin typeface="Corbel" panose="020B0503020204020204" pitchFamily="34" charset="0"/>
                </a:rPr>
                <a:t>LLM kernels have </a:t>
              </a:r>
              <a:r>
                <a:rPr lang="en-US" altLang="zh-CN" sz="2400" dirty="0">
                  <a:solidFill>
                    <a:srgbClr val="C00000"/>
                  </a:solidFill>
                  <a:latin typeface="Corbel" panose="020B0503020204020204" pitchFamily="34" charset="0"/>
                </a:rPr>
                <a:t>different </a:t>
              </a:r>
              <a:r>
                <a:rPr lang="en-US" sz="2400" dirty="0">
                  <a:solidFill>
                    <a:srgbClr val="C00000"/>
                  </a:solidFill>
                  <a:latin typeface="Corbel" panose="020B0503020204020204" pitchFamily="34" charset="0"/>
                </a:rPr>
                <a:t>computation and memory bandwidth demands </a:t>
              </a:r>
              <a:r>
                <a:rPr lang="en-US" sz="2400" dirty="0">
                  <a:solidFill>
                    <a:schemeClr val="tx1"/>
                  </a:solidFill>
                  <a:latin typeface="Corbel" panose="020B0503020204020204" pitchFamily="34" charset="0"/>
                </a:rPr>
                <a:t>across </a:t>
              </a:r>
              <a:r>
                <a:rPr lang="en-US" sz="2400" dirty="0">
                  <a:solidFill>
                    <a:srgbClr val="C00000"/>
                  </a:solidFill>
                  <a:latin typeface="Corbel" panose="020B0503020204020204" pitchFamily="34" charset="0"/>
                </a:rPr>
                <a:t>different </a:t>
              </a:r>
              <a:r>
                <a:rPr lang="en-US" altLang="zh-CN" sz="2400" dirty="0">
                  <a:solidFill>
                    <a:srgbClr val="C00000"/>
                  </a:solidFill>
                  <a:latin typeface="Corbel" panose="020B0503020204020204" pitchFamily="34" charset="0"/>
                </a:rPr>
                <a:t>RLP &amp; TLP levels</a:t>
              </a:r>
              <a:endParaRPr lang="en-US" sz="2400" dirty="0">
                <a:solidFill>
                  <a:schemeClr val="tx1"/>
                </a:solidFill>
                <a:latin typeface="Corbel" panose="020B0503020204020204" pitchFamily="34" charset="0"/>
              </a:endParaRPr>
            </a:p>
          </p:txBody>
        </p:sp>
        <p:pic>
          <p:nvPicPr>
            <p:cNvPr id="23" name="Graphic 17" descr="Badge 1 with solid fill">
              <a:extLst>
                <a:ext uri="{FF2B5EF4-FFF2-40B4-BE49-F238E27FC236}">
                  <a16:creationId xmlns:a16="http://schemas.microsoft.com/office/drawing/2014/main" id="{88F6ED3C-234A-6CE5-C2CF-DE75C4BB87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814" y="1645260"/>
              <a:ext cx="718457" cy="718457"/>
            </a:xfrm>
            <a:prstGeom prst="rect">
              <a:avLst/>
            </a:prstGeom>
          </p:spPr>
        </p:pic>
      </p:grpSp>
      <p:grpSp>
        <p:nvGrpSpPr>
          <p:cNvPr id="34" name="组合 33">
            <a:extLst>
              <a:ext uri="{FF2B5EF4-FFF2-40B4-BE49-F238E27FC236}">
                <a16:creationId xmlns:a16="http://schemas.microsoft.com/office/drawing/2014/main" id="{0A1EEF42-255D-278A-F93C-BDC861E19539}"/>
              </a:ext>
            </a:extLst>
          </p:cNvPr>
          <p:cNvGrpSpPr/>
          <p:nvPr/>
        </p:nvGrpSpPr>
        <p:grpSpPr>
          <a:xfrm>
            <a:off x="-129902" y="5123902"/>
            <a:ext cx="9492426" cy="752989"/>
            <a:chOff x="-129902" y="5123902"/>
            <a:chExt cx="9492426" cy="752989"/>
          </a:xfrm>
        </p:grpSpPr>
        <p:sp>
          <p:nvSpPr>
            <p:cNvPr id="6" name="Rectangle 22">
              <a:extLst>
                <a:ext uri="{FF2B5EF4-FFF2-40B4-BE49-F238E27FC236}">
                  <a16:creationId xmlns:a16="http://schemas.microsoft.com/office/drawing/2014/main" id="{B47AD488-5A98-7E8E-C5D5-1DB4E3FB1AF3}"/>
                </a:ext>
              </a:extLst>
            </p:cNvPr>
            <p:cNvSpPr/>
            <p:nvPr/>
          </p:nvSpPr>
          <p:spPr>
            <a:xfrm>
              <a:off x="-129902" y="5123902"/>
              <a:ext cx="9492426" cy="75298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ndParaRPr>
            </a:p>
          </p:txBody>
        </p:sp>
        <p:pic>
          <p:nvPicPr>
            <p:cNvPr id="27" name="Graphic 13" descr="Badge 3 with solid fill">
              <a:extLst>
                <a:ext uri="{FF2B5EF4-FFF2-40B4-BE49-F238E27FC236}">
                  <a16:creationId xmlns:a16="http://schemas.microsoft.com/office/drawing/2014/main" id="{39EBDCC5-AC8B-7418-447F-EFEE77C645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0813" y="5141167"/>
              <a:ext cx="718457" cy="718457"/>
            </a:xfrm>
            <a:prstGeom prst="rect">
              <a:avLst/>
            </a:prstGeom>
          </p:spPr>
        </p:pic>
        <p:sp>
          <p:nvSpPr>
            <p:cNvPr id="28" name="文本框 27">
              <a:extLst>
                <a:ext uri="{FF2B5EF4-FFF2-40B4-BE49-F238E27FC236}">
                  <a16:creationId xmlns:a16="http://schemas.microsoft.com/office/drawing/2014/main" id="{FBCD779B-FB83-7258-450E-F3C714961F9D}"/>
                </a:ext>
              </a:extLst>
            </p:cNvPr>
            <p:cNvSpPr txBox="1"/>
            <p:nvPr/>
          </p:nvSpPr>
          <p:spPr>
            <a:xfrm>
              <a:off x="1146875" y="5274935"/>
              <a:ext cx="7927383" cy="461665"/>
            </a:xfrm>
            <a:prstGeom prst="rect">
              <a:avLst/>
            </a:prstGeom>
            <a:noFill/>
          </p:spPr>
          <p:txBody>
            <a:bodyPr wrap="square" rtlCol="0">
              <a:spAutoFit/>
            </a:bodyPr>
            <a:lstStyle/>
            <a:p>
              <a:pPr algn="ctr"/>
              <a:r>
                <a:rPr lang="en-US" altLang="zh-CN" sz="2400" dirty="0">
                  <a:solidFill>
                    <a:schemeClr val="tx1"/>
                  </a:solidFill>
                  <a:latin typeface="Corbel" panose="020B0503020204020204" pitchFamily="34" charset="0"/>
                </a:rPr>
                <a:t>LLM kernels have </a:t>
              </a:r>
              <a:r>
                <a:rPr lang="en-US" altLang="zh-CN" sz="2400" dirty="0">
                  <a:solidFill>
                    <a:srgbClr val="C00000"/>
                  </a:solidFill>
                  <a:latin typeface="Corbel" panose="020B0503020204020204" pitchFamily="34" charset="0"/>
                </a:rPr>
                <a:t>dynamically changing</a:t>
              </a:r>
              <a:r>
                <a:rPr lang="en-US" altLang="zh-CN" sz="2400" dirty="0">
                  <a:solidFill>
                    <a:schemeClr val="tx1"/>
                  </a:solidFill>
                  <a:latin typeface="Corbel" panose="020B0503020204020204" pitchFamily="34" charset="0"/>
                </a:rPr>
                <a:t> RLP and TLP levels</a:t>
              </a:r>
              <a:endParaRPr lang="zh-CN" altLang="en-US" sz="2400" b="1" dirty="0">
                <a:solidFill>
                  <a:schemeClr val="tx1">
                    <a:lumMod val="75000"/>
                    <a:lumOff val="25000"/>
                  </a:schemeClr>
                </a:solidFill>
              </a:endParaRPr>
            </a:p>
          </p:txBody>
        </p:sp>
      </p:grpSp>
      <p:grpSp>
        <p:nvGrpSpPr>
          <p:cNvPr id="39" name="组合 38">
            <a:extLst>
              <a:ext uri="{FF2B5EF4-FFF2-40B4-BE49-F238E27FC236}">
                <a16:creationId xmlns:a16="http://schemas.microsoft.com/office/drawing/2014/main" id="{AAC5CFC8-97D3-1200-5564-2088CED3F11E}"/>
              </a:ext>
            </a:extLst>
          </p:cNvPr>
          <p:cNvGrpSpPr/>
          <p:nvPr/>
        </p:nvGrpSpPr>
        <p:grpSpPr>
          <a:xfrm>
            <a:off x="76201" y="3333370"/>
            <a:ext cx="9286324" cy="959170"/>
            <a:chOff x="76201" y="3333370"/>
            <a:chExt cx="9286324" cy="959170"/>
          </a:xfrm>
        </p:grpSpPr>
        <p:sp>
          <p:nvSpPr>
            <p:cNvPr id="37" name="Rectangle 19">
              <a:extLst>
                <a:ext uri="{FF2B5EF4-FFF2-40B4-BE49-F238E27FC236}">
                  <a16:creationId xmlns:a16="http://schemas.microsoft.com/office/drawing/2014/main" id="{4584E1C6-47FF-49E8-ECB7-0B33748FB556}"/>
                </a:ext>
              </a:extLst>
            </p:cNvPr>
            <p:cNvSpPr/>
            <p:nvPr/>
          </p:nvSpPr>
          <p:spPr>
            <a:xfrm>
              <a:off x="76201" y="3333370"/>
              <a:ext cx="9286324" cy="95917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pic>
          <p:nvPicPr>
            <p:cNvPr id="10" name="Graphic 15" descr="Badge with solid fill">
              <a:extLst>
                <a:ext uri="{FF2B5EF4-FFF2-40B4-BE49-F238E27FC236}">
                  <a16:creationId xmlns:a16="http://schemas.microsoft.com/office/drawing/2014/main" id="{7203B73B-A535-3D6B-231A-38D0D55F29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0813" y="3460670"/>
              <a:ext cx="718457" cy="718457"/>
            </a:xfrm>
            <a:prstGeom prst="rect">
              <a:avLst/>
            </a:prstGeom>
          </p:spPr>
        </p:pic>
        <p:sp>
          <p:nvSpPr>
            <p:cNvPr id="31" name="文本框 30">
              <a:extLst>
                <a:ext uri="{FF2B5EF4-FFF2-40B4-BE49-F238E27FC236}">
                  <a16:creationId xmlns:a16="http://schemas.microsoft.com/office/drawing/2014/main" id="{B032A50E-8302-6FDE-285B-7CF66D4F7104}"/>
                </a:ext>
              </a:extLst>
            </p:cNvPr>
            <p:cNvSpPr txBox="1"/>
            <p:nvPr/>
          </p:nvSpPr>
          <p:spPr>
            <a:xfrm>
              <a:off x="1078266" y="3394848"/>
              <a:ext cx="7834730" cy="830997"/>
            </a:xfrm>
            <a:prstGeom prst="rect">
              <a:avLst/>
            </a:prstGeom>
            <a:noFill/>
          </p:spPr>
          <p:txBody>
            <a:bodyPr wrap="square">
              <a:spAutoFit/>
            </a:bodyPr>
            <a:lstStyle/>
            <a:p>
              <a:pPr marL="231775">
                <a:buClr>
                  <a:srgbClr val="EFEEDB"/>
                </a:buClr>
              </a:pPr>
              <a:r>
                <a:rPr lang="en-US" altLang="zh-CN" sz="2400" dirty="0">
                  <a:solidFill>
                    <a:srgbClr val="C00000"/>
                  </a:solidFill>
                  <a:latin typeface="Corbel" panose="020B0503020204020204" pitchFamily="34" charset="0"/>
                </a:rPr>
                <a:t>Memory-bound kernels </a:t>
              </a:r>
              <a:r>
                <a:rPr lang="en-US" altLang="zh-CN" sz="2400" dirty="0">
                  <a:solidFill>
                    <a:schemeClr val="tx1"/>
                  </a:solidFill>
                  <a:latin typeface="Corbel" panose="020B0503020204020204" pitchFamily="34" charset="0"/>
                </a:rPr>
                <a:t>exhibit </a:t>
              </a:r>
              <a:r>
                <a:rPr lang="en-US" altLang="zh-CN" sz="2400" dirty="0">
                  <a:solidFill>
                    <a:srgbClr val="C00000"/>
                  </a:solidFill>
                  <a:latin typeface="Corbel" panose="020B0503020204020204" pitchFamily="34" charset="0"/>
                </a:rPr>
                <a:t>different </a:t>
              </a:r>
              <a:r>
                <a:rPr lang="en-US" altLang="zh-CN" sz="2400" dirty="0">
                  <a:solidFill>
                    <a:schemeClr val="tx1"/>
                  </a:solidFill>
                  <a:latin typeface="Corbel" panose="020B0503020204020204" pitchFamily="34" charset="0"/>
                </a:rPr>
                <a:t>computation demands depending on kernel type</a:t>
              </a:r>
            </a:p>
          </p:txBody>
        </p:sp>
      </p:grpSp>
      <p:sp>
        <p:nvSpPr>
          <p:cNvPr id="25" name="TextBox 20">
            <a:extLst>
              <a:ext uri="{FF2B5EF4-FFF2-40B4-BE49-F238E27FC236}">
                <a16:creationId xmlns:a16="http://schemas.microsoft.com/office/drawing/2014/main" id="{3CD672F0-73C8-1C63-B605-B98070142B4E}"/>
              </a:ext>
            </a:extLst>
          </p:cNvPr>
          <p:cNvSpPr txBox="1"/>
          <p:nvPr/>
        </p:nvSpPr>
        <p:spPr>
          <a:xfrm rot="16200000">
            <a:off x="-1906680" y="3429724"/>
            <a:ext cx="4336580" cy="523220"/>
          </a:xfrm>
          <a:prstGeom prst="rect">
            <a:avLst/>
          </a:prstGeom>
          <a:solidFill>
            <a:srgbClr val="17375E"/>
          </a:solidFill>
        </p:spPr>
        <p:txBody>
          <a:bodyPr wrap="square" rtlCol="0">
            <a:spAutoFit/>
          </a:bodyPr>
          <a:lstStyle/>
          <a:p>
            <a:pPr algn="ctr"/>
            <a:endParaRPr lang="en-US" sz="2800" b="1" dirty="0">
              <a:solidFill>
                <a:schemeClr val="bg1"/>
              </a:solidFill>
              <a:latin typeface="Corbel" panose="020B0503020204020204" pitchFamily="34" charset="0"/>
            </a:endParaRPr>
          </a:p>
        </p:txBody>
      </p:sp>
      <p:sp>
        <p:nvSpPr>
          <p:cNvPr id="26" name="TextBox 23">
            <a:extLst>
              <a:ext uri="{FF2B5EF4-FFF2-40B4-BE49-F238E27FC236}">
                <a16:creationId xmlns:a16="http://schemas.microsoft.com/office/drawing/2014/main" id="{958F7104-65FC-CDB7-D58D-54CB35162773}"/>
              </a:ext>
            </a:extLst>
          </p:cNvPr>
          <p:cNvSpPr txBox="1"/>
          <p:nvPr/>
        </p:nvSpPr>
        <p:spPr>
          <a:xfrm rot="16200000">
            <a:off x="-818623" y="3429723"/>
            <a:ext cx="2160463" cy="523220"/>
          </a:xfrm>
          <a:prstGeom prst="rect">
            <a:avLst/>
          </a:prstGeom>
          <a:noFill/>
        </p:spPr>
        <p:txBody>
          <a:bodyPr wrap="none" rtlCol="0">
            <a:spAutoFit/>
          </a:bodyPr>
          <a:lstStyle/>
          <a:p>
            <a:r>
              <a:rPr lang="en-US" sz="2800" b="1" dirty="0">
                <a:solidFill>
                  <a:schemeClr val="bg1"/>
                </a:solidFill>
                <a:latin typeface="Corbel" panose="020B0503020204020204" pitchFamily="34" charset="0"/>
              </a:rPr>
              <a:t>Key Findings</a:t>
            </a:r>
          </a:p>
        </p:txBody>
      </p:sp>
    </p:spTree>
    <p:custDataLst>
      <p:tags r:id="rId1"/>
    </p:custDataLst>
    <p:extLst>
      <p:ext uri="{BB962C8B-B14F-4D97-AF65-F5344CB8AC3E}">
        <p14:creationId xmlns:p14="http://schemas.microsoft.com/office/powerpoint/2010/main" val="1200675234"/>
      </p:ext>
    </p:extLst>
  </p:cSld>
  <p:clrMapOvr>
    <a:masterClrMapping/>
  </p:clrMapOvr>
  <mc:AlternateContent xmlns:mc="http://schemas.openxmlformats.org/markup-compatibility/2006" xmlns:p14="http://schemas.microsoft.com/office/powerpoint/2010/main">
    <mc:Choice Requires="p14">
      <p:transition spd="slow" p14:dur="2000" advTm="25570"/>
    </mc:Choice>
    <mc:Fallback xmlns="">
      <p:transition spd="slow" advTm="255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17790FB-9428-0FD1-64BB-E86D0B80E5F7}"/>
              </a:ext>
            </a:extLst>
          </p:cNvPr>
          <p:cNvSpPr/>
          <p:nvPr/>
        </p:nvSpPr>
        <p:spPr>
          <a:xfrm>
            <a:off x="-2" y="4257461"/>
            <a:ext cx="9492426" cy="1996103"/>
          </a:xfrm>
          <a:prstGeom prst="rect">
            <a:avLst/>
          </a:prstGeom>
          <a:solidFill>
            <a:srgbClr val="F1F5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28" name="Rectangle 27">
            <a:extLst>
              <a:ext uri="{FF2B5EF4-FFF2-40B4-BE49-F238E27FC236}">
                <a16:creationId xmlns:a16="http://schemas.microsoft.com/office/drawing/2014/main" id="{7B2C192E-E1F9-0B62-0A63-64713A14F18E}"/>
              </a:ext>
            </a:extLst>
          </p:cNvPr>
          <p:cNvSpPr/>
          <p:nvPr/>
        </p:nvSpPr>
        <p:spPr>
          <a:xfrm>
            <a:off x="0" y="970249"/>
            <a:ext cx="9492426" cy="2997143"/>
          </a:xfrm>
          <a:prstGeom prst="rect">
            <a:avLst/>
          </a:prstGeom>
          <a:solidFill>
            <a:srgbClr val="DBE7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21" name="TextBox 20">
            <a:extLst>
              <a:ext uri="{FF2B5EF4-FFF2-40B4-BE49-F238E27FC236}">
                <a16:creationId xmlns:a16="http://schemas.microsoft.com/office/drawing/2014/main" id="{78ABB38C-8660-06C7-8C5D-FEDCAFF0EE5E}"/>
              </a:ext>
            </a:extLst>
          </p:cNvPr>
          <p:cNvSpPr txBox="1"/>
          <p:nvPr/>
        </p:nvSpPr>
        <p:spPr>
          <a:xfrm rot="16200000">
            <a:off x="-1239518" y="2209768"/>
            <a:ext cx="3002256" cy="523220"/>
          </a:xfrm>
          <a:prstGeom prst="rect">
            <a:avLst/>
          </a:prstGeom>
          <a:solidFill>
            <a:srgbClr val="17375E"/>
          </a:solidFill>
        </p:spPr>
        <p:txBody>
          <a:bodyPr wrap="square" rtlCol="0">
            <a:spAutoFit/>
          </a:bodyPr>
          <a:lstStyle/>
          <a:p>
            <a:pPr algn="ctr"/>
            <a:endParaRPr lang="en-US" sz="2800" b="1" dirty="0">
              <a:solidFill>
                <a:schemeClr val="bg1"/>
              </a:solidFill>
              <a:latin typeface="Corbel" panose="020B0503020204020204" pitchFamily="34" charset="0"/>
            </a:endParaRPr>
          </a:p>
        </p:txBody>
      </p:sp>
      <p:sp>
        <p:nvSpPr>
          <p:cNvPr id="26" name="Rounded Rectangle 25">
            <a:extLst>
              <a:ext uri="{FF2B5EF4-FFF2-40B4-BE49-F238E27FC236}">
                <a16:creationId xmlns:a16="http://schemas.microsoft.com/office/drawing/2014/main" id="{142E5E60-DBE2-EE97-D224-2C567E6CC1B0}"/>
              </a:ext>
            </a:extLst>
          </p:cNvPr>
          <p:cNvSpPr/>
          <p:nvPr/>
        </p:nvSpPr>
        <p:spPr>
          <a:xfrm>
            <a:off x="261607" y="1275264"/>
            <a:ext cx="8882393" cy="2329088"/>
          </a:xfrm>
          <a:prstGeom prst="roundRect">
            <a:avLst>
              <a:gd name="adj" fmla="val 0"/>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2438" indent="-220663" algn="ctr">
              <a:buClr>
                <a:srgbClr val="DBE7ED"/>
              </a:buClr>
              <a:buFont typeface="Arial" panose="020B0604020202020204" pitchFamily="34" charset="0"/>
              <a:buChar char="•"/>
            </a:pPr>
            <a:r>
              <a:rPr lang="en-US" sz="4400" b="1" dirty="0">
                <a:solidFill>
                  <a:schemeClr val="accent3">
                    <a:lumMod val="75000"/>
                  </a:schemeClr>
                </a:solidFill>
                <a:latin typeface="Corbel" panose="020B0503020204020204" pitchFamily="34" charset="0"/>
              </a:rPr>
              <a:t>PAPI</a:t>
            </a:r>
          </a:p>
          <a:p>
            <a:pPr marL="452438" indent="-220663" algn="ctr">
              <a:buClr>
                <a:srgbClr val="DBE7ED"/>
              </a:buClr>
              <a:buFont typeface="Arial" panose="020B0604020202020204" pitchFamily="34" charset="0"/>
              <a:buChar char="•"/>
            </a:pPr>
            <a:r>
              <a:rPr lang="en-US" altLang="zh-CN" sz="2400" dirty="0">
                <a:solidFill>
                  <a:schemeClr val="tx1"/>
                </a:solidFill>
                <a:latin typeface="Corbel" panose="020B0503020204020204" pitchFamily="34" charset="0"/>
              </a:rPr>
              <a:t> </a:t>
            </a:r>
            <a:r>
              <a:rPr lang="en-US" altLang="zh-CN" sz="2800" dirty="0">
                <a:solidFill>
                  <a:schemeClr val="tx1"/>
                </a:solidFill>
                <a:latin typeface="Corbel" panose="020B0503020204020204" pitchFamily="34" charset="0"/>
              </a:rPr>
              <a:t>A new </a:t>
            </a:r>
            <a:r>
              <a:rPr lang="en-US" altLang="zh-CN" sz="2800" b="1" dirty="0">
                <a:solidFill>
                  <a:schemeClr val="accent3">
                    <a:lumMod val="75000"/>
                  </a:schemeClr>
                </a:solidFill>
                <a:latin typeface="Corbel" panose="020B0503020204020204" pitchFamily="34" charset="0"/>
              </a:rPr>
              <a:t>PIM-enabled heterogeneous </a:t>
            </a:r>
            <a:r>
              <a:rPr lang="en-US" altLang="zh-CN" sz="2800" dirty="0">
                <a:solidFill>
                  <a:schemeClr val="tx1"/>
                </a:solidFill>
                <a:latin typeface="Corbel" panose="020B0503020204020204" pitchFamily="34" charset="0"/>
              </a:rPr>
              <a:t>system design </a:t>
            </a:r>
            <a:endParaRPr lang="en-US" sz="2800" dirty="0">
              <a:solidFill>
                <a:schemeClr val="tx1"/>
              </a:solidFill>
              <a:latin typeface="Corbel" panose="020B0503020204020204" pitchFamily="34" charset="0"/>
            </a:endParaRPr>
          </a:p>
          <a:p>
            <a:pPr marL="452438" indent="-220663" algn="ctr">
              <a:buClr>
                <a:srgbClr val="DBE7ED"/>
              </a:buClr>
              <a:buFont typeface="Arial" panose="020B0604020202020204" pitchFamily="34" charset="0"/>
              <a:buChar char="•"/>
            </a:pPr>
            <a:r>
              <a:rPr lang="en-US" altLang="zh-CN" sz="2800" dirty="0">
                <a:solidFill>
                  <a:schemeClr val="tx1"/>
                </a:solidFill>
                <a:latin typeface="Corbel" panose="020B0503020204020204" pitchFamily="34" charset="0"/>
              </a:rPr>
              <a:t>that caters to </a:t>
            </a:r>
            <a:r>
              <a:rPr lang="en-US" altLang="zh-CN" sz="2800" b="1" dirty="0">
                <a:solidFill>
                  <a:schemeClr val="accent3">
                    <a:lumMod val="75000"/>
                  </a:schemeClr>
                </a:solidFill>
                <a:latin typeface="Corbel" panose="020B0503020204020204" pitchFamily="34" charset="0"/>
              </a:rPr>
              <a:t>varying demands </a:t>
            </a:r>
            <a:r>
              <a:rPr lang="en-US" altLang="zh-CN" sz="2800" dirty="0">
                <a:solidFill>
                  <a:schemeClr val="tx1"/>
                </a:solidFill>
                <a:latin typeface="Corbel" panose="020B0503020204020204" pitchFamily="34" charset="0"/>
              </a:rPr>
              <a:t>of LLM kernels </a:t>
            </a:r>
          </a:p>
          <a:p>
            <a:pPr marL="452438" indent="-220663" algn="ctr">
              <a:buClr>
                <a:srgbClr val="DBE7ED"/>
              </a:buClr>
              <a:buFont typeface="Arial" panose="020B0604020202020204" pitchFamily="34" charset="0"/>
              <a:buChar char="•"/>
            </a:pPr>
            <a:r>
              <a:rPr lang="en-US" altLang="zh-CN" sz="2800" dirty="0">
                <a:solidFill>
                  <a:schemeClr val="tx1"/>
                </a:solidFill>
                <a:latin typeface="Corbel" panose="020B0503020204020204" pitchFamily="34" charset="0"/>
              </a:rPr>
              <a:t>by scheduling them </a:t>
            </a:r>
            <a:r>
              <a:rPr lang="en-US" altLang="zh-CN" sz="2800" b="1" dirty="0">
                <a:solidFill>
                  <a:schemeClr val="accent3">
                    <a:lumMod val="75000"/>
                  </a:schemeClr>
                </a:solidFill>
                <a:latin typeface="Corbel" panose="020B0503020204020204" pitchFamily="34" charset="0"/>
              </a:rPr>
              <a:t>dynamically</a:t>
            </a:r>
            <a:r>
              <a:rPr lang="en-US" altLang="zh-CN" sz="2800" dirty="0">
                <a:solidFill>
                  <a:schemeClr val="tx1"/>
                </a:solidFill>
                <a:latin typeface="Corbel" panose="020B0503020204020204" pitchFamily="34" charset="0"/>
              </a:rPr>
              <a:t> to computation-centric processing units and hybrid PIM units</a:t>
            </a:r>
            <a:r>
              <a:rPr lang="en-US" altLang="zh-CN" sz="1400" dirty="0">
                <a:solidFill>
                  <a:schemeClr val="accent5">
                    <a:lumMod val="75000"/>
                  </a:schemeClr>
                </a:solidFill>
                <a:latin typeface="Corbel" panose="020B0503020204020204" pitchFamily="34" charset="0"/>
              </a:rPr>
              <a:t> </a:t>
            </a:r>
            <a:endParaRPr lang="en-US" sz="1400" dirty="0">
              <a:solidFill>
                <a:srgbClr val="C00000"/>
              </a:solidFill>
              <a:latin typeface="Corbel" panose="020B0503020204020204" pitchFamily="34" charset="0"/>
            </a:endParaRPr>
          </a:p>
        </p:txBody>
      </p:sp>
      <p:sp>
        <p:nvSpPr>
          <p:cNvPr id="27" name="TextBox 26">
            <a:extLst>
              <a:ext uri="{FF2B5EF4-FFF2-40B4-BE49-F238E27FC236}">
                <a16:creationId xmlns:a16="http://schemas.microsoft.com/office/drawing/2014/main" id="{6050AE20-A344-20CD-7F12-AA818239047F}"/>
              </a:ext>
            </a:extLst>
          </p:cNvPr>
          <p:cNvSpPr txBox="1"/>
          <p:nvPr/>
        </p:nvSpPr>
        <p:spPr>
          <a:xfrm rot="16200000">
            <a:off x="-736443" y="4993903"/>
            <a:ext cx="1996103" cy="523220"/>
          </a:xfrm>
          <a:prstGeom prst="rect">
            <a:avLst/>
          </a:prstGeom>
          <a:solidFill>
            <a:srgbClr val="17375E"/>
          </a:solidFill>
        </p:spPr>
        <p:txBody>
          <a:bodyPr wrap="square" rtlCol="0">
            <a:spAutoFit/>
          </a:bodyPr>
          <a:lstStyle/>
          <a:p>
            <a:pPr algn="ctr"/>
            <a:r>
              <a:rPr lang="en-US" altLang="zh-CN" sz="2800" b="1" dirty="0">
                <a:solidFill>
                  <a:schemeClr val="bg1"/>
                </a:solidFill>
                <a:latin typeface="Corbel" panose="020B0503020204020204" pitchFamily="34" charset="0"/>
              </a:rPr>
              <a:t>Key Results</a:t>
            </a:r>
            <a:endParaRPr lang="en-US" sz="2800" b="1" dirty="0">
              <a:solidFill>
                <a:schemeClr val="bg1"/>
              </a:solidFill>
              <a:latin typeface="Corbel" panose="020B0503020204020204" pitchFamily="34" charset="0"/>
            </a:endParaRPr>
          </a:p>
        </p:txBody>
      </p:sp>
      <p:sp>
        <p:nvSpPr>
          <p:cNvPr id="2" name="Slide Number Placeholder 7">
            <a:extLst>
              <a:ext uri="{FF2B5EF4-FFF2-40B4-BE49-F238E27FC236}">
                <a16:creationId xmlns:a16="http://schemas.microsoft.com/office/drawing/2014/main" id="{4EF0A993-6883-74E4-458C-C54483C8A1E0}"/>
              </a:ext>
            </a:extLst>
          </p:cNvPr>
          <p:cNvSpPr>
            <a:spLocks noGrp="1"/>
          </p:cNvSpPr>
          <p:nvPr>
            <p:ph type="sldNum" sz="quarter" idx="12"/>
          </p:nvPr>
        </p:nvSpPr>
        <p:spPr>
          <a:xfrm>
            <a:off x="7315200" y="6492883"/>
            <a:ext cx="1828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2400" b="1" i="0" u="none" strike="noStrike" kern="1200" cap="none" spc="0" normalizeH="0" baseline="0" noProof="0" dirty="0">
              <a:ln>
                <a:noFill/>
              </a:ln>
              <a:solidFill>
                <a:srgbClr val="0070C0"/>
              </a:solidFill>
              <a:effectLst/>
              <a:uLnTx/>
              <a:uFillTx/>
              <a:latin typeface="Corbel" panose="020B0503020204020204" pitchFamily="34" charset="0"/>
            </a:endParaRPr>
          </a:p>
        </p:txBody>
      </p:sp>
      <p:sp>
        <p:nvSpPr>
          <p:cNvPr id="9" name="文本框 8">
            <a:extLst>
              <a:ext uri="{FF2B5EF4-FFF2-40B4-BE49-F238E27FC236}">
                <a16:creationId xmlns:a16="http://schemas.microsoft.com/office/drawing/2014/main" id="{805AB3B0-BD1B-3087-6757-5D7DD75C8E54}"/>
              </a:ext>
            </a:extLst>
          </p:cNvPr>
          <p:cNvSpPr txBox="1"/>
          <p:nvPr/>
        </p:nvSpPr>
        <p:spPr>
          <a:xfrm>
            <a:off x="523222" y="4312440"/>
            <a:ext cx="8620778" cy="1815882"/>
          </a:xfrm>
          <a:prstGeom prst="rect">
            <a:avLst/>
          </a:prstGeom>
          <a:noFill/>
        </p:spPr>
        <p:txBody>
          <a:bodyPr wrap="square">
            <a:spAutoFit/>
          </a:bodyPr>
          <a:lstStyle/>
          <a:p>
            <a:pPr marL="452438" lvl="1" algn="ctr">
              <a:buClr>
                <a:srgbClr val="EFEEDB"/>
              </a:buClr>
            </a:pPr>
            <a:r>
              <a:rPr lang="en-US" altLang="zh-CN" sz="2800" b="1" dirty="0">
                <a:solidFill>
                  <a:schemeClr val="tx1"/>
                </a:solidFill>
                <a:latin typeface="Corbel" panose="020B0503020204020204" pitchFamily="34" charset="0"/>
              </a:rPr>
              <a:t>PAPI </a:t>
            </a:r>
            <a:r>
              <a:rPr lang="en-US" altLang="zh-CN" sz="2800" dirty="0">
                <a:solidFill>
                  <a:schemeClr val="tx1"/>
                </a:solidFill>
                <a:latin typeface="Corbel" panose="020B0503020204020204" pitchFamily="34" charset="0"/>
              </a:rPr>
              <a:t>largely</a:t>
            </a:r>
            <a:r>
              <a:rPr lang="en-US" altLang="zh-CN" sz="2800" dirty="0">
                <a:solidFill>
                  <a:srgbClr val="3CAC3A"/>
                </a:solidFill>
                <a:latin typeface="Corbel" panose="020B0503020204020204" pitchFamily="34" charset="0"/>
              </a:rPr>
              <a:t> </a:t>
            </a:r>
            <a:r>
              <a:rPr lang="en-US" altLang="zh-CN" sz="2800" dirty="0">
                <a:latin typeface="Corbel" panose="020B0503020204020204" pitchFamily="34" charset="0"/>
              </a:rPr>
              <a:t>improves both performance and energy efficiency</a:t>
            </a:r>
            <a:r>
              <a:rPr lang="en-US" altLang="zh-CN" sz="2800" b="1" dirty="0">
                <a:solidFill>
                  <a:schemeClr val="accent5">
                    <a:lumMod val="75000"/>
                  </a:schemeClr>
                </a:solidFill>
                <a:latin typeface="Corbel" panose="020B0503020204020204" pitchFamily="34" charset="0"/>
              </a:rPr>
              <a:t> </a:t>
            </a:r>
            <a:r>
              <a:rPr lang="en-US" altLang="zh-CN" sz="2800" dirty="0">
                <a:solidFill>
                  <a:schemeClr val="tx1"/>
                </a:solidFill>
                <a:latin typeface="Corbel" panose="020B0503020204020204" pitchFamily="34" charset="0"/>
              </a:rPr>
              <a:t>over best</a:t>
            </a:r>
            <a:r>
              <a:rPr lang="en-US" altLang="zh-CN" sz="2800" b="1" dirty="0">
                <a:solidFill>
                  <a:schemeClr val="tx1"/>
                </a:solidFill>
                <a:latin typeface="Corbel" panose="020B0503020204020204" pitchFamily="34" charset="0"/>
              </a:rPr>
              <a:t> </a:t>
            </a:r>
            <a:r>
              <a:rPr lang="en-US" altLang="zh-CN" sz="2800" dirty="0">
                <a:solidFill>
                  <a:schemeClr val="tx1"/>
                </a:solidFill>
                <a:latin typeface="Corbel" panose="020B0503020204020204" pitchFamily="34" charset="0"/>
              </a:rPr>
              <a:t>prior LLM decoding system</a:t>
            </a:r>
            <a:endParaRPr lang="en-US" altLang="zh-CN" sz="2800" dirty="0">
              <a:latin typeface="Corbel" panose="020B0503020204020204" pitchFamily="34" charset="0"/>
            </a:endParaRPr>
          </a:p>
          <a:p>
            <a:pPr marL="909638" lvl="1" indent="-457200" algn="ctr">
              <a:buClr>
                <a:schemeClr val="tx1"/>
              </a:buClr>
              <a:buFont typeface="Arial" panose="020B0604020202020204" pitchFamily="34" charset="0"/>
              <a:buChar char="•"/>
            </a:pPr>
            <a:r>
              <a:rPr lang="en-US" altLang="zh-CN" sz="2800" b="1" dirty="0">
                <a:solidFill>
                  <a:srgbClr val="3CAC3A"/>
                </a:solidFill>
                <a:latin typeface="Corbel" panose="020B0503020204020204" pitchFamily="34" charset="0"/>
              </a:rPr>
              <a:t>1.8×</a:t>
            </a:r>
            <a:r>
              <a:rPr lang="en-US" altLang="zh-CN" sz="2800" dirty="0">
                <a:latin typeface="Corbel" panose="020B0503020204020204" pitchFamily="34" charset="0"/>
              </a:rPr>
              <a:t> speedup</a:t>
            </a:r>
          </a:p>
          <a:p>
            <a:pPr marL="909638" lvl="1" indent="-457200" algn="ctr">
              <a:buClr>
                <a:schemeClr val="tx1"/>
              </a:buClr>
              <a:buFont typeface="Arial" panose="020B0604020202020204" pitchFamily="34" charset="0"/>
              <a:buChar char="•"/>
            </a:pPr>
            <a:r>
              <a:rPr lang="en-US" altLang="zh-CN" sz="2800" b="1" dirty="0">
                <a:solidFill>
                  <a:srgbClr val="3CAC3A"/>
                </a:solidFill>
                <a:latin typeface="Corbel" panose="020B0503020204020204" pitchFamily="34" charset="0"/>
              </a:rPr>
              <a:t>3.4×</a:t>
            </a:r>
            <a:r>
              <a:rPr lang="en-US" altLang="zh-CN" sz="2800" dirty="0">
                <a:latin typeface="Corbel" panose="020B0503020204020204" pitchFamily="34" charset="0"/>
              </a:rPr>
              <a:t> energy efficiency increase</a:t>
            </a:r>
          </a:p>
        </p:txBody>
      </p:sp>
      <p:sp>
        <p:nvSpPr>
          <p:cNvPr id="10" name="TextBox 23">
            <a:extLst>
              <a:ext uri="{FF2B5EF4-FFF2-40B4-BE49-F238E27FC236}">
                <a16:creationId xmlns:a16="http://schemas.microsoft.com/office/drawing/2014/main" id="{DAC22CA7-E7D3-5EE3-6F77-7FD50210EBA4}"/>
              </a:ext>
            </a:extLst>
          </p:cNvPr>
          <p:cNvSpPr txBox="1"/>
          <p:nvPr/>
        </p:nvSpPr>
        <p:spPr>
          <a:xfrm rot="16200000">
            <a:off x="-1236960" y="2078592"/>
            <a:ext cx="2997143" cy="523220"/>
          </a:xfrm>
          <a:prstGeom prst="rect">
            <a:avLst/>
          </a:prstGeom>
          <a:noFill/>
        </p:spPr>
        <p:txBody>
          <a:bodyPr wrap="square" rtlCol="0">
            <a:spAutoFit/>
          </a:bodyPr>
          <a:lstStyle/>
          <a:p>
            <a:r>
              <a:rPr lang="en-US" sz="2800" b="1" dirty="0">
                <a:solidFill>
                  <a:schemeClr val="bg1"/>
                </a:solidFill>
                <a:latin typeface="Corbel" panose="020B0503020204020204" pitchFamily="34" charset="0"/>
              </a:rPr>
              <a:t>Key Contribution</a:t>
            </a:r>
          </a:p>
        </p:txBody>
      </p:sp>
      <p:sp>
        <p:nvSpPr>
          <p:cNvPr id="3" name="Title 1">
            <a:extLst>
              <a:ext uri="{FF2B5EF4-FFF2-40B4-BE49-F238E27FC236}">
                <a16:creationId xmlns:a16="http://schemas.microsoft.com/office/drawing/2014/main" id="{6CF882FD-D954-CF53-F6B4-952CC76EF541}"/>
              </a:ext>
            </a:extLst>
          </p:cNvPr>
          <p:cNvSpPr>
            <a:spLocks noGrp="1"/>
          </p:cNvSpPr>
          <p:nvPr>
            <p:ph type="title"/>
          </p:nvPr>
        </p:nvSpPr>
        <p:spPr>
          <a:xfrm>
            <a:off x="0" y="0"/>
            <a:ext cx="9144000" cy="914400"/>
          </a:xfrm>
        </p:spPr>
        <p:txBody>
          <a:bodyPr/>
          <a:lstStyle/>
          <a:p>
            <a:r>
              <a:rPr lang="en-US" altLang="zh-CN" sz="4000" b="0" dirty="0">
                <a:solidFill>
                  <a:schemeClr val="tx1"/>
                </a:solidFill>
                <a:latin typeface="Corbel" panose="020B0503020204020204" pitchFamily="34" charset="0"/>
              </a:rPr>
              <a:t>Conclusion</a:t>
            </a:r>
          </a:p>
        </p:txBody>
      </p:sp>
    </p:spTree>
    <p:extLst>
      <p:ext uri="{BB962C8B-B14F-4D97-AF65-F5344CB8AC3E}">
        <p14:creationId xmlns:p14="http://schemas.microsoft.com/office/powerpoint/2010/main" val="36023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1" grpId="0" animBg="1"/>
      <p:bldP spid="26" grpId="0"/>
      <p:bldP spid="27" grpId="0" animBg="1"/>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36230-3419-FF3A-7D33-EE0A4CD52A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D3BC567-787D-7BB2-9652-9D9B02883C8C}"/>
              </a:ext>
            </a:extLst>
          </p:cNvPr>
          <p:cNvSpPr>
            <a:spLocks noGrp="1"/>
          </p:cNvSpPr>
          <p:nvPr>
            <p:ph type="ctrTitle"/>
          </p:nvPr>
        </p:nvSpPr>
        <p:spPr>
          <a:xfrm>
            <a:off x="0" y="0"/>
            <a:ext cx="9144000" cy="2864653"/>
          </a:xfrm>
          <a:solidFill>
            <a:schemeClr val="tx2">
              <a:lumMod val="75000"/>
            </a:schemeClr>
          </a:solidFill>
        </p:spPr>
        <p:txBody>
          <a:bodyPr lIns="0" rIns="0"/>
          <a:lstStyle/>
          <a:p>
            <a:r>
              <a:rPr lang="en-US" sz="3100" b="1" dirty="0">
                <a:solidFill>
                  <a:schemeClr val="bg1">
                    <a:lumMod val="95000"/>
                  </a:schemeClr>
                </a:solidFill>
                <a:latin typeface="Corbel" panose="020B0503020204020204" pitchFamily="34" charset="0"/>
              </a:rPr>
              <a:t>PAPI: Exploiting Dynamic Parallelism</a:t>
            </a:r>
            <a:br>
              <a:rPr lang="en-US" sz="3100" b="1" dirty="0">
                <a:solidFill>
                  <a:schemeClr val="bg1">
                    <a:lumMod val="95000"/>
                  </a:schemeClr>
                </a:solidFill>
                <a:latin typeface="Corbel" panose="020B0503020204020204" pitchFamily="34" charset="0"/>
              </a:rPr>
            </a:br>
            <a:r>
              <a:rPr lang="en-US" sz="3100" b="1" dirty="0">
                <a:solidFill>
                  <a:schemeClr val="bg1">
                    <a:lumMod val="95000"/>
                  </a:schemeClr>
                </a:solidFill>
                <a:latin typeface="Corbel" panose="020B0503020204020204" pitchFamily="34" charset="0"/>
              </a:rPr>
              <a:t>in Large Language Model Decoding with </a:t>
            </a:r>
            <a:br>
              <a:rPr lang="en-US" sz="3100" b="1" dirty="0">
                <a:solidFill>
                  <a:schemeClr val="bg1">
                    <a:lumMod val="95000"/>
                  </a:schemeClr>
                </a:solidFill>
                <a:latin typeface="Corbel" panose="020B0503020204020204" pitchFamily="34" charset="0"/>
              </a:rPr>
            </a:br>
            <a:r>
              <a:rPr lang="en-US" sz="3100" b="1" dirty="0">
                <a:solidFill>
                  <a:schemeClr val="bg1">
                    <a:lumMod val="95000"/>
                  </a:schemeClr>
                </a:solidFill>
                <a:latin typeface="Corbel" panose="020B0503020204020204" pitchFamily="34" charset="0"/>
              </a:rPr>
              <a:t>a</a:t>
            </a:r>
            <a:r>
              <a:rPr lang="en-US" sz="3100" dirty="0">
                <a:solidFill>
                  <a:schemeClr val="bg1">
                    <a:lumMod val="95000"/>
                  </a:schemeClr>
                </a:solidFill>
                <a:latin typeface="Corbel" panose="020B0503020204020204" pitchFamily="34" charset="0"/>
              </a:rPr>
              <a:t> </a:t>
            </a:r>
            <a:r>
              <a:rPr lang="en-US" sz="3100" b="1" dirty="0">
                <a:solidFill>
                  <a:schemeClr val="bg1">
                    <a:lumMod val="95000"/>
                  </a:schemeClr>
                </a:solidFill>
                <a:latin typeface="Corbel" panose="020B0503020204020204" pitchFamily="34" charset="0"/>
              </a:rPr>
              <a:t>Processing-In-Memory-Enabled Computing System</a:t>
            </a:r>
          </a:p>
        </p:txBody>
      </p:sp>
      <p:sp>
        <p:nvSpPr>
          <p:cNvPr id="6" name="Subtitle 5">
            <a:extLst>
              <a:ext uri="{FF2B5EF4-FFF2-40B4-BE49-F238E27FC236}">
                <a16:creationId xmlns:a16="http://schemas.microsoft.com/office/drawing/2014/main" id="{F5A650FF-E148-D87C-AB30-B32583F53765}"/>
              </a:ext>
            </a:extLst>
          </p:cNvPr>
          <p:cNvSpPr>
            <a:spLocks noGrp="1"/>
          </p:cNvSpPr>
          <p:nvPr>
            <p:ph type="subTitle" idx="1"/>
          </p:nvPr>
        </p:nvSpPr>
        <p:spPr>
          <a:xfrm>
            <a:off x="1371600" y="3156704"/>
            <a:ext cx="6400800" cy="685800"/>
          </a:xfrm>
        </p:spPr>
        <p:txBody>
          <a:bodyPr>
            <a:noAutofit/>
          </a:bodyPr>
          <a:lstStyle/>
          <a:p>
            <a:br>
              <a:rPr lang="en-US" sz="3600" dirty="0">
                <a:solidFill>
                  <a:schemeClr val="tx1">
                    <a:lumMod val="75000"/>
                    <a:lumOff val="25000"/>
                  </a:schemeClr>
                </a:solidFill>
              </a:rPr>
            </a:br>
            <a:br>
              <a:rPr lang="en-US" sz="3600" dirty="0">
                <a:solidFill>
                  <a:schemeClr val="tx1">
                    <a:lumMod val="75000"/>
                    <a:lumOff val="25000"/>
                  </a:schemeClr>
                </a:solidFill>
              </a:rPr>
            </a:br>
            <a:endParaRPr lang="en-US" sz="3600" dirty="0">
              <a:solidFill>
                <a:schemeClr val="tx1">
                  <a:lumMod val="75000"/>
                  <a:lumOff val="25000"/>
                </a:schemeClr>
              </a:solidFill>
            </a:endParaRPr>
          </a:p>
        </p:txBody>
      </p:sp>
      <p:sp>
        <p:nvSpPr>
          <p:cNvPr id="2" name="Rectangle 1">
            <a:extLst>
              <a:ext uri="{FF2B5EF4-FFF2-40B4-BE49-F238E27FC236}">
                <a16:creationId xmlns:a16="http://schemas.microsoft.com/office/drawing/2014/main" id="{252D1364-BD1D-AB75-8389-0F04B0A82D31}"/>
              </a:ext>
            </a:extLst>
          </p:cNvPr>
          <p:cNvSpPr/>
          <p:nvPr/>
        </p:nvSpPr>
        <p:spPr>
          <a:xfrm>
            <a:off x="0" y="3056347"/>
            <a:ext cx="9144000" cy="126188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200" b="1" dirty="0">
                <a:solidFill>
                  <a:srgbClr val="1F497D"/>
                </a:solidFill>
                <a:latin typeface="Corbel" panose="020B0503020204020204" pitchFamily="34" charset="0"/>
              </a:rPr>
              <a:t>Yintao He</a:t>
            </a:r>
            <a:r>
              <a:rPr kumimoji="0" lang="en-US" sz="2200" b="1" i="0" u="none" strike="noStrike" kern="1200" cap="none" spc="0" normalizeH="0" baseline="0" noProof="0" dirty="0">
                <a:ln>
                  <a:noFill/>
                </a:ln>
                <a:solidFill>
                  <a:srgbClr val="800000"/>
                </a:solidFill>
                <a:effectLst/>
                <a:uLnTx/>
                <a:uFillTx/>
                <a:latin typeface="Corbel" panose="020B0503020204020204" pitchFamily="34" charset="0"/>
              </a:rPr>
              <a:t>		</a:t>
            </a:r>
            <a:r>
              <a:rPr kumimoji="0" lang="en-US" altLang="zh-CN" sz="2200" b="1" i="0" u="none" strike="noStrike" kern="1200" cap="none" spc="0" normalizeH="0" baseline="0" noProof="0" dirty="0" err="1">
                <a:ln>
                  <a:noFill/>
                </a:ln>
                <a:solidFill>
                  <a:prstClr val="black"/>
                </a:solidFill>
                <a:effectLst/>
                <a:uLnTx/>
                <a:uFillTx/>
                <a:latin typeface="Corbel" panose="020B0503020204020204" pitchFamily="34" charset="0"/>
              </a:rPr>
              <a:t>Haiyu</a:t>
            </a:r>
            <a:r>
              <a:rPr kumimoji="0" lang="en-US" altLang="zh-CN" sz="2200" b="1" i="0" u="none" strike="noStrike" kern="1200" cap="none" spc="0" normalizeH="0" baseline="0" noProof="0" dirty="0">
                <a:ln>
                  <a:noFill/>
                </a:ln>
                <a:solidFill>
                  <a:prstClr val="black"/>
                </a:solidFill>
                <a:effectLst/>
                <a:uLnTx/>
                <a:uFillTx/>
                <a:latin typeface="Corbel" panose="020B0503020204020204" pitchFamily="34" charset="0"/>
              </a:rPr>
              <a:t> Mao</a:t>
            </a:r>
            <a:r>
              <a:rPr lang="en-US" altLang="zh-CN" sz="2200" b="1" dirty="0">
                <a:solidFill>
                  <a:prstClr val="black"/>
                </a:solidFill>
                <a:latin typeface="Corbel" panose="020B0503020204020204" pitchFamily="34" charset="0"/>
              </a:rPr>
              <a:t>        </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rPr>
              <a:t>Christina </a:t>
            </a:r>
            <a:r>
              <a:rPr kumimoji="0" lang="en-US" sz="2200" b="1" i="0" u="none" strike="noStrike" kern="1200" cap="none" spc="0" normalizeH="0" baseline="0" noProof="0" dirty="0" err="1">
                <a:ln>
                  <a:noFill/>
                </a:ln>
                <a:solidFill>
                  <a:prstClr val="black"/>
                </a:solidFill>
                <a:effectLst/>
                <a:uLnTx/>
                <a:uFillTx/>
                <a:latin typeface="Corbel" panose="020B0503020204020204" pitchFamily="34" charset="0"/>
              </a:rPr>
              <a:t>Giannoula</a:t>
            </a:r>
            <a:r>
              <a:rPr kumimoji="0" lang="en-US" sz="2200" b="1" i="0" u="none" strike="noStrike" kern="1200" cap="none" spc="0" normalizeH="0" baseline="0" noProof="0" dirty="0">
                <a:ln>
                  <a:noFill/>
                </a:ln>
                <a:solidFill>
                  <a:prstClr val="black"/>
                </a:solidFill>
                <a:effectLst/>
                <a:uLnTx/>
                <a:uFillTx/>
                <a:latin typeface="Corbel" panose="020B0503020204020204" pitchFamily="34" charset="0"/>
              </a:rPr>
              <a:t>	</a:t>
            </a:r>
            <a:br>
              <a:rPr kumimoji="0" lang="en-US" sz="500" b="1" i="0" u="none" strike="noStrike" kern="1200" cap="none" spc="0" normalizeH="0" baseline="0" noProof="0" dirty="0">
                <a:ln>
                  <a:noFill/>
                </a:ln>
                <a:solidFill>
                  <a:prstClr val="black"/>
                </a:solidFill>
                <a:effectLst/>
                <a:uLnTx/>
                <a:uFillTx/>
                <a:latin typeface="Corbel" panose="020B0503020204020204" pitchFamily="34" charset="0"/>
              </a:rPr>
            </a:br>
            <a:endParaRPr lang="en-US" sz="500" b="1" dirty="0">
              <a:solidFill>
                <a:prstClr val="black"/>
              </a:solidFill>
              <a:latin typeface="Corbel" panose="020B05030202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orbel" panose="020B0503020204020204" pitchFamily="34" charset="0"/>
              </a:rPr>
              <a:t>Mohammad </a:t>
            </a:r>
            <a:r>
              <a:rPr kumimoji="0" lang="en-US" sz="2200" b="1" i="0" u="none" strike="noStrike" kern="1200" cap="none" spc="0" normalizeH="0" baseline="0" noProof="0" dirty="0" err="1">
                <a:ln>
                  <a:noFill/>
                </a:ln>
                <a:solidFill>
                  <a:prstClr val="black"/>
                </a:solidFill>
                <a:effectLst/>
                <a:uLnTx/>
                <a:uFillTx/>
                <a:latin typeface="Corbel" panose="020B0503020204020204" pitchFamily="34" charset="0"/>
              </a:rPr>
              <a:t>Sadrosadati</a:t>
            </a:r>
            <a:r>
              <a:rPr lang="en-US" altLang="zh-CN" sz="2200" b="1" dirty="0">
                <a:solidFill>
                  <a:prstClr val="black"/>
                </a:solidFill>
                <a:latin typeface="Corbel" panose="020B0503020204020204" pitchFamily="34" charset="0"/>
              </a:rPr>
              <a:t>        </a:t>
            </a:r>
            <a:r>
              <a:rPr kumimoji="0" lang="en-US" sz="2200" b="1" i="0" u="none" strike="noStrike" kern="1200" cap="none" spc="0" normalizeH="0" baseline="0" noProof="0" dirty="0">
                <a:ln>
                  <a:noFill/>
                </a:ln>
                <a:effectLst/>
                <a:uLnTx/>
                <a:uFillTx/>
                <a:latin typeface="Corbel" panose="020B0503020204020204" pitchFamily="34" charset="0"/>
              </a:rPr>
              <a:t>Juan Gómez-Luna</a:t>
            </a:r>
            <a:r>
              <a:rPr kumimoji="0" lang="en-US" sz="2200" b="1" i="0" u="none" strike="noStrike" kern="1200" cap="none" spc="0" normalizeH="0" baseline="0" noProof="0" dirty="0">
                <a:ln>
                  <a:noFill/>
                </a:ln>
                <a:solidFill>
                  <a:srgbClr val="800000"/>
                </a:solidFill>
                <a:effectLst/>
                <a:uLnTx/>
                <a:uFillTx/>
                <a:latin typeface="Corbel" panose="020B0503020204020204" pitchFamily="34" charset="0"/>
              </a:rPr>
              <a:t>	</a:t>
            </a:r>
            <a:r>
              <a:rPr lang="en-US" sz="2200" b="1" dirty="0">
                <a:solidFill>
                  <a:prstClr val="black"/>
                </a:solidFill>
                <a:latin typeface="Corbel" panose="020B0503020204020204" pitchFamily="34" charset="0"/>
              </a:rPr>
              <a:t>Huawei Li	</a:t>
            </a:r>
          </a:p>
          <a:p>
            <a:pPr algn="ctr">
              <a:defRPr/>
            </a:pPr>
            <a:endParaRPr lang="en-US" sz="500" b="1" dirty="0">
              <a:solidFill>
                <a:prstClr val="black"/>
              </a:solidFill>
              <a:latin typeface="Corbel" panose="020B0503020204020204" pitchFamily="34" charset="0"/>
            </a:endParaRPr>
          </a:p>
          <a:p>
            <a:pPr algn="ctr">
              <a:defRPr/>
            </a:pPr>
            <a:r>
              <a:rPr lang="en-US" sz="2200" b="1" dirty="0">
                <a:solidFill>
                  <a:prstClr val="black"/>
                </a:solidFill>
                <a:latin typeface="Corbel" panose="020B0503020204020204" pitchFamily="34" charset="0"/>
              </a:rPr>
              <a:t>Xiaowei Li</a:t>
            </a:r>
            <a:r>
              <a:rPr lang="en-US" altLang="zh-CN" sz="2200" b="1" dirty="0">
                <a:solidFill>
                  <a:prstClr val="black"/>
                </a:solidFill>
                <a:latin typeface="Corbel" panose="020B0503020204020204" pitchFamily="34" charset="0"/>
              </a:rPr>
              <a:t>         </a:t>
            </a:r>
            <a:r>
              <a:rPr lang="en-US" sz="2200" b="1" dirty="0">
                <a:solidFill>
                  <a:prstClr val="black"/>
                </a:solidFill>
                <a:latin typeface="Corbel" panose="020B0503020204020204" pitchFamily="34" charset="0"/>
              </a:rPr>
              <a:t>Ying Wang        Onur Mutlu</a:t>
            </a:r>
          </a:p>
        </p:txBody>
      </p:sp>
      <p:sp>
        <p:nvSpPr>
          <p:cNvPr id="4" name="TextBox 3">
            <a:extLst>
              <a:ext uri="{FF2B5EF4-FFF2-40B4-BE49-F238E27FC236}">
                <a16:creationId xmlns:a16="http://schemas.microsoft.com/office/drawing/2014/main" id="{F44C74A3-D6E4-03C9-2FE6-2582ADDFC94F}"/>
              </a:ext>
            </a:extLst>
          </p:cNvPr>
          <p:cNvSpPr txBox="1"/>
          <p:nvPr/>
        </p:nvSpPr>
        <p:spPr>
          <a:xfrm>
            <a:off x="-1882588" y="3316941"/>
            <a:ext cx="18466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a:ea typeface="+mn-ea"/>
              <a:cs typeface="+mn-cs"/>
            </a:endParaRPr>
          </a:p>
        </p:txBody>
      </p:sp>
      <p:pic>
        <p:nvPicPr>
          <p:cNvPr id="8" name="Graphic 7">
            <a:extLst>
              <a:ext uri="{FF2B5EF4-FFF2-40B4-BE49-F238E27FC236}">
                <a16:creationId xmlns:a16="http://schemas.microsoft.com/office/drawing/2014/main" id="{5A983DCB-60D4-FE6E-5E73-BA8FC3177C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0" y="5530813"/>
            <a:ext cx="2286000" cy="439783"/>
          </a:xfrm>
          <a:prstGeom prst="rect">
            <a:avLst/>
          </a:prstGeom>
        </p:spPr>
      </p:pic>
      <p:sp>
        <p:nvSpPr>
          <p:cNvPr id="11" name="Rectangle 10">
            <a:extLst>
              <a:ext uri="{FF2B5EF4-FFF2-40B4-BE49-F238E27FC236}">
                <a16:creationId xmlns:a16="http://schemas.microsoft.com/office/drawing/2014/main" id="{BE5B95C8-D2EE-45DF-B3C7-C74F03CA004B}"/>
              </a:ext>
            </a:extLst>
          </p:cNvPr>
          <p:cNvSpPr/>
          <p:nvPr/>
        </p:nvSpPr>
        <p:spPr>
          <a:xfrm>
            <a:off x="0" y="4509926"/>
            <a:ext cx="9144000" cy="43088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7375E"/>
                </a:solidFill>
                <a:effectLst/>
                <a:uLnTx/>
                <a:uFillTx/>
                <a:latin typeface="+mj-lt"/>
              </a:rPr>
              <a:t>ASPLOS </a:t>
            </a:r>
            <a:r>
              <a:rPr kumimoji="0" lang="en-US" sz="2200" b="1" i="0" u="none" strike="noStrike" kern="1200" cap="none" spc="0" normalizeH="0" baseline="0" noProof="0" dirty="0">
                <a:ln>
                  <a:noFill/>
                </a:ln>
                <a:solidFill>
                  <a:srgbClr val="17375E"/>
                </a:solidFill>
                <a:effectLst/>
                <a:uLnTx/>
                <a:uFillTx/>
                <a:latin typeface="+mj-lt"/>
                <a:cs typeface="Calibri" panose="020F0502020204030204" pitchFamily="34" charset="0"/>
              </a:rPr>
              <a:t>2025</a:t>
            </a:r>
          </a:p>
        </p:txBody>
      </p:sp>
      <p:pic>
        <p:nvPicPr>
          <p:cNvPr id="14" name="Picture 2" descr="http://www.euroc-project.eu/fileadmin/imgEuroc/eurocConsortiumLogos/ethLogo.png">
            <a:extLst>
              <a:ext uri="{FF2B5EF4-FFF2-40B4-BE49-F238E27FC236}">
                <a16:creationId xmlns:a16="http://schemas.microsoft.com/office/drawing/2014/main" id="{DD47BD64-D154-6EA2-816E-2723E3D89C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8057" y="6173160"/>
            <a:ext cx="1998476" cy="41052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235C7970-2D1D-2FA6-34CA-FB4D039BB4B1}"/>
              </a:ext>
            </a:extLst>
          </p:cNvPr>
          <p:cNvPicPr>
            <a:picLocks noChangeAspect="1"/>
          </p:cNvPicPr>
          <p:nvPr/>
        </p:nvPicPr>
        <p:blipFill>
          <a:blip r:embed="rId6"/>
          <a:stretch>
            <a:fillRect/>
          </a:stretch>
        </p:blipFill>
        <p:spPr>
          <a:xfrm>
            <a:off x="570467" y="6076005"/>
            <a:ext cx="1363904" cy="681952"/>
          </a:xfrm>
          <a:prstGeom prst="rect">
            <a:avLst/>
          </a:prstGeom>
        </p:spPr>
      </p:pic>
      <p:pic>
        <p:nvPicPr>
          <p:cNvPr id="1026" name="Picture 2">
            <a:extLst>
              <a:ext uri="{FF2B5EF4-FFF2-40B4-BE49-F238E27FC236}">
                <a16:creationId xmlns:a16="http://schemas.microsoft.com/office/drawing/2014/main" id="{D175E63F-76C4-7231-1819-C90DD44D8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3020" y="5651787"/>
            <a:ext cx="2179900" cy="1453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6EF5C3-7381-CA9A-EB1C-0CECFDAEBC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6871" y="6065570"/>
            <a:ext cx="996149" cy="759453"/>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DAF161BA-46AC-0CB3-1D8B-5A12CA323721}"/>
              </a:ext>
            </a:extLst>
          </p:cNvPr>
          <p:cNvPicPr>
            <a:picLocks noChangeAspect="1"/>
          </p:cNvPicPr>
          <p:nvPr/>
        </p:nvPicPr>
        <p:blipFill>
          <a:blip r:embed="rId9"/>
          <a:stretch>
            <a:fillRect/>
          </a:stretch>
        </p:blipFill>
        <p:spPr>
          <a:xfrm>
            <a:off x="7158080" y="5641636"/>
            <a:ext cx="2225233" cy="1249788"/>
          </a:xfrm>
          <a:prstGeom prst="rect">
            <a:avLst/>
          </a:prstGeom>
        </p:spPr>
      </p:pic>
    </p:spTree>
    <p:extLst>
      <p:ext uri="{BB962C8B-B14F-4D97-AF65-F5344CB8AC3E}">
        <p14:creationId xmlns:p14="http://schemas.microsoft.com/office/powerpoint/2010/main" val="2647548852"/>
      </p:ext>
    </p:extLst>
  </p:cSld>
  <p:clrMapOvr>
    <a:masterClrMapping/>
  </p:clrMapOvr>
  <mc:AlternateContent xmlns:mc="http://schemas.openxmlformats.org/markup-compatibility/2006" xmlns:p14="http://schemas.microsoft.com/office/powerpoint/2010/main">
    <mc:Choice Requires="p14">
      <p:transition spd="slow" p14:dur="2000" advTm="11494"/>
    </mc:Choice>
    <mc:Fallback xmlns="">
      <p:transition spd="slow" advTm="11494"/>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F8334-6DB9-4C78-D40C-1DBA50C4C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CB93CE-69C8-8245-9A17-4C50D09E8086}"/>
              </a:ext>
            </a:extLst>
          </p:cNvPr>
          <p:cNvSpPr>
            <a:spLocks noGrp="1"/>
          </p:cNvSpPr>
          <p:nvPr>
            <p:ph type="title"/>
          </p:nvPr>
        </p:nvSpPr>
        <p:spPr/>
        <p:txBody>
          <a:bodyPr/>
          <a:lstStyle/>
          <a:p>
            <a:r>
              <a:rPr lang="en-US" sz="4000" b="0" dirty="0">
                <a:solidFill>
                  <a:schemeClr val="tx1"/>
                </a:solidFill>
                <a:latin typeface="Corbel" panose="020B0503020204020204" pitchFamily="34" charset="0"/>
              </a:rPr>
              <a:t>Backup Slides</a:t>
            </a:r>
          </a:p>
        </p:txBody>
      </p:sp>
      <p:sp>
        <p:nvSpPr>
          <p:cNvPr id="3" name="Content Placeholder 2">
            <a:extLst>
              <a:ext uri="{FF2B5EF4-FFF2-40B4-BE49-F238E27FC236}">
                <a16:creationId xmlns:a16="http://schemas.microsoft.com/office/drawing/2014/main" id="{766B5402-163C-2225-1A56-40430A3FB0A5}"/>
              </a:ext>
            </a:extLst>
          </p:cNvPr>
          <p:cNvSpPr>
            <a:spLocks noGrp="1"/>
          </p:cNvSpPr>
          <p:nvPr>
            <p:ph idx="1"/>
          </p:nvPr>
        </p:nvSpPr>
        <p:spPr/>
        <p:txBody>
          <a:bodyPr>
            <a:normAutofit lnSpcReduction="10000"/>
          </a:bodyPr>
          <a:lstStyle/>
          <a:p>
            <a:r>
              <a:rPr lang="en-US" altLang="zh-CN" sz="2800" b="0" dirty="0">
                <a:solidFill>
                  <a:schemeClr val="tx1"/>
                </a:solidFill>
                <a:latin typeface="Corbel" panose="020B0503020204020204" pitchFamily="34" charset="0"/>
                <a:cs typeface="Gill Sans MT"/>
              </a:rPr>
              <a:t>Interconnections in PAPI</a:t>
            </a:r>
          </a:p>
          <a:p>
            <a:endParaRPr lang="en-US" altLang="zh-CN" sz="2800" b="0" dirty="0">
              <a:solidFill>
                <a:schemeClr val="tx1"/>
              </a:solidFill>
              <a:latin typeface="Corbel" panose="020B0503020204020204" pitchFamily="34" charset="0"/>
              <a:cs typeface="Gill Sans MT"/>
            </a:endParaRPr>
          </a:p>
          <a:p>
            <a:r>
              <a:rPr lang="en-US" altLang="zh-CN" sz="2800" b="0" dirty="0">
                <a:solidFill>
                  <a:schemeClr val="tx1"/>
                </a:solidFill>
                <a:latin typeface="Corbel" panose="020B0503020204020204" pitchFamily="34" charset="0"/>
                <a:cs typeface="Gill Sans MT"/>
              </a:rPr>
              <a:t>Identify memory-boundedness threshold</a:t>
            </a:r>
          </a:p>
          <a:p>
            <a:endParaRPr lang="en-US" altLang="zh-CN" sz="2800" b="0" dirty="0">
              <a:solidFill>
                <a:schemeClr val="tx1"/>
              </a:solidFill>
              <a:latin typeface="Corbel" panose="020B0503020204020204" pitchFamily="34" charset="0"/>
              <a:cs typeface="Gill Sans MT"/>
            </a:endParaRPr>
          </a:p>
          <a:p>
            <a:r>
              <a:rPr lang="en-US" altLang="zh-CN" sz="2800" b="0" dirty="0">
                <a:solidFill>
                  <a:schemeClr val="tx1"/>
                </a:solidFill>
                <a:latin typeface="Corbel" panose="020B0503020204020204" pitchFamily="34" charset="0"/>
                <a:cs typeface="Gill Sans MT"/>
              </a:rPr>
              <a:t>Energy breakdown &amp; power analysis </a:t>
            </a:r>
          </a:p>
          <a:p>
            <a:pPr marL="0" indent="0">
              <a:buNone/>
            </a:pPr>
            <a:endParaRPr lang="en-US" sz="2800" dirty="0">
              <a:solidFill>
                <a:schemeClr val="tx1"/>
              </a:solidFill>
              <a:latin typeface="Corbel" panose="020B0503020204020204" pitchFamily="34" charset="0"/>
            </a:endParaRPr>
          </a:p>
          <a:p>
            <a:r>
              <a:rPr lang="en-US" sz="2800" b="0" dirty="0">
                <a:solidFill>
                  <a:schemeClr val="tx1"/>
                </a:solidFill>
                <a:latin typeface="Corbel" panose="020B0503020204020204" pitchFamily="34" charset="0"/>
              </a:rPr>
              <a:t>Estimated arithmetic intensity</a:t>
            </a:r>
          </a:p>
          <a:p>
            <a:endParaRPr lang="en-US" sz="2800" b="0" dirty="0">
              <a:solidFill>
                <a:schemeClr val="tx1"/>
              </a:solidFill>
              <a:latin typeface="Corbel" panose="020B0503020204020204" pitchFamily="34" charset="0"/>
            </a:endParaRPr>
          </a:p>
          <a:p>
            <a:r>
              <a:rPr lang="en-US" altLang="zh-CN" sz="2800" b="0" dirty="0">
                <a:solidFill>
                  <a:schemeClr val="tx1"/>
                </a:solidFill>
                <a:latin typeface="Corbel" panose="020B0503020204020204" pitchFamily="34" charset="0"/>
                <a:cs typeface="Gill Sans MT"/>
              </a:rPr>
              <a:t>Execution time breakdown in LLM decoding</a:t>
            </a:r>
          </a:p>
          <a:p>
            <a:endParaRPr lang="en-US" altLang="zh-CN" sz="2800" b="0" dirty="0">
              <a:solidFill>
                <a:schemeClr val="tx1"/>
              </a:solidFill>
              <a:latin typeface="Corbel" panose="020B0503020204020204" pitchFamily="34" charset="0"/>
              <a:cs typeface="Gill Sans MT"/>
            </a:endParaRPr>
          </a:p>
          <a:p>
            <a:r>
              <a:rPr lang="en-US" altLang="zh-CN" sz="2800" b="0" dirty="0">
                <a:solidFill>
                  <a:schemeClr val="tx1"/>
                </a:solidFill>
                <a:latin typeface="Corbel" panose="020B0503020204020204" pitchFamily="34" charset="0"/>
              </a:rPr>
              <a:t>The process of dynamic scheduling</a:t>
            </a:r>
          </a:p>
          <a:p>
            <a:endParaRPr lang="en-US" altLang="zh-CN" sz="2800" b="0" dirty="0">
              <a:solidFill>
                <a:schemeClr val="tx1"/>
              </a:solidFill>
              <a:latin typeface="Corbel" panose="020B0503020204020204" pitchFamily="34" charset="0"/>
              <a:cs typeface="Gill Sans MT"/>
            </a:endParaRPr>
          </a:p>
          <a:p>
            <a:endParaRPr lang="en-US" sz="2800" dirty="0">
              <a:solidFill>
                <a:schemeClr val="tx1"/>
              </a:solidFill>
              <a:latin typeface="Corbel" panose="020B0503020204020204" pitchFamily="34" charset="0"/>
            </a:endParaRPr>
          </a:p>
        </p:txBody>
      </p:sp>
      <p:sp>
        <p:nvSpPr>
          <p:cNvPr id="4" name="Slide Number Placeholder 3">
            <a:extLst>
              <a:ext uri="{FF2B5EF4-FFF2-40B4-BE49-F238E27FC236}">
                <a16:creationId xmlns:a16="http://schemas.microsoft.com/office/drawing/2014/main" id="{247DB79B-F157-F04C-2A2B-F9B07892E91E}"/>
              </a:ext>
            </a:extLst>
          </p:cNvPr>
          <p:cNvSpPr>
            <a:spLocks noGrp="1"/>
          </p:cNvSpPr>
          <p:nvPr>
            <p:ph type="sldNum" sz="quarter" idx="12"/>
          </p:nvPr>
        </p:nvSpPr>
        <p:spPr/>
        <p:txBody>
          <a:bodyPr/>
          <a:lstStyle/>
          <a:p>
            <a:fld id="{BA2D8F13-174C-467F-9D40-7DDEF70CAB8C}" type="slidenum">
              <a:rPr lang="en-US" smtClean="0">
                <a:latin typeface="Corbel" panose="020B0503020204020204" pitchFamily="34" charset="0"/>
              </a:rPr>
              <a:t>43</a:t>
            </a:fld>
            <a:endParaRPr lang="en-US">
              <a:latin typeface="Corbel" panose="020B0503020204020204" pitchFamily="34" charset="0"/>
            </a:endParaRPr>
          </a:p>
        </p:txBody>
      </p:sp>
      <p:pic>
        <p:nvPicPr>
          <p:cNvPr id="5" name="Picture 4" descr="safari.png">
            <a:extLst>
              <a:ext uri="{FF2B5EF4-FFF2-40B4-BE49-F238E27FC236}">
                <a16:creationId xmlns:a16="http://schemas.microsoft.com/office/drawing/2014/main" id="{9AE1EDD4-96FD-ACFB-297A-EB6C708AF33A}"/>
              </a:ext>
            </a:extLst>
          </p:cNvPr>
          <p:cNvPicPr>
            <a:picLocks noChangeAspect="1"/>
          </p:cNvPicPr>
          <p:nvPr/>
        </p:nvPicPr>
        <p:blipFill>
          <a:blip r:embed="rId4" cstate="print"/>
          <a:stretch>
            <a:fillRect/>
          </a:stretch>
        </p:blipFill>
        <p:spPr>
          <a:xfrm>
            <a:off x="76200" y="6580445"/>
            <a:ext cx="959296" cy="277563"/>
          </a:xfrm>
          <a:prstGeom prst="rect">
            <a:avLst/>
          </a:prstGeom>
        </p:spPr>
      </p:pic>
    </p:spTree>
    <p:custDataLst>
      <p:tags r:id="rId1"/>
    </p:custDataLst>
    <p:extLst>
      <p:ext uri="{BB962C8B-B14F-4D97-AF65-F5344CB8AC3E}">
        <p14:creationId xmlns:p14="http://schemas.microsoft.com/office/powerpoint/2010/main" val="3930037699"/>
      </p:ext>
    </p:extLst>
  </p:cSld>
  <p:clrMapOvr>
    <a:masterClrMapping/>
  </p:clrMapOvr>
  <mc:AlternateContent xmlns:mc="http://schemas.openxmlformats.org/markup-compatibility/2006" xmlns:p14="http://schemas.microsoft.com/office/powerpoint/2010/main">
    <mc:Choice Requires="p14">
      <p:transition spd="slow" p14:dur="2000" advTm="15036"/>
    </mc:Choice>
    <mc:Fallback xmlns="">
      <p:transition spd="slow" advTm="1503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27B8B-BEF6-7525-7956-7B6F321291EA}"/>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5364D8D-FBB0-8D3A-F59D-1EAE3E24AB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D3A0E662-1507-87CA-300B-FB97C33B79C3}"/>
              </a:ext>
            </a:extLst>
          </p:cNvPr>
          <p:cNvSpPr>
            <a:spLocks noGrp="1"/>
          </p:cNvSpPr>
          <p:nvPr>
            <p:ph type="title"/>
          </p:nvPr>
        </p:nvSpPr>
        <p:spPr>
          <a:xfrm>
            <a:off x="-11575" y="-76200"/>
            <a:ext cx="9144000" cy="914400"/>
          </a:xfrm>
        </p:spPr>
        <p:txBody>
          <a:bodyPr>
            <a:noAutofit/>
          </a:bodyPr>
          <a:lstStyle/>
          <a:p>
            <a:r>
              <a:rPr lang="en-US" altLang="zh-CN" sz="4000" b="0" dirty="0">
                <a:solidFill>
                  <a:schemeClr val="tx1"/>
                </a:solidFill>
                <a:latin typeface="Corbel" panose="020B0503020204020204" pitchFamily="34" charset="0"/>
                <a:cs typeface="Gill Sans MT"/>
              </a:rPr>
              <a:t>Interconnections in PAPI</a:t>
            </a:r>
            <a:endParaRPr lang="en-US" sz="4000" b="0" dirty="0">
              <a:solidFill>
                <a:schemeClr val="tx1"/>
              </a:solidFill>
              <a:latin typeface="Corbel" panose="020B0503020204020204" pitchFamily="34" charset="0"/>
              <a:cs typeface="Gill Sans MT"/>
            </a:endParaRPr>
          </a:p>
        </p:txBody>
      </p:sp>
      <p:pic>
        <p:nvPicPr>
          <p:cNvPr id="265" name="Picture 264" descr="safari.png">
            <a:extLst>
              <a:ext uri="{FF2B5EF4-FFF2-40B4-BE49-F238E27FC236}">
                <a16:creationId xmlns:a16="http://schemas.microsoft.com/office/drawing/2014/main" id="{C3B6FD70-9A23-84BE-D57C-45A931811963}"/>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15" name="文本框 14">
            <a:extLst>
              <a:ext uri="{FF2B5EF4-FFF2-40B4-BE49-F238E27FC236}">
                <a16:creationId xmlns:a16="http://schemas.microsoft.com/office/drawing/2014/main" id="{8B74E66F-808E-F2AC-C2D9-2663B292D678}"/>
              </a:ext>
            </a:extLst>
          </p:cNvPr>
          <p:cNvSpPr txBox="1"/>
          <p:nvPr/>
        </p:nvSpPr>
        <p:spPr>
          <a:xfrm>
            <a:off x="4521298" y="3978330"/>
            <a:ext cx="4518347" cy="707886"/>
          </a:xfrm>
          <a:prstGeom prst="rect">
            <a:avLst/>
          </a:prstGeom>
          <a:solidFill>
            <a:srgbClr val="3CAC3A">
              <a:alpha val="5098"/>
            </a:srgbClr>
          </a:solidFill>
          <a:ln w="19050">
            <a:solidFill>
              <a:schemeClr val="tx1"/>
            </a:solidFill>
          </a:ln>
        </p:spPr>
        <p:txBody>
          <a:bodyPr wrap="square" rtlCol="0">
            <a:spAutoFit/>
          </a:bodyPr>
          <a:lstStyle/>
          <a:p>
            <a:pPr algn="ctr"/>
            <a:r>
              <a:rPr lang="en-US" altLang="zh-CN" sz="2000" dirty="0">
                <a:solidFill>
                  <a:srgbClr val="000000"/>
                </a:solidFill>
                <a:latin typeface="Corbel" panose="020B0503020204020204" pitchFamily="34" charset="0"/>
              </a:rPr>
              <a:t>Attn-PIM &amp; high-performance processor: a </a:t>
            </a:r>
            <a:r>
              <a:rPr lang="en-US" altLang="zh-CN" sz="2000" b="1" dirty="0">
                <a:solidFill>
                  <a:srgbClr val="000000"/>
                </a:solidFill>
                <a:latin typeface="Corbel" panose="020B0503020204020204" pitchFamily="34" charset="0"/>
              </a:rPr>
              <a:t>standard</a:t>
            </a:r>
            <a:r>
              <a:rPr lang="en-US" altLang="zh-CN" sz="2000" dirty="0">
                <a:solidFill>
                  <a:srgbClr val="000000"/>
                </a:solidFill>
                <a:latin typeface="Corbel" panose="020B0503020204020204" pitchFamily="34" charset="0"/>
              </a:rPr>
              <a:t> interconnect like PCIe</a:t>
            </a:r>
          </a:p>
        </p:txBody>
      </p:sp>
      <p:sp>
        <p:nvSpPr>
          <p:cNvPr id="16" name="矩形 15">
            <a:extLst>
              <a:ext uri="{FF2B5EF4-FFF2-40B4-BE49-F238E27FC236}">
                <a16:creationId xmlns:a16="http://schemas.microsoft.com/office/drawing/2014/main" id="{B88072E1-72A5-6CE8-C54D-869AA07E8B1E}"/>
              </a:ext>
            </a:extLst>
          </p:cNvPr>
          <p:cNvSpPr/>
          <p:nvPr/>
        </p:nvSpPr>
        <p:spPr>
          <a:xfrm>
            <a:off x="888661" y="1475224"/>
            <a:ext cx="3059898" cy="1728497"/>
          </a:xfrm>
          <a:prstGeom prst="rect">
            <a:avLst/>
          </a:prstGeom>
          <a:solidFill>
            <a:schemeClr val="bg1">
              <a:lumMod val="9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21" name="组合 20">
            <a:extLst>
              <a:ext uri="{FF2B5EF4-FFF2-40B4-BE49-F238E27FC236}">
                <a16:creationId xmlns:a16="http://schemas.microsoft.com/office/drawing/2014/main" id="{8F163C99-8E7A-DFA7-AB4F-24BED3A8CD94}"/>
              </a:ext>
            </a:extLst>
          </p:cNvPr>
          <p:cNvGrpSpPr/>
          <p:nvPr/>
        </p:nvGrpSpPr>
        <p:grpSpPr>
          <a:xfrm>
            <a:off x="1079209" y="4003187"/>
            <a:ext cx="2678794" cy="532874"/>
            <a:chOff x="1424619" y="4124615"/>
            <a:chExt cx="1582214" cy="380344"/>
          </a:xfrm>
        </p:grpSpPr>
        <p:sp>
          <p:nvSpPr>
            <p:cNvPr id="22" name="矩形 21">
              <a:extLst>
                <a:ext uri="{FF2B5EF4-FFF2-40B4-BE49-F238E27FC236}">
                  <a16:creationId xmlns:a16="http://schemas.microsoft.com/office/drawing/2014/main" id="{2F5A5925-1C78-48A9-0853-38DE00F6020F}"/>
                </a:ext>
              </a:extLst>
            </p:cNvPr>
            <p:cNvSpPr/>
            <p:nvPr/>
          </p:nvSpPr>
          <p:spPr>
            <a:xfrm>
              <a:off x="1424619" y="4126769"/>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48A66ED-501F-0298-B12F-AA02C9B2FEEC}"/>
                </a:ext>
              </a:extLst>
            </p:cNvPr>
            <p:cNvSpPr/>
            <p:nvPr/>
          </p:nvSpPr>
          <p:spPr>
            <a:xfrm>
              <a:off x="1980198" y="4126769"/>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5085B3DB-3296-6625-9C54-651853EF7374}"/>
                </a:ext>
              </a:extLst>
            </p:cNvPr>
            <p:cNvSpPr/>
            <p:nvPr/>
          </p:nvSpPr>
          <p:spPr>
            <a:xfrm>
              <a:off x="2535777" y="4124615"/>
              <a:ext cx="471056" cy="378190"/>
            </a:xfrm>
            <a:prstGeom prst="rect">
              <a:avLst/>
            </a:prstGeom>
            <a:solidFill>
              <a:srgbClr val="004E9A"/>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Attn-</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grpSp>
      <p:sp>
        <p:nvSpPr>
          <p:cNvPr id="25" name="矩形 24">
            <a:extLst>
              <a:ext uri="{FF2B5EF4-FFF2-40B4-BE49-F238E27FC236}">
                <a16:creationId xmlns:a16="http://schemas.microsoft.com/office/drawing/2014/main" id="{957F163D-2820-066E-51E6-0CE3586634EB}"/>
              </a:ext>
            </a:extLst>
          </p:cNvPr>
          <p:cNvSpPr/>
          <p:nvPr/>
        </p:nvSpPr>
        <p:spPr>
          <a:xfrm>
            <a:off x="888663" y="3454756"/>
            <a:ext cx="3059889" cy="230345"/>
          </a:xfrm>
          <a:prstGeom prst="rect">
            <a:avLst/>
          </a:prstGeom>
          <a:solidFill>
            <a:srgbClr val="3CAC3A"/>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cs typeface="Arial" panose="020B0604020202020204" pitchFamily="34" charset="0"/>
              </a:rPr>
              <a:t>Interconnect</a:t>
            </a:r>
            <a:endParaRPr lang="zh-CN" altLang="en-US" b="1" dirty="0">
              <a:solidFill>
                <a:schemeClr val="tx1"/>
              </a:solidFill>
              <a:latin typeface="Corbel" panose="020B0503020204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FEB07D84-F951-ED8C-9CCE-ECE0DB23E070}"/>
              </a:ext>
            </a:extLst>
          </p:cNvPr>
          <p:cNvSpPr/>
          <p:nvPr/>
        </p:nvSpPr>
        <p:spPr>
          <a:xfrm>
            <a:off x="2898180" y="1873177"/>
            <a:ext cx="797529" cy="525056"/>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FC-</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27" name="矩形 26">
            <a:extLst>
              <a:ext uri="{FF2B5EF4-FFF2-40B4-BE49-F238E27FC236}">
                <a16:creationId xmlns:a16="http://schemas.microsoft.com/office/drawing/2014/main" id="{4471D915-F137-FC0F-9020-551D601A76C2}"/>
              </a:ext>
            </a:extLst>
          </p:cNvPr>
          <p:cNvSpPr/>
          <p:nvPr/>
        </p:nvSpPr>
        <p:spPr>
          <a:xfrm>
            <a:off x="1113728" y="2620517"/>
            <a:ext cx="1133594" cy="525056"/>
          </a:xfrm>
          <a:prstGeom prst="rect">
            <a:avLst/>
          </a:prstGeom>
          <a:solidFill>
            <a:schemeClr val="bg1">
              <a:lumMod val="6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Processing</a:t>
            </a:r>
          </a:p>
          <a:p>
            <a:pPr algn="ctr"/>
            <a:r>
              <a:rPr lang="en-US" altLang="zh-CN" b="1" dirty="0">
                <a:solidFill>
                  <a:schemeClr val="bg1"/>
                </a:solidFill>
                <a:latin typeface="Corbel" panose="020B0503020204020204" pitchFamily="34" charset="0"/>
                <a:cs typeface="Arial" panose="020B0604020202020204" pitchFamily="34" charset="0"/>
              </a:rPr>
              <a:t>Units (PUs)</a:t>
            </a:r>
            <a:endParaRPr lang="zh-CN" altLang="en-US" b="1" dirty="0">
              <a:solidFill>
                <a:schemeClr val="bg1"/>
              </a:solidFill>
              <a:latin typeface="Corbel" panose="020B0503020204020204" pitchFamily="34" charset="0"/>
              <a:cs typeface="Arial" panose="020B0604020202020204" pitchFamily="34" charset="0"/>
            </a:endParaRPr>
          </a:p>
        </p:txBody>
      </p:sp>
      <p:sp>
        <p:nvSpPr>
          <p:cNvPr id="28" name="矩形 27">
            <a:extLst>
              <a:ext uri="{FF2B5EF4-FFF2-40B4-BE49-F238E27FC236}">
                <a16:creationId xmlns:a16="http://schemas.microsoft.com/office/drawing/2014/main" id="{A16E4E8F-6A53-5A11-4798-7DD94375F2AD}"/>
              </a:ext>
            </a:extLst>
          </p:cNvPr>
          <p:cNvSpPr/>
          <p:nvPr/>
        </p:nvSpPr>
        <p:spPr>
          <a:xfrm>
            <a:off x="1026726" y="1906729"/>
            <a:ext cx="1307601" cy="436301"/>
          </a:xfrm>
          <a:prstGeom prst="rect">
            <a:avLst/>
          </a:prstGeom>
          <a:solidFill>
            <a:schemeClr val="accent2"/>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High-Speed Interconnect</a:t>
            </a:r>
            <a:endParaRPr lang="zh-CN" altLang="en-US" b="1" dirty="0">
              <a:solidFill>
                <a:schemeClr val="bg1"/>
              </a:solidFill>
              <a:latin typeface="Corbel" panose="020B0503020204020204" pitchFamily="34" charset="0"/>
              <a:cs typeface="Arial" panose="020B0604020202020204" pitchFamily="34" charset="0"/>
            </a:endParaRPr>
          </a:p>
        </p:txBody>
      </p:sp>
      <p:cxnSp>
        <p:nvCxnSpPr>
          <p:cNvPr id="29" name="直接箭头连接符 28">
            <a:extLst>
              <a:ext uri="{FF2B5EF4-FFF2-40B4-BE49-F238E27FC236}">
                <a16:creationId xmlns:a16="http://schemas.microsoft.com/office/drawing/2014/main" id="{5CACB3DD-C7ED-9AFF-2FB3-E3C590B82C0C}"/>
              </a:ext>
            </a:extLst>
          </p:cNvPr>
          <p:cNvCxnSpPr>
            <a:cxnSpLocks/>
            <a:endCxn id="26" idx="1"/>
          </p:cNvCxnSpPr>
          <p:nvPr/>
        </p:nvCxnSpPr>
        <p:spPr>
          <a:xfrm>
            <a:off x="2344509" y="2131323"/>
            <a:ext cx="553671" cy="4382"/>
          </a:xfrm>
          <a:prstGeom prst="straightConnector1">
            <a:avLst/>
          </a:prstGeom>
          <a:ln w="952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66B13AEB-6518-5404-6AE2-A27C4FE4778A}"/>
              </a:ext>
            </a:extLst>
          </p:cNvPr>
          <p:cNvCxnSpPr>
            <a:cxnSpLocks/>
            <a:stCxn id="27" idx="0"/>
            <a:endCxn id="28" idx="2"/>
          </p:cNvCxnSpPr>
          <p:nvPr/>
        </p:nvCxnSpPr>
        <p:spPr>
          <a:xfrm flipV="1">
            <a:off x="1680525" y="2343030"/>
            <a:ext cx="1" cy="277487"/>
          </a:xfrm>
          <a:prstGeom prst="straightConnector1">
            <a:avLst/>
          </a:prstGeom>
          <a:ln w="952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966A935C-180A-8407-9509-0F08D4B51599}"/>
              </a:ext>
            </a:extLst>
          </p:cNvPr>
          <p:cNvCxnSpPr>
            <a:cxnSpLocks/>
          </p:cNvCxnSpPr>
          <p:nvPr/>
        </p:nvCxnSpPr>
        <p:spPr>
          <a:xfrm flipV="1">
            <a:off x="1685963" y="3203689"/>
            <a:ext cx="0" cy="251068"/>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3CDB5762-89C1-07DE-FE5D-C026F21E85D9}"/>
              </a:ext>
            </a:extLst>
          </p:cNvPr>
          <p:cNvCxnSpPr>
            <a:cxnSpLocks/>
            <a:stCxn id="22" idx="0"/>
          </p:cNvCxnSpPr>
          <p:nvPr/>
        </p:nvCxnSpPr>
        <p:spPr>
          <a:xfrm flipV="1">
            <a:off x="1477974" y="3683462"/>
            <a:ext cx="0" cy="322743"/>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CA4C9D96-0E6F-12B2-4460-A2AE0426F8B0}"/>
              </a:ext>
            </a:extLst>
          </p:cNvPr>
          <p:cNvCxnSpPr>
            <a:cxnSpLocks/>
            <a:stCxn id="23" idx="0"/>
            <a:endCxn id="25" idx="2"/>
          </p:cNvCxnSpPr>
          <p:nvPr/>
        </p:nvCxnSpPr>
        <p:spPr>
          <a:xfrm flipV="1">
            <a:off x="2418607" y="3685101"/>
            <a:ext cx="1" cy="321104"/>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D8A34C4D-1FBB-344C-0E1E-A06D6A09BE37}"/>
              </a:ext>
            </a:extLst>
          </p:cNvPr>
          <p:cNvCxnSpPr>
            <a:cxnSpLocks/>
            <a:stCxn id="24" idx="0"/>
          </p:cNvCxnSpPr>
          <p:nvPr/>
        </p:nvCxnSpPr>
        <p:spPr>
          <a:xfrm flipV="1">
            <a:off x="3359238" y="3679895"/>
            <a:ext cx="0" cy="323292"/>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0F4C0AF8-2BFB-A1F2-E4B6-6CA839A9F4A2}"/>
              </a:ext>
            </a:extLst>
          </p:cNvPr>
          <p:cNvSpPr/>
          <p:nvPr/>
        </p:nvSpPr>
        <p:spPr>
          <a:xfrm>
            <a:off x="674375" y="1396471"/>
            <a:ext cx="3533606" cy="327191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orbel" panose="020B0503020204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6F1A05DA-2877-F739-AE9E-65A7FEC74A36}"/>
              </a:ext>
            </a:extLst>
          </p:cNvPr>
          <p:cNvSpPr/>
          <p:nvPr/>
        </p:nvSpPr>
        <p:spPr>
          <a:xfrm>
            <a:off x="2695580" y="2482453"/>
            <a:ext cx="1109500" cy="25918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latin typeface="Corbel" panose="020B0503020204020204" pitchFamily="34" charset="0"/>
                <a:cs typeface="Arial" panose="020B0604020202020204" pitchFamily="34" charset="0"/>
              </a:rPr>
              <a:t>Scheduler</a:t>
            </a:r>
            <a:endParaRPr lang="zh-CN" altLang="en-US" dirty="0">
              <a:latin typeface="Corbel" panose="020B0503020204020204" pitchFamily="34" charset="0"/>
              <a:cs typeface="Arial" panose="020B0604020202020204" pitchFamily="34" charset="0"/>
            </a:endParaRPr>
          </a:p>
        </p:txBody>
      </p:sp>
      <p:sp>
        <p:nvSpPr>
          <p:cNvPr id="37" name="文本框 36">
            <a:extLst>
              <a:ext uri="{FF2B5EF4-FFF2-40B4-BE49-F238E27FC236}">
                <a16:creationId xmlns:a16="http://schemas.microsoft.com/office/drawing/2014/main" id="{458848FE-F864-03DE-8912-5B6D77CB1257}"/>
              </a:ext>
            </a:extLst>
          </p:cNvPr>
          <p:cNvSpPr txBox="1"/>
          <p:nvPr/>
        </p:nvSpPr>
        <p:spPr>
          <a:xfrm>
            <a:off x="558273" y="1465235"/>
            <a:ext cx="3765807" cy="369331"/>
          </a:xfrm>
          <a:prstGeom prst="rect">
            <a:avLst/>
          </a:prstGeom>
          <a:noFill/>
        </p:spPr>
        <p:txBody>
          <a:bodyPr wrap="square" rtlCol="0">
            <a:spAutoFit/>
          </a:bodyPr>
          <a:lstStyle/>
          <a:p>
            <a:pPr algn="ctr"/>
            <a:r>
              <a:rPr lang="en-US" altLang="zh-CN" b="1" dirty="0">
                <a:latin typeface="Corbel" panose="020B0503020204020204" pitchFamily="34" charset="0"/>
                <a:cs typeface="Arial" panose="020B0604020202020204" pitchFamily="34" charset="0"/>
              </a:rPr>
              <a:t>High-Performance Processor</a:t>
            </a:r>
            <a:endParaRPr lang="zh-CN" altLang="en-US" b="1" dirty="0">
              <a:latin typeface="Corbel" panose="020B0503020204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C57BEF53-D281-0E82-EF37-17351AC86EA6}"/>
              </a:ext>
            </a:extLst>
          </p:cNvPr>
          <p:cNvSpPr/>
          <p:nvPr/>
        </p:nvSpPr>
        <p:spPr>
          <a:xfrm>
            <a:off x="888662" y="3995305"/>
            <a:ext cx="2881716" cy="593348"/>
          </a:xfrm>
          <a:prstGeom prst="rect">
            <a:avLst/>
          </a:prstGeom>
          <a:solidFill>
            <a:srgbClr val="F2F2F2">
              <a:alpha val="94902"/>
            </a:srgb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Corbel" panose="020B0503020204020204" pitchFamily="34" charset="0"/>
              </a:rPr>
              <a:t>Attn-PIM Devices</a:t>
            </a:r>
          </a:p>
        </p:txBody>
      </p:sp>
      <p:sp>
        <p:nvSpPr>
          <p:cNvPr id="39" name="矩形 38">
            <a:extLst>
              <a:ext uri="{FF2B5EF4-FFF2-40B4-BE49-F238E27FC236}">
                <a16:creationId xmlns:a16="http://schemas.microsoft.com/office/drawing/2014/main" id="{0F20EFFE-3308-ADA4-79B7-B721B5C68DBC}"/>
              </a:ext>
            </a:extLst>
          </p:cNvPr>
          <p:cNvSpPr/>
          <p:nvPr/>
        </p:nvSpPr>
        <p:spPr>
          <a:xfrm>
            <a:off x="2908362" y="1868795"/>
            <a:ext cx="797529" cy="52505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FC-</a:t>
            </a:r>
          </a:p>
          <a:p>
            <a:pPr algn="ctr"/>
            <a:r>
              <a:rPr lang="en-US" altLang="zh-CN" b="1" dirty="0">
                <a:solidFill>
                  <a:schemeClr val="bg1"/>
                </a:solidFill>
                <a:latin typeface="Corbel" panose="020B0503020204020204" pitchFamily="34" charset="0"/>
                <a:cs typeface="Arial" panose="020B0604020202020204" pitchFamily="34" charset="0"/>
              </a:rPr>
              <a:t>PIM</a:t>
            </a:r>
            <a:endParaRPr lang="zh-CN" altLang="en-US" b="1" dirty="0">
              <a:solidFill>
                <a:schemeClr val="bg1"/>
              </a:solidFill>
              <a:latin typeface="Corbel" panose="020B0503020204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347A0A4F-0002-B881-8F2B-AE22C5A84509}"/>
              </a:ext>
            </a:extLst>
          </p:cNvPr>
          <p:cNvSpPr/>
          <p:nvPr/>
        </p:nvSpPr>
        <p:spPr>
          <a:xfrm>
            <a:off x="1102688" y="2619496"/>
            <a:ext cx="1133594" cy="525056"/>
          </a:xfrm>
          <a:prstGeom prst="rect">
            <a:avLst/>
          </a:prstGeom>
          <a:solidFill>
            <a:schemeClr val="bg1">
              <a:lumMod val="5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latin typeface="Corbel" panose="020B0503020204020204" pitchFamily="34" charset="0"/>
                <a:cs typeface="Arial" panose="020B0604020202020204" pitchFamily="34" charset="0"/>
              </a:rPr>
              <a:t>Processing</a:t>
            </a:r>
          </a:p>
          <a:p>
            <a:pPr algn="ctr"/>
            <a:r>
              <a:rPr lang="en-US" altLang="zh-CN" b="1" dirty="0">
                <a:solidFill>
                  <a:schemeClr val="bg1"/>
                </a:solidFill>
                <a:latin typeface="Corbel" panose="020B0503020204020204" pitchFamily="34" charset="0"/>
                <a:cs typeface="Arial" panose="020B0604020202020204" pitchFamily="34" charset="0"/>
              </a:rPr>
              <a:t>Units (PUs)</a:t>
            </a:r>
            <a:endParaRPr lang="zh-CN" altLang="en-US" b="1" dirty="0">
              <a:solidFill>
                <a:schemeClr val="bg1"/>
              </a:solidFill>
              <a:latin typeface="Corbel" panose="020B0503020204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555EE49E-78F2-B321-59E4-942015F1761C}"/>
              </a:ext>
            </a:extLst>
          </p:cNvPr>
          <p:cNvSpPr/>
          <p:nvPr/>
        </p:nvSpPr>
        <p:spPr>
          <a:xfrm>
            <a:off x="2695580" y="2480471"/>
            <a:ext cx="1109500" cy="25918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latin typeface="Corbel" panose="020B0503020204020204" pitchFamily="34" charset="0"/>
                <a:cs typeface="Arial" panose="020B0604020202020204" pitchFamily="34" charset="0"/>
              </a:rPr>
              <a:t>Scheduler</a:t>
            </a:r>
            <a:endParaRPr lang="zh-CN" altLang="en-US" dirty="0">
              <a:latin typeface="Corbel" panose="020B0503020204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26F86B54-CD6F-EB4C-FF7C-0C3A69590F2B}"/>
              </a:ext>
            </a:extLst>
          </p:cNvPr>
          <p:cNvSpPr/>
          <p:nvPr/>
        </p:nvSpPr>
        <p:spPr>
          <a:xfrm>
            <a:off x="2342925" y="2788079"/>
            <a:ext cx="1605631" cy="4156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4" name="矩形 43">
            <a:extLst>
              <a:ext uri="{FF2B5EF4-FFF2-40B4-BE49-F238E27FC236}">
                <a16:creationId xmlns:a16="http://schemas.microsoft.com/office/drawing/2014/main" id="{4D1B20D8-05F3-6569-033A-530D055557D2}"/>
              </a:ext>
            </a:extLst>
          </p:cNvPr>
          <p:cNvSpPr/>
          <p:nvPr/>
        </p:nvSpPr>
        <p:spPr>
          <a:xfrm>
            <a:off x="2355826" y="3172944"/>
            <a:ext cx="1629844" cy="948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5" name="矩形 44">
            <a:extLst>
              <a:ext uri="{FF2B5EF4-FFF2-40B4-BE49-F238E27FC236}">
                <a16:creationId xmlns:a16="http://schemas.microsoft.com/office/drawing/2014/main" id="{FA59460D-4020-68B7-64D6-C6C5CCBA501D}"/>
              </a:ext>
            </a:extLst>
          </p:cNvPr>
          <p:cNvSpPr/>
          <p:nvPr/>
        </p:nvSpPr>
        <p:spPr>
          <a:xfrm rot="5400000">
            <a:off x="3762987" y="2939893"/>
            <a:ext cx="396930" cy="114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6" name="矩形 45">
            <a:extLst>
              <a:ext uri="{FF2B5EF4-FFF2-40B4-BE49-F238E27FC236}">
                <a16:creationId xmlns:a16="http://schemas.microsoft.com/office/drawing/2014/main" id="{097DB856-41A3-2DEB-4771-75C1C5E95D3E}"/>
              </a:ext>
            </a:extLst>
          </p:cNvPr>
          <p:cNvSpPr/>
          <p:nvPr/>
        </p:nvSpPr>
        <p:spPr>
          <a:xfrm>
            <a:off x="2552110" y="2887968"/>
            <a:ext cx="1396444" cy="238538"/>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tx1"/>
                </a:solidFill>
                <a:latin typeface="Corbel" panose="020B0503020204020204" pitchFamily="34" charset="0"/>
                <a:cs typeface="Arial" panose="020B0604020202020204" pitchFamily="34" charset="0"/>
              </a:rPr>
              <a:t>Host CPU</a:t>
            </a:r>
          </a:p>
        </p:txBody>
      </p:sp>
      <p:cxnSp>
        <p:nvCxnSpPr>
          <p:cNvPr id="47" name="直接箭头连接符 46">
            <a:extLst>
              <a:ext uri="{FF2B5EF4-FFF2-40B4-BE49-F238E27FC236}">
                <a16:creationId xmlns:a16="http://schemas.microsoft.com/office/drawing/2014/main" id="{B2C39304-2AC3-345D-C875-810D6216D4B4}"/>
              </a:ext>
            </a:extLst>
          </p:cNvPr>
          <p:cNvCxnSpPr>
            <a:cxnSpLocks/>
            <a:endCxn id="46" idx="2"/>
          </p:cNvCxnSpPr>
          <p:nvPr/>
        </p:nvCxnSpPr>
        <p:spPr>
          <a:xfrm flipV="1">
            <a:off x="3250331" y="3126506"/>
            <a:ext cx="0" cy="328250"/>
          </a:xfrm>
          <a:prstGeom prst="straightConnector1">
            <a:avLst/>
          </a:prstGeom>
          <a:ln w="28575">
            <a:solidFill>
              <a:schemeClr val="tx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2C4EAB59-B8C6-4B2B-E29F-0A5AE0919FEB}"/>
              </a:ext>
            </a:extLst>
          </p:cNvPr>
          <p:cNvSpPr txBox="1"/>
          <p:nvPr/>
        </p:nvSpPr>
        <p:spPr>
          <a:xfrm>
            <a:off x="4509375" y="1452254"/>
            <a:ext cx="4518347" cy="707886"/>
          </a:xfrm>
          <a:prstGeom prst="rect">
            <a:avLst/>
          </a:prstGeom>
          <a:solidFill>
            <a:schemeClr val="accent2">
              <a:alpha val="5098"/>
            </a:schemeClr>
          </a:solidFill>
          <a:ln w="19050">
            <a:solidFill>
              <a:schemeClr val="tx1"/>
            </a:solidFill>
          </a:ln>
        </p:spPr>
        <p:txBody>
          <a:bodyPr wrap="square" rtlCol="0">
            <a:spAutoFit/>
          </a:bodyPr>
          <a:lstStyle/>
          <a:p>
            <a:pPr algn="ctr"/>
            <a:r>
              <a:rPr lang="en-US" altLang="zh-CN" sz="2000" dirty="0">
                <a:solidFill>
                  <a:srgbClr val="000000"/>
                </a:solidFill>
                <a:latin typeface="Corbel" panose="020B0503020204020204" pitchFamily="34" charset="0"/>
              </a:rPr>
              <a:t>FC-PIM units &amp; PUs: </a:t>
            </a:r>
          </a:p>
          <a:p>
            <a:pPr algn="ctr"/>
            <a:r>
              <a:rPr lang="en-US" altLang="zh-CN" sz="2000" b="1" dirty="0">
                <a:solidFill>
                  <a:srgbClr val="000000"/>
                </a:solidFill>
                <a:latin typeface="Corbel" panose="020B0503020204020204" pitchFamily="34" charset="0"/>
              </a:rPr>
              <a:t>High-speed</a:t>
            </a:r>
            <a:r>
              <a:rPr lang="en-US" altLang="zh-CN" sz="2000" dirty="0">
                <a:solidFill>
                  <a:srgbClr val="000000"/>
                </a:solidFill>
                <a:latin typeface="Corbel" panose="020B0503020204020204" pitchFamily="34" charset="0"/>
              </a:rPr>
              <a:t> interconnect</a:t>
            </a:r>
          </a:p>
        </p:txBody>
      </p:sp>
      <p:sp>
        <p:nvSpPr>
          <p:cNvPr id="50" name="文本框 49">
            <a:extLst>
              <a:ext uri="{FF2B5EF4-FFF2-40B4-BE49-F238E27FC236}">
                <a16:creationId xmlns:a16="http://schemas.microsoft.com/office/drawing/2014/main" id="{730F59C5-0FA2-27F7-4ED7-3C5B221B0319}"/>
              </a:ext>
            </a:extLst>
          </p:cNvPr>
          <p:cNvSpPr txBox="1"/>
          <p:nvPr/>
        </p:nvSpPr>
        <p:spPr>
          <a:xfrm>
            <a:off x="4422268" y="4767707"/>
            <a:ext cx="4625974" cy="707886"/>
          </a:xfrm>
          <a:prstGeom prst="rect">
            <a:avLst/>
          </a:prstGeom>
          <a:noFill/>
        </p:spPr>
        <p:txBody>
          <a:bodyPr wrap="square">
            <a:spAutoFit/>
          </a:bodyPr>
          <a:lstStyle/>
          <a:p>
            <a:pPr algn="ctr"/>
            <a:r>
              <a:rPr lang="en-US" altLang="zh-CN" sz="2000" dirty="0">
                <a:solidFill>
                  <a:srgbClr val="000000"/>
                </a:solidFill>
                <a:latin typeface="Corbel" panose="020B0503020204020204" pitchFamily="34" charset="0"/>
              </a:rPr>
              <a:t>Attention kernel involves</a:t>
            </a:r>
          </a:p>
          <a:p>
            <a:pPr algn="ctr"/>
            <a:r>
              <a:rPr lang="en-US" altLang="zh-CN" sz="2000" b="1" dirty="0">
                <a:solidFill>
                  <a:srgbClr val="3CAC3A"/>
                </a:solidFill>
                <a:latin typeface="Corbel" panose="020B0503020204020204" pitchFamily="34" charset="0"/>
              </a:rPr>
              <a:t>small data transfers</a:t>
            </a:r>
            <a:r>
              <a:rPr lang="en-US" altLang="zh-CN" sz="2000" dirty="0">
                <a:solidFill>
                  <a:srgbClr val="000000"/>
                </a:solidFill>
                <a:latin typeface="Corbel" panose="020B0503020204020204" pitchFamily="34" charset="0"/>
              </a:rPr>
              <a:t> (Byte-level Q vector)</a:t>
            </a:r>
          </a:p>
        </p:txBody>
      </p:sp>
      <p:sp>
        <p:nvSpPr>
          <p:cNvPr id="52" name="文本框 51">
            <a:extLst>
              <a:ext uri="{FF2B5EF4-FFF2-40B4-BE49-F238E27FC236}">
                <a16:creationId xmlns:a16="http://schemas.microsoft.com/office/drawing/2014/main" id="{1F88FCE7-C9F1-6316-FFE3-302B97460A2E}"/>
              </a:ext>
            </a:extLst>
          </p:cNvPr>
          <p:cNvSpPr txBox="1"/>
          <p:nvPr/>
        </p:nvSpPr>
        <p:spPr>
          <a:xfrm>
            <a:off x="4467484" y="2247989"/>
            <a:ext cx="4625974" cy="707886"/>
          </a:xfrm>
          <a:prstGeom prst="rect">
            <a:avLst/>
          </a:prstGeom>
          <a:noFill/>
        </p:spPr>
        <p:txBody>
          <a:bodyPr wrap="square">
            <a:spAutoFit/>
          </a:bodyPr>
          <a:lstStyle/>
          <a:p>
            <a:pPr algn="ctr"/>
            <a:r>
              <a:rPr lang="en-US" altLang="zh-CN" sz="2000" dirty="0">
                <a:solidFill>
                  <a:srgbClr val="000000"/>
                </a:solidFill>
                <a:latin typeface="Corbel" panose="020B0503020204020204" pitchFamily="34" charset="0"/>
              </a:rPr>
              <a:t>FC kernels with </a:t>
            </a:r>
            <a:r>
              <a:rPr lang="en-US" altLang="zh-CN" sz="2000" b="1" dirty="0">
                <a:solidFill>
                  <a:srgbClr val="C00000"/>
                </a:solidFill>
                <a:latin typeface="Corbel" panose="020B0503020204020204" pitchFamily="34" charset="0"/>
              </a:rPr>
              <a:t>large weight parameters’ transfers </a:t>
            </a:r>
            <a:r>
              <a:rPr lang="en-US" altLang="zh-CN" sz="2000" dirty="0">
                <a:solidFill>
                  <a:srgbClr val="000000"/>
                </a:solidFill>
                <a:latin typeface="Corbel" panose="020B0503020204020204" pitchFamily="34" charset="0"/>
              </a:rPr>
              <a:t>from FC-PIM to PUs </a:t>
            </a:r>
            <a:endParaRPr lang="zh-CN" altLang="en-US" sz="2000" dirty="0"/>
          </a:p>
        </p:txBody>
      </p:sp>
      <p:cxnSp>
        <p:nvCxnSpPr>
          <p:cNvPr id="54" name="连接符: 肘形 53">
            <a:extLst>
              <a:ext uri="{FF2B5EF4-FFF2-40B4-BE49-F238E27FC236}">
                <a16:creationId xmlns:a16="http://schemas.microsoft.com/office/drawing/2014/main" id="{2A0B7D18-AE4F-A05C-8DE7-96CA40FA3EB3}"/>
              </a:ext>
            </a:extLst>
          </p:cNvPr>
          <p:cNvCxnSpPr>
            <a:stCxn id="25" idx="3"/>
            <a:endCxn id="15" idx="0"/>
          </p:cNvCxnSpPr>
          <p:nvPr/>
        </p:nvCxnSpPr>
        <p:spPr>
          <a:xfrm>
            <a:off x="3948552" y="3569929"/>
            <a:ext cx="2831920" cy="408401"/>
          </a:xfrm>
          <a:prstGeom prst="bentConnector2">
            <a:avLst/>
          </a:prstGeom>
          <a:ln w="25400">
            <a:solidFill>
              <a:srgbClr val="3CAC3A"/>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6" name="连接符: 肘形 55">
            <a:extLst>
              <a:ext uri="{FF2B5EF4-FFF2-40B4-BE49-F238E27FC236}">
                <a16:creationId xmlns:a16="http://schemas.microsoft.com/office/drawing/2014/main" id="{E1D5D7CD-D1F3-0FC5-B3DF-EF5F68CFD8B9}"/>
              </a:ext>
            </a:extLst>
          </p:cNvPr>
          <p:cNvCxnSpPr>
            <a:cxnSpLocks/>
            <a:stCxn id="28" idx="0"/>
            <a:endCxn id="48" idx="1"/>
          </p:cNvCxnSpPr>
          <p:nvPr/>
        </p:nvCxnSpPr>
        <p:spPr>
          <a:xfrm rot="5400000" flipH="1" flipV="1">
            <a:off x="3044685" y="442039"/>
            <a:ext cx="100532" cy="2828848"/>
          </a:xfrm>
          <a:prstGeom prst="bentConnector2">
            <a:avLst/>
          </a:prstGeom>
          <a:ln w="25400">
            <a:solidFill>
              <a:srgbClr val="C00000"/>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65192244"/>
      </p:ext>
    </p:extLst>
  </p:cSld>
  <p:clrMapOvr>
    <a:masterClrMapping/>
  </p:clrMapOvr>
  <mc:AlternateContent xmlns:mc="http://schemas.openxmlformats.org/markup-compatibility/2006" xmlns:p14="http://schemas.microsoft.com/office/powerpoint/2010/main">
    <mc:Choice Requires="p14">
      <p:transition spd="slow" p14:dur="2000" advTm="36773"/>
    </mc:Choice>
    <mc:Fallback xmlns="">
      <p:transition spd="slow" advTm="36773"/>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3A793-2DE6-5745-C616-7CDCDA7D327D}"/>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89CE488-8706-4DF8-5749-0DBDBC334F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2F389AF1-1F91-C993-C3BF-BC3D95F5640F}"/>
              </a:ext>
            </a:extLst>
          </p:cNvPr>
          <p:cNvSpPr>
            <a:spLocks noGrp="1"/>
          </p:cNvSpPr>
          <p:nvPr>
            <p:ph type="title"/>
          </p:nvPr>
        </p:nvSpPr>
        <p:spPr>
          <a:xfrm>
            <a:off x="-11575" y="107569"/>
            <a:ext cx="9144000" cy="914400"/>
          </a:xfrm>
        </p:spPr>
        <p:txBody>
          <a:bodyPr>
            <a:noAutofit/>
          </a:bodyPr>
          <a:lstStyle/>
          <a:p>
            <a:r>
              <a:rPr lang="en-US" altLang="zh-CN" sz="4000" b="0" dirty="0">
                <a:solidFill>
                  <a:schemeClr val="tx1"/>
                </a:solidFill>
                <a:latin typeface="Corbel" panose="020B0503020204020204" pitchFamily="34" charset="0"/>
                <a:cs typeface="Gill Sans MT"/>
              </a:rPr>
              <a:t>Identify memory-boundedness threshold </a:t>
            </a:r>
          </a:p>
        </p:txBody>
      </p:sp>
      <p:pic>
        <p:nvPicPr>
          <p:cNvPr id="265" name="Picture 264" descr="safari.png">
            <a:extLst>
              <a:ext uri="{FF2B5EF4-FFF2-40B4-BE49-F238E27FC236}">
                <a16:creationId xmlns:a16="http://schemas.microsoft.com/office/drawing/2014/main" id="{86888E5E-77C8-0D68-E9E4-C03E8F753FE2}"/>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5" name="Rectangle 45">
            <a:extLst>
              <a:ext uri="{FF2B5EF4-FFF2-40B4-BE49-F238E27FC236}">
                <a16:creationId xmlns:a16="http://schemas.microsoft.com/office/drawing/2014/main" id="{8AE17793-F24A-1513-5ACB-6F3105B58E26}"/>
              </a:ext>
            </a:extLst>
          </p:cNvPr>
          <p:cNvSpPr/>
          <p:nvPr/>
        </p:nvSpPr>
        <p:spPr>
          <a:xfrm>
            <a:off x="304799" y="1157658"/>
            <a:ext cx="8778433" cy="954107"/>
          </a:xfrm>
          <a:prstGeom prst="rect">
            <a:avLst/>
          </a:prstGeom>
        </p:spPr>
        <p:txBody>
          <a:bodyPr wrap="square" lIns="0" rIns="0">
            <a:spAutoFit/>
          </a:bodyPr>
          <a:lstStyle/>
          <a:p>
            <a:r>
              <a:rPr lang="en-US" altLang="zh-CN" sz="2800" dirty="0">
                <a:latin typeface="Corbel" panose="020B0503020204020204" pitchFamily="34" charset="0"/>
              </a:rPr>
              <a:t>We evaluate when FC kernels becomes memory-bound by testing different configurations</a:t>
            </a:r>
          </a:p>
        </p:txBody>
      </p:sp>
      <p:sp>
        <p:nvSpPr>
          <p:cNvPr id="3" name="Rounded Rectangle 6">
            <a:extLst>
              <a:ext uri="{FF2B5EF4-FFF2-40B4-BE49-F238E27FC236}">
                <a16:creationId xmlns:a16="http://schemas.microsoft.com/office/drawing/2014/main" id="{3E89B982-861F-55E5-6A34-DF8A3CC5024C}"/>
              </a:ext>
            </a:extLst>
          </p:cNvPr>
          <p:cNvSpPr/>
          <p:nvPr/>
        </p:nvSpPr>
        <p:spPr>
          <a:xfrm>
            <a:off x="367645" y="3924351"/>
            <a:ext cx="8408710" cy="1003549"/>
          </a:xfrm>
          <a:prstGeom prst="roundRect">
            <a:avLst>
              <a:gd name="adj" fmla="val 10661"/>
            </a:avLst>
          </a:prstGeom>
          <a:solidFill>
            <a:srgbClr val="F3E6F0"/>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00" dirty="0">
              <a:solidFill>
                <a:sysClr val="windowText" lastClr="000000"/>
              </a:solidFill>
              <a:latin typeface="Corbel" panose="020B0503020204020204" pitchFamily="34" charset="0"/>
            </a:endParaRPr>
          </a:p>
        </p:txBody>
      </p:sp>
      <p:sp>
        <p:nvSpPr>
          <p:cNvPr id="4" name="Rounded Rectangle 7">
            <a:extLst>
              <a:ext uri="{FF2B5EF4-FFF2-40B4-BE49-F238E27FC236}">
                <a16:creationId xmlns:a16="http://schemas.microsoft.com/office/drawing/2014/main" id="{79EA8370-E973-D4D3-3469-585363A95E25}"/>
              </a:ext>
            </a:extLst>
          </p:cNvPr>
          <p:cNvSpPr/>
          <p:nvPr/>
        </p:nvSpPr>
        <p:spPr>
          <a:xfrm>
            <a:off x="367645" y="5266386"/>
            <a:ext cx="8408710" cy="1010295"/>
          </a:xfrm>
          <a:prstGeom prst="roundRect">
            <a:avLst>
              <a:gd name="adj" fmla="val 10661"/>
            </a:avLst>
          </a:prstGeom>
          <a:solidFill>
            <a:srgbClr val="E2F0D9"/>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ctr">
              <a:buFont typeface="Arial" panose="020B0604020202020204" pitchFamily="34" charset="0"/>
              <a:buChar char="•"/>
            </a:pPr>
            <a:endParaRPr lang="en-US" altLang="zh-CN" sz="2600" dirty="0">
              <a:solidFill>
                <a:sysClr val="windowText" lastClr="000000"/>
              </a:solidFill>
              <a:latin typeface="Corbel" panose="020B0503020204020204" pitchFamily="34" charset="0"/>
            </a:endParaRPr>
          </a:p>
          <a:p>
            <a:pPr marL="457200" indent="-457200" algn="ctr">
              <a:buFont typeface="Arial" panose="020B0604020202020204" pitchFamily="34" charset="0"/>
              <a:buChar char="•"/>
            </a:pPr>
            <a:endParaRPr lang="en-US" altLang="zh-CN" sz="2600" dirty="0">
              <a:solidFill>
                <a:sysClr val="windowText" lastClr="000000"/>
              </a:solidFill>
              <a:latin typeface="Corbel" panose="020B0503020204020204" pitchFamily="34" charset="0"/>
            </a:endParaRPr>
          </a:p>
        </p:txBody>
      </p:sp>
      <p:sp>
        <p:nvSpPr>
          <p:cNvPr id="6" name="Rounded Rectangle 6">
            <a:extLst>
              <a:ext uri="{FF2B5EF4-FFF2-40B4-BE49-F238E27FC236}">
                <a16:creationId xmlns:a16="http://schemas.microsoft.com/office/drawing/2014/main" id="{A928E807-2B0D-EF8D-6BEF-49E3B6C36D0D}"/>
              </a:ext>
            </a:extLst>
          </p:cNvPr>
          <p:cNvSpPr/>
          <p:nvPr/>
        </p:nvSpPr>
        <p:spPr>
          <a:xfrm>
            <a:off x="367645" y="2176428"/>
            <a:ext cx="8408710" cy="1426798"/>
          </a:xfrm>
          <a:prstGeom prst="roundRect">
            <a:avLst>
              <a:gd name="adj" fmla="val 10661"/>
            </a:avLst>
          </a:prstGeom>
          <a:solidFill>
            <a:schemeClr val="tx2">
              <a:lumMod val="20000"/>
              <a:lumOff val="80000"/>
            </a:schemeClr>
          </a:solidFill>
          <a:ln>
            <a:solidFill>
              <a:schemeClr val="accent6">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600" b="1" dirty="0">
              <a:solidFill>
                <a:schemeClr val="tx1"/>
              </a:solidFill>
              <a:latin typeface="Corbel" panose="020B0503020204020204" pitchFamily="34" charset="0"/>
              <a:cs typeface="Gill Sans MT"/>
            </a:endParaRPr>
          </a:p>
          <a:p>
            <a:pPr algn="ctr"/>
            <a:r>
              <a:rPr lang="zh-CN" altLang="en-US" sz="2600" b="1" dirty="0">
                <a:solidFill>
                  <a:schemeClr val="tx1"/>
                </a:solidFill>
                <a:latin typeface="Corbel" panose="020B0503020204020204" pitchFamily="34" charset="0"/>
                <a:cs typeface="Gill Sans MT"/>
              </a:rPr>
              <a:t>① </a:t>
            </a:r>
            <a:r>
              <a:rPr lang="en-US" altLang="zh-CN" sz="2600" b="1" dirty="0">
                <a:solidFill>
                  <a:schemeClr val="tx1"/>
                </a:solidFill>
                <a:latin typeface="Corbel" panose="020B0503020204020204" pitchFamily="34" charset="0"/>
              </a:rPr>
              <a:t>Run FC kernels </a:t>
            </a:r>
          </a:p>
          <a:p>
            <a:pPr marL="457200" indent="-457200" algn="ctr">
              <a:buFont typeface="Arial" panose="020B0604020202020204" pitchFamily="34" charset="0"/>
              <a:buChar char="•"/>
            </a:pPr>
            <a:r>
              <a:rPr lang="en-US" altLang="zh-CN" sz="2600" dirty="0">
                <a:solidFill>
                  <a:schemeClr val="tx1"/>
                </a:solidFill>
                <a:latin typeface="Corbel" panose="020B0503020204020204" pitchFamily="34" charset="0"/>
              </a:rPr>
              <a:t>With different TLP and RLP levels </a:t>
            </a:r>
          </a:p>
          <a:p>
            <a:pPr marL="457200" indent="-457200" algn="ctr">
              <a:buFont typeface="Arial" panose="020B0604020202020204" pitchFamily="34" charset="0"/>
              <a:buChar char="•"/>
            </a:pPr>
            <a:r>
              <a:rPr lang="en-US" altLang="zh-CN" sz="2600" dirty="0">
                <a:solidFill>
                  <a:schemeClr val="tx1"/>
                </a:solidFill>
                <a:latin typeface="Corbel" panose="020B0503020204020204" pitchFamily="34" charset="0"/>
              </a:rPr>
              <a:t>On PUs and FC-PIM unit, respectively</a:t>
            </a:r>
          </a:p>
          <a:p>
            <a:pPr marL="457200" lvl="0" indent="-457200" algn="ctr" defTabSz="914400">
              <a:buFont typeface="Arial" panose="020B0604020202020204" pitchFamily="34" charset="0"/>
              <a:buChar char="•"/>
              <a:defRPr/>
            </a:pPr>
            <a:endParaRPr lang="en-US" altLang="zh-CN" sz="2600" dirty="0">
              <a:solidFill>
                <a:schemeClr val="tx1"/>
              </a:solidFill>
              <a:latin typeface="Corbel" panose="020B0503020204020204" pitchFamily="34" charset="0"/>
              <a:cs typeface="Gill Sans MT"/>
            </a:endParaRPr>
          </a:p>
        </p:txBody>
      </p:sp>
      <p:sp>
        <p:nvSpPr>
          <p:cNvPr id="11" name="箭头: 下 10">
            <a:extLst>
              <a:ext uri="{FF2B5EF4-FFF2-40B4-BE49-F238E27FC236}">
                <a16:creationId xmlns:a16="http://schemas.microsoft.com/office/drawing/2014/main" id="{35F98B70-EA47-5D41-D84A-F17CD5F27184}"/>
              </a:ext>
            </a:extLst>
          </p:cNvPr>
          <p:cNvSpPr/>
          <p:nvPr/>
        </p:nvSpPr>
        <p:spPr>
          <a:xfrm>
            <a:off x="4207008" y="3603226"/>
            <a:ext cx="729983" cy="40418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12" name="箭头: 下 11">
            <a:extLst>
              <a:ext uri="{FF2B5EF4-FFF2-40B4-BE49-F238E27FC236}">
                <a16:creationId xmlns:a16="http://schemas.microsoft.com/office/drawing/2014/main" id="{11BDA4BC-467C-8728-1D93-CA68F10C9F35}"/>
              </a:ext>
            </a:extLst>
          </p:cNvPr>
          <p:cNvSpPr/>
          <p:nvPr/>
        </p:nvSpPr>
        <p:spPr>
          <a:xfrm>
            <a:off x="4207007" y="4944220"/>
            <a:ext cx="729983" cy="404189"/>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13" name="文本框 12">
            <a:extLst>
              <a:ext uri="{FF2B5EF4-FFF2-40B4-BE49-F238E27FC236}">
                <a16:creationId xmlns:a16="http://schemas.microsoft.com/office/drawing/2014/main" id="{FA10CB23-9AE8-06BF-A416-A6D9A8E6CD0C}"/>
              </a:ext>
            </a:extLst>
          </p:cNvPr>
          <p:cNvSpPr txBox="1"/>
          <p:nvPr/>
        </p:nvSpPr>
        <p:spPr>
          <a:xfrm>
            <a:off x="792557" y="3993838"/>
            <a:ext cx="7558881" cy="892552"/>
          </a:xfrm>
          <a:prstGeom prst="rect">
            <a:avLst/>
          </a:prstGeom>
          <a:noFill/>
        </p:spPr>
        <p:txBody>
          <a:bodyPr wrap="square">
            <a:spAutoFit/>
          </a:bodyPr>
          <a:lstStyle/>
          <a:p>
            <a:pPr algn="ctr" defTabSz="914400">
              <a:defRPr/>
            </a:pPr>
            <a:r>
              <a:rPr lang="zh-CN" altLang="en-US" sz="2600" dirty="0">
                <a:solidFill>
                  <a:sysClr val="windowText" lastClr="000000"/>
                </a:solidFill>
                <a:latin typeface="Corbel" panose="020B0503020204020204" pitchFamily="34" charset="0"/>
              </a:rPr>
              <a:t>② </a:t>
            </a:r>
            <a:r>
              <a:rPr lang="en-US" altLang="zh-CN" sz="2600" b="1" dirty="0">
                <a:solidFill>
                  <a:prstClr val="black"/>
                </a:solidFill>
                <a:latin typeface="Corbel" panose="020B0503020204020204" pitchFamily="34" charset="0"/>
                <a:cs typeface="Gill Sans MT"/>
              </a:rPr>
              <a:t>Measure arithmetic intensity and execution time for each case</a:t>
            </a:r>
          </a:p>
        </p:txBody>
      </p:sp>
      <p:sp>
        <p:nvSpPr>
          <p:cNvPr id="14" name="文本框 13">
            <a:extLst>
              <a:ext uri="{FF2B5EF4-FFF2-40B4-BE49-F238E27FC236}">
                <a16:creationId xmlns:a16="http://schemas.microsoft.com/office/drawing/2014/main" id="{43142E5F-E4AA-CF2D-D8A1-A23808E1580C}"/>
              </a:ext>
            </a:extLst>
          </p:cNvPr>
          <p:cNvSpPr txBox="1"/>
          <p:nvPr/>
        </p:nvSpPr>
        <p:spPr>
          <a:xfrm>
            <a:off x="367644" y="5325257"/>
            <a:ext cx="8408709" cy="892552"/>
          </a:xfrm>
          <a:prstGeom prst="rect">
            <a:avLst/>
          </a:prstGeom>
          <a:noFill/>
        </p:spPr>
        <p:txBody>
          <a:bodyPr wrap="square">
            <a:spAutoFit/>
          </a:bodyPr>
          <a:lstStyle/>
          <a:p>
            <a:pPr algn="ctr" defTabSz="914400">
              <a:defRPr/>
            </a:pPr>
            <a:r>
              <a:rPr lang="zh-CN" altLang="en-US" sz="2600" b="1" dirty="0">
                <a:solidFill>
                  <a:sysClr val="windowText" lastClr="000000"/>
                </a:solidFill>
                <a:latin typeface="Corbel" panose="020B0503020204020204" pitchFamily="34" charset="0"/>
              </a:rPr>
              <a:t>③ </a:t>
            </a:r>
            <a:r>
              <a:rPr lang="en-US" altLang="zh-CN" sz="2600" b="1" dirty="0">
                <a:solidFill>
                  <a:prstClr val="black"/>
                </a:solidFill>
                <a:latin typeface="Corbel" panose="020B0503020204020204" pitchFamily="34" charset="0"/>
                <a:cs typeface="Gill Sans MT"/>
              </a:rPr>
              <a:t>Figure out threshold</a:t>
            </a:r>
          </a:p>
          <a:p>
            <a:pPr marL="457200" indent="-457200" algn="ctr" defTabSz="914400">
              <a:buFont typeface="Arial" panose="020B0604020202020204" pitchFamily="34" charset="0"/>
              <a:buChar char="•"/>
              <a:defRPr/>
            </a:pPr>
            <a:r>
              <a:rPr lang="en-US" altLang="zh-CN" sz="2600" dirty="0">
                <a:solidFill>
                  <a:prstClr val="black"/>
                </a:solidFill>
                <a:latin typeface="Corbel" panose="020B0503020204020204" pitchFamily="34" charset="0"/>
                <a:cs typeface="Gill Sans MT"/>
              </a:rPr>
              <a:t>Under what conditions FC-PIM unit </a:t>
            </a:r>
            <a:r>
              <a:rPr lang="en-US" altLang="zh-CN" sz="2600" b="1" dirty="0">
                <a:solidFill>
                  <a:prstClr val="black"/>
                </a:solidFill>
                <a:latin typeface="Corbel" panose="020B0503020204020204" pitchFamily="34" charset="0"/>
                <a:cs typeface="Gill Sans MT"/>
              </a:rPr>
              <a:t>faster</a:t>
            </a:r>
            <a:r>
              <a:rPr lang="en-US" altLang="zh-CN" sz="2600" dirty="0">
                <a:solidFill>
                  <a:prstClr val="black"/>
                </a:solidFill>
                <a:latin typeface="Corbel" panose="020B0503020204020204" pitchFamily="34" charset="0"/>
                <a:cs typeface="Gill Sans MT"/>
              </a:rPr>
              <a:t> than PUs </a:t>
            </a:r>
          </a:p>
        </p:txBody>
      </p:sp>
    </p:spTree>
    <p:custDataLst>
      <p:tags r:id="rId1"/>
    </p:custDataLst>
    <p:extLst>
      <p:ext uri="{BB962C8B-B14F-4D97-AF65-F5344CB8AC3E}">
        <p14:creationId xmlns:p14="http://schemas.microsoft.com/office/powerpoint/2010/main" val="1575919989"/>
      </p:ext>
    </p:extLst>
  </p:cSld>
  <p:clrMapOvr>
    <a:masterClrMapping/>
  </p:clrMapOvr>
  <mc:AlternateContent xmlns:mc="http://schemas.openxmlformats.org/markup-compatibility/2006" xmlns:p14="http://schemas.microsoft.com/office/powerpoint/2010/main">
    <mc:Choice Requires="p14">
      <p:transition spd="slow" p14:dur="2000" advTm="36773"/>
    </mc:Choice>
    <mc:Fallback xmlns="">
      <p:transition spd="slow" advTm="36773"/>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C55D3-ABE6-A24C-2FEB-7940229CAC07}"/>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1D444C4-3E29-F80B-AC92-4DFC875DA2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403ED127-7D84-5195-BE52-711E132FB3B1}"/>
              </a:ext>
            </a:extLst>
          </p:cNvPr>
          <p:cNvSpPr>
            <a:spLocks noGrp="1"/>
          </p:cNvSpPr>
          <p:nvPr>
            <p:ph type="title"/>
          </p:nvPr>
        </p:nvSpPr>
        <p:spPr>
          <a:xfrm>
            <a:off x="-11575" y="107569"/>
            <a:ext cx="9144000" cy="914400"/>
          </a:xfrm>
        </p:spPr>
        <p:txBody>
          <a:bodyPr>
            <a:noAutofit/>
          </a:bodyPr>
          <a:lstStyle/>
          <a:p>
            <a:r>
              <a:rPr lang="en-US" altLang="zh-CN" sz="4000" b="0" dirty="0">
                <a:solidFill>
                  <a:schemeClr val="tx1"/>
                </a:solidFill>
                <a:latin typeface="Corbel" panose="020B0503020204020204" pitchFamily="34" charset="0"/>
                <a:cs typeface="Gill Sans MT"/>
              </a:rPr>
              <a:t>Energy Breakdown &amp; Power Analysis</a:t>
            </a:r>
            <a:endParaRPr lang="en-US" sz="4000" b="0" dirty="0">
              <a:solidFill>
                <a:schemeClr val="tx1"/>
              </a:solidFill>
              <a:latin typeface="Corbel" panose="020B0503020204020204" pitchFamily="34" charset="0"/>
              <a:cs typeface="Gill Sans MT"/>
            </a:endParaRPr>
          </a:p>
        </p:txBody>
      </p:sp>
      <p:pic>
        <p:nvPicPr>
          <p:cNvPr id="265" name="Picture 264" descr="safari.png">
            <a:extLst>
              <a:ext uri="{FF2B5EF4-FFF2-40B4-BE49-F238E27FC236}">
                <a16:creationId xmlns:a16="http://schemas.microsoft.com/office/drawing/2014/main" id="{25E6EF7B-3A77-FDDE-51FA-ED53D07876F7}"/>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5" name="Rectangle 45">
            <a:extLst>
              <a:ext uri="{FF2B5EF4-FFF2-40B4-BE49-F238E27FC236}">
                <a16:creationId xmlns:a16="http://schemas.microsoft.com/office/drawing/2014/main" id="{7985B997-BE72-DDA5-FAD7-925164714CDC}"/>
              </a:ext>
            </a:extLst>
          </p:cNvPr>
          <p:cNvSpPr/>
          <p:nvPr/>
        </p:nvSpPr>
        <p:spPr>
          <a:xfrm>
            <a:off x="304799" y="1157658"/>
            <a:ext cx="8778433" cy="1200329"/>
          </a:xfrm>
          <a:prstGeom prst="rect">
            <a:avLst/>
          </a:prstGeom>
        </p:spPr>
        <p:txBody>
          <a:bodyPr wrap="square" lIns="0" rIns="0">
            <a:spAutoFit/>
          </a:bodyPr>
          <a:lstStyle/>
          <a:p>
            <a:pPr marL="342900" indent="-342900">
              <a:buFont typeface="Arial" panose="020B0604020202020204" pitchFamily="34" charset="0"/>
              <a:buChar char="•"/>
            </a:pPr>
            <a:r>
              <a:rPr lang="en-US" altLang="zh-CN" sz="2400" b="1" dirty="0">
                <a:solidFill>
                  <a:schemeClr val="tx2"/>
                </a:solidFill>
                <a:latin typeface="Corbel" panose="020B0503020204020204" pitchFamily="34" charset="0"/>
              </a:rPr>
              <a:t>DRAM access</a:t>
            </a:r>
            <a:r>
              <a:rPr lang="en-US" altLang="zh-CN" sz="2400" dirty="0">
                <a:solidFill>
                  <a:schemeClr val="tx2"/>
                </a:solidFill>
                <a:latin typeface="Corbel" panose="020B0503020204020204" pitchFamily="34" charset="0"/>
              </a:rPr>
              <a:t> </a:t>
            </a:r>
            <a:r>
              <a:rPr lang="en-US" altLang="zh-CN" sz="2400" dirty="0">
                <a:latin typeface="Corbel" panose="020B0503020204020204" pitchFamily="34" charset="0"/>
              </a:rPr>
              <a:t>costs the </a:t>
            </a:r>
            <a:r>
              <a:rPr lang="en-US" altLang="zh-CN" sz="2400" b="1" dirty="0">
                <a:solidFill>
                  <a:srgbClr val="C00000"/>
                </a:solidFill>
                <a:latin typeface="Corbel" panose="020B0503020204020204" pitchFamily="34" charset="0"/>
              </a:rPr>
              <a:t>most</a:t>
            </a:r>
            <a:r>
              <a:rPr lang="en-US" altLang="zh-CN" sz="2400" dirty="0">
                <a:latin typeface="Corbel" panose="020B0503020204020204" pitchFamily="34" charset="0"/>
              </a:rPr>
              <a:t> </a:t>
            </a:r>
            <a:r>
              <a:rPr lang="en-US" altLang="zh-CN" sz="2400" b="1" dirty="0">
                <a:solidFill>
                  <a:schemeClr val="tx2"/>
                </a:solidFill>
                <a:latin typeface="Corbel" panose="020B0503020204020204" pitchFamily="34" charset="0"/>
              </a:rPr>
              <a:t>energy consumption </a:t>
            </a:r>
            <a:r>
              <a:rPr lang="en-US" altLang="zh-CN" sz="2400" dirty="0">
                <a:latin typeface="Corbel" panose="020B0503020204020204" pitchFamily="34" charset="0"/>
              </a:rPr>
              <a:t>when executing the FC kernels</a:t>
            </a:r>
          </a:p>
          <a:p>
            <a:pPr marL="342900" indent="-342900">
              <a:buFont typeface="Arial" panose="020B0604020202020204" pitchFamily="34" charset="0"/>
              <a:buChar char="•"/>
            </a:pPr>
            <a:r>
              <a:rPr lang="en-US" altLang="zh-CN" sz="2400" dirty="0">
                <a:latin typeface="Corbel" panose="020B0503020204020204" pitchFamily="34" charset="0"/>
              </a:rPr>
              <a:t>Leveraging </a:t>
            </a:r>
            <a:r>
              <a:rPr lang="en-US" altLang="zh-CN" sz="2400" b="1" dirty="0">
                <a:solidFill>
                  <a:schemeClr val="tx2"/>
                </a:solidFill>
                <a:latin typeface="Corbel" panose="020B0503020204020204" pitchFamily="34" charset="0"/>
              </a:rPr>
              <a:t>data reuse </a:t>
            </a:r>
            <a:r>
              <a:rPr lang="en-US" altLang="zh-CN" sz="2400" dirty="0">
                <a:latin typeface="Corbel" panose="020B0503020204020204" pitchFamily="34" charset="0"/>
              </a:rPr>
              <a:t>can reduce the number of </a:t>
            </a:r>
            <a:r>
              <a:rPr lang="en-US" altLang="zh-CN" sz="2400" b="1" dirty="0">
                <a:solidFill>
                  <a:schemeClr val="tx2"/>
                </a:solidFill>
                <a:latin typeface="Corbel" panose="020B0503020204020204" pitchFamily="34" charset="0"/>
              </a:rPr>
              <a:t>DRAM access</a:t>
            </a:r>
            <a:endParaRPr lang="zh-CN" altLang="en-US" sz="2400" b="1" dirty="0">
              <a:solidFill>
                <a:schemeClr val="tx2"/>
              </a:solidFill>
              <a:latin typeface="Corbel" panose="020B0503020204020204" pitchFamily="34" charset="0"/>
            </a:endParaRPr>
          </a:p>
        </p:txBody>
      </p:sp>
      <p:pic>
        <p:nvPicPr>
          <p:cNvPr id="3" name="图片 2">
            <a:extLst>
              <a:ext uri="{FF2B5EF4-FFF2-40B4-BE49-F238E27FC236}">
                <a16:creationId xmlns:a16="http://schemas.microsoft.com/office/drawing/2014/main" id="{5D199EA5-345A-0433-1D35-6C8ADB770D32}"/>
              </a:ext>
            </a:extLst>
          </p:cNvPr>
          <p:cNvPicPr>
            <a:picLocks noChangeAspect="1"/>
          </p:cNvPicPr>
          <p:nvPr/>
        </p:nvPicPr>
        <p:blipFill>
          <a:blip r:embed="rId5"/>
          <a:stretch>
            <a:fillRect/>
          </a:stretch>
        </p:blipFill>
        <p:spPr>
          <a:xfrm>
            <a:off x="1294108" y="2493676"/>
            <a:ext cx="6555783" cy="4353145"/>
          </a:xfrm>
          <a:prstGeom prst="rect">
            <a:avLst/>
          </a:prstGeom>
        </p:spPr>
      </p:pic>
    </p:spTree>
    <p:custDataLst>
      <p:tags r:id="rId1"/>
    </p:custDataLst>
    <p:extLst>
      <p:ext uri="{BB962C8B-B14F-4D97-AF65-F5344CB8AC3E}">
        <p14:creationId xmlns:p14="http://schemas.microsoft.com/office/powerpoint/2010/main" val="1013965362"/>
      </p:ext>
    </p:extLst>
  </p:cSld>
  <p:clrMapOvr>
    <a:masterClrMapping/>
  </p:clrMapOvr>
  <mc:AlternateContent xmlns:mc="http://schemas.openxmlformats.org/markup-compatibility/2006" xmlns:p14="http://schemas.microsoft.com/office/powerpoint/2010/main">
    <mc:Choice Requires="p14">
      <p:transition spd="slow" p14:dur="2000" advTm="36773"/>
    </mc:Choice>
    <mc:Fallback xmlns="">
      <p:transition spd="slow" advTm="3677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1CF1-A8E4-5CE1-DC17-C4DBC4116037}"/>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984FC62-40BD-199E-A780-21FFDC7913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7F6B25F3-E4E7-0069-1AF3-4AB358683AC0}"/>
              </a:ext>
            </a:extLst>
          </p:cNvPr>
          <p:cNvSpPr>
            <a:spLocks noGrp="1"/>
          </p:cNvSpPr>
          <p:nvPr>
            <p:ph type="title"/>
          </p:nvPr>
        </p:nvSpPr>
        <p:spPr>
          <a:xfrm>
            <a:off x="-11575" y="107569"/>
            <a:ext cx="9144000" cy="914400"/>
          </a:xfrm>
        </p:spPr>
        <p:txBody>
          <a:bodyPr>
            <a:noAutofit/>
          </a:bodyPr>
          <a:lstStyle/>
          <a:p>
            <a:r>
              <a:rPr lang="en-US" altLang="zh-CN" sz="4000" b="0" dirty="0">
                <a:solidFill>
                  <a:schemeClr val="tx1"/>
                </a:solidFill>
                <a:latin typeface="Corbel" panose="020B0503020204020204" pitchFamily="34" charset="0"/>
                <a:cs typeface="Gill Sans MT"/>
              </a:rPr>
              <a:t>Estimated Arithmetic Intensity</a:t>
            </a:r>
            <a:endParaRPr lang="en-US" sz="4000" b="0" dirty="0">
              <a:solidFill>
                <a:schemeClr val="tx1"/>
              </a:solidFill>
              <a:latin typeface="Corbel" panose="020B0503020204020204" pitchFamily="34" charset="0"/>
              <a:cs typeface="Gill Sans MT"/>
            </a:endParaRPr>
          </a:p>
        </p:txBody>
      </p:sp>
      <p:pic>
        <p:nvPicPr>
          <p:cNvPr id="265" name="Picture 264" descr="safari.png">
            <a:extLst>
              <a:ext uri="{FF2B5EF4-FFF2-40B4-BE49-F238E27FC236}">
                <a16:creationId xmlns:a16="http://schemas.microsoft.com/office/drawing/2014/main" id="{6E6A6AE8-B032-CE4A-5235-C4497A61A6B3}"/>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3" name="文本框 2">
            <a:extLst>
              <a:ext uri="{FF2B5EF4-FFF2-40B4-BE49-F238E27FC236}">
                <a16:creationId xmlns:a16="http://schemas.microsoft.com/office/drawing/2014/main" id="{B20305C3-68A9-8777-7E2F-F1A2B0D508CF}"/>
              </a:ext>
            </a:extLst>
          </p:cNvPr>
          <p:cNvSpPr txBox="1"/>
          <p:nvPr/>
        </p:nvSpPr>
        <p:spPr>
          <a:xfrm>
            <a:off x="1224366" y="1385251"/>
            <a:ext cx="6703017" cy="584775"/>
          </a:xfrm>
          <a:prstGeom prst="rect">
            <a:avLst/>
          </a:prstGeom>
          <a:solidFill>
            <a:schemeClr val="tx2"/>
          </a:solidFill>
        </p:spPr>
        <p:txBody>
          <a:bodyPr wrap="square" rtlCol="0">
            <a:spAutoFit/>
          </a:bodyPr>
          <a:lstStyle/>
          <a:p>
            <a:pPr algn="ctr"/>
            <a:r>
              <a:rPr lang="en-US" altLang="zh-CN" sz="3200" b="1" dirty="0">
                <a:solidFill>
                  <a:schemeClr val="bg1"/>
                </a:solidFill>
                <a:latin typeface="Corbel" panose="020B0503020204020204" pitchFamily="34" charset="0"/>
              </a:rPr>
              <a:t>Arithmetic Intensity </a:t>
            </a:r>
            <a:r>
              <a:rPr lang="zh-CN" altLang="en-US" sz="3200" b="1" dirty="0">
                <a:solidFill>
                  <a:schemeClr val="bg1"/>
                </a:solidFill>
                <a:latin typeface="Corbel" panose="020B0503020204020204" pitchFamily="34" charset="0"/>
              </a:rPr>
              <a:t>≈ </a:t>
            </a:r>
            <a:r>
              <a:rPr lang="en-US" altLang="zh-CN" sz="3200" b="1" dirty="0">
                <a:solidFill>
                  <a:schemeClr val="bg1"/>
                </a:solidFill>
                <a:latin typeface="Corbel" panose="020B0503020204020204" pitchFamily="34" charset="0"/>
              </a:rPr>
              <a:t>RLP×TLP</a:t>
            </a:r>
            <a:endParaRPr lang="zh-CN" altLang="en-US" sz="3200" b="1" dirty="0">
              <a:solidFill>
                <a:schemeClr val="bg1"/>
              </a:solidFill>
              <a:latin typeface="Corbel" panose="020B0503020204020204" pitchFamily="34" charset="0"/>
            </a:endParaRPr>
          </a:p>
        </p:txBody>
      </p:sp>
      <p:pic>
        <p:nvPicPr>
          <p:cNvPr id="5" name="图片 4">
            <a:extLst>
              <a:ext uri="{FF2B5EF4-FFF2-40B4-BE49-F238E27FC236}">
                <a16:creationId xmlns:a16="http://schemas.microsoft.com/office/drawing/2014/main" id="{79F2E48A-709E-2111-B431-67981488DF5B}"/>
              </a:ext>
            </a:extLst>
          </p:cNvPr>
          <p:cNvPicPr>
            <a:picLocks noChangeAspect="1"/>
          </p:cNvPicPr>
          <p:nvPr/>
        </p:nvPicPr>
        <p:blipFill>
          <a:blip r:embed="rId5"/>
          <a:stretch>
            <a:fillRect/>
          </a:stretch>
        </p:blipFill>
        <p:spPr>
          <a:xfrm>
            <a:off x="492062" y="2272558"/>
            <a:ext cx="8159876" cy="4000533"/>
          </a:xfrm>
          <a:prstGeom prst="rect">
            <a:avLst/>
          </a:prstGeom>
        </p:spPr>
      </p:pic>
    </p:spTree>
    <p:custDataLst>
      <p:tags r:id="rId1"/>
    </p:custDataLst>
    <p:extLst>
      <p:ext uri="{BB962C8B-B14F-4D97-AF65-F5344CB8AC3E}">
        <p14:creationId xmlns:p14="http://schemas.microsoft.com/office/powerpoint/2010/main" val="4222105989"/>
      </p:ext>
    </p:extLst>
  </p:cSld>
  <p:clrMapOvr>
    <a:masterClrMapping/>
  </p:clrMapOvr>
  <mc:AlternateContent xmlns:mc="http://schemas.openxmlformats.org/markup-compatibility/2006" xmlns:p14="http://schemas.microsoft.com/office/powerpoint/2010/main">
    <mc:Choice Requires="p14">
      <p:transition spd="slow" p14:dur="2000" advTm="36773"/>
    </mc:Choice>
    <mc:Fallback xmlns="">
      <p:transition spd="slow" advTm="36773"/>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FA347-D5BF-0755-6D08-F9E8F65851E8}"/>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CB1CFDF-B81E-465D-9900-0E44EC429E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2" name="Title 1">
            <a:extLst>
              <a:ext uri="{FF2B5EF4-FFF2-40B4-BE49-F238E27FC236}">
                <a16:creationId xmlns:a16="http://schemas.microsoft.com/office/drawing/2014/main" id="{D0F66A7D-7B5F-69A9-5C1A-096D88D97DF7}"/>
              </a:ext>
            </a:extLst>
          </p:cNvPr>
          <p:cNvSpPr>
            <a:spLocks noGrp="1"/>
          </p:cNvSpPr>
          <p:nvPr>
            <p:ph type="title"/>
          </p:nvPr>
        </p:nvSpPr>
        <p:spPr>
          <a:xfrm>
            <a:off x="-11575" y="107569"/>
            <a:ext cx="9144000" cy="914400"/>
          </a:xfrm>
        </p:spPr>
        <p:txBody>
          <a:bodyPr>
            <a:noAutofit/>
          </a:bodyPr>
          <a:lstStyle/>
          <a:p>
            <a:r>
              <a:rPr lang="en-US" altLang="zh-CN" sz="4000" b="0" dirty="0">
                <a:solidFill>
                  <a:schemeClr val="tx1"/>
                </a:solidFill>
                <a:latin typeface="Corbel" panose="020B0503020204020204" pitchFamily="34" charset="0"/>
                <a:cs typeface="Gill Sans MT"/>
              </a:rPr>
              <a:t>Execution Time Breakdown in LLM Decoding</a:t>
            </a:r>
            <a:endParaRPr lang="en-US" sz="4000" b="0" dirty="0">
              <a:solidFill>
                <a:schemeClr val="tx1"/>
              </a:solidFill>
              <a:latin typeface="Corbel" panose="020B0503020204020204" pitchFamily="34" charset="0"/>
              <a:cs typeface="Gill Sans MT"/>
            </a:endParaRPr>
          </a:p>
        </p:txBody>
      </p:sp>
      <p:pic>
        <p:nvPicPr>
          <p:cNvPr id="265" name="Picture 264" descr="safari.png">
            <a:extLst>
              <a:ext uri="{FF2B5EF4-FFF2-40B4-BE49-F238E27FC236}">
                <a16:creationId xmlns:a16="http://schemas.microsoft.com/office/drawing/2014/main" id="{DD80C0C8-E6F0-A555-FA66-28BD1584545D}"/>
              </a:ext>
            </a:extLst>
          </p:cNvPr>
          <p:cNvPicPr>
            <a:picLocks noChangeAspect="1"/>
          </p:cNvPicPr>
          <p:nvPr/>
        </p:nvPicPr>
        <p:blipFill>
          <a:blip r:embed="rId4" cstate="print"/>
          <a:stretch>
            <a:fillRect/>
          </a:stretch>
        </p:blipFill>
        <p:spPr>
          <a:xfrm>
            <a:off x="76200" y="6580445"/>
            <a:ext cx="959296" cy="277563"/>
          </a:xfrm>
          <a:prstGeom prst="rect">
            <a:avLst/>
          </a:prstGeom>
        </p:spPr>
      </p:pic>
      <p:pic>
        <p:nvPicPr>
          <p:cNvPr id="59" name="图片 58">
            <a:extLst>
              <a:ext uri="{FF2B5EF4-FFF2-40B4-BE49-F238E27FC236}">
                <a16:creationId xmlns:a16="http://schemas.microsoft.com/office/drawing/2014/main" id="{6109822E-71E4-536E-B97B-8F26AC0E4AAA}"/>
              </a:ext>
            </a:extLst>
          </p:cNvPr>
          <p:cNvPicPr>
            <a:picLocks noChangeAspect="1"/>
          </p:cNvPicPr>
          <p:nvPr/>
        </p:nvPicPr>
        <p:blipFill>
          <a:blip r:embed="rId5"/>
          <a:stretch>
            <a:fillRect/>
          </a:stretch>
        </p:blipFill>
        <p:spPr>
          <a:xfrm>
            <a:off x="634551" y="3537580"/>
            <a:ext cx="7630768" cy="1764566"/>
          </a:xfrm>
          <a:prstGeom prst="rect">
            <a:avLst/>
          </a:prstGeom>
        </p:spPr>
      </p:pic>
      <p:sp>
        <p:nvSpPr>
          <p:cNvPr id="5" name="Rectangle 45">
            <a:extLst>
              <a:ext uri="{FF2B5EF4-FFF2-40B4-BE49-F238E27FC236}">
                <a16:creationId xmlns:a16="http://schemas.microsoft.com/office/drawing/2014/main" id="{6111B6BC-09E5-262E-61AD-55EBA7C9E36E}"/>
              </a:ext>
            </a:extLst>
          </p:cNvPr>
          <p:cNvSpPr/>
          <p:nvPr/>
        </p:nvSpPr>
        <p:spPr>
          <a:xfrm>
            <a:off x="304799" y="1157658"/>
            <a:ext cx="8778433" cy="1569660"/>
          </a:xfrm>
          <a:prstGeom prst="rect">
            <a:avLst/>
          </a:prstGeom>
        </p:spPr>
        <p:txBody>
          <a:bodyPr wrap="square" lIns="0" rIns="0">
            <a:spAutoFit/>
          </a:bodyPr>
          <a:lstStyle/>
          <a:p>
            <a:pPr marL="342900" indent="-342900">
              <a:buFont typeface="Arial" panose="020B0604020202020204" pitchFamily="34" charset="0"/>
              <a:buChar char="•"/>
            </a:pPr>
            <a:r>
              <a:rPr lang="en-US" altLang="zh-CN" sz="2400" dirty="0">
                <a:latin typeface="Corbel" panose="020B0503020204020204" pitchFamily="34" charset="0"/>
              </a:rPr>
              <a:t>LLM decoding in </a:t>
            </a:r>
            <a:r>
              <a:rPr lang="en-US" altLang="zh-CN" sz="2400" b="1" dirty="0">
                <a:solidFill>
                  <a:srgbClr val="17375E"/>
                </a:solidFill>
                <a:latin typeface="Corbel" panose="020B0503020204020204" pitchFamily="34" charset="0"/>
              </a:rPr>
              <a:t>pure PIM system</a:t>
            </a:r>
            <a:r>
              <a:rPr lang="en-US" altLang="zh-CN" sz="2400" dirty="0">
                <a:latin typeface="Corbel" panose="020B0503020204020204" pitchFamily="34" charset="0"/>
              </a:rPr>
              <a:t>:</a:t>
            </a:r>
          </a:p>
          <a:p>
            <a:pPr marL="800100" lvl="1" indent="-342900">
              <a:buFont typeface="Arial" panose="020B0604020202020204" pitchFamily="34" charset="0"/>
              <a:buChar char="•"/>
            </a:pPr>
            <a:r>
              <a:rPr lang="en-US" altLang="zh-CN" sz="2400" b="1" dirty="0">
                <a:solidFill>
                  <a:srgbClr val="3CAC3A"/>
                </a:solidFill>
                <a:latin typeface="Corbel" panose="020B0503020204020204" pitchFamily="34" charset="0"/>
              </a:rPr>
              <a:t>Attention kernels: </a:t>
            </a:r>
            <a:r>
              <a:rPr lang="en-US" altLang="zh-CN" sz="2000" b="1" dirty="0">
                <a:solidFill>
                  <a:srgbClr val="3CAC3A"/>
                </a:solidFill>
                <a:latin typeface="Arial" panose="020B0604020202020204" pitchFamily="34" charset="0"/>
                <a:cs typeface="Arial" panose="020B0604020202020204" pitchFamily="34" charset="0"/>
              </a:rPr>
              <a:t>0.3~1</a:t>
            </a:r>
            <a:r>
              <a:rPr lang="en-US" altLang="zh-CN" sz="2400" b="1" dirty="0">
                <a:solidFill>
                  <a:srgbClr val="3CAC3A"/>
                </a:solidFill>
                <a:latin typeface="Corbel" panose="020B0503020204020204" pitchFamily="34" charset="0"/>
              </a:rPr>
              <a:t>% </a:t>
            </a:r>
            <a:r>
              <a:rPr lang="en-US" altLang="zh-CN" sz="2400" dirty="0">
                <a:latin typeface="Corbel" panose="020B0503020204020204" pitchFamily="34" charset="0"/>
              </a:rPr>
              <a:t>of the execution time</a:t>
            </a:r>
          </a:p>
          <a:p>
            <a:pPr marL="800100" lvl="1" indent="-342900">
              <a:buFont typeface="Arial" panose="020B0604020202020204" pitchFamily="34" charset="0"/>
              <a:buChar char="•"/>
            </a:pPr>
            <a:r>
              <a:rPr lang="zh-CN" altLang="en-US" sz="2400" b="1" dirty="0">
                <a:solidFill>
                  <a:srgbClr val="C00000"/>
                </a:solidFill>
                <a:latin typeface="Corbel" panose="020B0503020204020204" pitchFamily="34" charset="0"/>
              </a:rPr>
              <a:t>FC kernels dominate </a:t>
            </a:r>
            <a:r>
              <a:rPr lang="zh-CN" altLang="en-US" sz="2400" dirty="0">
                <a:latin typeface="Corbel" panose="020B0503020204020204" pitchFamily="34" charset="0"/>
              </a:rPr>
              <a:t>the total execution time</a:t>
            </a:r>
            <a:endParaRPr lang="en-US" altLang="zh-CN" sz="2400" dirty="0">
              <a:latin typeface="Corbel" panose="020B0503020204020204" pitchFamily="34" charset="0"/>
            </a:endParaRPr>
          </a:p>
          <a:p>
            <a:pPr marL="342900" indent="-342900">
              <a:buFont typeface="Arial" panose="020B0604020202020204" pitchFamily="34" charset="0"/>
              <a:buChar char="•"/>
            </a:pPr>
            <a:r>
              <a:rPr lang="en-US" altLang="zh-CN" sz="2400" dirty="0">
                <a:latin typeface="Corbel" panose="020B0503020204020204" pitchFamily="34" charset="0"/>
              </a:rPr>
              <a:t>Similar within the </a:t>
            </a:r>
            <a:r>
              <a:rPr lang="en-US" altLang="zh-CN" sz="2400" b="1" dirty="0">
                <a:solidFill>
                  <a:srgbClr val="17375E"/>
                </a:solidFill>
                <a:latin typeface="Corbel" panose="020B0503020204020204" pitchFamily="34" charset="0"/>
              </a:rPr>
              <a:t>PIM-enabled heterogeneous</a:t>
            </a:r>
            <a:r>
              <a:rPr lang="en-US" altLang="zh-CN" sz="2400" dirty="0">
                <a:latin typeface="Corbel" panose="020B0503020204020204" pitchFamily="34" charset="0"/>
              </a:rPr>
              <a:t> LLM systems </a:t>
            </a:r>
            <a:endParaRPr lang="zh-CN" altLang="en-US" sz="2400" dirty="0">
              <a:latin typeface="Corbel" panose="020B0503020204020204" pitchFamily="34" charset="0"/>
            </a:endParaRPr>
          </a:p>
        </p:txBody>
      </p:sp>
      <p:sp>
        <p:nvSpPr>
          <p:cNvPr id="7" name="Rectangle 38">
            <a:extLst>
              <a:ext uri="{FF2B5EF4-FFF2-40B4-BE49-F238E27FC236}">
                <a16:creationId xmlns:a16="http://schemas.microsoft.com/office/drawing/2014/main" id="{A75D1312-0607-6A7E-DF69-2436F37FA10C}"/>
              </a:ext>
            </a:extLst>
          </p:cNvPr>
          <p:cNvSpPr/>
          <p:nvPr/>
        </p:nvSpPr>
        <p:spPr>
          <a:xfrm>
            <a:off x="0" y="5453325"/>
            <a:ext cx="9144000" cy="523220"/>
          </a:xfrm>
          <a:prstGeom prst="rect">
            <a:avLst/>
          </a:prstGeom>
          <a:solidFill>
            <a:srgbClr val="E4E4E4"/>
          </a:solidFill>
        </p:spPr>
        <p:txBody>
          <a:bodyPr wrap="square">
            <a:spAutoFit/>
          </a:bodyPr>
          <a:lstStyle/>
          <a:p>
            <a:pPr marL="515938" algn="ctr" defTabSz="914400">
              <a:defRPr/>
            </a:pPr>
            <a:r>
              <a:rPr lang="en-US" altLang="zh-CN" sz="2800" dirty="0">
                <a:latin typeface="Corbel" panose="020B0503020204020204" pitchFamily="34" charset="0"/>
              </a:rPr>
              <a:t>I</a:t>
            </a:r>
            <a:r>
              <a:rPr lang="zh-CN" altLang="en-US" sz="2800" dirty="0">
                <a:latin typeface="Corbel" panose="020B0503020204020204" pitchFamily="34" charset="0"/>
              </a:rPr>
              <a:t>t is valuable to </a:t>
            </a:r>
            <a:r>
              <a:rPr lang="en-US" altLang="zh-CN" sz="2800" b="1" dirty="0">
                <a:solidFill>
                  <a:srgbClr val="17375E"/>
                </a:solidFill>
                <a:latin typeface="Corbel" panose="020B0503020204020204" pitchFamily="34" charset="0"/>
              </a:rPr>
              <a:t>speedup FC kernels</a:t>
            </a:r>
            <a:endParaRPr lang="zh-CN" altLang="en-US" sz="2800" dirty="0">
              <a:latin typeface="Corbel" panose="020B0503020204020204" pitchFamily="34" charset="0"/>
            </a:endParaRPr>
          </a:p>
        </p:txBody>
      </p:sp>
      <p:sp>
        <p:nvSpPr>
          <p:cNvPr id="10" name="Rectangle 45">
            <a:extLst>
              <a:ext uri="{FF2B5EF4-FFF2-40B4-BE49-F238E27FC236}">
                <a16:creationId xmlns:a16="http://schemas.microsoft.com/office/drawing/2014/main" id="{4D792533-E8D4-8DA1-22A7-49F84E3A2BF7}"/>
              </a:ext>
            </a:extLst>
          </p:cNvPr>
          <p:cNvSpPr/>
          <p:nvPr/>
        </p:nvSpPr>
        <p:spPr>
          <a:xfrm>
            <a:off x="304800" y="2881687"/>
            <a:ext cx="84582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i="0" u="none" strike="noStrike" kern="1200" cap="none" spc="0" normalizeH="0" baseline="0" noProof="0" dirty="0">
                <a:ln>
                  <a:noFill/>
                </a:ln>
                <a:solidFill>
                  <a:prstClr val="black"/>
                </a:solidFill>
                <a:effectLst/>
                <a:uLnTx/>
                <a:uFillTx/>
                <a:latin typeface="Corbel" panose="020B0503020204020204" pitchFamily="34" charset="0"/>
                <a:cs typeface="Gill Sans MT"/>
              </a:rPr>
              <a:t>The </a:t>
            </a:r>
            <a:r>
              <a:rPr kumimoji="0" lang="en-US" altLang="zh-CN" sz="2000" b="1" i="0" u="none" strike="noStrike" kern="1200" cap="none" spc="0" normalizeH="0" baseline="0" noProof="0" dirty="0">
                <a:ln>
                  <a:noFill/>
                </a:ln>
                <a:solidFill>
                  <a:srgbClr val="17375E"/>
                </a:solidFill>
                <a:effectLst/>
                <a:uLnTx/>
                <a:uFillTx/>
                <a:latin typeface="Corbel" panose="020B0503020204020204" pitchFamily="34" charset="0"/>
                <a:cs typeface="Gill Sans MT"/>
              </a:rPr>
              <a:t>execution</a:t>
            </a:r>
            <a:r>
              <a:rPr kumimoji="0" lang="en-US" altLang="zh-CN" sz="2000" b="1" i="0" u="none" strike="noStrike" kern="1200" cap="none" spc="0" normalizeH="0" noProof="0" dirty="0">
                <a:ln>
                  <a:noFill/>
                </a:ln>
                <a:solidFill>
                  <a:srgbClr val="17375E"/>
                </a:solidFill>
                <a:effectLst/>
                <a:uLnTx/>
                <a:uFillTx/>
                <a:latin typeface="Corbel" panose="020B0503020204020204" pitchFamily="34" charset="0"/>
                <a:cs typeface="Gill Sans MT"/>
              </a:rPr>
              <a:t> time breakdown </a:t>
            </a:r>
            <a:r>
              <a:rPr kumimoji="0" lang="en-US" altLang="zh-CN" sz="2000" i="0" u="none" strike="noStrike" kern="1200" cap="none" spc="0" normalizeH="0" noProof="0" dirty="0">
                <a:ln>
                  <a:noFill/>
                </a:ln>
                <a:solidFill>
                  <a:prstClr val="black"/>
                </a:solidFill>
                <a:effectLst/>
                <a:uLnTx/>
                <a:uFillTx/>
                <a:latin typeface="Corbel" panose="020B0503020204020204" pitchFamily="34" charset="0"/>
                <a:cs typeface="Gill Sans MT"/>
              </a:rPr>
              <a:t>per token in the decoding stage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i="0" u="none" strike="noStrike" kern="1200" cap="none" spc="0" normalizeH="0" noProof="0" dirty="0">
                <a:ln>
                  <a:noFill/>
                </a:ln>
                <a:solidFill>
                  <a:prstClr val="black"/>
                </a:solidFill>
                <a:effectLst/>
                <a:uLnTx/>
                <a:uFillTx/>
                <a:latin typeface="Corbel" panose="020B0503020204020204" pitchFamily="34" charset="0"/>
                <a:cs typeface="Gill Sans MT"/>
              </a:rPr>
              <a:t>Of </a:t>
            </a:r>
            <a:r>
              <a:rPr kumimoji="0" lang="en-US" altLang="zh-CN" sz="2000" b="1" i="0" u="none" strike="noStrike" kern="1200" cap="none" spc="0" normalizeH="0" noProof="0" dirty="0">
                <a:ln>
                  <a:noFill/>
                </a:ln>
                <a:solidFill>
                  <a:srgbClr val="17375E"/>
                </a:solidFill>
                <a:effectLst/>
                <a:uLnTx/>
                <a:uFillTx/>
                <a:latin typeface="Corbel" panose="020B0503020204020204" pitchFamily="34" charset="0"/>
                <a:cs typeface="Gill Sans MT"/>
              </a:rPr>
              <a:t>LLaMA-65B model (Initial RLP = 4, TLP=4)</a:t>
            </a:r>
            <a:endParaRPr kumimoji="0" lang="en-US" sz="2000" b="1" i="0" u="none" strike="noStrike" kern="1200" cap="none" spc="0" normalizeH="0" baseline="0" noProof="0" dirty="0">
              <a:ln>
                <a:noFill/>
              </a:ln>
              <a:solidFill>
                <a:srgbClr val="17375E"/>
              </a:solidFill>
              <a:effectLst/>
              <a:uLnTx/>
              <a:uFillTx/>
              <a:latin typeface="Corbel" panose="020B0503020204020204" pitchFamily="34" charset="0"/>
              <a:cs typeface="Gill Sans MT"/>
            </a:endParaRPr>
          </a:p>
        </p:txBody>
      </p:sp>
    </p:spTree>
    <p:custDataLst>
      <p:tags r:id="rId1"/>
    </p:custDataLst>
    <p:extLst>
      <p:ext uri="{BB962C8B-B14F-4D97-AF65-F5344CB8AC3E}">
        <p14:creationId xmlns:p14="http://schemas.microsoft.com/office/powerpoint/2010/main" val="1983106953"/>
      </p:ext>
    </p:extLst>
  </p:cSld>
  <p:clrMapOvr>
    <a:masterClrMapping/>
  </p:clrMapOvr>
  <mc:AlternateContent xmlns:mc="http://schemas.openxmlformats.org/markup-compatibility/2006" xmlns:p14="http://schemas.microsoft.com/office/powerpoint/2010/main">
    <mc:Choice Requires="p14">
      <p:transition spd="slow" p14:dur="2000" advTm="36773"/>
    </mc:Choice>
    <mc:Fallback xmlns="">
      <p:transition spd="slow" advTm="36773"/>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57B48-3351-939A-CF33-2815B729E485}"/>
            </a:ext>
          </a:extLst>
        </p:cNvPr>
        <p:cNvGrpSpPr/>
        <p:nvPr/>
      </p:nvGrpSpPr>
      <p:grpSpPr>
        <a:xfrm>
          <a:off x="0" y="0"/>
          <a:ext cx="0" cy="0"/>
          <a:chOff x="0" y="0"/>
          <a:chExt cx="0" cy="0"/>
        </a:xfrm>
      </p:grpSpPr>
      <p:graphicFrame>
        <p:nvGraphicFramePr>
          <p:cNvPr id="22" name="表格 21">
            <a:extLst>
              <a:ext uri="{FF2B5EF4-FFF2-40B4-BE49-F238E27FC236}">
                <a16:creationId xmlns:a16="http://schemas.microsoft.com/office/drawing/2014/main" id="{1940C26A-8CCE-3B77-EA5F-18813582D9B4}"/>
              </a:ext>
            </a:extLst>
          </p:cNvPr>
          <p:cNvGraphicFramePr>
            <a:graphicFrameLocks noGrp="1"/>
          </p:cNvGraphicFramePr>
          <p:nvPr/>
        </p:nvGraphicFramePr>
        <p:xfrm>
          <a:off x="152400" y="5949803"/>
          <a:ext cx="8839200" cy="365760"/>
        </p:xfrm>
        <a:graphic>
          <a:graphicData uri="http://schemas.openxmlformats.org/drawingml/2006/table">
            <a:tbl>
              <a:tblPr bandRow="1">
                <a:tableStyleId>{073A0DAA-6AF3-43AB-8588-CEC1D06C72B9}</a:tableStyleId>
              </a:tblPr>
              <a:tblGrid>
                <a:gridCol w="1398104">
                  <a:extLst>
                    <a:ext uri="{9D8B030D-6E8A-4147-A177-3AD203B41FA5}">
                      <a16:colId xmlns:a16="http://schemas.microsoft.com/office/drawing/2014/main" val="3116300384"/>
                    </a:ext>
                  </a:extLst>
                </a:gridCol>
                <a:gridCol w="826936">
                  <a:extLst>
                    <a:ext uri="{9D8B030D-6E8A-4147-A177-3AD203B41FA5}">
                      <a16:colId xmlns:a16="http://schemas.microsoft.com/office/drawing/2014/main" val="3548803983"/>
                    </a:ext>
                  </a:extLst>
                </a:gridCol>
                <a:gridCol w="842838">
                  <a:extLst>
                    <a:ext uri="{9D8B030D-6E8A-4147-A177-3AD203B41FA5}">
                      <a16:colId xmlns:a16="http://schemas.microsoft.com/office/drawing/2014/main" val="3240082834"/>
                    </a:ext>
                  </a:extLst>
                </a:gridCol>
                <a:gridCol w="818985">
                  <a:extLst>
                    <a:ext uri="{9D8B030D-6E8A-4147-A177-3AD203B41FA5}">
                      <a16:colId xmlns:a16="http://schemas.microsoft.com/office/drawing/2014/main" val="3741983559"/>
                    </a:ext>
                  </a:extLst>
                </a:gridCol>
                <a:gridCol w="811033">
                  <a:extLst>
                    <a:ext uri="{9D8B030D-6E8A-4147-A177-3AD203B41FA5}">
                      <a16:colId xmlns:a16="http://schemas.microsoft.com/office/drawing/2014/main" val="3844809472"/>
                    </a:ext>
                  </a:extLst>
                </a:gridCol>
                <a:gridCol w="834887">
                  <a:extLst>
                    <a:ext uri="{9D8B030D-6E8A-4147-A177-3AD203B41FA5}">
                      <a16:colId xmlns:a16="http://schemas.microsoft.com/office/drawing/2014/main" val="3860912361"/>
                    </a:ext>
                  </a:extLst>
                </a:gridCol>
                <a:gridCol w="834887">
                  <a:extLst>
                    <a:ext uri="{9D8B030D-6E8A-4147-A177-3AD203B41FA5}">
                      <a16:colId xmlns:a16="http://schemas.microsoft.com/office/drawing/2014/main" val="2743488993"/>
                    </a:ext>
                  </a:extLst>
                </a:gridCol>
                <a:gridCol w="834887">
                  <a:extLst>
                    <a:ext uri="{9D8B030D-6E8A-4147-A177-3AD203B41FA5}">
                      <a16:colId xmlns:a16="http://schemas.microsoft.com/office/drawing/2014/main" val="2093349267"/>
                    </a:ext>
                  </a:extLst>
                </a:gridCol>
                <a:gridCol w="811033">
                  <a:extLst>
                    <a:ext uri="{9D8B030D-6E8A-4147-A177-3AD203B41FA5}">
                      <a16:colId xmlns:a16="http://schemas.microsoft.com/office/drawing/2014/main" val="1736045830"/>
                    </a:ext>
                  </a:extLst>
                </a:gridCol>
                <a:gridCol w="825610">
                  <a:extLst>
                    <a:ext uri="{9D8B030D-6E8A-4147-A177-3AD203B41FA5}">
                      <a16:colId xmlns:a16="http://schemas.microsoft.com/office/drawing/2014/main" val="204917794"/>
                    </a:ext>
                  </a:extLst>
                </a:gridCol>
              </a:tblGrid>
              <a:tr h="360919">
                <a:tc>
                  <a:txBody>
                    <a:bodyPr/>
                    <a:lstStyle/>
                    <a:p>
                      <a:pPr algn="ctr"/>
                      <a:r>
                        <a:rPr lang="en-US" altLang="zh-CN" sz="2000" b="1" dirty="0">
                          <a:solidFill>
                            <a:schemeClr val="tx1"/>
                          </a:solidFill>
                          <a:latin typeface="Corbel" panose="020B0503020204020204" pitchFamily="34" charset="0"/>
                          <a:cs typeface="Arial" panose="020B0604020202020204" pitchFamily="34" charset="0"/>
                        </a:rPr>
                        <a:t>RESULT</a:t>
                      </a:r>
                      <a:endParaRPr lang="zh-CN" altLang="en-US" sz="2000" b="1"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dirty="0">
                          <a:solidFill>
                            <a:schemeClr val="tx1"/>
                          </a:solidFill>
                          <a:latin typeface="Corbel" panose="020B0503020204020204" pitchFamily="34" charset="0"/>
                          <a:cs typeface="Arial" panose="020B0604020202020204" pitchFamily="34" charset="0"/>
                        </a:rPr>
                        <a:t>-</a:t>
                      </a:r>
                      <a:endParaRPr lang="zh-CN" altLang="en-US" sz="2400"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dirty="0">
                          <a:solidFill>
                            <a:schemeClr val="tx1"/>
                          </a:solidFill>
                          <a:latin typeface="Corbel" panose="020B0503020204020204" pitchFamily="34" charset="0"/>
                          <a:cs typeface="Arial" panose="020B0604020202020204" pitchFamily="34" charset="0"/>
                        </a:rPr>
                        <a:t>-</a:t>
                      </a:r>
                      <a:endParaRPr lang="zh-CN" altLang="en-US" sz="2400"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dirty="0">
                          <a:solidFill>
                            <a:schemeClr val="tx1"/>
                          </a:solidFill>
                          <a:latin typeface="Corbel" panose="020B0503020204020204" pitchFamily="34" charset="0"/>
                          <a:cs typeface="Arial" panose="020B0604020202020204" pitchFamily="34" charset="0"/>
                        </a:rPr>
                        <a:t>-</a:t>
                      </a:r>
                      <a:endParaRPr lang="zh-CN" altLang="en-US" sz="2400"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b="1" dirty="0">
                          <a:solidFill>
                            <a:srgbClr val="00B050"/>
                          </a:solidFill>
                          <a:latin typeface="Corbel" panose="020B0503020204020204" pitchFamily="34" charset="0"/>
                          <a:cs typeface="Arial" panose="020B0604020202020204" pitchFamily="34" charset="0"/>
                        </a:rPr>
                        <a:t>PU</a:t>
                      </a:r>
                      <a:endParaRPr lang="zh-CN" altLang="en-US" sz="2400" b="1" dirty="0">
                        <a:solidFill>
                          <a:srgbClr val="00B050"/>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b="1" dirty="0">
                          <a:solidFill>
                            <a:srgbClr val="843C0C"/>
                          </a:solidFill>
                          <a:latin typeface="Corbel" panose="020B0503020204020204" pitchFamily="34" charset="0"/>
                          <a:cs typeface="Arial" panose="020B0604020202020204" pitchFamily="34" charset="0"/>
                        </a:rPr>
                        <a:t>PIM</a:t>
                      </a:r>
                      <a:endParaRPr lang="zh-CN" altLang="en-US" sz="2400" b="1" dirty="0">
                        <a:solidFill>
                          <a:srgbClr val="00B050"/>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b="1" dirty="0">
                          <a:solidFill>
                            <a:srgbClr val="843C0C"/>
                          </a:solidFill>
                          <a:latin typeface="Corbel" panose="020B0503020204020204" pitchFamily="34" charset="0"/>
                          <a:cs typeface="Arial" panose="020B0604020202020204" pitchFamily="34" charset="0"/>
                        </a:rPr>
                        <a:t>PIM</a:t>
                      </a:r>
                      <a:endParaRPr lang="zh-CN" altLang="en-US" sz="2400" b="1" dirty="0">
                        <a:solidFill>
                          <a:srgbClr val="843C0C"/>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dirty="0">
                          <a:solidFill>
                            <a:schemeClr val="tx1"/>
                          </a:solidFill>
                          <a:latin typeface="Corbel" panose="020B0503020204020204" pitchFamily="34" charset="0"/>
                          <a:cs typeface="Arial" panose="020B0604020202020204" pitchFamily="34" charset="0"/>
                        </a:rPr>
                        <a:t>-</a:t>
                      </a:r>
                      <a:endParaRPr lang="zh-CN" altLang="en-US" sz="2400"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dirty="0">
                          <a:solidFill>
                            <a:schemeClr val="tx1"/>
                          </a:solidFill>
                          <a:latin typeface="Corbel" panose="020B0503020204020204" pitchFamily="34" charset="0"/>
                          <a:cs typeface="Arial" panose="020B0604020202020204" pitchFamily="34" charset="0"/>
                        </a:rPr>
                        <a:t>-</a:t>
                      </a:r>
                      <a:endParaRPr lang="zh-CN" altLang="en-US" sz="2400"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tc>
                  <a:txBody>
                    <a:bodyPr/>
                    <a:lstStyle/>
                    <a:p>
                      <a:pPr algn="ctr"/>
                      <a:r>
                        <a:rPr lang="en-US" altLang="zh-CN" sz="2400" b="1" dirty="0">
                          <a:solidFill>
                            <a:srgbClr val="843C0C"/>
                          </a:solidFill>
                          <a:latin typeface="Corbel" panose="020B0503020204020204" pitchFamily="34" charset="0"/>
                          <a:cs typeface="Arial" panose="020B0604020202020204" pitchFamily="34" charset="0"/>
                        </a:rPr>
                        <a:t>PIM</a:t>
                      </a:r>
                      <a:endParaRPr lang="zh-CN" altLang="en-US" sz="2400" b="1" dirty="0">
                        <a:solidFill>
                          <a:srgbClr val="843C0C"/>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FBF"/>
                    </a:solidFill>
                  </a:tcPr>
                </a:tc>
                <a:extLst>
                  <a:ext uri="{0D108BD9-81ED-4DB2-BD59-A6C34878D82A}">
                    <a16:rowId xmlns:a16="http://schemas.microsoft.com/office/drawing/2014/main" val="1318107050"/>
                  </a:ext>
                </a:extLst>
              </a:tr>
            </a:tbl>
          </a:graphicData>
        </a:graphic>
      </p:graphicFrame>
      <p:graphicFrame>
        <p:nvGraphicFramePr>
          <p:cNvPr id="23" name="表格 22">
            <a:extLst>
              <a:ext uri="{FF2B5EF4-FFF2-40B4-BE49-F238E27FC236}">
                <a16:creationId xmlns:a16="http://schemas.microsoft.com/office/drawing/2014/main" id="{E273E6A4-A627-CE12-3757-B94D46F15CCD}"/>
              </a:ext>
            </a:extLst>
          </p:cNvPr>
          <p:cNvGraphicFramePr>
            <a:graphicFrameLocks noGrp="1"/>
          </p:cNvGraphicFramePr>
          <p:nvPr/>
        </p:nvGraphicFramePr>
        <p:xfrm>
          <a:off x="152400" y="4340793"/>
          <a:ext cx="8839200" cy="396240"/>
        </p:xfrm>
        <a:graphic>
          <a:graphicData uri="http://schemas.openxmlformats.org/drawingml/2006/table">
            <a:tbl>
              <a:tblPr bandRow="1">
                <a:tableStyleId>{073A0DAA-6AF3-43AB-8588-CEC1D06C72B9}</a:tableStyleId>
              </a:tblPr>
              <a:tblGrid>
                <a:gridCol w="1398104">
                  <a:extLst>
                    <a:ext uri="{9D8B030D-6E8A-4147-A177-3AD203B41FA5}">
                      <a16:colId xmlns:a16="http://schemas.microsoft.com/office/drawing/2014/main" val="3116300384"/>
                    </a:ext>
                  </a:extLst>
                </a:gridCol>
                <a:gridCol w="826936">
                  <a:extLst>
                    <a:ext uri="{9D8B030D-6E8A-4147-A177-3AD203B41FA5}">
                      <a16:colId xmlns:a16="http://schemas.microsoft.com/office/drawing/2014/main" val="3548803983"/>
                    </a:ext>
                  </a:extLst>
                </a:gridCol>
                <a:gridCol w="842838">
                  <a:extLst>
                    <a:ext uri="{9D8B030D-6E8A-4147-A177-3AD203B41FA5}">
                      <a16:colId xmlns:a16="http://schemas.microsoft.com/office/drawing/2014/main" val="3240082834"/>
                    </a:ext>
                  </a:extLst>
                </a:gridCol>
                <a:gridCol w="818985">
                  <a:extLst>
                    <a:ext uri="{9D8B030D-6E8A-4147-A177-3AD203B41FA5}">
                      <a16:colId xmlns:a16="http://schemas.microsoft.com/office/drawing/2014/main" val="3741983559"/>
                    </a:ext>
                  </a:extLst>
                </a:gridCol>
                <a:gridCol w="811033">
                  <a:extLst>
                    <a:ext uri="{9D8B030D-6E8A-4147-A177-3AD203B41FA5}">
                      <a16:colId xmlns:a16="http://schemas.microsoft.com/office/drawing/2014/main" val="3844809472"/>
                    </a:ext>
                  </a:extLst>
                </a:gridCol>
                <a:gridCol w="834887">
                  <a:extLst>
                    <a:ext uri="{9D8B030D-6E8A-4147-A177-3AD203B41FA5}">
                      <a16:colId xmlns:a16="http://schemas.microsoft.com/office/drawing/2014/main" val="3860912361"/>
                    </a:ext>
                  </a:extLst>
                </a:gridCol>
                <a:gridCol w="834887">
                  <a:extLst>
                    <a:ext uri="{9D8B030D-6E8A-4147-A177-3AD203B41FA5}">
                      <a16:colId xmlns:a16="http://schemas.microsoft.com/office/drawing/2014/main" val="2743488993"/>
                    </a:ext>
                  </a:extLst>
                </a:gridCol>
                <a:gridCol w="834887">
                  <a:extLst>
                    <a:ext uri="{9D8B030D-6E8A-4147-A177-3AD203B41FA5}">
                      <a16:colId xmlns:a16="http://schemas.microsoft.com/office/drawing/2014/main" val="2093349267"/>
                    </a:ext>
                  </a:extLst>
                </a:gridCol>
                <a:gridCol w="811033">
                  <a:extLst>
                    <a:ext uri="{9D8B030D-6E8A-4147-A177-3AD203B41FA5}">
                      <a16:colId xmlns:a16="http://schemas.microsoft.com/office/drawing/2014/main" val="1736045830"/>
                    </a:ext>
                  </a:extLst>
                </a:gridCol>
                <a:gridCol w="825610">
                  <a:extLst>
                    <a:ext uri="{9D8B030D-6E8A-4147-A177-3AD203B41FA5}">
                      <a16:colId xmlns:a16="http://schemas.microsoft.com/office/drawing/2014/main" val="204917794"/>
                    </a:ext>
                  </a:extLst>
                </a:gridCol>
              </a:tblGrid>
              <a:tr h="360919">
                <a:tc>
                  <a:txBody>
                    <a:bodyPr/>
                    <a:lstStyle/>
                    <a:p>
                      <a:pPr algn="ctr"/>
                      <a:r>
                        <a:rPr lang="en-US" altLang="zh-CN" sz="2000" b="1" dirty="0">
                          <a:latin typeface="Corbel" panose="020B0503020204020204" pitchFamily="34" charset="0"/>
                        </a:rPr>
                        <a:t>RLP</a:t>
                      </a:r>
                      <a:endParaRPr lang="zh-CN" altLang="en-US" sz="2000" b="1" dirty="0">
                        <a:latin typeface="Corbel" panose="020B05030202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5</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5</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5</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4</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2</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0</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18107050"/>
                  </a:ext>
                </a:extLst>
              </a:tr>
            </a:tbl>
          </a:graphicData>
        </a:graphic>
      </p:graphicFrame>
      <p:graphicFrame>
        <p:nvGraphicFramePr>
          <p:cNvPr id="25" name="表格 24">
            <a:extLst>
              <a:ext uri="{FF2B5EF4-FFF2-40B4-BE49-F238E27FC236}">
                <a16:creationId xmlns:a16="http://schemas.microsoft.com/office/drawing/2014/main" id="{C9969C44-181F-EEDE-AEDE-51910EC7C7A4}"/>
              </a:ext>
            </a:extLst>
          </p:cNvPr>
          <p:cNvGraphicFramePr>
            <a:graphicFrameLocks noGrp="1"/>
          </p:cNvGraphicFramePr>
          <p:nvPr/>
        </p:nvGraphicFramePr>
        <p:xfrm>
          <a:off x="152400" y="4737033"/>
          <a:ext cx="8839200" cy="365760"/>
        </p:xfrm>
        <a:graphic>
          <a:graphicData uri="http://schemas.openxmlformats.org/drawingml/2006/table">
            <a:tbl>
              <a:tblPr bandRow="1">
                <a:tableStyleId>{073A0DAA-6AF3-43AB-8588-CEC1D06C72B9}</a:tableStyleId>
              </a:tblPr>
              <a:tblGrid>
                <a:gridCol w="1398104">
                  <a:extLst>
                    <a:ext uri="{9D8B030D-6E8A-4147-A177-3AD203B41FA5}">
                      <a16:colId xmlns:a16="http://schemas.microsoft.com/office/drawing/2014/main" val="3116300384"/>
                    </a:ext>
                  </a:extLst>
                </a:gridCol>
                <a:gridCol w="826936">
                  <a:extLst>
                    <a:ext uri="{9D8B030D-6E8A-4147-A177-3AD203B41FA5}">
                      <a16:colId xmlns:a16="http://schemas.microsoft.com/office/drawing/2014/main" val="3548803983"/>
                    </a:ext>
                  </a:extLst>
                </a:gridCol>
                <a:gridCol w="842838">
                  <a:extLst>
                    <a:ext uri="{9D8B030D-6E8A-4147-A177-3AD203B41FA5}">
                      <a16:colId xmlns:a16="http://schemas.microsoft.com/office/drawing/2014/main" val="3240082834"/>
                    </a:ext>
                  </a:extLst>
                </a:gridCol>
                <a:gridCol w="818985">
                  <a:extLst>
                    <a:ext uri="{9D8B030D-6E8A-4147-A177-3AD203B41FA5}">
                      <a16:colId xmlns:a16="http://schemas.microsoft.com/office/drawing/2014/main" val="3741983559"/>
                    </a:ext>
                  </a:extLst>
                </a:gridCol>
                <a:gridCol w="811033">
                  <a:extLst>
                    <a:ext uri="{9D8B030D-6E8A-4147-A177-3AD203B41FA5}">
                      <a16:colId xmlns:a16="http://schemas.microsoft.com/office/drawing/2014/main" val="3844809472"/>
                    </a:ext>
                  </a:extLst>
                </a:gridCol>
                <a:gridCol w="834887">
                  <a:extLst>
                    <a:ext uri="{9D8B030D-6E8A-4147-A177-3AD203B41FA5}">
                      <a16:colId xmlns:a16="http://schemas.microsoft.com/office/drawing/2014/main" val="3860912361"/>
                    </a:ext>
                  </a:extLst>
                </a:gridCol>
                <a:gridCol w="834887">
                  <a:extLst>
                    <a:ext uri="{9D8B030D-6E8A-4147-A177-3AD203B41FA5}">
                      <a16:colId xmlns:a16="http://schemas.microsoft.com/office/drawing/2014/main" val="2743488993"/>
                    </a:ext>
                  </a:extLst>
                </a:gridCol>
                <a:gridCol w="834887">
                  <a:extLst>
                    <a:ext uri="{9D8B030D-6E8A-4147-A177-3AD203B41FA5}">
                      <a16:colId xmlns:a16="http://schemas.microsoft.com/office/drawing/2014/main" val="2093349267"/>
                    </a:ext>
                  </a:extLst>
                </a:gridCol>
                <a:gridCol w="811033">
                  <a:extLst>
                    <a:ext uri="{9D8B030D-6E8A-4147-A177-3AD203B41FA5}">
                      <a16:colId xmlns:a16="http://schemas.microsoft.com/office/drawing/2014/main" val="1736045830"/>
                    </a:ext>
                  </a:extLst>
                </a:gridCol>
                <a:gridCol w="825610">
                  <a:extLst>
                    <a:ext uri="{9D8B030D-6E8A-4147-A177-3AD203B41FA5}">
                      <a16:colId xmlns:a16="http://schemas.microsoft.com/office/drawing/2014/main" val="204917794"/>
                    </a:ext>
                  </a:extLst>
                </a:gridCol>
              </a:tblGrid>
              <a:tr h="360919">
                <a:tc>
                  <a:txBody>
                    <a:bodyPr/>
                    <a:lstStyle/>
                    <a:p>
                      <a:pPr algn="ctr"/>
                      <a:r>
                        <a:rPr lang="en-US" altLang="zh-CN" sz="2000" b="1" dirty="0">
                          <a:solidFill>
                            <a:schemeClr val="tx1"/>
                          </a:solidFill>
                          <a:latin typeface="Corbel" panose="020B0503020204020204" pitchFamily="34" charset="0"/>
                          <a:cs typeface="Arial" panose="020B0604020202020204" pitchFamily="34" charset="0"/>
                        </a:rPr>
                        <a:t>TLP</a:t>
                      </a:r>
                      <a:endParaRPr lang="zh-CN" altLang="en-US" sz="2000" b="1"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CN" sz="2400" dirty="0">
                          <a:solidFill>
                            <a:schemeClr val="tx1"/>
                          </a:solidFill>
                          <a:latin typeface="Arial" panose="020B0604020202020204" pitchFamily="34" charset="0"/>
                          <a:cs typeface="Arial" panose="020B0604020202020204" pitchFamily="34" charset="0"/>
                        </a:rPr>
                        <a:t>1</a:t>
                      </a:r>
                      <a:endParaRPr lang="zh-CN" altLang="en-US" sz="240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18107050"/>
                  </a:ext>
                </a:extLst>
              </a:tr>
            </a:tbl>
          </a:graphicData>
        </a:graphic>
      </p:graphicFrame>
      <p:graphicFrame>
        <p:nvGraphicFramePr>
          <p:cNvPr id="49" name="表格 48">
            <a:extLst>
              <a:ext uri="{FF2B5EF4-FFF2-40B4-BE49-F238E27FC236}">
                <a16:creationId xmlns:a16="http://schemas.microsoft.com/office/drawing/2014/main" id="{CE0CB135-D983-B86E-C41C-307D2FA93DA6}"/>
              </a:ext>
            </a:extLst>
          </p:cNvPr>
          <p:cNvGraphicFramePr>
            <a:graphicFrameLocks noGrp="1"/>
          </p:cNvGraphicFramePr>
          <p:nvPr/>
        </p:nvGraphicFramePr>
        <p:xfrm>
          <a:off x="152400" y="5584043"/>
          <a:ext cx="8839200" cy="365760"/>
        </p:xfrm>
        <a:graphic>
          <a:graphicData uri="http://schemas.openxmlformats.org/drawingml/2006/table">
            <a:tbl>
              <a:tblPr bandRow="1">
                <a:tableStyleId>{073A0DAA-6AF3-43AB-8588-CEC1D06C72B9}</a:tableStyleId>
              </a:tblPr>
              <a:tblGrid>
                <a:gridCol w="1398104">
                  <a:extLst>
                    <a:ext uri="{9D8B030D-6E8A-4147-A177-3AD203B41FA5}">
                      <a16:colId xmlns:a16="http://schemas.microsoft.com/office/drawing/2014/main" val="3116300384"/>
                    </a:ext>
                  </a:extLst>
                </a:gridCol>
                <a:gridCol w="826936">
                  <a:extLst>
                    <a:ext uri="{9D8B030D-6E8A-4147-A177-3AD203B41FA5}">
                      <a16:colId xmlns:a16="http://schemas.microsoft.com/office/drawing/2014/main" val="3548803983"/>
                    </a:ext>
                  </a:extLst>
                </a:gridCol>
                <a:gridCol w="842838">
                  <a:extLst>
                    <a:ext uri="{9D8B030D-6E8A-4147-A177-3AD203B41FA5}">
                      <a16:colId xmlns:a16="http://schemas.microsoft.com/office/drawing/2014/main" val="3240082834"/>
                    </a:ext>
                  </a:extLst>
                </a:gridCol>
                <a:gridCol w="818985">
                  <a:extLst>
                    <a:ext uri="{9D8B030D-6E8A-4147-A177-3AD203B41FA5}">
                      <a16:colId xmlns:a16="http://schemas.microsoft.com/office/drawing/2014/main" val="3741983559"/>
                    </a:ext>
                  </a:extLst>
                </a:gridCol>
                <a:gridCol w="811033">
                  <a:extLst>
                    <a:ext uri="{9D8B030D-6E8A-4147-A177-3AD203B41FA5}">
                      <a16:colId xmlns:a16="http://schemas.microsoft.com/office/drawing/2014/main" val="3844809472"/>
                    </a:ext>
                  </a:extLst>
                </a:gridCol>
                <a:gridCol w="834887">
                  <a:extLst>
                    <a:ext uri="{9D8B030D-6E8A-4147-A177-3AD203B41FA5}">
                      <a16:colId xmlns:a16="http://schemas.microsoft.com/office/drawing/2014/main" val="3860912361"/>
                    </a:ext>
                  </a:extLst>
                </a:gridCol>
                <a:gridCol w="834887">
                  <a:extLst>
                    <a:ext uri="{9D8B030D-6E8A-4147-A177-3AD203B41FA5}">
                      <a16:colId xmlns:a16="http://schemas.microsoft.com/office/drawing/2014/main" val="2743488993"/>
                    </a:ext>
                  </a:extLst>
                </a:gridCol>
                <a:gridCol w="834887">
                  <a:extLst>
                    <a:ext uri="{9D8B030D-6E8A-4147-A177-3AD203B41FA5}">
                      <a16:colId xmlns:a16="http://schemas.microsoft.com/office/drawing/2014/main" val="2093349267"/>
                    </a:ext>
                  </a:extLst>
                </a:gridCol>
                <a:gridCol w="811033">
                  <a:extLst>
                    <a:ext uri="{9D8B030D-6E8A-4147-A177-3AD203B41FA5}">
                      <a16:colId xmlns:a16="http://schemas.microsoft.com/office/drawing/2014/main" val="1736045830"/>
                    </a:ext>
                  </a:extLst>
                </a:gridCol>
                <a:gridCol w="825610">
                  <a:extLst>
                    <a:ext uri="{9D8B030D-6E8A-4147-A177-3AD203B41FA5}">
                      <a16:colId xmlns:a16="http://schemas.microsoft.com/office/drawing/2014/main" val="204917794"/>
                    </a:ext>
                  </a:extLst>
                </a:gridCol>
              </a:tblGrid>
              <a:tr h="360919">
                <a:tc>
                  <a:txBody>
                    <a:bodyPr/>
                    <a:lstStyle/>
                    <a:p>
                      <a:pPr algn="ctr"/>
                      <a:r>
                        <a:rPr lang="en-US" altLang="zh-CN" sz="2000" b="1" dirty="0">
                          <a:solidFill>
                            <a:schemeClr val="tx1"/>
                          </a:solidFill>
                          <a:latin typeface="Corbel" panose="020B0503020204020204" pitchFamily="34" charset="0"/>
                          <a:cs typeface="Arial" panose="020B0604020202020204" pitchFamily="34" charset="0"/>
                        </a:rPr>
                        <a:t>Reschedule</a:t>
                      </a:r>
                      <a:endParaRPr lang="zh-CN" altLang="en-US" sz="2000" b="1" dirty="0">
                        <a:solidFill>
                          <a:schemeClr val="tx1"/>
                        </a:solidFill>
                        <a:latin typeface="Corbel" panose="020B0503020204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tx1"/>
                          </a:solidFill>
                          <a:latin typeface="Arial" panose="020B0604020202020204" pitchFamily="34" charset="0"/>
                          <a:cs typeface="Arial" panose="020B0604020202020204" pitchFamily="34" charset="0"/>
                          <a:sym typeface="Wingdings 2" panose="05020102010507070707" pitchFamily="18" charset="2"/>
                        </a:rPr>
                        <a:t></a:t>
                      </a:r>
                      <a:endParaRPr lang="zh-CN" altLang="en-US" sz="24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1318107050"/>
                  </a:ext>
                </a:extLst>
              </a:tr>
            </a:tbl>
          </a:graphicData>
        </a:graphic>
      </p:graphicFrame>
      <p:graphicFrame>
        <p:nvGraphicFramePr>
          <p:cNvPr id="50" name="表格 49">
            <a:extLst>
              <a:ext uri="{FF2B5EF4-FFF2-40B4-BE49-F238E27FC236}">
                <a16:creationId xmlns:a16="http://schemas.microsoft.com/office/drawing/2014/main" id="{CBE9B4A2-8B63-D52E-BD46-3B92DC1B01BC}"/>
              </a:ext>
            </a:extLst>
          </p:cNvPr>
          <p:cNvGraphicFramePr>
            <a:graphicFrameLocks noGrp="1"/>
          </p:cNvGraphicFramePr>
          <p:nvPr>
            <p:extLst>
              <p:ext uri="{D42A27DB-BD31-4B8C-83A1-F6EECF244321}">
                <p14:modId xmlns:p14="http://schemas.microsoft.com/office/powerpoint/2010/main" val="2612163783"/>
              </p:ext>
            </p:extLst>
          </p:nvPr>
        </p:nvGraphicFramePr>
        <p:xfrm>
          <a:off x="152400" y="5100054"/>
          <a:ext cx="8839200" cy="487680"/>
        </p:xfrm>
        <a:graphic>
          <a:graphicData uri="http://schemas.openxmlformats.org/drawingml/2006/table">
            <a:tbl>
              <a:tblPr bandRow="1">
                <a:tableStyleId>{073A0DAA-6AF3-43AB-8588-CEC1D06C72B9}</a:tableStyleId>
              </a:tblPr>
              <a:tblGrid>
                <a:gridCol w="1398104">
                  <a:extLst>
                    <a:ext uri="{9D8B030D-6E8A-4147-A177-3AD203B41FA5}">
                      <a16:colId xmlns:a16="http://schemas.microsoft.com/office/drawing/2014/main" val="3116300384"/>
                    </a:ext>
                  </a:extLst>
                </a:gridCol>
                <a:gridCol w="826936">
                  <a:extLst>
                    <a:ext uri="{9D8B030D-6E8A-4147-A177-3AD203B41FA5}">
                      <a16:colId xmlns:a16="http://schemas.microsoft.com/office/drawing/2014/main" val="3548803983"/>
                    </a:ext>
                  </a:extLst>
                </a:gridCol>
                <a:gridCol w="842838">
                  <a:extLst>
                    <a:ext uri="{9D8B030D-6E8A-4147-A177-3AD203B41FA5}">
                      <a16:colId xmlns:a16="http://schemas.microsoft.com/office/drawing/2014/main" val="3240082834"/>
                    </a:ext>
                  </a:extLst>
                </a:gridCol>
                <a:gridCol w="818985">
                  <a:extLst>
                    <a:ext uri="{9D8B030D-6E8A-4147-A177-3AD203B41FA5}">
                      <a16:colId xmlns:a16="http://schemas.microsoft.com/office/drawing/2014/main" val="3741983559"/>
                    </a:ext>
                  </a:extLst>
                </a:gridCol>
                <a:gridCol w="811033">
                  <a:extLst>
                    <a:ext uri="{9D8B030D-6E8A-4147-A177-3AD203B41FA5}">
                      <a16:colId xmlns:a16="http://schemas.microsoft.com/office/drawing/2014/main" val="3844809472"/>
                    </a:ext>
                  </a:extLst>
                </a:gridCol>
                <a:gridCol w="834887">
                  <a:extLst>
                    <a:ext uri="{9D8B030D-6E8A-4147-A177-3AD203B41FA5}">
                      <a16:colId xmlns:a16="http://schemas.microsoft.com/office/drawing/2014/main" val="3860912361"/>
                    </a:ext>
                  </a:extLst>
                </a:gridCol>
                <a:gridCol w="834887">
                  <a:extLst>
                    <a:ext uri="{9D8B030D-6E8A-4147-A177-3AD203B41FA5}">
                      <a16:colId xmlns:a16="http://schemas.microsoft.com/office/drawing/2014/main" val="2743488993"/>
                    </a:ext>
                  </a:extLst>
                </a:gridCol>
                <a:gridCol w="834887">
                  <a:extLst>
                    <a:ext uri="{9D8B030D-6E8A-4147-A177-3AD203B41FA5}">
                      <a16:colId xmlns:a16="http://schemas.microsoft.com/office/drawing/2014/main" val="2093349267"/>
                    </a:ext>
                  </a:extLst>
                </a:gridCol>
                <a:gridCol w="811033">
                  <a:extLst>
                    <a:ext uri="{9D8B030D-6E8A-4147-A177-3AD203B41FA5}">
                      <a16:colId xmlns:a16="http://schemas.microsoft.com/office/drawing/2014/main" val="1736045830"/>
                    </a:ext>
                  </a:extLst>
                </a:gridCol>
                <a:gridCol w="825610">
                  <a:extLst>
                    <a:ext uri="{9D8B030D-6E8A-4147-A177-3AD203B41FA5}">
                      <a16:colId xmlns:a16="http://schemas.microsoft.com/office/drawing/2014/main" val="204917794"/>
                    </a:ext>
                  </a:extLst>
                </a:gridCol>
              </a:tblGrid>
              <a:tr h="360919">
                <a:tc>
                  <a:txBody>
                    <a:bodyPr/>
                    <a:lstStyle/>
                    <a:p>
                      <a:pPr algn="ctr"/>
                      <a:r>
                        <a:rPr lang="en-US" altLang="zh-CN" sz="1600" b="1" dirty="0">
                          <a:solidFill>
                            <a:schemeClr val="tx1"/>
                          </a:solidFill>
                          <a:latin typeface="Corbel" panose="020B0503020204020204" pitchFamily="34" charset="0"/>
                          <a:cs typeface="Arial" panose="020B0604020202020204" pitchFamily="34" charset="0"/>
                        </a:rPr>
                        <a:t>Estimated</a:t>
                      </a:r>
                    </a:p>
                    <a:p>
                      <a:pPr algn="ctr"/>
                      <a:r>
                        <a:rPr lang="en-US" altLang="zh-CN" sz="1600" b="1" dirty="0">
                          <a:solidFill>
                            <a:schemeClr val="tx1"/>
                          </a:solidFill>
                          <a:latin typeface="Corbel" panose="020B0503020204020204" pitchFamily="34" charset="0"/>
                          <a:cs typeface="Arial" panose="020B0604020202020204" pitchFamily="34" charset="0"/>
                        </a:rPr>
                        <a:t>value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5</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5</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5</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4</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2</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1</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1</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1</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Arial" panose="020B0604020202020204" pitchFamily="34" charset="0"/>
                          <a:cs typeface="Arial" panose="020B0604020202020204" pitchFamily="34" charset="0"/>
                          <a:sym typeface="Wingdings 2" panose="05020102010507070707" pitchFamily="18" charset="2"/>
                        </a:rPr>
                        <a:t>0</a:t>
                      </a:r>
                      <a:endParaRPr lang="zh-CN" altLang="en-US" sz="24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18107050"/>
                  </a:ext>
                </a:extLst>
              </a:tr>
            </a:tbl>
          </a:graphicData>
        </a:graphic>
      </p:graphicFrame>
      <p:grpSp>
        <p:nvGrpSpPr>
          <p:cNvPr id="51" name="组合 50">
            <a:extLst>
              <a:ext uri="{FF2B5EF4-FFF2-40B4-BE49-F238E27FC236}">
                <a16:creationId xmlns:a16="http://schemas.microsoft.com/office/drawing/2014/main" id="{34ED34DE-ECAF-A4E2-54A8-3D88513EF332}"/>
              </a:ext>
            </a:extLst>
          </p:cNvPr>
          <p:cNvGrpSpPr/>
          <p:nvPr/>
        </p:nvGrpSpPr>
        <p:grpSpPr>
          <a:xfrm>
            <a:off x="1544410" y="2161675"/>
            <a:ext cx="7447190" cy="1907678"/>
            <a:chOff x="5440912" y="3366100"/>
            <a:chExt cx="3417338" cy="875388"/>
          </a:xfrm>
        </p:grpSpPr>
        <p:grpSp>
          <p:nvGrpSpPr>
            <p:cNvPr id="8" name="组合 7">
              <a:extLst>
                <a:ext uri="{FF2B5EF4-FFF2-40B4-BE49-F238E27FC236}">
                  <a16:creationId xmlns:a16="http://schemas.microsoft.com/office/drawing/2014/main" id="{97503EBD-8F4E-02E4-1FB7-B227E4EDD425}"/>
                </a:ext>
              </a:extLst>
            </p:cNvPr>
            <p:cNvGrpSpPr/>
            <p:nvPr/>
          </p:nvGrpSpPr>
          <p:grpSpPr>
            <a:xfrm>
              <a:off x="5440912" y="3366100"/>
              <a:ext cx="1521338" cy="146937"/>
              <a:chOff x="7711440" y="4272962"/>
              <a:chExt cx="1503508" cy="195916"/>
            </a:xfrm>
          </p:grpSpPr>
          <p:sp>
            <p:nvSpPr>
              <p:cNvPr id="45" name="矩形 44">
                <a:extLst>
                  <a:ext uri="{FF2B5EF4-FFF2-40B4-BE49-F238E27FC236}">
                    <a16:creationId xmlns:a16="http://schemas.microsoft.com/office/drawing/2014/main" id="{2C956907-659F-DA2D-630E-61F6F944BCE4}"/>
                  </a:ext>
                </a:extLst>
              </p:cNvPr>
              <p:cNvSpPr/>
              <p:nvPr/>
            </p:nvSpPr>
            <p:spPr>
              <a:xfrm>
                <a:off x="7711440" y="4272962"/>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Today</a:t>
                </a:r>
                <a:endParaRPr lang="zh-CN" altLang="en-US" dirty="0">
                  <a:solidFill>
                    <a:schemeClr val="tx1"/>
                  </a:solidFill>
                  <a:latin typeface="Corbel" panose="020B0503020204020204" pitchFamily="34" charset="0"/>
                  <a:cs typeface="Arial" panose="020B0604020202020204" pitchFamily="34" charset="0"/>
                </a:endParaRPr>
              </a:p>
            </p:txBody>
          </p:sp>
          <p:sp>
            <p:nvSpPr>
              <p:cNvPr id="46" name="矩形 45">
                <a:extLst>
                  <a:ext uri="{FF2B5EF4-FFF2-40B4-BE49-F238E27FC236}">
                    <a16:creationId xmlns:a16="http://schemas.microsoft.com/office/drawing/2014/main" id="{4BE03BCA-DB53-99C1-B4FF-FDE847F27F1D}"/>
                  </a:ext>
                </a:extLst>
              </p:cNvPr>
              <p:cNvSpPr/>
              <p:nvPr/>
            </p:nvSpPr>
            <p:spPr>
              <a:xfrm>
                <a:off x="8087317" y="4272962"/>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is</a:t>
                </a:r>
                <a:endParaRPr lang="zh-CN" altLang="en-US" dirty="0">
                  <a:solidFill>
                    <a:schemeClr val="tx1"/>
                  </a:solidFill>
                  <a:latin typeface="Corbel" panose="020B0503020204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537E488B-15B2-0ACC-2ECC-095387003494}"/>
                  </a:ext>
                </a:extLst>
              </p:cNvPr>
              <p:cNvSpPr/>
              <p:nvPr/>
            </p:nvSpPr>
            <p:spPr>
              <a:xfrm>
                <a:off x="8463194" y="4272962"/>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sunny</a:t>
                </a:r>
                <a:endParaRPr lang="zh-CN" altLang="en-US" dirty="0">
                  <a:solidFill>
                    <a:schemeClr val="tx1"/>
                  </a:solidFill>
                  <a:latin typeface="Corbel" panose="020B0503020204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F87CFBD1-CCA1-4694-0662-8EF82CF89AA5}"/>
                  </a:ext>
                </a:extLst>
              </p:cNvPr>
              <p:cNvSpPr/>
              <p:nvPr/>
            </p:nvSpPr>
            <p:spPr>
              <a:xfrm>
                <a:off x="8839071" y="4272962"/>
                <a:ext cx="375877" cy="195916"/>
              </a:xfrm>
              <a:prstGeom prst="rect">
                <a:avLst/>
              </a:prstGeom>
              <a:solidFill>
                <a:srgbClr val="00B050">
                  <a:alpha val="7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&lt;</a:t>
                </a:r>
                <a:r>
                  <a:rPr lang="en-US" altLang="zh-CN" dirty="0" err="1">
                    <a:solidFill>
                      <a:schemeClr val="tx1"/>
                    </a:solidFill>
                    <a:latin typeface="Corbel" panose="020B0503020204020204" pitchFamily="34" charset="0"/>
                    <a:cs typeface="Arial" panose="020B0604020202020204" pitchFamily="34" charset="0"/>
                  </a:rPr>
                  <a:t>eos</a:t>
                </a:r>
                <a:r>
                  <a:rPr lang="en-US" altLang="zh-CN" dirty="0">
                    <a:solidFill>
                      <a:schemeClr val="tx1"/>
                    </a:solidFill>
                    <a:latin typeface="Corbel" panose="020B0503020204020204" pitchFamily="34" charset="0"/>
                    <a:cs typeface="Arial" panose="020B0604020202020204" pitchFamily="34" charset="0"/>
                  </a:rPr>
                  <a:t>&gt;</a:t>
                </a:r>
                <a:endParaRPr lang="zh-CN" altLang="en-US" dirty="0">
                  <a:solidFill>
                    <a:schemeClr val="tx1"/>
                  </a:solidFill>
                  <a:latin typeface="Corbel" panose="020B0503020204020204" pitchFamily="34" charset="0"/>
                  <a:cs typeface="Arial" panose="020B0604020202020204" pitchFamily="34" charset="0"/>
                </a:endParaRPr>
              </a:p>
            </p:txBody>
          </p:sp>
        </p:grpSp>
        <p:grpSp>
          <p:nvGrpSpPr>
            <p:cNvPr id="9" name="组合 8">
              <a:extLst>
                <a:ext uri="{FF2B5EF4-FFF2-40B4-BE49-F238E27FC236}">
                  <a16:creationId xmlns:a16="http://schemas.microsoft.com/office/drawing/2014/main" id="{64A101E4-819F-966C-4D4D-7FFBC8587361}"/>
                </a:ext>
              </a:extLst>
            </p:cNvPr>
            <p:cNvGrpSpPr/>
            <p:nvPr/>
          </p:nvGrpSpPr>
          <p:grpSpPr>
            <a:xfrm>
              <a:off x="5440912" y="3548213"/>
              <a:ext cx="2282008" cy="146937"/>
              <a:chOff x="7711440" y="4555835"/>
              <a:chExt cx="2255262" cy="195916"/>
            </a:xfrm>
          </p:grpSpPr>
          <p:sp>
            <p:nvSpPr>
              <p:cNvPr id="39" name="矩形 38">
                <a:extLst>
                  <a:ext uri="{FF2B5EF4-FFF2-40B4-BE49-F238E27FC236}">
                    <a16:creationId xmlns:a16="http://schemas.microsoft.com/office/drawing/2014/main" id="{03B8AABD-419F-C80C-E8A7-729C559DC8A3}"/>
                  </a:ext>
                </a:extLst>
              </p:cNvPr>
              <p:cNvSpPr/>
              <p:nvPr/>
            </p:nvSpPr>
            <p:spPr>
              <a:xfrm>
                <a:off x="7711440" y="45558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It</a:t>
                </a:r>
                <a:endParaRPr lang="zh-CN" altLang="en-US" dirty="0">
                  <a:solidFill>
                    <a:schemeClr val="tx1"/>
                  </a:solidFill>
                  <a:latin typeface="Corbel" panose="020B0503020204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7373E929-759D-E792-66B1-559686F064BD}"/>
                  </a:ext>
                </a:extLst>
              </p:cNvPr>
              <p:cNvSpPr/>
              <p:nvPr/>
            </p:nvSpPr>
            <p:spPr>
              <a:xfrm>
                <a:off x="8087317" y="45558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is</a:t>
                </a:r>
                <a:endParaRPr lang="zh-CN" altLang="en-US" dirty="0">
                  <a:solidFill>
                    <a:schemeClr val="tx1"/>
                  </a:solidFill>
                  <a:latin typeface="Corbel" panose="020B0503020204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8B8E6949-FD6F-3C02-53E1-929E37D27617}"/>
                  </a:ext>
                </a:extLst>
              </p:cNvPr>
              <p:cNvSpPr/>
              <p:nvPr/>
            </p:nvSpPr>
            <p:spPr>
              <a:xfrm>
                <a:off x="8463194" y="45558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a:t>
                </a:r>
                <a:endParaRPr lang="zh-CN" altLang="en-US" dirty="0">
                  <a:solidFill>
                    <a:schemeClr val="tx1"/>
                  </a:solidFill>
                  <a:latin typeface="Corbel" panose="020B0503020204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EC0AC8AE-69F4-A4AA-DB16-82921C5BEBBC}"/>
                  </a:ext>
                </a:extLst>
              </p:cNvPr>
              <p:cNvSpPr/>
              <p:nvPr/>
            </p:nvSpPr>
            <p:spPr>
              <a:xfrm>
                <a:off x="8839071" y="45558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good</a:t>
                </a:r>
                <a:endParaRPr lang="zh-CN" altLang="en-US" dirty="0">
                  <a:solidFill>
                    <a:schemeClr val="tx1"/>
                  </a:solidFill>
                  <a:latin typeface="Corbel" panose="020B0503020204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BC483631-56CE-9568-BE72-D963349C71AF}"/>
                  </a:ext>
                </a:extLst>
              </p:cNvPr>
              <p:cNvSpPr/>
              <p:nvPr/>
            </p:nvSpPr>
            <p:spPr>
              <a:xfrm>
                <a:off x="9214948" y="45558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work</a:t>
                </a:r>
                <a:endParaRPr lang="zh-CN" altLang="en-US" dirty="0">
                  <a:solidFill>
                    <a:schemeClr val="tx1"/>
                  </a:solidFill>
                  <a:latin typeface="Corbel" panose="020B0503020204020204" pitchFamily="34" charset="0"/>
                  <a:cs typeface="Arial" panose="020B0604020202020204" pitchFamily="34" charset="0"/>
                </a:endParaRPr>
              </a:p>
            </p:txBody>
          </p:sp>
          <p:sp>
            <p:nvSpPr>
              <p:cNvPr id="44" name="矩形 43">
                <a:extLst>
                  <a:ext uri="{FF2B5EF4-FFF2-40B4-BE49-F238E27FC236}">
                    <a16:creationId xmlns:a16="http://schemas.microsoft.com/office/drawing/2014/main" id="{1B66E619-0F77-D2FF-290F-6453CBA5BAB3}"/>
                  </a:ext>
                </a:extLst>
              </p:cNvPr>
              <p:cNvSpPr/>
              <p:nvPr/>
            </p:nvSpPr>
            <p:spPr>
              <a:xfrm>
                <a:off x="9590825" y="4555835"/>
                <a:ext cx="375877" cy="195916"/>
              </a:xfrm>
              <a:prstGeom prst="rect">
                <a:avLst/>
              </a:prstGeom>
              <a:solidFill>
                <a:srgbClr val="00B050">
                  <a:alpha val="7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&lt;</a:t>
                </a:r>
                <a:r>
                  <a:rPr lang="en-US" altLang="zh-CN" dirty="0" err="1">
                    <a:solidFill>
                      <a:schemeClr val="tx1"/>
                    </a:solidFill>
                    <a:latin typeface="Corbel" panose="020B0503020204020204" pitchFamily="34" charset="0"/>
                    <a:cs typeface="Arial" panose="020B0604020202020204" pitchFamily="34" charset="0"/>
                  </a:rPr>
                  <a:t>eos</a:t>
                </a:r>
                <a:r>
                  <a:rPr lang="en-US" altLang="zh-CN" dirty="0">
                    <a:solidFill>
                      <a:schemeClr val="tx1"/>
                    </a:solidFill>
                    <a:latin typeface="Corbel" panose="020B0503020204020204" pitchFamily="34" charset="0"/>
                    <a:cs typeface="Arial" panose="020B0604020202020204" pitchFamily="34" charset="0"/>
                  </a:rPr>
                  <a:t>&gt;</a:t>
                </a:r>
                <a:endParaRPr lang="zh-CN" altLang="en-US" dirty="0">
                  <a:solidFill>
                    <a:schemeClr val="tx1"/>
                  </a:solidFill>
                  <a:latin typeface="Corbel" panose="020B0503020204020204" pitchFamily="34" charset="0"/>
                  <a:cs typeface="Arial" panose="020B0604020202020204" pitchFamily="34" charset="0"/>
                </a:endParaRPr>
              </a:p>
            </p:txBody>
          </p:sp>
        </p:grpSp>
        <p:grpSp>
          <p:nvGrpSpPr>
            <p:cNvPr id="10" name="组合 9">
              <a:extLst>
                <a:ext uri="{FF2B5EF4-FFF2-40B4-BE49-F238E27FC236}">
                  <a16:creationId xmlns:a16="http://schemas.microsoft.com/office/drawing/2014/main" id="{F414507D-786E-BBCF-A0D3-35D29F84CDF0}"/>
                </a:ext>
              </a:extLst>
            </p:cNvPr>
            <p:cNvGrpSpPr/>
            <p:nvPr/>
          </p:nvGrpSpPr>
          <p:grpSpPr>
            <a:xfrm>
              <a:off x="5440912" y="3730326"/>
              <a:ext cx="1901673" cy="146937"/>
              <a:chOff x="7711440" y="4835579"/>
              <a:chExt cx="1879385" cy="195916"/>
            </a:xfrm>
          </p:grpSpPr>
          <p:sp>
            <p:nvSpPr>
              <p:cNvPr id="34" name="矩形 33">
                <a:extLst>
                  <a:ext uri="{FF2B5EF4-FFF2-40B4-BE49-F238E27FC236}">
                    <a16:creationId xmlns:a16="http://schemas.microsoft.com/office/drawing/2014/main" id="{218744B1-8B1F-40AF-1D74-1E68E2E4BC59}"/>
                  </a:ext>
                </a:extLst>
              </p:cNvPr>
              <p:cNvSpPr/>
              <p:nvPr/>
            </p:nvSpPr>
            <p:spPr>
              <a:xfrm>
                <a:off x="7711440" y="4835579"/>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Have</a:t>
                </a:r>
                <a:endParaRPr lang="zh-CN" altLang="en-US" dirty="0">
                  <a:solidFill>
                    <a:schemeClr val="tx1"/>
                  </a:solidFill>
                  <a:latin typeface="Corbel" panose="020B0503020204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EAFED86B-6A93-55F9-827C-04EDAB4784E0}"/>
                  </a:ext>
                </a:extLst>
              </p:cNvPr>
              <p:cNvSpPr/>
              <p:nvPr/>
            </p:nvSpPr>
            <p:spPr>
              <a:xfrm>
                <a:off x="8087317" y="4835579"/>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a:t>
                </a:r>
                <a:endParaRPr lang="zh-CN" altLang="en-US" dirty="0">
                  <a:solidFill>
                    <a:schemeClr val="tx1"/>
                  </a:solidFill>
                  <a:latin typeface="Corbel" panose="020B0503020204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986E6E36-D4B9-0891-1665-A94C8412838D}"/>
                  </a:ext>
                </a:extLst>
              </p:cNvPr>
              <p:cNvSpPr/>
              <p:nvPr/>
            </p:nvSpPr>
            <p:spPr>
              <a:xfrm>
                <a:off x="8463194" y="4835579"/>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nice</a:t>
                </a:r>
                <a:endParaRPr lang="zh-CN" altLang="en-US" dirty="0">
                  <a:solidFill>
                    <a:schemeClr val="tx1"/>
                  </a:solidFill>
                  <a:latin typeface="Corbel" panose="020B0503020204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E9562479-527D-3ECD-B59E-981A30ADBEC7}"/>
                  </a:ext>
                </a:extLst>
              </p:cNvPr>
              <p:cNvSpPr/>
              <p:nvPr/>
            </p:nvSpPr>
            <p:spPr>
              <a:xfrm>
                <a:off x="8839071" y="4835579"/>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day</a:t>
                </a:r>
                <a:endParaRPr lang="zh-CN" altLang="en-US" dirty="0">
                  <a:solidFill>
                    <a:schemeClr val="tx1"/>
                  </a:solidFill>
                  <a:latin typeface="Corbel" panose="020B0503020204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A5444230-774A-D87E-FA6A-5BFD5378DF2D}"/>
                  </a:ext>
                </a:extLst>
              </p:cNvPr>
              <p:cNvSpPr/>
              <p:nvPr/>
            </p:nvSpPr>
            <p:spPr>
              <a:xfrm>
                <a:off x="9214948" y="4835579"/>
                <a:ext cx="375877" cy="195916"/>
              </a:xfrm>
              <a:prstGeom prst="rect">
                <a:avLst/>
              </a:prstGeom>
              <a:solidFill>
                <a:srgbClr val="ECECE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t>
                </a:r>
                <a:endParaRPr lang="zh-CN" altLang="en-US" dirty="0">
                  <a:solidFill>
                    <a:schemeClr val="tx1"/>
                  </a:solidFill>
                  <a:latin typeface="Corbel" panose="020B0503020204020204" pitchFamily="34" charset="0"/>
                  <a:cs typeface="Arial" panose="020B0604020202020204" pitchFamily="34" charset="0"/>
                </a:endParaRPr>
              </a:p>
            </p:txBody>
          </p:sp>
        </p:grpSp>
        <p:grpSp>
          <p:nvGrpSpPr>
            <p:cNvPr id="11" name="组合 10">
              <a:extLst>
                <a:ext uri="{FF2B5EF4-FFF2-40B4-BE49-F238E27FC236}">
                  <a16:creationId xmlns:a16="http://schemas.microsoft.com/office/drawing/2014/main" id="{24DD0B70-34D7-946D-E869-EA9B135B813C}"/>
                </a:ext>
              </a:extLst>
            </p:cNvPr>
            <p:cNvGrpSpPr/>
            <p:nvPr/>
          </p:nvGrpSpPr>
          <p:grpSpPr>
            <a:xfrm>
              <a:off x="5440912" y="3912438"/>
              <a:ext cx="1901673" cy="146937"/>
              <a:chOff x="7711440" y="5090428"/>
              <a:chExt cx="1879385" cy="195916"/>
            </a:xfrm>
          </p:grpSpPr>
          <p:sp>
            <p:nvSpPr>
              <p:cNvPr id="29" name="矩形 28">
                <a:extLst>
                  <a:ext uri="{FF2B5EF4-FFF2-40B4-BE49-F238E27FC236}">
                    <a16:creationId xmlns:a16="http://schemas.microsoft.com/office/drawing/2014/main" id="{AE5BC729-549F-F696-0AF7-1F9173F9C610}"/>
                  </a:ext>
                </a:extLst>
              </p:cNvPr>
              <p:cNvSpPr/>
              <p:nvPr/>
            </p:nvSpPr>
            <p:spPr>
              <a:xfrm>
                <a:off x="7711440" y="5090428"/>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How</a:t>
                </a:r>
                <a:endParaRPr lang="zh-CN" altLang="en-US" dirty="0">
                  <a:solidFill>
                    <a:schemeClr val="tx1"/>
                  </a:solidFill>
                  <a:latin typeface="Corbel" panose="020B0503020204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28D2E8D2-29E8-AEA3-EA9F-41D01FC98545}"/>
                  </a:ext>
                </a:extLst>
              </p:cNvPr>
              <p:cNvSpPr/>
              <p:nvPr/>
            </p:nvSpPr>
            <p:spPr>
              <a:xfrm>
                <a:off x="8087317" y="5090428"/>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are</a:t>
                </a:r>
                <a:endParaRPr lang="zh-CN" altLang="en-US" dirty="0">
                  <a:solidFill>
                    <a:schemeClr val="tx1"/>
                  </a:solidFill>
                  <a:latin typeface="Corbel" panose="020B0503020204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1C9588D-4A0C-27A8-E43A-A9BF7DF79B45}"/>
                  </a:ext>
                </a:extLst>
              </p:cNvPr>
              <p:cNvSpPr/>
              <p:nvPr/>
            </p:nvSpPr>
            <p:spPr>
              <a:xfrm>
                <a:off x="8463194" y="5090428"/>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you</a:t>
                </a:r>
                <a:endParaRPr lang="zh-CN" altLang="en-US" dirty="0">
                  <a:solidFill>
                    <a:schemeClr val="tx1"/>
                  </a:solidFill>
                  <a:latin typeface="Corbel" panose="020B0503020204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44390C44-FEE6-83C5-DBDE-8B11E2C1ADF2}"/>
                  </a:ext>
                </a:extLst>
              </p:cNvPr>
              <p:cNvSpPr/>
              <p:nvPr/>
            </p:nvSpPr>
            <p:spPr>
              <a:xfrm>
                <a:off x="8839071" y="5090428"/>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t>
                </a:r>
                <a:endParaRPr lang="zh-CN" altLang="en-US" dirty="0">
                  <a:solidFill>
                    <a:schemeClr val="tx1"/>
                  </a:solidFill>
                  <a:latin typeface="Corbel" panose="020B0503020204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28010B9F-DAD3-BEF9-3664-A993260DA59A}"/>
                  </a:ext>
                </a:extLst>
              </p:cNvPr>
              <p:cNvSpPr/>
              <p:nvPr/>
            </p:nvSpPr>
            <p:spPr>
              <a:xfrm>
                <a:off x="9214948" y="5090428"/>
                <a:ext cx="375877" cy="195916"/>
              </a:xfrm>
              <a:prstGeom prst="rect">
                <a:avLst/>
              </a:prstGeom>
              <a:solidFill>
                <a:srgbClr val="00B050">
                  <a:alpha val="7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&lt;</a:t>
                </a:r>
                <a:r>
                  <a:rPr lang="en-US" altLang="zh-CN" dirty="0" err="1">
                    <a:solidFill>
                      <a:schemeClr val="tx1"/>
                    </a:solidFill>
                    <a:latin typeface="Corbel" panose="020B0503020204020204" pitchFamily="34" charset="0"/>
                    <a:cs typeface="Arial" panose="020B0604020202020204" pitchFamily="34" charset="0"/>
                  </a:rPr>
                  <a:t>eos</a:t>
                </a:r>
                <a:r>
                  <a:rPr lang="en-US" altLang="zh-CN" dirty="0">
                    <a:solidFill>
                      <a:schemeClr val="tx1"/>
                    </a:solidFill>
                    <a:latin typeface="Corbel" panose="020B0503020204020204" pitchFamily="34" charset="0"/>
                    <a:cs typeface="Arial" panose="020B0604020202020204" pitchFamily="34" charset="0"/>
                  </a:rPr>
                  <a:t>&gt;</a:t>
                </a:r>
                <a:endParaRPr lang="zh-CN" altLang="en-US" dirty="0">
                  <a:solidFill>
                    <a:schemeClr val="tx1"/>
                  </a:solidFill>
                  <a:latin typeface="Corbel" panose="020B0503020204020204" pitchFamily="34" charset="0"/>
                  <a:cs typeface="Arial" panose="020B0604020202020204" pitchFamily="34" charset="0"/>
                </a:endParaRPr>
              </a:p>
            </p:txBody>
          </p:sp>
        </p:grpSp>
        <p:grpSp>
          <p:nvGrpSpPr>
            <p:cNvPr id="12" name="组合 11">
              <a:extLst>
                <a:ext uri="{FF2B5EF4-FFF2-40B4-BE49-F238E27FC236}">
                  <a16:creationId xmlns:a16="http://schemas.microsoft.com/office/drawing/2014/main" id="{FD59A0BB-2C99-7AB9-BC30-06921E4AA5D1}"/>
                </a:ext>
              </a:extLst>
            </p:cNvPr>
            <p:cNvGrpSpPr/>
            <p:nvPr/>
          </p:nvGrpSpPr>
          <p:grpSpPr>
            <a:xfrm>
              <a:off x="5440912" y="4094551"/>
              <a:ext cx="3417338" cy="146937"/>
              <a:chOff x="7711440" y="5342535"/>
              <a:chExt cx="3377286" cy="195916"/>
            </a:xfrm>
          </p:grpSpPr>
          <p:sp>
            <p:nvSpPr>
              <p:cNvPr id="13" name="矩形 12">
                <a:extLst>
                  <a:ext uri="{FF2B5EF4-FFF2-40B4-BE49-F238E27FC236}">
                    <a16:creationId xmlns:a16="http://schemas.microsoft.com/office/drawing/2014/main" id="{08C82AB2-18A3-F4E0-EF7A-AB0B921A9324}"/>
                  </a:ext>
                </a:extLst>
              </p:cNvPr>
              <p:cNvSpPr/>
              <p:nvPr/>
            </p:nvSpPr>
            <p:spPr>
              <a:xfrm>
                <a:off x="7711440"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Here</a:t>
                </a:r>
                <a:endParaRPr lang="zh-CN" altLang="en-US" dirty="0">
                  <a:solidFill>
                    <a:schemeClr val="tx1"/>
                  </a:solidFill>
                  <a:latin typeface="Corbel" panose="020B0503020204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8FCEDC7E-81F7-E244-A597-E3068C77A48B}"/>
                  </a:ext>
                </a:extLst>
              </p:cNvPr>
              <p:cNvSpPr/>
              <p:nvPr/>
            </p:nvSpPr>
            <p:spPr>
              <a:xfrm>
                <a:off x="8087317"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is</a:t>
                </a:r>
                <a:endParaRPr lang="zh-CN" altLang="en-US" dirty="0">
                  <a:solidFill>
                    <a:schemeClr val="tx1"/>
                  </a:solidFill>
                  <a:latin typeface="Corbel" panose="020B0503020204020204" pitchFamily="34" charset="0"/>
                  <a:cs typeface="Arial" panose="020B0604020202020204" pitchFamily="34" charset="0"/>
                </a:endParaRPr>
              </a:p>
            </p:txBody>
          </p:sp>
          <p:sp>
            <p:nvSpPr>
              <p:cNvPr id="15" name="矩形 14">
                <a:extLst>
                  <a:ext uri="{FF2B5EF4-FFF2-40B4-BE49-F238E27FC236}">
                    <a16:creationId xmlns:a16="http://schemas.microsoft.com/office/drawing/2014/main" id="{1648E0A9-0015-5E21-0CDB-A2968B4CABC4}"/>
                  </a:ext>
                </a:extLst>
              </p:cNvPr>
              <p:cNvSpPr/>
              <p:nvPr/>
            </p:nvSpPr>
            <p:spPr>
              <a:xfrm>
                <a:off x="8463194"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a:t>
                </a:r>
                <a:endParaRPr lang="zh-CN" altLang="en-US" dirty="0">
                  <a:solidFill>
                    <a:schemeClr val="tx1"/>
                  </a:solidFill>
                  <a:latin typeface="Corbel" panose="020B0503020204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C88B5832-A2FB-B19D-BB0F-C33ABD040153}"/>
                  </a:ext>
                </a:extLst>
              </p:cNvPr>
              <p:cNvSpPr/>
              <p:nvPr/>
            </p:nvSpPr>
            <p:spPr>
              <a:xfrm>
                <a:off x="8839071"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cute</a:t>
                </a:r>
                <a:endParaRPr lang="zh-CN" altLang="en-US" dirty="0">
                  <a:solidFill>
                    <a:schemeClr val="tx1"/>
                  </a:solidFill>
                  <a:latin typeface="Corbel" panose="020B0503020204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CB0E6624-0288-1F09-1FC3-31CF867D5A8C}"/>
                  </a:ext>
                </a:extLst>
              </p:cNvPr>
              <p:cNvSpPr/>
              <p:nvPr/>
            </p:nvSpPr>
            <p:spPr>
              <a:xfrm>
                <a:off x="9214948"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dog</a:t>
                </a:r>
                <a:endParaRPr lang="zh-CN" altLang="en-US" dirty="0">
                  <a:solidFill>
                    <a:schemeClr val="tx1"/>
                  </a:solidFill>
                  <a:latin typeface="Corbel" panose="020B0503020204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CD7BE501-DBD1-CD20-5F1C-90482097E1E1}"/>
                  </a:ext>
                </a:extLst>
              </p:cNvPr>
              <p:cNvSpPr/>
              <p:nvPr/>
            </p:nvSpPr>
            <p:spPr>
              <a:xfrm>
                <a:off x="9590825"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t>
                </a:r>
                <a:endParaRPr lang="zh-CN" altLang="en-US" dirty="0">
                  <a:solidFill>
                    <a:schemeClr val="tx1"/>
                  </a:solidFill>
                  <a:latin typeface="Corbel" panose="020B0503020204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1AE84EDE-85D3-BF49-61EF-F097E556F169}"/>
                  </a:ext>
                </a:extLst>
              </p:cNvPr>
              <p:cNvSpPr/>
              <p:nvPr/>
            </p:nvSpPr>
            <p:spPr>
              <a:xfrm>
                <a:off x="9961095"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look</a:t>
                </a:r>
                <a:endParaRPr lang="zh-CN" altLang="en-US" dirty="0">
                  <a:solidFill>
                    <a:schemeClr val="tx1"/>
                  </a:solidFill>
                  <a:latin typeface="Corbel" panose="020B0503020204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1883A5B9-F563-7701-045F-53261D937C71}"/>
                  </a:ext>
                </a:extLst>
              </p:cNvPr>
              <p:cNvSpPr/>
              <p:nvPr/>
            </p:nvSpPr>
            <p:spPr>
              <a:xfrm>
                <a:off x="10336972" y="5342535"/>
                <a:ext cx="375877" cy="195916"/>
              </a:xfrm>
              <a:prstGeom prst="rect">
                <a:avLst/>
              </a:prstGeom>
              <a:solidFill>
                <a:schemeClr val="accent6">
                  <a:lumMod val="20000"/>
                  <a:lumOff val="80000"/>
                  <a:alpha val="7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a:t>
                </a:r>
                <a:endParaRPr lang="zh-CN" altLang="en-US" dirty="0">
                  <a:solidFill>
                    <a:schemeClr val="tx1"/>
                  </a:solidFill>
                  <a:latin typeface="Corbel" panose="020B0503020204020204" pitchFamily="34" charset="0"/>
                  <a:cs typeface="Arial" panose="020B0604020202020204" pitchFamily="34" charset="0"/>
                </a:endParaRPr>
              </a:p>
            </p:txBody>
          </p:sp>
          <p:sp>
            <p:nvSpPr>
              <p:cNvPr id="28" name="矩形 27">
                <a:extLst>
                  <a:ext uri="{FF2B5EF4-FFF2-40B4-BE49-F238E27FC236}">
                    <a16:creationId xmlns:a16="http://schemas.microsoft.com/office/drawing/2014/main" id="{D423CC9A-49C9-F942-F2C0-8766D94C00F6}"/>
                  </a:ext>
                </a:extLst>
              </p:cNvPr>
              <p:cNvSpPr/>
              <p:nvPr/>
            </p:nvSpPr>
            <p:spPr>
              <a:xfrm>
                <a:off x="10712849" y="5342535"/>
                <a:ext cx="375877" cy="195916"/>
              </a:xfrm>
              <a:prstGeom prst="rect">
                <a:avLst/>
              </a:prstGeom>
              <a:solidFill>
                <a:srgbClr val="00B050">
                  <a:alpha val="7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&lt;</a:t>
                </a:r>
                <a:r>
                  <a:rPr lang="en-US" altLang="zh-CN" dirty="0" err="1">
                    <a:solidFill>
                      <a:schemeClr val="tx1"/>
                    </a:solidFill>
                    <a:latin typeface="Corbel" panose="020B0503020204020204" pitchFamily="34" charset="0"/>
                    <a:cs typeface="Arial" panose="020B0604020202020204" pitchFamily="34" charset="0"/>
                  </a:rPr>
                  <a:t>eos</a:t>
                </a:r>
                <a:r>
                  <a:rPr lang="en-US" altLang="zh-CN" dirty="0">
                    <a:solidFill>
                      <a:schemeClr val="tx1"/>
                    </a:solidFill>
                    <a:latin typeface="Corbel" panose="020B0503020204020204" pitchFamily="34" charset="0"/>
                    <a:cs typeface="Arial" panose="020B0604020202020204" pitchFamily="34" charset="0"/>
                  </a:rPr>
                  <a:t>&gt;</a:t>
                </a:r>
                <a:endParaRPr lang="zh-CN" altLang="en-US" dirty="0">
                  <a:solidFill>
                    <a:schemeClr val="tx1"/>
                  </a:solidFill>
                  <a:latin typeface="Corbel" panose="020B0503020204020204" pitchFamily="34" charset="0"/>
                  <a:cs typeface="Arial" panose="020B0604020202020204" pitchFamily="34" charset="0"/>
                </a:endParaRPr>
              </a:p>
            </p:txBody>
          </p:sp>
        </p:grpSp>
      </p:grpSp>
      <p:sp>
        <p:nvSpPr>
          <p:cNvPr id="52" name="文本框 51">
            <a:extLst>
              <a:ext uri="{FF2B5EF4-FFF2-40B4-BE49-F238E27FC236}">
                <a16:creationId xmlns:a16="http://schemas.microsoft.com/office/drawing/2014/main" id="{9CD6BA74-3597-1305-CDD0-70D357B2C1BA}"/>
              </a:ext>
            </a:extLst>
          </p:cNvPr>
          <p:cNvSpPr txBox="1"/>
          <p:nvPr/>
        </p:nvSpPr>
        <p:spPr>
          <a:xfrm>
            <a:off x="1035496" y="1572212"/>
            <a:ext cx="4809067"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Corbel" panose="020B0503020204020204" pitchFamily="34" charset="0"/>
              </a:rPr>
              <a:t>Output tokens of requests</a:t>
            </a:r>
            <a:endParaRPr lang="zh-CN" altLang="en-US" sz="2400" dirty="0">
              <a:solidFill>
                <a:schemeClr val="tx1">
                  <a:lumMod val="75000"/>
                  <a:lumOff val="25000"/>
                </a:schemeClr>
              </a:solidFill>
              <a:latin typeface="Corbel" panose="020B0503020204020204" pitchFamily="34" charset="0"/>
            </a:endParaRPr>
          </a:p>
        </p:txBody>
      </p:sp>
      <p:sp>
        <p:nvSpPr>
          <p:cNvPr id="54" name="矩形 53">
            <a:extLst>
              <a:ext uri="{FF2B5EF4-FFF2-40B4-BE49-F238E27FC236}">
                <a16:creationId xmlns:a16="http://schemas.microsoft.com/office/drawing/2014/main" id="{8D6AEF51-9AEA-6E35-287C-E55E7D3EF8E0}"/>
              </a:ext>
            </a:extLst>
          </p:cNvPr>
          <p:cNvSpPr/>
          <p:nvPr/>
        </p:nvSpPr>
        <p:spPr>
          <a:xfrm>
            <a:off x="4859770" y="2955410"/>
            <a:ext cx="828839" cy="320211"/>
          </a:xfrm>
          <a:prstGeom prst="rect">
            <a:avLst/>
          </a:prstGeom>
          <a:solidFill>
            <a:srgbClr val="00B050">
              <a:alpha val="7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tx1"/>
                </a:solidFill>
                <a:latin typeface="Corbel" panose="020B0503020204020204" pitchFamily="34" charset="0"/>
                <a:cs typeface="Arial" panose="020B0604020202020204" pitchFamily="34" charset="0"/>
              </a:rPr>
              <a:t>&lt;</a:t>
            </a:r>
            <a:r>
              <a:rPr lang="en-US" altLang="zh-CN" dirty="0" err="1">
                <a:solidFill>
                  <a:schemeClr val="tx1"/>
                </a:solidFill>
                <a:latin typeface="Corbel" panose="020B0503020204020204" pitchFamily="34" charset="0"/>
                <a:cs typeface="Arial" panose="020B0604020202020204" pitchFamily="34" charset="0"/>
              </a:rPr>
              <a:t>eos</a:t>
            </a:r>
            <a:r>
              <a:rPr lang="en-US" altLang="zh-CN" dirty="0">
                <a:solidFill>
                  <a:schemeClr val="tx1"/>
                </a:solidFill>
                <a:latin typeface="Corbel" panose="020B0503020204020204" pitchFamily="34" charset="0"/>
                <a:cs typeface="Arial" panose="020B0604020202020204" pitchFamily="34" charset="0"/>
              </a:rPr>
              <a:t>&gt;</a:t>
            </a:r>
            <a:endParaRPr lang="zh-CN" altLang="en-US" dirty="0">
              <a:solidFill>
                <a:schemeClr val="tx1"/>
              </a:solidFill>
              <a:latin typeface="Corbel" panose="020B0503020204020204" pitchFamily="34" charset="0"/>
              <a:cs typeface="Arial" panose="020B0604020202020204" pitchFamily="34" charset="0"/>
            </a:endParaRPr>
          </a:p>
        </p:txBody>
      </p:sp>
      <p:sp>
        <p:nvSpPr>
          <p:cNvPr id="2" name="Title 1">
            <a:extLst>
              <a:ext uri="{FF2B5EF4-FFF2-40B4-BE49-F238E27FC236}">
                <a16:creationId xmlns:a16="http://schemas.microsoft.com/office/drawing/2014/main" id="{F17A3612-5D10-483A-85E7-DD5E5B0EEE4D}"/>
              </a:ext>
            </a:extLst>
          </p:cNvPr>
          <p:cNvSpPr>
            <a:spLocks noGrp="1"/>
          </p:cNvSpPr>
          <p:nvPr>
            <p:ph type="title"/>
          </p:nvPr>
        </p:nvSpPr>
        <p:spPr>
          <a:xfrm>
            <a:off x="0" y="-76200"/>
            <a:ext cx="9144000" cy="914400"/>
          </a:xfrm>
          <a:noFill/>
        </p:spPr>
        <p:txBody>
          <a:bodyPr/>
          <a:lstStyle/>
          <a:p>
            <a:r>
              <a:rPr lang="en-US" altLang="zh-CN" sz="4000" b="0" dirty="0">
                <a:solidFill>
                  <a:schemeClr val="tx1"/>
                </a:solidFill>
                <a:latin typeface="Corbel" panose="020B0503020204020204" pitchFamily="34" charset="0"/>
              </a:rPr>
              <a:t>The Process of Dynamic Scheduling</a:t>
            </a:r>
            <a:endParaRPr lang="en-US" sz="4000" b="0" dirty="0">
              <a:solidFill>
                <a:schemeClr val="tx1"/>
              </a:solidFill>
              <a:latin typeface="Corbel" panose="020B0503020204020204" pitchFamily="34" charset="0"/>
            </a:endParaRPr>
          </a:p>
        </p:txBody>
      </p:sp>
      <p:sp>
        <p:nvSpPr>
          <p:cNvPr id="3" name="Content Placeholder 2">
            <a:extLst>
              <a:ext uri="{FF2B5EF4-FFF2-40B4-BE49-F238E27FC236}">
                <a16:creationId xmlns:a16="http://schemas.microsoft.com/office/drawing/2014/main" id="{D04BF240-6A7F-88EC-6AAF-A376B3F528A3}"/>
              </a:ext>
            </a:extLst>
          </p:cNvPr>
          <p:cNvSpPr>
            <a:spLocks noGrp="1"/>
          </p:cNvSpPr>
          <p:nvPr>
            <p:ph idx="1"/>
          </p:nvPr>
        </p:nvSpPr>
        <p:spPr>
          <a:xfrm>
            <a:off x="152400" y="990600"/>
            <a:ext cx="8610600" cy="5562600"/>
          </a:xfrm>
        </p:spPr>
        <p:txBody>
          <a:bodyPr>
            <a:noAutofit/>
          </a:bodyPr>
          <a:lstStyle/>
          <a:p>
            <a:pPr marL="457200" lvl="1" indent="0">
              <a:buNone/>
            </a:pPr>
            <a:endParaRPr lang="en-US" sz="2400" dirty="0">
              <a:solidFill>
                <a:srgbClr val="595959"/>
              </a:solidFill>
              <a:latin typeface="Corbel" panose="020B0503020204020204" pitchFamily="34" charset="0"/>
            </a:endParaRPr>
          </a:p>
          <a:p>
            <a:pPr lvl="2"/>
            <a:endParaRPr lang="en-US" sz="1800" dirty="0">
              <a:solidFill>
                <a:srgbClr val="595959"/>
              </a:solidFill>
              <a:latin typeface="Corbel" panose="020B0503020204020204" pitchFamily="34" charset="0"/>
            </a:endParaRPr>
          </a:p>
          <a:p>
            <a:pPr marL="914400" lvl="2" indent="0">
              <a:buNone/>
            </a:pPr>
            <a:endParaRPr lang="en-US" sz="1400" dirty="0">
              <a:solidFill>
                <a:srgbClr val="0000FF"/>
              </a:solidFill>
              <a:latin typeface="Corbel" panose="020B0503020204020204" pitchFamily="34" charset="0"/>
            </a:endParaRPr>
          </a:p>
          <a:p>
            <a:pPr lvl="1"/>
            <a:endParaRPr lang="en-US" sz="1600" dirty="0">
              <a:latin typeface="Corbel" panose="020B0503020204020204" pitchFamily="34" charset="0"/>
            </a:endParaRPr>
          </a:p>
          <a:p>
            <a:pPr lvl="1"/>
            <a:endParaRPr lang="en-US" sz="1600" dirty="0">
              <a:latin typeface="Corbel" panose="020B0503020204020204" pitchFamily="34" charset="0"/>
            </a:endParaRPr>
          </a:p>
        </p:txBody>
      </p:sp>
      <p:sp>
        <p:nvSpPr>
          <p:cNvPr id="5" name="Slide Number Placeholder 4">
            <a:extLst>
              <a:ext uri="{FF2B5EF4-FFF2-40B4-BE49-F238E27FC236}">
                <a16:creationId xmlns:a16="http://schemas.microsoft.com/office/drawing/2014/main" id="{592D6587-7099-CACE-7BA4-FB95DCFFC2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pic>
        <p:nvPicPr>
          <p:cNvPr id="27" name="Picture 26" descr="safari.png">
            <a:extLst>
              <a:ext uri="{FF2B5EF4-FFF2-40B4-BE49-F238E27FC236}">
                <a16:creationId xmlns:a16="http://schemas.microsoft.com/office/drawing/2014/main" id="{50129E7F-EC04-5FAA-B82A-9535B380F9AB}"/>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56" name="Rectangle 45">
            <a:extLst>
              <a:ext uri="{FF2B5EF4-FFF2-40B4-BE49-F238E27FC236}">
                <a16:creationId xmlns:a16="http://schemas.microsoft.com/office/drawing/2014/main" id="{02197829-6534-F86E-DE9A-42AC79720A9B}"/>
              </a:ext>
            </a:extLst>
          </p:cNvPr>
          <p:cNvSpPr/>
          <p:nvPr/>
        </p:nvSpPr>
        <p:spPr>
          <a:xfrm>
            <a:off x="304799" y="866719"/>
            <a:ext cx="8778433" cy="461665"/>
          </a:xfrm>
          <a:prstGeom prst="rect">
            <a:avLst/>
          </a:prstGeom>
        </p:spPr>
        <p:txBody>
          <a:bodyPr wrap="square" lIns="0" rIns="0">
            <a:spAutoFit/>
          </a:bodyPr>
          <a:lstStyle/>
          <a:p>
            <a:pPr marL="342900" indent="-342900">
              <a:buFont typeface="Arial" panose="020B0604020202020204" pitchFamily="34" charset="0"/>
              <a:buChar char="•"/>
            </a:pPr>
            <a:r>
              <a:rPr lang="en-US" altLang="zh-CN" sz="2400" dirty="0">
                <a:latin typeface="Corbel" panose="020B0503020204020204" pitchFamily="34" charset="0"/>
              </a:rPr>
              <a:t>Assume the memory-boundedness threshold </a:t>
            </a:r>
            <a:r>
              <a:rPr lang="el-GR" altLang="zh-CN" sz="2400" b="1" dirty="0"/>
              <a:t>α</a:t>
            </a:r>
            <a:r>
              <a:rPr lang="en-US" altLang="zh-CN" sz="2400" b="1" dirty="0"/>
              <a:t>=3 </a:t>
            </a:r>
            <a:r>
              <a:rPr lang="en-US" altLang="zh-CN" sz="2400" dirty="0">
                <a:latin typeface="Corbel" panose="020B0503020204020204" pitchFamily="34" charset="0"/>
              </a:rPr>
              <a:t>in this case</a:t>
            </a:r>
            <a:endParaRPr lang="en-US" altLang="zh-CN" sz="2400" dirty="0">
              <a:solidFill>
                <a:srgbClr val="C00000"/>
              </a:solidFill>
              <a:latin typeface="Corbel" panose="020B0503020204020204" pitchFamily="34" charset="0"/>
              <a:ea typeface="+mj-ea"/>
            </a:endParaRPr>
          </a:p>
        </p:txBody>
      </p:sp>
      <p:sp>
        <p:nvSpPr>
          <p:cNvPr id="19" name="矩形 18">
            <a:extLst>
              <a:ext uri="{FF2B5EF4-FFF2-40B4-BE49-F238E27FC236}">
                <a16:creationId xmlns:a16="http://schemas.microsoft.com/office/drawing/2014/main" id="{4C991012-9C30-761F-1340-DC51CC7EE95A}"/>
              </a:ext>
            </a:extLst>
          </p:cNvPr>
          <p:cNvSpPr/>
          <p:nvPr/>
        </p:nvSpPr>
        <p:spPr>
          <a:xfrm>
            <a:off x="6517449" y="2185302"/>
            <a:ext cx="2565784" cy="41878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21" name="矩形 20">
            <a:extLst>
              <a:ext uri="{FF2B5EF4-FFF2-40B4-BE49-F238E27FC236}">
                <a16:creationId xmlns:a16="http://schemas.microsoft.com/office/drawing/2014/main" id="{363E2764-44A6-8DB4-B464-D9F3A83A14AB}"/>
              </a:ext>
            </a:extLst>
          </p:cNvPr>
          <p:cNvSpPr/>
          <p:nvPr/>
        </p:nvSpPr>
        <p:spPr>
          <a:xfrm>
            <a:off x="5688605" y="2171177"/>
            <a:ext cx="3382261" cy="42161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53" name="矩形 52">
            <a:extLst>
              <a:ext uri="{FF2B5EF4-FFF2-40B4-BE49-F238E27FC236}">
                <a16:creationId xmlns:a16="http://schemas.microsoft.com/office/drawing/2014/main" id="{10A024C4-7671-B7C3-204B-4F89A2166DA7}"/>
              </a:ext>
            </a:extLst>
          </p:cNvPr>
          <p:cNvSpPr/>
          <p:nvPr/>
        </p:nvSpPr>
        <p:spPr>
          <a:xfrm>
            <a:off x="4859767" y="2138459"/>
            <a:ext cx="4211100" cy="42488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
        <p:nvSpPr>
          <p:cNvPr id="55" name="矩形 54">
            <a:extLst>
              <a:ext uri="{FF2B5EF4-FFF2-40B4-BE49-F238E27FC236}">
                <a16:creationId xmlns:a16="http://schemas.microsoft.com/office/drawing/2014/main" id="{142F7ED5-C450-113B-A171-9FB18F03DC94}"/>
              </a:ext>
            </a:extLst>
          </p:cNvPr>
          <p:cNvSpPr/>
          <p:nvPr/>
        </p:nvSpPr>
        <p:spPr>
          <a:xfrm>
            <a:off x="4043294" y="2138458"/>
            <a:ext cx="4948306" cy="4202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403225261"/>
      </p:ext>
    </p:extLst>
  </p:cSld>
  <p:clrMapOvr>
    <a:masterClrMapping/>
  </p:clrMapOvr>
  <mc:AlternateContent xmlns:mc="http://schemas.openxmlformats.org/markup-compatibility/2006" xmlns:p14="http://schemas.microsoft.com/office/powerpoint/2010/main">
    <mc:Choice Requires="p14">
      <p:transition spd="slow" p14:dur="2000" advTm="65933"/>
    </mc:Choice>
    <mc:Fallback xmlns="">
      <p:transition spd="slow" advTm="659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53"/>
                                        </p:tgtEl>
                                      </p:cBhvr>
                                    </p:animEffect>
                                    <p:set>
                                      <p:cBhvr>
                                        <p:cTn id="42" dur="1" fill="hold">
                                          <p:stCondLst>
                                            <p:cond delay="499"/>
                                          </p:stCondLst>
                                        </p:cTn>
                                        <p:tgtEl>
                                          <p:spTgt spid="5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9" grpId="0" animBg="1"/>
      <p:bldP spid="21" grpId="0" animBg="1"/>
      <p:bldP spid="53" grpId="0" animBg="1"/>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D7C61D5-B8E5-A211-0CCA-30C52B8CC229}"/>
              </a:ext>
            </a:extLst>
          </p:cNvPr>
          <p:cNvSpPr>
            <a:spLocks noGrp="1"/>
          </p:cNvSpPr>
          <p:nvPr>
            <p:ph type="sldNum" sz="quarter" idx="12"/>
          </p:nvPr>
        </p:nvSpPr>
        <p:spPr/>
        <p:txBody>
          <a:bodyPr/>
          <a:lstStyle/>
          <a:p>
            <a:fld id="{BA2D8F13-174C-467F-9D40-7DDEF70CAB8C}" type="slidenum">
              <a:rPr lang="en-US" smtClean="0"/>
              <a:t>5</a:t>
            </a:fld>
            <a:endParaRPr lang="en-US"/>
          </a:p>
        </p:txBody>
      </p:sp>
      <p:sp>
        <p:nvSpPr>
          <p:cNvPr id="5" name="矩形: 圆角 4">
            <a:extLst>
              <a:ext uri="{FF2B5EF4-FFF2-40B4-BE49-F238E27FC236}">
                <a16:creationId xmlns:a16="http://schemas.microsoft.com/office/drawing/2014/main" id="{1495F76F-40B4-4E49-24C1-8AA825EAF204}"/>
              </a:ext>
            </a:extLst>
          </p:cNvPr>
          <p:cNvSpPr/>
          <p:nvPr/>
        </p:nvSpPr>
        <p:spPr>
          <a:xfrm>
            <a:off x="1112060" y="2251880"/>
            <a:ext cx="1198516" cy="880452"/>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Corbel" panose="020B0503020204020204" pitchFamily="34" charset="0"/>
              </a:rPr>
              <a:t>LLM</a:t>
            </a:r>
          </a:p>
        </p:txBody>
      </p:sp>
      <p:grpSp>
        <p:nvGrpSpPr>
          <p:cNvPr id="6" name="组合 5">
            <a:extLst>
              <a:ext uri="{FF2B5EF4-FFF2-40B4-BE49-F238E27FC236}">
                <a16:creationId xmlns:a16="http://schemas.microsoft.com/office/drawing/2014/main" id="{3DDFE286-1CC8-F8F0-887C-A591549EB63D}"/>
              </a:ext>
            </a:extLst>
          </p:cNvPr>
          <p:cNvGrpSpPr/>
          <p:nvPr/>
        </p:nvGrpSpPr>
        <p:grpSpPr>
          <a:xfrm>
            <a:off x="4874441" y="851432"/>
            <a:ext cx="2588294" cy="3458637"/>
            <a:chOff x="4537374" y="939471"/>
            <a:chExt cx="2588294" cy="3711881"/>
          </a:xfrm>
        </p:grpSpPr>
        <p:sp>
          <p:nvSpPr>
            <p:cNvPr id="7" name="矩形: 圆角 6">
              <a:extLst>
                <a:ext uri="{FF2B5EF4-FFF2-40B4-BE49-F238E27FC236}">
                  <a16:creationId xmlns:a16="http://schemas.microsoft.com/office/drawing/2014/main" id="{4020A011-8186-C4C5-67E6-9910A5E57DA8}"/>
                </a:ext>
              </a:extLst>
            </p:cNvPr>
            <p:cNvSpPr/>
            <p:nvPr/>
          </p:nvSpPr>
          <p:spPr>
            <a:xfrm>
              <a:off x="4972175" y="1411009"/>
              <a:ext cx="1872909" cy="421508"/>
            </a:xfrm>
            <a:prstGeom prst="round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orbel" panose="020B0503020204020204" pitchFamily="34" charset="0"/>
                  <a:cs typeface="Arial" panose="020B0604020202020204" pitchFamily="34" charset="0"/>
                </a:rPr>
                <a:t>QKV generation</a:t>
              </a:r>
            </a:p>
          </p:txBody>
        </p:sp>
        <p:sp>
          <p:nvSpPr>
            <p:cNvPr id="8" name="矩形: 圆角 7">
              <a:extLst>
                <a:ext uri="{FF2B5EF4-FFF2-40B4-BE49-F238E27FC236}">
                  <a16:creationId xmlns:a16="http://schemas.microsoft.com/office/drawing/2014/main" id="{E5969797-B36F-1AE0-0CFF-6889644DC1C8}"/>
                </a:ext>
              </a:extLst>
            </p:cNvPr>
            <p:cNvSpPr/>
            <p:nvPr/>
          </p:nvSpPr>
          <p:spPr>
            <a:xfrm>
              <a:off x="4972175" y="2006802"/>
              <a:ext cx="1872909" cy="591366"/>
            </a:xfrm>
            <a:prstGeom prst="roundRect">
              <a:avLst/>
            </a:prstGeom>
            <a:solidFill>
              <a:schemeClr val="accent1">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orbel" panose="020B0503020204020204" pitchFamily="34" charset="0"/>
                  <a:cs typeface="Arial" panose="020B0604020202020204" pitchFamily="34" charset="0"/>
                </a:rPr>
                <a:t>Multi-head attention</a:t>
              </a:r>
            </a:p>
          </p:txBody>
        </p:sp>
        <p:sp>
          <p:nvSpPr>
            <p:cNvPr id="9" name="矩形: 圆角 8">
              <a:extLst>
                <a:ext uri="{FF2B5EF4-FFF2-40B4-BE49-F238E27FC236}">
                  <a16:creationId xmlns:a16="http://schemas.microsoft.com/office/drawing/2014/main" id="{56C186AD-666F-DEB1-EF78-EC9DF93142FD}"/>
                </a:ext>
              </a:extLst>
            </p:cNvPr>
            <p:cNvSpPr/>
            <p:nvPr/>
          </p:nvSpPr>
          <p:spPr>
            <a:xfrm>
              <a:off x="4972175" y="2760918"/>
              <a:ext cx="1872909" cy="421508"/>
            </a:xfrm>
            <a:prstGeom prst="round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orbel" panose="020B0503020204020204" pitchFamily="34" charset="0"/>
                  <a:cs typeface="Arial" panose="020B0604020202020204" pitchFamily="34" charset="0"/>
                </a:rPr>
                <a:t>Projection</a:t>
              </a:r>
            </a:p>
          </p:txBody>
        </p:sp>
        <p:sp>
          <p:nvSpPr>
            <p:cNvPr id="10" name="矩形: 圆角 9">
              <a:extLst>
                <a:ext uri="{FF2B5EF4-FFF2-40B4-BE49-F238E27FC236}">
                  <a16:creationId xmlns:a16="http://schemas.microsoft.com/office/drawing/2014/main" id="{7D95939E-0008-AB10-0A75-722CE7D9B377}"/>
                </a:ext>
              </a:extLst>
            </p:cNvPr>
            <p:cNvSpPr/>
            <p:nvPr/>
          </p:nvSpPr>
          <p:spPr>
            <a:xfrm>
              <a:off x="4972175" y="3464791"/>
              <a:ext cx="1872909" cy="650691"/>
            </a:xfrm>
            <a:prstGeom prst="round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orbel" panose="020B0503020204020204" pitchFamily="34" charset="0"/>
                  <a:cs typeface="Arial" panose="020B0604020202020204" pitchFamily="34" charset="0"/>
                </a:rPr>
                <a:t>Feed forward</a:t>
              </a:r>
            </a:p>
            <a:p>
              <a:pPr algn="ctr"/>
              <a:r>
                <a:rPr lang="en-US" altLang="zh-CN" dirty="0">
                  <a:solidFill>
                    <a:schemeClr val="tx1"/>
                  </a:solidFill>
                  <a:latin typeface="Corbel" panose="020B0503020204020204" pitchFamily="34" charset="0"/>
                  <a:cs typeface="Arial" panose="020B0604020202020204" pitchFamily="34" charset="0"/>
                </a:rPr>
                <a:t>networks</a:t>
              </a:r>
            </a:p>
          </p:txBody>
        </p:sp>
        <p:cxnSp>
          <p:nvCxnSpPr>
            <p:cNvPr id="11" name="直接箭头连接符 10">
              <a:extLst>
                <a:ext uri="{FF2B5EF4-FFF2-40B4-BE49-F238E27FC236}">
                  <a16:creationId xmlns:a16="http://schemas.microsoft.com/office/drawing/2014/main" id="{2EF0CEB3-3000-2E72-1794-64064402FA3C}"/>
                </a:ext>
              </a:extLst>
            </p:cNvPr>
            <p:cNvCxnSpPr>
              <a:cxnSpLocks/>
              <a:endCxn id="7" idx="0"/>
            </p:cNvCxnSpPr>
            <p:nvPr/>
          </p:nvCxnSpPr>
          <p:spPr>
            <a:xfrm>
              <a:off x="5908629" y="939471"/>
              <a:ext cx="0" cy="47153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90216D09-F0DE-FB6E-9F9A-5DFC531DF232}"/>
                </a:ext>
              </a:extLst>
            </p:cNvPr>
            <p:cNvCxnSpPr>
              <a:cxnSpLocks/>
              <a:stCxn id="7" idx="2"/>
              <a:endCxn id="8" idx="0"/>
            </p:cNvCxnSpPr>
            <p:nvPr/>
          </p:nvCxnSpPr>
          <p:spPr>
            <a:xfrm>
              <a:off x="5908630" y="1832517"/>
              <a:ext cx="0" cy="174285"/>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B544402D-D7BE-BF05-D6CC-D90368D18B59}"/>
                </a:ext>
              </a:extLst>
            </p:cNvPr>
            <p:cNvCxnSpPr>
              <a:cxnSpLocks/>
            </p:cNvCxnSpPr>
            <p:nvPr/>
          </p:nvCxnSpPr>
          <p:spPr>
            <a:xfrm>
              <a:off x="4755573" y="1247820"/>
              <a:ext cx="11519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D1EFD9EE-CAC9-2BEF-E813-B57251512F6D}"/>
                </a:ext>
              </a:extLst>
            </p:cNvPr>
            <p:cNvCxnSpPr>
              <a:cxnSpLocks/>
            </p:cNvCxnSpPr>
            <p:nvPr/>
          </p:nvCxnSpPr>
          <p:spPr>
            <a:xfrm>
              <a:off x="4755573" y="1247820"/>
              <a:ext cx="0" cy="20056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C35B5577-8AAC-0449-6C93-78D61F404481}"/>
                </a:ext>
              </a:extLst>
            </p:cNvPr>
            <p:cNvCxnSpPr>
              <a:cxnSpLocks/>
              <a:stCxn id="8" idx="2"/>
              <a:endCxn id="9" idx="0"/>
            </p:cNvCxnSpPr>
            <p:nvPr/>
          </p:nvCxnSpPr>
          <p:spPr>
            <a:xfrm>
              <a:off x="5908630" y="2598168"/>
              <a:ext cx="0" cy="16275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66D402CF-9F10-ED36-214D-352F097A8A5A}"/>
                </a:ext>
              </a:extLst>
            </p:cNvPr>
            <p:cNvCxnSpPr>
              <a:stCxn id="9" idx="2"/>
              <a:endCxn id="10" idx="0"/>
            </p:cNvCxnSpPr>
            <p:nvPr/>
          </p:nvCxnSpPr>
          <p:spPr>
            <a:xfrm>
              <a:off x="5908630" y="3182426"/>
              <a:ext cx="0" cy="282365"/>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E9A46057-3682-7835-DD6B-A37E39DE31D3}"/>
                </a:ext>
              </a:extLst>
            </p:cNvPr>
            <p:cNvCxnSpPr>
              <a:cxnSpLocks/>
              <a:stCxn id="10" idx="2"/>
            </p:cNvCxnSpPr>
            <p:nvPr/>
          </p:nvCxnSpPr>
          <p:spPr>
            <a:xfrm>
              <a:off x="5908629" y="4115482"/>
              <a:ext cx="0" cy="53587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E321D01C-074A-9B17-AA23-AE47A4D86493}"/>
                </a:ext>
              </a:extLst>
            </p:cNvPr>
            <p:cNvCxnSpPr>
              <a:cxnSpLocks/>
            </p:cNvCxnSpPr>
            <p:nvPr/>
          </p:nvCxnSpPr>
          <p:spPr>
            <a:xfrm>
              <a:off x="4755573" y="3243814"/>
              <a:ext cx="1158364" cy="968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6A287E8A-2C9B-1EE4-A0DC-2EE04C36A9AB}"/>
                </a:ext>
              </a:extLst>
            </p:cNvPr>
            <p:cNvCxnSpPr>
              <a:cxnSpLocks/>
            </p:cNvCxnSpPr>
            <p:nvPr/>
          </p:nvCxnSpPr>
          <p:spPr>
            <a:xfrm flipH="1">
              <a:off x="4755573" y="3345502"/>
              <a:ext cx="11519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03B3805B-4A9C-E3B3-1C13-0C9FB7875ACE}"/>
                </a:ext>
              </a:extLst>
            </p:cNvPr>
            <p:cNvCxnSpPr>
              <a:cxnSpLocks/>
            </p:cNvCxnSpPr>
            <p:nvPr/>
          </p:nvCxnSpPr>
          <p:spPr>
            <a:xfrm>
              <a:off x="4748049" y="3336986"/>
              <a:ext cx="0" cy="9657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D80BB15B-DF76-E018-E28E-B008736AD3D9}"/>
                </a:ext>
              </a:extLst>
            </p:cNvPr>
            <p:cNvCxnSpPr>
              <a:cxnSpLocks/>
            </p:cNvCxnSpPr>
            <p:nvPr/>
          </p:nvCxnSpPr>
          <p:spPr>
            <a:xfrm>
              <a:off x="4748049" y="4296419"/>
              <a:ext cx="1159488" cy="0"/>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2" name="矩形: 圆角 21">
              <a:extLst>
                <a:ext uri="{FF2B5EF4-FFF2-40B4-BE49-F238E27FC236}">
                  <a16:creationId xmlns:a16="http://schemas.microsoft.com/office/drawing/2014/main" id="{2149F87C-FA15-8F29-C4AF-097F2143AED0}"/>
                </a:ext>
              </a:extLst>
            </p:cNvPr>
            <p:cNvSpPr/>
            <p:nvPr/>
          </p:nvSpPr>
          <p:spPr>
            <a:xfrm>
              <a:off x="4537374" y="1188685"/>
              <a:ext cx="2588294" cy="3209423"/>
            </a:xfrm>
            <a:prstGeom prst="roundRect">
              <a:avLst>
                <a:gd name="adj" fmla="val 5427"/>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sp>
        <p:nvSpPr>
          <p:cNvPr id="23" name="矩形: 圆角 22">
            <a:extLst>
              <a:ext uri="{FF2B5EF4-FFF2-40B4-BE49-F238E27FC236}">
                <a16:creationId xmlns:a16="http://schemas.microsoft.com/office/drawing/2014/main" id="{6E41CD94-96D8-E8BE-B73E-9289725D251B}"/>
              </a:ext>
            </a:extLst>
          </p:cNvPr>
          <p:cNvSpPr/>
          <p:nvPr/>
        </p:nvSpPr>
        <p:spPr>
          <a:xfrm>
            <a:off x="2825918" y="1302593"/>
            <a:ext cx="1564866" cy="2667694"/>
          </a:xfrm>
          <a:prstGeom prst="roundRect">
            <a:avLst>
              <a:gd name="adj" fmla="val 5427"/>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24" name="矩形: 圆角 23">
            <a:extLst>
              <a:ext uri="{FF2B5EF4-FFF2-40B4-BE49-F238E27FC236}">
                <a16:creationId xmlns:a16="http://schemas.microsoft.com/office/drawing/2014/main" id="{AEEF8C23-723D-740A-D9F6-8C05595A7BD6}"/>
              </a:ext>
            </a:extLst>
          </p:cNvPr>
          <p:cNvSpPr/>
          <p:nvPr/>
        </p:nvSpPr>
        <p:spPr>
          <a:xfrm>
            <a:off x="3019948" y="1462539"/>
            <a:ext cx="1132349" cy="508497"/>
          </a:xfrm>
          <a:prstGeom prst="roundRect">
            <a:avLst/>
          </a:prstGeom>
          <a:solidFill>
            <a:schemeClr val="bg1">
              <a:lumMod val="85000"/>
              <a:alpha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orbel" panose="020B0503020204020204" pitchFamily="34" charset="0"/>
                <a:cs typeface="Arial" panose="020B0604020202020204" pitchFamily="34" charset="0"/>
              </a:rPr>
              <a:t>Decoder 1</a:t>
            </a:r>
          </a:p>
        </p:txBody>
      </p:sp>
      <p:sp>
        <p:nvSpPr>
          <p:cNvPr id="25" name="矩形: 圆角 24">
            <a:extLst>
              <a:ext uri="{FF2B5EF4-FFF2-40B4-BE49-F238E27FC236}">
                <a16:creationId xmlns:a16="http://schemas.microsoft.com/office/drawing/2014/main" id="{0DB0BE21-338E-5079-A333-C670BB20AD40}"/>
              </a:ext>
            </a:extLst>
          </p:cNvPr>
          <p:cNvSpPr/>
          <p:nvPr/>
        </p:nvSpPr>
        <p:spPr>
          <a:xfrm>
            <a:off x="3019948" y="2248790"/>
            <a:ext cx="1132349" cy="508497"/>
          </a:xfrm>
          <a:prstGeom prst="roundRect">
            <a:avLst/>
          </a:prstGeom>
          <a:solidFill>
            <a:schemeClr val="bg1">
              <a:lumMod val="85000"/>
              <a:alpha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orbel" panose="020B0503020204020204" pitchFamily="34" charset="0"/>
                <a:cs typeface="Arial" panose="020B0604020202020204" pitchFamily="34" charset="0"/>
              </a:rPr>
              <a:t>Decoder 2</a:t>
            </a:r>
          </a:p>
        </p:txBody>
      </p:sp>
      <p:sp>
        <p:nvSpPr>
          <p:cNvPr id="26" name="矩形: 圆角 25">
            <a:extLst>
              <a:ext uri="{FF2B5EF4-FFF2-40B4-BE49-F238E27FC236}">
                <a16:creationId xmlns:a16="http://schemas.microsoft.com/office/drawing/2014/main" id="{6C9576A3-9CE1-C845-4C70-97BB7E5385A1}"/>
              </a:ext>
            </a:extLst>
          </p:cNvPr>
          <p:cNvSpPr/>
          <p:nvPr/>
        </p:nvSpPr>
        <p:spPr>
          <a:xfrm>
            <a:off x="3019948" y="3299144"/>
            <a:ext cx="1132349" cy="508497"/>
          </a:xfrm>
          <a:prstGeom prst="roundRect">
            <a:avLst/>
          </a:prstGeom>
          <a:solidFill>
            <a:schemeClr val="bg1">
              <a:lumMod val="85000"/>
              <a:alpha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Corbel" panose="020B0503020204020204" pitchFamily="34" charset="0"/>
                <a:cs typeface="Arial" panose="020B0604020202020204" pitchFamily="34" charset="0"/>
              </a:rPr>
              <a:t>Decoder N</a:t>
            </a:r>
          </a:p>
        </p:txBody>
      </p:sp>
      <p:cxnSp>
        <p:nvCxnSpPr>
          <p:cNvPr id="27" name="直接箭头连接符 26">
            <a:extLst>
              <a:ext uri="{FF2B5EF4-FFF2-40B4-BE49-F238E27FC236}">
                <a16:creationId xmlns:a16="http://schemas.microsoft.com/office/drawing/2014/main" id="{8398AA02-A031-0BED-5353-8F1C150CAA14}"/>
              </a:ext>
            </a:extLst>
          </p:cNvPr>
          <p:cNvCxnSpPr>
            <a:cxnSpLocks/>
          </p:cNvCxnSpPr>
          <p:nvPr/>
        </p:nvCxnSpPr>
        <p:spPr>
          <a:xfrm>
            <a:off x="3582168" y="1971036"/>
            <a:ext cx="0" cy="27775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9BAA712C-6479-831B-D3EE-459DD22D0EDD}"/>
              </a:ext>
            </a:extLst>
          </p:cNvPr>
          <p:cNvSpPr txBox="1"/>
          <p:nvPr/>
        </p:nvSpPr>
        <p:spPr>
          <a:xfrm>
            <a:off x="3462159" y="2810398"/>
            <a:ext cx="461665" cy="508497"/>
          </a:xfrm>
          <a:prstGeom prst="rect">
            <a:avLst/>
          </a:prstGeom>
          <a:noFill/>
        </p:spPr>
        <p:txBody>
          <a:bodyPr vert="eaVert" wrap="square" rtlCol="0">
            <a:spAutoFit/>
          </a:bodyPr>
          <a:lstStyle/>
          <a:p>
            <a:pPr algn="ctr"/>
            <a:r>
              <a:rPr lang="en-US" altLang="zh-CN" dirty="0">
                <a:latin typeface="Corbel" panose="020B0503020204020204" pitchFamily="34" charset="0"/>
              </a:rPr>
              <a:t>…</a:t>
            </a:r>
            <a:endParaRPr lang="zh-CN" altLang="en-US" dirty="0">
              <a:latin typeface="Corbel" panose="020B0503020204020204" pitchFamily="34" charset="0"/>
            </a:endParaRPr>
          </a:p>
        </p:txBody>
      </p:sp>
      <p:cxnSp>
        <p:nvCxnSpPr>
          <p:cNvPr id="29" name="直接箭头连接符 28">
            <a:extLst>
              <a:ext uri="{FF2B5EF4-FFF2-40B4-BE49-F238E27FC236}">
                <a16:creationId xmlns:a16="http://schemas.microsoft.com/office/drawing/2014/main" id="{D03289BB-F19F-EC23-5336-E0307CC24267}"/>
              </a:ext>
            </a:extLst>
          </p:cNvPr>
          <p:cNvCxnSpPr>
            <a:endCxn id="24" idx="0"/>
          </p:cNvCxnSpPr>
          <p:nvPr/>
        </p:nvCxnSpPr>
        <p:spPr>
          <a:xfrm>
            <a:off x="3582168" y="1091457"/>
            <a:ext cx="3955" cy="371082"/>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3D377DCD-86E8-30BC-D3C6-9B87037862D8}"/>
              </a:ext>
            </a:extLst>
          </p:cNvPr>
          <p:cNvCxnSpPr>
            <a:stCxn id="26" idx="2"/>
          </p:cNvCxnSpPr>
          <p:nvPr/>
        </p:nvCxnSpPr>
        <p:spPr>
          <a:xfrm flipH="1">
            <a:off x="3582168" y="3807641"/>
            <a:ext cx="3955" cy="481112"/>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E380DBE7-8024-C252-86D7-9C40CBC827C7}"/>
              </a:ext>
            </a:extLst>
          </p:cNvPr>
          <p:cNvCxnSpPr/>
          <p:nvPr/>
        </p:nvCxnSpPr>
        <p:spPr>
          <a:xfrm flipV="1">
            <a:off x="4159970" y="1100646"/>
            <a:ext cx="805083" cy="353787"/>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D9C8237E-369E-83B8-562D-73A141735C71}"/>
              </a:ext>
            </a:extLst>
          </p:cNvPr>
          <p:cNvCxnSpPr>
            <a:cxnSpLocks/>
          </p:cNvCxnSpPr>
          <p:nvPr/>
        </p:nvCxnSpPr>
        <p:spPr>
          <a:xfrm>
            <a:off x="4136209" y="1951018"/>
            <a:ext cx="738232" cy="2011163"/>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E5FFD0E8-141D-D082-9C07-E708056BBFCB}"/>
              </a:ext>
            </a:extLst>
          </p:cNvPr>
          <p:cNvCxnSpPr>
            <a:cxnSpLocks/>
          </p:cNvCxnSpPr>
          <p:nvPr/>
        </p:nvCxnSpPr>
        <p:spPr>
          <a:xfrm flipV="1">
            <a:off x="2310576" y="1352699"/>
            <a:ext cx="515341" cy="911951"/>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CC65E926-71DB-5A55-8CC3-FD6882D40490}"/>
              </a:ext>
            </a:extLst>
          </p:cNvPr>
          <p:cNvCxnSpPr>
            <a:cxnSpLocks/>
          </p:cNvCxnSpPr>
          <p:nvPr/>
        </p:nvCxnSpPr>
        <p:spPr>
          <a:xfrm>
            <a:off x="2245121" y="3093311"/>
            <a:ext cx="614903" cy="851394"/>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5" name="矩形: 圆角 34">
            <a:extLst>
              <a:ext uri="{FF2B5EF4-FFF2-40B4-BE49-F238E27FC236}">
                <a16:creationId xmlns:a16="http://schemas.microsoft.com/office/drawing/2014/main" id="{661395D0-87BA-2B53-18B4-F5B12E3405DF}"/>
              </a:ext>
            </a:extLst>
          </p:cNvPr>
          <p:cNvSpPr/>
          <p:nvPr/>
        </p:nvSpPr>
        <p:spPr>
          <a:xfrm>
            <a:off x="4977111" y="4841306"/>
            <a:ext cx="3615303" cy="1145707"/>
          </a:xfrm>
          <a:prstGeom prst="roundRect">
            <a:avLst/>
          </a:prstGeom>
          <a:solidFill>
            <a:srgbClr val="FFBFB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b="1" dirty="0">
                <a:solidFill>
                  <a:schemeClr val="tx1"/>
                </a:solidFill>
                <a:latin typeface="Corbel" panose="020B0503020204020204" pitchFamily="34" charset="0"/>
                <a:cs typeface="Lato" panose="020F0502020204030203" pitchFamily="34" charset="0"/>
              </a:rPr>
              <a:t>Fully-connected (FC) kernels</a:t>
            </a:r>
          </a:p>
          <a:p>
            <a:pPr marL="342900" indent="-342900" algn="ctr">
              <a:buFont typeface="Arial" panose="020B0604020202020204" pitchFamily="34" charset="0"/>
              <a:buChar char="•"/>
            </a:pPr>
            <a:r>
              <a:rPr lang="en-US" altLang="zh-CN" sz="2000" dirty="0">
                <a:solidFill>
                  <a:schemeClr val="tx1"/>
                </a:solidFill>
                <a:latin typeface="Corbel" panose="020B0503020204020204" pitchFamily="34" charset="0"/>
                <a:cs typeface="Lato" panose="020F0502020204030203" pitchFamily="34" charset="0"/>
              </a:rPr>
              <a:t>Pretrained by LLM training</a:t>
            </a:r>
          </a:p>
          <a:p>
            <a:pPr marL="342900" indent="-342900" algn="ctr">
              <a:buFont typeface="Arial" panose="020B0604020202020204" pitchFamily="34" charset="0"/>
              <a:buChar char="•"/>
            </a:pPr>
            <a:r>
              <a:rPr lang="en-US" altLang="zh-CN" sz="2000" dirty="0">
                <a:solidFill>
                  <a:schemeClr val="tx1"/>
                </a:solidFill>
                <a:latin typeface="Corbel" panose="020B0503020204020204" pitchFamily="34" charset="0"/>
                <a:cs typeface="Lato" panose="020F0502020204030203" pitchFamily="34" charset="0"/>
              </a:rPr>
              <a:t>Used for token generation</a:t>
            </a:r>
            <a:endParaRPr lang="zh-CN" altLang="en-US" sz="2000" dirty="0">
              <a:solidFill>
                <a:schemeClr val="tx1"/>
              </a:solidFill>
            </a:endParaRPr>
          </a:p>
        </p:txBody>
      </p:sp>
      <p:sp>
        <p:nvSpPr>
          <p:cNvPr id="36" name="矩形: 圆角 35">
            <a:extLst>
              <a:ext uri="{FF2B5EF4-FFF2-40B4-BE49-F238E27FC236}">
                <a16:creationId xmlns:a16="http://schemas.microsoft.com/office/drawing/2014/main" id="{3459B03D-9BEC-22DA-A189-236CE3F50D6F}"/>
              </a:ext>
            </a:extLst>
          </p:cNvPr>
          <p:cNvSpPr/>
          <p:nvPr/>
        </p:nvSpPr>
        <p:spPr>
          <a:xfrm>
            <a:off x="713591" y="4841306"/>
            <a:ext cx="3858409" cy="1123462"/>
          </a:xfrm>
          <a:prstGeom prst="roundRect">
            <a:avLst/>
          </a:prstGeom>
          <a:solidFill>
            <a:srgbClr val="FFE99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b="1" dirty="0">
                <a:solidFill>
                  <a:schemeClr val="tx1"/>
                </a:solidFill>
                <a:latin typeface="Corbel" panose="020B0503020204020204" pitchFamily="34" charset="0"/>
                <a:cs typeface="Lato" panose="020F0502020204030203" pitchFamily="34" charset="0"/>
              </a:rPr>
              <a:t>Attention kernels</a:t>
            </a:r>
          </a:p>
          <a:p>
            <a:pPr marL="342900" indent="-342900" algn="ctr">
              <a:buFont typeface="Arial" panose="020B0604020202020204" pitchFamily="34" charset="0"/>
              <a:buChar char="•"/>
            </a:pPr>
            <a:r>
              <a:rPr lang="en-US" altLang="zh-CN" sz="2000" dirty="0">
                <a:solidFill>
                  <a:schemeClr val="tx1"/>
                </a:solidFill>
                <a:latin typeface="Corbel" panose="020B0503020204020204" pitchFamily="34" charset="0"/>
                <a:cs typeface="Lato" panose="020F0502020204030203" pitchFamily="34" charset="0"/>
              </a:rPr>
              <a:t>Encoded from input tokens</a:t>
            </a:r>
          </a:p>
          <a:p>
            <a:pPr marL="342900" indent="-342900" algn="ctr">
              <a:buFont typeface="Arial" panose="020B0604020202020204" pitchFamily="34" charset="0"/>
              <a:buChar char="•"/>
            </a:pPr>
            <a:r>
              <a:rPr lang="en-US" altLang="zh-CN" sz="2000" dirty="0">
                <a:solidFill>
                  <a:schemeClr val="tx1"/>
                </a:solidFill>
                <a:latin typeface="Corbel" panose="020B0503020204020204" pitchFamily="34" charset="0"/>
                <a:cs typeface="Lato" panose="020F0502020204030203" pitchFamily="34" charset="0"/>
              </a:rPr>
              <a:t>Different data across requests</a:t>
            </a:r>
            <a:endParaRPr lang="zh-CN" altLang="en-US" sz="2000" dirty="0">
              <a:solidFill>
                <a:schemeClr val="tx1"/>
              </a:solidFill>
            </a:endParaRPr>
          </a:p>
        </p:txBody>
      </p:sp>
      <p:pic>
        <p:nvPicPr>
          <p:cNvPr id="41" name="Picture 17" descr="safari.png">
            <a:extLst>
              <a:ext uri="{FF2B5EF4-FFF2-40B4-BE49-F238E27FC236}">
                <a16:creationId xmlns:a16="http://schemas.microsoft.com/office/drawing/2014/main" id="{F8561A18-3D22-031B-E77C-55C955BE15EA}"/>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42" name="Title 1">
            <a:extLst>
              <a:ext uri="{FF2B5EF4-FFF2-40B4-BE49-F238E27FC236}">
                <a16:creationId xmlns:a16="http://schemas.microsoft.com/office/drawing/2014/main" id="{3C84FF85-A80A-0CB4-759A-7B3FF6E2D99F}"/>
              </a:ext>
            </a:extLst>
          </p:cNvPr>
          <p:cNvSpPr>
            <a:spLocks noGrp="1"/>
          </p:cNvSpPr>
          <p:nvPr>
            <p:ph type="title"/>
          </p:nvPr>
        </p:nvSpPr>
        <p:spPr>
          <a:xfrm>
            <a:off x="0" y="0"/>
            <a:ext cx="9144000" cy="914400"/>
          </a:xfrm>
        </p:spPr>
        <p:txBody>
          <a:bodyPr/>
          <a:lstStyle/>
          <a:p>
            <a:r>
              <a:rPr lang="en-US" altLang="zh-CN" sz="4000" b="0" dirty="0">
                <a:solidFill>
                  <a:schemeClr val="tx1"/>
                </a:solidFill>
                <a:latin typeface="Corbel" panose="020B0503020204020204" pitchFamily="34" charset="0"/>
                <a:cs typeface="Gill Sans MT"/>
              </a:rPr>
              <a:t>LLM Structure</a:t>
            </a:r>
            <a:endParaRPr lang="en-US" sz="4000" b="0" dirty="0">
              <a:solidFill>
                <a:schemeClr val="tx1"/>
              </a:solidFill>
              <a:latin typeface="Corbel" panose="020B0503020204020204" pitchFamily="34" charset="0"/>
              <a:cs typeface="Gill Sans MT"/>
            </a:endParaRPr>
          </a:p>
        </p:txBody>
      </p:sp>
    </p:spTree>
    <p:extLst>
      <p:ext uri="{BB962C8B-B14F-4D97-AF65-F5344CB8AC3E}">
        <p14:creationId xmlns:p14="http://schemas.microsoft.com/office/powerpoint/2010/main" val="18258001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78265-99D0-AE3E-25D4-223E7790420B}"/>
            </a:ext>
          </a:extLst>
        </p:cNvPr>
        <p:cNvGrpSpPr/>
        <p:nvPr/>
      </p:nvGrpSpPr>
      <p:grpSpPr>
        <a:xfrm>
          <a:off x="0" y="0"/>
          <a:ext cx="0" cy="0"/>
          <a:chOff x="0" y="0"/>
          <a:chExt cx="0" cy="0"/>
        </a:xfrm>
      </p:grpSpPr>
      <p:sp>
        <p:nvSpPr>
          <p:cNvPr id="7" name="矩形 6">
            <a:extLst>
              <a:ext uri="{FF2B5EF4-FFF2-40B4-BE49-F238E27FC236}">
                <a16:creationId xmlns:a16="http://schemas.microsoft.com/office/drawing/2014/main" id="{B8740812-5B83-A3F5-F666-C99CA43C955A}"/>
              </a:ext>
            </a:extLst>
          </p:cNvPr>
          <p:cNvSpPr/>
          <p:nvPr/>
        </p:nvSpPr>
        <p:spPr>
          <a:xfrm>
            <a:off x="2388757" y="2065288"/>
            <a:ext cx="6446185" cy="2728202"/>
          </a:xfrm>
          <a:prstGeom prst="rect">
            <a:avLst/>
          </a:prstGeom>
          <a:solidFill>
            <a:srgbClr val="FFF5F5"/>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8" name="文本框 7">
            <a:extLst>
              <a:ext uri="{FF2B5EF4-FFF2-40B4-BE49-F238E27FC236}">
                <a16:creationId xmlns:a16="http://schemas.microsoft.com/office/drawing/2014/main" id="{49CB18F5-842B-3785-DD43-B9C0A626EBD3}"/>
              </a:ext>
            </a:extLst>
          </p:cNvPr>
          <p:cNvSpPr txBox="1"/>
          <p:nvPr/>
        </p:nvSpPr>
        <p:spPr>
          <a:xfrm>
            <a:off x="3258546" y="4898203"/>
            <a:ext cx="5140187" cy="461665"/>
          </a:xfrm>
          <a:prstGeom prst="rect">
            <a:avLst/>
          </a:prstGeom>
          <a:noFill/>
        </p:spPr>
        <p:txBody>
          <a:bodyPr wrap="square">
            <a:spAutoFit/>
          </a:bodyPr>
          <a:lstStyle/>
          <a:p>
            <a:pPr algn="ctr"/>
            <a:r>
              <a:rPr lang="en-US" altLang="zh-CN" sz="2400" b="1" dirty="0">
                <a:solidFill>
                  <a:srgbClr val="C00000"/>
                </a:solidFill>
                <a:latin typeface="Corbel" panose="020B0503020204020204" pitchFamily="34" charset="0"/>
                <a:cs typeface="Lato" panose="020F0502020204030203" pitchFamily="34" charset="0"/>
              </a:rPr>
              <a:t>Decoding</a:t>
            </a:r>
          </a:p>
        </p:txBody>
      </p:sp>
      <p:sp>
        <p:nvSpPr>
          <p:cNvPr id="5" name="矩形 4">
            <a:extLst>
              <a:ext uri="{FF2B5EF4-FFF2-40B4-BE49-F238E27FC236}">
                <a16:creationId xmlns:a16="http://schemas.microsoft.com/office/drawing/2014/main" id="{60C4EDD4-2C79-5311-C9CD-E9D40DDBB5C6}"/>
              </a:ext>
            </a:extLst>
          </p:cNvPr>
          <p:cNvSpPr/>
          <p:nvPr/>
        </p:nvSpPr>
        <p:spPr>
          <a:xfrm>
            <a:off x="380917" y="2065288"/>
            <a:ext cx="1766326" cy="2728202"/>
          </a:xfrm>
          <a:prstGeom prst="rect">
            <a:avLst/>
          </a:prstGeom>
          <a:solidFill>
            <a:srgbClr val="F5F9FC"/>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2" name="Title 1">
            <a:extLst>
              <a:ext uri="{FF2B5EF4-FFF2-40B4-BE49-F238E27FC236}">
                <a16:creationId xmlns:a16="http://schemas.microsoft.com/office/drawing/2014/main" id="{F5711420-D022-7D16-124F-9B269D773F13}"/>
              </a:ext>
            </a:extLst>
          </p:cNvPr>
          <p:cNvSpPr>
            <a:spLocks noGrp="1"/>
          </p:cNvSpPr>
          <p:nvPr>
            <p:ph type="title"/>
          </p:nvPr>
        </p:nvSpPr>
        <p:spPr/>
        <p:txBody>
          <a:bodyPr/>
          <a:lstStyle/>
          <a:p>
            <a:r>
              <a:rPr lang="en-US" altLang="zh-CN" sz="4000" b="0" dirty="0">
                <a:solidFill>
                  <a:schemeClr val="tx1"/>
                </a:solidFill>
                <a:latin typeface="Corbel" panose="020B0503020204020204" pitchFamily="34" charset="0"/>
                <a:cs typeface="Gill Sans MT"/>
              </a:rPr>
              <a:t>LLM Inference</a:t>
            </a:r>
            <a:endParaRPr lang="en-US" sz="4000" b="0" dirty="0">
              <a:solidFill>
                <a:schemeClr val="tx1"/>
              </a:solidFill>
              <a:latin typeface="Corbel" panose="020B0503020204020204" pitchFamily="34" charset="0"/>
              <a:cs typeface="Gill Sans MT"/>
            </a:endParaRPr>
          </a:p>
        </p:txBody>
      </p:sp>
      <p:pic>
        <p:nvPicPr>
          <p:cNvPr id="18" name="Picture 17" descr="safari.png">
            <a:extLst>
              <a:ext uri="{FF2B5EF4-FFF2-40B4-BE49-F238E27FC236}">
                <a16:creationId xmlns:a16="http://schemas.microsoft.com/office/drawing/2014/main" id="{0AA5536B-C026-2DA3-5DE6-7DD08F765428}"/>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22" name="Slide Number Placeholder 4">
            <a:extLst>
              <a:ext uri="{FF2B5EF4-FFF2-40B4-BE49-F238E27FC236}">
                <a16:creationId xmlns:a16="http://schemas.microsoft.com/office/drawing/2014/main" id="{D7B35FF6-8DEC-76DF-FB21-D2290D282277}"/>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49" name="箭头: 下 48">
            <a:extLst>
              <a:ext uri="{FF2B5EF4-FFF2-40B4-BE49-F238E27FC236}">
                <a16:creationId xmlns:a16="http://schemas.microsoft.com/office/drawing/2014/main" id="{D99DC79B-411F-3A1B-BEDF-915DA41B5658}"/>
              </a:ext>
            </a:extLst>
          </p:cNvPr>
          <p:cNvSpPr/>
          <p:nvPr/>
        </p:nvSpPr>
        <p:spPr>
          <a:xfrm>
            <a:off x="4762583"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50" name="矩形 49">
            <a:extLst>
              <a:ext uri="{FF2B5EF4-FFF2-40B4-BE49-F238E27FC236}">
                <a16:creationId xmlns:a16="http://schemas.microsoft.com/office/drawing/2014/main" id="{746B10BB-832F-06A3-4735-C90FF3FAF816}"/>
              </a:ext>
            </a:extLst>
          </p:cNvPr>
          <p:cNvSpPr/>
          <p:nvPr/>
        </p:nvSpPr>
        <p:spPr>
          <a:xfrm>
            <a:off x="4654661"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1" name="矩形 50">
            <a:extLst>
              <a:ext uri="{FF2B5EF4-FFF2-40B4-BE49-F238E27FC236}">
                <a16:creationId xmlns:a16="http://schemas.microsoft.com/office/drawing/2014/main" id="{BBDD7941-20BB-C4EE-1308-A9A1B3CC7227}"/>
              </a:ext>
            </a:extLst>
          </p:cNvPr>
          <p:cNvSpPr/>
          <p:nvPr/>
        </p:nvSpPr>
        <p:spPr>
          <a:xfrm>
            <a:off x="4654660"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2" name="文本框 51">
            <a:extLst>
              <a:ext uri="{FF2B5EF4-FFF2-40B4-BE49-F238E27FC236}">
                <a16:creationId xmlns:a16="http://schemas.microsoft.com/office/drawing/2014/main" id="{6C2EDFCB-B8C4-950D-CF2A-5D94B5CEE63C}"/>
              </a:ext>
            </a:extLst>
          </p:cNvPr>
          <p:cNvSpPr txBox="1"/>
          <p:nvPr/>
        </p:nvSpPr>
        <p:spPr>
          <a:xfrm>
            <a:off x="4482863" y="2332022"/>
            <a:ext cx="639921" cy="369332"/>
          </a:xfrm>
          <a:prstGeom prst="rect">
            <a:avLst/>
          </a:prstGeom>
          <a:noFill/>
        </p:spPr>
        <p:txBody>
          <a:bodyPr wrap="square" rtlCol="0">
            <a:spAutoFit/>
          </a:bodyPr>
          <a:lstStyle/>
          <a:p>
            <a:pPr algn="ctr"/>
            <a:r>
              <a:rPr lang="en-US" altLang="zh-CN" dirty="0">
                <a:latin typeface="Corbel" panose="020B0503020204020204" pitchFamily="34" charset="0"/>
              </a:rPr>
              <a:t>the</a:t>
            </a:r>
            <a:endParaRPr lang="zh-CN" altLang="en-US" dirty="0">
              <a:latin typeface="Corbel" panose="020B0503020204020204" pitchFamily="34" charset="0"/>
            </a:endParaRPr>
          </a:p>
        </p:txBody>
      </p:sp>
      <p:sp>
        <p:nvSpPr>
          <p:cNvPr id="53" name="矩形: 圆角 52">
            <a:extLst>
              <a:ext uri="{FF2B5EF4-FFF2-40B4-BE49-F238E27FC236}">
                <a16:creationId xmlns:a16="http://schemas.microsoft.com/office/drawing/2014/main" id="{3FAEC712-3AC5-3E07-0F96-129DD0C08A5F}"/>
              </a:ext>
            </a:extLst>
          </p:cNvPr>
          <p:cNvSpPr/>
          <p:nvPr/>
        </p:nvSpPr>
        <p:spPr>
          <a:xfrm>
            <a:off x="4305958" y="3104284"/>
            <a:ext cx="993732"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55" name="箭头: 下 54">
            <a:extLst>
              <a:ext uri="{FF2B5EF4-FFF2-40B4-BE49-F238E27FC236}">
                <a16:creationId xmlns:a16="http://schemas.microsoft.com/office/drawing/2014/main" id="{9BD1F3B8-BEAB-6972-F478-B6BCB9AF7182}"/>
              </a:ext>
            </a:extLst>
          </p:cNvPr>
          <p:cNvSpPr/>
          <p:nvPr/>
        </p:nvSpPr>
        <p:spPr>
          <a:xfrm>
            <a:off x="8086318"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56" name="矩形 55">
            <a:extLst>
              <a:ext uri="{FF2B5EF4-FFF2-40B4-BE49-F238E27FC236}">
                <a16:creationId xmlns:a16="http://schemas.microsoft.com/office/drawing/2014/main" id="{378CA42F-2637-7E5A-395B-30ACFA27E548}"/>
              </a:ext>
            </a:extLst>
          </p:cNvPr>
          <p:cNvSpPr/>
          <p:nvPr/>
        </p:nvSpPr>
        <p:spPr>
          <a:xfrm>
            <a:off x="7978396"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7" name="矩形 56">
            <a:extLst>
              <a:ext uri="{FF2B5EF4-FFF2-40B4-BE49-F238E27FC236}">
                <a16:creationId xmlns:a16="http://schemas.microsoft.com/office/drawing/2014/main" id="{23BF985A-BC13-C2C8-5B49-2DE32D3B9C98}"/>
              </a:ext>
            </a:extLst>
          </p:cNvPr>
          <p:cNvSpPr/>
          <p:nvPr/>
        </p:nvSpPr>
        <p:spPr>
          <a:xfrm>
            <a:off x="7978395"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8" name="文本框 57">
            <a:extLst>
              <a:ext uri="{FF2B5EF4-FFF2-40B4-BE49-F238E27FC236}">
                <a16:creationId xmlns:a16="http://schemas.microsoft.com/office/drawing/2014/main" id="{8048DA72-8986-D3DA-025D-072F9E9B34A4}"/>
              </a:ext>
            </a:extLst>
          </p:cNvPr>
          <p:cNvSpPr txBox="1"/>
          <p:nvPr/>
        </p:nvSpPr>
        <p:spPr>
          <a:xfrm>
            <a:off x="7800637" y="2332022"/>
            <a:ext cx="639921" cy="369332"/>
          </a:xfrm>
          <a:prstGeom prst="rect">
            <a:avLst/>
          </a:prstGeom>
          <a:noFill/>
        </p:spPr>
        <p:txBody>
          <a:bodyPr wrap="square" rtlCol="0">
            <a:spAutoFit/>
          </a:bodyPr>
          <a:lstStyle/>
          <a:p>
            <a:pPr algn="ctr"/>
            <a:r>
              <a:rPr lang="en-US" altLang="zh-CN" dirty="0">
                <a:latin typeface="Corbel" panose="020B0503020204020204" pitchFamily="34" charset="0"/>
              </a:rPr>
              <a:t>of</a:t>
            </a:r>
            <a:endParaRPr lang="zh-CN" altLang="en-US" dirty="0">
              <a:latin typeface="Corbel" panose="020B0503020204020204" pitchFamily="34" charset="0"/>
            </a:endParaRPr>
          </a:p>
        </p:txBody>
      </p:sp>
      <p:sp>
        <p:nvSpPr>
          <p:cNvPr id="59" name="矩形: 圆角 58">
            <a:extLst>
              <a:ext uri="{FF2B5EF4-FFF2-40B4-BE49-F238E27FC236}">
                <a16:creationId xmlns:a16="http://schemas.microsoft.com/office/drawing/2014/main" id="{51B4C602-B6F5-99CF-5096-E9CE8F15DF6A}"/>
              </a:ext>
            </a:extLst>
          </p:cNvPr>
          <p:cNvSpPr/>
          <p:nvPr/>
        </p:nvSpPr>
        <p:spPr>
          <a:xfrm>
            <a:off x="7623732" y="3104283"/>
            <a:ext cx="993733"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63" name="文本框 62">
            <a:extLst>
              <a:ext uri="{FF2B5EF4-FFF2-40B4-BE49-F238E27FC236}">
                <a16:creationId xmlns:a16="http://schemas.microsoft.com/office/drawing/2014/main" id="{D885D86D-A0CF-FEC4-6E09-4767DDD5A085}"/>
              </a:ext>
            </a:extLst>
          </p:cNvPr>
          <p:cNvSpPr txBox="1"/>
          <p:nvPr/>
        </p:nvSpPr>
        <p:spPr>
          <a:xfrm>
            <a:off x="309058" y="2332022"/>
            <a:ext cx="1981200" cy="369332"/>
          </a:xfrm>
          <a:prstGeom prst="rect">
            <a:avLst/>
          </a:prstGeom>
          <a:noFill/>
        </p:spPr>
        <p:txBody>
          <a:bodyPr wrap="square" rtlCol="0">
            <a:spAutoFit/>
          </a:bodyPr>
          <a:lstStyle/>
          <a:p>
            <a:pPr algn="ctr"/>
            <a:r>
              <a:rPr lang="en-US" altLang="zh-CN" dirty="0">
                <a:latin typeface="Corbel" panose="020B0503020204020204" pitchFamily="34" charset="0"/>
              </a:rPr>
              <a:t>Sam did his PhD</a:t>
            </a:r>
            <a:endParaRPr lang="zh-CN" altLang="en-US" dirty="0">
              <a:latin typeface="Corbel" panose="020B0503020204020204" pitchFamily="34" charset="0"/>
            </a:endParaRPr>
          </a:p>
        </p:txBody>
      </p:sp>
      <p:sp>
        <p:nvSpPr>
          <p:cNvPr id="64" name="箭头: 下 63">
            <a:extLst>
              <a:ext uri="{FF2B5EF4-FFF2-40B4-BE49-F238E27FC236}">
                <a16:creationId xmlns:a16="http://schemas.microsoft.com/office/drawing/2014/main" id="{F2874B7E-3DED-8E86-0155-CF777CDBC21F}"/>
              </a:ext>
            </a:extLst>
          </p:cNvPr>
          <p:cNvSpPr/>
          <p:nvPr/>
        </p:nvSpPr>
        <p:spPr>
          <a:xfrm>
            <a:off x="3121634"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65" name="矩形 64">
            <a:extLst>
              <a:ext uri="{FF2B5EF4-FFF2-40B4-BE49-F238E27FC236}">
                <a16:creationId xmlns:a16="http://schemas.microsoft.com/office/drawing/2014/main" id="{46032D14-9311-C109-65E5-5404F4DAEF2E}"/>
              </a:ext>
            </a:extLst>
          </p:cNvPr>
          <p:cNvSpPr/>
          <p:nvPr/>
        </p:nvSpPr>
        <p:spPr>
          <a:xfrm>
            <a:off x="3013712"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6" name="矩形: 圆角 65">
            <a:extLst>
              <a:ext uri="{FF2B5EF4-FFF2-40B4-BE49-F238E27FC236}">
                <a16:creationId xmlns:a16="http://schemas.microsoft.com/office/drawing/2014/main" id="{A6252BAA-84FA-72FB-E410-734BBD54BCEF}"/>
              </a:ext>
            </a:extLst>
          </p:cNvPr>
          <p:cNvSpPr/>
          <p:nvPr/>
        </p:nvSpPr>
        <p:spPr>
          <a:xfrm>
            <a:off x="2665038" y="3104286"/>
            <a:ext cx="975764"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67" name="矩形 66">
            <a:extLst>
              <a:ext uri="{FF2B5EF4-FFF2-40B4-BE49-F238E27FC236}">
                <a16:creationId xmlns:a16="http://schemas.microsoft.com/office/drawing/2014/main" id="{C0B6F843-62A6-6F98-6CC4-656F0A9BD0D5}"/>
              </a:ext>
            </a:extLst>
          </p:cNvPr>
          <p:cNvSpPr/>
          <p:nvPr/>
        </p:nvSpPr>
        <p:spPr>
          <a:xfrm>
            <a:off x="3013711"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8" name="文本框 67">
            <a:extLst>
              <a:ext uri="{FF2B5EF4-FFF2-40B4-BE49-F238E27FC236}">
                <a16:creationId xmlns:a16="http://schemas.microsoft.com/office/drawing/2014/main" id="{B94CA43B-9834-F5A7-3277-B36F78A5F45C}"/>
              </a:ext>
            </a:extLst>
          </p:cNvPr>
          <p:cNvSpPr txBox="1"/>
          <p:nvPr/>
        </p:nvSpPr>
        <p:spPr>
          <a:xfrm>
            <a:off x="2826170" y="2332022"/>
            <a:ext cx="639921" cy="369332"/>
          </a:xfrm>
          <a:prstGeom prst="rect">
            <a:avLst/>
          </a:prstGeom>
          <a:noFill/>
        </p:spPr>
        <p:txBody>
          <a:bodyPr wrap="square" rtlCol="0">
            <a:spAutoFit/>
          </a:bodyPr>
          <a:lstStyle/>
          <a:p>
            <a:pPr algn="ctr"/>
            <a:r>
              <a:rPr lang="en-US" altLang="zh-CN" dirty="0">
                <a:latin typeface="Corbel" panose="020B0503020204020204" pitchFamily="34" charset="0"/>
              </a:rPr>
              <a:t>at</a:t>
            </a:r>
            <a:endParaRPr lang="zh-CN" altLang="en-US" dirty="0">
              <a:latin typeface="Corbel" panose="020B0503020204020204" pitchFamily="34" charset="0"/>
            </a:endParaRPr>
          </a:p>
        </p:txBody>
      </p:sp>
      <p:sp>
        <p:nvSpPr>
          <p:cNvPr id="69" name="箭头: 下 68">
            <a:extLst>
              <a:ext uri="{FF2B5EF4-FFF2-40B4-BE49-F238E27FC236}">
                <a16:creationId xmlns:a16="http://schemas.microsoft.com/office/drawing/2014/main" id="{7038E0B1-AD98-3260-2063-756F51038435}"/>
              </a:ext>
            </a:extLst>
          </p:cNvPr>
          <p:cNvSpPr/>
          <p:nvPr/>
        </p:nvSpPr>
        <p:spPr>
          <a:xfrm>
            <a:off x="6428263"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70" name="矩形: 圆角 69">
            <a:extLst>
              <a:ext uri="{FF2B5EF4-FFF2-40B4-BE49-F238E27FC236}">
                <a16:creationId xmlns:a16="http://schemas.microsoft.com/office/drawing/2014/main" id="{A1B7EFEE-78FF-F6E8-CE7D-22EC20022DF5}"/>
              </a:ext>
            </a:extLst>
          </p:cNvPr>
          <p:cNvSpPr/>
          <p:nvPr/>
        </p:nvSpPr>
        <p:spPr>
          <a:xfrm>
            <a:off x="5964845" y="3104283"/>
            <a:ext cx="993732"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71" name="矩形 70">
            <a:extLst>
              <a:ext uri="{FF2B5EF4-FFF2-40B4-BE49-F238E27FC236}">
                <a16:creationId xmlns:a16="http://schemas.microsoft.com/office/drawing/2014/main" id="{729E29FE-33DB-C080-484A-F89CF46532A7}"/>
              </a:ext>
            </a:extLst>
          </p:cNvPr>
          <p:cNvSpPr/>
          <p:nvPr/>
        </p:nvSpPr>
        <p:spPr>
          <a:xfrm>
            <a:off x="6320341"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2" name="矩形 71">
            <a:extLst>
              <a:ext uri="{FF2B5EF4-FFF2-40B4-BE49-F238E27FC236}">
                <a16:creationId xmlns:a16="http://schemas.microsoft.com/office/drawing/2014/main" id="{BAC7DF95-DD4B-8BA1-1003-CDF7D16904EE}"/>
              </a:ext>
            </a:extLst>
          </p:cNvPr>
          <p:cNvSpPr/>
          <p:nvPr/>
        </p:nvSpPr>
        <p:spPr>
          <a:xfrm>
            <a:off x="6320340"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3" name="文本框 72">
            <a:extLst>
              <a:ext uri="{FF2B5EF4-FFF2-40B4-BE49-F238E27FC236}">
                <a16:creationId xmlns:a16="http://schemas.microsoft.com/office/drawing/2014/main" id="{44010783-0890-A998-3152-6A423DD6B95C}"/>
              </a:ext>
            </a:extLst>
          </p:cNvPr>
          <p:cNvSpPr txBox="1"/>
          <p:nvPr/>
        </p:nvSpPr>
        <p:spPr>
          <a:xfrm>
            <a:off x="5903065" y="2332022"/>
            <a:ext cx="1216610" cy="369332"/>
          </a:xfrm>
          <a:prstGeom prst="rect">
            <a:avLst/>
          </a:prstGeom>
          <a:noFill/>
        </p:spPr>
        <p:txBody>
          <a:bodyPr wrap="square" rtlCol="0">
            <a:spAutoFit/>
          </a:bodyPr>
          <a:lstStyle/>
          <a:p>
            <a:pPr algn="ctr"/>
            <a:r>
              <a:rPr lang="en-US" altLang="zh-CN" dirty="0">
                <a:latin typeface="Corbel" panose="020B0503020204020204" pitchFamily="34" charset="0"/>
              </a:rPr>
              <a:t>University</a:t>
            </a:r>
            <a:endParaRPr lang="zh-CN" altLang="en-US" dirty="0">
              <a:latin typeface="Corbel" panose="020B0503020204020204" pitchFamily="34" charset="0"/>
            </a:endParaRPr>
          </a:p>
        </p:txBody>
      </p:sp>
      <p:sp>
        <p:nvSpPr>
          <p:cNvPr id="74" name="箭头: 下 73">
            <a:extLst>
              <a:ext uri="{FF2B5EF4-FFF2-40B4-BE49-F238E27FC236}">
                <a16:creationId xmlns:a16="http://schemas.microsoft.com/office/drawing/2014/main" id="{03ECBDBF-98DA-F026-596D-C92C3503435A}"/>
              </a:ext>
            </a:extLst>
          </p:cNvPr>
          <p:cNvSpPr/>
          <p:nvPr/>
        </p:nvSpPr>
        <p:spPr>
          <a:xfrm>
            <a:off x="1246739" y="2896250"/>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75" name="矩形: 圆角 74">
            <a:extLst>
              <a:ext uri="{FF2B5EF4-FFF2-40B4-BE49-F238E27FC236}">
                <a16:creationId xmlns:a16="http://schemas.microsoft.com/office/drawing/2014/main" id="{4014B179-81B9-C75E-2A23-5982AB2D5A41}"/>
              </a:ext>
            </a:extLst>
          </p:cNvPr>
          <p:cNvSpPr/>
          <p:nvPr/>
        </p:nvSpPr>
        <p:spPr>
          <a:xfrm>
            <a:off x="795203" y="3104286"/>
            <a:ext cx="975764"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76" name="矩形 75">
            <a:extLst>
              <a:ext uri="{FF2B5EF4-FFF2-40B4-BE49-F238E27FC236}">
                <a16:creationId xmlns:a16="http://schemas.microsoft.com/office/drawing/2014/main" id="{84E8DA2C-CF50-6099-3832-522C80017B0A}"/>
              </a:ext>
            </a:extLst>
          </p:cNvPr>
          <p:cNvSpPr/>
          <p:nvPr/>
        </p:nvSpPr>
        <p:spPr>
          <a:xfrm>
            <a:off x="1138817" y="4035325"/>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7" name="矩形 76">
            <a:extLst>
              <a:ext uri="{FF2B5EF4-FFF2-40B4-BE49-F238E27FC236}">
                <a16:creationId xmlns:a16="http://schemas.microsoft.com/office/drawing/2014/main" id="{F2595481-C9AA-9A4F-C540-36F06E3F9AE9}"/>
              </a:ext>
            </a:extLst>
          </p:cNvPr>
          <p:cNvSpPr/>
          <p:nvPr/>
        </p:nvSpPr>
        <p:spPr>
          <a:xfrm>
            <a:off x="706115"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8" name="矩形 77">
            <a:extLst>
              <a:ext uri="{FF2B5EF4-FFF2-40B4-BE49-F238E27FC236}">
                <a16:creationId xmlns:a16="http://schemas.microsoft.com/office/drawing/2014/main" id="{86BB2781-8687-46E1-2492-F798E25D5280}"/>
              </a:ext>
            </a:extLst>
          </p:cNvPr>
          <p:cNvSpPr/>
          <p:nvPr/>
        </p:nvSpPr>
        <p:spPr>
          <a:xfrm>
            <a:off x="1004932"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9" name="矩形 78">
            <a:extLst>
              <a:ext uri="{FF2B5EF4-FFF2-40B4-BE49-F238E27FC236}">
                <a16:creationId xmlns:a16="http://schemas.microsoft.com/office/drawing/2014/main" id="{B2490017-5B32-551C-1A51-040E74600907}"/>
              </a:ext>
            </a:extLst>
          </p:cNvPr>
          <p:cNvSpPr/>
          <p:nvPr/>
        </p:nvSpPr>
        <p:spPr>
          <a:xfrm>
            <a:off x="1303749"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80" name="矩形 79">
            <a:extLst>
              <a:ext uri="{FF2B5EF4-FFF2-40B4-BE49-F238E27FC236}">
                <a16:creationId xmlns:a16="http://schemas.microsoft.com/office/drawing/2014/main" id="{862DE5BD-146E-8D70-CB54-2C7A3FBB2675}"/>
              </a:ext>
            </a:extLst>
          </p:cNvPr>
          <p:cNvSpPr/>
          <p:nvPr/>
        </p:nvSpPr>
        <p:spPr>
          <a:xfrm>
            <a:off x="1602566" y="2722784"/>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81" name="文本框 80">
            <a:extLst>
              <a:ext uri="{FF2B5EF4-FFF2-40B4-BE49-F238E27FC236}">
                <a16:creationId xmlns:a16="http://schemas.microsoft.com/office/drawing/2014/main" id="{802F5EDB-D278-0444-3E4C-A3037E016B68}"/>
              </a:ext>
            </a:extLst>
          </p:cNvPr>
          <p:cNvSpPr txBox="1"/>
          <p:nvPr/>
        </p:nvSpPr>
        <p:spPr>
          <a:xfrm>
            <a:off x="1089449" y="4156646"/>
            <a:ext cx="420417" cy="369332"/>
          </a:xfrm>
          <a:prstGeom prst="rect">
            <a:avLst/>
          </a:prstGeom>
          <a:noFill/>
        </p:spPr>
        <p:txBody>
          <a:bodyPr wrap="square" rtlCol="0">
            <a:spAutoFit/>
          </a:bodyPr>
          <a:lstStyle/>
          <a:p>
            <a:pPr algn="ctr"/>
            <a:r>
              <a:rPr lang="en-US" altLang="zh-CN" dirty="0">
                <a:latin typeface="Corbel" panose="020B0503020204020204" pitchFamily="34" charset="0"/>
              </a:rPr>
              <a:t>at</a:t>
            </a:r>
            <a:endParaRPr lang="zh-CN" altLang="en-US" dirty="0">
              <a:latin typeface="Corbel" panose="020B0503020204020204" pitchFamily="34" charset="0"/>
            </a:endParaRPr>
          </a:p>
        </p:txBody>
      </p:sp>
      <p:sp>
        <p:nvSpPr>
          <p:cNvPr id="82" name="文本框 81">
            <a:extLst>
              <a:ext uri="{FF2B5EF4-FFF2-40B4-BE49-F238E27FC236}">
                <a16:creationId xmlns:a16="http://schemas.microsoft.com/office/drawing/2014/main" id="{EDB98A1B-53AA-7C00-C4BE-76AD4E2A9751}"/>
              </a:ext>
            </a:extLst>
          </p:cNvPr>
          <p:cNvSpPr txBox="1"/>
          <p:nvPr/>
        </p:nvSpPr>
        <p:spPr>
          <a:xfrm>
            <a:off x="2830202" y="4156646"/>
            <a:ext cx="665833" cy="369332"/>
          </a:xfrm>
          <a:prstGeom prst="rect">
            <a:avLst/>
          </a:prstGeom>
          <a:noFill/>
        </p:spPr>
        <p:txBody>
          <a:bodyPr wrap="square" rtlCol="0">
            <a:spAutoFit/>
          </a:bodyPr>
          <a:lstStyle/>
          <a:p>
            <a:pPr algn="ctr"/>
            <a:r>
              <a:rPr lang="en-US" altLang="zh-CN" dirty="0">
                <a:latin typeface="Corbel" panose="020B0503020204020204" pitchFamily="34" charset="0"/>
              </a:rPr>
              <a:t>the</a:t>
            </a:r>
            <a:endParaRPr lang="zh-CN" altLang="en-US" dirty="0">
              <a:latin typeface="Corbel" panose="020B0503020204020204" pitchFamily="34" charset="0"/>
            </a:endParaRPr>
          </a:p>
        </p:txBody>
      </p:sp>
      <p:sp>
        <p:nvSpPr>
          <p:cNvPr id="83" name="文本框 82">
            <a:extLst>
              <a:ext uri="{FF2B5EF4-FFF2-40B4-BE49-F238E27FC236}">
                <a16:creationId xmlns:a16="http://schemas.microsoft.com/office/drawing/2014/main" id="{D4B68ADD-FBDA-941C-0ECA-03CB96B843D1}"/>
              </a:ext>
            </a:extLst>
          </p:cNvPr>
          <p:cNvSpPr txBox="1"/>
          <p:nvPr/>
        </p:nvSpPr>
        <p:spPr>
          <a:xfrm>
            <a:off x="4142009" y="4156646"/>
            <a:ext cx="1282216" cy="369332"/>
          </a:xfrm>
          <a:prstGeom prst="rect">
            <a:avLst/>
          </a:prstGeom>
          <a:noFill/>
        </p:spPr>
        <p:txBody>
          <a:bodyPr wrap="square" rtlCol="0">
            <a:spAutoFit/>
          </a:bodyPr>
          <a:lstStyle/>
          <a:p>
            <a:pPr algn="ctr"/>
            <a:r>
              <a:rPr lang="en-US" altLang="zh-CN" dirty="0">
                <a:latin typeface="Corbel" panose="020B0503020204020204" pitchFamily="34" charset="0"/>
              </a:rPr>
              <a:t>University</a:t>
            </a:r>
            <a:endParaRPr lang="zh-CN" altLang="en-US" dirty="0">
              <a:latin typeface="Corbel" panose="020B0503020204020204" pitchFamily="34" charset="0"/>
            </a:endParaRPr>
          </a:p>
        </p:txBody>
      </p:sp>
      <p:sp>
        <p:nvSpPr>
          <p:cNvPr id="84" name="文本框 83">
            <a:extLst>
              <a:ext uri="{FF2B5EF4-FFF2-40B4-BE49-F238E27FC236}">
                <a16:creationId xmlns:a16="http://schemas.microsoft.com/office/drawing/2014/main" id="{8A2C9314-F6F9-28FF-B9E8-2FEF437348DC}"/>
              </a:ext>
            </a:extLst>
          </p:cNvPr>
          <p:cNvSpPr txBox="1"/>
          <p:nvPr/>
        </p:nvSpPr>
        <p:spPr>
          <a:xfrm>
            <a:off x="5828640" y="4156646"/>
            <a:ext cx="1282216" cy="369332"/>
          </a:xfrm>
          <a:prstGeom prst="rect">
            <a:avLst/>
          </a:prstGeom>
          <a:noFill/>
        </p:spPr>
        <p:txBody>
          <a:bodyPr wrap="square" rtlCol="0">
            <a:spAutoFit/>
          </a:bodyPr>
          <a:lstStyle/>
          <a:p>
            <a:pPr algn="ctr"/>
            <a:r>
              <a:rPr lang="en-US" altLang="zh-CN" dirty="0">
                <a:latin typeface="Corbel" panose="020B0503020204020204" pitchFamily="34" charset="0"/>
              </a:rPr>
              <a:t>of</a:t>
            </a:r>
            <a:endParaRPr lang="zh-CN" altLang="en-US" dirty="0">
              <a:latin typeface="Corbel" panose="020B0503020204020204" pitchFamily="34" charset="0"/>
            </a:endParaRPr>
          </a:p>
        </p:txBody>
      </p:sp>
      <p:sp>
        <p:nvSpPr>
          <p:cNvPr id="85" name="文本框 84">
            <a:extLst>
              <a:ext uri="{FF2B5EF4-FFF2-40B4-BE49-F238E27FC236}">
                <a16:creationId xmlns:a16="http://schemas.microsoft.com/office/drawing/2014/main" id="{64EACC09-F21C-BC54-F5E0-78C725A6C8EB}"/>
              </a:ext>
            </a:extLst>
          </p:cNvPr>
          <p:cNvSpPr txBox="1"/>
          <p:nvPr/>
        </p:nvSpPr>
        <p:spPr>
          <a:xfrm>
            <a:off x="7486695" y="4156646"/>
            <a:ext cx="1282216" cy="369332"/>
          </a:xfrm>
          <a:prstGeom prst="rect">
            <a:avLst/>
          </a:prstGeom>
          <a:noFill/>
        </p:spPr>
        <p:txBody>
          <a:bodyPr wrap="square" rtlCol="0">
            <a:spAutoFit/>
          </a:bodyPr>
          <a:lstStyle/>
          <a:p>
            <a:pPr algn="ctr"/>
            <a:r>
              <a:rPr lang="en-US" altLang="zh-CN" dirty="0">
                <a:latin typeface="Corbel" panose="020B0503020204020204" pitchFamily="34" charset="0"/>
              </a:rPr>
              <a:t>Toronto</a:t>
            </a:r>
            <a:endParaRPr lang="zh-CN" altLang="en-US" dirty="0">
              <a:latin typeface="Corbel" panose="020B0503020204020204" pitchFamily="34" charset="0"/>
            </a:endParaRPr>
          </a:p>
        </p:txBody>
      </p:sp>
      <p:sp>
        <p:nvSpPr>
          <p:cNvPr id="6" name="文本框 5">
            <a:extLst>
              <a:ext uri="{FF2B5EF4-FFF2-40B4-BE49-F238E27FC236}">
                <a16:creationId xmlns:a16="http://schemas.microsoft.com/office/drawing/2014/main" id="{EB336579-961A-12E0-693A-C323D660DCDB}"/>
              </a:ext>
            </a:extLst>
          </p:cNvPr>
          <p:cNvSpPr txBox="1"/>
          <p:nvPr/>
        </p:nvSpPr>
        <p:spPr>
          <a:xfrm>
            <a:off x="-44253" y="4898203"/>
            <a:ext cx="2654675" cy="461665"/>
          </a:xfrm>
          <a:prstGeom prst="rect">
            <a:avLst/>
          </a:prstGeom>
          <a:noFill/>
        </p:spPr>
        <p:txBody>
          <a:bodyPr wrap="square">
            <a:spAutoFit/>
          </a:bodyPr>
          <a:lstStyle/>
          <a:p>
            <a:pPr algn="ctr"/>
            <a:r>
              <a:rPr lang="en-US" altLang="zh-CN" sz="2400" b="1" dirty="0">
                <a:solidFill>
                  <a:srgbClr val="1F497D"/>
                </a:solidFill>
                <a:latin typeface="Corbel" panose="020B0503020204020204" pitchFamily="34" charset="0"/>
                <a:cs typeface="Lato" panose="020F0502020204030203" pitchFamily="34" charset="0"/>
              </a:rPr>
              <a:t>Prefilling</a:t>
            </a:r>
          </a:p>
        </p:txBody>
      </p:sp>
      <p:sp>
        <p:nvSpPr>
          <p:cNvPr id="10" name="文本框 9">
            <a:extLst>
              <a:ext uri="{FF2B5EF4-FFF2-40B4-BE49-F238E27FC236}">
                <a16:creationId xmlns:a16="http://schemas.microsoft.com/office/drawing/2014/main" id="{654C7E28-52CA-9729-3A52-CB27D13159C6}"/>
              </a:ext>
            </a:extLst>
          </p:cNvPr>
          <p:cNvSpPr txBox="1"/>
          <p:nvPr/>
        </p:nvSpPr>
        <p:spPr>
          <a:xfrm>
            <a:off x="-138236" y="5359868"/>
            <a:ext cx="3936206" cy="615553"/>
          </a:xfrm>
          <a:prstGeom prst="rect">
            <a:avLst/>
          </a:prstGeom>
          <a:noFill/>
        </p:spPr>
        <p:txBody>
          <a:bodyPr wrap="square" tIns="0" bIns="0">
            <a:spAutoFit/>
          </a:bodyPr>
          <a:lstStyle/>
          <a:p>
            <a:pPr algn="ctr"/>
            <a:r>
              <a:rPr lang="en-US" altLang="zh-CN" sz="2000" dirty="0">
                <a:latin typeface="Corbel" panose="020B0503020204020204" pitchFamily="34" charset="0"/>
                <a:cs typeface="Lato" panose="020F0502020204030203" pitchFamily="34" charset="0"/>
              </a:rPr>
              <a:t>(Encodes contextual information from the input in parallel)</a:t>
            </a:r>
          </a:p>
        </p:txBody>
      </p:sp>
      <p:sp>
        <p:nvSpPr>
          <p:cNvPr id="12" name="文本框 11">
            <a:extLst>
              <a:ext uri="{FF2B5EF4-FFF2-40B4-BE49-F238E27FC236}">
                <a16:creationId xmlns:a16="http://schemas.microsoft.com/office/drawing/2014/main" id="{C449402E-065D-7ED7-5FFB-796C24517AE8}"/>
              </a:ext>
            </a:extLst>
          </p:cNvPr>
          <p:cNvSpPr txBox="1"/>
          <p:nvPr/>
        </p:nvSpPr>
        <p:spPr>
          <a:xfrm>
            <a:off x="3466091" y="5359868"/>
            <a:ext cx="5584251" cy="400110"/>
          </a:xfrm>
          <a:prstGeom prst="rect">
            <a:avLst/>
          </a:prstGeom>
          <a:noFill/>
        </p:spPr>
        <p:txBody>
          <a:bodyPr wrap="square">
            <a:spAutoFit/>
          </a:bodyPr>
          <a:lstStyle/>
          <a:p>
            <a:pPr algn="ctr"/>
            <a:r>
              <a:rPr lang="en-US" altLang="zh-CN" sz="2000" dirty="0">
                <a:latin typeface="Corbel" panose="020B0503020204020204" pitchFamily="34" charset="0"/>
                <a:cs typeface="Lato" panose="020F0502020204030203" pitchFamily="34" charset="0"/>
              </a:rPr>
              <a:t>(Generates output tokens </a:t>
            </a:r>
            <a:r>
              <a:rPr lang="en-US" altLang="zh-CN" sz="2000" b="1" dirty="0">
                <a:solidFill>
                  <a:srgbClr val="C00000"/>
                </a:solidFill>
                <a:latin typeface="Corbel" panose="020B0503020204020204" pitchFamily="34" charset="0"/>
                <a:cs typeface="Lato" panose="020F0502020204030203" pitchFamily="34" charset="0"/>
              </a:rPr>
              <a:t>in serial or parallel</a:t>
            </a:r>
            <a:r>
              <a:rPr lang="en-US" altLang="zh-CN" sz="2000" dirty="0">
                <a:latin typeface="Corbel" panose="020B0503020204020204" pitchFamily="34" charset="0"/>
                <a:cs typeface="Lato" panose="020F0502020204030203" pitchFamily="34" charset="0"/>
              </a:rPr>
              <a:t>)</a:t>
            </a:r>
            <a:endParaRPr lang="zh-CN" altLang="en-US" sz="2000" dirty="0">
              <a:latin typeface="Corbel" panose="020B0503020204020204" pitchFamily="34" charset="0"/>
            </a:endParaRPr>
          </a:p>
        </p:txBody>
      </p:sp>
      <p:cxnSp>
        <p:nvCxnSpPr>
          <p:cNvPr id="9" name="连接符: 肘形 8">
            <a:extLst>
              <a:ext uri="{FF2B5EF4-FFF2-40B4-BE49-F238E27FC236}">
                <a16:creationId xmlns:a16="http://schemas.microsoft.com/office/drawing/2014/main" id="{AF753125-C624-9091-F2A2-D4ECC27F1CB2}"/>
              </a:ext>
            </a:extLst>
          </p:cNvPr>
          <p:cNvCxnSpPr>
            <a:cxnSpLocks/>
            <a:stCxn id="76" idx="3"/>
            <a:endCxn id="67" idx="1"/>
          </p:cNvCxnSpPr>
          <p:nvPr/>
        </p:nvCxnSpPr>
        <p:spPr>
          <a:xfrm flipV="1">
            <a:off x="1437634" y="2803045"/>
            <a:ext cx="1576077" cy="1312541"/>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连接符: 肘形 10">
            <a:extLst>
              <a:ext uri="{FF2B5EF4-FFF2-40B4-BE49-F238E27FC236}">
                <a16:creationId xmlns:a16="http://schemas.microsoft.com/office/drawing/2014/main" id="{E25CB2A0-E7CC-CF58-63E9-ED21449B2F89}"/>
              </a:ext>
            </a:extLst>
          </p:cNvPr>
          <p:cNvCxnSpPr>
            <a:cxnSpLocks/>
            <a:stCxn id="65" idx="3"/>
            <a:endCxn id="51" idx="1"/>
          </p:cNvCxnSpPr>
          <p:nvPr/>
        </p:nvCxnSpPr>
        <p:spPr>
          <a:xfrm flipV="1">
            <a:off x="3312529" y="2803045"/>
            <a:ext cx="1342131" cy="1312541"/>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连接符: 肘形 14">
            <a:extLst>
              <a:ext uri="{FF2B5EF4-FFF2-40B4-BE49-F238E27FC236}">
                <a16:creationId xmlns:a16="http://schemas.microsoft.com/office/drawing/2014/main" id="{7D5BA7DC-8797-408F-2407-F0C57A5BE4DE}"/>
              </a:ext>
            </a:extLst>
          </p:cNvPr>
          <p:cNvCxnSpPr>
            <a:cxnSpLocks/>
            <a:stCxn id="50" idx="3"/>
          </p:cNvCxnSpPr>
          <p:nvPr/>
        </p:nvCxnSpPr>
        <p:spPr>
          <a:xfrm flipV="1">
            <a:off x="4953478" y="2813876"/>
            <a:ext cx="1339641" cy="1301710"/>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连接符: 肘形 18">
            <a:extLst>
              <a:ext uri="{FF2B5EF4-FFF2-40B4-BE49-F238E27FC236}">
                <a16:creationId xmlns:a16="http://schemas.microsoft.com/office/drawing/2014/main" id="{7B37DA9D-E567-D536-0C65-667D6DFD0464}"/>
              </a:ext>
            </a:extLst>
          </p:cNvPr>
          <p:cNvCxnSpPr>
            <a:cxnSpLocks/>
            <a:stCxn id="71" idx="3"/>
            <a:endCxn id="57" idx="1"/>
          </p:cNvCxnSpPr>
          <p:nvPr/>
        </p:nvCxnSpPr>
        <p:spPr>
          <a:xfrm flipV="1">
            <a:off x="6619158" y="2803045"/>
            <a:ext cx="1359237" cy="1312541"/>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1E97584A-1C6A-96B5-658D-C8C8945894AD}"/>
              </a:ext>
            </a:extLst>
          </p:cNvPr>
          <p:cNvSpPr txBox="1"/>
          <p:nvPr/>
        </p:nvSpPr>
        <p:spPr>
          <a:xfrm>
            <a:off x="162976" y="1227142"/>
            <a:ext cx="3936206" cy="307777"/>
          </a:xfrm>
          <a:prstGeom prst="rect">
            <a:avLst/>
          </a:prstGeom>
          <a:noFill/>
        </p:spPr>
        <p:txBody>
          <a:bodyPr wrap="square" tIns="0" bIns="0">
            <a:spAutoFit/>
          </a:bodyPr>
          <a:lstStyle/>
          <a:p>
            <a:r>
              <a:rPr lang="en-US" altLang="zh-CN" sz="2000" dirty="0">
                <a:latin typeface="Corbel" panose="020B0503020204020204" pitchFamily="34" charset="0"/>
                <a:cs typeface="Lato" panose="020F0502020204030203" pitchFamily="34" charset="0"/>
              </a:rPr>
              <a:t>An example:</a:t>
            </a:r>
          </a:p>
        </p:txBody>
      </p:sp>
    </p:spTree>
    <p:custDataLst>
      <p:tags r:id="rId1"/>
    </p:custDataLst>
    <p:extLst>
      <p:ext uri="{BB962C8B-B14F-4D97-AF65-F5344CB8AC3E}">
        <p14:creationId xmlns:p14="http://schemas.microsoft.com/office/powerpoint/2010/main" val="1855397073"/>
      </p:ext>
    </p:extLst>
  </p:cSld>
  <p:clrMapOvr>
    <a:masterClrMapping/>
  </p:clrMapOvr>
  <mc:AlternateContent xmlns:mc="http://schemas.openxmlformats.org/markup-compatibility/2006" xmlns:p159="http://schemas.microsoft.com/office/powerpoint/2015/09/main">
    <mc:Choice Requires="p159">
      <p:transition spd="slow" advTm="48559">
        <p159:morph option="byObject"/>
      </p:transition>
    </mc:Choice>
    <mc:Fallback xmlns="">
      <p:transition spd="slow" advTm="4855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73F33-1B6D-0938-2ED4-70E04C379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7567C-4FED-64C1-54C3-B38C580CE0EB}"/>
              </a:ext>
            </a:extLst>
          </p:cNvPr>
          <p:cNvSpPr>
            <a:spLocks noGrp="1"/>
          </p:cNvSpPr>
          <p:nvPr>
            <p:ph type="title"/>
          </p:nvPr>
        </p:nvSpPr>
        <p:spPr>
          <a:xfrm>
            <a:off x="-228600" y="0"/>
            <a:ext cx="9906000" cy="914400"/>
          </a:xfrm>
        </p:spPr>
        <p:txBody>
          <a:bodyPr/>
          <a:lstStyle/>
          <a:p>
            <a:r>
              <a:rPr lang="en-US" sz="4000" b="0" dirty="0">
                <a:solidFill>
                  <a:schemeClr val="tx1"/>
                </a:solidFill>
                <a:latin typeface="Corbel" panose="020B0503020204020204" pitchFamily="34" charset="0"/>
                <a:cs typeface="Gill Sans MT"/>
              </a:rPr>
              <a:t>Serial Decoding</a:t>
            </a:r>
          </a:p>
        </p:txBody>
      </p:sp>
      <p:pic>
        <p:nvPicPr>
          <p:cNvPr id="20" name="Picture 19" descr="safari.png">
            <a:extLst>
              <a:ext uri="{FF2B5EF4-FFF2-40B4-BE49-F238E27FC236}">
                <a16:creationId xmlns:a16="http://schemas.microsoft.com/office/drawing/2014/main" id="{2CC67183-7A17-B5F5-A15C-7E72C0C67D89}"/>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22" name="Slide Number Placeholder 4">
            <a:extLst>
              <a:ext uri="{FF2B5EF4-FFF2-40B4-BE49-F238E27FC236}">
                <a16:creationId xmlns:a16="http://schemas.microsoft.com/office/drawing/2014/main" id="{49A524DD-4EE4-6DA4-CE57-E0F306213FA2}"/>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156" name="箭头: 下 155">
            <a:extLst>
              <a:ext uri="{FF2B5EF4-FFF2-40B4-BE49-F238E27FC236}">
                <a16:creationId xmlns:a16="http://schemas.microsoft.com/office/drawing/2014/main" id="{883A262B-3193-F607-DB0A-DF3238686484}"/>
              </a:ext>
            </a:extLst>
          </p:cNvPr>
          <p:cNvSpPr/>
          <p:nvPr/>
        </p:nvSpPr>
        <p:spPr>
          <a:xfrm>
            <a:off x="3780092" y="2637353"/>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157" name="矩形 156">
            <a:extLst>
              <a:ext uri="{FF2B5EF4-FFF2-40B4-BE49-F238E27FC236}">
                <a16:creationId xmlns:a16="http://schemas.microsoft.com/office/drawing/2014/main" id="{43EE05DB-DF10-2E60-66E2-926222082EA9}"/>
              </a:ext>
            </a:extLst>
          </p:cNvPr>
          <p:cNvSpPr/>
          <p:nvPr/>
        </p:nvSpPr>
        <p:spPr>
          <a:xfrm>
            <a:off x="3672170" y="3776428"/>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58" name="矩形 157">
            <a:extLst>
              <a:ext uri="{FF2B5EF4-FFF2-40B4-BE49-F238E27FC236}">
                <a16:creationId xmlns:a16="http://schemas.microsoft.com/office/drawing/2014/main" id="{FBF2216E-ABD8-1C02-D915-B64F62D32FF8}"/>
              </a:ext>
            </a:extLst>
          </p:cNvPr>
          <p:cNvSpPr/>
          <p:nvPr/>
        </p:nvSpPr>
        <p:spPr>
          <a:xfrm>
            <a:off x="3672169" y="2463887"/>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59" name="矩形: 圆角 158">
            <a:extLst>
              <a:ext uri="{FF2B5EF4-FFF2-40B4-BE49-F238E27FC236}">
                <a16:creationId xmlns:a16="http://schemas.microsoft.com/office/drawing/2014/main" id="{EE6D47FA-900D-C99F-9E54-3565191B38F7}"/>
              </a:ext>
            </a:extLst>
          </p:cNvPr>
          <p:cNvSpPr/>
          <p:nvPr/>
        </p:nvSpPr>
        <p:spPr>
          <a:xfrm>
            <a:off x="3323467" y="2845387"/>
            <a:ext cx="993732"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160" name="箭头: 下 159">
            <a:extLst>
              <a:ext uri="{FF2B5EF4-FFF2-40B4-BE49-F238E27FC236}">
                <a16:creationId xmlns:a16="http://schemas.microsoft.com/office/drawing/2014/main" id="{665F9023-9BC1-1A02-2105-97B97A547477}"/>
              </a:ext>
            </a:extLst>
          </p:cNvPr>
          <p:cNvSpPr/>
          <p:nvPr/>
        </p:nvSpPr>
        <p:spPr>
          <a:xfrm>
            <a:off x="7103827" y="2637353"/>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161" name="矩形 160">
            <a:extLst>
              <a:ext uri="{FF2B5EF4-FFF2-40B4-BE49-F238E27FC236}">
                <a16:creationId xmlns:a16="http://schemas.microsoft.com/office/drawing/2014/main" id="{B489B0E1-DCBC-E247-5DB5-CFAC37A6EB23}"/>
              </a:ext>
            </a:extLst>
          </p:cNvPr>
          <p:cNvSpPr/>
          <p:nvPr/>
        </p:nvSpPr>
        <p:spPr>
          <a:xfrm>
            <a:off x="6995905" y="3776428"/>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62" name="矩形 161">
            <a:extLst>
              <a:ext uri="{FF2B5EF4-FFF2-40B4-BE49-F238E27FC236}">
                <a16:creationId xmlns:a16="http://schemas.microsoft.com/office/drawing/2014/main" id="{103C479D-D50E-AA8A-CF71-7A2FFF30C158}"/>
              </a:ext>
            </a:extLst>
          </p:cNvPr>
          <p:cNvSpPr/>
          <p:nvPr/>
        </p:nvSpPr>
        <p:spPr>
          <a:xfrm>
            <a:off x="6995904" y="2463887"/>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63" name="矩形: 圆角 162">
            <a:extLst>
              <a:ext uri="{FF2B5EF4-FFF2-40B4-BE49-F238E27FC236}">
                <a16:creationId xmlns:a16="http://schemas.microsoft.com/office/drawing/2014/main" id="{2226B9B1-9D47-79CC-0838-2068FF73D4AC}"/>
              </a:ext>
            </a:extLst>
          </p:cNvPr>
          <p:cNvSpPr/>
          <p:nvPr/>
        </p:nvSpPr>
        <p:spPr>
          <a:xfrm>
            <a:off x="6641241" y="2845386"/>
            <a:ext cx="993733"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164" name="箭头: 下 163">
            <a:extLst>
              <a:ext uri="{FF2B5EF4-FFF2-40B4-BE49-F238E27FC236}">
                <a16:creationId xmlns:a16="http://schemas.microsoft.com/office/drawing/2014/main" id="{3470BC3F-E4C8-0B95-B802-800D899B679D}"/>
              </a:ext>
            </a:extLst>
          </p:cNvPr>
          <p:cNvSpPr/>
          <p:nvPr/>
        </p:nvSpPr>
        <p:spPr>
          <a:xfrm>
            <a:off x="2139143" y="2637353"/>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165" name="矩形 164">
            <a:extLst>
              <a:ext uri="{FF2B5EF4-FFF2-40B4-BE49-F238E27FC236}">
                <a16:creationId xmlns:a16="http://schemas.microsoft.com/office/drawing/2014/main" id="{297C10D3-BDC7-BEBB-9014-89A6B8102DAF}"/>
              </a:ext>
            </a:extLst>
          </p:cNvPr>
          <p:cNvSpPr/>
          <p:nvPr/>
        </p:nvSpPr>
        <p:spPr>
          <a:xfrm>
            <a:off x="2031221" y="3776428"/>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66" name="矩形: 圆角 165">
            <a:extLst>
              <a:ext uri="{FF2B5EF4-FFF2-40B4-BE49-F238E27FC236}">
                <a16:creationId xmlns:a16="http://schemas.microsoft.com/office/drawing/2014/main" id="{E3242FC8-B086-FE0D-867B-0C0378C0E755}"/>
              </a:ext>
            </a:extLst>
          </p:cNvPr>
          <p:cNvSpPr/>
          <p:nvPr/>
        </p:nvSpPr>
        <p:spPr>
          <a:xfrm>
            <a:off x="1682547" y="2845389"/>
            <a:ext cx="975764"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167" name="矩形 166">
            <a:extLst>
              <a:ext uri="{FF2B5EF4-FFF2-40B4-BE49-F238E27FC236}">
                <a16:creationId xmlns:a16="http://schemas.microsoft.com/office/drawing/2014/main" id="{7F025AC8-E76E-EC62-9B8E-4CAB2CC90241}"/>
              </a:ext>
            </a:extLst>
          </p:cNvPr>
          <p:cNvSpPr/>
          <p:nvPr/>
        </p:nvSpPr>
        <p:spPr>
          <a:xfrm>
            <a:off x="2031220" y="2463887"/>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68" name="箭头: 下 167">
            <a:extLst>
              <a:ext uri="{FF2B5EF4-FFF2-40B4-BE49-F238E27FC236}">
                <a16:creationId xmlns:a16="http://schemas.microsoft.com/office/drawing/2014/main" id="{41208713-6D73-7A06-3014-60F68736F42D}"/>
              </a:ext>
            </a:extLst>
          </p:cNvPr>
          <p:cNvSpPr/>
          <p:nvPr/>
        </p:nvSpPr>
        <p:spPr>
          <a:xfrm>
            <a:off x="5445772" y="2637353"/>
            <a:ext cx="91699" cy="1122604"/>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169" name="矩形: 圆角 168">
            <a:extLst>
              <a:ext uri="{FF2B5EF4-FFF2-40B4-BE49-F238E27FC236}">
                <a16:creationId xmlns:a16="http://schemas.microsoft.com/office/drawing/2014/main" id="{1D35FB8D-E3C8-44EB-5790-7A969A1C5B32}"/>
              </a:ext>
            </a:extLst>
          </p:cNvPr>
          <p:cNvSpPr/>
          <p:nvPr/>
        </p:nvSpPr>
        <p:spPr>
          <a:xfrm>
            <a:off x="4982354" y="2845386"/>
            <a:ext cx="993732"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orbel" panose="020B0503020204020204" pitchFamily="34" charset="0"/>
              </a:rPr>
              <a:t>LLM</a:t>
            </a:r>
          </a:p>
        </p:txBody>
      </p:sp>
      <p:sp>
        <p:nvSpPr>
          <p:cNvPr id="170" name="矩形 169">
            <a:extLst>
              <a:ext uri="{FF2B5EF4-FFF2-40B4-BE49-F238E27FC236}">
                <a16:creationId xmlns:a16="http://schemas.microsoft.com/office/drawing/2014/main" id="{F5264AF6-CE3A-CDEF-84D7-8755D059E17C}"/>
              </a:ext>
            </a:extLst>
          </p:cNvPr>
          <p:cNvSpPr/>
          <p:nvPr/>
        </p:nvSpPr>
        <p:spPr>
          <a:xfrm>
            <a:off x="5337850" y="3776428"/>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171" name="矩形 170">
            <a:extLst>
              <a:ext uri="{FF2B5EF4-FFF2-40B4-BE49-F238E27FC236}">
                <a16:creationId xmlns:a16="http://schemas.microsoft.com/office/drawing/2014/main" id="{D392CFFD-C03C-5FE7-00E3-602FB8F5B3FE}"/>
              </a:ext>
            </a:extLst>
          </p:cNvPr>
          <p:cNvSpPr/>
          <p:nvPr/>
        </p:nvSpPr>
        <p:spPr>
          <a:xfrm>
            <a:off x="5337849" y="2463887"/>
            <a:ext cx="298817" cy="16052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cxnSp>
        <p:nvCxnSpPr>
          <p:cNvPr id="172" name="连接符: 肘形 171">
            <a:extLst>
              <a:ext uri="{FF2B5EF4-FFF2-40B4-BE49-F238E27FC236}">
                <a16:creationId xmlns:a16="http://schemas.microsoft.com/office/drawing/2014/main" id="{A0622A80-C71B-4A18-C721-C4E66A2421C0}"/>
              </a:ext>
            </a:extLst>
          </p:cNvPr>
          <p:cNvCxnSpPr>
            <a:cxnSpLocks/>
            <a:stCxn id="165" idx="3"/>
            <a:endCxn id="158" idx="1"/>
          </p:cNvCxnSpPr>
          <p:nvPr/>
        </p:nvCxnSpPr>
        <p:spPr>
          <a:xfrm flipV="1">
            <a:off x="2330038" y="2544148"/>
            <a:ext cx="1342131" cy="1312541"/>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3" name="连接符: 肘形 172">
            <a:extLst>
              <a:ext uri="{FF2B5EF4-FFF2-40B4-BE49-F238E27FC236}">
                <a16:creationId xmlns:a16="http://schemas.microsoft.com/office/drawing/2014/main" id="{6710952F-E9B4-7D48-1E76-3866F9B77E50}"/>
              </a:ext>
            </a:extLst>
          </p:cNvPr>
          <p:cNvCxnSpPr>
            <a:cxnSpLocks/>
            <a:stCxn id="157" idx="3"/>
          </p:cNvCxnSpPr>
          <p:nvPr/>
        </p:nvCxnSpPr>
        <p:spPr>
          <a:xfrm flipV="1">
            <a:off x="3970987" y="2554979"/>
            <a:ext cx="1339641" cy="1301710"/>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4" name="连接符: 肘形 173">
            <a:extLst>
              <a:ext uri="{FF2B5EF4-FFF2-40B4-BE49-F238E27FC236}">
                <a16:creationId xmlns:a16="http://schemas.microsoft.com/office/drawing/2014/main" id="{C5EA780A-31D4-D966-04AF-D9E8B0CCC6EC}"/>
              </a:ext>
            </a:extLst>
          </p:cNvPr>
          <p:cNvCxnSpPr>
            <a:cxnSpLocks/>
            <a:stCxn id="170" idx="3"/>
            <a:endCxn id="162" idx="1"/>
          </p:cNvCxnSpPr>
          <p:nvPr/>
        </p:nvCxnSpPr>
        <p:spPr>
          <a:xfrm flipV="1">
            <a:off x="5636667" y="2544148"/>
            <a:ext cx="1359237" cy="1312541"/>
          </a:xfrm>
          <a:prstGeom prst="bentConnector3">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8" name="Rectangle 19">
            <a:extLst>
              <a:ext uri="{FF2B5EF4-FFF2-40B4-BE49-F238E27FC236}">
                <a16:creationId xmlns:a16="http://schemas.microsoft.com/office/drawing/2014/main" id="{E4E150F3-18DF-5248-7355-F65BB843719E}"/>
              </a:ext>
            </a:extLst>
          </p:cNvPr>
          <p:cNvSpPr/>
          <p:nvPr/>
        </p:nvSpPr>
        <p:spPr>
          <a:xfrm>
            <a:off x="1337618" y="2002222"/>
            <a:ext cx="1686020" cy="46166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rbel" panose="020B0503020204020204" pitchFamily="34" charset="0"/>
                <a:cs typeface="Gill Sans MT"/>
              </a:rPr>
              <a:t>Request A</a:t>
            </a:r>
            <a:endParaRPr kumimoji="0" lang="en-US" sz="2400" b="1" i="0" u="none" strike="noStrike" kern="1200" cap="none" spc="0" normalizeH="0" baseline="0" noProof="0" dirty="0">
              <a:ln>
                <a:noFill/>
              </a:ln>
              <a:solidFill>
                <a:srgbClr val="C00000"/>
              </a:solidFill>
              <a:effectLst/>
              <a:uLnTx/>
              <a:uFillTx/>
              <a:latin typeface="Corbel" panose="020B0503020204020204" pitchFamily="34" charset="0"/>
              <a:cs typeface="Gill Sans MT"/>
            </a:endParaRPr>
          </a:p>
        </p:txBody>
      </p:sp>
      <p:sp>
        <p:nvSpPr>
          <p:cNvPr id="180" name="矩形 179">
            <a:extLst>
              <a:ext uri="{FF2B5EF4-FFF2-40B4-BE49-F238E27FC236}">
                <a16:creationId xmlns:a16="http://schemas.microsoft.com/office/drawing/2014/main" id="{D20D556B-7328-5ED9-447C-4D082082399C}"/>
              </a:ext>
            </a:extLst>
          </p:cNvPr>
          <p:cNvSpPr/>
          <p:nvPr/>
        </p:nvSpPr>
        <p:spPr>
          <a:xfrm>
            <a:off x="2635616" y="4893480"/>
            <a:ext cx="4177567" cy="914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defTabSz="914400">
              <a:buFont typeface="Arial" panose="020B0604020202020204" pitchFamily="34" charset="0"/>
              <a:buChar char="•"/>
              <a:defRPr/>
            </a:pPr>
            <a:r>
              <a:rPr lang="en-US" altLang="zh-CN" sz="2200" b="1" dirty="0">
                <a:solidFill>
                  <a:srgbClr val="C00000"/>
                </a:solidFill>
                <a:latin typeface="Corbel" panose="020B0503020204020204" pitchFamily="34" charset="0"/>
                <a:cs typeface="Gill Sans MT"/>
              </a:rPr>
              <a:t>Low hardware utilization</a:t>
            </a:r>
          </a:p>
          <a:p>
            <a:pPr marL="342900" lvl="0" indent="-342900" algn="ctr" defTabSz="914400">
              <a:buFont typeface="Arial" panose="020B0604020202020204" pitchFamily="34" charset="0"/>
              <a:buChar char="•"/>
              <a:defRPr/>
            </a:pPr>
            <a:r>
              <a:rPr lang="en-US" altLang="zh-CN" sz="2200" b="1" dirty="0">
                <a:solidFill>
                  <a:srgbClr val="C00000"/>
                </a:solidFill>
                <a:latin typeface="Corbel" panose="020B0503020204020204" pitchFamily="34" charset="0"/>
                <a:cs typeface="Gill Sans MT"/>
              </a:rPr>
              <a:t>Low throughput</a:t>
            </a:r>
            <a:endParaRPr lang="en-US" altLang="zh-CN" sz="2200" b="1" dirty="0">
              <a:solidFill>
                <a:srgbClr val="000000"/>
              </a:solidFill>
              <a:latin typeface="Corbel" panose="020B0503020204020204" pitchFamily="34" charset="0"/>
              <a:cs typeface="Gill Sans MT"/>
            </a:endParaRPr>
          </a:p>
        </p:txBody>
      </p:sp>
    </p:spTree>
    <p:custDataLst>
      <p:tags r:id="rId1"/>
    </p:custDataLst>
    <p:extLst>
      <p:ext uri="{BB962C8B-B14F-4D97-AF65-F5344CB8AC3E}">
        <p14:creationId xmlns:p14="http://schemas.microsoft.com/office/powerpoint/2010/main" val="915623676"/>
      </p:ext>
    </p:extLst>
  </p:cSld>
  <p:clrMapOvr>
    <a:masterClrMapping/>
  </p:clrMapOvr>
  <mc:AlternateContent xmlns:mc="http://schemas.openxmlformats.org/markup-compatibility/2006" xmlns:p14="http://schemas.microsoft.com/office/powerpoint/2010/main">
    <mc:Choice Requires="p14">
      <p:transition spd="slow" p14:dur="2000" advTm="23216"/>
    </mc:Choice>
    <mc:Fallback xmlns="">
      <p:transition spd="slow" advTm="232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500"/>
                                        <p:tgtEl>
                                          <p:spTgt spid="1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8"/>
                                        </p:tgtEl>
                                        <p:attrNameLst>
                                          <p:attrName>style.visibility</p:attrName>
                                        </p:attrNameLst>
                                      </p:cBhvr>
                                      <p:to>
                                        <p:strVal val="visible"/>
                                      </p:to>
                                    </p:set>
                                    <p:animEffect transition="in" filter="fade">
                                      <p:cBhvr>
                                        <p:cTn id="13" dur="500"/>
                                        <p:tgtEl>
                                          <p:spTgt spid="1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9"/>
                                        </p:tgtEl>
                                        <p:attrNameLst>
                                          <p:attrName>style.visibility</p:attrName>
                                        </p:attrNameLst>
                                      </p:cBhvr>
                                      <p:to>
                                        <p:strVal val="visible"/>
                                      </p:to>
                                    </p:set>
                                    <p:animEffect transition="in" filter="fade">
                                      <p:cBhvr>
                                        <p:cTn id="16" dur="500"/>
                                        <p:tgtEl>
                                          <p:spTgt spid="1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0"/>
                                        </p:tgtEl>
                                        <p:attrNameLst>
                                          <p:attrName>style.visibility</p:attrName>
                                        </p:attrNameLst>
                                      </p:cBhvr>
                                      <p:to>
                                        <p:strVal val="visible"/>
                                      </p:to>
                                    </p:set>
                                    <p:animEffect transition="in" filter="fade">
                                      <p:cBhvr>
                                        <p:cTn id="19" dur="500"/>
                                        <p:tgtEl>
                                          <p:spTgt spid="1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500"/>
                                        <p:tgtEl>
                                          <p:spTgt spid="1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2"/>
                                        </p:tgtEl>
                                        <p:attrNameLst>
                                          <p:attrName>style.visibility</p:attrName>
                                        </p:attrNameLst>
                                      </p:cBhvr>
                                      <p:to>
                                        <p:strVal val="visible"/>
                                      </p:to>
                                    </p:set>
                                    <p:animEffect transition="in" filter="fade">
                                      <p:cBhvr>
                                        <p:cTn id="25" dur="500"/>
                                        <p:tgtEl>
                                          <p:spTgt spid="16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fade">
                                      <p:cBhvr>
                                        <p:cTn id="28" dur="500"/>
                                        <p:tgtEl>
                                          <p:spTgt spid="1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4"/>
                                        </p:tgtEl>
                                        <p:attrNameLst>
                                          <p:attrName>style.visibility</p:attrName>
                                        </p:attrNameLst>
                                      </p:cBhvr>
                                      <p:to>
                                        <p:strVal val="visible"/>
                                      </p:to>
                                    </p:set>
                                    <p:animEffect transition="in" filter="fade">
                                      <p:cBhvr>
                                        <p:cTn id="31" dur="500"/>
                                        <p:tgtEl>
                                          <p:spTgt spid="1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5"/>
                                        </p:tgtEl>
                                        <p:attrNameLst>
                                          <p:attrName>style.visibility</p:attrName>
                                        </p:attrNameLst>
                                      </p:cBhvr>
                                      <p:to>
                                        <p:strVal val="visible"/>
                                      </p:to>
                                    </p:set>
                                    <p:animEffect transition="in" filter="fade">
                                      <p:cBhvr>
                                        <p:cTn id="34" dur="500"/>
                                        <p:tgtEl>
                                          <p:spTgt spid="16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6"/>
                                        </p:tgtEl>
                                        <p:attrNameLst>
                                          <p:attrName>style.visibility</p:attrName>
                                        </p:attrNameLst>
                                      </p:cBhvr>
                                      <p:to>
                                        <p:strVal val="visible"/>
                                      </p:to>
                                    </p:set>
                                    <p:animEffect transition="in" filter="fade">
                                      <p:cBhvr>
                                        <p:cTn id="37" dur="500"/>
                                        <p:tgtEl>
                                          <p:spTgt spid="1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7"/>
                                        </p:tgtEl>
                                        <p:attrNameLst>
                                          <p:attrName>style.visibility</p:attrName>
                                        </p:attrNameLst>
                                      </p:cBhvr>
                                      <p:to>
                                        <p:strVal val="visible"/>
                                      </p:to>
                                    </p:set>
                                    <p:animEffect transition="in" filter="fade">
                                      <p:cBhvr>
                                        <p:cTn id="40" dur="500"/>
                                        <p:tgtEl>
                                          <p:spTgt spid="16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fade">
                                      <p:cBhvr>
                                        <p:cTn id="43" dur="500"/>
                                        <p:tgtEl>
                                          <p:spTgt spid="1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9"/>
                                        </p:tgtEl>
                                        <p:attrNameLst>
                                          <p:attrName>style.visibility</p:attrName>
                                        </p:attrNameLst>
                                      </p:cBhvr>
                                      <p:to>
                                        <p:strVal val="visible"/>
                                      </p:to>
                                    </p:set>
                                    <p:animEffect transition="in" filter="fade">
                                      <p:cBhvr>
                                        <p:cTn id="46" dur="500"/>
                                        <p:tgtEl>
                                          <p:spTgt spid="16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animEffect transition="in" filter="fade">
                                      <p:cBhvr>
                                        <p:cTn id="49" dur="500"/>
                                        <p:tgtEl>
                                          <p:spTgt spid="17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1"/>
                                        </p:tgtEl>
                                        <p:attrNameLst>
                                          <p:attrName>style.visibility</p:attrName>
                                        </p:attrNameLst>
                                      </p:cBhvr>
                                      <p:to>
                                        <p:strVal val="visible"/>
                                      </p:to>
                                    </p:set>
                                    <p:animEffect transition="in" filter="fade">
                                      <p:cBhvr>
                                        <p:cTn id="52" dur="500"/>
                                        <p:tgtEl>
                                          <p:spTgt spid="171"/>
                                        </p:tgtEl>
                                      </p:cBhvr>
                                    </p:animEffect>
                                  </p:childTnLst>
                                </p:cTn>
                              </p:par>
                              <p:par>
                                <p:cTn id="53" presetID="10" presetClass="entr" presetSubtype="0" fill="hold" nodeType="withEffect">
                                  <p:stCondLst>
                                    <p:cond delay="0"/>
                                  </p:stCondLst>
                                  <p:childTnLst>
                                    <p:set>
                                      <p:cBhvr>
                                        <p:cTn id="54" dur="1" fill="hold">
                                          <p:stCondLst>
                                            <p:cond delay="0"/>
                                          </p:stCondLst>
                                        </p:cTn>
                                        <p:tgtEl>
                                          <p:spTgt spid="172"/>
                                        </p:tgtEl>
                                        <p:attrNameLst>
                                          <p:attrName>style.visibility</p:attrName>
                                        </p:attrNameLst>
                                      </p:cBhvr>
                                      <p:to>
                                        <p:strVal val="visible"/>
                                      </p:to>
                                    </p:set>
                                    <p:animEffect transition="in" filter="fade">
                                      <p:cBhvr>
                                        <p:cTn id="55" dur="500"/>
                                        <p:tgtEl>
                                          <p:spTgt spid="172"/>
                                        </p:tgtEl>
                                      </p:cBhvr>
                                    </p:animEffect>
                                  </p:childTnLst>
                                </p:cTn>
                              </p:par>
                              <p:par>
                                <p:cTn id="56" presetID="10" presetClass="entr" presetSubtype="0" fill="hold" nodeType="withEffect">
                                  <p:stCondLst>
                                    <p:cond delay="0"/>
                                  </p:stCondLst>
                                  <p:childTnLst>
                                    <p:set>
                                      <p:cBhvr>
                                        <p:cTn id="57" dur="1" fill="hold">
                                          <p:stCondLst>
                                            <p:cond delay="0"/>
                                          </p:stCondLst>
                                        </p:cTn>
                                        <p:tgtEl>
                                          <p:spTgt spid="173"/>
                                        </p:tgtEl>
                                        <p:attrNameLst>
                                          <p:attrName>style.visibility</p:attrName>
                                        </p:attrNameLst>
                                      </p:cBhvr>
                                      <p:to>
                                        <p:strVal val="visible"/>
                                      </p:to>
                                    </p:set>
                                    <p:animEffect transition="in" filter="fade">
                                      <p:cBhvr>
                                        <p:cTn id="58" dur="500"/>
                                        <p:tgtEl>
                                          <p:spTgt spid="173"/>
                                        </p:tgtEl>
                                      </p:cBhvr>
                                    </p:animEffect>
                                  </p:childTnLst>
                                </p:cTn>
                              </p:par>
                              <p:par>
                                <p:cTn id="59" presetID="10" presetClass="entr" presetSubtype="0" fill="hold" nodeType="withEffect">
                                  <p:stCondLst>
                                    <p:cond delay="0"/>
                                  </p:stCondLst>
                                  <p:childTnLst>
                                    <p:set>
                                      <p:cBhvr>
                                        <p:cTn id="60" dur="1" fill="hold">
                                          <p:stCondLst>
                                            <p:cond delay="0"/>
                                          </p:stCondLst>
                                        </p:cTn>
                                        <p:tgtEl>
                                          <p:spTgt spid="174"/>
                                        </p:tgtEl>
                                        <p:attrNameLst>
                                          <p:attrName>style.visibility</p:attrName>
                                        </p:attrNameLst>
                                      </p:cBhvr>
                                      <p:to>
                                        <p:strVal val="visible"/>
                                      </p:to>
                                    </p:set>
                                    <p:animEffect transition="in" filter="fade">
                                      <p:cBhvr>
                                        <p:cTn id="61" dur="500"/>
                                        <p:tgtEl>
                                          <p:spTgt spid="17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8"/>
                                        </p:tgtEl>
                                        <p:attrNameLst>
                                          <p:attrName>style.visibility</p:attrName>
                                        </p:attrNameLst>
                                      </p:cBhvr>
                                      <p:to>
                                        <p:strVal val="visible"/>
                                      </p:to>
                                    </p:set>
                                    <p:animEffect transition="in" filter="fade">
                                      <p:cBhvr>
                                        <p:cTn id="64" dur="500"/>
                                        <p:tgtEl>
                                          <p:spTgt spid="17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fade">
                                      <p:cBhvr>
                                        <p:cTn id="69"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8" grpId="0"/>
      <p:bldP spid="1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18650-CD05-10E7-8BB1-ECE4E49CE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C0730-6A63-3AF0-EEC0-395B7FE174FA}"/>
              </a:ext>
            </a:extLst>
          </p:cNvPr>
          <p:cNvSpPr>
            <a:spLocks noGrp="1"/>
          </p:cNvSpPr>
          <p:nvPr>
            <p:ph type="title"/>
          </p:nvPr>
        </p:nvSpPr>
        <p:spPr/>
        <p:txBody>
          <a:bodyPr/>
          <a:lstStyle/>
          <a:p>
            <a:r>
              <a:rPr lang="en-US" sz="4000" b="0" dirty="0">
                <a:solidFill>
                  <a:schemeClr val="tx1"/>
                </a:solidFill>
                <a:latin typeface="Corbel" panose="020B0503020204020204" pitchFamily="34" charset="0"/>
                <a:cs typeface="Gill Sans MT"/>
              </a:rPr>
              <a:t>Parallel Decoding</a:t>
            </a:r>
          </a:p>
        </p:txBody>
      </p:sp>
      <p:pic>
        <p:nvPicPr>
          <p:cNvPr id="24" name="Picture 23" descr="safari.png">
            <a:extLst>
              <a:ext uri="{FF2B5EF4-FFF2-40B4-BE49-F238E27FC236}">
                <a16:creationId xmlns:a16="http://schemas.microsoft.com/office/drawing/2014/main" id="{9B51EB96-A2C0-C52F-43C5-522CDCB0A92A}"/>
              </a:ext>
            </a:extLst>
          </p:cNvPr>
          <p:cNvPicPr>
            <a:picLocks noChangeAspect="1"/>
          </p:cNvPicPr>
          <p:nvPr/>
        </p:nvPicPr>
        <p:blipFill>
          <a:blip r:embed="rId4" cstate="print"/>
          <a:stretch>
            <a:fillRect/>
          </a:stretch>
        </p:blipFill>
        <p:spPr>
          <a:xfrm>
            <a:off x="76200" y="6580445"/>
            <a:ext cx="959296" cy="277563"/>
          </a:xfrm>
          <a:prstGeom prst="rect">
            <a:avLst/>
          </a:prstGeom>
        </p:spPr>
      </p:pic>
      <p:sp>
        <p:nvSpPr>
          <p:cNvPr id="26" name="Slide Number Placeholder 4">
            <a:extLst>
              <a:ext uri="{FF2B5EF4-FFF2-40B4-BE49-F238E27FC236}">
                <a16:creationId xmlns:a16="http://schemas.microsoft.com/office/drawing/2014/main" id="{9B9AE531-C77D-0C54-5C92-6B99D8E8C69D}"/>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72" name="文本框 71">
            <a:extLst>
              <a:ext uri="{FF2B5EF4-FFF2-40B4-BE49-F238E27FC236}">
                <a16:creationId xmlns:a16="http://schemas.microsoft.com/office/drawing/2014/main" id="{2E2B3BA1-5A60-3751-9B3E-0EFC1B1E2203}"/>
              </a:ext>
            </a:extLst>
          </p:cNvPr>
          <p:cNvSpPr txBox="1"/>
          <p:nvPr/>
        </p:nvSpPr>
        <p:spPr>
          <a:xfrm>
            <a:off x="653009" y="3798929"/>
            <a:ext cx="3382815" cy="830997"/>
          </a:xfrm>
          <a:prstGeom prst="rect">
            <a:avLst/>
          </a:prstGeom>
          <a:noFill/>
        </p:spPr>
        <p:txBody>
          <a:bodyPr wrap="square">
            <a:spAutoFit/>
          </a:bodyPr>
          <a:lstStyle/>
          <a:p>
            <a:pPr algn="ctr"/>
            <a:r>
              <a:rPr lang="en-US" altLang="zh-CN" sz="2400" b="1" dirty="0">
                <a:solidFill>
                  <a:srgbClr val="1F497D"/>
                </a:solidFill>
                <a:latin typeface="Corbel" panose="020B0503020204020204" pitchFamily="34" charset="0"/>
                <a:cs typeface="Lato" panose="020F0502020204030203" pitchFamily="34" charset="0"/>
              </a:rPr>
              <a:t>Token-Level Parallelism</a:t>
            </a:r>
          </a:p>
          <a:p>
            <a:pPr algn="ctr"/>
            <a:r>
              <a:rPr lang="en-US" altLang="zh-CN" sz="2400" b="1" dirty="0">
                <a:solidFill>
                  <a:srgbClr val="1F497D"/>
                </a:solidFill>
                <a:latin typeface="Corbel" panose="020B0503020204020204" pitchFamily="34" charset="0"/>
                <a:cs typeface="Lato" panose="020F0502020204030203" pitchFamily="34" charset="0"/>
              </a:rPr>
              <a:t>(TLP)</a:t>
            </a:r>
            <a:endParaRPr lang="zh-CN" altLang="en-US" sz="2400" b="1" dirty="0">
              <a:solidFill>
                <a:srgbClr val="1F497D"/>
              </a:solidFill>
              <a:latin typeface="Corbel" panose="020B0503020204020204" pitchFamily="34" charset="0"/>
            </a:endParaRPr>
          </a:p>
        </p:txBody>
      </p:sp>
      <p:sp>
        <p:nvSpPr>
          <p:cNvPr id="25" name="文本框 24">
            <a:extLst>
              <a:ext uri="{FF2B5EF4-FFF2-40B4-BE49-F238E27FC236}">
                <a16:creationId xmlns:a16="http://schemas.microsoft.com/office/drawing/2014/main" id="{91B4D98E-5DF3-95A9-7B84-F46404195095}"/>
              </a:ext>
            </a:extLst>
          </p:cNvPr>
          <p:cNvSpPr txBox="1"/>
          <p:nvPr/>
        </p:nvSpPr>
        <p:spPr>
          <a:xfrm>
            <a:off x="-70689" y="1080572"/>
            <a:ext cx="4830213" cy="400110"/>
          </a:xfrm>
          <a:prstGeom prst="rect">
            <a:avLst/>
          </a:prstGeom>
          <a:noFill/>
        </p:spPr>
        <p:txBody>
          <a:bodyPr wrap="square">
            <a:spAutoFit/>
          </a:bodyPr>
          <a:lstStyle/>
          <a:p>
            <a:pPr algn="ctr"/>
            <a:r>
              <a:rPr lang="en-US" altLang="zh-CN" sz="2000" b="1" dirty="0">
                <a:latin typeface="Corbel" panose="020B0503020204020204" pitchFamily="34" charset="0"/>
                <a:cs typeface="Lato" panose="020F0502020204030203" pitchFamily="34" charset="0"/>
              </a:rPr>
              <a:t>Decode</a:t>
            </a:r>
            <a:r>
              <a:rPr lang="en-US" altLang="zh-CN" sz="2000" dirty="0">
                <a:latin typeface="Corbel" panose="020B0503020204020204" pitchFamily="34" charset="0"/>
                <a:cs typeface="Lato" panose="020F0502020204030203" pitchFamily="34" charset="0"/>
              </a:rPr>
              <a:t> </a:t>
            </a:r>
            <a:r>
              <a:rPr lang="en-US" altLang="zh-CN" sz="2000" b="1" dirty="0">
                <a:solidFill>
                  <a:srgbClr val="C00000"/>
                </a:solidFill>
                <a:latin typeface="Corbel" panose="020B0503020204020204" pitchFamily="34" charset="0"/>
                <a:cs typeface="Lato" panose="020F0502020204030203" pitchFamily="34" charset="0"/>
              </a:rPr>
              <a:t>tokens of one request </a:t>
            </a:r>
            <a:r>
              <a:rPr lang="en-US" altLang="zh-CN" sz="2000" b="1" dirty="0">
                <a:latin typeface="Corbel" panose="020B0503020204020204" pitchFamily="34" charset="0"/>
                <a:cs typeface="Lato" panose="020F0502020204030203" pitchFamily="34" charset="0"/>
              </a:rPr>
              <a:t>in parallel</a:t>
            </a:r>
          </a:p>
        </p:txBody>
      </p:sp>
      <p:sp>
        <p:nvSpPr>
          <p:cNvPr id="3" name="文本框 2">
            <a:extLst>
              <a:ext uri="{FF2B5EF4-FFF2-40B4-BE49-F238E27FC236}">
                <a16:creationId xmlns:a16="http://schemas.microsoft.com/office/drawing/2014/main" id="{4031A6DF-F0B4-8DFF-1DF5-BEEDE3980D4C}"/>
              </a:ext>
            </a:extLst>
          </p:cNvPr>
          <p:cNvSpPr txBox="1"/>
          <p:nvPr/>
        </p:nvSpPr>
        <p:spPr>
          <a:xfrm>
            <a:off x="5015565" y="3798929"/>
            <a:ext cx="3753577" cy="830997"/>
          </a:xfrm>
          <a:prstGeom prst="rect">
            <a:avLst/>
          </a:prstGeom>
          <a:noFill/>
        </p:spPr>
        <p:txBody>
          <a:bodyPr wrap="square">
            <a:spAutoFit/>
          </a:bodyPr>
          <a:lstStyle/>
          <a:p>
            <a:pPr algn="ctr"/>
            <a:r>
              <a:rPr lang="en-US" altLang="zh-CN" sz="2400" b="1" dirty="0">
                <a:solidFill>
                  <a:srgbClr val="1F497D"/>
                </a:solidFill>
                <a:latin typeface="Corbel" panose="020B0503020204020204" pitchFamily="34" charset="0"/>
                <a:cs typeface="Lato" panose="020F0502020204030203" pitchFamily="34" charset="0"/>
              </a:rPr>
              <a:t>Request-Level Parallelism</a:t>
            </a:r>
          </a:p>
          <a:p>
            <a:pPr algn="ctr"/>
            <a:r>
              <a:rPr lang="en-US" altLang="zh-CN" sz="2400" b="1" dirty="0">
                <a:solidFill>
                  <a:srgbClr val="1F497D"/>
                </a:solidFill>
                <a:latin typeface="Corbel" panose="020B0503020204020204" pitchFamily="34" charset="0"/>
                <a:cs typeface="Lato" panose="020F0502020204030203" pitchFamily="34" charset="0"/>
              </a:rPr>
              <a:t>(RLP)</a:t>
            </a:r>
            <a:endParaRPr lang="zh-CN" altLang="en-US" sz="2400" b="1" dirty="0">
              <a:solidFill>
                <a:srgbClr val="1F497D"/>
              </a:solidFill>
              <a:latin typeface="Corbel" panose="020B0503020204020204" pitchFamily="34" charset="0"/>
            </a:endParaRPr>
          </a:p>
        </p:txBody>
      </p:sp>
      <p:sp>
        <p:nvSpPr>
          <p:cNvPr id="44" name="文本框 43">
            <a:extLst>
              <a:ext uri="{FF2B5EF4-FFF2-40B4-BE49-F238E27FC236}">
                <a16:creationId xmlns:a16="http://schemas.microsoft.com/office/drawing/2014/main" id="{2176E4D8-33A3-976C-4F1D-7DAD2BB16044}"/>
              </a:ext>
            </a:extLst>
          </p:cNvPr>
          <p:cNvSpPr txBox="1"/>
          <p:nvPr/>
        </p:nvSpPr>
        <p:spPr>
          <a:xfrm>
            <a:off x="4645493" y="1080073"/>
            <a:ext cx="4612535" cy="400110"/>
          </a:xfrm>
          <a:prstGeom prst="rect">
            <a:avLst/>
          </a:prstGeom>
          <a:noFill/>
        </p:spPr>
        <p:txBody>
          <a:bodyPr wrap="square">
            <a:spAutoFit/>
          </a:bodyPr>
          <a:lstStyle/>
          <a:p>
            <a:pPr algn="ctr"/>
            <a:r>
              <a:rPr lang="en-US" altLang="zh-CN" sz="2000" b="1" dirty="0">
                <a:latin typeface="Corbel" panose="020B0503020204020204" pitchFamily="34" charset="0"/>
                <a:cs typeface="Lato" panose="020F0502020204030203" pitchFamily="34" charset="0"/>
              </a:rPr>
              <a:t>Decode </a:t>
            </a:r>
            <a:r>
              <a:rPr lang="en-US" altLang="zh-CN" sz="2000" b="1" dirty="0">
                <a:solidFill>
                  <a:srgbClr val="C00000"/>
                </a:solidFill>
                <a:latin typeface="Corbel" panose="020B0503020204020204" pitchFamily="34" charset="0"/>
                <a:cs typeface="Lato" panose="020F0502020204030203" pitchFamily="34" charset="0"/>
              </a:rPr>
              <a:t>different requests </a:t>
            </a:r>
            <a:r>
              <a:rPr lang="en-US" altLang="zh-CN" sz="2000" b="1" dirty="0">
                <a:latin typeface="Corbel" panose="020B0503020204020204" pitchFamily="34" charset="0"/>
                <a:cs typeface="Lato" panose="020F0502020204030203" pitchFamily="34" charset="0"/>
              </a:rPr>
              <a:t>in parallel</a:t>
            </a:r>
          </a:p>
        </p:txBody>
      </p:sp>
      <p:sp>
        <p:nvSpPr>
          <p:cNvPr id="65" name="箭头: 下 64">
            <a:extLst>
              <a:ext uri="{FF2B5EF4-FFF2-40B4-BE49-F238E27FC236}">
                <a16:creationId xmlns:a16="http://schemas.microsoft.com/office/drawing/2014/main" id="{B5834919-3B1A-CC08-F58F-B7DF16E20895}"/>
              </a:ext>
            </a:extLst>
          </p:cNvPr>
          <p:cNvSpPr/>
          <p:nvPr/>
        </p:nvSpPr>
        <p:spPr>
          <a:xfrm>
            <a:off x="1403075" y="2109682"/>
            <a:ext cx="185171" cy="1320668"/>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66" name="组合 65">
            <a:extLst>
              <a:ext uri="{FF2B5EF4-FFF2-40B4-BE49-F238E27FC236}">
                <a16:creationId xmlns:a16="http://schemas.microsoft.com/office/drawing/2014/main" id="{7E58D402-AD08-69CD-12BF-93F051D5D0D5}"/>
              </a:ext>
            </a:extLst>
          </p:cNvPr>
          <p:cNvGrpSpPr/>
          <p:nvPr/>
        </p:nvGrpSpPr>
        <p:grpSpPr>
          <a:xfrm>
            <a:off x="1047147" y="1881014"/>
            <a:ext cx="891041" cy="235335"/>
            <a:chOff x="5508713" y="1722885"/>
            <a:chExt cx="1038729" cy="274341"/>
          </a:xfrm>
        </p:grpSpPr>
        <p:sp>
          <p:nvSpPr>
            <p:cNvPr id="67" name="矩形 66">
              <a:extLst>
                <a:ext uri="{FF2B5EF4-FFF2-40B4-BE49-F238E27FC236}">
                  <a16:creationId xmlns:a16="http://schemas.microsoft.com/office/drawing/2014/main" id="{752571E7-1528-0439-0588-26E41F354C84}"/>
                </a:ext>
              </a:extLst>
            </p:cNvPr>
            <p:cNvSpPr/>
            <p:nvPr/>
          </p:nvSpPr>
          <p:spPr>
            <a:xfrm>
              <a:off x="6036744"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9" name="矩形 68">
              <a:extLst>
                <a:ext uri="{FF2B5EF4-FFF2-40B4-BE49-F238E27FC236}">
                  <a16:creationId xmlns:a16="http://schemas.microsoft.com/office/drawing/2014/main" id="{576DB305-8072-5E3D-8D80-F37B4289ED22}"/>
                </a:ext>
              </a:extLst>
            </p:cNvPr>
            <p:cNvSpPr/>
            <p:nvPr/>
          </p:nvSpPr>
          <p:spPr>
            <a:xfrm>
              <a:off x="5508713"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grpSp>
        <p:nvGrpSpPr>
          <p:cNvPr id="71" name="组合 70">
            <a:extLst>
              <a:ext uri="{FF2B5EF4-FFF2-40B4-BE49-F238E27FC236}">
                <a16:creationId xmlns:a16="http://schemas.microsoft.com/office/drawing/2014/main" id="{F949EF94-5EAD-B607-5B3B-D2D01889B092}"/>
              </a:ext>
            </a:extLst>
          </p:cNvPr>
          <p:cNvGrpSpPr/>
          <p:nvPr/>
        </p:nvGrpSpPr>
        <p:grpSpPr>
          <a:xfrm>
            <a:off x="1049229" y="3443966"/>
            <a:ext cx="891041" cy="235334"/>
            <a:chOff x="5508712" y="3003441"/>
            <a:chExt cx="1038729" cy="274341"/>
          </a:xfrm>
        </p:grpSpPr>
        <p:sp>
          <p:nvSpPr>
            <p:cNvPr id="73" name="矩形 72">
              <a:extLst>
                <a:ext uri="{FF2B5EF4-FFF2-40B4-BE49-F238E27FC236}">
                  <a16:creationId xmlns:a16="http://schemas.microsoft.com/office/drawing/2014/main" id="{532EC6AF-AFCE-112B-7EB3-F1006BA8566F}"/>
                </a:ext>
              </a:extLst>
            </p:cNvPr>
            <p:cNvSpPr/>
            <p:nvPr/>
          </p:nvSpPr>
          <p:spPr>
            <a:xfrm>
              <a:off x="6036743"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75" name="矩形 74">
              <a:extLst>
                <a:ext uri="{FF2B5EF4-FFF2-40B4-BE49-F238E27FC236}">
                  <a16:creationId xmlns:a16="http://schemas.microsoft.com/office/drawing/2014/main" id="{D9547337-0223-C2AE-3F9E-9619D53E8A01}"/>
                </a:ext>
              </a:extLst>
            </p:cNvPr>
            <p:cNvSpPr/>
            <p:nvPr/>
          </p:nvSpPr>
          <p:spPr>
            <a:xfrm>
              <a:off x="5508712"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sp>
        <p:nvSpPr>
          <p:cNvPr id="78" name="矩形: 圆角 77">
            <a:extLst>
              <a:ext uri="{FF2B5EF4-FFF2-40B4-BE49-F238E27FC236}">
                <a16:creationId xmlns:a16="http://schemas.microsoft.com/office/drawing/2014/main" id="{207835EC-FD82-0CE2-B535-86D7FC64622F}"/>
              </a:ext>
            </a:extLst>
          </p:cNvPr>
          <p:cNvSpPr/>
          <p:nvPr/>
        </p:nvSpPr>
        <p:spPr>
          <a:xfrm>
            <a:off x="973201" y="2490195"/>
            <a:ext cx="1075697"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solidFill>
                  <a:schemeClr val="tx1"/>
                </a:solidFill>
                <a:latin typeface="Corbel" panose="020B0503020204020204" pitchFamily="34" charset="0"/>
              </a:rPr>
              <a:t>LLM</a:t>
            </a:r>
          </a:p>
        </p:txBody>
      </p:sp>
      <p:sp>
        <p:nvSpPr>
          <p:cNvPr id="80" name="箭头: 下 79">
            <a:extLst>
              <a:ext uri="{FF2B5EF4-FFF2-40B4-BE49-F238E27FC236}">
                <a16:creationId xmlns:a16="http://schemas.microsoft.com/office/drawing/2014/main" id="{4087AF06-E1FB-ED46-BBAC-E29750B6BBAA}"/>
              </a:ext>
            </a:extLst>
          </p:cNvPr>
          <p:cNvSpPr/>
          <p:nvPr/>
        </p:nvSpPr>
        <p:spPr>
          <a:xfrm>
            <a:off x="3149430" y="2089401"/>
            <a:ext cx="185171" cy="1320668"/>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grpSp>
        <p:nvGrpSpPr>
          <p:cNvPr id="81" name="组合 80">
            <a:extLst>
              <a:ext uri="{FF2B5EF4-FFF2-40B4-BE49-F238E27FC236}">
                <a16:creationId xmlns:a16="http://schemas.microsoft.com/office/drawing/2014/main" id="{37667DA4-F9E7-17D6-C428-9D874D413CB7}"/>
              </a:ext>
            </a:extLst>
          </p:cNvPr>
          <p:cNvGrpSpPr/>
          <p:nvPr/>
        </p:nvGrpSpPr>
        <p:grpSpPr>
          <a:xfrm>
            <a:off x="2793502" y="1860733"/>
            <a:ext cx="891041" cy="235335"/>
            <a:chOff x="5508713" y="1722885"/>
            <a:chExt cx="1038729" cy="274341"/>
          </a:xfrm>
        </p:grpSpPr>
        <p:sp>
          <p:nvSpPr>
            <p:cNvPr id="82" name="矩形 81">
              <a:extLst>
                <a:ext uri="{FF2B5EF4-FFF2-40B4-BE49-F238E27FC236}">
                  <a16:creationId xmlns:a16="http://schemas.microsoft.com/office/drawing/2014/main" id="{FDCC12D8-3719-835A-BE9D-0F268E9EA3F9}"/>
                </a:ext>
              </a:extLst>
            </p:cNvPr>
            <p:cNvSpPr/>
            <p:nvPr/>
          </p:nvSpPr>
          <p:spPr>
            <a:xfrm>
              <a:off x="6036744"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84" name="矩形 83">
              <a:extLst>
                <a:ext uri="{FF2B5EF4-FFF2-40B4-BE49-F238E27FC236}">
                  <a16:creationId xmlns:a16="http://schemas.microsoft.com/office/drawing/2014/main" id="{63991978-0F92-2658-BFA5-0522EE42C363}"/>
                </a:ext>
              </a:extLst>
            </p:cNvPr>
            <p:cNvSpPr/>
            <p:nvPr/>
          </p:nvSpPr>
          <p:spPr>
            <a:xfrm>
              <a:off x="5508713" y="1722885"/>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grpSp>
        <p:nvGrpSpPr>
          <p:cNvPr id="86" name="组合 85">
            <a:extLst>
              <a:ext uri="{FF2B5EF4-FFF2-40B4-BE49-F238E27FC236}">
                <a16:creationId xmlns:a16="http://schemas.microsoft.com/office/drawing/2014/main" id="{1336AFC4-8B04-5D7E-5091-C1153000BBEB}"/>
              </a:ext>
            </a:extLst>
          </p:cNvPr>
          <p:cNvGrpSpPr/>
          <p:nvPr/>
        </p:nvGrpSpPr>
        <p:grpSpPr>
          <a:xfrm>
            <a:off x="2795584" y="3423685"/>
            <a:ext cx="891041" cy="235334"/>
            <a:chOff x="5508712" y="3003441"/>
            <a:chExt cx="1038729" cy="274341"/>
          </a:xfrm>
        </p:grpSpPr>
        <p:sp>
          <p:nvSpPr>
            <p:cNvPr id="87" name="矩形 86">
              <a:extLst>
                <a:ext uri="{FF2B5EF4-FFF2-40B4-BE49-F238E27FC236}">
                  <a16:creationId xmlns:a16="http://schemas.microsoft.com/office/drawing/2014/main" id="{34D1F757-AF16-166A-24CA-E6AEC79EEB41}"/>
                </a:ext>
              </a:extLst>
            </p:cNvPr>
            <p:cNvSpPr/>
            <p:nvPr/>
          </p:nvSpPr>
          <p:spPr>
            <a:xfrm>
              <a:off x="6036743"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89" name="矩形 88">
              <a:extLst>
                <a:ext uri="{FF2B5EF4-FFF2-40B4-BE49-F238E27FC236}">
                  <a16:creationId xmlns:a16="http://schemas.microsoft.com/office/drawing/2014/main" id="{1FE3E510-058E-6E3A-021C-D802841F2152}"/>
                </a:ext>
              </a:extLst>
            </p:cNvPr>
            <p:cNvSpPr/>
            <p:nvPr/>
          </p:nvSpPr>
          <p:spPr>
            <a:xfrm>
              <a:off x="5508712" y="3003441"/>
              <a:ext cx="510698" cy="274341"/>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sp>
        <p:nvSpPr>
          <p:cNvPr id="92" name="矩形: 圆角 91">
            <a:extLst>
              <a:ext uri="{FF2B5EF4-FFF2-40B4-BE49-F238E27FC236}">
                <a16:creationId xmlns:a16="http://schemas.microsoft.com/office/drawing/2014/main" id="{DFB4FFDE-BC2A-C79E-0A0A-A011FBB83072}"/>
              </a:ext>
            </a:extLst>
          </p:cNvPr>
          <p:cNvSpPr/>
          <p:nvPr/>
        </p:nvSpPr>
        <p:spPr>
          <a:xfrm>
            <a:off x="2719556" y="2469914"/>
            <a:ext cx="1075697"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solidFill>
                  <a:schemeClr val="tx1"/>
                </a:solidFill>
                <a:latin typeface="Corbel" panose="020B0503020204020204" pitchFamily="34" charset="0"/>
              </a:rPr>
              <a:t>LLM</a:t>
            </a:r>
          </a:p>
        </p:txBody>
      </p:sp>
      <p:sp>
        <p:nvSpPr>
          <p:cNvPr id="4" name="文本框 3">
            <a:extLst>
              <a:ext uri="{FF2B5EF4-FFF2-40B4-BE49-F238E27FC236}">
                <a16:creationId xmlns:a16="http://schemas.microsoft.com/office/drawing/2014/main" id="{13FA0C5A-74C3-3E6A-552E-7E234F212301}"/>
              </a:ext>
            </a:extLst>
          </p:cNvPr>
          <p:cNvSpPr txBox="1"/>
          <p:nvPr/>
        </p:nvSpPr>
        <p:spPr>
          <a:xfrm>
            <a:off x="4948807" y="1539379"/>
            <a:ext cx="2142925" cy="400110"/>
          </a:xfrm>
          <a:prstGeom prst="rect">
            <a:avLst/>
          </a:prstGeom>
          <a:noFill/>
        </p:spPr>
        <p:txBody>
          <a:bodyPr wrap="square" rtlCol="0">
            <a:spAutoFit/>
          </a:bodyPr>
          <a:lstStyle/>
          <a:p>
            <a:pPr algn="ctr"/>
            <a:r>
              <a:rPr lang="en-US" altLang="zh-CN" sz="2000" b="1" dirty="0">
                <a:latin typeface="Corbel" panose="020B0503020204020204" pitchFamily="34" charset="0"/>
              </a:rPr>
              <a:t>Requests A &amp; B</a:t>
            </a:r>
            <a:endParaRPr lang="zh-CN" altLang="en-US" sz="2000" b="1" dirty="0">
              <a:latin typeface="Corbel" panose="020B0503020204020204" pitchFamily="34" charset="0"/>
            </a:endParaRPr>
          </a:p>
        </p:txBody>
      </p:sp>
      <p:sp>
        <p:nvSpPr>
          <p:cNvPr id="6" name="文本框 5">
            <a:extLst>
              <a:ext uri="{FF2B5EF4-FFF2-40B4-BE49-F238E27FC236}">
                <a16:creationId xmlns:a16="http://schemas.microsoft.com/office/drawing/2014/main" id="{44812CA5-3C22-2980-8631-7F836C9A3823}"/>
              </a:ext>
            </a:extLst>
          </p:cNvPr>
          <p:cNvSpPr txBox="1"/>
          <p:nvPr/>
        </p:nvSpPr>
        <p:spPr>
          <a:xfrm>
            <a:off x="698265" y="1502709"/>
            <a:ext cx="1514716" cy="400110"/>
          </a:xfrm>
          <a:prstGeom prst="rect">
            <a:avLst/>
          </a:prstGeom>
          <a:noFill/>
        </p:spPr>
        <p:txBody>
          <a:bodyPr wrap="square" rtlCol="0">
            <a:spAutoFit/>
          </a:bodyPr>
          <a:lstStyle/>
          <a:p>
            <a:pPr algn="ctr"/>
            <a:r>
              <a:rPr lang="en-US" altLang="zh-CN" sz="2000" b="1" dirty="0">
                <a:latin typeface="Corbel" panose="020B0503020204020204" pitchFamily="34" charset="0"/>
              </a:rPr>
              <a:t>Request A</a:t>
            </a:r>
          </a:p>
        </p:txBody>
      </p:sp>
      <p:grpSp>
        <p:nvGrpSpPr>
          <p:cNvPr id="8" name="组合 7">
            <a:extLst>
              <a:ext uri="{FF2B5EF4-FFF2-40B4-BE49-F238E27FC236}">
                <a16:creationId xmlns:a16="http://schemas.microsoft.com/office/drawing/2014/main" id="{659FAD93-5939-BDFE-331A-37868BE4DF89}"/>
              </a:ext>
            </a:extLst>
          </p:cNvPr>
          <p:cNvGrpSpPr/>
          <p:nvPr/>
        </p:nvGrpSpPr>
        <p:grpSpPr>
          <a:xfrm>
            <a:off x="5553204" y="1868755"/>
            <a:ext cx="2822052" cy="1935668"/>
            <a:chOff x="5665201" y="2118207"/>
            <a:chExt cx="2822052" cy="1935668"/>
          </a:xfrm>
        </p:grpSpPr>
        <p:sp>
          <p:nvSpPr>
            <p:cNvPr id="11" name="箭头: 下 10">
              <a:extLst>
                <a:ext uri="{FF2B5EF4-FFF2-40B4-BE49-F238E27FC236}">
                  <a16:creationId xmlns:a16="http://schemas.microsoft.com/office/drawing/2014/main" id="{1ABC6C06-A4B2-32C9-B96C-1E3EE3E7EBDF}"/>
                </a:ext>
              </a:extLst>
            </p:cNvPr>
            <p:cNvSpPr/>
            <p:nvPr/>
          </p:nvSpPr>
          <p:spPr>
            <a:xfrm>
              <a:off x="6037758" y="2398662"/>
              <a:ext cx="185171" cy="1320668"/>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36" name="矩形 35">
              <a:extLst>
                <a:ext uri="{FF2B5EF4-FFF2-40B4-BE49-F238E27FC236}">
                  <a16:creationId xmlns:a16="http://schemas.microsoft.com/office/drawing/2014/main" id="{003E9768-59E8-57D7-AB29-18A10F6DA9AD}"/>
                </a:ext>
              </a:extLst>
            </p:cNvPr>
            <p:cNvSpPr/>
            <p:nvPr/>
          </p:nvSpPr>
          <p:spPr>
            <a:xfrm>
              <a:off x="5895607" y="2138488"/>
              <a:ext cx="438086" cy="235335"/>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37" name="矩形 36">
              <a:extLst>
                <a:ext uri="{FF2B5EF4-FFF2-40B4-BE49-F238E27FC236}">
                  <a16:creationId xmlns:a16="http://schemas.microsoft.com/office/drawing/2014/main" id="{041EB230-64E9-BC3E-4440-A36387F60423}"/>
                </a:ext>
              </a:extLst>
            </p:cNvPr>
            <p:cNvSpPr/>
            <p:nvPr/>
          </p:nvSpPr>
          <p:spPr>
            <a:xfrm>
              <a:off x="6019896" y="2244038"/>
              <a:ext cx="438086" cy="235335"/>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7" name="矩形 46">
              <a:extLst>
                <a:ext uri="{FF2B5EF4-FFF2-40B4-BE49-F238E27FC236}">
                  <a16:creationId xmlns:a16="http://schemas.microsoft.com/office/drawing/2014/main" id="{85F0F16A-5F4D-0486-D126-88BA92A51C6D}"/>
                </a:ext>
              </a:extLst>
            </p:cNvPr>
            <p:cNvSpPr/>
            <p:nvPr/>
          </p:nvSpPr>
          <p:spPr>
            <a:xfrm>
              <a:off x="5897689" y="3732951"/>
              <a:ext cx="438086" cy="235334"/>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49" name="箭头: 下 48">
              <a:extLst>
                <a:ext uri="{FF2B5EF4-FFF2-40B4-BE49-F238E27FC236}">
                  <a16:creationId xmlns:a16="http://schemas.microsoft.com/office/drawing/2014/main" id="{675A2480-C221-477D-5056-0048DD374B87}"/>
                </a:ext>
              </a:extLst>
            </p:cNvPr>
            <p:cNvSpPr/>
            <p:nvPr/>
          </p:nvSpPr>
          <p:spPr>
            <a:xfrm>
              <a:off x="6150604" y="2490302"/>
              <a:ext cx="185171" cy="1300317"/>
            </a:xfrm>
            <a:prstGeom prst="downArrow">
              <a:avLst/>
            </a:prstGeom>
            <a:solidFill>
              <a:srgbClr val="669E4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50" name="矩形: 圆角 49">
              <a:extLst>
                <a:ext uri="{FF2B5EF4-FFF2-40B4-BE49-F238E27FC236}">
                  <a16:creationId xmlns:a16="http://schemas.microsoft.com/office/drawing/2014/main" id="{D5C9EB32-79E4-1DCF-5998-FB7335C6B27E}"/>
                </a:ext>
              </a:extLst>
            </p:cNvPr>
            <p:cNvSpPr/>
            <p:nvPr/>
          </p:nvSpPr>
          <p:spPr>
            <a:xfrm>
              <a:off x="5665201" y="2779175"/>
              <a:ext cx="1075697"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solidFill>
                    <a:schemeClr val="tx1"/>
                  </a:solidFill>
                  <a:latin typeface="Corbel" panose="020B0503020204020204" pitchFamily="34" charset="0"/>
                </a:rPr>
                <a:t>LLM</a:t>
              </a:r>
            </a:p>
          </p:txBody>
        </p:sp>
        <p:sp>
          <p:nvSpPr>
            <p:cNvPr id="52" name="箭头: 下 51">
              <a:extLst>
                <a:ext uri="{FF2B5EF4-FFF2-40B4-BE49-F238E27FC236}">
                  <a16:creationId xmlns:a16="http://schemas.microsoft.com/office/drawing/2014/main" id="{412BAB68-8C4D-8C40-C665-75E659027E88}"/>
                </a:ext>
              </a:extLst>
            </p:cNvPr>
            <p:cNvSpPr/>
            <p:nvPr/>
          </p:nvSpPr>
          <p:spPr>
            <a:xfrm>
              <a:off x="7784113" y="2378381"/>
              <a:ext cx="185171" cy="1320668"/>
            </a:xfrm>
            <a:prstGeom prst="downArrow">
              <a:avLst/>
            </a:prstGeom>
            <a:solidFill>
              <a:srgbClr val="FFC30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56" name="矩形 55">
              <a:extLst>
                <a:ext uri="{FF2B5EF4-FFF2-40B4-BE49-F238E27FC236}">
                  <a16:creationId xmlns:a16="http://schemas.microsoft.com/office/drawing/2014/main" id="{3759FE1D-E312-CB74-857D-3E84669932F5}"/>
                </a:ext>
              </a:extLst>
            </p:cNvPr>
            <p:cNvSpPr/>
            <p:nvPr/>
          </p:nvSpPr>
          <p:spPr>
            <a:xfrm>
              <a:off x="7641962" y="2118207"/>
              <a:ext cx="438086" cy="235335"/>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57" name="矩形 56">
              <a:extLst>
                <a:ext uri="{FF2B5EF4-FFF2-40B4-BE49-F238E27FC236}">
                  <a16:creationId xmlns:a16="http://schemas.microsoft.com/office/drawing/2014/main" id="{B378B398-9858-E74E-D9B2-8519588A1FBE}"/>
                </a:ext>
              </a:extLst>
            </p:cNvPr>
            <p:cNvSpPr/>
            <p:nvPr/>
          </p:nvSpPr>
          <p:spPr>
            <a:xfrm>
              <a:off x="7766251" y="2223757"/>
              <a:ext cx="438086" cy="235335"/>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1" name="矩形 60">
              <a:extLst>
                <a:ext uri="{FF2B5EF4-FFF2-40B4-BE49-F238E27FC236}">
                  <a16:creationId xmlns:a16="http://schemas.microsoft.com/office/drawing/2014/main" id="{A2373F91-2D47-E34E-D273-2CF421699498}"/>
                </a:ext>
              </a:extLst>
            </p:cNvPr>
            <p:cNvSpPr/>
            <p:nvPr/>
          </p:nvSpPr>
          <p:spPr>
            <a:xfrm>
              <a:off x="7644044" y="3712670"/>
              <a:ext cx="438086" cy="235334"/>
            </a:xfrm>
            <a:prstGeom prst="rect">
              <a:avLst/>
            </a:prstGeom>
            <a:solidFill>
              <a:srgbClr val="FFC3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2" name="矩形 61">
              <a:extLst>
                <a:ext uri="{FF2B5EF4-FFF2-40B4-BE49-F238E27FC236}">
                  <a16:creationId xmlns:a16="http://schemas.microsoft.com/office/drawing/2014/main" id="{A9D2E9EA-6323-F557-78E8-3CA2956D2226}"/>
                </a:ext>
              </a:extLst>
            </p:cNvPr>
            <p:cNvSpPr/>
            <p:nvPr/>
          </p:nvSpPr>
          <p:spPr>
            <a:xfrm>
              <a:off x="7768333" y="3798260"/>
              <a:ext cx="438086" cy="235334"/>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sp>
          <p:nvSpPr>
            <p:cNvPr id="63" name="箭头: 下 62">
              <a:extLst>
                <a:ext uri="{FF2B5EF4-FFF2-40B4-BE49-F238E27FC236}">
                  <a16:creationId xmlns:a16="http://schemas.microsoft.com/office/drawing/2014/main" id="{80408293-5987-2683-B4FD-99C5E3AE4D17}"/>
                </a:ext>
              </a:extLst>
            </p:cNvPr>
            <p:cNvSpPr/>
            <p:nvPr/>
          </p:nvSpPr>
          <p:spPr>
            <a:xfrm>
              <a:off x="7896959" y="2470021"/>
              <a:ext cx="185171" cy="1300317"/>
            </a:xfrm>
            <a:prstGeom prst="downArrow">
              <a:avLst/>
            </a:prstGeom>
            <a:solidFill>
              <a:srgbClr val="669E40"/>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latin typeface="Corbel" panose="020B0503020204020204" pitchFamily="34" charset="0"/>
              </a:endParaRPr>
            </a:p>
          </p:txBody>
        </p:sp>
        <p:sp>
          <p:nvSpPr>
            <p:cNvPr id="64" name="矩形: 圆角 63">
              <a:extLst>
                <a:ext uri="{FF2B5EF4-FFF2-40B4-BE49-F238E27FC236}">
                  <a16:creationId xmlns:a16="http://schemas.microsoft.com/office/drawing/2014/main" id="{9D7AB524-4220-F5D0-2873-9016B08F42C6}"/>
                </a:ext>
              </a:extLst>
            </p:cNvPr>
            <p:cNvSpPr/>
            <p:nvPr/>
          </p:nvSpPr>
          <p:spPr>
            <a:xfrm>
              <a:off x="7411556" y="2758894"/>
              <a:ext cx="1075697" cy="716814"/>
            </a:xfrm>
            <a:prstGeom prst="roundRect">
              <a:avLst/>
            </a:prstGeom>
            <a:solidFill>
              <a:srgbClr val="8FAAD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solidFill>
                    <a:schemeClr val="tx1"/>
                  </a:solidFill>
                  <a:latin typeface="Corbel" panose="020B0503020204020204" pitchFamily="34" charset="0"/>
                </a:rPr>
                <a:t>LLM</a:t>
              </a:r>
            </a:p>
          </p:txBody>
        </p:sp>
        <p:cxnSp>
          <p:nvCxnSpPr>
            <p:cNvPr id="5" name="连接符: 肘形 4">
              <a:extLst>
                <a:ext uri="{FF2B5EF4-FFF2-40B4-BE49-F238E27FC236}">
                  <a16:creationId xmlns:a16="http://schemas.microsoft.com/office/drawing/2014/main" id="{D835225E-558D-DAC7-25A6-F3D546A3990A}"/>
                </a:ext>
              </a:extLst>
            </p:cNvPr>
            <p:cNvCxnSpPr>
              <a:cxnSpLocks/>
              <a:stCxn id="47" idx="3"/>
              <a:endCxn id="56" idx="1"/>
            </p:cNvCxnSpPr>
            <p:nvPr/>
          </p:nvCxnSpPr>
          <p:spPr>
            <a:xfrm flipV="1">
              <a:off x="6335775" y="2235875"/>
              <a:ext cx="1306187" cy="1614743"/>
            </a:xfrm>
            <a:prstGeom prst="bentConnector3">
              <a:avLst>
                <a:gd name="adj1" fmla="val 50000"/>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连接符: 肘形 9">
              <a:extLst>
                <a:ext uri="{FF2B5EF4-FFF2-40B4-BE49-F238E27FC236}">
                  <a16:creationId xmlns:a16="http://schemas.microsoft.com/office/drawing/2014/main" id="{12542740-EEF2-FCB8-1DDD-8932B2AB3511}"/>
                </a:ext>
              </a:extLst>
            </p:cNvPr>
            <p:cNvCxnSpPr>
              <a:cxnSpLocks/>
              <a:stCxn id="16" idx="3"/>
              <a:endCxn id="57" idx="1"/>
            </p:cNvCxnSpPr>
            <p:nvPr/>
          </p:nvCxnSpPr>
          <p:spPr>
            <a:xfrm flipV="1">
              <a:off x="6460064" y="2341425"/>
              <a:ext cx="1306187" cy="1594783"/>
            </a:xfrm>
            <a:prstGeom prst="bentConnector3">
              <a:avLst>
                <a:gd name="adj1" fmla="val 50000"/>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A2398849-C7AD-4B94-D4B6-176AFB6533A4}"/>
                </a:ext>
              </a:extLst>
            </p:cNvPr>
            <p:cNvSpPr/>
            <p:nvPr/>
          </p:nvSpPr>
          <p:spPr>
            <a:xfrm>
              <a:off x="6021978" y="3818541"/>
              <a:ext cx="438086" cy="235334"/>
            </a:xfrm>
            <a:prstGeom prst="rect">
              <a:avLst/>
            </a:prstGeom>
            <a:solidFill>
              <a:srgbClr val="669E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orbel" panose="020B0503020204020204" pitchFamily="34" charset="0"/>
              </a:endParaRPr>
            </a:p>
          </p:txBody>
        </p:sp>
      </p:grpSp>
      <p:cxnSp>
        <p:nvCxnSpPr>
          <p:cNvPr id="20" name="连接符: 肘形 19">
            <a:extLst>
              <a:ext uri="{FF2B5EF4-FFF2-40B4-BE49-F238E27FC236}">
                <a16:creationId xmlns:a16="http://schemas.microsoft.com/office/drawing/2014/main" id="{F828CC63-5BAD-EF0C-C471-87FBEE123F2E}"/>
              </a:ext>
            </a:extLst>
          </p:cNvPr>
          <p:cNvCxnSpPr>
            <a:cxnSpLocks/>
            <a:stCxn id="73" idx="3"/>
            <a:endCxn id="84" idx="1"/>
          </p:cNvCxnSpPr>
          <p:nvPr/>
        </p:nvCxnSpPr>
        <p:spPr>
          <a:xfrm flipV="1">
            <a:off x="1940270" y="1978401"/>
            <a:ext cx="853232" cy="1583232"/>
          </a:xfrm>
          <a:prstGeom prst="bentConnector3">
            <a:avLst>
              <a:gd name="adj1" fmla="val 50000"/>
            </a:avLst>
          </a:prstGeom>
          <a:ln w="6350">
            <a:solidFill>
              <a:schemeClr val="tx1"/>
            </a:solidFill>
            <a:prstDash val="lg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Rectangle 15">
            <a:extLst>
              <a:ext uri="{FF2B5EF4-FFF2-40B4-BE49-F238E27FC236}">
                <a16:creationId xmlns:a16="http://schemas.microsoft.com/office/drawing/2014/main" id="{DB1050E2-748A-4B13-920E-6B2A4790C706}"/>
              </a:ext>
            </a:extLst>
          </p:cNvPr>
          <p:cNvSpPr/>
          <p:nvPr/>
        </p:nvSpPr>
        <p:spPr>
          <a:xfrm>
            <a:off x="0" y="5691658"/>
            <a:ext cx="9144000" cy="492443"/>
          </a:xfrm>
          <a:prstGeom prst="rect">
            <a:avLst/>
          </a:prstGeom>
          <a:solidFill>
            <a:srgbClr val="C00000"/>
          </a:solidFill>
        </p:spPr>
        <p:txBody>
          <a:bodyPr wrap="square">
            <a:spAutoFit/>
          </a:bodyPr>
          <a:lstStyle/>
          <a:p>
            <a:pPr lvl="0" algn="ctr" defTabSz="914400">
              <a:defRPr/>
            </a:pPr>
            <a:r>
              <a:rPr lang="en-US" altLang="zh-CN" sz="2600" b="1" dirty="0">
                <a:solidFill>
                  <a:schemeClr val="bg1"/>
                </a:solidFill>
                <a:latin typeface="Corbel" panose="020B0503020204020204" pitchFamily="34" charset="0"/>
                <a:cs typeface="Gill Sans MT"/>
              </a:rPr>
              <a:t>Do TLP and RLP benefit all kernels in LLM decoding?</a:t>
            </a:r>
            <a:endParaRPr kumimoji="0" lang="en-US" sz="2600" b="1" i="0" u="none" strike="noStrike" kern="1200" cap="none" spc="0" normalizeH="0" baseline="0" noProof="0" dirty="0">
              <a:ln>
                <a:noFill/>
              </a:ln>
              <a:solidFill>
                <a:schemeClr val="bg1"/>
              </a:solidFill>
              <a:effectLst/>
              <a:uLnTx/>
              <a:uFillTx/>
              <a:latin typeface="Corbel" panose="020B0503020204020204" pitchFamily="34" charset="0"/>
              <a:cs typeface="Gill Sans MT"/>
            </a:endParaRPr>
          </a:p>
        </p:txBody>
      </p:sp>
      <p:sp>
        <p:nvSpPr>
          <p:cNvPr id="13" name="矩形 12">
            <a:extLst>
              <a:ext uri="{FF2B5EF4-FFF2-40B4-BE49-F238E27FC236}">
                <a16:creationId xmlns:a16="http://schemas.microsoft.com/office/drawing/2014/main" id="{120D3C77-9F01-DCB0-6663-01D1549EF76E}"/>
              </a:ext>
            </a:extLst>
          </p:cNvPr>
          <p:cNvSpPr/>
          <p:nvPr/>
        </p:nvSpPr>
        <p:spPr>
          <a:xfrm>
            <a:off x="2483216" y="4629926"/>
            <a:ext cx="4177567" cy="914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defTabSz="914400">
              <a:buFont typeface="Arial" panose="020B0604020202020204" pitchFamily="34" charset="0"/>
              <a:buChar char="•"/>
              <a:defRPr/>
            </a:pPr>
            <a:r>
              <a:rPr lang="en-US" altLang="zh-CN" sz="2200" b="1" dirty="0">
                <a:solidFill>
                  <a:srgbClr val="3CAC3A"/>
                </a:solidFill>
                <a:latin typeface="Corbel" panose="020B0503020204020204" pitchFamily="34" charset="0"/>
                <a:cs typeface="Gill Sans MT"/>
              </a:rPr>
              <a:t>Higher hardware utilization</a:t>
            </a:r>
          </a:p>
          <a:p>
            <a:pPr marL="342900" lvl="0" indent="-342900" algn="ctr" defTabSz="914400">
              <a:buFont typeface="Arial" panose="020B0604020202020204" pitchFamily="34" charset="0"/>
              <a:buChar char="•"/>
              <a:defRPr/>
            </a:pPr>
            <a:r>
              <a:rPr lang="en-US" altLang="zh-CN" sz="2200" b="1" dirty="0">
                <a:solidFill>
                  <a:srgbClr val="3CAC3A"/>
                </a:solidFill>
                <a:latin typeface="Corbel" panose="020B0503020204020204" pitchFamily="34" charset="0"/>
                <a:cs typeface="Gill Sans MT"/>
              </a:rPr>
              <a:t>Higher throughput</a:t>
            </a:r>
          </a:p>
        </p:txBody>
      </p:sp>
    </p:spTree>
    <p:custDataLst>
      <p:tags r:id="rId1"/>
    </p:custDataLst>
    <p:extLst>
      <p:ext uri="{BB962C8B-B14F-4D97-AF65-F5344CB8AC3E}">
        <p14:creationId xmlns:p14="http://schemas.microsoft.com/office/powerpoint/2010/main" val="2683749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2586">
        <p159:morph option="byObject"/>
      </p:transition>
    </mc:Choice>
    <mc:Fallback xmlns="">
      <p:transition spd="slow" advTm="4258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25" grpId="0"/>
      <p:bldP spid="3" grpId="0"/>
      <p:bldP spid="44" grpId="0"/>
      <p:bldP spid="65" grpId="0" animBg="1"/>
      <p:bldP spid="78" grpId="0" animBg="1"/>
      <p:bldP spid="80" grpId="0" animBg="1"/>
      <p:bldP spid="92" grpId="0" animBg="1"/>
      <p:bldP spid="4" grpId="0"/>
      <p:bldP spid="6" grpId="0"/>
      <p:bldP spid="7"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860DF-2395-5A73-17BF-FC8A730FA8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C3F98-B271-58E3-8698-D4A35B7721E7}"/>
              </a:ext>
            </a:extLst>
          </p:cNvPr>
          <p:cNvSpPr>
            <a:spLocks noGrp="1"/>
          </p:cNvSpPr>
          <p:nvPr>
            <p:ph idx="1"/>
          </p:nvPr>
        </p:nvSpPr>
        <p:spPr>
          <a:xfrm>
            <a:off x="152400" y="990600"/>
            <a:ext cx="8991600" cy="5715000"/>
          </a:xfrm>
        </p:spPr>
        <p:txBody>
          <a:bodyPr>
            <a:normAutofit/>
          </a:bodyPr>
          <a:lstStyle/>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a:p>
            <a:pPr algn="ctr"/>
            <a:endParaRPr lang="en-US" sz="2800" dirty="0">
              <a:solidFill>
                <a:schemeClr val="tx2"/>
              </a:solidFill>
              <a:latin typeface="Corbel" panose="020B0503020204020204" pitchFamily="34" charset="0"/>
            </a:endParaRPr>
          </a:p>
        </p:txBody>
      </p:sp>
      <p:pic>
        <p:nvPicPr>
          <p:cNvPr id="6" name="Picture 5" descr="safari.png">
            <a:extLst>
              <a:ext uri="{FF2B5EF4-FFF2-40B4-BE49-F238E27FC236}">
                <a16:creationId xmlns:a16="http://schemas.microsoft.com/office/drawing/2014/main" id="{BD34803E-5A47-71F8-1675-4F9B8F76B1E4}"/>
              </a:ext>
            </a:extLst>
          </p:cNvPr>
          <p:cNvPicPr>
            <a:picLocks noChangeAspect="1"/>
          </p:cNvPicPr>
          <p:nvPr/>
        </p:nvPicPr>
        <p:blipFill>
          <a:blip r:embed="rId3" cstate="print"/>
          <a:stretch>
            <a:fillRect/>
          </a:stretch>
        </p:blipFill>
        <p:spPr>
          <a:xfrm>
            <a:off x="76200" y="6580445"/>
            <a:ext cx="959296" cy="277563"/>
          </a:xfrm>
          <a:prstGeom prst="rect">
            <a:avLst/>
          </a:prstGeom>
        </p:spPr>
      </p:pic>
      <p:sp>
        <p:nvSpPr>
          <p:cNvPr id="7" name="Rectangle 6">
            <a:extLst>
              <a:ext uri="{FF2B5EF4-FFF2-40B4-BE49-F238E27FC236}">
                <a16:creationId xmlns:a16="http://schemas.microsoft.com/office/drawing/2014/main" id="{C3CC9920-5ECE-D127-41B2-5444D2EC5D6D}"/>
              </a:ext>
            </a:extLst>
          </p:cNvPr>
          <p:cNvSpPr>
            <a:spLocks noChangeAspect="1"/>
          </p:cNvSpPr>
          <p:nvPr/>
        </p:nvSpPr>
        <p:spPr>
          <a:xfrm>
            <a:off x="0" y="980977"/>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Background</a:t>
            </a:r>
          </a:p>
        </p:txBody>
      </p:sp>
      <p:sp>
        <p:nvSpPr>
          <p:cNvPr id="8" name="TextBox 7">
            <a:extLst>
              <a:ext uri="{FF2B5EF4-FFF2-40B4-BE49-F238E27FC236}">
                <a16:creationId xmlns:a16="http://schemas.microsoft.com/office/drawing/2014/main" id="{3EFC6D7C-C349-0F3D-4202-538D0D39E46E}"/>
              </a:ext>
            </a:extLst>
          </p:cNvPr>
          <p:cNvSpPr txBox="1"/>
          <p:nvPr/>
        </p:nvSpPr>
        <p:spPr>
          <a:xfrm>
            <a:off x="151622" y="855558"/>
            <a:ext cx="474011" cy="830997"/>
          </a:xfrm>
          <a:prstGeom prst="rect">
            <a:avLst/>
          </a:prstGeom>
          <a:noFill/>
        </p:spPr>
        <p:txBody>
          <a:bodyPr wrap="square" rtlCol="0">
            <a:spAutoFit/>
          </a:bodyPr>
          <a:lstStyle/>
          <a:p>
            <a:r>
              <a:rPr lang="en-US" sz="4800" dirty="0">
                <a:solidFill>
                  <a:srgbClr val="A6A6A6"/>
                </a:solidFill>
              </a:rPr>
              <a:t>1</a:t>
            </a:r>
          </a:p>
        </p:txBody>
      </p:sp>
      <p:sp>
        <p:nvSpPr>
          <p:cNvPr id="10" name="Rectangle 9">
            <a:extLst>
              <a:ext uri="{FF2B5EF4-FFF2-40B4-BE49-F238E27FC236}">
                <a16:creationId xmlns:a16="http://schemas.microsoft.com/office/drawing/2014/main" id="{FC33AED9-D4B9-3D89-4CA0-584B9E7726E3}"/>
              </a:ext>
            </a:extLst>
          </p:cNvPr>
          <p:cNvSpPr/>
          <p:nvPr/>
        </p:nvSpPr>
        <p:spPr>
          <a:xfrm>
            <a:off x="0" y="1899790"/>
            <a:ext cx="9144000" cy="584775"/>
          </a:xfrm>
          <a:prstGeom prst="rect">
            <a:avLst/>
          </a:prstGeom>
          <a:solidFill>
            <a:srgbClr val="E4E4E4"/>
          </a:solidFill>
        </p:spPr>
        <p:txBody>
          <a:bodyPr wrap="square">
            <a:spAutoFit/>
          </a:bodyPr>
          <a:lstStyle/>
          <a:p>
            <a:pPr marL="515938" lvl="0" algn="ctr"/>
            <a:r>
              <a:rPr lang="en-US" sz="3200" b="1" dirty="0">
                <a:solidFill>
                  <a:srgbClr val="1F497D"/>
                </a:solidFill>
                <a:latin typeface="Corbel" panose="020B0503020204020204" pitchFamily="34" charset="0"/>
              </a:rPr>
              <a:t>Observations &amp; Motivation</a:t>
            </a:r>
          </a:p>
        </p:txBody>
      </p:sp>
      <p:sp>
        <p:nvSpPr>
          <p:cNvPr id="11" name="TextBox 10">
            <a:extLst>
              <a:ext uri="{FF2B5EF4-FFF2-40B4-BE49-F238E27FC236}">
                <a16:creationId xmlns:a16="http://schemas.microsoft.com/office/drawing/2014/main" id="{E2DF24DD-BFF3-2793-E5BB-F9CEFA92E652}"/>
              </a:ext>
            </a:extLst>
          </p:cNvPr>
          <p:cNvSpPr txBox="1"/>
          <p:nvPr/>
        </p:nvSpPr>
        <p:spPr>
          <a:xfrm>
            <a:off x="151622" y="1779811"/>
            <a:ext cx="474011" cy="830997"/>
          </a:xfrm>
          <a:prstGeom prst="rect">
            <a:avLst/>
          </a:prstGeom>
          <a:noFill/>
        </p:spPr>
        <p:txBody>
          <a:bodyPr wrap="square" rtlCol="0">
            <a:spAutoFit/>
          </a:bodyPr>
          <a:lstStyle/>
          <a:p>
            <a:r>
              <a:rPr lang="en-US" sz="4800" dirty="0">
                <a:solidFill>
                  <a:srgbClr val="1F497D"/>
                </a:solidFill>
              </a:rPr>
              <a:t>2</a:t>
            </a:r>
          </a:p>
        </p:txBody>
      </p:sp>
      <p:sp>
        <p:nvSpPr>
          <p:cNvPr id="12" name="Rectangle 11">
            <a:extLst>
              <a:ext uri="{FF2B5EF4-FFF2-40B4-BE49-F238E27FC236}">
                <a16:creationId xmlns:a16="http://schemas.microsoft.com/office/drawing/2014/main" id="{2F706787-1481-980F-C096-5691A975C98D}"/>
              </a:ext>
            </a:extLst>
          </p:cNvPr>
          <p:cNvSpPr/>
          <p:nvPr/>
        </p:nvSpPr>
        <p:spPr>
          <a:xfrm>
            <a:off x="0" y="2818603"/>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PAPI’s Overview</a:t>
            </a:r>
          </a:p>
        </p:txBody>
      </p:sp>
      <p:sp>
        <p:nvSpPr>
          <p:cNvPr id="14" name="Rectangle 13">
            <a:extLst>
              <a:ext uri="{FF2B5EF4-FFF2-40B4-BE49-F238E27FC236}">
                <a16:creationId xmlns:a16="http://schemas.microsoft.com/office/drawing/2014/main" id="{199A1719-400F-822F-3AB7-8BAE013603A0}"/>
              </a:ext>
            </a:extLst>
          </p:cNvPr>
          <p:cNvSpPr/>
          <p:nvPr/>
        </p:nvSpPr>
        <p:spPr>
          <a:xfrm>
            <a:off x="0" y="3736930"/>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PAPI’s Implementation</a:t>
            </a:r>
          </a:p>
        </p:txBody>
      </p:sp>
      <p:sp>
        <p:nvSpPr>
          <p:cNvPr id="16" name="Rectangle 15">
            <a:extLst>
              <a:ext uri="{FF2B5EF4-FFF2-40B4-BE49-F238E27FC236}">
                <a16:creationId xmlns:a16="http://schemas.microsoft.com/office/drawing/2014/main" id="{6760A4C5-0572-96A7-22F2-E864312CB7FB}"/>
              </a:ext>
            </a:extLst>
          </p:cNvPr>
          <p:cNvSpPr/>
          <p:nvPr/>
        </p:nvSpPr>
        <p:spPr>
          <a:xfrm>
            <a:off x="0" y="4660612"/>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Evaluation</a:t>
            </a:r>
          </a:p>
        </p:txBody>
      </p:sp>
      <p:sp>
        <p:nvSpPr>
          <p:cNvPr id="17" name="Rectangle 16">
            <a:extLst>
              <a:ext uri="{FF2B5EF4-FFF2-40B4-BE49-F238E27FC236}">
                <a16:creationId xmlns:a16="http://schemas.microsoft.com/office/drawing/2014/main" id="{5B3D0453-6187-98D3-2E2B-FCDCD5428667}"/>
              </a:ext>
            </a:extLst>
          </p:cNvPr>
          <p:cNvSpPr/>
          <p:nvPr/>
        </p:nvSpPr>
        <p:spPr>
          <a:xfrm>
            <a:off x="0" y="5569201"/>
            <a:ext cx="9144000" cy="584775"/>
          </a:xfrm>
          <a:prstGeom prst="rect">
            <a:avLst/>
          </a:prstGeom>
          <a:solidFill>
            <a:srgbClr val="E4E4E4"/>
          </a:solidFill>
        </p:spPr>
        <p:txBody>
          <a:bodyPr wrap="square">
            <a:spAutoFit/>
          </a:bodyPr>
          <a:lstStyle/>
          <a:p>
            <a:pPr marL="515938" lvl="0" algn="ctr"/>
            <a:r>
              <a:rPr lang="en-US" sz="3200" b="1" dirty="0">
                <a:solidFill>
                  <a:srgbClr val="A6A6A6"/>
                </a:solidFill>
                <a:latin typeface="Corbel" panose="020B0503020204020204" pitchFamily="34" charset="0"/>
              </a:rPr>
              <a:t>Conclusion</a:t>
            </a:r>
          </a:p>
        </p:txBody>
      </p:sp>
      <p:sp>
        <p:nvSpPr>
          <p:cNvPr id="18" name="TextBox 17">
            <a:extLst>
              <a:ext uri="{FF2B5EF4-FFF2-40B4-BE49-F238E27FC236}">
                <a16:creationId xmlns:a16="http://schemas.microsoft.com/office/drawing/2014/main" id="{4EE06369-50F3-1679-7E3F-272315EF0FAD}"/>
              </a:ext>
            </a:extLst>
          </p:cNvPr>
          <p:cNvSpPr txBox="1"/>
          <p:nvPr/>
        </p:nvSpPr>
        <p:spPr>
          <a:xfrm>
            <a:off x="151622" y="2698138"/>
            <a:ext cx="474011" cy="830997"/>
          </a:xfrm>
          <a:prstGeom prst="rect">
            <a:avLst/>
          </a:prstGeom>
          <a:noFill/>
        </p:spPr>
        <p:txBody>
          <a:bodyPr wrap="square" rtlCol="0">
            <a:spAutoFit/>
          </a:bodyPr>
          <a:lstStyle/>
          <a:p>
            <a:r>
              <a:rPr lang="en-US" sz="4800" dirty="0">
                <a:solidFill>
                  <a:srgbClr val="A6A6A6"/>
                </a:solidFill>
              </a:rPr>
              <a:t>3</a:t>
            </a:r>
          </a:p>
        </p:txBody>
      </p:sp>
      <p:sp>
        <p:nvSpPr>
          <p:cNvPr id="20" name="TextBox 19">
            <a:extLst>
              <a:ext uri="{FF2B5EF4-FFF2-40B4-BE49-F238E27FC236}">
                <a16:creationId xmlns:a16="http://schemas.microsoft.com/office/drawing/2014/main" id="{87E4230B-8AAF-300C-553E-4FBC9075BC12}"/>
              </a:ext>
            </a:extLst>
          </p:cNvPr>
          <p:cNvSpPr txBox="1"/>
          <p:nvPr/>
        </p:nvSpPr>
        <p:spPr>
          <a:xfrm>
            <a:off x="144209" y="4537500"/>
            <a:ext cx="474011" cy="830997"/>
          </a:xfrm>
          <a:prstGeom prst="rect">
            <a:avLst/>
          </a:prstGeom>
          <a:noFill/>
        </p:spPr>
        <p:txBody>
          <a:bodyPr wrap="square" rtlCol="0">
            <a:spAutoFit/>
          </a:bodyPr>
          <a:lstStyle/>
          <a:p>
            <a:r>
              <a:rPr lang="en-US" sz="4800" dirty="0">
                <a:solidFill>
                  <a:srgbClr val="A6A6A6"/>
                </a:solidFill>
              </a:rPr>
              <a:t>5</a:t>
            </a:r>
          </a:p>
        </p:txBody>
      </p:sp>
      <p:sp>
        <p:nvSpPr>
          <p:cNvPr id="21" name="TextBox 20">
            <a:extLst>
              <a:ext uri="{FF2B5EF4-FFF2-40B4-BE49-F238E27FC236}">
                <a16:creationId xmlns:a16="http://schemas.microsoft.com/office/drawing/2014/main" id="{6E75A2DD-DE2D-EDCC-68F6-FE36CD322987}"/>
              </a:ext>
            </a:extLst>
          </p:cNvPr>
          <p:cNvSpPr txBox="1"/>
          <p:nvPr/>
        </p:nvSpPr>
        <p:spPr>
          <a:xfrm>
            <a:off x="151622" y="5446089"/>
            <a:ext cx="474011" cy="830997"/>
          </a:xfrm>
          <a:prstGeom prst="rect">
            <a:avLst/>
          </a:prstGeom>
          <a:noFill/>
        </p:spPr>
        <p:txBody>
          <a:bodyPr wrap="square" rtlCol="0">
            <a:spAutoFit/>
          </a:bodyPr>
          <a:lstStyle/>
          <a:p>
            <a:r>
              <a:rPr lang="en-US" sz="4800" dirty="0">
                <a:solidFill>
                  <a:srgbClr val="A6A6A6"/>
                </a:solidFill>
              </a:rPr>
              <a:t>6</a:t>
            </a:r>
          </a:p>
        </p:txBody>
      </p:sp>
      <p:sp>
        <p:nvSpPr>
          <p:cNvPr id="23" name="Title 1">
            <a:extLst>
              <a:ext uri="{FF2B5EF4-FFF2-40B4-BE49-F238E27FC236}">
                <a16:creationId xmlns:a16="http://schemas.microsoft.com/office/drawing/2014/main" id="{4C579184-59CF-EAD5-60A2-BFB826310508}"/>
              </a:ext>
            </a:extLst>
          </p:cNvPr>
          <p:cNvSpPr>
            <a:spLocks noGrp="1"/>
          </p:cNvSpPr>
          <p:nvPr>
            <p:ph type="title"/>
          </p:nvPr>
        </p:nvSpPr>
        <p:spPr>
          <a:xfrm>
            <a:off x="0" y="0"/>
            <a:ext cx="9144000" cy="914400"/>
          </a:xfrm>
        </p:spPr>
        <p:txBody>
          <a:bodyPr/>
          <a:lstStyle/>
          <a:p>
            <a:r>
              <a:rPr lang="en-US" sz="4000" b="0" dirty="0">
                <a:solidFill>
                  <a:schemeClr val="tx1"/>
                </a:solidFill>
                <a:latin typeface="Corbel" panose="020B0503020204020204" pitchFamily="34" charset="0"/>
                <a:cs typeface="Gill Sans MT"/>
              </a:rPr>
              <a:t>Outline</a:t>
            </a:r>
          </a:p>
        </p:txBody>
      </p:sp>
      <p:sp>
        <p:nvSpPr>
          <p:cNvPr id="22" name="Slide Number Placeholder 1">
            <a:extLst>
              <a:ext uri="{FF2B5EF4-FFF2-40B4-BE49-F238E27FC236}">
                <a16:creationId xmlns:a16="http://schemas.microsoft.com/office/drawing/2014/main" id="{BFCB23BC-4DD8-B645-E884-7BCD7D21E1E5}"/>
              </a:ext>
            </a:extLst>
          </p:cNvPr>
          <p:cNvSpPr>
            <a:spLocks noGrp="1"/>
          </p:cNvSpPr>
          <p:nvPr>
            <p:ph type="sldNum" sz="quarter" idx="12"/>
          </p:nvPr>
        </p:nvSpPr>
        <p:spPr>
          <a:xfrm>
            <a:off x="7315200" y="6492883"/>
            <a:ext cx="18288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2D8F13-174C-467F-9D40-7DDEF70CAB8C}" type="slidenum">
              <a:rPr kumimoji="0" lang="en-US" sz="2400" b="1" i="0" u="none" strike="noStrike" kern="1200" cap="none" spc="0" normalizeH="0" baseline="0" noProof="0" smtClean="0">
                <a:ln>
                  <a:noFill/>
                </a:ln>
                <a:solidFill>
                  <a:srgbClr val="0070C0"/>
                </a:solidFill>
                <a:effectLst/>
                <a:uLnTx/>
                <a:uFillTx/>
                <a:latin typeface="Corbel" panose="020B05030202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400" b="1" i="0" u="none" strike="noStrike" kern="1200" cap="none" spc="0" normalizeH="0" baseline="0" noProof="0">
              <a:ln>
                <a:noFill/>
              </a:ln>
              <a:solidFill>
                <a:srgbClr val="0070C0"/>
              </a:solidFill>
              <a:effectLst/>
              <a:uLnTx/>
              <a:uFillTx/>
              <a:latin typeface="Corbel" panose="020B0503020204020204" pitchFamily="34" charset="0"/>
            </a:endParaRPr>
          </a:p>
        </p:txBody>
      </p:sp>
      <p:sp>
        <p:nvSpPr>
          <p:cNvPr id="4" name="TextBox 18">
            <a:extLst>
              <a:ext uri="{FF2B5EF4-FFF2-40B4-BE49-F238E27FC236}">
                <a16:creationId xmlns:a16="http://schemas.microsoft.com/office/drawing/2014/main" id="{36F1BF06-85CA-927D-24CD-C8F17041731D}"/>
              </a:ext>
            </a:extLst>
          </p:cNvPr>
          <p:cNvSpPr txBox="1"/>
          <p:nvPr/>
        </p:nvSpPr>
        <p:spPr>
          <a:xfrm>
            <a:off x="144208" y="3619173"/>
            <a:ext cx="474011" cy="830997"/>
          </a:xfrm>
          <a:prstGeom prst="rect">
            <a:avLst/>
          </a:prstGeom>
          <a:noFill/>
        </p:spPr>
        <p:txBody>
          <a:bodyPr wrap="square" rtlCol="0">
            <a:spAutoFit/>
          </a:bodyPr>
          <a:lstStyle/>
          <a:p>
            <a:r>
              <a:rPr lang="en-US" sz="4800" dirty="0">
                <a:solidFill>
                  <a:srgbClr val="A6A6A6"/>
                </a:solidFill>
              </a:rPr>
              <a:t>4</a:t>
            </a:r>
          </a:p>
        </p:txBody>
      </p:sp>
    </p:spTree>
    <p:extLst>
      <p:ext uri="{BB962C8B-B14F-4D97-AF65-F5344CB8AC3E}">
        <p14:creationId xmlns:p14="http://schemas.microsoft.com/office/powerpoint/2010/main" val="2870107172"/>
      </p:ext>
    </p:extLst>
  </p:cSld>
  <p:clrMapOvr>
    <a:masterClrMapping/>
  </p:clrMapOvr>
  <mc:AlternateContent xmlns:mc="http://schemas.openxmlformats.org/markup-compatibility/2006" xmlns:p14="http://schemas.microsoft.com/office/powerpoint/2010/main">
    <mc:Choice Requires="p14">
      <p:transition spd="slow" p14:dur="2000" advTm="6194"/>
    </mc:Choice>
    <mc:Fallback xmlns="">
      <p:transition spd="slow" advTm="619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7.8|2.6|7.2|7.3|8.3|1.4|1.9|5.5|4.2"/>
</p:tagLst>
</file>

<file path=ppt/tags/tag10.xml><?xml version="1.0" encoding="utf-8"?>
<p:tagLst xmlns:a="http://schemas.openxmlformats.org/drawingml/2006/main" xmlns:r="http://schemas.openxmlformats.org/officeDocument/2006/relationships" xmlns:p="http://schemas.openxmlformats.org/presentationml/2006/main">
  <p:tag name="TIMING" val="|1.9|6.5|6.3"/>
</p:tagLst>
</file>

<file path=ppt/tags/tag11.xml><?xml version="1.0" encoding="utf-8"?>
<p:tagLst xmlns:a="http://schemas.openxmlformats.org/drawingml/2006/main" xmlns:r="http://schemas.openxmlformats.org/officeDocument/2006/relationships" xmlns:p="http://schemas.openxmlformats.org/presentationml/2006/main">
  <p:tag name="TIMING" val="|4.4"/>
</p:tagLst>
</file>

<file path=ppt/tags/tag12.xml><?xml version="1.0" encoding="utf-8"?>
<p:tagLst xmlns:a="http://schemas.openxmlformats.org/drawingml/2006/main" xmlns:r="http://schemas.openxmlformats.org/officeDocument/2006/relationships" xmlns:p="http://schemas.openxmlformats.org/presentationml/2006/main">
  <p:tag name="TIMING" val="|4.4"/>
</p:tagLst>
</file>

<file path=ppt/tags/tag13.xml><?xml version="1.0" encoding="utf-8"?>
<p:tagLst xmlns:a="http://schemas.openxmlformats.org/drawingml/2006/main" xmlns:r="http://schemas.openxmlformats.org/officeDocument/2006/relationships" xmlns:p="http://schemas.openxmlformats.org/presentationml/2006/main">
  <p:tag name="TIMING" val="|6.4|1.7|9.3|0.8|3.8"/>
</p:tagLst>
</file>

<file path=ppt/tags/tag14.xml><?xml version="1.0" encoding="utf-8"?>
<p:tagLst xmlns:a="http://schemas.openxmlformats.org/drawingml/2006/main" xmlns:r="http://schemas.openxmlformats.org/officeDocument/2006/relationships" xmlns:p="http://schemas.openxmlformats.org/presentationml/2006/main">
  <p:tag name="TIMING" val="|4.1|6.8"/>
</p:tagLst>
</file>

<file path=ppt/tags/tag15.xml><?xml version="1.0" encoding="utf-8"?>
<p:tagLst xmlns:a="http://schemas.openxmlformats.org/drawingml/2006/main" xmlns:r="http://schemas.openxmlformats.org/officeDocument/2006/relationships" xmlns:p="http://schemas.openxmlformats.org/presentationml/2006/main">
  <p:tag name="TIMING" val="|2.3|5.4|4.5"/>
</p:tagLst>
</file>

<file path=ppt/tags/tag16.xml><?xml version="1.0" encoding="utf-8"?>
<p:tagLst xmlns:a="http://schemas.openxmlformats.org/drawingml/2006/main" xmlns:r="http://schemas.openxmlformats.org/officeDocument/2006/relationships" xmlns:p="http://schemas.openxmlformats.org/presentationml/2006/main">
  <p:tag name="TIMING" val="|1.1|4.2|6.3|9.7"/>
</p:tagLst>
</file>

<file path=ppt/tags/tag17.xml><?xml version="1.0" encoding="utf-8"?>
<p:tagLst xmlns:a="http://schemas.openxmlformats.org/drawingml/2006/main" xmlns:r="http://schemas.openxmlformats.org/officeDocument/2006/relationships" xmlns:p="http://schemas.openxmlformats.org/presentationml/2006/main">
  <p:tag name="TIMING" val="|1.9|5.1|8.5"/>
</p:tagLst>
</file>

<file path=ppt/tags/tag18.xml><?xml version="1.0" encoding="utf-8"?>
<p:tagLst xmlns:a="http://schemas.openxmlformats.org/drawingml/2006/main" xmlns:r="http://schemas.openxmlformats.org/officeDocument/2006/relationships" xmlns:p="http://schemas.openxmlformats.org/presentationml/2006/main">
  <p:tag name="TIMING" val="|3.2"/>
</p:tagLst>
</file>

<file path=ppt/tags/tag19.xml><?xml version="1.0" encoding="utf-8"?>
<p:tagLst xmlns:a="http://schemas.openxmlformats.org/drawingml/2006/main" xmlns:r="http://schemas.openxmlformats.org/officeDocument/2006/relationships" xmlns:p="http://schemas.openxmlformats.org/presentationml/2006/main">
  <p:tag name="TIMING" val="|3.2"/>
</p:tagLst>
</file>

<file path=ppt/tags/tag2.xml><?xml version="1.0" encoding="utf-8"?>
<p:tagLst xmlns:a="http://schemas.openxmlformats.org/drawingml/2006/main" xmlns:r="http://schemas.openxmlformats.org/officeDocument/2006/relationships" xmlns:p="http://schemas.openxmlformats.org/presentationml/2006/main">
  <p:tag name="TIMING" val="|3.9|2.4|1.5|2.7|7.4|4.7|2.3|5.9|6.3|2.8|2.2"/>
</p:tagLst>
</file>

<file path=ppt/tags/tag20.xml><?xml version="1.0" encoding="utf-8"?>
<p:tagLst xmlns:a="http://schemas.openxmlformats.org/drawingml/2006/main" xmlns:r="http://schemas.openxmlformats.org/officeDocument/2006/relationships" xmlns:p="http://schemas.openxmlformats.org/presentationml/2006/main">
  <p:tag name="TIMING" val="|5.2|7.4"/>
</p:tagLst>
</file>

<file path=ppt/tags/tag21.xml><?xml version="1.0" encoding="utf-8"?>
<p:tagLst xmlns:a="http://schemas.openxmlformats.org/drawingml/2006/main" xmlns:r="http://schemas.openxmlformats.org/officeDocument/2006/relationships" xmlns:p="http://schemas.openxmlformats.org/presentationml/2006/main">
  <p:tag name="TIMING" val="|5.2|7.4"/>
</p:tagLst>
</file>

<file path=ppt/tags/tag22.xml><?xml version="1.0" encoding="utf-8"?>
<p:tagLst xmlns:a="http://schemas.openxmlformats.org/drawingml/2006/main" xmlns:r="http://schemas.openxmlformats.org/officeDocument/2006/relationships" xmlns:p="http://schemas.openxmlformats.org/presentationml/2006/main">
  <p:tag name="TIMING" val="|5.2|7.4"/>
</p:tagLst>
</file>

<file path=ppt/tags/tag23.xml><?xml version="1.0" encoding="utf-8"?>
<p:tagLst xmlns:a="http://schemas.openxmlformats.org/drawingml/2006/main" xmlns:r="http://schemas.openxmlformats.org/officeDocument/2006/relationships" xmlns:p="http://schemas.openxmlformats.org/presentationml/2006/main">
  <p:tag name="TIMING" val="|7.8|5.3|2.9|2.6|6.8|4.5"/>
</p:tagLst>
</file>

<file path=ppt/tags/tag24.xml><?xml version="1.0" encoding="utf-8"?>
<p:tagLst xmlns:a="http://schemas.openxmlformats.org/drawingml/2006/main" xmlns:r="http://schemas.openxmlformats.org/officeDocument/2006/relationships" xmlns:p="http://schemas.openxmlformats.org/presentationml/2006/main">
  <p:tag name="TIMING" val="|0.8|3.3|1.2|5.4|4.1|14.1"/>
</p:tagLst>
</file>

<file path=ppt/tags/tag25.xml><?xml version="1.0" encoding="utf-8"?>
<p:tagLst xmlns:a="http://schemas.openxmlformats.org/drawingml/2006/main" xmlns:r="http://schemas.openxmlformats.org/officeDocument/2006/relationships" xmlns:p="http://schemas.openxmlformats.org/presentationml/2006/main">
  <p:tag name="TIMING" val="|6.3|6.6|8.7|3"/>
</p:tagLst>
</file>

<file path=ppt/tags/tag26.xml><?xml version="1.0" encoding="utf-8"?>
<p:tagLst xmlns:a="http://schemas.openxmlformats.org/drawingml/2006/main" xmlns:r="http://schemas.openxmlformats.org/officeDocument/2006/relationships" xmlns:p="http://schemas.openxmlformats.org/presentationml/2006/main">
  <p:tag name="TIMING" val="|12.8|6.3|9.2"/>
</p:tagLst>
</file>

<file path=ppt/tags/tag27.xml><?xml version="1.0" encoding="utf-8"?>
<p:tagLst xmlns:a="http://schemas.openxmlformats.org/drawingml/2006/main" xmlns:r="http://schemas.openxmlformats.org/officeDocument/2006/relationships" xmlns:p="http://schemas.openxmlformats.org/presentationml/2006/main">
  <p:tag name="TIMING" val="|1.7|3.3|1.6|2|2|2.3|3.3|2|1.9|1.9|0.5|0.9"/>
</p:tagLst>
</file>

<file path=ppt/tags/tag28.xml><?xml version="1.0" encoding="utf-8"?>
<p:tagLst xmlns:a="http://schemas.openxmlformats.org/drawingml/2006/main" xmlns:r="http://schemas.openxmlformats.org/officeDocument/2006/relationships" xmlns:p="http://schemas.openxmlformats.org/presentationml/2006/main">
  <p:tag name="TIMING" val="|3.2|1.8|1.8|3.3|1.4"/>
</p:tagLst>
</file>

<file path=ppt/tags/tag29.xml><?xml version="1.0" encoding="utf-8"?>
<p:tagLst xmlns:a="http://schemas.openxmlformats.org/drawingml/2006/main" xmlns:r="http://schemas.openxmlformats.org/officeDocument/2006/relationships" xmlns:p="http://schemas.openxmlformats.org/presentationml/2006/main">
  <p:tag name="TIMING" val="|5|7.1|6.6"/>
</p:tagLst>
</file>

<file path=ppt/tags/tag3.xml><?xml version="1.0" encoding="utf-8"?>
<p:tagLst xmlns:a="http://schemas.openxmlformats.org/drawingml/2006/main" xmlns:r="http://schemas.openxmlformats.org/officeDocument/2006/relationships" xmlns:p="http://schemas.openxmlformats.org/presentationml/2006/main">
  <p:tag name="TIMING" val="|3.9|2.4|1.5|2.7|7.4|4.7|2.3|5.9|6.3|2.8|2.2"/>
</p:tagLst>
</file>

<file path=ppt/tags/tag30.xml><?xml version="1.0" encoding="utf-8"?>
<p:tagLst xmlns:a="http://schemas.openxmlformats.org/drawingml/2006/main" xmlns:r="http://schemas.openxmlformats.org/officeDocument/2006/relationships" xmlns:p="http://schemas.openxmlformats.org/presentationml/2006/main">
  <p:tag name="TIMING" val="|3.2|1.8|1.8|3.3|1.4"/>
</p:tagLst>
</file>

<file path=ppt/tags/tag31.xml><?xml version="1.0" encoding="utf-8"?>
<p:tagLst xmlns:a="http://schemas.openxmlformats.org/drawingml/2006/main" xmlns:r="http://schemas.openxmlformats.org/officeDocument/2006/relationships" xmlns:p="http://schemas.openxmlformats.org/presentationml/2006/main">
  <p:tag name="TIMING" val="|0.8|3.3|1.2|5.4|4.1|14.1"/>
</p:tagLst>
</file>

<file path=ppt/tags/tag32.xml><?xml version="1.0" encoding="utf-8"?>
<p:tagLst xmlns:a="http://schemas.openxmlformats.org/drawingml/2006/main" xmlns:r="http://schemas.openxmlformats.org/officeDocument/2006/relationships" xmlns:p="http://schemas.openxmlformats.org/presentationml/2006/main">
  <p:tag name="TIMING" val="|0.8|3.3|1.2|5.4|4.1|14.1"/>
</p:tagLst>
</file>

<file path=ppt/tags/tag33.xml><?xml version="1.0" encoding="utf-8"?>
<p:tagLst xmlns:a="http://schemas.openxmlformats.org/drawingml/2006/main" xmlns:r="http://schemas.openxmlformats.org/officeDocument/2006/relationships" xmlns:p="http://schemas.openxmlformats.org/presentationml/2006/main">
  <p:tag name="TIMING" val="|0.8|3.3|1.2|5.4|4.1|14.1"/>
</p:tagLst>
</file>

<file path=ppt/tags/tag34.xml><?xml version="1.0" encoding="utf-8"?>
<p:tagLst xmlns:a="http://schemas.openxmlformats.org/drawingml/2006/main" xmlns:r="http://schemas.openxmlformats.org/officeDocument/2006/relationships" xmlns:p="http://schemas.openxmlformats.org/presentationml/2006/main">
  <p:tag name="TIMING" val="|0.8|3.3|1.2|5.4|4.1|14.1"/>
</p:tagLst>
</file>

<file path=ppt/tags/tag35.xml><?xml version="1.0" encoding="utf-8"?>
<p:tagLst xmlns:a="http://schemas.openxmlformats.org/drawingml/2006/main" xmlns:r="http://schemas.openxmlformats.org/officeDocument/2006/relationships" xmlns:p="http://schemas.openxmlformats.org/presentationml/2006/main">
  <p:tag name="TIMING" val="|0.8|3.3|1.2|5.4|4.1|14.1"/>
</p:tagLst>
</file>

<file path=ppt/tags/tag36.xml><?xml version="1.0" encoding="utf-8"?>
<p:tagLst xmlns:a="http://schemas.openxmlformats.org/drawingml/2006/main" xmlns:r="http://schemas.openxmlformats.org/officeDocument/2006/relationships" xmlns:p="http://schemas.openxmlformats.org/presentationml/2006/main">
  <p:tag name="TIMING" val="|4.1|7.2|4.7|0.9|5.1|2.4|1.5|2.7|19.9|11.9|2.6"/>
</p:tagLst>
</file>

<file path=ppt/tags/tag4.xml><?xml version="1.0" encoding="utf-8"?>
<p:tagLst xmlns:a="http://schemas.openxmlformats.org/drawingml/2006/main" xmlns:r="http://schemas.openxmlformats.org/officeDocument/2006/relationships" xmlns:p="http://schemas.openxmlformats.org/presentationml/2006/main">
  <p:tag name="TIMING" val="|5.1|3.9|5.9|5"/>
</p:tagLst>
</file>

<file path=ppt/tags/tag5.xml><?xml version="1.0" encoding="utf-8"?>
<p:tagLst xmlns:a="http://schemas.openxmlformats.org/drawingml/2006/main" xmlns:r="http://schemas.openxmlformats.org/officeDocument/2006/relationships" xmlns:p="http://schemas.openxmlformats.org/presentationml/2006/main">
  <p:tag name="TIMING" val="|1.5|4.4|4.7|4.6|4.8|5.4|3.1|6.8"/>
</p:tagLst>
</file>

<file path=ppt/tags/tag6.xml><?xml version="1.0" encoding="utf-8"?>
<p:tagLst xmlns:a="http://schemas.openxmlformats.org/drawingml/2006/main" xmlns:r="http://schemas.openxmlformats.org/officeDocument/2006/relationships" xmlns:p="http://schemas.openxmlformats.org/presentationml/2006/main">
  <p:tag name="TIMING" val="|5|7.1|6.6"/>
</p:tagLst>
</file>

<file path=ppt/tags/tag7.xml><?xml version="1.0" encoding="utf-8"?>
<p:tagLst xmlns:a="http://schemas.openxmlformats.org/drawingml/2006/main" xmlns:r="http://schemas.openxmlformats.org/officeDocument/2006/relationships" xmlns:p="http://schemas.openxmlformats.org/presentationml/2006/main">
  <p:tag name="TIMING" val="|1.7|8.2|11.5|2.5|5.5|0.8"/>
</p:tagLst>
</file>

<file path=ppt/tags/tag8.xml><?xml version="1.0" encoding="utf-8"?>
<p:tagLst xmlns:a="http://schemas.openxmlformats.org/drawingml/2006/main" xmlns:r="http://schemas.openxmlformats.org/officeDocument/2006/relationships" xmlns:p="http://schemas.openxmlformats.org/presentationml/2006/main">
  <p:tag name="TIMING" val="|2.7|1.7|3.3|3.8|2.9|0.6|6.3|9.1|3.4"/>
</p:tagLst>
</file>

<file path=ppt/tags/tag9.xml><?xml version="1.0" encoding="utf-8"?>
<p:tagLst xmlns:a="http://schemas.openxmlformats.org/drawingml/2006/main" xmlns:r="http://schemas.openxmlformats.org/officeDocument/2006/relationships" xmlns:p="http://schemas.openxmlformats.org/presentationml/2006/main">
  <p:tag name="TIMING" val="|6.4|5.8|4.4|4.7"/>
</p:tagLst>
</file>

<file path=ppt/theme/theme1.xml><?xml version="1.0" encoding="utf-8"?>
<a:theme xmlns:a="http://schemas.openxmlformats.org/drawingml/2006/main" name="sesha-theme">
  <a:themeElements>
    <a:clrScheme name="Custom 1">
      <a:dk1>
        <a:sysClr val="windowText" lastClr="000000"/>
      </a:dk1>
      <a:lt1>
        <a:sysClr val="window" lastClr="FFFFFF"/>
      </a:lt1>
      <a:dk2>
        <a:srgbClr val="1F497D"/>
      </a:dk2>
      <a:lt2>
        <a:srgbClr val="EEECE1"/>
      </a:lt2>
      <a:accent1>
        <a:srgbClr val="FDC600"/>
      </a:accent1>
      <a:accent2>
        <a:srgbClr val="C00000"/>
      </a:accent2>
      <a:accent3>
        <a:srgbClr val="0061FF"/>
      </a:accent3>
      <a:accent4>
        <a:srgbClr val="3C3C3C"/>
      </a:accent4>
      <a:accent5>
        <a:srgbClr val="00B3B3"/>
      </a:accent5>
      <a:accent6>
        <a:srgbClr val="777777"/>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3200" b="1" dirty="0" smtClean="0">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lumMod val="75000"/>
              <a:lumOff val="2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800" b="1" dirty="0" smtClean="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21427</TotalTime>
  <Words>4986</Words>
  <Application>Microsoft Office PowerPoint</Application>
  <PresentationFormat>全屏显示(4:3)</PresentationFormat>
  <Paragraphs>958</Paragraphs>
  <Slides>49</Slides>
  <Notes>48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49</vt:i4>
      </vt:variant>
    </vt:vector>
  </HeadingPairs>
  <TitlesOfParts>
    <vt:vector size="56" baseType="lpstr">
      <vt:lpstr>Arial</vt:lpstr>
      <vt:lpstr>Calibri</vt:lpstr>
      <vt:lpstr>Consolas</vt:lpstr>
      <vt:lpstr>Corbel</vt:lpstr>
      <vt:lpstr>Gill Sans MT</vt:lpstr>
      <vt:lpstr>Palatino Linotype</vt:lpstr>
      <vt:lpstr>sesha-theme</vt:lpstr>
      <vt:lpstr>PAPI: Exploiting Dynamic Parallelism in Large Language Model Decoding with  a Processing-In-Memory-Enabled Computing System</vt:lpstr>
      <vt:lpstr>Executive Summary</vt:lpstr>
      <vt:lpstr>Outline</vt:lpstr>
      <vt:lpstr>LLM Inference</vt:lpstr>
      <vt:lpstr>LLM Structure</vt:lpstr>
      <vt:lpstr>LLM Inference</vt:lpstr>
      <vt:lpstr>Serial Decoding</vt:lpstr>
      <vt:lpstr>Parallel Decoding</vt:lpstr>
      <vt:lpstr>Outline</vt:lpstr>
      <vt:lpstr>Key Observations</vt:lpstr>
      <vt:lpstr>1. Different Computation and Memory Bandwidth Demands due to RLP/TLP</vt:lpstr>
      <vt:lpstr>PowerPoint 演示文稿</vt:lpstr>
      <vt:lpstr>2. Different Computation and Memory Bandwidth Demands due to Kernel Type</vt:lpstr>
      <vt:lpstr>3. Dynamically Changing RLP and TLP Levels</vt:lpstr>
      <vt:lpstr>In the Paper: Analysis of Dynamic Parallelism Levels</vt:lpstr>
      <vt:lpstr>In the Paper: Analysis of Dynamic Parallelism Levels</vt:lpstr>
      <vt:lpstr>State-of-the-Art in LLM Inference</vt:lpstr>
      <vt:lpstr>Major Shortcomings</vt:lpstr>
      <vt:lpstr>Shortcoming 1: Static Scheduling (I) </vt:lpstr>
      <vt:lpstr>Shortcoming 1: Static Scheduling (II) </vt:lpstr>
      <vt:lpstr>PowerPoint 演示文稿</vt:lpstr>
      <vt:lpstr>Our Goal</vt:lpstr>
      <vt:lpstr>Outline</vt:lpstr>
      <vt:lpstr>PAPI’s Key Idea</vt:lpstr>
      <vt:lpstr>PAPI’s Key Components</vt:lpstr>
      <vt:lpstr>PAPI’s Architecture</vt:lpstr>
      <vt:lpstr>PAPI’s Architecture</vt:lpstr>
      <vt:lpstr>Outline</vt:lpstr>
      <vt:lpstr>High-Performance Processor</vt:lpstr>
      <vt:lpstr>Hybrid PIM Units (I)</vt:lpstr>
      <vt:lpstr>Hybrid PIM Units (II)</vt:lpstr>
      <vt:lpstr>PAPI Runtime Scheduler</vt:lpstr>
      <vt:lpstr>Outline</vt:lpstr>
      <vt:lpstr>Evaluation Methodology</vt:lpstr>
      <vt:lpstr>Performance Analysis</vt:lpstr>
      <vt:lpstr>Energy Analysis</vt:lpstr>
      <vt:lpstr>More in the Paper </vt:lpstr>
      <vt:lpstr>More in the Paper </vt:lpstr>
      <vt:lpstr>Outline</vt:lpstr>
      <vt:lpstr>Conclusion</vt:lpstr>
      <vt:lpstr>Conclusion</vt:lpstr>
      <vt:lpstr>PAPI: Exploiting Dynamic Parallelism in Large Language Model Decoding with  a Processing-In-Memory-Enabled Computing System</vt:lpstr>
      <vt:lpstr>Backup Slides</vt:lpstr>
      <vt:lpstr>Interconnections in PAPI</vt:lpstr>
      <vt:lpstr>Identify memory-boundedness threshold </vt:lpstr>
      <vt:lpstr>Energy Breakdown &amp; Power Analysis</vt:lpstr>
      <vt:lpstr>Estimated Arithmetic Intensity</vt:lpstr>
      <vt:lpstr>Execution Time Breakdown in LLM Decoding</vt:lpstr>
      <vt:lpstr>The Process of Dynamic Scheduling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Neural Network Models for Edge Devices:  Analyzing and Mitigating Machine Learning Inference Bottlenecks</dc:title>
  <dc:creator>Microsoft Office User</dc:creator>
  <cp:lastModifiedBy>何银涛</cp:lastModifiedBy>
  <cp:revision>1087</cp:revision>
  <dcterms:created xsi:type="dcterms:W3CDTF">2021-09-10T11:33:41Z</dcterms:created>
  <dcterms:modified xsi:type="dcterms:W3CDTF">2025-04-07T12:27:25Z</dcterms:modified>
</cp:coreProperties>
</file>