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8"/>
  </p:notesMasterIdLst>
  <p:sldIdLst>
    <p:sldId id="592" r:id="rId2"/>
    <p:sldId id="3762" r:id="rId3"/>
    <p:sldId id="400" r:id="rId4"/>
    <p:sldId id="559" r:id="rId5"/>
    <p:sldId id="561" r:id="rId6"/>
    <p:sldId id="594" r:id="rId7"/>
    <p:sldId id="7357" r:id="rId8"/>
    <p:sldId id="601" r:id="rId9"/>
    <p:sldId id="3763" r:id="rId10"/>
    <p:sldId id="603" r:id="rId11"/>
    <p:sldId id="3748" r:id="rId12"/>
    <p:sldId id="3750" r:id="rId13"/>
    <p:sldId id="3765" r:id="rId14"/>
    <p:sldId id="570" r:id="rId15"/>
    <p:sldId id="573" r:id="rId16"/>
    <p:sldId id="3766" r:id="rId17"/>
    <p:sldId id="576" r:id="rId18"/>
    <p:sldId id="578" r:id="rId19"/>
    <p:sldId id="577" r:id="rId20"/>
    <p:sldId id="3767" r:id="rId21"/>
    <p:sldId id="460" r:id="rId22"/>
    <p:sldId id="7363" r:id="rId23"/>
    <p:sldId id="7373" r:id="rId24"/>
    <p:sldId id="3753" r:id="rId25"/>
    <p:sldId id="3757" r:id="rId26"/>
    <p:sldId id="3755" r:id="rId27"/>
    <p:sldId id="587" r:id="rId28"/>
    <p:sldId id="3768" r:id="rId29"/>
    <p:sldId id="581" r:id="rId30"/>
    <p:sldId id="3769" r:id="rId31"/>
    <p:sldId id="7361" r:id="rId32"/>
    <p:sldId id="3758" r:id="rId33"/>
    <p:sldId id="7359" r:id="rId34"/>
    <p:sldId id="596" r:id="rId35"/>
    <p:sldId id="599" r:id="rId36"/>
    <p:sldId id="600" r:id="rId37"/>
    <p:sldId id="7360" r:id="rId38"/>
    <p:sldId id="602" r:id="rId39"/>
    <p:sldId id="572" r:id="rId40"/>
    <p:sldId id="7364" r:id="rId41"/>
    <p:sldId id="579" r:id="rId42"/>
    <p:sldId id="3752" r:id="rId43"/>
    <p:sldId id="3751" r:id="rId44"/>
    <p:sldId id="7358" r:id="rId45"/>
    <p:sldId id="580" r:id="rId46"/>
    <p:sldId id="582" r:id="rId47"/>
    <p:sldId id="583" r:id="rId48"/>
    <p:sldId id="3754" r:id="rId49"/>
    <p:sldId id="7369" r:id="rId50"/>
    <p:sldId id="7372" r:id="rId51"/>
    <p:sldId id="7370" r:id="rId52"/>
    <p:sldId id="7371" r:id="rId53"/>
    <p:sldId id="7365" r:id="rId54"/>
    <p:sldId id="7367" r:id="rId55"/>
    <p:sldId id="7368" r:id="rId56"/>
    <p:sldId id="7366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C6ADE4B-6F34-4655-8AED-E90647E773FA}">
          <p14:sldIdLst>
            <p14:sldId id="592"/>
            <p14:sldId id="3762"/>
            <p14:sldId id="400"/>
            <p14:sldId id="559"/>
            <p14:sldId id="561"/>
            <p14:sldId id="594"/>
            <p14:sldId id="7357"/>
            <p14:sldId id="601"/>
            <p14:sldId id="3763"/>
            <p14:sldId id="603"/>
            <p14:sldId id="3748"/>
            <p14:sldId id="3750"/>
            <p14:sldId id="3765"/>
            <p14:sldId id="570"/>
            <p14:sldId id="573"/>
            <p14:sldId id="3766"/>
            <p14:sldId id="576"/>
            <p14:sldId id="578"/>
            <p14:sldId id="577"/>
            <p14:sldId id="3767"/>
            <p14:sldId id="460"/>
            <p14:sldId id="7363"/>
            <p14:sldId id="7373"/>
            <p14:sldId id="3753"/>
            <p14:sldId id="3757"/>
            <p14:sldId id="3755"/>
            <p14:sldId id="587"/>
            <p14:sldId id="3768"/>
            <p14:sldId id="581"/>
            <p14:sldId id="3769"/>
            <p14:sldId id="7361"/>
            <p14:sldId id="3758"/>
            <p14:sldId id="7359"/>
            <p14:sldId id="596"/>
            <p14:sldId id="599"/>
            <p14:sldId id="600"/>
            <p14:sldId id="7360"/>
            <p14:sldId id="602"/>
            <p14:sldId id="572"/>
            <p14:sldId id="7364"/>
            <p14:sldId id="579"/>
            <p14:sldId id="3752"/>
            <p14:sldId id="3751"/>
            <p14:sldId id="7358"/>
            <p14:sldId id="580"/>
            <p14:sldId id="582"/>
            <p14:sldId id="583"/>
            <p14:sldId id="3754"/>
            <p14:sldId id="7369"/>
            <p14:sldId id="7372"/>
            <p14:sldId id="7370"/>
            <p14:sldId id="7371"/>
            <p14:sldId id="7365"/>
            <p14:sldId id="7367"/>
            <p14:sldId id="7368"/>
            <p14:sldId id="7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322A"/>
    <a:srgbClr val="0000FF"/>
    <a:srgbClr val="3274A1"/>
    <a:srgbClr val="B92C25"/>
    <a:srgbClr val="D74038"/>
    <a:srgbClr val="05BFCD"/>
    <a:srgbClr val="07E8F9"/>
    <a:srgbClr val="4472C4"/>
    <a:srgbClr val="0563C1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278" autoAdjust="0"/>
    <p:restoredTop sz="74531" autoAdjust="0"/>
  </p:normalViewPr>
  <p:slideViewPr>
    <p:cSldViewPr snapToGrid="0">
      <p:cViewPr varScale="1">
        <p:scale>
          <a:sx n="125" d="100"/>
          <a:sy n="125" d="100"/>
        </p:scale>
        <p:origin x="1860" y="6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DA43C-4C76-4DC1-B557-1933397398DF}" type="datetimeFigureOut">
              <a:rPr lang="en-CH" smtClean="0"/>
              <a:t>11/08/2024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4AB11-ED51-4041-ABF3-98774B65612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884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93F4-8E1E-4CDB-AE5F-DC093960CF4B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24407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34865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857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223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A27F4-25E8-B730-EB2F-3100AED57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C28193-1888-2125-2560-CE3C41944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641590-CCAF-C3E4-4C0F-0A58B15D6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F0DC6-F47B-900A-F479-1EA238D10C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88206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64048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07626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EAA8E-5419-040B-40A1-2A1FB2FB2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EE5B66-8898-2171-EBB0-7F79E5823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E89439-2F33-2312-ACF0-6CA2B1580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0E6E2-55FE-42D3-FF77-2986BA32B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38450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59371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86295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3146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D8C91-7CD0-4612-DE83-602F4B5C4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1D8060-3370-6A86-2FD0-4ABF2ED9C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DE01C-F544-B699-C33B-CA7553F13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0556F-7F26-4EBA-EA75-1DCA001EE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43308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2B54E-BCF6-2232-9B2A-3071CF9C3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7FC7FE-E2A9-DE5B-9CF2-3FFABBCFE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72E17-A4F0-F677-8DC1-62F7EE315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15FAE-AA89-BAA1-313C-1A7B39FB5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14217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75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22676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7493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85424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55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32484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05399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652D7-0E96-5D7B-6F31-D5267028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FC6F3-3757-9994-C4EA-12F54240F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C840C4-85D1-F01E-0FCB-F45B09D14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3E4DF-9F0F-8C24-3F35-AA973E0C9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976888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39689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531701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F2203-DAEE-D769-FB06-ED3EBA217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B59562-53DD-204B-2381-CC1568875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09610-FB10-98CA-E217-C05B2C19E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4D6EB-E38E-D5AC-6E3B-0C8F75441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478803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D8C91-7CD0-4612-DE83-602F4B5C4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1D8060-3370-6A86-2FD0-4ABF2ED9C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DE01C-F544-B699-C33B-CA7553F13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0556F-7F26-4EBA-EA75-1DCA001EE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57509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D7403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4742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5923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880629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253394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353056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95574-232C-3A33-47C7-011675D5D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E48209-B70F-EBC7-797B-85F5747A7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55D49-7409-695A-6D6C-E971BB122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82C66-FA86-2C33-0856-266017ADE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979296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084635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30765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000687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136252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-228600">
              <a:buFont typeface="Candara" panose="020E0502030303020204" pitchFamily="34" charset="0"/>
              <a:buNone/>
            </a:pP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714428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60814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021292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624850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821965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170736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97914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298190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855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58143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884061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487613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5763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394345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149281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545070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1725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88329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95574-232C-3A33-47C7-011675D5D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E48209-B70F-EBC7-797B-85F5747A7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55D49-7409-695A-6D6C-E971BB122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82C66-FA86-2C33-0856-266017ADE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57332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29898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2C058-0DBF-72D4-B4CE-4AE0AD21A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852642-6B2E-4FEF-52A5-B41720791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C1954-1963-A0E9-B372-BB5C25FF6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87237-8827-846F-C8B0-8A46766EF2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6958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1" i="0">
                <a:latin typeface="Candara" panose="020E0502030303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cs typeface="Segoe UI" panose="020B0502040204020203" pitchFamily="34" charset="0"/>
              </a:defRPr>
            </a:lvl2pPr>
            <a:lvl3pPr>
              <a:defRPr sz="2000">
                <a:latin typeface="Candara" panose="020E0502030303020204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Candara" panose="020E0502030303020204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Candara" panose="020E0502030303020204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400" smtClean="0">
                <a:latin typeface="Lato" panose="020F0502020204030203" pitchFamily="34" charset="77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Lato" panose="020F0502020204030203" pitchFamily="34" charset="77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06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Candara" panose="020E0502030303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5811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764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B0B41-4A47-6133-4A67-4B1F0945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9301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4934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7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vidia.com/content/dam/en-zz/Solutions/Data-Center/a100/nvidia-a100-80-gb-og-social-1200x630.jpg" TargetMode="External"/><Relationship Id="rId5" Type="http://schemas.openxmlformats.org/officeDocument/2006/relationships/hyperlink" Target="https://gzhls.at/i/35/19/2113519-l3.jpg" TargetMode="Externa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pdf/2404.07164v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Op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pdf/2404.07164v2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Opt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36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Opt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Opt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145576" y="3635479"/>
            <a:ext cx="879594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Steve Rhyner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  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Haocong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Luo    Juan Gómez-Luna    Mohammad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Sadrosadati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Jiawei Jiang  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Ataberk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Olgun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   Harshita Gupta    Ce Zhang    Onur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Mutlu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82" y="5005138"/>
            <a:ext cx="1887974" cy="747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3448279" y="5005138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1"/>
            <a:ext cx="9144000" cy="342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120" b="1" dirty="0">
                <a:solidFill>
                  <a:schemeClr val="tx1"/>
                </a:solidFill>
                <a:latin typeface="Candara" panose="020E0502030303020204" pitchFamily="34" charset="0"/>
              </a:rPr>
              <a:t>Demystifying Distributed Optimization Algorithms on a Real-World Processing-In-Memory System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08DDA-B055-502E-C385-2182A74F38D8}"/>
              </a:ext>
            </a:extLst>
          </p:cNvPr>
          <p:cNvSpPr txBox="1"/>
          <p:nvPr/>
        </p:nvSpPr>
        <p:spPr>
          <a:xfrm>
            <a:off x="1410269" y="664191"/>
            <a:ext cx="63234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andara" panose="020E0502030303020204" pitchFamily="34" charset="0"/>
              </a:rPr>
              <a:t>PIM-</a:t>
            </a:r>
            <a:r>
              <a:rPr lang="en-US" sz="6600" b="1" dirty="0" err="1">
                <a:latin typeface="Candara" panose="020E0502030303020204" pitchFamily="34" charset="0"/>
              </a:rPr>
              <a:t>Opt</a:t>
            </a:r>
            <a:endParaRPr lang="LID4096" sz="6600" b="1" dirty="0"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AB3BB8-F6F1-045B-4B28-E782D9EBB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91" y="4752486"/>
            <a:ext cx="2642479" cy="920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BA06DF-BE24-16AD-7821-B664DAC42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26" y="5550778"/>
            <a:ext cx="2225495" cy="1254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151400-BE24-5EE0-E538-3EB458F219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56" y="5614081"/>
            <a:ext cx="1128156" cy="11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40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E5E97D46-BE93-2037-DDFC-57B0F0D5BC7B}"/>
              </a:ext>
            </a:extLst>
          </p:cNvPr>
          <p:cNvGrpSpPr/>
          <p:nvPr/>
        </p:nvGrpSpPr>
        <p:grpSpPr>
          <a:xfrm>
            <a:off x="7260655" y="3837433"/>
            <a:ext cx="1845601" cy="2945578"/>
            <a:chOff x="7260655" y="3837433"/>
            <a:chExt cx="1845601" cy="294557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EABDAD1-9790-A904-948E-CA5847094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54" b="97866" l="15854" r="85061">
                          <a14:foregroundMark x1="19817" y1="11890" x2="18902" y2="25915"/>
                          <a14:foregroundMark x1="15854" y1="16159" x2="57012" y2="30488"/>
                          <a14:foregroundMark x1="73476" y1="20732" x2="81098" y2="18293"/>
                          <a14:foregroundMark x1="82317" y1="10061" x2="85061" y2="14634"/>
                          <a14:foregroundMark x1="81402" y1="16159" x2="58232" y2="305"/>
                          <a14:foregroundMark x1="58232" y1="305" x2="30183" y2="5793"/>
                          <a14:foregroundMark x1="30183" y1="5793" x2="22256" y2="10671"/>
                          <a14:foregroundMark x1="76524" y1="14634" x2="42073" y2="4573"/>
                          <a14:foregroundMark x1="42073" y1="4573" x2="35366" y2="7012"/>
                          <a14:foregroundMark x1="54573" y1="4573" x2="26220" y2="9756"/>
                          <a14:foregroundMark x1="26220" y1="9756" x2="22561" y2="13720"/>
                          <a14:foregroundMark x1="35671" y1="3354" x2="52439" y2="5488"/>
                          <a14:foregroundMark x1="28049" y1="27439" x2="39329" y2="59756"/>
                          <a14:foregroundMark x1="39329" y1="59756" x2="52134" y2="66159"/>
                          <a14:foregroundMark x1="49390" y1="55183" x2="50610" y2="87805"/>
                          <a14:foregroundMark x1="50610" y1="87805" x2="50000" y2="89939"/>
                          <a14:foregroundMark x1="56707" y1="58841" x2="55793" y2="69817"/>
                          <a14:foregroundMark x1="55488" y1="30488" x2="57012" y2="41463"/>
                          <a14:foregroundMark x1="24085" y1="33537" x2="52439" y2="44207"/>
                          <a14:foregroundMark x1="52439" y1="44207" x2="80183" y2="41463"/>
                          <a14:foregroundMark x1="80183" y1="41463" x2="64634" y2="17988"/>
                          <a14:foregroundMark x1="64634" y1="17988" x2="34146" y2="15549"/>
                          <a14:foregroundMark x1="34146" y1="15549" x2="33841" y2="70122"/>
                          <a14:foregroundMark x1="33841" y1="70122" x2="66768" y2="78049"/>
                          <a14:foregroundMark x1="66768" y1="78049" x2="75610" y2="53354"/>
                          <a14:foregroundMark x1="31707" y1="46341" x2="37500" y2="62195"/>
                          <a14:foregroundMark x1="47561" y1="41463" x2="32012" y2="43598"/>
                          <a14:foregroundMark x1="49390" y1="43598" x2="46037" y2="38720"/>
                          <a14:foregroundMark x1="59146" y1="43293" x2="48476" y2="42988"/>
                          <a14:foregroundMark x1="55793" y1="44512" x2="40549" y2="69207"/>
                          <a14:foregroundMark x1="40549" y1="69207" x2="68598" y2="75305"/>
                          <a14:foregroundMark x1="68598" y1="75305" x2="37195" y2="50915"/>
                          <a14:foregroundMark x1="37195" y1="50915" x2="19207" y2="64024"/>
                          <a14:foregroundMark x1="49085" y1="48476" x2="81707" y2="33232"/>
                          <a14:foregroundMark x1="81707" y1="33232" x2="50915" y2="57927"/>
                          <a14:foregroundMark x1="50915" y1="57927" x2="20427" y2="54573"/>
                          <a14:foregroundMark x1="20427" y1="54573" x2="27439" y2="57012"/>
                          <a14:foregroundMark x1="51524" y1="43902" x2="81098" y2="41159"/>
                          <a14:foregroundMark x1="81098" y1="41159" x2="28659" y2="65549"/>
                          <a14:foregroundMark x1="28659" y1="65549" x2="15854" y2="39939"/>
                          <a14:foregroundMark x1="15854" y1="39939" x2="18293" y2="68902"/>
                          <a14:foregroundMark x1="18293" y1="68902" x2="28049" y2="95122"/>
                          <a14:foregroundMark x1="28049" y1="95122" x2="55793" y2="99390"/>
                          <a14:foregroundMark x1="55793" y1="99390" x2="84451" y2="90549"/>
                          <a14:foregroundMark x1="84451" y1="90549" x2="84146" y2="60061"/>
                          <a14:foregroundMark x1="84146" y1="60061" x2="74695" y2="89939"/>
                          <a14:foregroundMark x1="74695" y1="89939" x2="49695" y2="69817"/>
                          <a14:foregroundMark x1="49695" y1="69817" x2="23476" y2="79268"/>
                          <a14:foregroundMark x1="23476" y1="79268" x2="55183" y2="87805"/>
                          <a14:foregroundMark x1="55183" y1="87805" x2="59146" y2="56402"/>
                          <a14:foregroundMark x1="59146" y1="56402" x2="55793" y2="53963"/>
                          <a14:foregroundMark x1="19817" y1="93293" x2="52744" y2="99390"/>
                          <a14:foregroundMark x1="52744" y1="99390" x2="79878" y2="92683"/>
                          <a14:foregroundMark x1="79878" y1="92683" x2="80488" y2="92073"/>
                          <a14:foregroundMark x1="28659" y1="95427" x2="69817" y2="97866"/>
                          <a14:foregroundMark x1="69817" y1="97866" x2="77744" y2="939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4" r="11698"/>
            <a:stretch/>
          </p:blipFill>
          <p:spPr>
            <a:xfrm>
              <a:off x="7282166" y="4482988"/>
              <a:ext cx="1824090" cy="230002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F9ADCC2-5AEE-7E20-7306-6915DD9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54" b="97866" l="15854" r="85061">
                          <a14:foregroundMark x1="19817" y1="11890" x2="18902" y2="25915"/>
                          <a14:foregroundMark x1="15854" y1="16159" x2="57012" y2="30488"/>
                          <a14:foregroundMark x1="73476" y1="20732" x2="81098" y2="18293"/>
                          <a14:foregroundMark x1="82317" y1="10061" x2="85061" y2="14634"/>
                          <a14:foregroundMark x1="81402" y1="16159" x2="58232" y2="305"/>
                          <a14:foregroundMark x1="58232" y1="305" x2="30183" y2="5793"/>
                          <a14:foregroundMark x1="30183" y1="5793" x2="22256" y2="10671"/>
                          <a14:foregroundMark x1="76524" y1="14634" x2="42073" y2="4573"/>
                          <a14:foregroundMark x1="42073" y1="4573" x2="35366" y2="7012"/>
                          <a14:foregroundMark x1="54573" y1="4573" x2="26220" y2="9756"/>
                          <a14:foregroundMark x1="26220" y1="9756" x2="22561" y2="13720"/>
                          <a14:foregroundMark x1="35671" y1="3354" x2="52439" y2="5488"/>
                          <a14:foregroundMark x1="28049" y1="27439" x2="39329" y2="59756"/>
                          <a14:foregroundMark x1="39329" y1="59756" x2="52134" y2="66159"/>
                          <a14:foregroundMark x1="49390" y1="55183" x2="50610" y2="87805"/>
                          <a14:foregroundMark x1="50610" y1="87805" x2="50000" y2="89939"/>
                          <a14:foregroundMark x1="56707" y1="58841" x2="55793" y2="69817"/>
                          <a14:foregroundMark x1="55488" y1="30488" x2="57012" y2="41463"/>
                          <a14:foregroundMark x1="24085" y1="33537" x2="52439" y2="44207"/>
                          <a14:foregroundMark x1="52439" y1="44207" x2="80183" y2="41463"/>
                          <a14:foregroundMark x1="80183" y1="41463" x2="64634" y2="17988"/>
                          <a14:foregroundMark x1="64634" y1="17988" x2="34146" y2="15549"/>
                          <a14:foregroundMark x1="34146" y1="15549" x2="33841" y2="70122"/>
                          <a14:foregroundMark x1="33841" y1="70122" x2="66768" y2="78049"/>
                          <a14:foregroundMark x1="66768" y1="78049" x2="75610" y2="53354"/>
                          <a14:foregroundMark x1="31707" y1="46341" x2="37500" y2="62195"/>
                          <a14:foregroundMark x1="47561" y1="41463" x2="32012" y2="43598"/>
                          <a14:foregroundMark x1="49390" y1="43598" x2="46037" y2="38720"/>
                          <a14:foregroundMark x1="59146" y1="43293" x2="48476" y2="42988"/>
                          <a14:foregroundMark x1="55793" y1="44512" x2="40549" y2="69207"/>
                          <a14:foregroundMark x1="40549" y1="69207" x2="68598" y2="75305"/>
                          <a14:foregroundMark x1="68598" y1="75305" x2="37195" y2="50915"/>
                          <a14:foregroundMark x1="37195" y1="50915" x2="19207" y2="64024"/>
                          <a14:foregroundMark x1="49085" y1="48476" x2="81707" y2="33232"/>
                          <a14:foregroundMark x1="81707" y1="33232" x2="50915" y2="57927"/>
                          <a14:foregroundMark x1="50915" y1="57927" x2="20427" y2="54573"/>
                          <a14:foregroundMark x1="20427" y1="54573" x2="27439" y2="57012"/>
                          <a14:foregroundMark x1="51524" y1="43902" x2="81098" y2="41159"/>
                          <a14:foregroundMark x1="81098" y1="41159" x2="28659" y2="65549"/>
                          <a14:foregroundMark x1="28659" y1="65549" x2="15854" y2="39939"/>
                          <a14:foregroundMark x1="15854" y1="39939" x2="18293" y2="68902"/>
                          <a14:foregroundMark x1="18293" y1="68902" x2="28049" y2="95122"/>
                          <a14:foregroundMark x1="28049" y1="95122" x2="55793" y2="99390"/>
                          <a14:foregroundMark x1="55793" y1="99390" x2="84451" y2="90549"/>
                          <a14:foregroundMark x1="84451" y1="90549" x2="84146" y2="60061"/>
                          <a14:foregroundMark x1="84146" y1="60061" x2="74695" y2="89939"/>
                          <a14:foregroundMark x1="74695" y1="89939" x2="49695" y2="69817"/>
                          <a14:foregroundMark x1="49695" y1="69817" x2="23476" y2="79268"/>
                          <a14:foregroundMark x1="23476" y1="79268" x2="55183" y2="87805"/>
                          <a14:foregroundMark x1="55183" y1="87805" x2="59146" y2="56402"/>
                          <a14:foregroundMark x1="59146" y1="56402" x2="55793" y2="53963"/>
                          <a14:foregroundMark x1="19817" y1="93293" x2="52744" y2="99390"/>
                          <a14:foregroundMark x1="52744" y1="99390" x2="79878" y2="92683"/>
                          <a14:foregroundMark x1="79878" y1="92683" x2="80488" y2="92073"/>
                          <a14:foregroundMark x1="28659" y1="95427" x2="69817" y2="97866"/>
                          <a14:foregroundMark x1="69817" y1="97866" x2="77744" y2="939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4" r="11698"/>
            <a:stretch/>
          </p:blipFill>
          <p:spPr>
            <a:xfrm>
              <a:off x="7260655" y="3837433"/>
              <a:ext cx="1845601" cy="2327146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1E3F518-5FEF-7B38-CCF1-5F64C91407F9}"/>
              </a:ext>
            </a:extLst>
          </p:cNvPr>
          <p:cNvSpPr/>
          <p:nvPr/>
        </p:nvSpPr>
        <p:spPr>
          <a:xfrm>
            <a:off x="-393117" y="1595372"/>
            <a:ext cx="14161039" cy="21823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Processor-centric design</a:t>
            </a:r>
          </a:p>
          <a:p>
            <a:pPr marL="3086100" lvl="6" indent="-342900">
              <a:buFont typeface="Candara" panose="020E0502030303020204" pitchFamily="34" charset="0"/>
              <a:buChar char="-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Highly-imbalanced systems</a:t>
            </a:r>
          </a:p>
          <a:p>
            <a:pPr marL="3086100" lvl="6" indent="-342900">
              <a:buFont typeface="Candara" panose="020E0502030303020204" pitchFamily="34" charset="0"/>
              <a:buChar char="-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Overly complex processors</a:t>
            </a:r>
          </a:p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Applications are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increasingly data hungry</a:t>
            </a:r>
          </a:p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Stochastic Gradient Descent is memory-bound</a:t>
            </a:r>
            <a:endParaRPr lang="en-US" sz="24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379553-D017-6577-9A24-1A562C18B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Problem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2FF6277-973F-9D3A-E566-1DF67E86F3BB}"/>
              </a:ext>
            </a:extLst>
          </p:cNvPr>
          <p:cNvSpPr/>
          <p:nvPr/>
        </p:nvSpPr>
        <p:spPr>
          <a:xfrm>
            <a:off x="1942599" y="958294"/>
            <a:ext cx="4609563" cy="744716"/>
          </a:xfrm>
          <a:prstGeom prst="roundRect">
            <a:avLst/>
          </a:prstGeom>
          <a:solidFill>
            <a:srgbClr val="D740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ndara" panose="020E0502030303020204" pitchFamily="34" charset="0"/>
              </a:rPr>
              <a:t>Data Movement Bottleneck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75202-8AA0-2560-59D8-61A90863496C}"/>
              </a:ext>
            </a:extLst>
          </p:cNvPr>
          <p:cNvSpPr txBox="1"/>
          <p:nvPr/>
        </p:nvSpPr>
        <p:spPr>
          <a:xfrm>
            <a:off x="2022557" y="383743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Data Movement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CEEEC1-48C4-2659-7EC0-C00718E06798}"/>
              </a:ext>
            </a:extLst>
          </p:cNvPr>
          <p:cNvCxnSpPr>
            <a:cxnSpLocks/>
          </p:cNvCxnSpPr>
          <p:nvPr/>
        </p:nvCxnSpPr>
        <p:spPr>
          <a:xfrm flipH="1">
            <a:off x="2282357" y="4384480"/>
            <a:ext cx="1300887" cy="1107815"/>
          </a:xfrm>
          <a:prstGeom prst="straightConnector1">
            <a:avLst/>
          </a:prstGeom>
          <a:noFill/>
          <a:ln w="44450" cap="flat" cmpd="sng" algn="ctr">
            <a:solidFill>
              <a:srgbClr val="C00000"/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668800-C9D5-A623-6E70-43EF6A5CD081}"/>
              </a:ext>
            </a:extLst>
          </p:cNvPr>
          <p:cNvCxnSpPr>
            <a:cxnSpLocks/>
          </p:cNvCxnSpPr>
          <p:nvPr/>
        </p:nvCxnSpPr>
        <p:spPr>
          <a:xfrm>
            <a:off x="3607273" y="4397792"/>
            <a:ext cx="0" cy="1091115"/>
          </a:xfrm>
          <a:prstGeom prst="straightConnector1">
            <a:avLst/>
          </a:prstGeom>
          <a:noFill/>
          <a:ln w="44450" cap="flat" cmpd="sng" algn="ctr">
            <a:solidFill>
              <a:srgbClr val="C00000"/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D8F7E6-B431-E001-ABE6-E83A1F752322}"/>
              </a:ext>
            </a:extLst>
          </p:cNvPr>
          <p:cNvCxnSpPr>
            <a:cxnSpLocks/>
          </p:cNvCxnSpPr>
          <p:nvPr/>
        </p:nvCxnSpPr>
        <p:spPr>
          <a:xfrm>
            <a:off x="3588535" y="4393211"/>
            <a:ext cx="1566611" cy="1095696"/>
          </a:xfrm>
          <a:prstGeom prst="straightConnector1">
            <a:avLst/>
          </a:prstGeom>
          <a:noFill/>
          <a:ln w="44450" cap="flat" cmpd="sng" algn="ctr">
            <a:solidFill>
              <a:srgbClr val="C00000"/>
            </a:solidFill>
            <a:prstDash val="solid"/>
            <a:headEnd type="none" w="med" len="med"/>
            <a:tailEnd type="arrow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CF1CC8-D89C-2C67-6081-BB2D28A0A833}"/>
              </a:ext>
            </a:extLst>
          </p:cNvPr>
          <p:cNvGrpSpPr/>
          <p:nvPr/>
        </p:nvGrpSpPr>
        <p:grpSpPr>
          <a:xfrm>
            <a:off x="217581" y="4397792"/>
            <a:ext cx="6311775" cy="1947722"/>
            <a:chOff x="974301" y="1209247"/>
            <a:chExt cx="7147841" cy="259960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3CC0CC4-9BE2-0D1B-ACA1-6EA18AAA6842}"/>
                </a:ext>
              </a:extLst>
            </p:cNvPr>
            <p:cNvGrpSpPr/>
            <p:nvPr/>
          </p:nvGrpSpPr>
          <p:grpSpPr>
            <a:xfrm>
              <a:off x="974301" y="1209247"/>
              <a:ext cx="7147841" cy="2599602"/>
              <a:chOff x="971149" y="1236090"/>
              <a:chExt cx="6771637" cy="313745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CF28E7-2CA7-1AC6-4FF5-B0487832EB85}"/>
                  </a:ext>
                </a:extLst>
              </p:cNvPr>
              <p:cNvSpPr txBox="1"/>
              <p:nvPr/>
            </p:nvSpPr>
            <p:spPr>
              <a:xfrm>
                <a:off x="971149" y="1236090"/>
                <a:ext cx="897645" cy="744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SoC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B6B86C3-3DE3-1798-B457-70E63D60A3A0}"/>
                  </a:ext>
                </a:extLst>
              </p:cNvPr>
              <p:cNvGrpSpPr/>
              <p:nvPr/>
            </p:nvGrpSpPr>
            <p:grpSpPr>
              <a:xfrm>
                <a:off x="1066800" y="1936602"/>
                <a:ext cx="6675986" cy="2436939"/>
                <a:chOff x="1066800" y="1936602"/>
                <a:chExt cx="6675986" cy="2436939"/>
              </a:xfrm>
            </p:grpSpPr>
            <p:sp>
              <p:nvSpPr>
                <p:cNvPr id="20" name="Rounded Rectangle 9">
                  <a:extLst>
                    <a:ext uri="{FF2B5EF4-FFF2-40B4-BE49-F238E27FC236}">
                      <a16:creationId xmlns:a16="http://schemas.microsoft.com/office/drawing/2014/main" id="{B458788B-C671-4852-7547-7AEE0DED1043}"/>
                    </a:ext>
                  </a:extLst>
                </p:cNvPr>
                <p:cNvSpPr/>
                <p:nvPr/>
              </p:nvSpPr>
              <p:spPr>
                <a:xfrm>
                  <a:off x="6577453" y="1936602"/>
                  <a:ext cx="1165333" cy="2436939"/>
                </a:xfrm>
                <a:prstGeom prst="roundRect">
                  <a:avLst/>
                </a:prstGeom>
                <a:solidFill>
                  <a:srgbClr val="1F497D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ndara" panose="020E0502030303020204" pitchFamily="34" charset="0"/>
                    </a:rPr>
                    <a:t>DRAM</a:t>
                  </a: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1" name="Rounded Rectangle 16">
                  <a:extLst>
                    <a:ext uri="{FF2B5EF4-FFF2-40B4-BE49-F238E27FC236}">
                      <a16:creationId xmlns:a16="http://schemas.microsoft.com/office/drawing/2014/main" id="{1A7B0A24-31D2-0902-679D-15094631090C}"/>
                    </a:ext>
                  </a:extLst>
                </p:cNvPr>
                <p:cNvSpPr/>
                <p:nvPr/>
              </p:nvSpPr>
              <p:spPr>
                <a:xfrm>
                  <a:off x="1066800" y="2133600"/>
                  <a:ext cx="5105400" cy="1904999"/>
                </a:xfrm>
                <a:prstGeom prst="roundRect">
                  <a:avLst/>
                </a:prstGeom>
                <a:solidFill>
                  <a:sysClr val="window" lastClr="FFFFFF">
                    <a:alpha val="0"/>
                  </a:sysClr>
                </a:solidFill>
                <a:ln w="38100" cap="flat" cmpd="sng" algn="ctr">
                  <a:solidFill>
                    <a:srgbClr val="000000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2" name="Rounded Rectangle 22">
                  <a:extLst>
                    <a:ext uri="{FF2B5EF4-FFF2-40B4-BE49-F238E27FC236}">
                      <a16:creationId xmlns:a16="http://schemas.microsoft.com/office/drawing/2014/main" id="{91A2DA45-E32D-298A-BC78-C26D626F6E8E}"/>
                    </a:ext>
                  </a:extLst>
                </p:cNvPr>
                <p:cNvSpPr/>
                <p:nvPr/>
              </p:nvSpPr>
              <p:spPr>
                <a:xfrm>
                  <a:off x="5101390" y="2423945"/>
                  <a:ext cx="577516" cy="1462256"/>
                </a:xfrm>
                <a:prstGeom prst="roundRect">
                  <a:avLst/>
                </a:prstGeom>
                <a:solidFill>
                  <a:srgbClr val="4A8861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 panose="020E0502030303020204" pitchFamily="34" charset="0"/>
                    </a:rPr>
                    <a:t>L2</a:t>
                  </a: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4E4265FC-3644-3680-7837-DE69680E0207}"/>
                    </a:ext>
                  </a:extLst>
                </p:cNvPr>
                <p:cNvCxnSpPr/>
                <p:nvPr/>
              </p:nvCxnSpPr>
              <p:spPr>
                <a:xfrm flipH="1">
                  <a:off x="2907632" y="3179378"/>
                  <a:ext cx="533400" cy="0"/>
                </a:xfrm>
                <a:prstGeom prst="straightConnector1">
                  <a:avLst/>
                </a:prstGeom>
                <a:noFill/>
                <a:ln w="57150" cap="flat" cmpd="sng" algn="ctr">
                  <a:solidFill>
                    <a:srgbClr val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24" name="Rounded Rectangle 27">
                  <a:extLst>
                    <a:ext uri="{FF2B5EF4-FFF2-40B4-BE49-F238E27FC236}">
                      <a16:creationId xmlns:a16="http://schemas.microsoft.com/office/drawing/2014/main" id="{C8E3A44E-869A-BD89-A244-BEE146D37C07}"/>
                    </a:ext>
                  </a:extLst>
                </p:cNvPr>
                <p:cNvSpPr/>
                <p:nvPr/>
              </p:nvSpPr>
              <p:spPr>
                <a:xfrm>
                  <a:off x="3581400" y="2640721"/>
                  <a:ext cx="509337" cy="1090451"/>
                </a:xfrm>
                <a:prstGeom prst="roundRect">
                  <a:avLst/>
                </a:prstGeom>
                <a:solidFill>
                  <a:srgbClr val="80000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ndara" panose="020E0502030303020204" pitchFamily="34" charset="0"/>
                    </a:rPr>
                    <a:t>L1</a:t>
                  </a:r>
                  <a:endPara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9A69AB7D-B367-20CA-E267-FE14AD8D4E8B}"/>
                    </a:ext>
                  </a:extLst>
                </p:cNvPr>
                <p:cNvGrpSpPr/>
                <p:nvPr/>
              </p:nvGrpSpPr>
              <p:grpSpPr>
                <a:xfrm>
                  <a:off x="1219199" y="2488322"/>
                  <a:ext cx="1447799" cy="1042280"/>
                  <a:chOff x="3276600" y="1116722"/>
                  <a:chExt cx="1098981" cy="1042280"/>
                </a:xfrm>
              </p:grpSpPr>
              <p:sp>
                <p:nvSpPr>
                  <p:cNvPr id="27" name="Rounded Rectangle 20">
                    <a:extLst>
                      <a:ext uri="{FF2B5EF4-FFF2-40B4-BE49-F238E27FC236}">
                        <a16:creationId xmlns:a16="http://schemas.microsoft.com/office/drawing/2014/main" id="{A8F5EF68-D96B-82EF-0E06-240D38474FA8}"/>
                      </a:ext>
                    </a:extLst>
                  </p:cNvPr>
                  <p:cNvSpPr/>
                  <p:nvPr/>
                </p:nvSpPr>
                <p:spPr>
                  <a:xfrm>
                    <a:off x="3276600" y="1116722"/>
                    <a:ext cx="794181" cy="737480"/>
                  </a:xfrm>
                  <a:prstGeom prst="roundRect">
                    <a:avLst/>
                  </a:prstGeom>
                  <a:solidFill>
                    <a:srgbClr val="EEECE1">
                      <a:lumMod val="50000"/>
                    </a:srgb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rPr>
                      <a:t>CPU</a:t>
                    </a:r>
                    <a:endPara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  <p:sp>
                <p:nvSpPr>
                  <p:cNvPr id="28" name="Rounded Rectangle 35">
                    <a:extLst>
                      <a:ext uri="{FF2B5EF4-FFF2-40B4-BE49-F238E27FC236}">
                        <a16:creationId xmlns:a16="http://schemas.microsoft.com/office/drawing/2014/main" id="{72A999F8-108D-149E-6EA7-5DF2107FF4FB}"/>
                      </a:ext>
                    </a:extLst>
                  </p:cNvPr>
                  <p:cNvSpPr/>
                  <p:nvPr/>
                </p:nvSpPr>
                <p:spPr>
                  <a:xfrm>
                    <a:off x="3429000" y="1269122"/>
                    <a:ext cx="794181" cy="737480"/>
                  </a:xfrm>
                  <a:prstGeom prst="roundRect">
                    <a:avLst/>
                  </a:prstGeom>
                  <a:solidFill>
                    <a:srgbClr val="EEECE1">
                      <a:lumMod val="50000"/>
                    </a:srgb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rPr>
                      <a:t>CPU</a:t>
                    </a:r>
                    <a:endPara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  <p:sp>
                <p:nvSpPr>
                  <p:cNvPr id="29" name="Rounded Rectangle 36">
                    <a:extLst>
                      <a:ext uri="{FF2B5EF4-FFF2-40B4-BE49-F238E27FC236}">
                        <a16:creationId xmlns:a16="http://schemas.microsoft.com/office/drawing/2014/main" id="{EFA10EAE-DBB2-C262-A543-626E25E5760A}"/>
                      </a:ext>
                    </a:extLst>
                  </p:cNvPr>
                  <p:cNvSpPr/>
                  <p:nvPr/>
                </p:nvSpPr>
                <p:spPr>
                  <a:xfrm>
                    <a:off x="3581400" y="1421522"/>
                    <a:ext cx="794181" cy="737480"/>
                  </a:xfrm>
                  <a:prstGeom prst="roundRect">
                    <a:avLst/>
                  </a:prstGeom>
                  <a:solidFill>
                    <a:srgbClr val="EEECE1">
                      <a:lumMod val="50000"/>
                    </a:srgb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</a:rPr>
                      <a:t>CPU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ndara" panose="020E0502030303020204" pitchFamily="34" charset="0"/>
                    </a:endParaRPr>
                  </a:p>
                </p:txBody>
              </p:sp>
            </p:grp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DD9048EC-7187-E3AD-409D-2B83131B139C}"/>
                    </a:ext>
                  </a:extLst>
                </p:cNvPr>
                <p:cNvCxnSpPr/>
                <p:nvPr/>
              </p:nvCxnSpPr>
              <p:spPr>
                <a:xfrm flipH="1">
                  <a:off x="4162927" y="3179378"/>
                  <a:ext cx="838200" cy="0"/>
                </a:xfrm>
                <a:prstGeom prst="straightConnector1">
                  <a:avLst/>
                </a:prstGeom>
                <a:noFill/>
                <a:ln w="635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</p:grpSp>
          <p:sp>
            <p:nvSpPr>
              <p:cNvPr id="19" name="Rounded Rectangle 45">
                <a:extLst>
                  <a:ext uri="{FF2B5EF4-FFF2-40B4-BE49-F238E27FC236}">
                    <a16:creationId xmlns:a16="http://schemas.microsoft.com/office/drawing/2014/main" id="{46B8B156-1670-6412-35EE-D6B794D402A8}"/>
                  </a:ext>
                </a:extLst>
              </p:cNvPr>
              <p:cNvSpPr/>
              <p:nvPr/>
            </p:nvSpPr>
            <p:spPr>
              <a:xfrm>
                <a:off x="1773145" y="2993692"/>
                <a:ext cx="1046255" cy="737480"/>
              </a:xfrm>
              <a:prstGeom prst="roundRect">
                <a:avLst/>
              </a:prstGeom>
              <a:solidFill>
                <a:srgbClr val="EEECE1">
                  <a:lumMod val="5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CPU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78A3078-DAD8-CE4F-F8C3-344D177714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9800" y="2822120"/>
              <a:ext cx="861488" cy="0"/>
            </a:xfrm>
            <a:prstGeom prst="straightConnector1">
              <a:avLst/>
            </a:prstGeom>
            <a:noFill/>
            <a:ln w="889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F4D39073-37B5-E6F1-FB7D-70489E297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4" b="97866" l="15854" r="85061">
                        <a14:foregroundMark x1="19817" y1="11890" x2="18902" y2="25915"/>
                        <a14:foregroundMark x1="15854" y1="16159" x2="57012" y2="30488"/>
                        <a14:foregroundMark x1="73476" y1="20732" x2="81098" y2="18293"/>
                        <a14:foregroundMark x1="82317" y1="10061" x2="85061" y2="14634"/>
                        <a14:foregroundMark x1="81402" y1="16159" x2="58232" y2="305"/>
                        <a14:foregroundMark x1="58232" y1="305" x2="30183" y2="5793"/>
                        <a14:foregroundMark x1="30183" y1="5793" x2="22256" y2="10671"/>
                        <a14:foregroundMark x1="76524" y1="14634" x2="42073" y2="4573"/>
                        <a14:foregroundMark x1="42073" y1="4573" x2="35366" y2="7012"/>
                        <a14:foregroundMark x1="54573" y1="4573" x2="26220" y2="9756"/>
                        <a14:foregroundMark x1="26220" y1="9756" x2="22561" y2="13720"/>
                        <a14:foregroundMark x1="35671" y1="3354" x2="52439" y2="5488"/>
                        <a14:foregroundMark x1="28049" y1="27439" x2="39329" y2="59756"/>
                        <a14:foregroundMark x1="39329" y1="59756" x2="52134" y2="66159"/>
                        <a14:foregroundMark x1="49390" y1="55183" x2="50610" y2="87805"/>
                        <a14:foregroundMark x1="50610" y1="87805" x2="50000" y2="89939"/>
                        <a14:foregroundMark x1="56707" y1="58841" x2="55793" y2="69817"/>
                        <a14:foregroundMark x1="55488" y1="30488" x2="57012" y2="41463"/>
                        <a14:foregroundMark x1="24085" y1="33537" x2="52439" y2="44207"/>
                        <a14:foregroundMark x1="52439" y1="44207" x2="80183" y2="41463"/>
                        <a14:foregroundMark x1="80183" y1="41463" x2="64634" y2="17988"/>
                        <a14:foregroundMark x1="64634" y1="17988" x2="34146" y2="15549"/>
                        <a14:foregroundMark x1="34146" y1="15549" x2="33841" y2="70122"/>
                        <a14:foregroundMark x1="33841" y1="70122" x2="66768" y2="78049"/>
                        <a14:foregroundMark x1="66768" y1="78049" x2="75610" y2="53354"/>
                        <a14:foregroundMark x1="31707" y1="46341" x2="37500" y2="62195"/>
                        <a14:foregroundMark x1="47561" y1="41463" x2="32012" y2="43598"/>
                        <a14:foregroundMark x1="49390" y1="43598" x2="46037" y2="38720"/>
                        <a14:foregroundMark x1="59146" y1="43293" x2="48476" y2="42988"/>
                        <a14:foregroundMark x1="55793" y1="44512" x2="40549" y2="69207"/>
                        <a14:foregroundMark x1="40549" y1="69207" x2="68598" y2="75305"/>
                        <a14:foregroundMark x1="68598" y1="75305" x2="37195" y2="50915"/>
                        <a14:foregroundMark x1="37195" y1="50915" x2="19207" y2="64024"/>
                        <a14:foregroundMark x1="49085" y1="48476" x2="81707" y2="33232"/>
                        <a14:foregroundMark x1="81707" y1="33232" x2="50915" y2="57927"/>
                        <a14:foregroundMark x1="50915" y1="57927" x2="20427" y2="54573"/>
                        <a14:foregroundMark x1="20427" y1="54573" x2="27439" y2="57012"/>
                        <a14:foregroundMark x1="51524" y1="43902" x2="81098" y2="41159"/>
                        <a14:foregroundMark x1="81098" y1="41159" x2="28659" y2="65549"/>
                        <a14:foregroundMark x1="28659" y1="65549" x2="15854" y2="39939"/>
                        <a14:foregroundMark x1="15854" y1="39939" x2="18293" y2="68902"/>
                        <a14:foregroundMark x1="18293" y1="68902" x2="28049" y2="95122"/>
                        <a14:foregroundMark x1="28049" y1="95122" x2="55793" y2="99390"/>
                        <a14:foregroundMark x1="55793" y1="99390" x2="84451" y2="90549"/>
                        <a14:foregroundMark x1="84451" y1="90549" x2="84146" y2="60061"/>
                        <a14:foregroundMark x1="84146" y1="60061" x2="74695" y2="89939"/>
                        <a14:foregroundMark x1="74695" y1="89939" x2="49695" y2="69817"/>
                        <a14:foregroundMark x1="49695" y1="69817" x2="23476" y2="79268"/>
                        <a14:foregroundMark x1="23476" y1="79268" x2="55183" y2="87805"/>
                        <a14:foregroundMark x1="55183" y1="87805" x2="59146" y2="56402"/>
                        <a14:foregroundMark x1="59146" y1="56402" x2="55793" y2="53963"/>
                        <a14:foregroundMark x1="19817" y1="93293" x2="52744" y2="99390"/>
                        <a14:foregroundMark x1="52744" y1="99390" x2="79878" y2="92683"/>
                        <a14:foregroundMark x1="79878" y1="92683" x2="80488" y2="92073"/>
                        <a14:foregroundMark x1="28659" y1="95427" x2="69817" y2="97866"/>
                        <a14:foregroundMark x1="69817" y1="97866" x2="7774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94" r="11698"/>
          <a:stretch/>
        </p:blipFill>
        <p:spPr>
          <a:xfrm>
            <a:off x="7282166" y="4683834"/>
            <a:ext cx="1367957" cy="1724878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BEE1F5E-B63D-BCCE-7630-DD13A6D52AD0}"/>
              </a:ext>
            </a:extLst>
          </p:cNvPr>
          <p:cNvCxnSpPr>
            <a:cxnSpLocks/>
          </p:cNvCxnSpPr>
          <p:nvPr/>
        </p:nvCxnSpPr>
        <p:spPr>
          <a:xfrm flipH="1">
            <a:off x="6552162" y="5589091"/>
            <a:ext cx="758759" cy="0"/>
          </a:xfrm>
          <a:prstGeom prst="straightConnector1">
            <a:avLst/>
          </a:prstGeom>
          <a:noFill/>
          <a:ln w="8890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3716B0C-8F85-2A3F-D0D9-5AE2EF58BC35}"/>
              </a:ext>
            </a:extLst>
          </p:cNvPr>
          <p:cNvGrpSpPr/>
          <p:nvPr/>
        </p:nvGrpSpPr>
        <p:grpSpPr>
          <a:xfrm>
            <a:off x="-63387" y="911267"/>
            <a:ext cx="9362241" cy="6249955"/>
            <a:chOff x="-63387" y="911267"/>
            <a:chExt cx="9362241" cy="624995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D5AC44D-157C-C706-4395-6513E25A72BA}"/>
                </a:ext>
              </a:extLst>
            </p:cNvPr>
            <p:cNvSpPr/>
            <p:nvPr/>
          </p:nvSpPr>
          <p:spPr>
            <a:xfrm>
              <a:off x="-63387" y="911267"/>
              <a:ext cx="9352722" cy="5434247"/>
            </a:xfrm>
            <a:prstGeom prst="rect">
              <a:avLst/>
            </a:prstGeom>
            <a:solidFill>
              <a:srgbClr val="FFFFFF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24799F-BD00-2DD1-BA56-D2851F4DA8BF}"/>
                </a:ext>
              </a:extLst>
            </p:cNvPr>
            <p:cNvSpPr/>
            <p:nvPr/>
          </p:nvSpPr>
          <p:spPr>
            <a:xfrm>
              <a:off x="7077844" y="6345514"/>
              <a:ext cx="2221010" cy="815708"/>
            </a:xfrm>
            <a:prstGeom prst="rect">
              <a:avLst/>
            </a:prstGeom>
            <a:solidFill>
              <a:srgbClr val="FFFFFF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6C27CF5-5A17-1426-BEAD-B8E61B8A27F7}"/>
              </a:ext>
            </a:extLst>
          </p:cNvPr>
          <p:cNvSpPr/>
          <p:nvPr/>
        </p:nvSpPr>
        <p:spPr>
          <a:xfrm>
            <a:off x="-269899" y="1703010"/>
            <a:ext cx="9683798" cy="2039271"/>
          </a:xfrm>
          <a:prstGeom prst="rect">
            <a:avLst/>
          </a:prstGeom>
          <a:solidFill>
            <a:srgbClr val="FBE5D6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The </a:t>
            </a:r>
            <a:r>
              <a:rPr lang="en-US" sz="3200" b="1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data movement bottleneck</a:t>
            </a:r>
            <a:r>
              <a:rPr lang="en-US" sz="32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is a </a:t>
            </a:r>
            <a:r>
              <a:rPr lang="en-US" sz="3200" b="1" dirty="0">
                <a:solidFill>
                  <a:srgbClr val="0000FF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key limiter</a:t>
            </a:r>
            <a:r>
              <a:rPr lang="en-US" sz="32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of</a:t>
            </a:r>
          </a:p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>
                <a:solidFill>
                  <a:srgbClr val="000CFF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large-scale Machine Learning training</a:t>
            </a:r>
            <a:endParaRPr lang="en-US" sz="3200" b="1" dirty="0">
              <a:solidFill>
                <a:prstClr val="black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0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 animBg="1"/>
      <p:bldP spid="4" grpId="0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EA0BD6D-D8E6-D3D1-F823-9490E99C3EF5}"/>
              </a:ext>
            </a:extLst>
          </p:cNvPr>
          <p:cNvSpPr/>
          <p:nvPr/>
        </p:nvSpPr>
        <p:spPr>
          <a:xfrm>
            <a:off x="169011" y="2089230"/>
            <a:ext cx="8805978" cy="2091767"/>
          </a:xfrm>
          <a:prstGeom prst="roundRect">
            <a:avLst>
              <a:gd name="adj" fmla="val 10661"/>
            </a:avLst>
          </a:prstGeom>
          <a:solidFill>
            <a:srgbClr val="E2F0D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D4322A"/>
                </a:solidFill>
                <a:latin typeface="Candara" panose="020E0502030303020204" pitchFamily="34" charset="0"/>
              </a:rPr>
              <a:t>Processing-In-Memory is a promising solution</a:t>
            </a:r>
          </a:p>
          <a:p>
            <a:pPr lvl="0" algn="ctr">
              <a:defRPr/>
            </a:pPr>
            <a:r>
              <a:rPr lang="en-US" sz="2700" b="1" dirty="0">
                <a:solidFill>
                  <a:srgbClr val="D4322A"/>
                </a:solidFill>
                <a:latin typeface="Candara" panose="020E0502030303020204" pitchFamily="34" charset="0"/>
              </a:rPr>
              <a:t>to perform large-scale ML Training</a:t>
            </a:r>
            <a:r>
              <a:rPr lang="en-US" sz="2700" dirty="0">
                <a:solidFill>
                  <a:srgbClr val="D4322A"/>
                </a:solidFill>
                <a:latin typeface="Candara" panose="020E0502030303020204" pitchFamily="34" charset="0"/>
              </a:rPr>
              <a:t> </a:t>
            </a:r>
            <a:endParaRPr lang="en-US" sz="2700" b="1" dirty="0">
              <a:solidFill>
                <a:srgbClr val="D4322A"/>
              </a:solidFill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algn="ctr">
              <a:defRPr/>
            </a:pPr>
            <a:r>
              <a:rPr lang="en-US" sz="2700" b="1" dirty="0">
                <a:solidFill>
                  <a:srgbClr val="0000FF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A</a:t>
            </a:r>
            <a:r>
              <a:rPr lang="en-US" sz="2700" b="1" dirty="0">
                <a:solidFill>
                  <a:srgbClr val="0000FF"/>
                </a:solidFill>
                <a:latin typeface="Candara" panose="020E0502030303020204" pitchFamily="34" charset="0"/>
              </a:rPr>
              <a:t>lleviate the data movement bottleneck by placing compute units inside or near memory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4FF6E-00FD-EB3E-58E8-5B105A8B1FB8}"/>
              </a:ext>
            </a:extLst>
          </p:cNvPr>
          <p:cNvSpPr txBox="1"/>
          <p:nvPr/>
        </p:nvSpPr>
        <p:spPr>
          <a:xfrm>
            <a:off x="509270" y="5053371"/>
            <a:ext cx="821410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By </a:t>
            </a:r>
            <a:r>
              <a:rPr lang="en-US" sz="2600" i="1" noProof="0" dirty="0">
                <a:solidFill>
                  <a:prstClr val="black"/>
                </a:solidFill>
                <a:latin typeface="Candara" panose="020E0502030303020204" pitchFamily="34" charset="0"/>
              </a:rPr>
              <a:t>identifying key characteristics covering the design space</a:t>
            </a:r>
            <a:br>
              <a:rPr lang="en-US" sz="2600" i="1" noProof="0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en-US" sz="2600" i="1" noProof="0" dirty="0">
                <a:solidFill>
                  <a:prstClr val="black"/>
                </a:solidFill>
                <a:latin typeface="Candara" panose="020E0502030303020204" pitchFamily="34" charset="0"/>
              </a:rPr>
              <a:t>of both hardware and optimization algorithms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22C69F-A2EE-85C8-B444-539F2A3D99A7}"/>
              </a:ext>
            </a:extLst>
          </p:cNvPr>
          <p:cNvGrpSpPr/>
          <p:nvPr/>
        </p:nvGrpSpPr>
        <p:grpSpPr>
          <a:xfrm>
            <a:off x="2490135" y="4250635"/>
            <a:ext cx="4163731" cy="645830"/>
            <a:chOff x="1766806" y="4250635"/>
            <a:chExt cx="4163731" cy="6458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1ADD9A-B71E-3446-AA48-B9DC5F66A00B}"/>
                </a:ext>
              </a:extLst>
            </p:cNvPr>
            <p:cNvSpPr/>
            <p:nvPr/>
          </p:nvSpPr>
          <p:spPr>
            <a:xfrm>
              <a:off x="2462135" y="4259162"/>
              <a:ext cx="3468402" cy="606085"/>
            </a:xfrm>
            <a:prstGeom prst="rect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Segoe UI" panose="020B0502040204020203" pitchFamily="34" charset="0"/>
                </a:rPr>
                <a:t>How do we start?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A353163-B5F1-33C6-6E0A-8F6995D49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18206"/>
            <a:stretch/>
          </p:blipFill>
          <p:spPr>
            <a:xfrm>
              <a:off x="1766806" y="4250635"/>
              <a:ext cx="636756" cy="645830"/>
            </a:xfrm>
            <a:prstGeom prst="rect">
              <a:avLst/>
            </a:prstGeom>
          </p:spPr>
        </p:pic>
      </p:grp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5B1F8A56-E638-365B-53AF-506BDD016537}"/>
              </a:ext>
            </a:extLst>
          </p:cNvPr>
          <p:cNvSpPr/>
          <p:nvPr/>
        </p:nvSpPr>
        <p:spPr>
          <a:xfrm>
            <a:off x="169011" y="2080415"/>
            <a:ext cx="8805978" cy="2091767"/>
          </a:xfrm>
          <a:prstGeom prst="roundRect">
            <a:avLst>
              <a:gd name="adj" fmla="val 10661"/>
            </a:avLst>
          </a:prstGeom>
          <a:solidFill>
            <a:srgbClr val="E2F0D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D4322A"/>
                </a:solidFill>
                <a:latin typeface="Candara" panose="020E0502030303020204" pitchFamily="34" charset="0"/>
              </a:rPr>
              <a:t>Processing-In-Memory is a promising solution</a:t>
            </a:r>
          </a:p>
          <a:p>
            <a:pPr lvl="0" algn="ctr">
              <a:defRPr/>
            </a:pPr>
            <a:r>
              <a:rPr lang="en-US" sz="2700" b="1" dirty="0">
                <a:solidFill>
                  <a:srgbClr val="D4322A"/>
                </a:solidFill>
                <a:latin typeface="Candara" panose="020E0502030303020204" pitchFamily="34" charset="0"/>
              </a:rPr>
              <a:t>to perform large-scale ML Training</a:t>
            </a:r>
            <a:r>
              <a:rPr lang="en-US" sz="2700" dirty="0">
                <a:solidFill>
                  <a:srgbClr val="D4322A"/>
                </a:solidFill>
                <a:latin typeface="Candara" panose="020E0502030303020204" pitchFamily="34" charset="0"/>
              </a:rPr>
              <a:t> </a:t>
            </a:r>
            <a:endParaRPr lang="en-US" sz="2700" b="1" dirty="0">
              <a:solidFill>
                <a:srgbClr val="D4322A"/>
              </a:solidFill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lvl="0" algn="ctr">
              <a:defRPr/>
            </a:pPr>
            <a:r>
              <a:rPr lang="en-US" sz="2700" b="1" dirty="0">
                <a:solidFill>
                  <a:srgbClr val="E2F0D9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</a:t>
            </a:r>
            <a:r>
              <a:rPr lang="en-US" sz="2700" b="1" dirty="0">
                <a:solidFill>
                  <a:srgbClr val="E2F0D9"/>
                </a:solidFill>
                <a:latin typeface="Candara" panose="020E0502030303020204" pitchFamily="34" charset="0"/>
              </a:rPr>
              <a:t>Processing-In-Memory is a promising solution</a:t>
            </a:r>
          </a:p>
          <a:p>
            <a:pPr lvl="0" algn="ctr">
              <a:defRPr/>
            </a:pPr>
            <a:r>
              <a:rPr lang="en-US" sz="2700" b="1" dirty="0">
                <a:solidFill>
                  <a:srgbClr val="E2F0D9"/>
                </a:solidFill>
                <a:latin typeface="Candara" panose="020E0502030303020204" pitchFamily="34" charset="0"/>
              </a:rPr>
              <a:t>to perform large-scale ML Training</a:t>
            </a:r>
            <a:r>
              <a:rPr lang="en-US" sz="2700" dirty="0">
                <a:solidFill>
                  <a:srgbClr val="E2F0D9"/>
                </a:solidFill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820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-0.15232 " pathEditMode="relative" rAng="0" ptsTypes="AA">
                                      <p:cBhvr>
                                        <p:cTn id="1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AC844-830D-60B7-7C1E-65C91B62A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"/>
          <a:stretch/>
        </p:blipFill>
        <p:spPr>
          <a:xfrm>
            <a:off x="167833" y="1327758"/>
            <a:ext cx="8808334" cy="2040476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78D94231-4187-01EB-CDD9-5C915CCE49FA}"/>
              </a:ext>
            </a:extLst>
          </p:cNvPr>
          <p:cNvSpPr>
            <a:spLocks/>
          </p:cNvSpPr>
          <p:nvPr/>
        </p:nvSpPr>
        <p:spPr>
          <a:xfrm rot="18702657">
            <a:off x="1437581" y="2336892"/>
            <a:ext cx="2968063" cy="1894850"/>
          </a:xfrm>
          <a:prstGeom prst="arc">
            <a:avLst>
              <a:gd name="adj1" fmla="val 15772949"/>
              <a:gd name="adj2" fmla="val 313993"/>
            </a:avLst>
          </a:prstGeom>
          <a:ln w="44450">
            <a:solidFill>
              <a:srgbClr val="3A923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90789962-28C6-C2EC-DC03-A80B0B6E2008}"/>
              </a:ext>
            </a:extLst>
          </p:cNvPr>
          <p:cNvSpPr/>
          <p:nvPr/>
        </p:nvSpPr>
        <p:spPr>
          <a:xfrm>
            <a:off x="781400" y="1056473"/>
            <a:ext cx="2360139" cy="909767"/>
          </a:xfrm>
          <a:prstGeom prst="roundRect">
            <a:avLst/>
          </a:prstGeom>
          <a:solidFill>
            <a:srgbClr val="E2F0D9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A923A"/>
                </a:solidFill>
                <a:latin typeface="Candara" panose="020E0502030303020204" pitchFamily="34" charset="0"/>
              </a:rPr>
              <a:t>64.6x higher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72B232-D7F4-D68D-2F7E-33EC62789F40}"/>
              </a:ext>
            </a:extLst>
          </p:cNvPr>
          <p:cNvCxnSpPr>
            <a:cxnSpLocks/>
          </p:cNvCxnSpPr>
          <p:nvPr/>
        </p:nvCxnSpPr>
        <p:spPr>
          <a:xfrm flipH="1" flipV="1">
            <a:off x="2121289" y="1966240"/>
            <a:ext cx="511952" cy="31805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22A8F84C-802C-F7AB-635B-71FF0C629D53}"/>
              </a:ext>
            </a:extLst>
          </p:cNvPr>
          <p:cNvSpPr/>
          <p:nvPr/>
        </p:nvSpPr>
        <p:spPr>
          <a:xfrm rot="18702657">
            <a:off x="1053722" y="2341868"/>
            <a:ext cx="2935261" cy="1776867"/>
          </a:xfrm>
          <a:prstGeom prst="arc">
            <a:avLst>
              <a:gd name="adj1" fmla="val 15772949"/>
              <a:gd name="adj2" fmla="val 394761"/>
            </a:avLst>
          </a:prstGeom>
          <a:ln w="44450">
            <a:solidFill>
              <a:srgbClr val="E1812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F71CC20F-27A6-EC9D-8FF4-496653E3D5DB}"/>
              </a:ext>
            </a:extLst>
          </p:cNvPr>
          <p:cNvSpPr/>
          <p:nvPr/>
        </p:nvSpPr>
        <p:spPr>
          <a:xfrm>
            <a:off x="765968" y="980775"/>
            <a:ext cx="2360139" cy="9097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1812C"/>
                </a:solidFill>
                <a:latin typeface="Candara" panose="020E0502030303020204" pitchFamily="34" charset="0"/>
              </a:rPr>
              <a:t>64.6x higher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DB13C15-BDB1-30BE-27B4-77509ED8E5D7}"/>
              </a:ext>
            </a:extLst>
          </p:cNvPr>
          <p:cNvCxnSpPr>
            <a:cxnSpLocks/>
          </p:cNvCxnSpPr>
          <p:nvPr/>
        </p:nvCxnSpPr>
        <p:spPr>
          <a:xfrm flipH="1" flipV="1">
            <a:off x="1828800" y="1890542"/>
            <a:ext cx="459131" cy="36674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7390F0A-FA3F-F8BD-9843-2215B288A2F6}"/>
              </a:ext>
            </a:extLst>
          </p:cNvPr>
          <p:cNvCxnSpPr>
            <a:cxnSpLocks/>
          </p:cNvCxnSpPr>
          <p:nvPr/>
        </p:nvCxnSpPr>
        <p:spPr>
          <a:xfrm flipV="1">
            <a:off x="6609144" y="1890542"/>
            <a:ext cx="0" cy="765848"/>
          </a:xfrm>
          <a:prstGeom prst="straightConnector1">
            <a:avLst/>
          </a:prstGeom>
          <a:ln w="44450">
            <a:solidFill>
              <a:srgbClr val="E18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0">
            <a:extLst>
              <a:ext uri="{FF2B5EF4-FFF2-40B4-BE49-F238E27FC236}">
                <a16:creationId xmlns:a16="http://schemas.microsoft.com/office/drawing/2014/main" id="{D5C33506-D8B6-BBE4-D86E-0F569B9B557C}"/>
              </a:ext>
            </a:extLst>
          </p:cNvPr>
          <p:cNvSpPr/>
          <p:nvPr/>
        </p:nvSpPr>
        <p:spPr>
          <a:xfrm>
            <a:off x="6703475" y="919043"/>
            <a:ext cx="2078576" cy="9097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1812C"/>
                </a:solidFill>
                <a:latin typeface="Candara" panose="020E0502030303020204" pitchFamily="34" charset="0"/>
              </a:rPr>
              <a:t>1536.1x higher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14CA889-5E11-F399-6109-CD75DAD43FE0}"/>
              </a:ext>
            </a:extLst>
          </p:cNvPr>
          <p:cNvCxnSpPr>
            <a:cxnSpLocks/>
          </p:cNvCxnSpPr>
          <p:nvPr/>
        </p:nvCxnSpPr>
        <p:spPr>
          <a:xfrm flipH="1">
            <a:off x="6657372" y="1828810"/>
            <a:ext cx="663615" cy="46083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37CD7DC-A30F-37EB-B680-E335C8C4A51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366412" y="3489767"/>
            <a:ext cx="5775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90000"/>
              </a:lnSpc>
              <a:spcBef>
                <a:spcPts val="500"/>
              </a:spcBef>
            </a:pPr>
            <a:r>
              <a:rPr lang="en-US" sz="2000" b="1" dirty="0">
                <a:solidFill>
                  <a:srgbClr val="0000FF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Minimize the communication</a:t>
            </a:r>
            <a:br>
              <a:rPr lang="en-US" sz="2000" b="1" dirty="0">
                <a:solidFill>
                  <a:srgbClr val="0000FF"/>
                </a:solidFill>
                <a:latin typeface="Candara" panose="020E0502030303020204" pitchFamily="34" charset="0"/>
                <a:sym typeface="Wingdings" panose="05000000000000000000" pitchFamily="2" charset="2"/>
              </a:rPr>
            </a:br>
            <a:r>
              <a:rPr lang="en-US" sz="2000" b="1" dirty="0">
                <a:solidFill>
                  <a:srgbClr val="0000FF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between the parameter server and PIM</a:t>
            </a:r>
            <a:endParaRPr lang="en-US" sz="2000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91DA4-FD1E-FDBB-B0CB-93DAE03AC3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61100" y="3489767"/>
            <a:ext cx="5775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90000"/>
              </a:lnSpc>
              <a:spcBef>
                <a:spcPts val="500"/>
              </a:spcBef>
            </a:pPr>
            <a:r>
              <a:rPr lang="en-US" sz="2000" b="1" dirty="0">
                <a:solidFill>
                  <a:srgbClr val="0000FF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Minimize the total data movement</a:t>
            </a:r>
            <a:br>
              <a:rPr lang="en-US" sz="2000" b="1" dirty="0">
                <a:solidFill>
                  <a:srgbClr val="0000FF"/>
                </a:solidFill>
                <a:latin typeface="Candara" panose="020E0502030303020204" pitchFamily="34" charset="0"/>
                <a:sym typeface="Wingdings" panose="05000000000000000000" pitchFamily="2" charset="2"/>
              </a:rPr>
            </a:br>
            <a:r>
              <a:rPr lang="en-US" sz="2000" b="1" dirty="0">
                <a:solidFill>
                  <a:srgbClr val="0000FF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between the parameter server and PIM</a:t>
            </a:r>
            <a:endParaRPr lang="en-US" sz="2000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8CFB65-BBF0-0718-6054-D48360935917}"/>
              </a:ext>
            </a:extLst>
          </p:cNvPr>
          <p:cNvSpPr/>
          <p:nvPr/>
        </p:nvSpPr>
        <p:spPr>
          <a:xfrm>
            <a:off x="90434" y="919043"/>
            <a:ext cx="9053565" cy="5423885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A8BFE7-E351-B4BB-9193-B943964E9877}"/>
              </a:ext>
            </a:extLst>
          </p:cNvPr>
          <p:cNvSpPr>
            <a:spLocks/>
          </p:cNvSpPr>
          <p:nvPr/>
        </p:nvSpPr>
        <p:spPr>
          <a:xfrm>
            <a:off x="-269899" y="4470877"/>
            <a:ext cx="9683798" cy="15479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The </a:t>
            </a:r>
            <a:r>
              <a:rPr lang="en-US" sz="3200" b="1" i="1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communication-efficient</a:t>
            </a:r>
            <a:r>
              <a:rPr lang="en-US" sz="3200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ADMM optimization algorithm</a:t>
            </a:r>
            <a:r>
              <a:rPr lang="en-US" sz="3200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is </a:t>
            </a:r>
            <a:r>
              <a:rPr lang="en-US" sz="3200" b="1" dirty="0">
                <a:solidFill>
                  <a:srgbClr val="0000FF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attractive for distributed ML training</a:t>
            </a:r>
            <a:br>
              <a:rPr lang="en-US" sz="32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</a:br>
            <a:r>
              <a:rPr lang="en-US" sz="32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on the UPMEM PIM system</a:t>
            </a:r>
            <a:endParaRPr lang="en-US" sz="3200" b="1" dirty="0">
              <a:solidFill>
                <a:srgbClr val="000CFF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3AE8CA7-CF66-5436-AD30-B99681573D29}"/>
              </a:ext>
            </a:extLst>
          </p:cNvPr>
          <p:cNvSpPr/>
          <p:nvPr/>
        </p:nvSpPr>
        <p:spPr>
          <a:xfrm>
            <a:off x="-269899" y="4272055"/>
            <a:ext cx="9683798" cy="17215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It is important to </a:t>
            </a:r>
            <a:r>
              <a:rPr lang="en-US" sz="3200" b="1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carefully </a:t>
            </a:r>
            <a:r>
              <a:rPr lang="en-US" sz="3200" b="1" i="1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choose</a:t>
            </a:r>
            <a:r>
              <a:rPr lang="en-US" sz="3200" b="1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</a:p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the optimization algorithms</a:t>
            </a: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</a:p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that </a:t>
            </a:r>
            <a:r>
              <a:rPr lang="en-US" sz="3200" b="1" dirty="0">
                <a:solidFill>
                  <a:srgbClr val="0000FF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best fit PIM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D56CDB1-E0FD-1372-3F6D-F4086D033F29}"/>
              </a:ext>
            </a:extLst>
          </p:cNvPr>
          <p:cNvSpPr>
            <a:spLocks/>
          </p:cNvSpPr>
          <p:nvPr/>
        </p:nvSpPr>
        <p:spPr>
          <a:xfrm>
            <a:off x="-269899" y="4470877"/>
            <a:ext cx="9683798" cy="15479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The </a:t>
            </a:r>
            <a:r>
              <a:rPr lang="en-US" sz="3200" b="1" i="1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communication-efficient</a:t>
            </a:r>
            <a:r>
              <a:rPr lang="en-US" sz="3200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ADMM optimization algorithm</a:t>
            </a:r>
            <a:r>
              <a:rPr lang="en-US" sz="3200" dirty="0">
                <a:solidFill>
                  <a:srgbClr val="D74038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is </a:t>
            </a:r>
            <a:r>
              <a:rPr lang="en-US" sz="3200" b="1" dirty="0">
                <a:solidFill>
                  <a:srgbClr val="0000FF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attractive for distributed ML training</a:t>
            </a:r>
            <a:br>
              <a:rPr lang="en-US" sz="32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</a:br>
            <a:r>
              <a:rPr lang="en-US" sz="32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on the UPMEM PIM system</a:t>
            </a:r>
            <a:endParaRPr lang="en-US" sz="3200" b="1" dirty="0">
              <a:solidFill>
                <a:srgbClr val="000CFF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FD70D-74E3-D395-7E35-F82565C562F9}"/>
              </a:ext>
            </a:extLst>
          </p:cNvPr>
          <p:cNvSpPr/>
          <p:nvPr/>
        </p:nvSpPr>
        <p:spPr>
          <a:xfrm>
            <a:off x="125729" y="1497330"/>
            <a:ext cx="416433" cy="1870904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44468A-A9F5-4809-190E-E5C3FA7109FC}"/>
              </a:ext>
            </a:extLst>
          </p:cNvPr>
          <p:cNvSpPr/>
          <p:nvPr/>
        </p:nvSpPr>
        <p:spPr>
          <a:xfrm>
            <a:off x="3244970" y="1327759"/>
            <a:ext cx="3367285" cy="261206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18EEC2-5A06-FCF7-7972-E9FC4F0EDE41}"/>
              </a:ext>
            </a:extLst>
          </p:cNvPr>
          <p:cNvSpPr/>
          <p:nvPr/>
        </p:nvSpPr>
        <p:spPr>
          <a:xfrm>
            <a:off x="925830" y="3017520"/>
            <a:ext cx="1725930" cy="411480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DAFAC9-CEE8-A0A5-6903-9BB50130490F}"/>
              </a:ext>
            </a:extLst>
          </p:cNvPr>
          <p:cNvSpPr/>
          <p:nvPr/>
        </p:nvSpPr>
        <p:spPr>
          <a:xfrm>
            <a:off x="3348990" y="3017520"/>
            <a:ext cx="468630" cy="211455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D871A-CAE4-5E91-9F2A-417ED3BB2BD7}"/>
              </a:ext>
            </a:extLst>
          </p:cNvPr>
          <p:cNvSpPr/>
          <p:nvPr/>
        </p:nvSpPr>
        <p:spPr>
          <a:xfrm>
            <a:off x="4572000" y="1649730"/>
            <a:ext cx="416433" cy="1516380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63EFBF-1876-7593-5AA5-9A8275B5AD1A}"/>
              </a:ext>
            </a:extLst>
          </p:cNvPr>
          <p:cNvCxnSpPr>
            <a:cxnSpLocks/>
          </p:cNvCxnSpPr>
          <p:nvPr/>
        </p:nvCxnSpPr>
        <p:spPr>
          <a:xfrm flipV="1">
            <a:off x="6609144" y="2257287"/>
            <a:ext cx="0" cy="399103"/>
          </a:xfrm>
          <a:prstGeom prst="straightConnector1">
            <a:avLst/>
          </a:prstGeom>
          <a:ln w="44450">
            <a:solidFill>
              <a:srgbClr val="3274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E358778D-EC04-4E0B-606A-867C0E34AAF4}"/>
              </a:ext>
            </a:extLst>
          </p:cNvPr>
          <p:cNvSpPr/>
          <p:nvPr/>
        </p:nvSpPr>
        <p:spPr>
          <a:xfrm>
            <a:off x="6703475" y="919043"/>
            <a:ext cx="2078576" cy="909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274A1"/>
                </a:solidFill>
                <a:latin typeface="Candara" panose="020E0502030303020204" pitchFamily="34" charset="0"/>
              </a:rPr>
              <a:t>64x higher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DEE287-87AB-2382-53A2-7A99649CD9FA}"/>
              </a:ext>
            </a:extLst>
          </p:cNvPr>
          <p:cNvCxnSpPr>
            <a:cxnSpLocks/>
          </p:cNvCxnSpPr>
          <p:nvPr/>
        </p:nvCxnSpPr>
        <p:spPr>
          <a:xfrm flipH="1">
            <a:off x="6609144" y="1828810"/>
            <a:ext cx="711843" cy="65965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54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3907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537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18" grpId="0" animBg="1"/>
      <p:bldP spid="19" grpId="0" animBg="1"/>
      <p:bldP spid="29" grpId="0" animBg="1"/>
      <p:bldP spid="33" grpId="0"/>
      <p:bldP spid="34" grpId="0"/>
      <p:bldP spid="35" grpId="0" animBg="1"/>
      <p:bldP spid="36" grpId="0" animBg="1"/>
      <p:bldP spid="36" grpId="1" animBg="1"/>
      <p:bldP spid="37" grpId="0" animBg="1"/>
      <p:bldP spid="38" grpId="0" animBg="1"/>
      <p:bldP spid="38" grpId="1" animBg="1"/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92C4D-01AC-38B0-A968-00228584C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CF426B-3DDB-84DD-224C-096AAEB49DE3}"/>
              </a:ext>
            </a:extLst>
          </p:cNvPr>
          <p:cNvSpPr/>
          <p:nvPr/>
        </p:nvSpPr>
        <p:spPr>
          <a:xfrm>
            <a:off x="-225587" y="1734269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Motivation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FF764-9D8A-C804-6381-4003D394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F661B-BD9B-1813-6BF7-812EE3261001}"/>
              </a:ext>
            </a:extLst>
          </p:cNvPr>
          <p:cNvSpPr/>
          <p:nvPr/>
        </p:nvSpPr>
        <p:spPr>
          <a:xfrm>
            <a:off x="-225587" y="2511613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UPMEM PIM System Implementation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03EE8-EC9E-9761-D25F-4677284A93A4}"/>
              </a:ext>
            </a:extLst>
          </p:cNvPr>
          <p:cNvSpPr/>
          <p:nvPr/>
        </p:nvSpPr>
        <p:spPr>
          <a:xfrm>
            <a:off x="-225587" y="956925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5AFEF7-599E-2B43-6592-8308E1560C45}"/>
              </a:ext>
            </a:extLst>
          </p:cNvPr>
          <p:cNvSpPr/>
          <p:nvPr/>
        </p:nvSpPr>
        <p:spPr>
          <a:xfrm>
            <a:off x="-225587" y="3288957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Methodology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CE56A-1EE6-61DE-800F-5505D19B7020}"/>
              </a:ext>
            </a:extLst>
          </p:cNvPr>
          <p:cNvSpPr/>
          <p:nvPr/>
        </p:nvSpPr>
        <p:spPr>
          <a:xfrm>
            <a:off x="-225587" y="4066301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Evaluation &amp; Key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F37AC7-66A7-472E-5D81-6990C8810CF6}"/>
              </a:ext>
            </a:extLst>
          </p:cNvPr>
          <p:cNvSpPr/>
          <p:nvPr/>
        </p:nvSpPr>
        <p:spPr>
          <a:xfrm>
            <a:off x="-225587" y="4843645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Implications for PIM Hardware 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32F970-CD6D-71F0-4D5A-329CBD16B6BA}"/>
              </a:ext>
            </a:extLst>
          </p:cNvPr>
          <p:cNvSpPr/>
          <p:nvPr/>
        </p:nvSpPr>
        <p:spPr>
          <a:xfrm>
            <a:off x="-225587" y="5620989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Conclusion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62EBA3-CCDD-4011-5B38-47AA8C291689}"/>
              </a:ext>
            </a:extLst>
          </p:cNvPr>
          <p:cNvSpPr/>
          <p:nvPr/>
        </p:nvSpPr>
        <p:spPr>
          <a:xfrm>
            <a:off x="-225587" y="2511613"/>
            <a:ext cx="9683798" cy="637200"/>
          </a:xfrm>
          <a:prstGeom prst="rect">
            <a:avLst/>
          </a:prstGeom>
          <a:solidFill>
            <a:srgbClr val="E2F0D9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UPMEM PIM System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87020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UPMEM PIM System Implementation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A14E32-1822-EC1A-5BF9-15E8B8C20264}"/>
              </a:ext>
            </a:extLst>
          </p:cNvPr>
          <p:cNvSpPr/>
          <p:nvPr/>
        </p:nvSpPr>
        <p:spPr>
          <a:xfrm>
            <a:off x="521985" y="1710645"/>
            <a:ext cx="3074989" cy="854119"/>
          </a:xfrm>
          <a:prstGeom prst="roundRect">
            <a:avLst>
              <a:gd name="adj" fmla="val 0"/>
            </a:avLst>
          </a:prstGeom>
          <a:solidFill>
            <a:srgbClr val="66C8FF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Distribute Partitions of</a:t>
            </a:r>
            <a:b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Training Data to DPUs</a:t>
            </a:r>
            <a:endParaRPr lang="LID4096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AD6465-2E0D-BF6B-9D91-4E955816C8F0}"/>
              </a:ext>
            </a:extLst>
          </p:cNvPr>
          <p:cNvSpPr txBox="1"/>
          <p:nvPr/>
        </p:nvSpPr>
        <p:spPr>
          <a:xfrm>
            <a:off x="4880221" y="1139629"/>
            <a:ext cx="32244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90000"/>
              </a:lnSpc>
              <a:spcBef>
                <a:spcPts val="500"/>
              </a:spcBef>
            </a:pPr>
            <a:r>
              <a:rPr lang="en-US" sz="3000" b="1" dirty="0">
                <a:latin typeface="Candara" panose="020E0502030303020204" pitchFamily="34" charset="0"/>
              </a:rPr>
              <a:t>UPMEM-side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AC58AD-0228-34FF-9512-D2A610EB7F4A}"/>
              </a:ext>
            </a:extLst>
          </p:cNvPr>
          <p:cNvSpPr/>
          <p:nvPr/>
        </p:nvSpPr>
        <p:spPr>
          <a:xfrm>
            <a:off x="521984" y="3235802"/>
            <a:ext cx="3074990" cy="534112"/>
          </a:xfrm>
          <a:prstGeom prst="roundRect">
            <a:avLst>
              <a:gd name="adj" fmla="val 0"/>
            </a:avLst>
          </a:prstGeom>
          <a:solidFill>
            <a:srgbClr val="66C8FF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DPU Program </a:t>
            </a:r>
            <a:r>
              <a:rPr lang="en-US" sz="20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Invokation</a:t>
            </a:r>
            <a:endParaRPr lang="LID4096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8825E6-3D4A-0114-1CD4-FC621B761F91}"/>
              </a:ext>
            </a:extLst>
          </p:cNvPr>
          <p:cNvSpPr/>
          <p:nvPr/>
        </p:nvSpPr>
        <p:spPr>
          <a:xfrm>
            <a:off x="521985" y="4201084"/>
            <a:ext cx="3074990" cy="582366"/>
          </a:xfrm>
          <a:prstGeom prst="roundRect">
            <a:avLst>
              <a:gd name="adj" fmla="val 0"/>
            </a:avLst>
          </a:prstGeom>
          <a:solidFill>
            <a:srgbClr val="66C8FF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Inter-DPU Synchronization</a:t>
            </a:r>
            <a:endParaRPr lang="LID4096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03BD6F-7530-AAB0-EFDC-C9260BEB9B82}"/>
              </a:ext>
            </a:extLst>
          </p:cNvPr>
          <p:cNvSpPr/>
          <p:nvPr/>
        </p:nvSpPr>
        <p:spPr>
          <a:xfrm>
            <a:off x="521985" y="5214620"/>
            <a:ext cx="3074989" cy="854119"/>
          </a:xfrm>
          <a:prstGeom prst="roundRect">
            <a:avLst>
              <a:gd name="adj" fmla="val 0"/>
            </a:avLst>
          </a:prstGeom>
          <a:solidFill>
            <a:srgbClr val="66C8FF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Distribute Global Model</a:t>
            </a:r>
            <a:b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to DPUs</a:t>
            </a:r>
            <a:endParaRPr lang="LID4096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BD8CD-8A0D-EE9D-649F-F003B57B86C1}"/>
              </a:ext>
            </a:extLst>
          </p:cNvPr>
          <p:cNvSpPr txBox="1"/>
          <p:nvPr/>
        </p:nvSpPr>
        <p:spPr>
          <a:xfrm>
            <a:off x="872941" y="1139629"/>
            <a:ext cx="26778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90000"/>
              </a:lnSpc>
              <a:spcBef>
                <a:spcPts val="500"/>
              </a:spcBef>
            </a:pPr>
            <a:r>
              <a:rPr lang="en-US" sz="3000" b="1" dirty="0">
                <a:latin typeface="Candara" panose="020E0502030303020204" pitchFamily="34" charset="0"/>
              </a:rPr>
              <a:t>Host-side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95AB41-2053-FE85-6E75-0ABA4C526F6C}"/>
              </a:ext>
            </a:extLst>
          </p:cNvPr>
          <p:cNvSpPr/>
          <p:nvPr/>
        </p:nvSpPr>
        <p:spPr>
          <a:xfrm>
            <a:off x="4004840" y="2572803"/>
            <a:ext cx="4830353" cy="13915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DPU Set</a:t>
            </a:r>
            <a:endParaRPr lang="LID4096" sz="24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520432B-5485-B477-89E5-F60458267435}"/>
              </a:ext>
            </a:extLst>
          </p:cNvPr>
          <p:cNvGrpSpPr/>
          <p:nvPr/>
        </p:nvGrpSpPr>
        <p:grpSpPr>
          <a:xfrm>
            <a:off x="4085866" y="2956311"/>
            <a:ext cx="2117584" cy="875930"/>
            <a:chOff x="4213185" y="4907666"/>
            <a:chExt cx="2714264" cy="112274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72D5E5-91A4-8543-6D48-6587AA42BD5B}"/>
                </a:ext>
              </a:extLst>
            </p:cNvPr>
            <p:cNvSpPr/>
            <p:nvPr/>
          </p:nvSpPr>
          <p:spPr>
            <a:xfrm>
              <a:off x="4213185" y="4907666"/>
              <a:ext cx="2714264" cy="1122744"/>
            </a:xfrm>
            <a:prstGeom prst="roundRect">
              <a:avLst>
                <a:gd name="adj" fmla="val 0"/>
              </a:avLst>
            </a:prstGeom>
            <a:solidFill>
              <a:srgbClr val="FFF0FE"/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Candara" panose="020E0502030303020204" pitchFamily="34" charset="0"/>
                </a:rPr>
                <a:t>DPU</a:t>
              </a:r>
              <a:endParaRPr lang="LID4096" sz="22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98455FB-1C3B-080D-011A-61A950A3426A}"/>
                </a:ext>
              </a:extLst>
            </p:cNvPr>
            <p:cNvSpPr/>
            <p:nvPr/>
          </p:nvSpPr>
          <p:spPr>
            <a:xfrm>
              <a:off x="4300902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C1B8582-5988-CE4E-E09A-5C5A019E3FE8}"/>
                </a:ext>
              </a:extLst>
            </p:cNvPr>
            <p:cNvSpPr/>
            <p:nvPr/>
          </p:nvSpPr>
          <p:spPr>
            <a:xfrm>
              <a:off x="4630241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1643B90-18B0-E598-9E64-67D439196BA1}"/>
                </a:ext>
              </a:extLst>
            </p:cNvPr>
            <p:cNvSpPr/>
            <p:nvPr/>
          </p:nvSpPr>
          <p:spPr>
            <a:xfrm>
              <a:off x="4959580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242B228-8B9C-E013-6AC7-9CD684AAF991}"/>
                </a:ext>
              </a:extLst>
            </p:cNvPr>
            <p:cNvSpPr/>
            <p:nvPr/>
          </p:nvSpPr>
          <p:spPr>
            <a:xfrm>
              <a:off x="5288919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C54B82D-6C1C-1F3B-3A2F-1923A2E085D0}"/>
                </a:ext>
              </a:extLst>
            </p:cNvPr>
            <p:cNvSpPr/>
            <p:nvPr/>
          </p:nvSpPr>
          <p:spPr>
            <a:xfrm>
              <a:off x="5618258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1F1FF3A-F999-1F2F-C569-6F032EA08877}"/>
                </a:ext>
              </a:extLst>
            </p:cNvPr>
            <p:cNvSpPr/>
            <p:nvPr/>
          </p:nvSpPr>
          <p:spPr>
            <a:xfrm>
              <a:off x="5947597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3B9389B-83DE-0183-2DC0-AD08FBF7E410}"/>
                </a:ext>
              </a:extLst>
            </p:cNvPr>
            <p:cNvSpPr/>
            <p:nvPr/>
          </p:nvSpPr>
          <p:spPr>
            <a:xfrm>
              <a:off x="6276936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1A8B376-549C-1401-8333-D2B0A7C100D7}"/>
                </a:ext>
              </a:extLst>
            </p:cNvPr>
            <p:cNvSpPr/>
            <p:nvPr/>
          </p:nvSpPr>
          <p:spPr>
            <a:xfrm>
              <a:off x="6606275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7A66E8B-997B-2344-0981-69CEF7C5E813}"/>
                </a:ext>
              </a:extLst>
            </p:cNvPr>
            <p:cNvSpPr/>
            <p:nvPr/>
          </p:nvSpPr>
          <p:spPr>
            <a:xfrm>
              <a:off x="4300902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661CE83-13BD-80C5-8394-268AE78C750F}"/>
                </a:ext>
              </a:extLst>
            </p:cNvPr>
            <p:cNvSpPr/>
            <p:nvPr/>
          </p:nvSpPr>
          <p:spPr>
            <a:xfrm>
              <a:off x="4630241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34A35DA-DD30-07C8-EC67-9EB19CBB4A73}"/>
                </a:ext>
              </a:extLst>
            </p:cNvPr>
            <p:cNvSpPr/>
            <p:nvPr/>
          </p:nvSpPr>
          <p:spPr>
            <a:xfrm>
              <a:off x="4959580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31C0C15-7EB5-508B-E8D9-3961ACB6DCDA}"/>
                </a:ext>
              </a:extLst>
            </p:cNvPr>
            <p:cNvSpPr/>
            <p:nvPr/>
          </p:nvSpPr>
          <p:spPr>
            <a:xfrm>
              <a:off x="5288919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DEB154F-763D-C07D-721E-323E05A2D723}"/>
                </a:ext>
              </a:extLst>
            </p:cNvPr>
            <p:cNvSpPr/>
            <p:nvPr/>
          </p:nvSpPr>
          <p:spPr>
            <a:xfrm>
              <a:off x="5618258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9E89C6C-1CA7-9B15-081A-DBE4B85645F8}"/>
                </a:ext>
              </a:extLst>
            </p:cNvPr>
            <p:cNvSpPr/>
            <p:nvPr/>
          </p:nvSpPr>
          <p:spPr>
            <a:xfrm>
              <a:off x="5947597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D2281E3-1F89-6EEB-CE4B-3CA5AEB5DA17}"/>
                </a:ext>
              </a:extLst>
            </p:cNvPr>
            <p:cNvSpPr/>
            <p:nvPr/>
          </p:nvSpPr>
          <p:spPr>
            <a:xfrm>
              <a:off x="6276936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0091709-6A60-C5E1-4117-695DB60E33A5}"/>
                </a:ext>
              </a:extLst>
            </p:cNvPr>
            <p:cNvSpPr/>
            <p:nvPr/>
          </p:nvSpPr>
          <p:spPr>
            <a:xfrm>
              <a:off x="6606275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B154720-4E21-55B1-18B7-C938A9DD497A}"/>
              </a:ext>
            </a:extLst>
          </p:cNvPr>
          <p:cNvGrpSpPr/>
          <p:nvPr/>
        </p:nvGrpSpPr>
        <p:grpSpPr>
          <a:xfrm>
            <a:off x="4157871" y="3223613"/>
            <a:ext cx="2004295" cy="582361"/>
            <a:chOff x="4806053" y="5615485"/>
            <a:chExt cx="2108922" cy="61276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B6B486D-819E-0A72-625F-51DB411C4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053" y="5615485"/>
              <a:ext cx="115066" cy="59962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202E1B9-94D4-D4DD-05B6-4CDF24B3C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810" y="5615485"/>
              <a:ext cx="115066" cy="59962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33EC3E2-7192-8FBD-C393-73A8A2027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115" y="5615485"/>
              <a:ext cx="115066" cy="59962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91072A5-BFD9-CC4E-B424-A2B4B4A26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8872" y="5615485"/>
              <a:ext cx="115066" cy="599628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1D21F3C-EF39-4929-66AF-43A415286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404" y="5615485"/>
              <a:ext cx="115066" cy="59962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5AF507A-F970-09D3-12B9-3174FDD03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61" y="5615485"/>
              <a:ext cx="115066" cy="599628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7BA43AF-37DC-E8E8-F4A0-D10669B05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233" y="5625191"/>
              <a:ext cx="115066" cy="599628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7E13E2A-6E04-B189-74CB-12A8BEC8B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990" y="5625191"/>
              <a:ext cx="115066" cy="599628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6953D5D-6369-7EBF-BB90-62F355D4A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972" y="5628618"/>
              <a:ext cx="115066" cy="599628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303AF11-56CF-00A3-4AF1-82341829C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729" y="5628618"/>
              <a:ext cx="115066" cy="599628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2A5EFC8F-C2D9-0804-4067-D291093C4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538" y="5625191"/>
              <a:ext cx="115066" cy="599628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172B3156-005A-B454-E998-2D5730941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295" y="5625191"/>
              <a:ext cx="115066" cy="59962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F5649D5-8D98-EFCC-26FA-FC8366103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45" y="5625191"/>
              <a:ext cx="115066" cy="59962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4F3E825-7488-0CEB-2EB7-B6EAC97D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102" y="5625191"/>
              <a:ext cx="115066" cy="59962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E773D81-A71E-2037-76F9-9617E8DD7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152" y="5622342"/>
              <a:ext cx="115066" cy="59962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8632826-05A1-B434-B3CE-A7DBF95F4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909" y="5622342"/>
              <a:ext cx="115066" cy="599628"/>
            </a:xfrm>
            <a:prstGeom prst="rect">
              <a:avLst/>
            </a:prstGeom>
          </p:spPr>
        </p:pic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E23165C-60CC-88C9-B36D-F84A54E29BA9}"/>
              </a:ext>
            </a:extLst>
          </p:cNvPr>
          <p:cNvGrpSpPr/>
          <p:nvPr/>
        </p:nvGrpSpPr>
        <p:grpSpPr>
          <a:xfrm>
            <a:off x="6636339" y="2956311"/>
            <a:ext cx="2117584" cy="875930"/>
            <a:chOff x="4213185" y="4907666"/>
            <a:chExt cx="2714264" cy="1122744"/>
          </a:xfrm>
        </p:grpSpPr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410CF44-BAC7-874C-7A93-50DC5B6AE162}"/>
                </a:ext>
              </a:extLst>
            </p:cNvPr>
            <p:cNvSpPr/>
            <p:nvPr/>
          </p:nvSpPr>
          <p:spPr>
            <a:xfrm>
              <a:off x="4213185" y="4907666"/>
              <a:ext cx="2714264" cy="1122744"/>
            </a:xfrm>
            <a:prstGeom prst="roundRect">
              <a:avLst>
                <a:gd name="adj" fmla="val 0"/>
              </a:avLst>
            </a:prstGeom>
            <a:solidFill>
              <a:srgbClr val="FFF0FE"/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Candara" panose="020E0502030303020204" pitchFamily="34" charset="0"/>
                </a:rPr>
                <a:t>DPU</a:t>
              </a:r>
              <a:endParaRPr lang="LID4096" sz="22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EF596593-79B5-FB15-D371-4120955F3661}"/>
                </a:ext>
              </a:extLst>
            </p:cNvPr>
            <p:cNvSpPr/>
            <p:nvPr/>
          </p:nvSpPr>
          <p:spPr>
            <a:xfrm>
              <a:off x="4300902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959558E5-1750-AD4B-7BDD-F01BD6993D97}"/>
                </a:ext>
              </a:extLst>
            </p:cNvPr>
            <p:cNvSpPr/>
            <p:nvPr/>
          </p:nvSpPr>
          <p:spPr>
            <a:xfrm>
              <a:off x="4630241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72876A49-A484-1A88-1C42-A60F3E265790}"/>
                </a:ext>
              </a:extLst>
            </p:cNvPr>
            <p:cNvSpPr/>
            <p:nvPr/>
          </p:nvSpPr>
          <p:spPr>
            <a:xfrm>
              <a:off x="4959580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02A68733-5BF0-CF81-2308-5F259BCB3C04}"/>
                </a:ext>
              </a:extLst>
            </p:cNvPr>
            <p:cNvSpPr/>
            <p:nvPr/>
          </p:nvSpPr>
          <p:spPr>
            <a:xfrm>
              <a:off x="5288919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FB1C6D-0854-195F-729B-E22877E9B36D}"/>
                </a:ext>
              </a:extLst>
            </p:cNvPr>
            <p:cNvSpPr/>
            <p:nvPr/>
          </p:nvSpPr>
          <p:spPr>
            <a:xfrm>
              <a:off x="5618258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8B914B72-9548-4946-5FBE-71C00A55673B}"/>
                </a:ext>
              </a:extLst>
            </p:cNvPr>
            <p:cNvSpPr/>
            <p:nvPr/>
          </p:nvSpPr>
          <p:spPr>
            <a:xfrm>
              <a:off x="5947597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C83F75AB-B673-01B2-8CE4-A086E0513BC1}"/>
                </a:ext>
              </a:extLst>
            </p:cNvPr>
            <p:cNvSpPr/>
            <p:nvPr/>
          </p:nvSpPr>
          <p:spPr>
            <a:xfrm>
              <a:off x="6276936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32301817-ABE5-35F2-E0CD-4D81AA476849}"/>
                </a:ext>
              </a:extLst>
            </p:cNvPr>
            <p:cNvSpPr/>
            <p:nvPr/>
          </p:nvSpPr>
          <p:spPr>
            <a:xfrm>
              <a:off x="6606275" y="536991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0685B198-F747-7F77-04C9-1F2A5854129F}"/>
                </a:ext>
              </a:extLst>
            </p:cNvPr>
            <p:cNvSpPr/>
            <p:nvPr/>
          </p:nvSpPr>
          <p:spPr>
            <a:xfrm>
              <a:off x="4300902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id="{B4B087B1-E171-2B2B-D699-2E7F433EA9B9}"/>
                </a:ext>
              </a:extLst>
            </p:cNvPr>
            <p:cNvSpPr/>
            <p:nvPr/>
          </p:nvSpPr>
          <p:spPr>
            <a:xfrm>
              <a:off x="4630241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59" name="Rectangle: Rounded Corners 158">
              <a:extLst>
                <a:ext uri="{FF2B5EF4-FFF2-40B4-BE49-F238E27FC236}">
                  <a16:creationId xmlns:a16="http://schemas.microsoft.com/office/drawing/2014/main" id="{CE49A45E-3625-8C1B-C152-E65F69BDC929}"/>
                </a:ext>
              </a:extLst>
            </p:cNvPr>
            <p:cNvSpPr/>
            <p:nvPr/>
          </p:nvSpPr>
          <p:spPr>
            <a:xfrm>
              <a:off x="4959580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19B5AAC4-01FA-AAA6-76CA-06B332BE57B2}"/>
                </a:ext>
              </a:extLst>
            </p:cNvPr>
            <p:cNvSpPr/>
            <p:nvPr/>
          </p:nvSpPr>
          <p:spPr>
            <a:xfrm>
              <a:off x="5288919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CAF980C6-1042-7D70-60E0-3449C6D85CBA}"/>
                </a:ext>
              </a:extLst>
            </p:cNvPr>
            <p:cNvSpPr/>
            <p:nvPr/>
          </p:nvSpPr>
          <p:spPr>
            <a:xfrm>
              <a:off x="5618258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62" name="Rectangle: Rounded Corners 161">
              <a:extLst>
                <a:ext uri="{FF2B5EF4-FFF2-40B4-BE49-F238E27FC236}">
                  <a16:creationId xmlns:a16="http://schemas.microsoft.com/office/drawing/2014/main" id="{DD1DA2A5-295B-A9A5-8E07-75855A1C3D6E}"/>
                </a:ext>
              </a:extLst>
            </p:cNvPr>
            <p:cNvSpPr/>
            <p:nvPr/>
          </p:nvSpPr>
          <p:spPr>
            <a:xfrm>
              <a:off x="5947597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63" name="Rectangle: Rounded Corners 162">
              <a:extLst>
                <a:ext uri="{FF2B5EF4-FFF2-40B4-BE49-F238E27FC236}">
                  <a16:creationId xmlns:a16="http://schemas.microsoft.com/office/drawing/2014/main" id="{CC76A34B-58EB-0477-C44F-A1B4C020EFAA}"/>
                </a:ext>
              </a:extLst>
            </p:cNvPr>
            <p:cNvSpPr/>
            <p:nvPr/>
          </p:nvSpPr>
          <p:spPr>
            <a:xfrm>
              <a:off x="6276936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9CDFF441-40A8-2FC7-388F-F64A0EE436BE}"/>
                </a:ext>
              </a:extLst>
            </p:cNvPr>
            <p:cNvSpPr/>
            <p:nvPr/>
          </p:nvSpPr>
          <p:spPr>
            <a:xfrm>
              <a:off x="6606275" y="5683647"/>
              <a:ext cx="228600" cy="228600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0"/>
              </a:schemeClr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LID4096" sz="2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031DE028-5428-CF25-8576-535E7A723DF8}"/>
              </a:ext>
            </a:extLst>
          </p:cNvPr>
          <p:cNvGrpSpPr/>
          <p:nvPr/>
        </p:nvGrpSpPr>
        <p:grpSpPr>
          <a:xfrm>
            <a:off x="6708344" y="3223613"/>
            <a:ext cx="2004295" cy="582361"/>
            <a:chOff x="4806053" y="5615485"/>
            <a:chExt cx="2108922" cy="612761"/>
          </a:xfrm>
        </p:grpSpPr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884A711D-2A77-0290-CF78-7E3F09AF7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053" y="5615485"/>
              <a:ext cx="115066" cy="59962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0B4FD544-9628-9C12-2A72-E30E6251E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810" y="5615485"/>
              <a:ext cx="115066" cy="599628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C553A994-D633-8135-5D2D-42968FC5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115" y="5615485"/>
              <a:ext cx="115066" cy="599628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31643653-5B81-D382-003E-C779926FB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8872" y="5615485"/>
              <a:ext cx="115066" cy="599628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FC17490B-1AAC-C0B7-56EF-AFB864498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404" y="5615485"/>
              <a:ext cx="115066" cy="599628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8F1205F3-8652-5465-36A4-7D4950785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61" y="5615485"/>
              <a:ext cx="115066" cy="599628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CA330E2F-2AB7-21DB-57BB-275FD46E6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233" y="5625191"/>
              <a:ext cx="115066" cy="599628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2E1C4AE6-D506-7BF1-25CB-1930A45F4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990" y="5625191"/>
              <a:ext cx="115066" cy="599628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EA1C69F6-7FFB-7AAA-613A-DEE013521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972" y="5628618"/>
              <a:ext cx="115066" cy="599628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3B4A4F9B-FADE-2929-9E90-4EA628E17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729" y="5628618"/>
              <a:ext cx="115066" cy="599628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870D9FB-6B46-109C-CDCB-D89D9231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538" y="5625191"/>
              <a:ext cx="115066" cy="599628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D2AF01F9-AF21-C253-8F2D-86D800A61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295" y="5625191"/>
              <a:ext cx="115066" cy="599628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58529208-C086-F65A-21BA-9E27D597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45" y="5625191"/>
              <a:ext cx="115066" cy="599628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54FB8F87-63C1-B2C8-6094-612408218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102" y="5625191"/>
              <a:ext cx="115066" cy="599628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27B9E48B-AFDB-7E15-60B8-09ECB0C3F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152" y="5622342"/>
              <a:ext cx="115066" cy="599628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516CA743-4A15-0218-8E70-6BCCAFFF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909" y="5622342"/>
              <a:ext cx="115066" cy="599628"/>
            </a:xfrm>
            <a:prstGeom prst="rect">
              <a:avLst/>
            </a:prstGeom>
          </p:spPr>
        </p:pic>
      </p:grpSp>
      <p:sp>
        <p:nvSpPr>
          <p:cNvPr id="183" name="Oval 182">
            <a:extLst>
              <a:ext uri="{FF2B5EF4-FFF2-40B4-BE49-F238E27FC236}">
                <a16:creationId xmlns:a16="http://schemas.microsoft.com/office/drawing/2014/main" id="{0B3B2409-EE30-7192-F5B7-37BB296B6CB0}"/>
              </a:ext>
            </a:extLst>
          </p:cNvPr>
          <p:cNvSpPr/>
          <p:nvPr/>
        </p:nvSpPr>
        <p:spPr>
          <a:xfrm>
            <a:off x="6279391" y="3390191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2D2AB077-E108-5423-2C73-E04D1B0B7906}"/>
              </a:ext>
            </a:extLst>
          </p:cNvPr>
          <p:cNvSpPr/>
          <p:nvPr/>
        </p:nvSpPr>
        <p:spPr>
          <a:xfrm>
            <a:off x="6414874" y="3394276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450069C0-BDCE-6C4B-AAD0-6D666A1A451C}"/>
              </a:ext>
            </a:extLst>
          </p:cNvPr>
          <p:cNvSpPr/>
          <p:nvPr/>
        </p:nvSpPr>
        <p:spPr>
          <a:xfrm>
            <a:off x="6530433" y="3394276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31E75EAA-FE8D-DFCE-A064-1BC53864DE1A}"/>
              </a:ext>
            </a:extLst>
          </p:cNvPr>
          <p:cNvGrpSpPr/>
          <p:nvPr/>
        </p:nvGrpSpPr>
        <p:grpSpPr>
          <a:xfrm>
            <a:off x="3263507" y="1586754"/>
            <a:ext cx="4087395" cy="1369557"/>
            <a:chOff x="3263507" y="1586754"/>
            <a:chExt cx="4087395" cy="1369557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E90B8382-52AA-79B6-2DF7-5FE4C9958A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6974" y="2143568"/>
              <a:ext cx="2863620" cy="2176"/>
            </a:xfrm>
            <a:prstGeom prst="line">
              <a:avLst/>
            </a:prstGeom>
            <a:ln w="57150">
              <a:solidFill>
                <a:srgbClr val="66C8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BFF47785-D711-D669-40C8-2C37F8C64346}"/>
                </a:ext>
              </a:extLst>
            </p:cNvPr>
            <p:cNvCxnSpPr>
              <a:cxnSpLocks/>
            </p:cNvCxnSpPr>
            <p:nvPr/>
          </p:nvCxnSpPr>
          <p:spPr>
            <a:xfrm>
              <a:off x="6428369" y="2135529"/>
              <a:ext cx="0" cy="225706"/>
            </a:xfrm>
            <a:prstGeom prst="line">
              <a:avLst/>
            </a:prstGeom>
            <a:ln w="57150">
              <a:solidFill>
                <a:srgbClr val="66C8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42C43ED5-803D-4315-8AB9-5496A352D817}"/>
                </a:ext>
              </a:extLst>
            </p:cNvPr>
            <p:cNvCxnSpPr>
              <a:cxnSpLocks/>
            </p:cNvCxnSpPr>
            <p:nvPr/>
          </p:nvCxnSpPr>
          <p:spPr>
            <a:xfrm>
              <a:off x="5487112" y="2349761"/>
              <a:ext cx="1863790" cy="7160"/>
            </a:xfrm>
            <a:prstGeom prst="line">
              <a:avLst/>
            </a:prstGeom>
            <a:ln w="34925">
              <a:solidFill>
                <a:srgbClr val="66C8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D024E5C3-18A5-8D3A-0236-E84D4AA2DF58}"/>
                </a:ext>
              </a:extLst>
            </p:cNvPr>
            <p:cNvCxnSpPr>
              <a:cxnSpLocks/>
            </p:cNvCxnSpPr>
            <p:nvPr/>
          </p:nvCxnSpPr>
          <p:spPr>
            <a:xfrm>
              <a:off x="7340748" y="2334076"/>
              <a:ext cx="0" cy="622235"/>
            </a:xfrm>
            <a:prstGeom prst="line">
              <a:avLst/>
            </a:prstGeom>
            <a:ln w="34925">
              <a:solidFill>
                <a:srgbClr val="66C8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7B5463E-5F54-13A2-36F6-510C5F43DF6C}"/>
                </a:ext>
              </a:extLst>
            </p:cNvPr>
            <p:cNvCxnSpPr>
              <a:cxnSpLocks/>
            </p:cNvCxnSpPr>
            <p:nvPr/>
          </p:nvCxnSpPr>
          <p:spPr>
            <a:xfrm>
              <a:off x="5504588" y="2365320"/>
              <a:ext cx="0" cy="590991"/>
            </a:xfrm>
            <a:prstGeom prst="line">
              <a:avLst/>
            </a:prstGeom>
            <a:ln w="34925">
              <a:solidFill>
                <a:srgbClr val="66C8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25CDFF63-7062-4E44-F2D8-892D04605B91}"/>
                </a:ext>
              </a:extLst>
            </p:cNvPr>
            <p:cNvSpPr txBox="1"/>
            <p:nvPr/>
          </p:nvSpPr>
          <p:spPr>
            <a:xfrm>
              <a:off x="3263507" y="1586754"/>
              <a:ext cx="322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>
                <a:lnSpc>
                  <a:spcPct val="90000"/>
                </a:lnSpc>
                <a:spcBef>
                  <a:spcPts val="500"/>
                </a:spcBef>
              </a:pPr>
              <a:r>
                <a:rPr lang="en-US" sz="2000" b="1" dirty="0">
                  <a:solidFill>
                    <a:srgbClr val="66C8FF"/>
                  </a:solidFill>
                  <a:latin typeface="Candara" panose="020E0502030303020204" pitchFamily="34" charset="0"/>
                </a:rPr>
                <a:t>Training Data Partitions</a:t>
              </a:r>
            </a:p>
          </p:txBody>
        </p:sp>
        <p:sp>
          <p:nvSpPr>
            <p:cNvPr id="204" name="Isosceles Triangle 203">
              <a:extLst>
                <a:ext uri="{FF2B5EF4-FFF2-40B4-BE49-F238E27FC236}">
                  <a16:creationId xmlns:a16="http://schemas.microsoft.com/office/drawing/2014/main" id="{FD81A54E-335F-F95C-69F6-539839F418B0}"/>
                </a:ext>
              </a:extLst>
            </p:cNvPr>
            <p:cNvSpPr/>
            <p:nvPr/>
          </p:nvSpPr>
          <p:spPr>
            <a:xfrm rot="5400000">
              <a:off x="4813017" y="1974750"/>
              <a:ext cx="369332" cy="318389"/>
            </a:xfrm>
            <a:prstGeom prst="triangle">
              <a:avLst/>
            </a:prstGeom>
            <a:solidFill>
              <a:srgbClr val="66C8FF"/>
            </a:solidFill>
            <a:ln>
              <a:solidFill>
                <a:srgbClr val="66C8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3C990899-9152-7E67-64E4-B503F65CBD7A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>
          <a:xfrm flipH="1">
            <a:off x="2059479" y="2564764"/>
            <a:ext cx="1" cy="671038"/>
          </a:xfrm>
          <a:prstGeom prst="line">
            <a:avLst/>
          </a:prstGeom>
          <a:ln w="349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281DBA68-3DD4-C633-75FA-52B0B2414599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2059479" y="3769914"/>
            <a:ext cx="1" cy="431170"/>
          </a:xfrm>
          <a:prstGeom prst="line">
            <a:avLst/>
          </a:prstGeom>
          <a:ln w="349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7F0F6001-9D67-3DBF-018F-FC65D87C58EA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2059480" y="4783450"/>
            <a:ext cx="0" cy="431170"/>
          </a:xfrm>
          <a:prstGeom prst="line">
            <a:avLst/>
          </a:prstGeom>
          <a:ln w="349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5BBEE63C-A424-204D-C62B-D5371077AAAB}"/>
              </a:ext>
            </a:extLst>
          </p:cNvPr>
          <p:cNvGrpSpPr/>
          <p:nvPr/>
        </p:nvGrpSpPr>
        <p:grpSpPr>
          <a:xfrm>
            <a:off x="3628813" y="3824311"/>
            <a:ext cx="4430884" cy="1122640"/>
            <a:chOff x="3628813" y="3824311"/>
            <a:chExt cx="4430884" cy="1122640"/>
          </a:xfrm>
        </p:grpSpPr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A1218DC2-3B7E-87CF-B842-2866AA4B6C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8813" y="4490091"/>
              <a:ext cx="2863620" cy="2176"/>
            </a:xfrm>
            <a:prstGeom prst="line">
              <a:avLst/>
            </a:prstGeom>
            <a:ln w="57150">
              <a:solidFill>
                <a:srgbClr val="E1812C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575A88C3-E89E-32B5-BB95-2DA6763ECD5E}"/>
                </a:ext>
              </a:extLst>
            </p:cNvPr>
            <p:cNvCxnSpPr>
              <a:cxnSpLocks/>
            </p:cNvCxnSpPr>
            <p:nvPr/>
          </p:nvCxnSpPr>
          <p:spPr>
            <a:xfrm>
              <a:off x="6460594" y="4264385"/>
              <a:ext cx="0" cy="225706"/>
            </a:xfrm>
            <a:prstGeom prst="line">
              <a:avLst/>
            </a:prstGeom>
            <a:ln w="57150">
              <a:solidFill>
                <a:srgbClr val="E18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D30E504A-752C-B03C-22D4-DD0F9083A57D}"/>
                </a:ext>
              </a:extLst>
            </p:cNvPr>
            <p:cNvCxnSpPr>
              <a:cxnSpLocks/>
            </p:cNvCxnSpPr>
            <p:nvPr/>
          </p:nvCxnSpPr>
          <p:spPr>
            <a:xfrm>
              <a:off x="4871778" y="4264385"/>
              <a:ext cx="3151414" cy="0"/>
            </a:xfrm>
            <a:prstGeom prst="line">
              <a:avLst/>
            </a:prstGeom>
            <a:ln w="34925">
              <a:solidFill>
                <a:srgbClr val="E18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EB015C-0CD7-D5C4-F816-55BBA6D4B3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778" y="3832241"/>
              <a:ext cx="2891" cy="432144"/>
            </a:xfrm>
            <a:prstGeom prst="line">
              <a:avLst/>
            </a:prstGeom>
            <a:ln w="34925">
              <a:solidFill>
                <a:srgbClr val="E18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12898FA6-B413-3BC4-5E31-12673D31FB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1746" y="3824311"/>
              <a:ext cx="2891" cy="432144"/>
            </a:xfrm>
            <a:prstGeom prst="line">
              <a:avLst/>
            </a:prstGeom>
            <a:ln w="34925">
              <a:solidFill>
                <a:srgbClr val="E181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Isosceles Triangle 213">
              <a:extLst>
                <a:ext uri="{FF2B5EF4-FFF2-40B4-BE49-F238E27FC236}">
                  <a16:creationId xmlns:a16="http://schemas.microsoft.com/office/drawing/2014/main" id="{D2056EE2-B408-87D9-D82D-EC06FB205A4D}"/>
                </a:ext>
              </a:extLst>
            </p:cNvPr>
            <p:cNvSpPr/>
            <p:nvPr/>
          </p:nvSpPr>
          <p:spPr>
            <a:xfrm rot="5400000">
              <a:off x="5592423" y="4143950"/>
              <a:ext cx="277769" cy="239456"/>
            </a:xfrm>
            <a:prstGeom prst="triangle">
              <a:avLst/>
            </a:prstGeom>
            <a:solidFill>
              <a:srgbClr val="E1812C"/>
            </a:solidFill>
            <a:ln>
              <a:solidFill>
                <a:srgbClr val="E181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5" name="Isosceles Triangle 214">
              <a:extLst>
                <a:ext uri="{FF2B5EF4-FFF2-40B4-BE49-F238E27FC236}">
                  <a16:creationId xmlns:a16="http://schemas.microsoft.com/office/drawing/2014/main" id="{6513DF82-A3B8-D624-F13D-796E06FFB12B}"/>
                </a:ext>
              </a:extLst>
            </p:cNvPr>
            <p:cNvSpPr/>
            <p:nvPr/>
          </p:nvSpPr>
          <p:spPr>
            <a:xfrm rot="16200000">
              <a:off x="7120904" y="4143949"/>
              <a:ext cx="277769" cy="239456"/>
            </a:xfrm>
            <a:prstGeom prst="triangle">
              <a:avLst/>
            </a:prstGeom>
            <a:solidFill>
              <a:srgbClr val="E1812C"/>
            </a:solidFill>
            <a:ln>
              <a:solidFill>
                <a:srgbClr val="E181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601C381A-C315-90CD-EB1A-B8BA06D5D225}"/>
                </a:ext>
              </a:extLst>
            </p:cNvPr>
            <p:cNvSpPr txBox="1"/>
            <p:nvPr/>
          </p:nvSpPr>
          <p:spPr>
            <a:xfrm>
              <a:off x="4835273" y="4577619"/>
              <a:ext cx="322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>
                <a:lnSpc>
                  <a:spcPct val="90000"/>
                </a:lnSpc>
                <a:spcBef>
                  <a:spcPts val="500"/>
                </a:spcBef>
              </a:pPr>
              <a:r>
                <a:rPr lang="en-US" sz="2000" b="1" dirty="0">
                  <a:solidFill>
                    <a:srgbClr val="E1812C"/>
                  </a:solidFill>
                  <a:latin typeface="Candara" panose="020E0502030303020204" pitchFamily="34" charset="0"/>
                </a:rPr>
                <a:t>Local Models/Gradients</a:t>
              </a:r>
            </a:p>
          </p:txBody>
        </p:sp>
      </p:grp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B0F9B5EF-B190-4229-BE54-77B05786BD40}"/>
              </a:ext>
            </a:extLst>
          </p:cNvPr>
          <p:cNvCxnSpPr>
            <a:cxnSpLocks/>
          </p:cNvCxnSpPr>
          <p:nvPr/>
        </p:nvCxnSpPr>
        <p:spPr>
          <a:xfrm>
            <a:off x="3596974" y="5641679"/>
            <a:ext cx="5396555" cy="0"/>
          </a:xfrm>
          <a:prstGeom prst="line">
            <a:avLst/>
          </a:prstGeom>
          <a:ln w="34925">
            <a:solidFill>
              <a:srgbClr val="3A92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EEB9C897-42B7-3255-14FA-EC101F9319E2}"/>
              </a:ext>
            </a:extLst>
          </p:cNvPr>
          <p:cNvCxnSpPr>
            <a:cxnSpLocks/>
          </p:cNvCxnSpPr>
          <p:nvPr/>
        </p:nvCxnSpPr>
        <p:spPr>
          <a:xfrm>
            <a:off x="8993529" y="2459620"/>
            <a:ext cx="0" cy="3182059"/>
          </a:xfrm>
          <a:prstGeom prst="line">
            <a:avLst/>
          </a:prstGeom>
          <a:ln w="34925">
            <a:solidFill>
              <a:srgbClr val="3A92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1CE20581-4F3C-47E7-7535-4AC32E19300C}"/>
              </a:ext>
            </a:extLst>
          </p:cNvPr>
          <p:cNvCxnSpPr>
            <a:cxnSpLocks/>
          </p:cNvCxnSpPr>
          <p:nvPr/>
        </p:nvCxnSpPr>
        <p:spPr>
          <a:xfrm>
            <a:off x="5121567" y="2477932"/>
            <a:ext cx="3871962" cy="0"/>
          </a:xfrm>
          <a:prstGeom prst="line">
            <a:avLst/>
          </a:prstGeom>
          <a:ln w="34925">
            <a:solidFill>
              <a:srgbClr val="3A92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CE5F2691-4F49-7C3E-DA6E-8C54B1FDCB9F}"/>
              </a:ext>
            </a:extLst>
          </p:cNvPr>
          <p:cNvCxnSpPr>
            <a:cxnSpLocks/>
            <a:endCxn id="148" idx="0"/>
          </p:cNvCxnSpPr>
          <p:nvPr/>
        </p:nvCxnSpPr>
        <p:spPr>
          <a:xfrm>
            <a:off x="7692992" y="2459620"/>
            <a:ext cx="2139" cy="496691"/>
          </a:xfrm>
          <a:prstGeom prst="line">
            <a:avLst/>
          </a:prstGeom>
          <a:ln w="34925">
            <a:solidFill>
              <a:srgbClr val="3A92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7EBA9FD8-C4C9-9A83-7665-8086B8E05E48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142519" y="2485863"/>
            <a:ext cx="2139" cy="470448"/>
          </a:xfrm>
          <a:prstGeom prst="line">
            <a:avLst/>
          </a:prstGeom>
          <a:ln w="34925">
            <a:solidFill>
              <a:srgbClr val="3A92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Isosceles Triangle 228">
            <a:extLst>
              <a:ext uri="{FF2B5EF4-FFF2-40B4-BE49-F238E27FC236}">
                <a16:creationId xmlns:a16="http://schemas.microsoft.com/office/drawing/2014/main" id="{41322154-62F9-236B-08D5-C7DFAF505D10}"/>
              </a:ext>
            </a:extLst>
          </p:cNvPr>
          <p:cNvSpPr/>
          <p:nvPr/>
        </p:nvSpPr>
        <p:spPr>
          <a:xfrm rot="5400000">
            <a:off x="4678214" y="5521951"/>
            <a:ext cx="277769" cy="239456"/>
          </a:xfrm>
          <a:prstGeom prst="triangle">
            <a:avLst/>
          </a:prstGeom>
          <a:solidFill>
            <a:srgbClr val="3A923A"/>
          </a:solidFill>
          <a:ln>
            <a:solidFill>
              <a:srgbClr val="3A92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30" name="Isosceles Triangle 229">
            <a:extLst>
              <a:ext uri="{FF2B5EF4-FFF2-40B4-BE49-F238E27FC236}">
                <a16:creationId xmlns:a16="http://schemas.microsoft.com/office/drawing/2014/main" id="{36F56C87-76DE-A9AC-F89E-035A23CDC2BB}"/>
              </a:ext>
            </a:extLst>
          </p:cNvPr>
          <p:cNvSpPr/>
          <p:nvPr/>
        </p:nvSpPr>
        <p:spPr>
          <a:xfrm>
            <a:off x="8855429" y="4016999"/>
            <a:ext cx="277769" cy="239456"/>
          </a:xfrm>
          <a:prstGeom prst="triangle">
            <a:avLst/>
          </a:prstGeom>
          <a:solidFill>
            <a:srgbClr val="3A923A"/>
          </a:solidFill>
          <a:ln>
            <a:solidFill>
              <a:srgbClr val="3A92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B3A0B993-AC12-2FFE-F1A2-4A30F80FD916}"/>
              </a:ext>
            </a:extLst>
          </p:cNvPr>
          <p:cNvSpPr txBox="1"/>
          <p:nvPr/>
        </p:nvSpPr>
        <p:spPr>
          <a:xfrm>
            <a:off x="4677509" y="5274912"/>
            <a:ext cx="3224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90000"/>
              </a:lnSpc>
              <a:spcBef>
                <a:spcPts val="500"/>
              </a:spcBef>
            </a:pPr>
            <a:r>
              <a:rPr lang="en-US" sz="2000" b="1" dirty="0">
                <a:solidFill>
                  <a:srgbClr val="3A923A"/>
                </a:solidFill>
                <a:latin typeface="Candara" panose="020E0502030303020204" pitchFamily="34" charset="0"/>
              </a:rPr>
              <a:t>Updated Global Model</a:t>
            </a:r>
          </a:p>
        </p:txBody>
      </p: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6E0B68C3-3A6A-6E07-0FE5-92049C849AA9}"/>
              </a:ext>
            </a:extLst>
          </p:cNvPr>
          <p:cNvCxnSpPr>
            <a:cxnSpLocks/>
          </p:cNvCxnSpPr>
          <p:nvPr/>
        </p:nvCxnSpPr>
        <p:spPr>
          <a:xfrm>
            <a:off x="2021994" y="6063902"/>
            <a:ext cx="0" cy="23272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FB1540CF-6228-D14B-E9DB-C875C44F1E7F}"/>
              </a:ext>
            </a:extLst>
          </p:cNvPr>
          <p:cNvCxnSpPr>
            <a:cxnSpLocks/>
          </p:cNvCxnSpPr>
          <p:nvPr/>
        </p:nvCxnSpPr>
        <p:spPr>
          <a:xfrm flipH="1">
            <a:off x="1169043" y="6296628"/>
            <a:ext cx="852951" cy="0"/>
          </a:xfrm>
          <a:prstGeom prst="line">
            <a:avLst/>
          </a:prstGeom>
          <a:ln w="349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0262D358-C8B9-95E7-FFBF-E3C1A9CE651A}"/>
              </a:ext>
            </a:extLst>
          </p:cNvPr>
          <p:cNvCxnSpPr>
            <a:cxnSpLocks/>
          </p:cNvCxnSpPr>
          <p:nvPr/>
        </p:nvCxnSpPr>
        <p:spPr>
          <a:xfrm flipH="1">
            <a:off x="277792" y="6304345"/>
            <a:ext cx="965963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4CBD3C89-500F-ED73-55FA-F80A6A96086F}"/>
              </a:ext>
            </a:extLst>
          </p:cNvPr>
          <p:cNvCxnSpPr>
            <a:cxnSpLocks/>
          </p:cNvCxnSpPr>
          <p:nvPr/>
        </p:nvCxnSpPr>
        <p:spPr>
          <a:xfrm flipV="1">
            <a:off x="277792" y="2900283"/>
            <a:ext cx="0" cy="3404062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CF71C9AC-68DD-281F-42CD-0E1DC5C09B8A}"/>
              </a:ext>
            </a:extLst>
          </p:cNvPr>
          <p:cNvCxnSpPr>
            <a:cxnSpLocks/>
          </p:cNvCxnSpPr>
          <p:nvPr/>
        </p:nvCxnSpPr>
        <p:spPr>
          <a:xfrm>
            <a:off x="277792" y="2908369"/>
            <a:ext cx="1022404" cy="0"/>
          </a:xfrm>
          <a:prstGeom prst="line">
            <a:avLst/>
          </a:prstGeom>
          <a:ln w="349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F082170A-DA07-8E79-9645-36928B795C16}"/>
              </a:ext>
            </a:extLst>
          </p:cNvPr>
          <p:cNvCxnSpPr>
            <a:cxnSpLocks/>
          </p:cNvCxnSpPr>
          <p:nvPr/>
        </p:nvCxnSpPr>
        <p:spPr>
          <a:xfrm flipV="1">
            <a:off x="1243755" y="2892196"/>
            <a:ext cx="815724" cy="13072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62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229" grpId="0" animBg="1"/>
      <p:bldP spid="230" grpId="0" animBg="1"/>
      <p:bldP spid="2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UPMEM PIM System Implementation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55522-871A-B47B-FDDA-96D65D94C471}"/>
              </a:ext>
            </a:extLst>
          </p:cNvPr>
          <p:cNvSpPr txBox="1"/>
          <p:nvPr/>
        </p:nvSpPr>
        <p:spPr>
          <a:xfrm>
            <a:off x="104633" y="1014484"/>
            <a:ext cx="8994685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Task Parallelism: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Every DPU </a:t>
            </a:r>
            <a:r>
              <a:rPr lang="en-US" sz="2200" dirty="0">
                <a:latin typeface="Candara" panose="020E0502030303020204" pitchFamily="34" charset="0"/>
              </a:rPr>
              <a:t>is a </a:t>
            </a:r>
            <a:r>
              <a:rPr lang="en-US" sz="2200" b="1" i="1" dirty="0">
                <a:solidFill>
                  <a:srgbClr val="0000FF"/>
                </a:solidFill>
                <a:latin typeface="Candara" panose="020E0502030303020204" pitchFamily="34" charset="0"/>
              </a:rPr>
              <a:t>worker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Every DPU </a:t>
            </a:r>
            <a:r>
              <a:rPr lang="en-US" sz="2200" dirty="0">
                <a:latin typeface="Candara" panose="020E0502030303020204" pitchFamily="34" charset="0"/>
              </a:rPr>
              <a:t>uses 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16 </a:t>
            </a:r>
            <a:r>
              <a:rPr lang="en-US" sz="2200" b="1" dirty="0" err="1">
                <a:solidFill>
                  <a:srgbClr val="0000FF"/>
                </a:solidFill>
                <a:latin typeface="Candara" panose="020E0502030303020204" pitchFamily="34" charset="0"/>
              </a:rPr>
              <a:t>tasklets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 collaboratively </a:t>
            </a:r>
            <a:r>
              <a:rPr lang="en-US" sz="2200" dirty="0">
                <a:latin typeface="Candara" panose="020E0502030303020204" pitchFamily="34" charset="0"/>
              </a:rPr>
              <a:t>to implement </a:t>
            </a:r>
            <a:br>
              <a:rPr lang="en-US" sz="2200" dirty="0">
                <a:latin typeface="Candara" panose="020E0502030303020204" pitchFamily="34" charset="0"/>
              </a:rPr>
            </a:br>
            <a:r>
              <a:rPr lang="en-US" sz="2200" dirty="0">
                <a:latin typeface="Candara" panose="020E0502030303020204" pitchFamily="34" charset="0"/>
              </a:rPr>
              <a:t>the 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mini-batch SGD optimizer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Features</a:t>
            </a:r>
            <a:r>
              <a:rPr lang="en-US" sz="2200" dirty="0">
                <a:latin typeface="Candara" panose="020E0502030303020204" pitchFamily="34" charset="0"/>
              </a:rPr>
              <a:t> of the 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training samples </a:t>
            </a:r>
            <a:r>
              <a:rPr lang="en-US" sz="2200" dirty="0">
                <a:latin typeface="Candara" panose="020E0502030303020204" pitchFamily="34" charset="0"/>
              </a:rPr>
              <a:t>&amp;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 model parameters</a:t>
            </a:r>
            <a:r>
              <a:rPr lang="en-US" sz="2200" dirty="0">
                <a:latin typeface="Candara" panose="020E0502030303020204" pitchFamily="34" charset="0"/>
              </a:rPr>
              <a:t> are </a:t>
            </a:r>
            <a:br>
              <a:rPr lang="en-US" sz="2200" dirty="0">
                <a:latin typeface="Candara" panose="020E0502030303020204" pitchFamily="34" charset="0"/>
              </a:rPr>
            </a:b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evenly distributed among </a:t>
            </a:r>
            <a:r>
              <a:rPr lang="en-US" sz="2200" b="1" dirty="0" err="1">
                <a:solidFill>
                  <a:srgbClr val="0000FF"/>
                </a:solidFill>
                <a:latin typeface="Candara" panose="020E0502030303020204" pitchFamily="34" charset="0"/>
              </a:rPr>
              <a:t>tasklets</a:t>
            </a:r>
            <a:endParaRPr lang="en-US" sz="2200" b="1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228600" lvl="1"/>
            <a:endParaRPr lang="en-US" sz="1100" dirty="0">
              <a:latin typeface="Candara" panose="020E0502030303020204" pitchFamily="34" charset="0"/>
            </a:endParaRPr>
          </a:p>
          <a:p>
            <a:pPr marL="228600" lvl="1"/>
            <a:endParaRPr lang="en-US" sz="1100" dirty="0">
              <a:latin typeface="Candara" panose="020E0502030303020204" pitchFamily="34" charset="0"/>
            </a:endParaRPr>
          </a:p>
          <a:p>
            <a:pPr marL="228600" lvl="1"/>
            <a:endParaRPr lang="en-US" sz="1100" dirty="0">
              <a:latin typeface="Candara" panose="020E0502030303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LUT-based Methods: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200" dirty="0">
                <a:latin typeface="Candara" panose="020E0502030303020204" pitchFamily="34" charset="0"/>
              </a:rPr>
              <a:t>Training of 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Logistic Regression </a:t>
            </a:r>
            <a:r>
              <a:rPr lang="en-US" sz="2200" dirty="0">
                <a:latin typeface="Candara" panose="020E0502030303020204" pitchFamily="34" charset="0"/>
              </a:rPr>
              <a:t>involves computing the exponential function 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to evaluate the sigmoid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UPMEM PIM system does not support transcendental functions </a:t>
            </a:r>
            <a:br>
              <a:rPr lang="en-US" sz="2200" dirty="0">
                <a:latin typeface="Candara" panose="020E0502030303020204" pitchFamily="34" charset="0"/>
              </a:rPr>
            </a:br>
            <a:r>
              <a:rPr lang="en-US" sz="22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We use the </a:t>
            </a:r>
            <a:r>
              <a:rPr lang="en-US" sz="2200" b="1" dirty="0" err="1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TransPimLib</a:t>
            </a:r>
            <a:r>
              <a:rPr lang="en-US" sz="22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library for efficient</a:t>
            </a:r>
            <a:r>
              <a:rPr lang="en-US" sz="2200" b="1" dirty="0">
                <a:solidFill>
                  <a:srgbClr val="D74038"/>
                </a:solidFill>
                <a:latin typeface="Candara" panose="020E0502030303020204" pitchFamily="34" charset="0"/>
              </a:rPr>
              <a:t> LUT-based</a:t>
            </a:r>
            <a:br>
              <a:rPr lang="en-US" sz="2200" b="1" dirty="0">
                <a:solidFill>
                  <a:srgbClr val="D74038"/>
                </a:solidFill>
                <a:latin typeface="Candara" panose="020E0502030303020204" pitchFamily="34" charset="0"/>
              </a:rPr>
            </a:br>
            <a:r>
              <a:rPr lang="en-US" sz="2200" b="1" dirty="0">
                <a:solidFill>
                  <a:srgbClr val="D74038"/>
                </a:solidFill>
                <a:latin typeface="Candara" panose="020E0502030303020204" pitchFamily="34" charset="0"/>
              </a:rPr>
              <a:t>computation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D78243-0E10-D887-91E9-7DBA305F69FE}"/>
              </a:ext>
            </a:extLst>
          </p:cNvPr>
          <p:cNvSpPr/>
          <p:nvPr/>
        </p:nvSpPr>
        <p:spPr>
          <a:xfrm>
            <a:off x="785981" y="5137546"/>
            <a:ext cx="7409329" cy="705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5312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55745-97E7-D034-4164-7D499477C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E9C4BF-55EB-B8F5-7327-059A8E880656}"/>
              </a:ext>
            </a:extLst>
          </p:cNvPr>
          <p:cNvSpPr/>
          <p:nvPr/>
        </p:nvSpPr>
        <p:spPr>
          <a:xfrm>
            <a:off x="-225587" y="3288957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Methodology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469FCF-0BB0-96CF-1282-12E64957B586}"/>
              </a:ext>
            </a:extLst>
          </p:cNvPr>
          <p:cNvSpPr/>
          <p:nvPr/>
        </p:nvSpPr>
        <p:spPr>
          <a:xfrm>
            <a:off x="-225587" y="1734269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Motivation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33282-654A-7AF3-417E-6037E6B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A16833-09FA-F14A-9ECB-34A2A6EC52CE}"/>
              </a:ext>
            </a:extLst>
          </p:cNvPr>
          <p:cNvSpPr/>
          <p:nvPr/>
        </p:nvSpPr>
        <p:spPr>
          <a:xfrm>
            <a:off x="-225587" y="956925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457AF3-75D5-6AC7-45BC-B7794C56C7EB}"/>
              </a:ext>
            </a:extLst>
          </p:cNvPr>
          <p:cNvSpPr/>
          <p:nvPr/>
        </p:nvSpPr>
        <p:spPr>
          <a:xfrm>
            <a:off x="-225587" y="2511613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UPMEM PIM System Implementation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4DF8AB-A0C9-B5C6-90FE-1D9E5B0EA4D5}"/>
              </a:ext>
            </a:extLst>
          </p:cNvPr>
          <p:cNvSpPr/>
          <p:nvPr/>
        </p:nvSpPr>
        <p:spPr>
          <a:xfrm>
            <a:off x="-225587" y="4066301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Evaluation &amp; Key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E7428C-7C71-EDBF-E985-23DDBAA9D96C}"/>
              </a:ext>
            </a:extLst>
          </p:cNvPr>
          <p:cNvSpPr/>
          <p:nvPr/>
        </p:nvSpPr>
        <p:spPr>
          <a:xfrm>
            <a:off x="-225587" y="4843645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Implications for PIM Hardware 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EA4C8F-9D7D-5F45-9893-1B0A9CC0C614}"/>
              </a:ext>
            </a:extLst>
          </p:cNvPr>
          <p:cNvSpPr/>
          <p:nvPr/>
        </p:nvSpPr>
        <p:spPr>
          <a:xfrm>
            <a:off x="-225587" y="5620989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Conclusion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2EF916-EDB0-ED3B-5DFA-6114342CD447}"/>
              </a:ext>
            </a:extLst>
          </p:cNvPr>
          <p:cNvSpPr/>
          <p:nvPr/>
        </p:nvSpPr>
        <p:spPr>
          <a:xfrm>
            <a:off x="-269899" y="3288957"/>
            <a:ext cx="9683798" cy="637200"/>
          </a:xfrm>
          <a:prstGeom prst="rect">
            <a:avLst/>
          </a:prstGeom>
          <a:solidFill>
            <a:srgbClr val="E2F0D9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95181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System Configurations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35FD2-9F50-F45F-29D3-AD0A51576E6D}"/>
              </a:ext>
            </a:extLst>
          </p:cNvPr>
          <p:cNvSpPr txBox="1"/>
          <p:nvPr/>
        </p:nvSpPr>
        <p:spPr>
          <a:xfrm>
            <a:off x="118969" y="804522"/>
            <a:ext cx="899468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UPMEM PIM System: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600" b="1" dirty="0">
                <a:latin typeface="Candara" panose="020E0502030303020204" pitchFamily="34" charset="0"/>
              </a:rPr>
              <a:t>2x Intel Xeon Silver 4215 </a:t>
            </a:r>
            <a:br>
              <a:rPr lang="en-US" sz="2600" b="1" dirty="0">
                <a:latin typeface="Candara" panose="020E0502030303020204" pitchFamily="34" charset="0"/>
              </a:rPr>
            </a:br>
            <a:r>
              <a:rPr lang="en-US" sz="2600" b="1" dirty="0">
                <a:latin typeface="Candara" panose="020E0502030303020204" pitchFamily="34" charset="0"/>
              </a:rPr>
              <a:t>8-core processor @ 2.50GHz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600" b="1" dirty="0">
                <a:latin typeface="Candara" panose="020E0502030303020204" pitchFamily="34" charset="0"/>
              </a:rPr>
              <a:t>2560 DPUs @ 350 MHz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600" b="1" dirty="0">
                <a:latin typeface="Candara" panose="020E0502030303020204" pitchFamily="34" charset="0"/>
              </a:rPr>
              <a:t>20×8 GB UPMEM PIM modules</a:t>
            </a:r>
            <a:endParaRPr lang="en-US" sz="2600" dirty="0">
              <a:latin typeface="Candara" panose="020E0502030303020204" pitchFamily="34" charset="0"/>
            </a:endParaRPr>
          </a:p>
          <a:p>
            <a:pPr marL="228600" lvl="1"/>
            <a:endParaRPr lang="en-US" sz="2300" dirty="0">
              <a:latin typeface="Candara" panose="020E0502030303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CPU Baseline System: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600" b="1" dirty="0">
                <a:latin typeface="Candara" panose="020E0502030303020204" pitchFamily="34" charset="0"/>
              </a:rPr>
              <a:t>2x AMD EPYC 7742 </a:t>
            </a:r>
            <a:br>
              <a:rPr lang="en-US" sz="2600" b="1" dirty="0">
                <a:latin typeface="Candara" panose="020E0502030303020204" pitchFamily="34" charset="0"/>
              </a:rPr>
            </a:br>
            <a:r>
              <a:rPr lang="en-US" sz="2600" b="1" dirty="0">
                <a:latin typeface="Candara" panose="020E0502030303020204" pitchFamily="34" charset="0"/>
              </a:rPr>
              <a:t>64-core processor @ 2.25GHz</a:t>
            </a:r>
          </a:p>
          <a:p>
            <a:pPr marL="228600" lvl="1"/>
            <a:endParaRPr lang="en-US" sz="2300" b="1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GPU Baseline System: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600" b="1" dirty="0">
                <a:latin typeface="Candara" panose="020E0502030303020204" pitchFamily="34" charset="0"/>
              </a:rPr>
              <a:t>2x Intel Xeon Gold 5118 </a:t>
            </a:r>
            <a:br>
              <a:rPr lang="en-US" sz="2600" b="1" dirty="0">
                <a:latin typeface="Candara" panose="020E0502030303020204" pitchFamily="34" charset="0"/>
              </a:rPr>
            </a:br>
            <a:r>
              <a:rPr lang="en-US" sz="2600" b="1" dirty="0">
                <a:latin typeface="Candara" panose="020E0502030303020204" pitchFamily="34" charset="0"/>
              </a:rPr>
              <a:t>12-core processor @ 2.30GHz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pt-BR" sz="2600" b="1" dirty="0">
                <a:latin typeface="Candara" panose="020E0502030303020204" pitchFamily="34" charset="0"/>
              </a:rPr>
              <a:t>1× NVIDIA A100 (PCIe, 80 GB)</a:t>
            </a:r>
            <a:endParaRPr lang="en-US" sz="2600" b="1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349FB-1364-6451-DAA0-F05B09078F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12" b="22322"/>
          <a:stretch/>
        </p:blipFill>
        <p:spPr>
          <a:xfrm>
            <a:off x="5660479" y="872279"/>
            <a:ext cx="3364552" cy="1931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B95491-B59C-A4B9-A774-73F836AA3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40" y="2929679"/>
            <a:ext cx="1788951" cy="1647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E2225B-73BF-DA3E-5037-71B75D4037D1}"/>
              </a:ext>
            </a:extLst>
          </p:cNvPr>
          <p:cNvSpPr txBox="1"/>
          <p:nvPr/>
        </p:nvSpPr>
        <p:spPr>
          <a:xfrm>
            <a:off x="1353064" y="6414823"/>
            <a:ext cx="6984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ndara" panose="020E0502030303020204" pitchFamily="34" charset="0"/>
              </a:rPr>
              <a:t>Image source: </a:t>
            </a:r>
            <a:r>
              <a:rPr lang="en-US" sz="800" dirty="0">
                <a:latin typeface="Candara" panose="020E0502030303020204" pitchFamily="34" charset="0"/>
                <a:hlinkClick r:id="rId5"/>
              </a:rPr>
              <a:t>https://gzhls.at/i/35/19/2113519-l3.jpg</a:t>
            </a:r>
            <a:r>
              <a:rPr lang="en-US" sz="800" dirty="0">
                <a:latin typeface="Candara" panose="020E0502030303020204" pitchFamily="34" charset="0"/>
              </a:rPr>
              <a:t> (AMD EPYC),  </a:t>
            </a:r>
            <a:r>
              <a:rPr lang="en-US" sz="800" dirty="0">
                <a:latin typeface="Candara" panose="020E0502030303020204" pitchFamily="34" charset="0"/>
                <a:hlinkClick r:id="rId6"/>
              </a:rPr>
              <a:t>https://www.nvidia.com/content/dam/en-zz/Solutions/Data-Center/a100/nvidia-a100-80-gb-og-social-1200x630.jpg</a:t>
            </a:r>
            <a:r>
              <a:rPr lang="en-US" sz="800" dirty="0">
                <a:latin typeface="Candara" panose="020E0502030303020204" pitchFamily="34" charset="0"/>
              </a:rPr>
              <a:t> (NVIDIA A100)</a:t>
            </a:r>
            <a:endParaRPr lang="LID4096" sz="800" dirty="0">
              <a:latin typeface="Candara" panose="020E05020303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152772-4FD4-78E8-4667-35847769A0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5" t="17251" r="27809" b="15381"/>
          <a:stretch/>
        </p:blipFill>
        <p:spPr>
          <a:xfrm>
            <a:off x="6267328" y="4739723"/>
            <a:ext cx="2150853" cy="164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3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Baseline Implementations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55522-871A-B47B-FDDA-96D65D94C471}"/>
              </a:ext>
            </a:extLst>
          </p:cNvPr>
          <p:cNvSpPr txBox="1"/>
          <p:nvPr/>
        </p:nvSpPr>
        <p:spPr>
          <a:xfrm>
            <a:off x="104633" y="1014484"/>
            <a:ext cx="89946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6633"/>
                </a:solidFill>
                <a:latin typeface="Candara" panose="020E0502030303020204" pitchFamily="34" charset="0"/>
              </a:rPr>
              <a:t>CPU Baseline Implementation: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200" dirty="0">
                <a:latin typeface="Candara" panose="020E0502030303020204" pitchFamily="34" charset="0"/>
              </a:rPr>
              <a:t>Implementations use </a:t>
            </a:r>
            <a:r>
              <a:rPr lang="en-US" sz="2200" b="1" dirty="0" err="1">
                <a:solidFill>
                  <a:srgbClr val="0000FF"/>
                </a:solidFill>
                <a:latin typeface="Candara" panose="020E0502030303020204" pitchFamily="34" charset="0"/>
              </a:rPr>
              <a:t>PyTorch</a:t>
            </a:r>
            <a:endParaRPr lang="en-US" sz="2200" b="1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200" dirty="0">
                <a:latin typeface="Candara" panose="020E0502030303020204" pitchFamily="34" charset="0"/>
              </a:rPr>
              <a:t>We implement 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MA-SGD</a:t>
            </a:r>
            <a:r>
              <a:rPr lang="en-US" sz="2200" dirty="0">
                <a:latin typeface="Candara" panose="020E0502030303020204" pitchFamily="34" charset="0"/>
              </a:rPr>
              <a:t>, 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GA-SGD</a:t>
            </a:r>
            <a:r>
              <a:rPr lang="en-US" sz="2200" dirty="0">
                <a:latin typeface="Candara" panose="020E0502030303020204" pitchFamily="34" charset="0"/>
              </a:rPr>
              <a:t>, and 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ADMM</a:t>
            </a:r>
            <a:r>
              <a:rPr lang="en-US" sz="2200" dirty="0">
                <a:latin typeface="Candara" panose="020E0502030303020204" pitchFamily="34" charset="0"/>
              </a:rPr>
              <a:t>, to train 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LR</a:t>
            </a:r>
            <a:r>
              <a:rPr lang="en-US" sz="2200" dirty="0">
                <a:latin typeface="Candara" panose="020E0502030303020204" pitchFamily="34" charset="0"/>
              </a:rPr>
              <a:t> and</a:t>
            </a:r>
            <a:br>
              <a:rPr lang="en-US" sz="2200" dirty="0">
                <a:latin typeface="Candara" panose="020E0502030303020204" pitchFamily="34" charset="0"/>
              </a:rPr>
            </a:b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SVM models</a:t>
            </a:r>
            <a:r>
              <a:rPr lang="en-US" sz="2200" dirty="0">
                <a:latin typeface="Candara" panose="020E0502030303020204" pitchFamily="34" charset="0"/>
              </a:rPr>
              <a:t>, using the optimizers and communication libraries provided by </a:t>
            </a:r>
            <a:r>
              <a:rPr lang="en-US" sz="2200" dirty="0" err="1">
                <a:latin typeface="Candara" panose="020E0502030303020204" pitchFamily="34" charset="0"/>
              </a:rPr>
              <a:t>PyTorch</a:t>
            </a:r>
            <a:endParaRPr lang="en-US" sz="2200" dirty="0">
              <a:latin typeface="Candara" panose="020E0502030303020204" pitchFamily="34" charset="0"/>
            </a:endParaRP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Each CPU thread </a:t>
            </a:r>
            <a:r>
              <a:rPr lang="en-US" sz="2200" dirty="0">
                <a:latin typeface="Candara" panose="020E0502030303020204" pitchFamily="34" charset="0"/>
              </a:rPr>
              <a:t>is a </a:t>
            </a:r>
            <a:r>
              <a:rPr lang="en-US" sz="2200" b="1" i="1" dirty="0">
                <a:solidFill>
                  <a:srgbClr val="0000FF"/>
                </a:solidFill>
                <a:latin typeface="Candara" panose="020E0502030303020204" pitchFamily="34" charset="0"/>
              </a:rPr>
              <a:t>worker</a:t>
            </a:r>
          </a:p>
          <a:p>
            <a:pPr marL="228600" lvl="1"/>
            <a:endParaRPr lang="en-US" sz="2200" dirty="0">
              <a:latin typeface="Candara" panose="020E0502030303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6633"/>
                </a:solidFill>
                <a:latin typeface="Candara" panose="020E0502030303020204" pitchFamily="34" charset="0"/>
              </a:rPr>
              <a:t>GPU Baseline Implementation: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200" dirty="0">
                <a:solidFill>
                  <a:prstClr val="black"/>
                </a:solidFill>
                <a:latin typeface="Candara" panose="020E0502030303020204" pitchFamily="34" charset="0"/>
              </a:rPr>
              <a:t>Implementations use </a:t>
            </a:r>
            <a:r>
              <a:rPr lang="en-US" sz="2200" b="1" dirty="0" err="1">
                <a:solidFill>
                  <a:srgbClr val="0000FF"/>
                </a:solidFill>
                <a:latin typeface="Candara" panose="020E0502030303020204" pitchFamily="34" charset="0"/>
              </a:rPr>
              <a:t>PyTorch</a:t>
            </a:r>
            <a:endParaRPr lang="en-US" sz="2200" b="1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200" dirty="0">
                <a:latin typeface="Candara" panose="020E0502030303020204" pitchFamily="34" charset="0"/>
              </a:rPr>
              <a:t>We only implement 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mini-batch SGD on the GPU </a:t>
            </a:r>
            <a:br>
              <a:rPr lang="en-US" sz="2200" dirty="0">
                <a:latin typeface="Candara" panose="020E0502030303020204" pitchFamily="34" charset="0"/>
              </a:rPr>
            </a:br>
            <a:r>
              <a:rPr lang="en-US" sz="2200" b="1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Candara" panose="020E0502030303020204" pitchFamily="34" charset="0"/>
              </a:rPr>
              <a:t>PyTorch</a:t>
            </a:r>
            <a:r>
              <a:rPr lang="en-US" sz="2200" dirty="0">
                <a:latin typeface="Candara" panose="020E0502030303020204" pitchFamily="34" charset="0"/>
              </a:rPr>
              <a:t> does not provide a way </a:t>
            </a:r>
            <a:r>
              <a:rPr lang="en-US" sz="2200" b="1" dirty="0">
                <a:solidFill>
                  <a:srgbClr val="D74038"/>
                </a:solidFill>
                <a:latin typeface="Candara" panose="020E0502030303020204" pitchFamily="34" charset="0"/>
              </a:rPr>
              <a:t>to limit the amount of GPU resources </a:t>
            </a:r>
            <a:r>
              <a:rPr lang="en-US" sz="2200" dirty="0">
                <a:latin typeface="Candara" panose="020E0502030303020204" pitchFamily="34" charset="0"/>
              </a:rPr>
              <a:t>the kernels use</a:t>
            </a:r>
            <a:br>
              <a:rPr lang="en-US" sz="2200" b="1" dirty="0">
                <a:solidFill>
                  <a:srgbClr val="D74038"/>
                </a:solidFill>
                <a:latin typeface="Candara" panose="020E0502030303020204" pitchFamily="34" charset="0"/>
              </a:rPr>
            </a:br>
            <a:r>
              <a:rPr lang="en-US" sz="2200" b="1" dirty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latin typeface="Candara" panose="020E0502030303020204" pitchFamily="34" charset="0"/>
                <a:sym typeface="Wingdings" panose="05000000000000000000" pitchFamily="2" charset="2"/>
              </a:rPr>
              <a:t> C</a:t>
            </a:r>
            <a:r>
              <a:rPr lang="en-US" sz="2200" dirty="0">
                <a:latin typeface="Candara" panose="020E0502030303020204" pitchFamily="34" charset="0"/>
              </a:rPr>
              <a:t>ausing </a:t>
            </a:r>
            <a:r>
              <a:rPr lang="en-US" sz="2200" b="1" dirty="0">
                <a:solidFill>
                  <a:srgbClr val="D74038"/>
                </a:solidFill>
                <a:latin typeface="Candara" panose="020E0502030303020204" pitchFamily="34" charset="0"/>
              </a:rPr>
              <a:t>model averaging </a:t>
            </a:r>
            <a:r>
              <a:rPr lang="en-US" sz="2200" dirty="0">
                <a:latin typeface="Candara" panose="020E0502030303020204" pitchFamily="34" charset="0"/>
              </a:rPr>
              <a:t>to be </a:t>
            </a:r>
            <a:r>
              <a:rPr lang="en-US" sz="2200" b="1" dirty="0">
                <a:solidFill>
                  <a:srgbClr val="D74038"/>
                </a:solidFill>
                <a:latin typeface="Candara" panose="020E0502030303020204" pitchFamily="34" charset="0"/>
              </a:rPr>
              <a:t>serialized</a:t>
            </a:r>
            <a:r>
              <a:rPr lang="en-US" sz="2200" dirty="0">
                <a:latin typeface="Candara" panose="020E0502030303020204" pitchFamily="34" charset="0"/>
              </a:rPr>
              <a:t> on a single GPU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For fair comparison</a:t>
            </a:r>
            <a:r>
              <a:rPr lang="en-US" sz="2200" dirty="0">
                <a:latin typeface="Candara" panose="020E0502030303020204" pitchFamily="34" charset="0"/>
              </a:rPr>
              <a:t>, </a:t>
            </a:r>
            <a:r>
              <a:rPr lang="en-US" sz="2200" b="1" dirty="0">
                <a:solidFill>
                  <a:srgbClr val="D74038"/>
                </a:solidFill>
                <a:latin typeface="Candara" panose="020E0502030303020204" pitchFamily="34" charset="0"/>
              </a:rPr>
              <a:t>we do not use a cluster of GPUs for our baseline </a:t>
            </a:r>
            <a:r>
              <a:rPr lang="en-US" sz="2200" dirty="0">
                <a:latin typeface="Candara" panose="020E0502030303020204" pitchFamily="34" charset="0"/>
              </a:rPr>
              <a:t>because the 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UPMEM PIM system </a:t>
            </a:r>
            <a:r>
              <a:rPr lang="en-US" sz="2200" dirty="0">
                <a:latin typeface="Candara" panose="020E0502030303020204" pitchFamily="34" charset="0"/>
              </a:rPr>
              <a:t>is a</a:t>
            </a:r>
            <a:r>
              <a:rPr lang="en-US" sz="2200" b="1" dirty="0">
                <a:solidFill>
                  <a:srgbClr val="0000FF"/>
                </a:solidFill>
                <a:latin typeface="Candara" panose="020E0502030303020204" pitchFamily="34" charset="0"/>
              </a:rPr>
              <a:t> single-server node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02D071-6D88-82D2-D1F5-BC0C2031A950}"/>
              </a:ext>
            </a:extLst>
          </p:cNvPr>
          <p:cNvSpPr/>
          <p:nvPr/>
        </p:nvSpPr>
        <p:spPr>
          <a:xfrm>
            <a:off x="725805" y="4543425"/>
            <a:ext cx="7635240" cy="6629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B655B9-AB0D-EBD9-8517-F40590301086}"/>
              </a:ext>
            </a:extLst>
          </p:cNvPr>
          <p:cNvSpPr/>
          <p:nvPr/>
        </p:nvSpPr>
        <p:spPr>
          <a:xfrm>
            <a:off x="630555" y="5206365"/>
            <a:ext cx="7635240" cy="3486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4002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Implementation Details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496A7F-9864-66AF-7D16-1AB24AA71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0"/>
          <a:stretch/>
        </p:blipFill>
        <p:spPr>
          <a:xfrm>
            <a:off x="846622" y="1440119"/>
            <a:ext cx="7562240" cy="3749853"/>
          </a:xfrm>
          <a:prstGeom prst="rect">
            <a:avLst/>
          </a:prstGeom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7EB877-3BBB-C1AB-A726-BE247B3E7C17}"/>
              </a:ext>
            </a:extLst>
          </p:cNvPr>
          <p:cNvSpPr txBox="1"/>
          <p:nvPr/>
        </p:nvSpPr>
        <p:spPr>
          <a:xfrm>
            <a:off x="1415912" y="5496786"/>
            <a:ext cx="6400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2127F6"/>
                </a:solidFill>
                <a:latin typeface="Consolas" panose="020B0609020204030204" pitchFamily="49" charset="0"/>
                <a:cs typeface="Consolas" panose="020B0609020204030204" pitchFamily="49" charset="0"/>
                <a:hlinkClick r:id="rId4"/>
              </a:rPr>
              <a:t>https://arxiv.org/pdf/2404.07164v2</a:t>
            </a:r>
            <a:endParaRPr lang="en-IN" sz="2000" b="1" dirty="0">
              <a:solidFill>
                <a:srgbClr val="2127F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67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42064-2CAA-F1EA-F1EA-D52743FAF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46F8F75-56A0-1A1F-27BF-BD70A96C3275}"/>
              </a:ext>
            </a:extLst>
          </p:cNvPr>
          <p:cNvSpPr/>
          <p:nvPr/>
        </p:nvSpPr>
        <p:spPr>
          <a:xfrm>
            <a:off x="-216032" y="1799319"/>
            <a:ext cx="9576062" cy="883997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FA33B6-3FB7-185D-8AE4-FE2F51184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PIM-</a:t>
            </a:r>
            <a:r>
              <a:rPr lang="en-US" dirty="0" err="1"/>
              <a:t>Opt</a:t>
            </a:r>
            <a:r>
              <a:rPr lang="en-US" dirty="0"/>
              <a:t>: Summary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F045318-CB63-C593-284C-F578921769D9}"/>
              </a:ext>
            </a:extLst>
          </p:cNvPr>
          <p:cNvSpPr/>
          <p:nvPr/>
        </p:nvSpPr>
        <p:spPr>
          <a:xfrm>
            <a:off x="-216032" y="884056"/>
            <a:ext cx="9576062" cy="74596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7B03F5-9E1E-54EF-C882-EDEA0973BE8D}"/>
              </a:ext>
            </a:extLst>
          </p:cNvPr>
          <p:cNvSpPr/>
          <p:nvPr/>
        </p:nvSpPr>
        <p:spPr>
          <a:xfrm>
            <a:off x="-216032" y="2852618"/>
            <a:ext cx="9576062" cy="1603649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C579D2-F4E4-1455-5BF0-06C1F3214081}"/>
              </a:ext>
            </a:extLst>
          </p:cNvPr>
          <p:cNvSpPr/>
          <p:nvPr/>
        </p:nvSpPr>
        <p:spPr>
          <a:xfrm>
            <a:off x="-216032" y="4580738"/>
            <a:ext cx="9576062" cy="1799262"/>
          </a:xfrm>
          <a:prstGeom prst="roundRect">
            <a:avLst>
              <a:gd name="adj" fmla="val 0"/>
            </a:avLst>
          </a:prstGeom>
          <a:solidFill>
            <a:srgbClr val="F3E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505A2-9171-E997-7904-AE3BC7E05E2A}"/>
              </a:ext>
            </a:extLst>
          </p:cNvPr>
          <p:cNvSpPr txBox="1"/>
          <p:nvPr/>
        </p:nvSpPr>
        <p:spPr>
          <a:xfrm>
            <a:off x="61356" y="884056"/>
            <a:ext cx="9082644" cy="545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230400">
              <a:lnSpc>
                <a:spcPct val="90000"/>
              </a:lnSpc>
            </a:pPr>
            <a:r>
              <a:rPr lang="en-US" b="1" u="sng" dirty="0">
                <a:solidFill>
                  <a:srgbClr val="D74038"/>
                </a:solidFill>
                <a:latin typeface="Candara" panose="020E0502030303020204" pitchFamily="34" charset="0"/>
              </a:rPr>
              <a:t>Problem:</a:t>
            </a:r>
            <a:r>
              <a:rPr lang="en-US" dirty="0">
                <a:solidFill>
                  <a:srgbClr val="D74038"/>
                </a:solidFill>
                <a:latin typeface="Candara" panose="020E0502030303020204" pitchFamily="34" charset="0"/>
              </a:rPr>
              <a:t> </a:t>
            </a:r>
            <a:r>
              <a:rPr lang="en-US" b="1" dirty="0">
                <a:solidFill>
                  <a:srgbClr val="D74038"/>
                </a:solidFill>
                <a:latin typeface="Candara" panose="020E0502030303020204" pitchFamily="34" charset="0"/>
              </a:rPr>
              <a:t>Modern machine learning (ML) training</a:t>
            </a:r>
            <a:r>
              <a:rPr lang="en-US" dirty="0">
                <a:latin typeface="Candara" panose="020E0502030303020204" pitchFamily="34" charset="0"/>
              </a:rPr>
              <a:t> is a </a:t>
            </a:r>
            <a:r>
              <a:rPr lang="en-US" b="1" dirty="0">
                <a:solidFill>
                  <a:srgbClr val="D74038"/>
                </a:solidFill>
                <a:latin typeface="Candara" panose="020E0502030303020204" pitchFamily="34" charset="0"/>
              </a:rPr>
              <a:t>data-intensive workload </a:t>
            </a:r>
            <a:r>
              <a:rPr lang="en-US" dirty="0">
                <a:latin typeface="Candara" panose="020E0502030303020204" pitchFamily="34" charset="0"/>
              </a:rPr>
              <a:t>and</a:t>
            </a:r>
            <a:r>
              <a:rPr lang="en-US" b="1" dirty="0">
                <a:solidFill>
                  <a:srgbClr val="D74038"/>
                </a:solidFill>
                <a:latin typeface="Candara" panose="020E0502030303020204" pitchFamily="34" charset="0"/>
              </a:rPr>
              <a:t> </a:t>
            </a:r>
          </a:p>
          <a:p>
            <a:pPr indent="-230400">
              <a:lnSpc>
                <a:spcPct val="90000"/>
              </a:lnSpc>
            </a:pPr>
            <a:r>
              <a:rPr lang="en-US" b="1" dirty="0">
                <a:solidFill>
                  <a:srgbClr val="D74038"/>
                </a:solidFill>
                <a:latin typeface="Candara" panose="020E0502030303020204" pitchFamily="34" charset="0"/>
              </a:rPr>
              <a:t>processor-centric architectures commonly </a:t>
            </a:r>
            <a:r>
              <a:rPr lang="en-US" dirty="0">
                <a:latin typeface="Candara" panose="020E0502030303020204" pitchFamily="34" charset="0"/>
              </a:rPr>
              <a:t>used for ML training </a:t>
            </a:r>
            <a:r>
              <a:rPr lang="en-US" b="1" dirty="0">
                <a:solidFill>
                  <a:srgbClr val="D74038"/>
                </a:solidFill>
                <a:latin typeface="Candara" panose="020E0502030303020204" pitchFamily="34" charset="0"/>
              </a:rPr>
              <a:t>suffer</a:t>
            </a:r>
            <a:r>
              <a:rPr lang="en-US" dirty="0">
                <a:latin typeface="Candara" panose="020E0502030303020204" pitchFamily="34" charset="0"/>
              </a:rPr>
              <a:t> from the </a:t>
            </a:r>
            <a:r>
              <a:rPr lang="en-US" b="1" dirty="0">
                <a:solidFill>
                  <a:srgbClr val="D74038"/>
                </a:solidFill>
                <a:latin typeface="Candara" panose="020E0502030303020204" pitchFamily="34" charset="0"/>
              </a:rPr>
              <a:t>data movement bottleneck </a:t>
            </a:r>
          </a:p>
          <a:p>
            <a:pPr marL="91440" indent="-230400">
              <a:lnSpc>
                <a:spcPct val="90000"/>
              </a:lnSpc>
            </a:pPr>
            <a:endParaRPr lang="en-US" dirty="0">
              <a:latin typeface="Candara" panose="020E0502030303020204" pitchFamily="34" charset="0"/>
            </a:endParaRPr>
          </a:p>
          <a:p>
            <a:pPr indent="-230400">
              <a:lnSpc>
                <a:spcPct val="90000"/>
              </a:lnSpc>
            </a:pPr>
            <a:r>
              <a:rPr lang="en-US" b="1" u="sng" dirty="0">
                <a:solidFill>
                  <a:srgbClr val="00B050"/>
                </a:solidFill>
                <a:latin typeface="Candara" panose="020E0502030303020204" pitchFamily="34" charset="0"/>
              </a:rPr>
              <a:t>Goal: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Candara" panose="020E0502030303020204" pitchFamily="34" charset="0"/>
              </a:rPr>
              <a:t>Understand the capabilities</a:t>
            </a:r>
            <a:r>
              <a:rPr lang="en-US" dirty="0">
                <a:latin typeface="Candara" panose="020E0502030303020204" pitchFamily="34" charset="0"/>
              </a:rPr>
              <a:t> of popular </a:t>
            </a:r>
            <a:r>
              <a:rPr lang="en-US" b="1" dirty="0">
                <a:solidFill>
                  <a:srgbClr val="00B050"/>
                </a:solidFill>
                <a:latin typeface="Candara" panose="020E0502030303020204" pitchFamily="34" charset="0"/>
              </a:rPr>
              <a:t>distributed Stochastic Gradient Descent (SGD) algorithms on real-world Processing-In-Memory (PIM) systems </a:t>
            </a:r>
            <a:r>
              <a:rPr lang="en-US" dirty="0">
                <a:latin typeface="Candara" panose="020E0502030303020204" pitchFamily="34" charset="0"/>
              </a:rPr>
              <a:t>to accelerate </a:t>
            </a:r>
            <a:r>
              <a:rPr lang="en-US" b="1" dirty="0">
                <a:solidFill>
                  <a:srgbClr val="00B050"/>
                </a:solidFill>
                <a:latin typeface="Candara" panose="020E0502030303020204" pitchFamily="34" charset="0"/>
              </a:rPr>
              <a:t>distributed </a:t>
            </a:r>
            <a:br>
              <a:rPr lang="en-US" b="1" dirty="0">
                <a:solidFill>
                  <a:srgbClr val="00B050"/>
                </a:solidFill>
                <a:latin typeface="Candara" panose="020E0502030303020204" pitchFamily="34" charset="0"/>
              </a:rPr>
            </a:br>
            <a:r>
              <a:rPr lang="en-US" b="1" dirty="0">
                <a:solidFill>
                  <a:srgbClr val="00B050"/>
                </a:solidFill>
                <a:latin typeface="Candara" panose="020E0502030303020204" pitchFamily="34" charset="0"/>
              </a:rPr>
              <a:t>ML training workloads</a:t>
            </a:r>
          </a:p>
          <a:p>
            <a:pPr marL="91440" indent="-230400">
              <a:lnSpc>
                <a:spcPct val="90000"/>
              </a:lnSpc>
            </a:pPr>
            <a:endParaRPr lang="en-US" dirty="0">
              <a:latin typeface="Candara" panose="020E0502030303020204" pitchFamily="34" charset="0"/>
            </a:endParaRPr>
          </a:p>
          <a:p>
            <a:pPr marL="91440" indent="-230400">
              <a:lnSpc>
                <a:spcPct val="90000"/>
              </a:lnSpc>
            </a:pPr>
            <a:r>
              <a:rPr lang="en-US" b="1" u="sng" dirty="0">
                <a:solidFill>
                  <a:srgbClr val="4472C4"/>
                </a:solidFill>
                <a:latin typeface="Candara" panose="020E0502030303020204" pitchFamily="34" charset="0"/>
              </a:rPr>
              <a:t>Contributions:</a:t>
            </a:r>
          </a:p>
          <a:p>
            <a:pPr marL="377190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472C4"/>
                </a:solidFill>
                <a:latin typeface="Candara" panose="020E0502030303020204" pitchFamily="34" charset="0"/>
              </a:rPr>
              <a:t>Implementation, analysis, and training of linear ML models on two large datasets using distributed SGD algorithms on a real-world PIM system (i.e., UPMEM)</a:t>
            </a:r>
          </a:p>
          <a:p>
            <a:pPr marL="377190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Demonstrate </a:t>
            </a:r>
            <a:r>
              <a:rPr lang="en-US" b="1" dirty="0">
                <a:solidFill>
                  <a:srgbClr val="4472C4"/>
                </a:solidFill>
                <a:latin typeface="Candara" panose="020E0502030303020204" pitchFamily="34" charset="0"/>
              </a:rPr>
              <a:t>scalability challenges </a:t>
            </a:r>
            <a:r>
              <a:rPr lang="en-US" dirty="0">
                <a:latin typeface="Candara" panose="020E0502030303020204" pitchFamily="34" charset="0"/>
              </a:rPr>
              <a:t>of the UPMEM PIM system</a:t>
            </a:r>
          </a:p>
          <a:p>
            <a:pPr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Discuss </a:t>
            </a:r>
            <a:r>
              <a:rPr lang="en-US" b="1" dirty="0">
                <a:solidFill>
                  <a:srgbClr val="4472C4"/>
                </a:solidFill>
                <a:latin typeface="Candara" panose="020E0502030303020204" pitchFamily="34" charset="0"/>
              </a:rPr>
              <a:t>implications for future PIM hardware design </a:t>
            </a:r>
          </a:p>
          <a:p>
            <a:pPr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472C4"/>
                </a:solidFill>
                <a:latin typeface="Candara" panose="020E0502030303020204" pitchFamily="34" charset="0"/>
              </a:rPr>
              <a:t>Highlight the need for a shift towards an algorithm-hardware codesign</a:t>
            </a:r>
          </a:p>
          <a:p>
            <a:pPr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Candara" panose="020E0502030303020204" pitchFamily="34" charset="0"/>
            </a:endParaRPr>
          </a:p>
          <a:p>
            <a:pPr indent="-230400">
              <a:lnSpc>
                <a:spcPct val="90000"/>
              </a:lnSpc>
            </a:pPr>
            <a:r>
              <a:rPr lang="en-US" b="1" u="sng" dirty="0">
                <a:solidFill>
                  <a:srgbClr val="7030A0"/>
                </a:solidFill>
                <a:latin typeface="Candara" panose="020E0502030303020204" pitchFamily="34" charset="0"/>
              </a:rPr>
              <a:t>Evaluation:</a:t>
            </a:r>
          </a:p>
          <a:p>
            <a:pPr marL="377190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Candara" panose="020E0502030303020204" pitchFamily="34" charset="0"/>
              </a:rPr>
              <a:t>Comparison of the UPMEM PIM to state-of-the-art CPU and GPU</a:t>
            </a:r>
          </a:p>
          <a:p>
            <a:pPr marL="834390"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Candara" panose="020E0502030303020204" pitchFamily="34" charset="0"/>
              </a:rPr>
              <a:t>YFCC100M-HNfc6 dataset: UPMEM PIM is up to </a:t>
            </a:r>
            <a:r>
              <a:rPr lang="en-US" sz="1700" b="1" dirty="0">
                <a:solidFill>
                  <a:srgbClr val="7030A0"/>
                </a:solidFill>
                <a:latin typeface="Candara" panose="020E0502030303020204" pitchFamily="34" charset="0"/>
              </a:rPr>
              <a:t>1.9x/3.2x faster than the CPU/GPU</a:t>
            </a:r>
          </a:p>
          <a:p>
            <a:pPr marL="834390"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Candara" panose="020E0502030303020204" pitchFamily="34" charset="0"/>
              </a:rPr>
              <a:t>Criteo 1TB Click Logs dataset: UPMEM PIM is up to </a:t>
            </a:r>
            <a:r>
              <a:rPr lang="en-US" sz="1700" b="1" dirty="0">
                <a:solidFill>
                  <a:srgbClr val="7030A0"/>
                </a:solidFill>
                <a:latin typeface="Candara" panose="020E0502030303020204" pitchFamily="34" charset="0"/>
              </a:rPr>
              <a:t>9.3x/10.7x faster than the CPU/GPU</a:t>
            </a:r>
          </a:p>
          <a:p>
            <a:pPr marL="377190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Candara" panose="020E0502030303020204" pitchFamily="34" charset="0"/>
              </a:rPr>
              <a:t>Scalability challenges of the UPMEM PIM</a:t>
            </a:r>
          </a:p>
          <a:p>
            <a:pPr marL="834390"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Candara" panose="020E0502030303020204" pitchFamily="34" charset="0"/>
              </a:rPr>
              <a:t>YFCC100M-HNfc6 (Criteo 1TB Click Logs) dataset: </a:t>
            </a:r>
            <a:r>
              <a:rPr lang="en-US" sz="1700" b="1" dirty="0">
                <a:solidFill>
                  <a:srgbClr val="7030A0"/>
                </a:solidFill>
                <a:latin typeface="Candara" panose="020E0502030303020204" pitchFamily="34" charset="0"/>
              </a:rPr>
              <a:t>Speedup</a:t>
            </a:r>
            <a:r>
              <a:rPr lang="en-US" sz="1700" dirty="0">
                <a:latin typeface="Candara" panose="020E0502030303020204" pitchFamily="34" charset="0"/>
              </a:rPr>
              <a:t> of </a:t>
            </a:r>
            <a:r>
              <a:rPr lang="en-US" sz="1700" b="1" dirty="0">
                <a:solidFill>
                  <a:srgbClr val="7030A0"/>
                </a:solidFill>
                <a:latin typeface="Candara" panose="020E0502030303020204" pitchFamily="34" charset="0"/>
              </a:rPr>
              <a:t>7.4x</a:t>
            </a:r>
            <a:r>
              <a:rPr lang="en-US" sz="1700" dirty="0">
                <a:latin typeface="Candara" panose="020E0502030303020204" pitchFamily="34" charset="0"/>
              </a:rPr>
              <a:t> (</a:t>
            </a:r>
            <a:r>
              <a:rPr lang="en-US" sz="1700" b="1" dirty="0">
                <a:solidFill>
                  <a:srgbClr val="7030A0"/>
                </a:solidFill>
                <a:latin typeface="Candara" panose="020E0502030303020204" pitchFamily="34" charset="0"/>
              </a:rPr>
              <a:t>3.9x</a:t>
            </a:r>
            <a:r>
              <a:rPr lang="en-US" sz="1700" dirty="0">
                <a:latin typeface="Candara" panose="020E0502030303020204" pitchFamily="34" charset="0"/>
              </a:rPr>
              <a:t>) while the achieved test accuracy (AUC score) </a:t>
            </a:r>
            <a:r>
              <a:rPr lang="en-US" sz="1700" b="1" dirty="0">
                <a:solidFill>
                  <a:srgbClr val="7030A0"/>
                </a:solidFill>
                <a:latin typeface="Candara" panose="020E0502030303020204" pitchFamily="34" charset="0"/>
              </a:rPr>
              <a:t>decreases </a:t>
            </a:r>
            <a:r>
              <a:rPr lang="en-US" sz="1700" dirty="0">
                <a:latin typeface="Candara" panose="020E0502030303020204" pitchFamily="34" charset="0"/>
              </a:rPr>
              <a:t>from </a:t>
            </a:r>
            <a:r>
              <a:rPr lang="en-US" sz="1700" b="1" dirty="0">
                <a:solidFill>
                  <a:srgbClr val="7030A0"/>
                </a:solidFill>
                <a:latin typeface="Candara" panose="020E0502030303020204" pitchFamily="34" charset="0"/>
              </a:rPr>
              <a:t>95.5%</a:t>
            </a:r>
            <a:r>
              <a:rPr lang="en-US" sz="1700" dirty="0">
                <a:latin typeface="Candara" panose="020E0502030303020204" pitchFamily="34" charset="0"/>
              </a:rPr>
              <a:t> (</a:t>
            </a:r>
            <a:r>
              <a:rPr lang="en-US" sz="1700" b="1" dirty="0">
                <a:solidFill>
                  <a:srgbClr val="7030A0"/>
                </a:solidFill>
                <a:latin typeface="Candara" panose="020E0502030303020204" pitchFamily="34" charset="0"/>
              </a:rPr>
              <a:t>0.74</a:t>
            </a:r>
            <a:r>
              <a:rPr lang="en-US" sz="1700" dirty="0">
                <a:latin typeface="Candara" panose="020E0502030303020204" pitchFamily="34" charset="0"/>
              </a:rPr>
              <a:t>) to </a:t>
            </a:r>
            <a:r>
              <a:rPr lang="en-US" sz="1700" b="1" dirty="0">
                <a:solidFill>
                  <a:srgbClr val="7030A0"/>
                </a:solidFill>
                <a:latin typeface="Candara" panose="020E0502030303020204" pitchFamily="34" charset="0"/>
              </a:rPr>
              <a:t>92.2% </a:t>
            </a:r>
            <a:r>
              <a:rPr lang="en-US" sz="1700" dirty="0">
                <a:latin typeface="Candara" panose="020E0502030303020204" pitchFamily="34" charset="0"/>
              </a:rPr>
              <a:t>(</a:t>
            </a:r>
            <a:r>
              <a:rPr lang="en-US" sz="1700" b="1" dirty="0">
                <a:solidFill>
                  <a:srgbClr val="7030A0"/>
                </a:solidFill>
                <a:latin typeface="Candara" panose="020E0502030303020204" pitchFamily="34" charset="0"/>
              </a:rPr>
              <a:t>0.72</a:t>
            </a:r>
            <a:r>
              <a:rPr lang="en-US" sz="1700" dirty="0"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5EFF5-1724-B5A0-9DE1-F7B40C7E4AF7}"/>
              </a:ext>
            </a:extLst>
          </p:cNvPr>
          <p:cNvSpPr txBox="1"/>
          <p:nvPr/>
        </p:nvSpPr>
        <p:spPr>
          <a:xfrm>
            <a:off x="1682612" y="6340934"/>
            <a:ext cx="58674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andara" panose="020E0502030303020204" pitchFamily="34" charset="0"/>
                <a:hlinkClick r:id="rId3"/>
              </a:rPr>
              <a:t>https://github.com/CMU-SAFARI/PIM-Opt</a:t>
            </a:r>
            <a:endParaRPr lang="en-CH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6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99681-7752-452E-7BA8-2A4A80C98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74DC9C-E4E4-D563-4280-95FBB9CA5F96}"/>
              </a:ext>
            </a:extLst>
          </p:cNvPr>
          <p:cNvSpPr/>
          <p:nvPr/>
        </p:nvSpPr>
        <p:spPr>
          <a:xfrm>
            <a:off x="-225587" y="1734269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Motivation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52C62-E55B-1F4F-6CA2-12AD748A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392025-8986-B6CB-6C66-638E585F2A7B}"/>
              </a:ext>
            </a:extLst>
          </p:cNvPr>
          <p:cNvSpPr/>
          <p:nvPr/>
        </p:nvSpPr>
        <p:spPr>
          <a:xfrm>
            <a:off x="-225587" y="956925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88BA8F-E350-AB4C-DA63-7E71325397D3}"/>
              </a:ext>
            </a:extLst>
          </p:cNvPr>
          <p:cNvSpPr/>
          <p:nvPr/>
        </p:nvSpPr>
        <p:spPr>
          <a:xfrm>
            <a:off x="-225587" y="2511613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UPMEM PIM System Implementation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1D0519-64EB-D8FB-89E1-5037CC3105B6}"/>
              </a:ext>
            </a:extLst>
          </p:cNvPr>
          <p:cNvSpPr/>
          <p:nvPr/>
        </p:nvSpPr>
        <p:spPr>
          <a:xfrm>
            <a:off x="-225587" y="4066301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Evaluation &amp; Key Results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59C59C-9FF4-6E1A-9128-3E97C70A28BF}"/>
              </a:ext>
            </a:extLst>
          </p:cNvPr>
          <p:cNvSpPr/>
          <p:nvPr/>
        </p:nvSpPr>
        <p:spPr>
          <a:xfrm>
            <a:off x="-225587" y="3288957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Methodology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1D160B-D7CF-C30F-6F6B-23C303F46E6B}"/>
              </a:ext>
            </a:extLst>
          </p:cNvPr>
          <p:cNvSpPr/>
          <p:nvPr/>
        </p:nvSpPr>
        <p:spPr>
          <a:xfrm>
            <a:off x="-225587" y="4843645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Implications for PIM Hardware 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70D34F-4058-82ED-E3FC-314A42C2A687}"/>
              </a:ext>
            </a:extLst>
          </p:cNvPr>
          <p:cNvSpPr/>
          <p:nvPr/>
        </p:nvSpPr>
        <p:spPr>
          <a:xfrm>
            <a:off x="-225587" y="5620989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Conclusion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2F6837-15C2-68FF-76DE-C71098DEE2F0}"/>
              </a:ext>
            </a:extLst>
          </p:cNvPr>
          <p:cNvSpPr/>
          <p:nvPr/>
        </p:nvSpPr>
        <p:spPr>
          <a:xfrm>
            <a:off x="-269899" y="4066301"/>
            <a:ext cx="9683798" cy="637200"/>
          </a:xfrm>
          <a:prstGeom prst="rect">
            <a:avLst/>
          </a:prstGeom>
          <a:solidFill>
            <a:srgbClr val="E2F0D9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Evaluation &amp; Key Results</a:t>
            </a:r>
          </a:p>
        </p:txBody>
      </p:sp>
    </p:spTree>
    <p:extLst>
      <p:ext uri="{BB962C8B-B14F-4D97-AF65-F5344CB8AC3E}">
        <p14:creationId xmlns:p14="http://schemas.microsoft.com/office/powerpoint/2010/main" val="13778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7065-D752-A8B6-C6D9-51DDDB2D7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42319"/>
            <a:ext cx="7772400" cy="2387600"/>
          </a:xfrm>
        </p:spPr>
        <p:txBody>
          <a:bodyPr/>
          <a:lstStyle/>
          <a:p>
            <a:r>
              <a:rPr lang="en-US" dirty="0"/>
              <a:t>YFCC100M-HNfc6</a:t>
            </a:r>
            <a:br>
              <a:rPr lang="en-US" dirty="0"/>
            </a:br>
            <a:r>
              <a:rPr lang="en-US" dirty="0"/>
              <a:t>Dataset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64092-6E05-0BC2-C0C2-B2946D5B1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E2058-E4BF-B562-DF36-311315EE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092" y="6382477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15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6">
            <a:extLst>
              <a:ext uri="{FF2B5EF4-FFF2-40B4-BE49-F238E27FC236}">
                <a16:creationId xmlns:a16="http://schemas.microsoft.com/office/drawing/2014/main" id="{4D5FD7DB-90A1-BA17-9C2C-55F099591B56}"/>
              </a:ext>
            </a:extLst>
          </p:cNvPr>
          <p:cNvSpPr/>
          <p:nvPr/>
        </p:nvSpPr>
        <p:spPr>
          <a:xfrm>
            <a:off x="-216031" y="4805167"/>
            <a:ext cx="9576062" cy="1492476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C74C5-980F-EC8C-8C0E-8D4180E26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64"/>
          <a:stretch/>
        </p:blipFill>
        <p:spPr>
          <a:xfrm>
            <a:off x="304760" y="863519"/>
            <a:ext cx="8354903" cy="34915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PIM Performance Comparison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C8714B-E2CD-3AD2-C38C-E1A615D278B2}"/>
              </a:ext>
            </a:extLst>
          </p:cNvPr>
          <p:cNvSpPr txBox="1"/>
          <p:nvPr/>
        </p:nvSpPr>
        <p:spPr>
          <a:xfrm>
            <a:off x="-344306" y="4839112"/>
            <a:ext cx="9407919" cy="148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GA-SGD</a:t>
            </a:r>
            <a:r>
              <a:rPr lang="en-US" sz="2400" dirty="0">
                <a:latin typeface="Candara" panose="020E0502030303020204" pitchFamily="34" charset="0"/>
              </a:rPr>
              <a:t> on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UPMEM PIM outperforms GA-SGD </a:t>
            </a:r>
            <a:r>
              <a:rPr lang="en-US" sz="2400" dirty="0">
                <a:latin typeface="Candara" panose="020E0502030303020204" pitchFamily="34" charset="0"/>
              </a:rPr>
              <a:t>on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CPU</a:t>
            </a:r>
            <a:r>
              <a:rPr lang="en-US" sz="2400" dirty="0">
                <a:latin typeface="Candara" panose="020E0502030303020204" pitchFamily="34" charset="0"/>
              </a:rPr>
              <a:t> for both LR and SVM</a:t>
            </a: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GA-SGD</a:t>
            </a:r>
            <a:r>
              <a:rPr lang="en-US" sz="2400" dirty="0">
                <a:latin typeface="Candara" panose="020E0502030303020204" pitchFamily="34" charset="0"/>
              </a:rPr>
              <a:t> on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UPMEM PIM outperforms mini-batch SGD </a:t>
            </a:r>
            <a:r>
              <a:rPr lang="en-US" sz="2400" dirty="0">
                <a:latin typeface="Candara" panose="020E0502030303020204" pitchFamily="34" charset="0"/>
              </a:rPr>
              <a:t>on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GPU</a:t>
            </a:r>
            <a:r>
              <a:rPr lang="en-US" sz="2400" dirty="0">
                <a:latin typeface="Candara" panose="020E0502030303020204" pitchFamily="34" charset="0"/>
              </a:rPr>
              <a:t> for both LR and SVM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AC22B5-9EBD-C006-EB13-9EE47E0E0B62}"/>
              </a:ext>
            </a:extLst>
          </p:cNvPr>
          <p:cNvCxnSpPr>
            <a:cxnSpLocks/>
          </p:cNvCxnSpPr>
          <p:nvPr/>
        </p:nvCxnSpPr>
        <p:spPr>
          <a:xfrm>
            <a:off x="2385218" y="1474740"/>
            <a:ext cx="0" cy="1180617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8724944-84B4-C19A-A44A-A7E710ADB80A}"/>
              </a:ext>
            </a:extLst>
          </p:cNvPr>
          <p:cNvCxnSpPr>
            <a:cxnSpLocks/>
          </p:cNvCxnSpPr>
          <p:nvPr/>
        </p:nvCxnSpPr>
        <p:spPr>
          <a:xfrm>
            <a:off x="3076607" y="1474740"/>
            <a:ext cx="0" cy="2617922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3C36F39-69B8-6220-8CC0-84A461D68C67}"/>
              </a:ext>
            </a:extLst>
          </p:cNvPr>
          <p:cNvCxnSpPr>
            <a:cxnSpLocks/>
          </p:cNvCxnSpPr>
          <p:nvPr/>
        </p:nvCxnSpPr>
        <p:spPr>
          <a:xfrm>
            <a:off x="2385218" y="2221190"/>
            <a:ext cx="691389" cy="0"/>
          </a:xfrm>
          <a:prstGeom prst="straightConnector1">
            <a:avLst/>
          </a:prstGeom>
          <a:ln w="57150">
            <a:solidFill>
              <a:srgbClr val="E18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34DDECA-AA27-BD90-BF2C-E92A2AEE8FA2}"/>
              </a:ext>
            </a:extLst>
          </p:cNvPr>
          <p:cNvCxnSpPr>
            <a:cxnSpLocks/>
          </p:cNvCxnSpPr>
          <p:nvPr/>
        </p:nvCxnSpPr>
        <p:spPr>
          <a:xfrm flipH="1" flipV="1">
            <a:off x="2536288" y="2231316"/>
            <a:ext cx="788806" cy="82308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20">
            <a:extLst>
              <a:ext uri="{FF2B5EF4-FFF2-40B4-BE49-F238E27FC236}">
                <a16:creationId xmlns:a16="http://schemas.microsoft.com/office/drawing/2014/main" id="{256609F6-C8DC-1C2A-7D70-EADE91868BE4}"/>
              </a:ext>
            </a:extLst>
          </p:cNvPr>
          <p:cNvSpPr/>
          <p:nvPr/>
        </p:nvSpPr>
        <p:spPr>
          <a:xfrm>
            <a:off x="3179247" y="3054396"/>
            <a:ext cx="1673274" cy="4479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E1812C"/>
                </a:solidFill>
                <a:latin typeface="Candara" panose="020E0502030303020204" pitchFamily="34" charset="0"/>
              </a:rPr>
              <a:t>1.6x higher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7B99C28-A5A1-BF1F-6933-53CE9DF7862F}"/>
              </a:ext>
            </a:extLst>
          </p:cNvPr>
          <p:cNvCxnSpPr>
            <a:cxnSpLocks/>
          </p:cNvCxnSpPr>
          <p:nvPr/>
        </p:nvCxnSpPr>
        <p:spPr>
          <a:xfrm>
            <a:off x="6148153" y="1474740"/>
            <a:ext cx="0" cy="1180617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C19CDAD-072F-5765-DC9B-C58A1188EA83}"/>
              </a:ext>
            </a:extLst>
          </p:cNvPr>
          <p:cNvCxnSpPr>
            <a:cxnSpLocks/>
          </p:cNvCxnSpPr>
          <p:nvPr/>
        </p:nvCxnSpPr>
        <p:spPr>
          <a:xfrm>
            <a:off x="6968216" y="1474740"/>
            <a:ext cx="0" cy="2617922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3482A45-52C3-B73E-1421-C5577D63E540}"/>
              </a:ext>
            </a:extLst>
          </p:cNvPr>
          <p:cNvCxnSpPr>
            <a:cxnSpLocks/>
          </p:cNvCxnSpPr>
          <p:nvPr/>
        </p:nvCxnSpPr>
        <p:spPr>
          <a:xfrm>
            <a:off x="6148153" y="2221190"/>
            <a:ext cx="820063" cy="0"/>
          </a:xfrm>
          <a:prstGeom prst="straightConnector1">
            <a:avLst/>
          </a:prstGeom>
          <a:ln w="57150">
            <a:solidFill>
              <a:srgbClr val="E18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4EB5A6-3229-C5F8-F023-7D3CF06A19F5}"/>
              </a:ext>
            </a:extLst>
          </p:cNvPr>
          <p:cNvCxnSpPr>
            <a:cxnSpLocks/>
          </p:cNvCxnSpPr>
          <p:nvPr/>
        </p:nvCxnSpPr>
        <p:spPr>
          <a:xfrm flipH="1" flipV="1">
            <a:off x="6650096" y="2239844"/>
            <a:ext cx="624763" cy="98017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FA0F7DE1-C94D-4DD0-D8DD-C703BCE93C7A}"/>
              </a:ext>
            </a:extLst>
          </p:cNvPr>
          <p:cNvSpPr/>
          <p:nvPr/>
        </p:nvSpPr>
        <p:spPr>
          <a:xfrm>
            <a:off x="7182945" y="3220014"/>
            <a:ext cx="1794833" cy="4479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E1812C"/>
                </a:solidFill>
                <a:latin typeface="Candara" panose="020E0502030303020204" pitchFamily="34" charset="0"/>
              </a:rPr>
              <a:t>1.9x higher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4E27CC6-113B-C130-51AB-A01AC2E78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" t="10297" r="96539" b="43836"/>
          <a:stretch/>
        </p:blipFill>
        <p:spPr>
          <a:xfrm>
            <a:off x="217633" y="1399133"/>
            <a:ext cx="347439" cy="26802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EF1AC1-939E-B899-9A7F-A48C5AA13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b="36324"/>
          <a:stretch/>
        </p:blipFill>
        <p:spPr>
          <a:xfrm>
            <a:off x="603546" y="836906"/>
            <a:ext cx="8122127" cy="35582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327A060-63AE-1B7A-8A24-ECDA64F875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63146" b="8752"/>
          <a:stretch/>
        </p:blipFill>
        <p:spPr>
          <a:xfrm>
            <a:off x="583745" y="2923147"/>
            <a:ext cx="8141928" cy="1561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AAC4C-023E-9DFE-12C9-50835800C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5" t="91976" r="24555" b="2382"/>
          <a:stretch/>
        </p:blipFill>
        <p:spPr>
          <a:xfrm>
            <a:off x="3476436" y="4452450"/>
            <a:ext cx="3081748" cy="28926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ABA90C-6F79-FAEA-A9F3-3C2E008DF19A}"/>
              </a:ext>
            </a:extLst>
          </p:cNvPr>
          <p:cNvCxnSpPr>
            <a:cxnSpLocks/>
          </p:cNvCxnSpPr>
          <p:nvPr/>
        </p:nvCxnSpPr>
        <p:spPr>
          <a:xfrm>
            <a:off x="2331322" y="1494994"/>
            <a:ext cx="0" cy="1180617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A5F710D-9B08-2E03-346A-92A0C6E4C156}"/>
              </a:ext>
            </a:extLst>
          </p:cNvPr>
          <p:cNvCxnSpPr>
            <a:cxnSpLocks/>
          </p:cNvCxnSpPr>
          <p:nvPr/>
        </p:nvCxnSpPr>
        <p:spPr>
          <a:xfrm>
            <a:off x="4199328" y="1432510"/>
            <a:ext cx="0" cy="2755731"/>
          </a:xfrm>
          <a:prstGeom prst="line">
            <a:avLst/>
          </a:prstGeom>
          <a:ln w="31750">
            <a:solidFill>
              <a:srgbClr val="D7403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4F5D269-7138-7C7A-790E-44D16AA40F8F}"/>
              </a:ext>
            </a:extLst>
          </p:cNvPr>
          <p:cNvCxnSpPr>
            <a:cxnSpLocks/>
          </p:cNvCxnSpPr>
          <p:nvPr/>
        </p:nvCxnSpPr>
        <p:spPr>
          <a:xfrm>
            <a:off x="2331322" y="2221190"/>
            <a:ext cx="1868006" cy="18654"/>
          </a:xfrm>
          <a:prstGeom prst="straightConnector1">
            <a:avLst/>
          </a:prstGeom>
          <a:ln w="57150">
            <a:solidFill>
              <a:srgbClr val="D74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55A6A45-956B-D558-4780-46A978260C98}"/>
              </a:ext>
            </a:extLst>
          </p:cNvPr>
          <p:cNvCxnSpPr>
            <a:cxnSpLocks/>
          </p:cNvCxnSpPr>
          <p:nvPr/>
        </p:nvCxnSpPr>
        <p:spPr>
          <a:xfrm>
            <a:off x="2433962" y="1137308"/>
            <a:ext cx="985412" cy="111327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20">
            <a:extLst>
              <a:ext uri="{FF2B5EF4-FFF2-40B4-BE49-F238E27FC236}">
                <a16:creationId xmlns:a16="http://schemas.microsoft.com/office/drawing/2014/main" id="{CC921AAC-C58F-1F42-3218-27E42A132496}"/>
              </a:ext>
            </a:extLst>
          </p:cNvPr>
          <p:cNvSpPr/>
          <p:nvPr/>
        </p:nvSpPr>
        <p:spPr>
          <a:xfrm>
            <a:off x="766279" y="787246"/>
            <a:ext cx="1960356" cy="447958"/>
          </a:xfrm>
          <a:prstGeom prst="roundRect">
            <a:avLst/>
          </a:prstGeom>
          <a:solidFill>
            <a:srgbClr val="FBE5D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2.7x higher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1AE669C-CA85-EFB6-61AA-6D2CBAD1B77A}"/>
              </a:ext>
            </a:extLst>
          </p:cNvPr>
          <p:cNvCxnSpPr>
            <a:cxnSpLocks/>
          </p:cNvCxnSpPr>
          <p:nvPr/>
        </p:nvCxnSpPr>
        <p:spPr>
          <a:xfrm>
            <a:off x="6148153" y="1476340"/>
            <a:ext cx="0" cy="1180617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37CDE9B-F40B-4F6B-F93E-3B93D1C36437}"/>
              </a:ext>
            </a:extLst>
          </p:cNvPr>
          <p:cNvCxnSpPr>
            <a:cxnSpLocks/>
          </p:cNvCxnSpPr>
          <p:nvPr/>
        </p:nvCxnSpPr>
        <p:spPr>
          <a:xfrm>
            <a:off x="8170799" y="1432510"/>
            <a:ext cx="1" cy="2722354"/>
          </a:xfrm>
          <a:prstGeom prst="line">
            <a:avLst/>
          </a:prstGeom>
          <a:ln w="31750">
            <a:solidFill>
              <a:srgbClr val="D7403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EFDA029-F856-C23C-8DFF-9D58E3F15033}"/>
              </a:ext>
            </a:extLst>
          </p:cNvPr>
          <p:cNvCxnSpPr>
            <a:cxnSpLocks/>
          </p:cNvCxnSpPr>
          <p:nvPr/>
        </p:nvCxnSpPr>
        <p:spPr>
          <a:xfrm>
            <a:off x="6148153" y="2202536"/>
            <a:ext cx="2022646" cy="14675"/>
          </a:xfrm>
          <a:prstGeom prst="straightConnector1">
            <a:avLst/>
          </a:prstGeom>
          <a:ln w="57150">
            <a:solidFill>
              <a:srgbClr val="D74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EAA745E-3B1A-E46E-CAC6-178E885707A2}"/>
              </a:ext>
            </a:extLst>
          </p:cNvPr>
          <p:cNvCxnSpPr>
            <a:cxnSpLocks/>
          </p:cNvCxnSpPr>
          <p:nvPr/>
        </p:nvCxnSpPr>
        <p:spPr>
          <a:xfrm flipV="1">
            <a:off x="7441738" y="769424"/>
            <a:ext cx="396744" cy="140799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20">
            <a:extLst>
              <a:ext uri="{FF2B5EF4-FFF2-40B4-BE49-F238E27FC236}">
                <a16:creationId xmlns:a16="http://schemas.microsoft.com/office/drawing/2014/main" id="{D05235E3-D048-115A-AA32-11A86B8AE943}"/>
              </a:ext>
            </a:extLst>
          </p:cNvPr>
          <p:cNvSpPr/>
          <p:nvPr/>
        </p:nvSpPr>
        <p:spPr>
          <a:xfrm>
            <a:off x="7045677" y="629277"/>
            <a:ext cx="1960356" cy="447958"/>
          </a:xfrm>
          <a:prstGeom prst="roundRect">
            <a:avLst/>
          </a:prstGeom>
          <a:solidFill>
            <a:srgbClr val="FBE5D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3.2x higher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9AF23DE-B464-B336-B616-609949CD0017}"/>
              </a:ext>
            </a:extLst>
          </p:cNvPr>
          <p:cNvSpPr/>
          <p:nvPr/>
        </p:nvSpPr>
        <p:spPr>
          <a:xfrm>
            <a:off x="90434" y="738417"/>
            <a:ext cx="9053565" cy="566238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6C79C3A-BC50-C27B-EBFB-AE15D4C85525}"/>
              </a:ext>
            </a:extLst>
          </p:cNvPr>
          <p:cNvSpPr>
            <a:spLocks/>
          </p:cNvSpPr>
          <p:nvPr/>
        </p:nvSpPr>
        <p:spPr>
          <a:xfrm>
            <a:off x="6962477" y="386795"/>
            <a:ext cx="3347530" cy="3710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26285AA-0CE2-0C44-C77B-2B0CD5A847BD}"/>
              </a:ext>
            </a:extLst>
          </p:cNvPr>
          <p:cNvSpPr/>
          <p:nvPr/>
        </p:nvSpPr>
        <p:spPr>
          <a:xfrm>
            <a:off x="-510963" y="3586092"/>
            <a:ext cx="10351144" cy="18077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MA-SGD</a:t>
            </a: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 on the </a:t>
            </a: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UPMEM PIM</a:t>
            </a: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2600" b="1" dirty="0">
                <a:solidFill>
                  <a:srgbClr val="D4322A"/>
                </a:solidFill>
                <a:latin typeface="Candara" panose="020E0502030303020204" pitchFamily="34" charset="0"/>
              </a:rPr>
              <a:t>significantly outperforms </a:t>
            </a:r>
            <a:br>
              <a:rPr lang="en-US" sz="2600" b="1" dirty="0">
                <a:solidFill>
                  <a:srgbClr val="D4322A"/>
                </a:solidFill>
                <a:latin typeface="Candara" panose="020E0502030303020204" pitchFamily="34" charset="0"/>
              </a:rPr>
            </a:b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MA-SGD</a:t>
            </a: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 on the </a:t>
            </a: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CPU </a:t>
            </a: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for both LR and SVM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ADMM</a:t>
            </a: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 on the </a:t>
            </a: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UPMEM PIM </a:t>
            </a: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and on the </a:t>
            </a: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CPU</a:t>
            </a: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2600" b="1" dirty="0">
                <a:solidFill>
                  <a:srgbClr val="D4322A"/>
                </a:solidFill>
                <a:latin typeface="Candara" panose="020E0502030303020204" pitchFamily="34" charset="0"/>
              </a:rPr>
              <a:t>exhibits comparable performance </a:t>
            </a: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for both LR and SVM</a:t>
            </a:r>
            <a:endParaRPr lang="en-US" sz="2600" b="1" dirty="0">
              <a:solidFill>
                <a:srgbClr val="D74038"/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C8E2A6-7D18-F8C0-3754-6953F072418D}"/>
              </a:ext>
            </a:extLst>
          </p:cNvPr>
          <p:cNvSpPr/>
          <p:nvPr/>
        </p:nvSpPr>
        <p:spPr>
          <a:xfrm>
            <a:off x="3560029" y="4389001"/>
            <a:ext cx="3016827" cy="362181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D25FEC-CB4C-CCDE-F73A-736BAD12B21C}"/>
              </a:ext>
            </a:extLst>
          </p:cNvPr>
          <p:cNvSpPr/>
          <p:nvPr/>
        </p:nvSpPr>
        <p:spPr>
          <a:xfrm>
            <a:off x="197782" y="1421721"/>
            <a:ext cx="393955" cy="2702629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B9D2BA-0897-D1DF-47FC-97853F3519F9}"/>
              </a:ext>
            </a:extLst>
          </p:cNvPr>
          <p:cNvSpPr/>
          <p:nvPr/>
        </p:nvSpPr>
        <p:spPr>
          <a:xfrm>
            <a:off x="2756101" y="1154051"/>
            <a:ext cx="520725" cy="276644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65F674-5627-A299-AB57-47CE5FDB5C9C}"/>
              </a:ext>
            </a:extLst>
          </p:cNvPr>
          <p:cNvSpPr/>
          <p:nvPr/>
        </p:nvSpPr>
        <p:spPr>
          <a:xfrm>
            <a:off x="6607604" y="1157347"/>
            <a:ext cx="633443" cy="276644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71540E-4689-8AB9-F1A1-951A322A6705}"/>
              </a:ext>
            </a:extLst>
          </p:cNvPr>
          <p:cNvSpPr/>
          <p:nvPr/>
        </p:nvSpPr>
        <p:spPr>
          <a:xfrm>
            <a:off x="4359653" y="883315"/>
            <a:ext cx="1260097" cy="276644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A03451-34DC-9B11-9F04-73A63C3E5908}"/>
              </a:ext>
            </a:extLst>
          </p:cNvPr>
          <p:cNvSpPr/>
          <p:nvPr/>
        </p:nvSpPr>
        <p:spPr>
          <a:xfrm>
            <a:off x="667398" y="1809387"/>
            <a:ext cx="347439" cy="563012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76F393-20E4-CDCB-A9F3-E5F504BA1279}"/>
              </a:ext>
            </a:extLst>
          </p:cNvPr>
          <p:cNvSpPr/>
          <p:nvPr/>
        </p:nvSpPr>
        <p:spPr>
          <a:xfrm>
            <a:off x="630396" y="3228088"/>
            <a:ext cx="347439" cy="563012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0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46" grpId="0" animBg="1"/>
      <p:bldP spid="12" grpId="0" animBg="1"/>
      <p:bldP spid="12" grpId="1" animBg="1"/>
      <p:bldP spid="53" grpId="0" animBg="1"/>
      <p:bldP spid="71" grpId="0" animBg="1"/>
      <p:bldP spid="76" grpId="0" animBg="1"/>
      <p:bldP spid="77" grpId="0" animBg="1"/>
      <p:bldP spid="78" grpId="0" animBg="1"/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6">
            <a:extLst>
              <a:ext uri="{FF2B5EF4-FFF2-40B4-BE49-F238E27FC236}">
                <a16:creationId xmlns:a16="http://schemas.microsoft.com/office/drawing/2014/main" id="{4D5FD7DB-90A1-BA17-9C2C-55F099591B56}"/>
              </a:ext>
            </a:extLst>
          </p:cNvPr>
          <p:cNvSpPr/>
          <p:nvPr/>
        </p:nvSpPr>
        <p:spPr>
          <a:xfrm>
            <a:off x="-216031" y="4805167"/>
            <a:ext cx="9576062" cy="1492476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C74C5-980F-EC8C-8C0E-8D4180E26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64"/>
          <a:stretch/>
        </p:blipFill>
        <p:spPr>
          <a:xfrm>
            <a:off x="304760" y="863519"/>
            <a:ext cx="8354903" cy="34915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PIM Performance Comparison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C8714B-E2CD-3AD2-C38C-E1A615D278B2}"/>
              </a:ext>
            </a:extLst>
          </p:cNvPr>
          <p:cNvSpPr txBox="1"/>
          <p:nvPr/>
        </p:nvSpPr>
        <p:spPr>
          <a:xfrm>
            <a:off x="-344306" y="4839112"/>
            <a:ext cx="9407919" cy="148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GA-SGD</a:t>
            </a:r>
            <a:r>
              <a:rPr lang="en-US" sz="2400" dirty="0">
                <a:latin typeface="Candara" panose="020E0502030303020204" pitchFamily="34" charset="0"/>
              </a:rPr>
              <a:t> on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UPMEM PIM outperforms GA-SGD </a:t>
            </a:r>
            <a:r>
              <a:rPr lang="en-US" sz="2400" dirty="0">
                <a:latin typeface="Candara" panose="020E0502030303020204" pitchFamily="34" charset="0"/>
              </a:rPr>
              <a:t>on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CPU</a:t>
            </a:r>
            <a:r>
              <a:rPr lang="en-US" sz="2400" dirty="0">
                <a:latin typeface="Candara" panose="020E0502030303020204" pitchFamily="34" charset="0"/>
              </a:rPr>
              <a:t> for both LR and SVM</a:t>
            </a: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GA-SGD</a:t>
            </a:r>
            <a:r>
              <a:rPr lang="en-US" sz="2400" dirty="0">
                <a:latin typeface="Candara" panose="020E0502030303020204" pitchFamily="34" charset="0"/>
              </a:rPr>
              <a:t> on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UPMEM PIM outperforms mini-batch SGD </a:t>
            </a:r>
            <a:r>
              <a:rPr lang="en-US" sz="2400" dirty="0">
                <a:latin typeface="Candara" panose="020E0502030303020204" pitchFamily="34" charset="0"/>
              </a:rPr>
              <a:t>on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GPU</a:t>
            </a:r>
            <a:r>
              <a:rPr lang="en-US" sz="2400" dirty="0">
                <a:latin typeface="Candara" panose="020E0502030303020204" pitchFamily="34" charset="0"/>
              </a:rPr>
              <a:t> for both LR and SVM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AC22B5-9EBD-C006-EB13-9EE47E0E0B62}"/>
              </a:ext>
            </a:extLst>
          </p:cNvPr>
          <p:cNvCxnSpPr>
            <a:cxnSpLocks/>
          </p:cNvCxnSpPr>
          <p:nvPr/>
        </p:nvCxnSpPr>
        <p:spPr>
          <a:xfrm>
            <a:off x="2385218" y="1474740"/>
            <a:ext cx="0" cy="1180617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8724944-84B4-C19A-A44A-A7E710ADB80A}"/>
              </a:ext>
            </a:extLst>
          </p:cNvPr>
          <p:cNvCxnSpPr>
            <a:cxnSpLocks/>
          </p:cNvCxnSpPr>
          <p:nvPr/>
        </p:nvCxnSpPr>
        <p:spPr>
          <a:xfrm>
            <a:off x="3076607" y="1474740"/>
            <a:ext cx="0" cy="2617922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3C36F39-69B8-6220-8CC0-84A461D68C67}"/>
              </a:ext>
            </a:extLst>
          </p:cNvPr>
          <p:cNvCxnSpPr>
            <a:cxnSpLocks/>
          </p:cNvCxnSpPr>
          <p:nvPr/>
        </p:nvCxnSpPr>
        <p:spPr>
          <a:xfrm>
            <a:off x="2385218" y="2221190"/>
            <a:ext cx="691389" cy="0"/>
          </a:xfrm>
          <a:prstGeom prst="straightConnector1">
            <a:avLst/>
          </a:prstGeom>
          <a:ln w="57150">
            <a:solidFill>
              <a:srgbClr val="E18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34DDECA-AA27-BD90-BF2C-E92A2AEE8FA2}"/>
              </a:ext>
            </a:extLst>
          </p:cNvPr>
          <p:cNvCxnSpPr>
            <a:cxnSpLocks/>
          </p:cNvCxnSpPr>
          <p:nvPr/>
        </p:nvCxnSpPr>
        <p:spPr>
          <a:xfrm flipH="1" flipV="1">
            <a:off x="2536288" y="2231316"/>
            <a:ext cx="788806" cy="82308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20">
            <a:extLst>
              <a:ext uri="{FF2B5EF4-FFF2-40B4-BE49-F238E27FC236}">
                <a16:creationId xmlns:a16="http://schemas.microsoft.com/office/drawing/2014/main" id="{256609F6-C8DC-1C2A-7D70-EADE91868BE4}"/>
              </a:ext>
            </a:extLst>
          </p:cNvPr>
          <p:cNvSpPr/>
          <p:nvPr/>
        </p:nvSpPr>
        <p:spPr>
          <a:xfrm>
            <a:off x="3179247" y="3054396"/>
            <a:ext cx="1673274" cy="4479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E1812C"/>
                </a:solidFill>
                <a:latin typeface="Candara" panose="020E0502030303020204" pitchFamily="34" charset="0"/>
              </a:rPr>
              <a:t>1.6x higher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7B99C28-A5A1-BF1F-6933-53CE9DF7862F}"/>
              </a:ext>
            </a:extLst>
          </p:cNvPr>
          <p:cNvCxnSpPr>
            <a:cxnSpLocks/>
          </p:cNvCxnSpPr>
          <p:nvPr/>
        </p:nvCxnSpPr>
        <p:spPr>
          <a:xfrm>
            <a:off x="6148153" y="1474740"/>
            <a:ext cx="0" cy="1180617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C19CDAD-072F-5765-DC9B-C58A1188EA83}"/>
              </a:ext>
            </a:extLst>
          </p:cNvPr>
          <p:cNvCxnSpPr>
            <a:cxnSpLocks/>
          </p:cNvCxnSpPr>
          <p:nvPr/>
        </p:nvCxnSpPr>
        <p:spPr>
          <a:xfrm>
            <a:off x="6968216" y="1474740"/>
            <a:ext cx="0" cy="2617922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3482A45-52C3-B73E-1421-C5577D63E540}"/>
              </a:ext>
            </a:extLst>
          </p:cNvPr>
          <p:cNvCxnSpPr>
            <a:cxnSpLocks/>
          </p:cNvCxnSpPr>
          <p:nvPr/>
        </p:nvCxnSpPr>
        <p:spPr>
          <a:xfrm>
            <a:off x="6148153" y="2221190"/>
            <a:ext cx="820063" cy="0"/>
          </a:xfrm>
          <a:prstGeom prst="straightConnector1">
            <a:avLst/>
          </a:prstGeom>
          <a:ln w="57150">
            <a:solidFill>
              <a:srgbClr val="E18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4EB5A6-3229-C5F8-F023-7D3CF06A19F5}"/>
              </a:ext>
            </a:extLst>
          </p:cNvPr>
          <p:cNvCxnSpPr>
            <a:cxnSpLocks/>
          </p:cNvCxnSpPr>
          <p:nvPr/>
        </p:nvCxnSpPr>
        <p:spPr>
          <a:xfrm flipH="1" flipV="1">
            <a:off x="6650096" y="2239844"/>
            <a:ext cx="624763" cy="98017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FA0F7DE1-C94D-4DD0-D8DD-C703BCE93C7A}"/>
              </a:ext>
            </a:extLst>
          </p:cNvPr>
          <p:cNvSpPr/>
          <p:nvPr/>
        </p:nvSpPr>
        <p:spPr>
          <a:xfrm>
            <a:off x="7182945" y="3220014"/>
            <a:ext cx="1794833" cy="4479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E1812C"/>
                </a:solidFill>
                <a:latin typeface="Candara" panose="020E0502030303020204" pitchFamily="34" charset="0"/>
              </a:rPr>
              <a:t>1.9x higher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4E27CC6-113B-C130-51AB-A01AC2E78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" t="10297" r="96539" b="43836"/>
          <a:stretch/>
        </p:blipFill>
        <p:spPr>
          <a:xfrm>
            <a:off x="217633" y="1399133"/>
            <a:ext cx="347439" cy="26802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EF1AC1-939E-B899-9A7F-A48C5AA13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b="36324"/>
          <a:stretch/>
        </p:blipFill>
        <p:spPr>
          <a:xfrm>
            <a:off x="603546" y="836906"/>
            <a:ext cx="8122127" cy="35582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327A060-63AE-1B7A-8A24-ECDA64F875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63146" b="8752"/>
          <a:stretch/>
        </p:blipFill>
        <p:spPr>
          <a:xfrm>
            <a:off x="583745" y="2923147"/>
            <a:ext cx="8141928" cy="1561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AAC4C-023E-9DFE-12C9-50835800C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5" t="91976" r="24555" b="2382"/>
          <a:stretch/>
        </p:blipFill>
        <p:spPr>
          <a:xfrm>
            <a:off x="3476436" y="4452450"/>
            <a:ext cx="3081748" cy="28926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ABA90C-6F79-FAEA-A9F3-3C2E008DF19A}"/>
              </a:ext>
            </a:extLst>
          </p:cNvPr>
          <p:cNvCxnSpPr>
            <a:cxnSpLocks/>
          </p:cNvCxnSpPr>
          <p:nvPr/>
        </p:nvCxnSpPr>
        <p:spPr>
          <a:xfrm>
            <a:off x="2331322" y="1494994"/>
            <a:ext cx="0" cy="1180617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A5F710D-9B08-2E03-346A-92A0C6E4C156}"/>
              </a:ext>
            </a:extLst>
          </p:cNvPr>
          <p:cNvCxnSpPr>
            <a:cxnSpLocks/>
          </p:cNvCxnSpPr>
          <p:nvPr/>
        </p:nvCxnSpPr>
        <p:spPr>
          <a:xfrm>
            <a:off x="4199328" y="1432510"/>
            <a:ext cx="0" cy="2755731"/>
          </a:xfrm>
          <a:prstGeom prst="line">
            <a:avLst/>
          </a:prstGeom>
          <a:ln w="31750">
            <a:solidFill>
              <a:srgbClr val="D7403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4F5D269-7138-7C7A-790E-44D16AA40F8F}"/>
              </a:ext>
            </a:extLst>
          </p:cNvPr>
          <p:cNvCxnSpPr>
            <a:cxnSpLocks/>
          </p:cNvCxnSpPr>
          <p:nvPr/>
        </p:nvCxnSpPr>
        <p:spPr>
          <a:xfrm>
            <a:off x="2331322" y="2221190"/>
            <a:ext cx="1868006" cy="18654"/>
          </a:xfrm>
          <a:prstGeom prst="straightConnector1">
            <a:avLst/>
          </a:prstGeom>
          <a:ln w="57150">
            <a:solidFill>
              <a:srgbClr val="D74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55A6A45-956B-D558-4780-46A978260C98}"/>
              </a:ext>
            </a:extLst>
          </p:cNvPr>
          <p:cNvCxnSpPr>
            <a:cxnSpLocks/>
          </p:cNvCxnSpPr>
          <p:nvPr/>
        </p:nvCxnSpPr>
        <p:spPr>
          <a:xfrm>
            <a:off x="2433962" y="1137308"/>
            <a:ext cx="985412" cy="111327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20">
            <a:extLst>
              <a:ext uri="{FF2B5EF4-FFF2-40B4-BE49-F238E27FC236}">
                <a16:creationId xmlns:a16="http://schemas.microsoft.com/office/drawing/2014/main" id="{CC921AAC-C58F-1F42-3218-27E42A132496}"/>
              </a:ext>
            </a:extLst>
          </p:cNvPr>
          <p:cNvSpPr/>
          <p:nvPr/>
        </p:nvSpPr>
        <p:spPr>
          <a:xfrm>
            <a:off x="766279" y="787246"/>
            <a:ext cx="1960356" cy="447958"/>
          </a:xfrm>
          <a:prstGeom prst="roundRect">
            <a:avLst/>
          </a:prstGeom>
          <a:solidFill>
            <a:srgbClr val="FBE5D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2.7x higher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1AE669C-CA85-EFB6-61AA-6D2CBAD1B77A}"/>
              </a:ext>
            </a:extLst>
          </p:cNvPr>
          <p:cNvCxnSpPr>
            <a:cxnSpLocks/>
          </p:cNvCxnSpPr>
          <p:nvPr/>
        </p:nvCxnSpPr>
        <p:spPr>
          <a:xfrm>
            <a:off x="6148153" y="1476340"/>
            <a:ext cx="0" cy="1180617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37CDE9B-F40B-4F6B-F93E-3B93D1C36437}"/>
              </a:ext>
            </a:extLst>
          </p:cNvPr>
          <p:cNvCxnSpPr>
            <a:cxnSpLocks/>
          </p:cNvCxnSpPr>
          <p:nvPr/>
        </p:nvCxnSpPr>
        <p:spPr>
          <a:xfrm>
            <a:off x="8170799" y="1432510"/>
            <a:ext cx="1" cy="2722354"/>
          </a:xfrm>
          <a:prstGeom prst="line">
            <a:avLst/>
          </a:prstGeom>
          <a:ln w="31750">
            <a:solidFill>
              <a:srgbClr val="D7403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EFDA029-F856-C23C-8DFF-9D58E3F15033}"/>
              </a:ext>
            </a:extLst>
          </p:cNvPr>
          <p:cNvCxnSpPr>
            <a:cxnSpLocks/>
          </p:cNvCxnSpPr>
          <p:nvPr/>
        </p:nvCxnSpPr>
        <p:spPr>
          <a:xfrm>
            <a:off x="6148153" y="2202536"/>
            <a:ext cx="2022646" cy="14675"/>
          </a:xfrm>
          <a:prstGeom prst="straightConnector1">
            <a:avLst/>
          </a:prstGeom>
          <a:ln w="57150">
            <a:solidFill>
              <a:srgbClr val="D74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EAA745E-3B1A-E46E-CAC6-178E885707A2}"/>
              </a:ext>
            </a:extLst>
          </p:cNvPr>
          <p:cNvCxnSpPr>
            <a:cxnSpLocks/>
          </p:cNvCxnSpPr>
          <p:nvPr/>
        </p:nvCxnSpPr>
        <p:spPr>
          <a:xfrm flipV="1">
            <a:off x="7441738" y="769424"/>
            <a:ext cx="396744" cy="140799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20">
            <a:extLst>
              <a:ext uri="{FF2B5EF4-FFF2-40B4-BE49-F238E27FC236}">
                <a16:creationId xmlns:a16="http://schemas.microsoft.com/office/drawing/2014/main" id="{D05235E3-D048-115A-AA32-11A86B8AE943}"/>
              </a:ext>
            </a:extLst>
          </p:cNvPr>
          <p:cNvSpPr/>
          <p:nvPr/>
        </p:nvSpPr>
        <p:spPr>
          <a:xfrm>
            <a:off x="7045677" y="629277"/>
            <a:ext cx="1960356" cy="447958"/>
          </a:xfrm>
          <a:prstGeom prst="roundRect">
            <a:avLst/>
          </a:prstGeom>
          <a:solidFill>
            <a:srgbClr val="FBE5D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3.2x higher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9AF23DE-B464-B336-B616-609949CD0017}"/>
              </a:ext>
            </a:extLst>
          </p:cNvPr>
          <p:cNvSpPr/>
          <p:nvPr/>
        </p:nvSpPr>
        <p:spPr>
          <a:xfrm>
            <a:off x="90434" y="738417"/>
            <a:ext cx="9053565" cy="566238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6C79C3A-BC50-C27B-EBFB-AE15D4C85525}"/>
              </a:ext>
            </a:extLst>
          </p:cNvPr>
          <p:cNvSpPr>
            <a:spLocks/>
          </p:cNvSpPr>
          <p:nvPr/>
        </p:nvSpPr>
        <p:spPr>
          <a:xfrm>
            <a:off x="6962477" y="386795"/>
            <a:ext cx="3347530" cy="3710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26285AA-0CE2-0C44-C77B-2B0CD5A847BD}"/>
              </a:ext>
            </a:extLst>
          </p:cNvPr>
          <p:cNvSpPr/>
          <p:nvPr/>
        </p:nvSpPr>
        <p:spPr>
          <a:xfrm>
            <a:off x="-275629" y="3559083"/>
            <a:ext cx="9683798" cy="12553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The </a:t>
            </a: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UPMEM PIM</a:t>
            </a: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 is a </a:t>
            </a: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viable alternative </a:t>
            </a: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to the </a:t>
            </a: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CPU</a:t>
            </a: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 and the </a:t>
            </a: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GPU </a:t>
            </a:r>
            <a:b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</a:b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for </a:t>
            </a: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</a:rPr>
              <a:t>training small dense models</a:t>
            </a:r>
            <a:r>
              <a:rPr lang="en-US" sz="2600" b="1" dirty="0">
                <a:solidFill>
                  <a:schemeClr val="tx1"/>
                </a:solidFill>
                <a:latin typeface="Candara" panose="020E0502030303020204" pitchFamily="34" charset="0"/>
              </a:rPr>
              <a:t> on </a:t>
            </a: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</a:rPr>
              <a:t>large-scale datasets</a:t>
            </a:r>
          </a:p>
        </p:txBody>
      </p:sp>
    </p:spTree>
    <p:extLst>
      <p:ext uri="{BB962C8B-B14F-4D97-AF65-F5344CB8AC3E}">
        <p14:creationId xmlns:p14="http://schemas.microsoft.com/office/powerpoint/2010/main" val="2532851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4865F4E-91B6-253A-9F06-A77D9C70AF30}"/>
              </a:ext>
            </a:extLst>
          </p:cNvPr>
          <p:cNvSpPr/>
          <p:nvPr/>
        </p:nvSpPr>
        <p:spPr>
          <a:xfrm>
            <a:off x="-216031" y="3728815"/>
            <a:ext cx="9576062" cy="2266997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8304D-9555-1778-F37E-F304637FC8E9}"/>
              </a:ext>
            </a:extLst>
          </p:cNvPr>
          <p:cNvSpPr txBox="1"/>
          <p:nvPr/>
        </p:nvSpPr>
        <p:spPr>
          <a:xfrm>
            <a:off x="-468522" y="3780848"/>
            <a:ext cx="9653033" cy="221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Communication and synchronization </a:t>
            </a:r>
            <a:r>
              <a:rPr lang="en-US" sz="2400" dirty="0">
                <a:latin typeface="Candara" panose="020E0502030303020204" pitchFamily="34" charset="0"/>
              </a:rPr>
              <a:t>between the parameter server and PIM is a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bottleneck</a:t>
            </a:r>
            <a:r>
              <a:rPr lang="en-US" sz="2400" dirty="0">
                <a:latin typeface="Candara" panose="020E0502030303020204" pitchFamily="34" charset="0"/>
              </a:rPr>
              <a:t> for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MA-SGD/GA-SGD</a:t>
            </a: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Candara" panose="020E0502030303020204" pitchFamily="34" charset="0"/>
            </a:endParaRP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For </a:t>
            </a:r>
            <a:r>
              <a:rPr lang="en-US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all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 combinations</a:t>
            </a:r>
            <a:r>
              <a:rPr lang="en-US" sz="2400" dirty="0">
                <a:latin typeface="Candara" panose="020E0502030303020204" pitchFamily="34" charset="0"/>
              </a:rPr>
              <a:t> of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optimization algorithms </a:t>
            </a:r>
            <a:r>
              <a:rPr lang="en-US" sz="2400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models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PIM computation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takes more time </a:t>
            </a:r>
            <a:r>
              <a:rPr lang="en-US" sz="2400" dirty="0">
                <a:latin typeface="Candara" panose="020E0502030303020204" pitchFamily="34" charset="0"/>
              </a:rPr>
              <a:t>than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PIM data movement </a:t>
            </a:r>
            <a:r>
              <a:rPr lang="en-US" sz="2400" dirty="0">
                <a:latin typeface="Candara" panose="020E0502030303020204" pitchFamily="34" charset="0"/>
              </a:rPr>
              <a:t>on the UPMEM PIM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350B44-DDAB-420E-054D-CFECBD9D5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" y="1533265"/>
            <a:ext cx="8994686" cy="19583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PIM Performance Breakdown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C1FBEB-5D80-2B2D-D8EC-273ECEBC51B9}"/>
              </a:ext>
            </a:extLst>
          </p:cNvPr>
          <p:cNvCxnSpPr>
            <a:cxnSpLocks/>
          </p:cNvCxnSpPr>
          <p:nvPr/>
        </p:nvCxnSpPr>
        <p:spPr>
          <a:xfrm flipV="1">
            <a:off x="1660966" y="2237220"/>
            <a:ext cx="0" cy="480349"/>
          </a:xfrm>
          <a:prstGeom prst="straightConnector1">
            <a:avLst/>
          </a:prstGeom>
          <a:ln w="44450">
            <a:solidFill>
              <a:srgbClr val="E18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454268F4-BC1E-CCFF-4901-ECB8A3537230}"/>
              </a:ext>
            </a:extLst>
          </p:cNvPr>
          <p:cNvSpPr/>
          <p:nvPr/>
        </p:nvSpPr>
        <p:spPr>
          <a:xfrm>
            <a:off x="543338" y="862187"/>
            <a:ext cx="2360139" cy="9097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1812C"/>
                </a:solidFill>
                <a:latin typeface="Candara" panose="020E0502030303020204" pitchFamily="34" charset="0"/>
              </a:rPr>
              <a:t>223.3x higher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83FCB9-00F0-BEE2-89B1-9C3A7EC62135}"/>
              </a:ext>
            </a:extLst>
          </p:cNvPr>
          <p:cNvCxnSpPr>
            <a:cxnSpLocks/>
          </p:cNvCxnSpPr>
          <p:nvPr/>
        </p:nvCxnSpPr>
        <p:spPr>
          <a:xfrm flipV="1">
            <a:off x="1677946" y="1768636"/>
            <a:ext cx="295155" cy="79228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D5310B05-B73F-E1CF-CDC2-B9621F1C7112}"/>
              </a:ext>
            </a:extLst>
          </p:cNvPr>
          <p:cNvSpPr>
            <a:spLocks/>
          </p:cNvSpPr>
          <p:nvPr/>
        </p:nvSpPr>
        <p:spPr>
          <a:xfrm rot="15136961" flipV="1">
            <a:off x="6031779" y="1870328"/>
            <a:ext cx="921096" cy="1694483"/>
          </a:xfrm>
          <a:prstGeom prst="arc">
            <a:avLst>
              <a:gd name="adj1" fmla="val 15772949"/>
              <a:gd name="adj2" fmla="val 409181"/>
            </a:avLst>
          </a:prstGeom>
          <a:ln w="44450">
            <a:solidFill>
              <a:srgbClr val="2E75A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9EDB8E-0639-70A9-2439-EAC8C6DA0B4A}"/>
              </a:ext>
            </a:extLst>
          </p:cNvPr>
          <p:cNvCxnSpPr>
            <a:cxnSpLocks/>
          </p:cNvCxnSpPr>
          <p:nvPr/>
        </p:nvCxnSpPr>
        <p:spPr>
          <a:xfrm flipV="1">
            <a:off x="7212956" y="1533265"/>
            <a:ext cx="295155" cy="79228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0">
            <a:extLst>
              <a:ext uri="{FF2B5EF4-FFF2-40B4-BE49-F238E27FC236}">
                <a16:creationId xmlns:a16="http://schemas.microsoft.com/office/drawing/2014/main" id="{2008969F-6725-2122-E67C-214C4C0F6FCC}"/>
              </a:ext>
            </a:extLst>
          </p:cNvPr>
          <p:cNvSpPr/>
          <p:nvPr/>
        </p:nvSpPr>
        <p:spPr>
          <a:xfrm>
            <a:off x="6703474" y="789221"/>
            <a:ext cx="2360139" cy="909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E75A2"/>
                </a:solidFill>
                <a:latin typeface="Candara" panose="020E0502030303020204" pitchFamily="34" charset="0"/>
              </a:rPr>
              <a:t>14.1x higher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9E2C20-EDAC-02D5-90D2-28DB92660FD1}"/>
              </a:ext>
            </a:extLst>
          </p:cNvPr>
          <p:cNvSpPr/>
          <p:nvPr/>
        </p:nvSpPr>
        <p:spPr>
          <a:xfrm>
            <a:off x="90434" y="578735"/>
            <a:ext cx="9053565" cy="5764194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D4F695-D1B2-9FA2-C9C7-3148248DADFC}"/>
              </a:ext>
            </a:extLst>
          </p:cNvPr>
          <p:cNvSpPr/>
          <p:nvPr/>
        </p:nvSpPr>
        <p:spPr>
          <a:xfrm>
            <a:off x="-275629" y="3559083"/>
            <a:ext cx="9683798" cy="12553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The UPMEM PIM is </a:t>
            </a:r>
            <a:r>
              <a:rPr lang="en-US" sz="2400" b="1" i="1" dirty="0">
                <a:solidFill>
                  <a:srgbClr val="D74038"/>
                </a:solidFill>
                <a:latin typeface="Candara" panose="020E0502030303020204" pitchFamily="34" charset="0"/>
              </a:rPr>
              <a:t>less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suitable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for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ML models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optimization algorithms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that require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frequent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communication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and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synchronization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between PIM and the parameter server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F3EBAD-601A-3B38-9722-27B60E1F813B}"/>
              </a:ext>
            </a:extLst>
          </p:cNvPr>
          <p:cNvSpPr/>
          <p:nvPr/>
        </p:nvSpPr>
        <p:spPr>
          <a:xfrm>
            <a:off x="2743200" y="3314700"/>
            <a:ext cx="382905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A6DF3C-ABC7-0C40-89F5-05B0F7025359}"/>
              </a:ext>
            </a:extLst>
          </p:cNvPr>
          <p:cNvSpPr/>
          <p:nvPr/>
        </p:nvSpPr>
        <p:spPr>
          <a:xfrm>
            <a:off x="6770370" y="3314700"/>
            <a:ext cx="382905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604C3B-7FCA-78C5-4F7A-0B55C3AF8121}"/>
              </a:ext>
            </a:extLst>
          </p:cNvPr>
          <p:cNvSpPr/>
          <p:nvPr/>
        </p:nvSpPr>
        <p:spPr>
          <a:xfrm>
            <a:off x="2417797" y="1853024"/>
            <a:ext cx="965483" cy="278671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BD60A3-99FE-9557-19BD-D79E37A92237}"/>
              </a:ext>
            </a:extLst>
          </p:cNvPr>
          <p:cNvSpPr/>
          <p:nvPr/>
        </p:nvSpPr>
        <p:spPr>
          <a:xfrm>
            <a:off x="6559267" y="1853023"/>
            <a:ext cx="965483" cy="278671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973A65-D394-2801-5CED-7B7E91BC3D1F}"/>
              </a:ext>
            </a:extLst>
          </p:cNvPr>
          <p:cNvSpPr/>
          <p:nvPr/>
        </p:nvSpPr>
        <p:spPr>
          <a:xfrm>
            <a:off x="14464" y="1481552"/>
            <a:ext cx="492996" cy="2010035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868CB3-643B-7EE3-9B76-EDAAFA048478}"/>
              </a:ext>
            </a:extLst>
          </p:cNvPr>
          <p:cNvSpPr/>
          <p:nvPr/>
        </p:nvSpPr>
        <p:spPr>
          <a:xfrm>
            <a:off x="741397" y="2874104"/>
            <a:ext cx="1249328" cy="503461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3A3FC1-BD2A-AC3F-A63C-23A8CD42ECD2}"/>
              </a:ext>
            </a:extLst>
          </p:cNvPr>
          <p:cNvSpPr/>
          <p:nvPr/>
        </p:nvSpPr>
        <p:spPr>
          <a:xfrm>
            <a:off x="2934652" y="1519620"/>
            <a:ext cx="3946208" cy="278671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EDE4C6-95CD-1D73-C057-CC3647D0905E}"/>
              </a:ext>
            </a:extLst>
          </p:cNvPr>
          <p:cNvSpPr/>
          <p:nvPr/>
        </p:nvSpPr>
        <p:spPr>
          <a:xfrm>
            <a:off x="2061327" y="2909758"/>
            <a:ext cx="681873" cy="467807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0AD7EE-AB79-8AFF-8D8C-C22CCFCFBA97}"/>
              </a:ext>
            </a:extLst>
          </p:cNvPr>
          <p:cNvSpPr/>
          <p:nvPr/>
        </p:nvSpPr>
        <p:spPr>
          <a:xfrm>
            <a:off x="2904747" y="2925540"/>
            <a:ext cx="1038603" cy="452026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B90DE3-1985-1B9F-1AC4-3E61A910F4E0}"/>
              </a:ext>
            </a:extLst>
          </p:cNvPr>
          <p:cNvSpPr/>
          <p:nvPr/>
        </p:nvSpPr>
        <p:spPr>
          <a:xfrm>
            <a:off x="4035142" y="2909759"/>
            <a:ext cx="759743" cy="278672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0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0" grpId="0" animBg="1"/>
      <p:bldP spid="22" grpId="0" animBg="1"/>
      <p:bldP spid="24" grpId="0" animBg="1"/>
      <p:bldP spid="3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7065-D752-A8B6-C6D9-51DDDB2D7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62162"/>
            <a:ext cx="7772400" cy="2387600"/>
          </a:xfrm>
        </p:spPr>
        <p:txBody>
          <a:bodyPr/>
          <a:lstStyle/>
          <a:p>
            <a:r>
              <a:rPr lang="en-US" dirty="0"/>
              <a:t>Criteo</a:t>
            </a:r>
            <a:br>
              <a:rPr lang="en-US" dirty="0"/>
            </a:br>
            <a:r>
              <a:rPr lang="en-US" dirty="0"/>
              <a:t>Dataset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64092-6E05-0BC2-C0C2-B2946D5B1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E2058-E4BF-B562-DF36-311315EE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092" y="6382477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483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B385B-790D-E889-DF11-1F9BC79CF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"/>
          <a:stretch/>
        </p:blipFill>
        <p:spPr>
          <a:xfrm>
            <a:off x="313105" y="952566"/>
            <a:ext cx="8517789" cy="3897226"/>
          </a:xfrm>
          <a:prstGeom prst="rect">
            <a:avLst/>
          </a:prstGeom>
        </p:spPr>
      </p:pic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9F685BBB-3D4F-DECC-C242-5E2766871CEF}"/>
              </a:ext>
            </a:extLst>
          </p:cNvPr>
          <p:cNvSpPr/>
          <p:nvPr/>
        </p:nvSpPr>
        <p:spPr>
          <a:xfrm>
            <a:off x="-155179" y="5291418"/>
            <a:ext cx="9576062" cy="1102658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C6718F-6A9B-E98A-EE68-EB3D6C17A942}"/>
              </a:ext>
            </a:extLst>
          </p:cNvPr>
          <p:cNvSpPr/>
          <p:nvPr/>
        </p:nvSpPr>
        <p:spPr>
          <a:xfrm>
            <a:off x="2863215" y="4583430"/>
            <a:ext cx="394335" cy="3257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09FC1C-C97C-1010-33D2-2827AF2310D6}"/>
              </a:ext>
            </a:extLst>
          </p:cNvPr>
          <p:cNvSpPr/>
          <p:nvPr/>
        </p:nvSpPr>
        <p:spPr>
          <a:xfrm>
            <a:off x="6764655" y="4583429"/>
            <a:ext cx="394335" cy="3257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PIM Strong Scaling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9795C-A416-6B25-FBAA-6916C58253E0}"/>
              </a:ext>
            </a:extLst>
          </p:cNvPr>
          <p:cNvSpPr txBox="1"/>
          <p:nvPr/>
        </p:nvSpPr>
        <p:spPr>
          <a:xfrm>
            <a:off x="-509033" y="5369157"/>
            <a:ext cx="9653033" cy="96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latin typeface="Candara" panose="020E0502030303020204" pitchFamily="34" charset="0"/>
              </a:rPr>
              <a:t>For high-dimensional sparse models, for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MA-SGD/ADMM </a:t>
            </a:r>
            <a:r>
              <a:rPr lang="en-US" sz="2100" dirty="0">
                <a:latin typeface="Candara" panose="020E0502030303020204" pitchFamily="34" charset="0"/>
              </a:rPr>
              <a:t>on the UPMEM PIM we observe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good strong scalability </a:t>
            </a:r>
            <a:r>
              <a:rPr lang="en-US" sz="2100" dirty="0">
                <a:latin typeface="Candara" panose="020E0502030303020204" pitchFamily="34" charset="0"/>
              </a:rPr>
              <a:t>in terms of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total training time</a:t>
            </a:r>
            <a:r>
              <a:rPr lang="en-US" sz="2100" dirty="0">
                <a:latin typeface="Candara" panose="020E0502030303020204" pitchFamily="34" charset="0"/>
              </a:rPr>
              <a:t>, but </a:t>
            </a:r>
            <a:r>
              <a:rPr lang="en-US" sz="2100" b="1" dirty="0">
                <a:solidFill>
                  <a:srgbClr val="D74038"/>
                </a:solidFill>
                <a:latin typeface="Candara" panose="020E0502030303020204" pitchFamily="34" charset="0"/>
              </a:rPr>
              <a:t>poor in AUC Score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F80F43-A4D1-9547-1756-631E4AF77443}"/>
              </a:ext>
            </a:extLst>
          </p:cNvPr>
          <p:cNvCxnSpPr/>
          <p:nvPr/>
        </p:nvCxnSpPr>
        <p:spPr>
          <a:xfrm>
            <a:off x="1452623" y="2361235"/>
            <a:ext cx="723418" cy="0"/>
          </a:xfrm>
          <a:prstGeom prst="straightConnector1">
            <a:avLst/>
          </a:prstGeom>
          <a:ln w="57150">
            <a:solidFill>
              <a:srgbClr val="144B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54E694-9554-971B-65C2-A359AB4B79BD}"/>
              </a:ext>
            </a:extLst>
          </p:cNvPr>
          <p:cNvCxnSpPr>
            <a:cxnSpLocks/>
          </p:cNvCxnSpPr>
          <p:nvPr/>
        </p:nvCxnSpPr>
        <p:spPr>
          <a:xfrm flipH="1" flipV="1">
            <a:off x="1285370" y="1488843"/>
            <a:ext cx="421896" cy="87239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AD7A783B-C84E-9028-2A55-04DBEE539B63}"/>
              </a:ext>
            </a:extLst>
          </p:cNvPr>
          <p:cNvSpPr/>
          <p:nvPr/>
        </p:nvSpPr>
        <p:spPr>
          <a:xfrm>
            <a:off x="80387" y="696556"/>
            <a:ext cx="2533678" cy="792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E75A2"/>
                </a:solidFill>
                <a:latin typeface="Candara" panose="020E0502030303020204" pitchFamily="34" charset="0"/>
              </a:rPr>
              <a:t>Reduction by</a:t>
            </a:r>
            <a:br>
              <a:rPr lang="en-US" sz="2400" b="1" dirty="0">
                <a:solidFill>
                  <a:srgbClr val="2E75A2"/>
                </a:solidFill>
                <a:latin typeface="Candara" panose="020E0502030303020204" pitchFamily="34" charset="0"/>
              </a:rPr>
            </a:br>
            <a:r>
              <a:rPr lang="en-US" sz="2400" b="1" dirty="0">
                <a:solidFill>
                  <a:srgbClr val="2E75A2"/>
                </a:solidFill>
                <a:latin typeface="Candara" panose="020E0502030303020204" pitchFamily="34" charset="0"/>
              </a:rPr>
              <a:t>2.9x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08D295C6-3E7A-511D-4322-EB5168ADF0C4}"/>
              </a:ext>
            </a:extLst>
          </p:cNvPr>
          <p:cNvSpPr/>
          <p:nvPr/>
        </p:nvSpPr>
        <p:spPr>
          <a:xfrm>
            <a:off x="80387" y="4459390"/>
            <a:ext cx="3420955" cy="909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2E75A2"/>
                </a:solidFill>
                <a:latin typeface="Candara" panose="020E0502030303020204" pitchFamily="34" charset="0"/>
              </a:rPr>
              <a:t>Auc</a:t>
            </a:r>
            <a:r>
              <a:rPr lang="en-US" sz="2400" b="1" dirty="0">
                <a:solidFill>
                  <a:srgbClr val="2E75A2"/>
                </a:solidFill>
                <a:latin typeface="Candara" panose="020E0502030303020204" pitchFamily="34" charset="0"/>
              </a:rPr>
              <a:t> Score decreases from 0.74 to 0.72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4AF355-B402-0829-1CA4-FCB6B4B3F63F}"/>
              </a:ext>
            </a:extLst>
          </p:cNvPr>
          <p:cNvCxnSpPr/>
          <p:nvPr/>
        </p:nvCxnSpPr>
        <p:spPr>
          <a:xfrm>
            <a:off x="1452623" y="3294926"/>
            <a:ext cx="723418" cy="0"/>
          </a:xfrm>
          <a:prstGeom prst="straightConnector1">
            <a:avLst/>
          </a:prstGeom>
          <a:ln w="57150">
            <a:solidFill>
              <a:srgbClr val="144B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018B9D-B046-3E53-98D7-005963A4C92A}"/>
              </a:ext>
            </a:extLst>
          </p:cNvPr>
          <p:cNvCxnSpPr>
            <a:cxnSpLocks/>
          </p:cNvCxnSpPr>
          <p:nvPr/>
        </p:nvCxnSpPr>
        <p:spPr>
          <a:xfrm flipV="1">
            <a:off x="1125316" y="3272769"/>
            <a:ext cx="478068" cy="114082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BC7BCD0-EC7A-1AA4-CB5E-E8872B9EC5AB}"/>
              </a:ext>
            </a:extLst>
          </p:cNvPr>
          <p:cNvSpPr/>
          <p:nvPr/>
        </p:nvSpPr>
        <p:spPr>
          <a:xfrm>
            <a:off x="90434" y="578735"/>
            <a:ext cx="9053565" cy="586913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A35069-2158-C8DF-D06B-F33B0E7AB693}"/>
              </a:ext>
            </a:extLst>
          </p:cNvPr>
          <p:cNvSpPr/>
          <p:nvPr/>
        </p:nvSpPr>
        <p:spPr>
          <a:xfrm>
            <a:off x="-275629" y="3559083"/>
            <a:ext cx="9683798" cy="12553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The scalability potential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of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UPMEM PIM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for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training </a:t>
            </a:r>
            <a:b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</a:b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high-dimensional sparse models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is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limited by its lack of </a:t>
            </a:r>
            <a:b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</a:b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direct inter-DPU communication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FF443A-390A-7504-159B-478ECA5737B0}"/>
              </a:ext>
            </a:extLst>
          </p:cNvPr>
          <p:cNvSpPr/>
          <p:nvPr/>
        </p:nvSpPr>
        <p:spPr>
          <a:xfrm>
            <a:off x="218121" y="1617346"/>
            <a:ext cx="513399" cy="1377314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AFA792-DB78-CB89-9437-E64B70C891A4}"/>
              </a:ext>
            </a:extLst>
          </p:cNvPr>
          <p:cNvSpPr/>
          <p:nvPr/>
        </p:nvSpPr>
        <p:spPr>
          <a:xfrm>
            <a:off x="2727705" y="952566"/>
            <a:ext cx="4398900" cy="544764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371FCC-4754-D54E-14DA-84F870509A81}"/>
              </a:ext>
            </a:extLst>
          </p:cNvPr>
          <p:cNvSpPr/>
          <p:nvPr/>
        </p:nvSpPr>
        <p:spPr>
          <a:xfrm>
            <a:off x="474344" y="3072741"/>
            <a:ext cx="302895" cy="1144929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B2195E-D147-DCFF-9468-C211D94167F2}"/>
              </a:ext>
            </a:extLst>
          </p:cNvPr>
          <p:cNvSpPr/>
          <p:nvPr/>
        </p:nvSpPr>
        <p:spPr>
          <a:xfrm>
            <a:off x="1989771" y="1497331"/>
            <a:ext cx="2050734" cy="262890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F8265E-4A81-2DFA-E9B7-EED39CAF3479}"/>
              </a:ext>
            </a:extLst>
          </p:cNvPr>
          <p:cNvSpPr/>
          <p:nvPr/>
        </p:nvSpPr>
        <p:spPr>
          <a:xfrm>
            <a:off x="5813804" y="1485901"/>
            <a:ext cx="2232915" cy="274320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50C7D3-3401-E9C5-3AD2-4E2732575647}"/>
              </a:ext>
            </a:extLst>
          </p:cNvPr>
          <p:cNvSpPr/>
          <p:nvPr/>
        </p:nvSpPr>
        <p:spPr>
          <a:xfrm>
            <a:off x="3702365" y="4455458"/>
            <a:ext cx="2658429" cy="274320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05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5" grpId="0" animBg="1"/>
      <p:bldP spid="19" grpId="0" animBg="1"/>
      <p:bldP spid="20" grpId="0" animBg="1"/>
      <p:bldP spid="6" grpId="0" animBg="1"/>
      <p:bldP spid="6" grpId="1" animBg="1"/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64BC45A-E812-29E9-9A84-CE16FBEF2BCB}"/>
              </a:ext>
            </a:extLst>
          </p:cNvPr>
          <p:cNvSpPr/>
          <p:nvPr/>
        </p:nvSpPr>
        <p:spPr>
          <a:xfrm>
            <a:off x="-216031" y="5384111"/>
            <a:ext cx="9576062" cy="91881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B8D19DD-8D90-7FA0-369F-7D1B8744DE60}"/>
              </a:ext>
            </a:extLst>
          </p:cNvPr>
          <p:cNvSpPr/>
          <p:nvPr/>
        </p:nvSpPr>
        <p:spPr>
          <a:xfrm>
            <a:off x="-212060" y="2061924"/>
            <a:ext cx="9576062" cy="3139858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1A5F62D-DC5B-B5B4-6412-29D66EB82E74}"/>
              </a:ext>
            </a:extLst>
          </p:cNvPr>
          <p:cNvSpPr/>
          <p:nvPr/>
        </p:nvSpPr>
        <p:spPr>
          <a:xfrm>
            <a:off x="-216031" y="949869"/>
            <a:ext cx="9576062" cy="929727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More in the Paper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55522-871A-B47B-FDDA-96D65D94C471}"/>
              </a:ext>
            </a:extLst>
          </p:cNvPr>
          <p:cNvSpPr txBox="1"/>
          <p:nvPr/>
        </p:nvSpPr>
        <p:spPr>
          <a:xfrm>
            <a:off x="104633" y="1014484"/>
            <a:ext cx="89946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Rigorous analysis of many combinations</a:t>
            </a:r>
            <a:r>
              <a:rPr lang="en-US" sz="2400" dirty="0">
                <a:latin typeface="Candara" panose="020E0502030303020204" pitchFamily="34" charset="0"/>
              </a:rPr>
              <a:t> of algorithms, models, architectures, and datasets</a:t>
            </a:r>
          </a:p>
          <a:p>
            <a:endParaRPr lang="en-US" sz="2400" dirty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For each </a:t>
            </a:r>
            <a:r>
              <a:rPr lang="en-US" sz="2400" b="1" dirty="0">
                <a:solidFill>
                  <a:srgbClr val="55A868"/>
                </a:solidFill>
                <a:latin typeface="Candara" panose="020E0502030303020204" pitchFamily="34" charset="0"/>
              </a:rPr>
              <a:t>YFCC100M-HNfc6</a:t>
            </a:r>
            <a:r>
              <a:rPr lang="en-US" sz="2400" dirty="0">
                <a:latin typeface="Candara" panose="020E0502030303020204" pitchFamily="34" charset="0"/>
              </a:rPr>
              <a:t> and </a:t>
            </a:r>
            <a:r>
              <a:rPr lang="en-US" sz="2400" b="1" dirty="0">
                <a:solidFill>
                  <a:srgbClr val="55A868"/>
                </a:solidFill>
                <a:latin typeface="Candara" panose="020E0502030303020204" pitchFamily="34" charset="0"/>
              </a:rPr>
              <a:t>Criteo 1TB Click Logs </a:t>
            </a:r>
            <a:r>
              <a:rPr lang="en-US" sz="2400" dirty="0">
                <a:latin typeface="Candara" panose="020E0502030303020204" pitchFamily="34" charset="0"/>
              </a:rPr>
              <a:t>datasets, we examine</a:t>
            </a:r>
          </a:p>
          <a:p>
            <a:pPr marL="800100" lvl="1" indent="-342900">
              <a:buFont typeface="Candara" panose="020E0502030303020204" pitchFamily="34" charset="0"/>
              <a:buChar char="-"/>
            </a:pPr>
            <a:r>
              <a:rPr lang="en-US" sz="2400" b="1" dirty="0">
                <a:solidFill>
                  <a:srgbClr val="55A868"/>
                </a:solidFill>
                <a:latin typeface="Candara" panose="020E0502030303020204" pitchFamily="34" charset="0"/>
              </a:rPr>
              <a:t>PIM performance breakdown</a:t>
            </a:r>
          </a:p>
          <a:p>
            <a:pPr marL="800100" lvl="1" indent="-342900">
              <a:buFont typeface="Candara" panose="020E0502030303020204" pitchFamily="34" charset="0"/>
              <a:buChar char="-"/>
            </a:pPr>
            <a:r>
              <a:rPr lang="en-US" sz="2400" b="1" dirty="0">
                <a:solidFill>
                  <a:srgbClr val="55A868"/>
                </a:solidFill>
                <a:latin typeface="Candara" panose="020E0502030303020204" pitchFamily="34" charset="0"/>
              </a:rPr>
              <a:t>PIM performance comparison </a:t>
            </a:r>
            <a:r>
              <a:rPr lang="en-US" sz="2400" dirty="0">
                <a:latin typeface="Candara" panose="020E0502030303020204" pitchFamily="34" charset="0"/>
              </a:rPr>
              <a:t>&amp; </a:t>
            </a:r>
            <a:r>
              <a:rPr lang="en-US" sz="2400" b="1" dirty="0">
                <a:solidFill>
                  <a:srgbClr val="55A868"/>
                </a:solidFill>
                <a:latin typeface="Candara" panose="020E0502030303020204" pitchFamily="34" charset="0"/>
              </a:rPr>
              <a:t>algorithm selection</a:t>
            </a:r>
          </a:p>
          <a:p>
            <a:pPr marL="800100" lvl="1" indent="-342900">
              <a:buFont typeface="Candara" panose="020E0502030303020204" pitchFamily="34" charset="0"/>
              <a:buChar char="-"/>
            </a:pPr>
            <a:r>
              <a:rPr lang="en-US" sz="2400" b="1" dirty="0">
                <a:solidFill>
                  <a:srgbClr val="55A868"/>
                </a:solidFill>
                <a:latin typeface="Candara" panose="020E0502030303020204" pitchFamily="34" charset="0"/>
              </a:rPr>
              <a:t>Batch size sensitivity analysis</a:t>
            </a:r>
          </a:p>
          <a:p>
            <a:pPr marL="800100" lvl="1" indent="-342900">
              <a:buFont typeface="Candara" panose="020E0502030303020204" pitchFamily="34" charset="0"/>
              <a:buChar char="-"/>
            </a:pPr>
            <a:r>
              <a:rPr lang="en-US" sz="2400" b="1" dirty="0">
                <a:solidFill>
                  <a:srgbClr val="55A868"/>
                </a:solidFill>
                <a:latin typeface="Candara" panose="020E0502030303020204" pitchFamily="34" charset="0"/>
              </a:rPr>
              <a:t>Impact of scaling </a:t>
            </a:r>
          </a:p>
          <a:p>
            <a:pPr marL="1257300" lvl="2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Weak Scaling</a:t>
            </a:r>
          </a:p>
          <a:p>
            <a:pPr marL="1257300" lvl="2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Strong Scaling</a:t>
            </a:r>
          </a:p>
          <a:p>
            <a:pPr marL="1257300" lvl="2" indent="-342900">
              <a:buFont typeface="Candara" panose="020E0502030303020204" pitchFamily="34" charset="0"/>
              <a:buChar char="-"/>
            </a:pPr>
            <a:endParaRPr lang="en-US" sz="2400" dirty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4472C4"/>
                </a:solidFill>
                <a:latin typeface="Candara" panose="020E0502030303020204" pitchFamily="34" charset="0"/>
              </a:rPr>
              <a:t>Extended observations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solidFill>
                  <a:srgbClr val="4472C4"/>
                </a:solidFill>
                <a:latin typeface="Candara" panose="020E0502030303020204" pitchFamily="34" charset="0"/>
              </a:rPr>
              <a:t>takeaways</a:t>
            </a:r>
            <a:r>
              <a:rPr lang="en-US" sz="2400" dirty="0">
                <a:latin typeface="Candara" panose="020E0502030303020204" pitchFamily="34" charset="0"/>
              </a:rPr>
              <a:t>, and </a:t>
            </a:r>
            <a:r>
              <a:rPr lang="en-US" sz="2400" b="1" dirty="0">
                <a:solidFill>
                  <a:srgbClr val="4472C4"/>
                </a:solidFill>
                <a:latin typeface="Candara" panose="020E0502030303020204" pitchFamily="34" charset="0"/>
              </a:rPr>
              <a:t>implications for future PIM hardware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A7E6CD-901D-C65C-B0FA-6E1856E93DDD}"/>
              </a:ext>
            </a:extLst>
          </p:cNvPr>
          <p:cNvSpPr/>
          <p:nvPr/>
        </p:nvSpPr>
        <p:spPr>
          <a:xfrm>
            <a:off x="-551329" y="900953"/>
            <a:ext cx="10165975" cy="5546912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A42EF9-C432-0882-7643-289C1968A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4"/>
          <a:stretch/>
        </p:blipFill>
        <p:spPr>
          <a:xfrm>
            <a:off x="903772" y="1502467"/>
            <a:ext cx="7562240" cy="3761283"/>
          </a:xfrm>
          <a:prstGeom prst="rect">
            <a:avLst/>
          </a:prstGeom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036A6C-EC36-8858-A507-A6EA5765C3BD}"/>
              </a:ext>
            </a:extLst>
          </p:cNvPr>
          <p:cNvSpPr txBox="1"/>
          <p:nvPr/>
        </p:nvSpPr>
        <p:spPr>
          <a:xfrm>
            <a:off x="1415912" y="5561473"/>
            <a:ext cx="6400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2127F6"/>
                </a:solidFill>
                <a:latin typeface="Consolas" panose="020B0609020204030204" pitchFamily="49" charset="0"/>
                <a:cs typeface="Consolas" panose="020B0609020204030204" pitchFamily="49" charset="0"/>
                <a:hlinkClick r:id="rId4"/>
              </a:rPr>
              <a:t>https://arxiv.org/pdf/2404.07164v2</a:t>
            </a:r>
            <a:endParaRPr lang="en-IN" sz="2000" b="1" dirty="0">
              <a:solidFill>
                <a:srgbClr val="2127F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9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2" grpId="0" animBg="1"/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1E64A-D96E-5BC8-007E-17912C64D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719150-459A-4B70-E540-CA7EA5530047}"/>
              </a:ext>
            </a:extLst>
          </p:cNvPr>
          <p:cNvSpPr/>
          <p:nvPr/>
        </p:nvSpPr>
        <p:spPr>
          <a:xfrm>
            <a:off x="-225587" y="1734269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Motivation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97DE8-F2C8-55C0-0DED-036F32C25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09AF6D-3EE1-8966-C863-D4E526850BBC}"/>
              </a:ext>
            </a:extLst>
          </p:cNvPr>
          <p:cNvSpPr/>
          <p:nvPr/>
        </p:nvSpPr>
        <p:spPr>
          <a:xfrm>
            <a:off x="-225587" y="956925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6B95DE-1FB5-96F1-AFFC-4EFA1EA2F87F}"/>
              </a:ext>
            </a:extLst>
          </p:cNvPr>
          <p:cNvSpPr/>
          <p:nvPr/>
        </p:nvSpPr>
        <p:spPr>
          <a:xfrm>
            <a:off x="-225587" y="2511613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UPMEM PIM System Implementation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C1CC4-D876-202A-9F5E-345EEB2FD496}"/>
              </a:ext>
            </a:extLst>
          </p:cNvPr>
          <p:cNvSpPr/>
          <p:nvPr/>
        </p:nvSpPr>
        <p:spPr>
          <a:xfrm>
            <a:off x="-225587" y="3288957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Methodology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DAC941-B4A0-CB8B-30D5-3D78D6C6E3E6}"/>
              </a:ext>
            </a:extLst>
          </p:cNvPr>
          <p:cNvSpPr/>
          <p:nvPr/>
        </p:nvSpPr>
        <p:spPr>
          <a:xfrm>
            <a:off x="-225587" y="4843645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Implications for PIM Hardware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FDBA4D-36CC-0035-DD3E-14A6B8A5B6ED}"/>
              </a:ext>
            </a:extLst>
          </p:cNvPr>
          <p:cNvSpPr/>
          <p:nvPr/>
        </p:nvSpPr>
        <p:spPr>
          <a:xfrm>
            <a:off x="-225587" y="4066301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Evaluation &amp; Key 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6A0886-D973-455D-195E-7A5B3D6BE220}"/>
              </a:ext>
            </a:extLst>
          </p:cNvPr>
          <p:cNvSpPr/>
          <p:nvPr/>
        </p:nvSpPr>
        <p:spPr>
          <a:xfrm>
            <a:off x="-225587" y="5620989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Conclusion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A333B-0784-50A7-378E-4DF60AD3CFCA}"/>
              </a:ext>
            </a:extLst>
          </p:cNvPr>
          <p:cNvSpPr/>
          <p:nvPr/>
        </p:nvSpPr>
        <p:spPr>
          <a:xfrm>
            <a:off x="-225587" y="4843645"/>
            <a:ext cx="9683798" cy="637200"/>
          </a:xfrm>
          <a:prstGeom prst="rect">
            <a:avLst/>
          </a:prstGeom>
          <a:solidFill>
            <a:srgbClr val="E2F0D9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Implications for PIM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19148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0CAE2E4E-F2B7-B378-042C-A3CA927B08C5}"/>
              </a:ext>
            </a:extLst>
          </p:cNvPr>
          <p:cNvSpPr/>
          <p:nvPr/>
        </p:nvSpPr>
        <p:spPr>
          <a:xfrm>
            <a:off x="-171719" y="5015044"/>
            <a:ext cx="9576062" cy="1274685"/>
          </a:xfrm>
          <a:prstGeom prst="roundRect">
            <a:avLst>
              <a:gd name="adj" fmla="val 0"/>
            </a:avLst>
          </a:prstGeom>
          <a:solidFill>
            <a:srgbClr val="F3E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555C63A-3E09-1DA0-C355-10D1F8E840F2}"/>
              </a:ext>
            </a:extLst>
          </p:cNvPr>
          <p:cNvSpPr/>
          <p:nvPr/>
        </p:nvSpPr>
        <p:spPr>
          <a:xfrm>
            <a:off x="-171719" y="2857500"/>
            <a:ext cx="9576062" cy="1963271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6C9AFF5-409F-5775-8B84-789D2886CD07}"/>
              </a:ext>
            </a:extLst>
          </p:cNvPr>
          <p:cNvSpPr/>
          <p:nvPr/>
        </p:nvSpPr>
        <p:spPr>
          <a:xfrm>
            <a:off x="-171719" y="986479"/>
            <a:ext cx="9576062" cy="1676748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Implications for PIM Hardware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55522-871A-B47B-FDDA-96D65D94C471}"/>
              </a:ext>
            </a:extLst>
          </p:cNvPr>
          <p:cNvSpPr txBox="1"/>
          <p:nvPr/>
        </p:nvSpPr>
        <p:spPr>
          <a:xfrm>
            <a:off x="21864" y="1026750"/>
            <a:ext cx="91692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Our evaluation demonstrates that a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real-world PIM system </a:t>
            </a:r>
            <a:br>
              <a:rPr lang="en-US" sz="2400" dirty="0">
                <a:latin typeface="Candara" panose="020E0502030303020204" pitchFamily="34" charset="0"/>
              </a:rPr>
            </a:br>
            <a:r>
              <a:rPr lang="en-US" sz="2400" dirty="0">
                <a:latin typeface="Candara" panose="020E0502030303020204" pitchFamily="34" charset="0"/>
              </a:rPr>
              <a:t>   (i.e.,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UPMEM</a:t>
            </a:r>
            <a:r>
              <a:rPr lang="en-US" sz="2400" dirty="0">
                <a:latin typeface="Candara" panose="020E0502030303020204" pitchFamily="34" charset="0"/>
              </a:rPr>
              <a:t>) can be a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viable alternative </a:t>
            </a:r>
            <a:r>
              <a:rPr lang="en-US" sz="2400" dirty="0">
                <a:latin typeface="Candara" panose="020E0502030303020204" pitchFamily="34" charset="0"/>
              </a:rPr>
              <a:t>to state-of-the-art</a:t>
            </a:r>
            <a:br>
              <a:rPr lang="en-US" sz="2400" dirty="0">
                <a:latin typeface="Candara" panose="020E0502030303020204" pitchFamily="34" charset="0"/>
              </a:rPr>
            </a:br>
            <a:r>
              <a:rPr lang="en-US" sz="2400" dirty="0">
                <a:latin typeface="Candara" panose="020E0502030303020204" pitchFamily="34" charset="0"/>
              </a:rPr>
              <a:t>  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processor-centric architectures </a:t>
            </a:r>
            <a:r>
              <a:rPr lang="en-US" sz="2400" dirty="0">
                <a:latin typeface="Candara" panose="020E0502030303020204" pitchFamily="34" charset="0"/>
              </a:rPr>
              <a:t>for many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distributed ML training</a:t>
            </a:r>
            <a:br>
              <a:rPr lang="en-US" sz="2400" dirty="0">
                <a:latin typeface="Candara" panose="020E0502030303020204" pitchFamily="34" charset="0"/>
              </a:rPr>
            </a:br>
            <a:r>
              <a:rPr lang="en-US" sz="2400" dirty="0">
                <a:latin typeface="Candara" panose="020E0502030303020204" pitchFamily="34" charset="0"/>
              </a:rPr>
              <a:t>   workloads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latin typeface="Candara" panose="020E0502030303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We argue that </a:t>
            </a:r>
            <a:r>
              <a:rPr lang="en-US" sz="2400" b="1" dirty="0">
                <a:solidFill>
                  <a:srgbClr val="55A868"/>
                </a:solidFill>
                <a:latin typeface="Candara" panose="020E0502030303020204" pitchFamily="34" charset="0"/>
              </a:rPr>
              <a:t>future PIM architectures </a:t>
            </a:r>
            <a:r>
              <a:rPr lang="en-US" sz="2400" dirty="0">
                <a:latin typeface="Candara" panose="020E0502030303020204" pitchFamily="34" charset="0"/>
              </a:rPr>
              <a:t>should </a:t>
            </a:r>
            <a:r>
              <a:rPr lang="en-US" sz="2400" b="1" dirty="0">
                <a:solidFill>
                  <a:srgbClr val="55A868"/>
                </a:solidFill>
                <a:latin typeface="Candara" panose="020E0502030303020204" pitchFamily="34" charset="0"/>
              </a:rPr>
              <a:t>add interconnects</a:t>
            </a:r>
            <a:br>
              <a:rPr lang="en-US" sz="2400" dirty="0">
                <a:latin typeface="Candara" panose="020E0502030303020204" pitchFamily="34" charset="0"/>
              </a:rPr>
            </a:br>
            <a:r>
              <a:rPr lang="en-US" sz="2400" dirty="0">
                <a:latin typeface="Candara" panose="020E0502030303020204" pitchFamily="34" charset="0"/>
              </a:rPr>
              <a:t>   and/or </a:t>
            </a:r>
            <a:r>
              <a:rPr lang="en-US" sz="2400" b="1" dirty="0">
                <a:solidFill>
                  <a:srgbClr val="55A868"/>
                </a:solidFill>
                <a:latin typeface="Candara" panose="020E0502030303020204" pitchFamily="34" charset="0"/>
              </a:rPr>
              <a:t>shared memory among PIM processing units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Enables implementation of decentralized optimization algorithms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5A868"/>
                </a:solidFill>
                <a:latin typeface="Candara" panose="020E0502030303020204" pitchFamily="34" charset="0"/>
              </a:rPr>
              <a:t>Decentralized parallel SGD algorithms </a:t>
            </a:r>
            <a:r>
              <a:rPr lang="en-US" sz="2400" dirty="0">
                <a:latin typeface="Candara" panose="020E0502030303020204" pitchFamily="34" charset="0"/>
              </a:rPr>
              <a:t>are a promising solution to overcome scalability challenges of the real-world PIM system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latin typeface="Candara" panose="020E0502030303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We posit that a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shift towards an algorithm-hardware codesign</a:t>
            </a:r>
            <a:br>
              <a:rPr lang="en-US" sz="2400" dirty="0">
                <a:latin typeface="Candara" panose="020E0502030303020204" pitchFamily="34" charset="0"/>
              </a:rPr>
            </a:br>
            <a:r>
              <a:rPr lang="en-US" sz="2400" dirty="0">
                <a:latin typeface="Candara" panose="020E0502030303020204" pitchFamily="34" charset="0"/>
              </a:rPr>
              <a:t>   perspective is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necessary in the context of ML training using PIM</a:t>
            </a:r>
            <a:br>
              <a:rPr lang="en-US" sz="2400" dirty="0">
                <a:latin typeface="Candara" panose="020E0502030303020204" pitchFamily="34" charset="0"/>
              </a:rPr>
            </a:br>
            <a:r>
              <a:rPr lang="en-US" sz="2400" dirty="0">
                <a:latin typeface="Candara" panose="020E0502030303020204" pitchFamily="34" charset="0"/>
              </a:rPr>
              <a:t>   due to the high complexity of the design space</a:t>
            </a:r>
          </a:p>
        </p:txBody>
      </p:sp>
    </p:spTree>
    <p:extLst>
      <p:ext uri="{BB962C8B-B14F-4D97-AF65-F5344CB8AC3E}">
        <p14:creationId xmlns:p14="http://schemas.microsoft.com/office/powerpoint/2010/main" val="107134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79553-D017-6577-9A24-1A562C18B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E6C055-A64B-8473-7A08-AB4D7386468E}"/>
              </a:ext>
            </a:extLst>
          </p:cNvPr>
          <p:cNvSpPr/>
          <p:nvPr/>
        </p:nvSpPr>
        <p:spPr>
          <a:xfrm>
            <a:off x="-225587" y="956925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445D56-9F4E-F57D-CE72-30E997CC4AF7}"/>
              </a:ext>
            </a:extLst>
          </p:cNvPr>
          <p:cNvSpPr/>
          <p:nvPr/>
        </p:nvSpPr>
        <p:spPr>
          <a:xfrm>
            <a:off x="-225587" y="2511613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UPMEM PIM System Implementation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6C5B1C-155E-5491-E22F-F2DB17A14BE1}"/>
              </a:ext>
            </a:extLst>
          </p:cNvPr>
          <p:cNvSpPr/>
          <p:nvPr/>
        </p:nvSpPr>
        <p:spPr>
          <a:xfrm>
            <a:off x="-225587" y="3288957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Methodology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8F20EA-800D-5899-6DBF-079990CE5B66}"/>
              </a:ext>
            </a:extLst>
          </p:cNvPr>
          <p:cNvSpPr/>
          <p:nvPr/>
        </p:nvSpPr>
        <p:spPr>
          <a:xfrm>
            <a:off x="-225587" y="4066301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Evaluation &amp; Key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77AB4E-3E23-22A0-1CB1-D9C0AEF2A96C}"/>
              </a:ext>
            </a:extLst>
          </p:cNvPr>
          <p:cNvSpPr/>
          <p:nvPr/>
        </p:nvSpPr>
        <p:spPr>
          <a:xfrm>
            <a:off x="-225587" y="4843645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Implications for PIM Hardware 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5A5EB6-C6B4-5E89-CAC7-C01C1C3897DE}"/>
              </a:ext>
            </a:extLst>
          </p:cNvPr>
          <p:cNvSpPr/>
          <p:nvPr/>
        </p:nvSpPr>
        <p:spPr>
          <a:xfrm>
            <a:off x="-225587" y="5620989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Conclusion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FF2CE-F3A2-E652-6BE7-5C0D918156A1}"/>
              </a:ext>
            </a:extLst>
          </p:cNvPr>
          <p:cNvSpPr/>
          <p:nvPr/>
        </p:nvSpPr>
        <p:spPr>
          <a:xfrm>
            <a:off x="-225587" y="956925"/>
            <a:ext cx="9683798" cy="637200"/>
          </a:xfrm>
          <a:prstGeom prst="rect">
            <a:avLst/>
          </a:prstGeom>
          <a:solidFill>
            <a:srgbClr val="E2F0D9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Background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0EA2AF-B971-E9ED-EF34-27D8040ABEBE}"/>
              </a:ext>
            </a:extLst>
          </p:cNvPr>
          <p:cNvSpPr/>
          <p:nvPr/>
        </p:nvSpPr>
        <p:spPr>
          <a:xfrm>
            <a:off x="-225587" y="1734269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7051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FB2A3-DE7D-A6C2-BFA8-44930D50D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65A56-6835-C085-2B18-82D2112598C1}"/>
              </a:ext>
            </a:extLst>
          </p:cNvPr>
          <p:cNvSpPr/>
          <p:nvPr/>
        </p:nvSpPr>
        <p:spPr>
          <a:xfrm>
            <a:off x="-225587" y="1734269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Motivation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F94AB-44E6-9D60-4D2E-F2CC5EDD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60EBC8-3C6B-FA21-5643-B43BE1AB9AA4}"/>
              </a:ext>
            </a:extLst>
          </p:cNvPr>
          <p:cNvSpPr/>
          <p:nvPr/>
        </p:nvSpPr>
        <p:spPr>
          <a:xfrm>
            <a:off x="-225587" y="956925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92100-AE36-FA1D-9BE8-D236E64BC4F7}"/>
              </a:ext>
            </a:extLst>
          </p:cNvPr>
          <p:cNvSpPr/>
          <p:nvPr/>
        </p:nvSpPr>
        <p:spPr>
          <a:xfrm>
            <a:off x="-225587" y="2511613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UPMEM PIM System Implementation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7A1ADD-DE88-B80F-6117-55FFA1164E54}"/>
              </a:ext>
            </a:extLst>
          </p:cNvPr>
          <p:cNvSpPr/>
          <p:nvPr/>
        </p:nvSpPr>
        <p:spPr>
          <a:xfrm>
            <a:off x="-225587" y="3288957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Methodology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13735F-034F-008F-2847-170737553B3A}"/>
              </a:ext>
            </a:extLst>
          </p:cNvPr>
          <p:cNvSpPr/>
          <p:nvPr/>
        </p:nvSpPr>
        <p:spPr>
          <a:xfrm>
            <a:off x="-225587" y="4066301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Evaluation &amp; Key 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C39566-36D3-885E-155A-AB40369D1C8C}"/>
              </a:ext>
            </a:extLst>
          </p:cNvPr>
          <p:cNvSpPr/>
          <p:nvPr/>
        </p:nvSpPr>
        <p:spPr>
          <a:xfrm>
            <a:off x="-225587" y="5620989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Conclusion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45B208-B437-A14C-184C-88C9BC3B3B96}"/>
              </a:ext>
            </a:extLst>
          </p:cNvPr>
          <p:cNvSpPr/>
          <p:nvPr/>
        </p:nvSpPr>
        <p:spPr>
          <a:xfrm>
            <a:off x="-225587" y="4843645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Implications for PIM Hardware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452163-6FF2-581E-A469-6EB7E3DBA059}"/>
              </a:ext>
            </a:extLst>
          </p:cNvPr>
          <p:cNvSpPr/>
          <p:nvPr/>
        </p:nvSpPr>
        <p:spPr>
          <a:xfrm>
            <a:off x="-269899" y="5620989"/>
            <a:ext cx="9683798" cy="637200"/>
          </a:xfrm>
          <a:prstGeom prst="rect">
            <a:avLst/>
          </a:prstGeom>
          <a:solidFill>
            <a:srgbClr val="E2F0D9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3799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42064-2CAA-F1EA-F1EA-D52743FAF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8F9F5600-537E-5240-0718-59F41BFB6CBE}"/>
              </a:ext>
            </a:extLst>
          </p:cNvPr>
          <p:cNvSpPr/>
          <p:nvPr/>
        </p:nvSpPr>
        <p:spPr>
          <a:xfrm>
            <a:off x="-155179" y="4858368"/>
            <a:ext cx="9576062" cy="1492476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46F8F75-56A0-1A1F-27BF-BD70A96C3275}"/>
              </a:ext>
            </a:extLst>
          </p:cNvPr>
          <p:cNvSpPr/>
          <p:nvPr/>
        </p:nvSpPr>
        <p:spPr>
          <a:xfrm>
            <a:off x="-171719" y="1792443"/>
            <a:ext cx="9576062" cy="668863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FA33B6-3FB7-185D-8AE4-FE2F51184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F045318-CB63-C593-284C-F578921769D9}"/>
              </a:ext>
            </a:extLst>
          </p:cNvPr>
          <p:cNvSpPr/>
          <p:nvPr/>
        </p:nvSpPr>
        <p:spPr>
          <a:xfrm>
            <a:off x="-155179" y="934174"/>
            <a:ext cx="9576062" cy="704993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7B03F5-9E1E-54EF-C882-EDEA0973BE8D}"/>
              </a:ext>
            </a:extLst>
          </p:cNvPr>
          <p:cNvSpPr/>
          <p:nvPr/>
        </p:nvSpPr>
        <p:spPr>
          <a:xfrm>
            <a:off x="-155179" y="2614582"/>
            <a:ext cx="9576062" cy="968617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C579D2-F4E4-1455-5BF0-06C1F3214081}"/>
              </a:ext>
            </a:extLst>
          </p:cNvPr>
          <p:cNvSpPr/>
          <p:nvPr/>
        </p:nvSpPr>
        <p:spPr>
          <a:xfrm>
            <a:off x="-155179" y="3736475"/>
            <a:ext cx="9576062" cy="968617"/>
          </a:xfrm>
          <a:prstGeom prst="roundRect">
            <a:avLst>
              <a:gd name="adj" fmla="val 0"/>
            </a:avLst>
          </a:prstGeom>
          <a:solidFill>
            <a:srgbClr val="F3E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505A2-9171-E997-7904-AE3BC7E05E2A}"/>
              </a:ext>
            </a:extLst>
          </p:cNvPr>
          <p:cNvSpPr txBox="1"/>
          <p:nvPr/>
        </p:nvSpPr>
        <p:spPr>
          <a:xfrm>
            <a:off x="29027" y="997293"/>
            <a:ext cx="9085945" cy="5373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We evaluate and train </a:t>
            </a:r>
            <a:r>
              <a:rPr lang="en-US" sz="2000" b="1" dirty="0">
                <a:solidFill>
                  <a:srgbClr val="D74038"/>
                </a:solidFill>
                <a:latin typeface="Candara" panose="020E0502030303020204" pitchFamily="34" charset="0"/>
              </a:rPr>
              <a:t>ML models </a:t>
            </a:r>
            <a:r>
              <a:rPr lang="en-US" sz="2000" dirty="0">
                <a:latin typeface="Candara" panose="020E0502030303020204" pitchFamily="34" charset="0"/>
              </a:rPr>
              <a:t>on </a:t>
            </a:r>
            <a:r>
              <a:rPr lang="en-US" sz="2000" b="1" dirty="0">
                <a:solidFill>
                  <a:srgbClr val="D74038"/>
                </a:solidFill>
                <a:latin typeface="Candara" panose="020E0502030303020204" pitchFamily="34" charset="0"/>
              </a:rPr>
              <a:t>large-scale datasets </a:t>
            </a:r>
            <a:r>
              <a:rPr lang="en-US" sz="2000" dirty="0">
                <a:latin typeface="Candara" panose="020E0502030303020204" pitchFamily="34" charset="0"/>
              </a:rPr>
              <a:t>with </a:t>
            </a:r>
            <a:r>
              <a:rPr lang="en-US" sz="2000" b="1" dirty="0">
                <a:solidFill>
                  <a:srgbClr val="D74038"/>
                </a:solidFill>
                <a:latin typeface="Candara" panose="020E0502030303020204" pitchFamily="34" charset="0"/>
              </a:rPr>
              <a:t>centralized optimization algorithms </a:t>
            </a:r>
            <a:r>
              <a:rPr lang="en-US" sz="2000" dirty="0">
                <a:latin typeface="Candara" panose="020E0502030303020204" pitchFamily="34" charset="0"/>
              </a:rPr>
              <a:t>on a </a:t>
            </a:r>
            <a:r>
              <a:rPr lang="en-US" sz="2000" b="1" dirty="0">
                <a:solidFill>
                  <a:srgbClr val="D74038"/>
                </a:solidFill>
                <a:latin typeface="Candara" panose="020E0502030303020204" pitchFamily="34" charset="0"/>
              </a:rPr>
              <a:t>real-world PIM system </a:t>
            </a:r>
            <a:r>
              <a:rPr lang="en-US" sz="2000" dirty="0">
                <a:latin typeface="Candara" panose="020E0502030303020204" pitchFamily="34" charset="0"/>
              </a:rPr>
              <a:t>(i.e., </a:t>
            </a:r>
            <a:r>
              <a:rPr lang="en-US" sz="2000" b="1" dirty="0">
                <a:solidFill>
                  <a:srgbClr val="D74038"/>
                </a:solidFill>
                <a:latin typeface="Candara" panose="020E0502030303020204" pitchFamily="34" charset="0"/>
              </a:rPr>
              <a:t>UPMEM</a:t>
            </a:r>
            <a:r>
              <a:rPr lang="en-US" sz="2000" dirty="0">
                <a:latin typeface="Candara" panose="020E0502030303020204" pitchFamily="34" charset="0"/>
              </a:rPr>
              <a:t>)</a:t>
            </a:r>
          </a:p>
          <a:p>
            <a:pPr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Candara" panose="020E0502030303020204" pitchFamily="34" charset="0"/>
            </a:endParaRPr>
          </a:p>
          <a:p>
            <a:pPr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We show that it is important to </a:t>
            </a:r>
            <a:r>
              <a:rPr lang="en-US" sz="2000" b="1" dirty="0">
                <a:solidFill>
                  <a:srgbClr val="55A868"/>
                </a:solidFill>
                <a:latin typeface="Candara" panose="020E0502030303020204" pitchFamily="34" charset="0"/>
              </a:rPr>
              <a:t>carefully choose </a:t>
            </a:r>
            <a:r>
              <a:rPr lang="en-US" sz="2000" dirty="0">
                <a:latin typeface="Candara" panose="020E0502030303020204" pitchFamily="34" charset="0"/>
              </a:rPr>
              <a:t>the </a:t>
            </a:r>
            <a:r>
              <a:rPr lang="en-US" sz="2000" b="1" dirty="0">
                <a:solidFill>
                  <a:srgbClr val="55A868"/>
                </a:solidFill>
                <a:latin typeface="Candara" panose="020E0502030303020204" pitchFamily="34" charset="0"/>
              </a:rPr>
              <a:t>distributed optimization algorithm</a:t>
            </a:r>
            <a:r>
              <a:rPr lang="en-US" sz="2000" dirty="0">
                <a:latin typeface="Candara" panose="020E0502030303020204" pitchFamily="34" charset="0"/>
              </a:rPr>
              <a:t> that </a:t>
            </a:r>
            <a:r>
              <a:rPr lang="en-US" sz="2000" b="1" dirty="0">
                <a:solidFill>
                  <a:srgbClr val="55A868"/>
                </a:solidFill>
                <a:latin typeface="Candara" panose="020E0502030303020204" pitchFamily="34" charset="0"/>
              </a:rPr>
              <a:t>best fits the real-world PIM system </a:t>
            </a:r>
            <a:r>
              <a:rPr lang="en-US" sz="2000" dirty="0">
                <a:latin typeface="Candara" panose="020E0502030303020204" pitchFamily="34" charset="0"/>
              </a:rPr>
              <a:t>and analyze tradeoffs</a:t>
            </a:r>
          </a:p>
          <a:p>
            <a:pPr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Candara" panose="020E0502030303020204" pitchFamily="34" charset="0"/>
            </a:endParaRPr>
          </a:p>
          <a:p>
            <a:pPr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We demonstrate that commercial general-purpose </a:t>
            </a:r>
            <a:r>
              <a:rPr lang="en-US" sz="2000" b="1" dirty="0">
                <a:solidFill>
                  <a:srgbClr val="4472C4"/>
                </a:solidFill>
                <a:latin typeface="Candara" panose="020E0502030303020204" pitchFamily="34" charset="0"/>
              </a:rPr>
              <a:t>PIM systems </a:t>
            </a:r>
            <a:r>
              <a:rPr lang="en-US" sz="2000" dirty="0">
                <a:latin typeface="Candara" panose="020E0502030303020204" pitchFamily="34" charset="0"/>
              </a:rPr>
              <a:t>can be a </a:t>
            </a:r>
            <a:r>
              <a:rPr lang="en-US" sz="2000" b="1" dirty="0">
                <a:solidFill>
                  <a:srgbClr val="4472C4"/>
                </a:solidFill>
                <a:latin typeface="Candara" panose="020E0502030303020204" pitchFamily="34" charset="0"/>
              </a:rPr>
              <a:t>viable alternative </a:t>
            </a:r>
            <a:r>
              <a:rPr lang="en-US" sz="2000" dirty="0">
                <a:latin typeface="Candara" panose="020E0502030303020204" pitchFamily="34" charset="0"/>
              </a:rPr>
              <a:t>to state-of-the-art</a:t>
            </a:r>
            <a:r>
              <a:rPr lang="en-US" sz="2000" b="1" dirty="0">
                <a:solidFill>
                  <a:srgbClr val="4472C4"/>
                </a:solidFill>
                <a:latin typeface="Candara" panose="020E0502030303020204" pitchFamily="34" charset="0"/>
              </a:rPr>
              <a:t> processor-centric architectures </a:t>
            </a:r>
            <a:r>
              <a:rPr lang="en-US" sz="2000" dirty="0">
                <a:latin typeface="Candara" panose="020E0502030303020204" pitchFamily="34" charset="0"/>
              </a:rPr>
              <a:t>(e.g., </a:t>
            </a:r>
            <a:r>
              <a:rPr lang="en-US" sz="2000" b="1" dirty="0">
                <a:solidFill>
                  <a:srgbClr val="4472C4"/>
                </a:solidFill>
                <a:latin typeface="Candara" panose="020E0502030303020204" pitchFamily="34" charset="0"/>
              </a:rPr>
              <a:t>CPU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solidFill>
                  <a:srgbClr val="4472C4"/>
                </a:solidFill>
                <a:latin typeface="Candara" panose="020E0502030303020204" pitchFamily="34" charset="0"/>
              </a:rPr>
              <a:t>GPU</a:t>
            </a:r>
            <a:r>
              <a:rPr lang="en-US" sz="2000" dirty="0">
                <a:latin typeface="Candara" panose="020E0502030303020204" pitchFamily="34" charset="0"/>
              </a:rPr>
              <a:t>) for many </a:t>
            </a:r>
            <a:r>
              <a:rPr lang="en-US" sz="2000" b="1" dirty="0">
                <a:solidFill>
                  <a:srgbClr val="4472C4"/>
                </a:solidFill>
                <a:latin typeface="Candara" panose="020E0502030303020204" pitchFamily="34" charset="0"/>
              </a:rPr>
              <a:t>distributed ML training </a:t>
            </a:r>
            <a:r>
              <a:rPr lang="en-US" sz="2000" dirty="0">
                <a:latin typeface="Candara" panose="020E0502030303020204" pitchFamily="34" charset="0"/>
              </a:rPr>
              <a:t>workloads on  large-scale datasets</a:t>
            </a:r>
          </a:p>
          <a:p>
            <a:pPr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Candara" panose="020E0502030303020204" pitchFamily="34" charset="0"/>
            </a:endParaRPr>
          </a:p>
          <a:p>
            <a:pPr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Our results demonstrate the necessity of </a:t>
            </a:r>
            <a:r>
              <a:rPr lang="en-U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adjust PIM architectures </a:t>
            </a:r>
            <a:r>
              <a:rPr lang="en-US" sz="2000" dirty="0">
                <a:latin typeface="Candara" panose="020E0502030303020204" pitchFamily="34" charset="0"/>
              </a:rPr>
              <a:t>to </a:t>
            </a:r>
            <a:r>
              <a:rPr lang="en-U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enable decentralized parallel SGD algorithms </a:t>
            </a:r>
            <a:r>
              <a:rPr lang="en-US" sz="2000" dirty="0">
                <a:latin typeface="Candara" panose="020E0502030303020204" pitchFamily="34" charset="0"/>
              </a:rPr>
              <a:t>to overcome scalability challenges for many distributed ML training workloads</a:t>
            </a:r>
          </a:p>
          <a:p>
            <a:pPr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Candara" panose="020E0502030303020204" pitchFamily="34" charset="0"/>
            </a:endParaRPr>
          </a:p>
          <a:p>
            <a:pPr lvl="1" indent="-230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Future work:</a:t>
            </a:r>
          </a:p>
          <a:p>
            <a:pPr marL="1026900" lvl="2" indent="-342900">
              <a:lnSpc>
                <a:spcPct val="90000"/>
              </a:lnSpc>
              <a:buFont typeface="Candara" panose="020E0502030303020204" pitchFamily="34" charset="0"/>
              <a:buChar char="-"/>
            </a:pPr>
            <a:r>
              <a:rPr lang="en-US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Larger models: </a:t>
            </a:r>
            <a:r>
              <a:rPr lang="en-US" sz="2000" dirty="0">
                <a:latin typeface="Candara" panose="020E0502030303020204" pitchFamily="34" charset="0"/>
              </a:rPr>
              <a:t>Deep neural networks, large language models, ...</a:t>
            </a:r>
          </a:p>
          <a:p>
            <a:pPr marL="1026900" lvl="2" indent="-342900">
              <a:lnSpc>
                <a:spcPct val="90000"/>
              </a:lnSpc>
              <a:buFont typeface="Candara" panose="020E0502030303020204" pitchFamily="34" charset="0"/>
              <a:buChar char="-"/>
            </a:pPr>
            <a:r>
              <a:rPr lang="en-US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New compute paradigms and accelerators</a:t>
            </a:r>
          </a:p>
          <a:p>
            <a:pPr marL="1484100" lvl="3" indent="-342900">
              <a:lnSpc>
                <a:spcPct val="90000"/>
              </a:lnSpc>
              <a:buFont typeface="Candara" panose="020E0502030303020204" pitchFamily="34" charset="0"/>
              <a:buChar char="-"/>
            </a:pPr>
            <a:r>
              <a:rPr lang="en-US" sz="2000" dirty="0">
                <a:latin typeface="Candara" panose="020E0502030303020204" pitchFamily="34" charset="0"/>
              </a:rPr>
              <a:t>Rethinking  the full stack </a:t>
            </a:r>
          </a:p>
          <a:p>
            <a:pPr marL="1484100" lvl="3" indent="-342900">
              <a:lnSpc>
                <a:spcPct val="90000"/>
              </a:lnSpc>
              <a:buFont typeface="Candara" panose="020E0502030303020204" pitchFamily="34" charset="0"/>
              <a:buChar char="-"/>
            </a:pPr>
            <a:r>
              <a:rPr lang="en-US" sz="2000" dirty="0">
                <a:latin typeface="Candara" panose="020E0502030303020204" pitchFamily="34" charset="0"/>
              </a:rPr>
              <a:t>Algorithm-hardware codesign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5EFF5-1724-B5A0-9DE1-F7B40C7E4AF7}"/>
              </a:ext>
            </a:extLst>
          </p:cNvPr>
          <p:cNvSpPr txBox="1"/>
          <p:nvPr/>
        </p:nvSpPr>
        <p:spPr>
          <a:xfrm>
            <a:off x="1823806" y="6326880"/>
            <a:ext cx="58674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andara" panose="020E0502030303020204" pitchFamily="34" charset="0"/>
                <a:hlinkClick r:id="rId3"/>
              </a:rPr>
              <a:t>https://github.com/CMU-SAFARI/PIM-Opt</a:t>
            </a:r>
            <a:endParaRPr lang="en-CH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5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2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83" y="5832555"/>
            <a:ext cx="1279624" cy="506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4143959" y="5850690"/>
            <a:ext cx="1484699" cy="281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1"/>
            <a:ext cx="9144000" cy="26185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12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Demystifying Distributed Optimization Algorithms on a Real-World Processing-In-Memory System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08DDA-B055-502E-C385-2182A74F38D8}"/>
              </a:ext>
            </a:extLst>
          </p:cNvPr>
          <p:cNvSpPr txBox="1"/>
          <p:nvPr/>
        </p:nvSpPr>
        <p:spPr>
          <a:xfrm>
            <a:off x="1410269" y="246440"/>
            <a:ext cx="63234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PIM-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Opt</a:t>
            </a:r>
            <a:endParaRPr kumimoji="0" lang="LID4096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AB3BB8-F6F1-045B-4B28-E782D9EBB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07" y="5586215"/>
            <a:ext cx="1791010" cy="6240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BA06DF-BE24-16AD-7821-B664DAC42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2" y="5916367"/>
            <a:ext cx="1508390" cy="850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151400-BE24-5EE0-E538-3EB458F219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4" y="6002178"/>
            <a:ext cx="764638" cy="764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18539C-5CB9-1A63-4AFD-2DF217CE0E55}"/>
              </a:ext>
            </a:extLst>
          </p:cNvPr>
          <p:cNvSpPr txBox="1"/>
          <p:nvPr/>
        </p:nvSpPr>
        <p:spPr>
          <a:xfrm>
            <a:off x="2358595" y="5227315"/>
            <a:ext cx="1463494" cy="442674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arXiv</a:t>
            </a:r>
            <a:endParaRPr lang="en-US" sz="20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10" name="Picture 9" descr="A qr code with circles and circles&#10;&#10;Description automatically generated">
            <a:extLst>
              <a:ext uri="{FF2B5EF4-FFF2-40B4-BE49-F238E27FC236}">
                <a16:creationId xmlns:a16="http://schemas.microsoft.com/office/drawing/2014/main" id="{D412FD16-3780-162B-EBCC-ABD117106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03" y="2695357"/>
            <a:ext cx="2490279" cy="24902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67E4D1-8696-5395-6CE5-06F6683933F6}"/>
              </a:ext>
            </a:extLst>
          </p:cNvPr>
          <p:cNvSpPr txBox="1"/>
          <p:nvPr/>
        </p:nvSpPr>
        <p:spPr>
          <a:xfrm>
            <a:off x="5734924" y="5227315"/>
            <a:ext cx="1463494" cy="442674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</a:rPr>
              <a:t>GitHub</a:t>
            </a:r>
          </a:p>
        </p:txBody>
      </p:sp>
      <p:pic>
        <p:nvPicPr>
          <p:cNvPr id="15" name="Picture 14" descr="A qr code with circles and circles&#10;&#10;Description automatically generated">
            <a:extLst>
              <a:ext uri="{FF2B5EF4-FFF2-40B4-BE49-F238E27FC236}">
                <a16:creationId xmlns:a16="http://schemas.microsoft.com/office/drawing/2014/main" id="{83812FBB-8166-7B20-A8F5-8A7F518054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70" y="2698036"/>
            <a:ext cx="2487600" cy="24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69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7065-D752-A8B6-C6D9-51DDDB2D7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868192"/>
            <a:ext cx="7772400" cy="1121616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E2058-E4BF-B562-DF36-311315EE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092" y="6382477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140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4790" y="132334"/>
            <a:ext cx="10037134" cy="606084"/>
          </a:xfrm>
        </p:spPr>
        <p:txBody>
          <a:bodyPr/>
          <a:lstStyle/>
          <a:p>
            <a:pPr marL="457200" algn="ctr">
              <a:lnSpc>
                <a:spcPct val="90000"/>
              </a:lnSpc>
              <a:spcBef>
                <a:spcPts val="500"/>
              </a:spcBef>
            </a:pPr>
            <a:r>
              <a:rPr lang="en-US" sz="3200" b="1" dirty="0">
                <a:latin typeface="Candara" panose="020E0502030303020204" pitchFamily="34" charset="0"/>
              </a:rPr>
              <a:t>Mini-batch SGD with Model Averaging (MA-SGD)</a:t>
            </a:r>
          </a:p>
        </p:txBody>
      </p:sp>
      <p:grpSp>
        <p:nvGrpSpPr>
          <p:cNvPr id="1000" name="central node_red">
            <a:extLst>
              <a:ext uri="{FF2B5EF4-FFF2-40B4-BE49-F238E27FC236}">
                <a16:creationId xmlns:a16="http://schemas.microsoft.com/office/drawing/2014/main" id="{7D825C58-64B9-C71E-6B28-86015800392E}"/>
              </a:ext>
            </a:extLst>
          </p:cNvPr>
          <p:cNvGrpSpPr/>
          <p:nvPr/>
        </p:nvGrpSpPr>
        <p:grpSpPr>
          <a:xfrm>
            <a:off x="4153854" y="3599707"/>
            <a:ext cx="1417320" cy="1344168"/>
            <a:chOff x="3413643" y="1724081"/>
            <a:chExt cx="1638908" cy="1564740"/>
          </a:xfrm>
        </p:grpSpPr>
        <p:sp>
          <p:nvSpPr>
            <p:cNvPr id="1001" name="Rectangle: Rounded Corners 1000">
              <a:extLst>
                <a:ext uri="{FF2B5EF4-FFF2-40B4-BE49-F238E27FC236}">
                  <a16:creationId xmlns:a16="http://schemas.microsoft.com/office/drawing/2014/main" id="{1910ED11-1689-D917-9EF7-4E6EA0699EF5}"/>
                </a:ext>
              </a:extLst>
            </p:cNvPr>
            <p:cNvSpPr/>
            <p:nvPr/>
          </p:nvSpPr>
          <p:spPr>
            <a:xfrm>
              <a:off x="3413643" y="1724081"/>
              <a:ext cx="962581" cy="1561688"/>
            </a:xfrm>
            <a:prstGeom prst="roundRect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2" name="Rectangle: Rounded Corners 1001">
              <a:extLst>
                <a:ext uri="{FF2B5EF4-FFF2-40B4-BE49-F238E27FC236}">
                  <a16:creationId xmlns:a16="http://schemas.microsoft.com/office/drawing/2014/main" id="{0D310B61-D29F-52CA-6F87-52325A99B64D}"/>
                </a:ext>
              </a:extLst>
            </p:cNvPr>
            <p:cNvSpPr/>
            <p:nvPr/>
          </p:nvSpPr>
          <p:spPr>
            <a:xfrm>
              <a:off x="3456274" y="1759068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3" name="Rectangle: Rounded Corners 1002">
              <a:extLst>
                <a:ext uri="{FF2B5EF4-FFF2-40B4-BE49-F238E27FC236}">
                  <a16:creationId xmlns:a16="http://schemas.microsoft.com/office/drawing/2014/main" id="{04104253-86AE-DB93-6D3D-2992FAD1725B}"/>
                </a:ext>
              </a:extLst>
            </p:cNvPr>
            <p:cNvSpPr/>
            <p:nvPr/>
          </p:nvSpPr>
          <p:spPr>
            <a:xfrm>
              <a:off x="3489907" y="1796034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4" name="Rectangle: Rounded Corners 1003">
              <a:extLst>
                <a:ext uri="{FF2B5EF4-FFF2-40B4-BE49-F238E27FC236}">
                  <a16:creationId xmlns:a16="http://schemas.microsoft.com/office/drawing/2014/main" id="{4376AAD1-4E61-8EC5-1F74-C4460AA3E867}"/>
                </a:ext>
              </a:extLst>
            </p:cNvPr>
            <p:cNvSpPr/>
            <p:nvPr/>
          </p:nvSpPr>
          <p:spPr>
            <a:xfrm>
              <a:off x="3532853" y="1991152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5" name="Rectangle: Rounded Corners 1004">
              <a:extLst>
                <a:ext uri="{FF2B5EF4-FFF2-40B4-BE49-F238E27FC236}">
                  <a16:creationId xmlns:a16="http://schemas.microsoft.com/office/drawing/2014/main" id="{ACDB3A8E-57ED-F334-F15D-3024705D779B}"/>
                </a:ext>
              </a:extLst>
            </p:cNvPr>
            <p:cNvSpPr/>
            <p:nvPr/>
          </p:nvSpPr>
          <p:spPr>
            <a:xfrm>
              <a:off x="3532853" y="2197139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6" name="Rectangle: Rounded Corners 1005">
              <a:extLst>
                <a:ext uri="{FF2B5EF4-FFF2-40B4-BE49-F238E27FC236}">
                  <a16:creationId xmlns:a16="http://schemas.microsoft.com/office/drawing/2014/main" id="{8D291C79-CD5C-85D5-3A8A-AEDA54B30D5B}"/>
                </a:ext>
              </a:extLst>
            </p:cNvPr>
            <p:cNvSpPr/>
            <p:nvPr/>
          </p:nvSpPr>
          <p:spPr>
            <a:xfrm>
              <a:off x="3532415" y="2397559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7" name="Rectangle: Rounded Corners 1006">
              <a:extLst>
                <a:ext uri="{FF2B5EF4-FFF2-40B4-BE49-F238E27FC236}">
                  <a16:creationId xmlns:a16="http://schemas.microsoft.com/office/drawing/2014/main" id="{8B4E7E1F-F2BD-6681-07CE-D82AE572BAD1}"/>
                </a:ext>
              </a:extLst>
            </p:cNvPr>
            <p:cNvSpPr/>
            <p:nvPr/>
          </p:nvSpPr>
          <p:spPr>
            <a:xfrm>
              <a:off x="3537145" y="259624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8" name="Rectangle: Rounded Corners 1007">
              <a:extLst>
                <a:ext uri="{FF2B5EF4-FFF2-40B4-BE49-F238E27FC236}">
                  <a16:creationId xmlns:a16="http://schemas.microsoft.com/office/drawing/2014/main" id="{B7AFBC83-0EAF-CD15-372A-7FB88A7D43DE}"/>
                </a:ext>
              </a:extLst>
            </p:cNvPr>
            <p:cNvSpPr/>
            <p:nvPr/>
          </p:nvSpPr>
          <p:spPr>
            <a:xfrm>
              <a:off x="3532415" y="279493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9" name="Rectangle: Rounded Corners 1008">
              <a:extLst>
                <a:ext uri="{FF2B5EF4-FFF2-40B4-BE49-F238E27FC236}">
                  <a16:creationId xmlns:a16="http://schemas.microsoft.com/office/drawing/2014/main" id="{8D4B0FF3-89FE-75F1-5765-8BAFF85CF83D}"/>
                </a:ext>
              </a:extLst>
            </p:cNvPr>
            <p:cNvSpPr/>
            <p:nvPr/>
          </p:nvSpPr>
          <p:spPr>
            <a:xfrm>
              <a:off x="3532415" y="299361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010" name="Group 1009">
              <a:extLst>
                <a:ext uri="{FF2B5EF4-FFF2-40B4-BE49-F238E27FC236}">
                  <a16:creationId xmlns:a16="http://schemas.microsoft.com/office/drawing/2014/main" id="{419DE190-A9EE-A183-A4D3-FB4E3BBA66C8}"/>
                </a:ext>
              </a:extLst>
            </p:cNvPr>
            <p:cNvGrpSpPr/>
            <p:nvPr/>
          </p:nvGrpSpPr>
          <p:grpSpPr>
            <a:xfrm>
              <a:off x="3585336" y="2025675"/>
              <a:ext cx="650966" cy="1080174"/>
              <a:chOff x="638032" y="2010899"/>
              <a:chExt cx="650966" cy="1080174"/>
            </a:xfrm>
          </p:grpSpPr>
          <p:sp>
            <p:nvSpPr>
              <p:cNvPr id="1017" name="Oval 1016">
                <a:extLst>
                  <a:ext uri="{FF2B5EF4-FFF2-40B4-BE49-F238E27FC236}">
                    <a16:creationId xmlns:a16="http://schemas.microsoft.com/office/drawing/2014/main" id="{57A565C4-8D95-968A-E3E5-769E1D43FC58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18" name="Straight Connector 1017">
                <a:extLst>
                  <a:ext uri="{FF2B5EF4-FFF2-40B4-BE49-F238E27FC236}">
                    <a16:creationId xmlns:a16="http://schemas.microsoft.com/office/drawing/2014/main" id="{1947797C-B2A6-BD56-A949-954559924CA2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19" name="Oval 1018">
                <a:extLst>
                  <a:ext uri="{FF2B5EF4-FFF2-40B4-BE49-F238E27FC236}">
                    <a16:creationId xmlns:a16="http://schemas.microsoft.com/office/drawing/2014/main" id="{27753638-DD6A-1838-F1DB-4BF207D8E97F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0" name="Oval 1019">
                <a:extLst>
                  <a:ext uri="{FF2B5EF4-FFF2-40B4-BE49-F238E27FC236}">
                    <a16:creationId xmlns:a16="http://schemas.microsoft.com/office/drawing/2014/main" id="{B5828A16-3D3D-AF43-BDA9-C320937FC343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1" name="Oval 1020">
                <a:extLst>
                  <a:ext uri="{FF2B5EF4-FFF2-40B4-BE49-F238E27FC236}">
                    <a16:creationId xmlns:a16="http://schemas.microsoft.com/office/drawing/2014/main" id="{0BE3E5B4-6086-9E78-92E1-7664F9FC1728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2" name="Oval 1021">
                <a:extLst>
                  <a:ext uri="{FF2B5EF4-FFF2-40B4-BE49-F238E27FC236}">
                    <a16:creationId xmlns:a16="http://schemas.microsoft.com/office/drawing/2014/main" id="{D2CD1C8E-7EFB-9CDC-8F62-BB7EAD205C2B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23" name="Straight Connector 1022">
                <a:extLst>
                  <a:ext uri="{FF2B5EF4-FFF2-40B4-BE49-F238E27FC236}">
                    <a16:creationId xmlns:a16="http://schemas.microsoft.com/office/drawing/2014/main" id="{B5DE0853-217D-CE32-678B-29391B830EE6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4" name="Oval 1023">
                <a:extLst>
                  <a:ext uri="{FF2B5EF4-FFF2-40B4-BE49-F238E27FC236}">
                    <a16:creationId xmlns:a16="http://schemas.microsoft.com/office/drawing/2014/main" id="{5CF414BF-BD76-7E33-905A-47BACCC5CB78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5" name="Oval 1024">
                <a:extLst>
                  <a:ext uri="{FF2B5EF4-FFF2-40B4-BE49-F238E27FC236}">
                    <a16:creationId xmlns:a16="http://schemas.microsoft.com/office/drawing/2014/main" id="{50DE3D1A-0987-AFD4-9D40-BBE276A4AA1F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6" name="Oval 1025">
                <a:extLst>
                  <a:ext uri="{FF2B5EF4-FFF2-40B4-BE49-F238E27FC236}">
                    <a16:creationId xmlns:a16="http://schemas.microsoft.com/office/drawing/2014/main" id="{358D7472-9E4F-2C63-B62D-A2113A68C62F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7" name="Oval 1026">
                <a:extLst>
                  <a:ext uri="{FF2B5EF4-FFF2-40B4-BE49-F238E27FC236}">
                    <a16:creationId xmlns:a16="http://schemas.microsoft.com/office/drawing/2014/main" id="{E93CAB2C-FD82-BA75-903C-9828B4153A27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B8AE1690-BE5C-86B6-34F3-D7F5B90D551A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9A52C310-457D-BCD4-6DC2-D4DC91F97518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5C908D2E-6EEF-DE51-0C88-7B6A6C9E3F7B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6580BFAD-1FFC-EFA6-6F95-A697911256B3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2" name="Oval 1031">
                <a:extLst>
                  <a:ext uri="{FF2B5EF4-FFF2-40B4-BE49-F238E27FC236}">
                    <a16:creationId xmlns:a16="http://schemas.microsoft.com/office/drawing/2014/main" id="{4CCFAFD1-E099-DC66-5B79-2F28F0B112D3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C8370644-C06E-9A78-23EC-B540EAE3592E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4" name="Oval 1033">
                <a:extLst>
                  <a:ext uri="{FF2B5EF4-FFF2-40B4-BE49-F238E27FC236}">
                    <a16:creationId xmlns:a16="http://schemas.microsoft.com/office/drawing/2014/main" id="{3803A92D-0854-AE93-D740-E5115692E678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408C2929-5F05-B837-7586-6DF7FC8D6DED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6" name="Oval 1035">
                <a:extLst>
                  <a:ext uri="{FF2B5EF4-FFF2-40B4-BE49-F238E27FC236}">
                    <a16:creationId xmlns:a16="http://schemas.microsoft.com/office/drawing/2014/main" id="{1E907ABB-7B9E-B268-F551-1EC7CDAFA76C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B86A574C-51D1-854F-8F26-CD894317E604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38" name="Straight Connector 1037">
                <a:extLst>
                  <a:ext uri="{FF2B5EF4-FFF2-40B4-BE49-F238E27FC236}">
                    <a16:creationId xmlns:a16="http://schemas.microsoft.com/office/drawing/2014/main" id="{E1CB5BA7-73A5-A745-E3B0-BF688C49FF32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9" name="Oval 1038">
                <a:extLst>
                  <a:ext uri="{FF2B5EF4-FFF2-40B4-BE49-F238E27FC236}">
                    <a16:creationId xmlns:a16="http://schemas.microsoft.com/office/drawing/2014/main" id="{0AEAA748-C80A-ACB5-E50D-298285279D0D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0" name="Oval 1039">
                <a:extLst>
                  <a:ext uri="{FF2B5EF4-FFF2-40B4-BE49-F238E27FC236}">
                    <a16:creationId xmlns:a16="http://schemas.microsoft.com/office/drawing/2014/main" id="{1766C182-0B43-1135-94A8-9F3A01E2D83E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02025705-EB0D-642C-D911-BABCAA11F52C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7D424226-79B1-FD7F-E7E6-512C9C24DDFC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43" name="Straight Connector 1042">
                <a:extLst>
                  <a:ext uri="{FF2B5EF4-FFF2-40B4-BE49-F238E27FC236}">
                    <a16:creationId xmlns:a16="http://schemas.microsoft.com/office/drawing/2014/main" id="{2FE29B88-F6CB-8CB1-F8D6-9D58BCD9AA54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4E192511-F556-0593-3350-3AE1033816DF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2D9EB4C0-DBFF-AF3F-3CF9-D17653F54229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09C0DF12-B5A7-6CDF-370A-FF9C565C06CD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DA7D1FDB-619B-31AB-3AE6-FC2085EB98AC}"/>
                </a:ext>
              </a:extLst>
            </p:cNvPr>
            <p:cNvSpPr/>
            <p:nvPr/>
          </p:nvSpPr>
          <p:spPr>
            <a:xfrm>
              <a:off x="4145224" y="1845057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A0F7ACA7-FBE3-CEBF-C7ED-03BA63BAB544}"/>
                </a:ext>
              </a:extLst>
            </p:cNvPr>
            <p:cNvSpPr/>
            <p:nvPr/>
          </p:nvSpPr>
          <p:spPr>
            <a:xfrm>
              <a:off x="3999325" y="1843666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3" name="Rectangle: Rounded Corners 1012">
              <a:extLst>
                <a:ext uri="{FF2B5EF4-FFF2-40B4-BE49-F238E27FC236}">
                  <a16:creationId xmlns:a16="http://schemas.microsoft.com/office/drawing/2014/main" id="{64D628B9-18FF-F101-1D80-25BB16607E11}"/>
                </a:ext>
              </a:extLst>
            </p:cNvPr>
            <p:cNvSpPr/>
            <p:nvPr/>
          </p:nvSpPr>
          <p:spPr>
            <a:xfrm>
              <a:off x="4089970" y="2470989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D74038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id="{A2FA242B-888A-5717-9A42-4C5179F489C1}"/>
                </a:ext>
              </a:extLst>
            </p:cNvPr>
            <p:cNvSpPr/>
            <p:nvPr/>
          </p:nvSpPr>
          <p:spPr>
            <a:xfrm>
              <a:off x="4497130" y="3086280"/>
              <a:ext cx="148260" cy="142491"/>
            </a:xfrm>
            <a:prstGeom prst="rect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64F42500-2F34-63C7-70AE-7AF862ED4871}"/>
                </a:ext>
              </a:extLst>
            </p:cNvPr>
            <p:cNvSpPr/>
            <p:nvPr/>
          </p:nvSpPr>
          <p:spPr>
            <a:xfrm>
              <a:off x="4383336" y="3225177"/>
              <a:ext cx="390193" cy="63644"/>
            </a:xfrm>
            <a:prstGeom prst="ellipse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6" name="Rectangle: Rounded Corners 1015">
              <a:extLst>
                <a:ext uri="{FF2B5EF4-FFF2-40B4-BE49-F238E27FC236}">
                  <a16:creationId xmlns:a16="http://schemas.microsoft.com/office/drawing/2014/main" id="{14C182E2-87A9-3435-970C-1C977E1FF55F}"/>
                </a:ext>
              </a:extLst>
            </p:cNvPr>
            <p:cNvSpPr/>
            <p:nvPr/>
          </p:nvSpPr>
          <p:spPr>
            <a:xfrm>
              <a:off x="4178232" y="2561118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9BD5F501-63A0-BB8C-E582-8F042A7E8B38}"/>
              </a:ext>
            </a:extLst>
          </p:cNvPr>
          <p:cNvGrpSpPr/>
          <p:nvPr/>
        </p:nvGrpSpPr>
        <p:grpSpPr>
          <a:xfrm>
            <a:off x="4553526" y="956586"/>
            <a:ext cx="1413275" cy="1341169"/>
            <a:chOff x="6338633" y="1709305"/>
            <a:chExt cx="1638908" cy="1564740"/>
          </a:xfrm>
        </p:grpSpPr>
        <p:sp>
          <p:nvSpPr>
            <p:cNvPr id="1049" name="Rectangle: Rounded Corners 1048">
              <a:extLst>
                <a:ext uri="{FF2B5EF4-FFF2-40B4-BE49-F238E27FC236}">
                  <a16:creationId xmlns:a16="http://schemas.microsoft.com/office/drawing/2014/main" id="{551E586B-22F0-31CF-152F-2918F57C9C62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0" name="Rectangle: Rounded Corners 1049">
              <a:extLst>
                <a:ext uri="{FF2B5EF4-FFF2-40B4-BE49-F238E27FC236}">
                  <a16:creationId xmlns:a16="http://schemas.microsoft.com/office/drawing/2014/main" id="{3A641765-6B22-2D27-75F7-94B735480115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1" name="Rectangle: Rounded Corners 1050">
              <a:extLst>
                <a:ext uri="{FF2B5EF4-FFF2-40B4-BE49-F238E27FC236}">
                  <a16:creationId xmlns:a16="http://schemas.microsoft.com/office/drawing/2014/main" id="{6580DD38-D759-C833-3827-A4D6A2492215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2" name="Rectangle: Rounded Corners 1051">
              <a:extLst>
                <a:ext uri="{FF2B5EF4-FFF2-40B4-BE49-F238E27FC236}">
                  <a16:creationId xmlns:a16="http://schemas.microsoft.com/office/drawing/2014/main" id="{B83F0897-7377-2E8D-6242-88A863FA70C0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3" name="Rectangle: Rounded Corners 1052">
              <a:extLst>
                <a:ext uri="{FF2B5EF4-FFF2-40B4-BE49-F238E27FC236}">
                  <a16:creationId xmlns:a16="http://schemas.microsoft.com/office/drawing/2014/main" id="{D04A984C-9321-D564-9241-0CA8F1EFD5A2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4" name="Rectangle: Rounded Corners 1053">
              <a:extLst>
                <a:ext uri="{FF2B5EF4-FFF2-40B4-BE49-F238E27FC236}">
                  <a16:creationId xmlns:a16="http://schemas.microsoft.com/office/drawing/2014/main" id="{1EA33B1E-2784-9C36-C0DC-816639B7E404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5" name="Rectangle: Rounded Corners 1054">
              <a:extLst>
                <a:ext uri="{FF2B5EF4-FFF2-40B4-BE49-F238E27FC236}">
                  <a16:creationId xmlns:a16="http://schemas.microsoft.com/office/drawing/2014/main" id="{46960903-72AD-5091-3082-AA02148ADA72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6" name="Rectangle: Rounded Corners 1055">
              <a:extLst>
                <a:ext uri="{FF2B5EF4-FFF2-40B4-BE49-F238E27FC236}">
                  <a16:creationId xmlns:a16="http://schemas.microsoft.com/office/drawing/2014/main" id="{59F601D1-D304-E566-809E-F0D2778465EC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7" name="Rectangle: Rounded Corners 1056">
              <a:extLst>
                <a:ext uri="{FF2B5EF4-FFF2-40B4-BE49-F238E27FC236}">
                  <a16:creationId xmlns:a16="http://schemas.microsoft.com/office/drawing/2014/main" id="{71156CBC-A151-1C5F-E6BD-B4E1D2C04FD4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EDD9EA20-6777-EC1E-ACC8-1824D1F28EA9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A078586B-BA93-75BD-0FFE-22AA44F27128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66" name="Straight Connector 1065">
                <a:extLst>
                  <a:ext uri="{FF2B5EF4-FFF2-40B4-BE49-F238E27FC236}">
                    <a16:creationId xmlns:a16="http://schemas.microsoft.com/office/drawing/2014/main" id="{3A6EB877-EA0E-8686-3AC1-F637BB02733D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7" name="Oval 1066">
                <a:extLst>
                  <a:ext uri="{FF2B5EF4-FFF2-40B4-BE49-F238E27FC236}">
                    <a16:creationId xmlns:a16="http://schemas.microsoft.com/office/drawing/2014/main" id="{CAF9795A-B2D4-99DE-E009-13BE3BDD4E19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68" name="Oval 1067">
                <a:extLst>
                  <a:ext uri="{FF2B5EF4-FFF2-40B4-BE49-F238E27FC236}">
                    <a16:creationId xmlns:a16="http://schemas.microsoft.com/office/drawing/2014/main" id="{F2ED4A63-C93A-0B92-603B-A7D38B56B1A4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69" name="Oval 1068">
                <a:extLst>
                  <a:ext uri="{FF2B5EF4-FFF2-40B4-BE49-F238E27FC236}">
                    <a16:creationId xmlns:a16="http://schemas.microsoft.com/office/drawing/2014/main" id="{51EFD424-3BA5-4950-ECA6-A1489FC77891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0" name="Oval 1069">
                <a:extLst>
                  <a:ext uri="{FF2B5EF4-FFF2-40B4-BE49-F238E27FC236}">
                    <a16:creationId xmlns:a16="http://schemas.microsoft.com/office/drawing/2014/main" id="{73A35088-17C1-C403-8615-BCC1088EA309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71" name="Straight Connector 1070">
                <a:extLst>
                  <a:ext uri="{FF2B5EF4-FFF2-40B4-BE49-F238E27FC236}">
                    <a16:creationId xmlns:a16="http://schemas.microsoft.com/office/drawing/2014/main" id="{049E846E-5D3E-BFB5-3519-A6C48FC4D5BD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72" name="Oval 1071">
                <a:extLst>
                  <a:ext uri="{FF2B5EF4-FFF2-40B4-BE49-F238E27FC236}">
                    <a16:creationId xmlns:a16="http://schemas.microsoft.com/office/drawing/2014/main" id="{A8622A4F-DD75-620D-6E4F-B7EF49BE8BFC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3" name="Oval 1072">
                <a:extLst>
                  <a:ext uri="{FF2B5EF4-FFF2-40B4-BE49-F238E27FC236}">
                    <a16:creationId xmlns:a16="http://schemas.microsoft.com/office/drawing/2014/main" id="{74C997A2-6B49-4AAF-BC40-C2E3A9E713FA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4" name="Oval 1073">
                <a:extLst>
                  <a:ext uri="{FF2B5EF4-FFF2-40B4-BE49-F238E27FC236}">
                    <a16:creationId xmlns:a16="http://schemas.microsoft.com/office/drawing/2014/main" id="{8CE880A7-A68E-84E2-E7AF-89FDB46691FA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5" name="Oval 1074">
                <a:extLst>
                  <a:ext uri="{FF2B5EF4-FFF2-40B4-BE49-F238E27FC236}">
                    <a16:creationId xmlns:a16="http://schemas.microsoft.com/office/drawing/2014/main" id="{573CBBB8-1A25-A7B7-63F7-4C17A8A5BFD7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76" name="Straight Connector 1075">
                <a:extLst>
                  <a:ext uri="{FF2B5EF4-FFF2-40B4-BE49-F238E27FC236}">
                    <a16:creationId xmlns:a16="http://schemas.microsoft.com/office/drawing/2014/main" id="{18C78FD8-9DF8-AC56-B4D2-2A84F90DFC18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77409454-DA8E-A1E6-0BE0-8F425C2005F0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8" name="Oval 1077">
                <a:extLst>
                  <a:ext uri="{FF2B5EF4-FFF2-40B4-BE49-F238E27FC236}">
                    <a16:creationId xmlns:a16="http://schemas.microsoft.com/office/drawing/2014/main" id="{26ED6571-7835-3BEE-C85C-CE9DBBACE586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9" name="Oval 1078">
                <a:extLst>
                  <a:ext uri="{FF2B5EF4-FFF2-40B4-BE49-F238E27FC236}">
                    <a16:creationId xmlns:a16="http://schemas.microsoft.com/office/drawing/2014/main" id="{5187141C-6B1C-9E88-1C36-348680C24DDE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0" name="Oval 1079">
                <a:extLst>
                  <a:ext uri="{FF2B5EF4-FFF2-40B4-BE49-F238E27FC236}">
                    <a16:creationId xmlns:a16="http://schemas.microsoft.com/office/drawing/2014/main" id="{A9C2047D-37AB-628D-9612-37ACD38D5C69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81" name="Straight Connector 1080">
                <a:extLst>
                  <a:ext uri="{FF2B5EF4-FFF2-40B4-BE49-F238E27FC236}">
                    <a16:creationId xmlns:a16="http://schemas.microsoft.com/office/drawing/2014/main" id="{F370B1BC-62C5-AB47-DAE9-B10A328AB506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2" name="Oval 1081">
                <a:extLst>
                  <a:ext uri="{FF2B5EF4-FFF2-40B4-BE49-F238E27FC236}">
                    <a16:creationId xmlns:a16="http://schemas.microsoft.com/office/drawing/2014/main" id="{2EF07FC4-3CC8-EDD3-4C22-6088A3A7E69B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A11549D1-7773-7178-0744-9B71BB2B48C7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4" name="Oval 1083">
                <a:extLst>
                  <a:ext uri="{FF2B5EF4-FFF2-40B4-BE49-F238E27FC236}">
                    <a16:creationId xmlns:a16="http://schemas.microsoft.com/office/drawing/2014/main" id="{1A861A65-D8B9-E589-3750-FDAE42C50448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5" name="Oval 1084">
                <a:extLst>
                  <a:ext uri="{FF2B5EF4-FFF2-40B4-BE49-F238E27FC236}">
                    <a16:creationId xmlns:a16="http://schemas.microsoft.com/office/drawing/2014/main" id="{E91C5BE9-E663-F05A-728F-2642BE1E53C7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86" name="Straight Connector 1085">
                <a:extLst>
                  <a:ext uri="{FF2B5EF4-FFF2-40B4-BE49-F238E27FC236}">
                    <a16:creationId xmlns:a16="http://schemas.microsoft.com/office/drawing/2014/main" id="{3C6A1725-998D-6EB1-79DC-6FD335060960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7" name="Oval 1086">
                <a:extLst>
                  <a:ext uri="{FF2B5EF4-FFF2-40B4-BE49-F238E27FC236}">
                    <a16:creationId xmlns:a16="http://schemas.microsoft.com/office/drawing/2014/main" id="{1AC3897C-705C-3C52-C95E-0C08AC14031B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8" name="Oval 1087">
                <a:extLst>
                  <a:ext uri="{FF2B5EF4-FFF2-40B4-BE49-F238E27FC236}">
                    <a16:creationId xmlns:a16="http://schemas.microsoft.com/office/drawing/2014/main" id="{2A2CF782-D3DF-4434-1DA1-B1F0B2A5D5B1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9" name="Oval 1088">
                <a:extLst>
                  <a:ext uri="{FF2B5EF4-FFF2-40B4-BE49-F238E27FC236}">
                    <a16:creationId xmlns:a16="http://schemas.microsoft.com/office/drawing/2014/main" id="{BF0CFAC8-AF1A-DB1C-1F84-3336678736EA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90" name="Oval 1089">
                <a:extLst>
                  <a:ext uri="{FF2B5EF4-FFF2-40B4-BE49-F238E27FC236}">
                    <a16:creationId xmlns:a16="http://schemas.microsoft.com/office/drawing/2014/main" id="{A7264434-9076-3CC6-90E5-C67469F4293E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E4A8EA35-488D-63DD-24A3-BB3EBFB91679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92" name="Oval 1091">
                <a:extLst>
                  <a:ext uri="{FF2B5EF4-FFF2-40B4-BE49-F238E27FC236}">
                    <a16:creationId xmlns:a16="http://schemas.microsoft.com/office/drawing/2014/main" id="{1AB48264-ADE9-B81B-C84D-FEBD0E57BB75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93" name="Oval 1092">
                <a:extLst>
                  <a:ext uri="{FF2B5EF4-FFF2-40B4-BE49-F238E27FC236}">
                    <a16:creationId xmlns:a16="http://schemas.microsoft.com/office/drawing/2014/main" id="{C0D4D9F7-0CF5-E9B8-9DA3-9633058DA3A0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94" name="Oval 1093">
                <a:extLst>
                  <a:ext uri="{FF2B5EF4-FFF2-40B4-BE49-F238E27FC236}">
                    <a16:creationId xmlns:a16="http://schemas.microsoft.com/office/drawing/2014/main" id="{329EF956-1D61-1FE1-B15D-EF7370EE5B19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E9722D04-56A9-FC22-05B4-19E6BED6DD18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ED7B3C7B-E5A2-5D8D-4778-E897FF568F9C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1" name="Rectangle: Rounded Corners 1060">
              <a:extLst>
                <a:ext uri="{FF2B5EF4-FFF2-40B4-BE49-F238E27FC236}">
                  <a16:creationId xmlns:a16="http://schemas.microsoft.com/office/drawing/2014/main" id="{B98632B5-C0AE-3801-307D-FBA474796C21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2" name="Rectangle 1061">
              <a:extLst>
                <a:ext uri="{FF2B5EF4-FFF2-40B4-BE49-F238E27FC236}">
                  <a16:creationId xmlns:a16="http://schemas.microsoft.com/office/drawing/2014/main" id="{4C5F8319-0C93-3AD9-A0D2-4D952FCBF762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BC1481B9-5C76-F3DA-2792-651BDF3FD7C2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4" name="Rectangle: Rounded Corners 1063">
              <a:extLst>
                <a:ext uri="{FF2B5EF4-FFF2-40B4-BE49-F238E27FC236}">
                  <a16:creationId xmlns:a16="http://schemas.microsoft.com/office/drawing/2014/main" id="{628FABAD-982A-48F0-57CA-AAD7E6CE21DA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09A854-ADD5-FB59-CDAC-BED64C0CCCF0}"/>
              </a:ext>
            </a:extLst>
          </p:cNvPr>
          <p:cNvGrpSpPr/>
          <p:nvPr/>
        </p:nvGrpSpPr>
        <p:grpSpPr>
          <a:xfrm>
            <a:off x="956493" y="2681862"/>
            <a:ext cx="1413275" cy="1341169"/>
            <a:chOff x="6338633" y="1709305"/>
            <a:chExt cx="1638908" cy="15647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D3F3BD-769F-2073-2020-B82893AEB3CB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D479D9-9676-F7B8-33E5-875FAF7B7758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8EA7DFD-CBC2-C973-6464-98DD666725CA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E5EA9FC-6986-B780-7FAF-40BEF2DB7537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075925-FE0A-D2EA-A5E5-DBBE54070E00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BB95399-8CDA-93E3-A8F2-9FB99583C77C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5729D9F-78D6-C0B7-EF4B-2AA9A41E274A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5C7347-79CA-751C-9737-7669D6E280AC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D6A547B-9511-A60A-60BD-21E02D0AF8C4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BCBE984-4BD3-CDE2-E579-6E6DF040B8C3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1C146B4-FFC5-8FFC-943C-A298295B3ED9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E7EF55D-6429-2949-0E08-BC1700B01544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224E72B-F083-BCD7-F3D1-448604F9E534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073D402-659E-4C25-6A4B-1963FBEEC1B1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53ECD7C-9AF2-AD91-1649-B6842DE92972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8FA62ED-1C60-9B4B-188C-A6F19271BA05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F9D6ED-0680-A61D-6349-360FD1050B8F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9A4EEAC-C29E-2EA8-EB20-FB442C74985B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812408D-F9B3-48C1-B4AC-3BE27AF530AA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38D5F60-B4D5-AD42-57AC-9EF2AE579E28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413CB54-ABCE-AA12-F9D1-E20E097E190C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8E23158-C43C-0130-4108-888ED4BDB743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12B8B4A-4640-2024-78AD-FC6C787AAFF8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E5D03A1-67A8-75E7-6B16-4E601EE1434C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D96DF77-6147-75DC-A552-8CC847783566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7B8B32E-19BE-65A9-19CC-8AE49D69D095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06FC91A-2CC1-C216-97DD-55C817C82F7A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2708FDF-8328-52EE-4BB1-909E40764891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6D828D0-88B5-E7E5-2E04-43F78FBFD5D5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6D6AB74-B37D-B24F-04CE-E51A8CF7227A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1EEAD9B-186F-31EC-605D-8E9194AA4BE8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0AA6D4B-69CB-E818-B9BF-2E1537C6BB4B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17CC0C2-54BA-CEFD-2154-26EF5B6B3D5B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BFCDF91-BBA3-831C-4F11-8CC5F79BB8FD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F5E0B61-D98F-31F1-FD1F-23C7D2D4515C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19D0A07-404D-A66A-AED8-FC9E6FC1F981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B327491-CDAE-C4F0-CB9B-CB521F345970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8C8727-A057-4F89-764A-D695590F93D1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627E4B5-8496-B2D2-6307-37190E2C7421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682EA35-C803-1CE8-D9D1-AF3C60597E44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BE3006D-CCD5-527E-94BF-F2342B796CD4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F452B4-ECD0-3F40-A239-BA1136FB22B6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D36FB23-EB9F-AEF4-5153-5FCA9B08E929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DBF888-0603-D285-CB63-72105E5D9136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58DA57-D9BD-5C4E-2CB4-7E9F35E6327F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29B1E0A-31A8-3976-BE5E-32CC46DE9B0E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46909D2-1478-6DBD-BC2C-9EFDD6602BC6}"/>
              </a:ext>
            </a:extLst>
          </p:cNvPr>
          <p:cNvGrpSpPr/>
          <p:nvPr/>
        </p:nvGrpSpPr>
        <p:grpSpPr>
          <a:xfrm>
            <a:off x="2178642" y="5331681"/>
            <a:ext cx="1413275" cy="1341169"/>
            <a:chOff x="6338633" y="1709305"/>
            <a:chExt cx="1638908" cy="156474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12C48DD-8463-62F1-C5C8-B95F81CAC5DD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0A95E550-8CE4-0B03-C609-3F21B9BBBCEE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5C8CF29-13A3-0282-0B17-C8BA507502D8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587C734-1DE3-8D38-A44E-F3EB7D36881E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2B68FE7B-825A-42AA-43F8-4D1AC8EA24C4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4AB5F93-8ECD-9644-B2CB-2F9F567ED204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36D76572-8838-E287-67F0-E3FB2268DF8D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82F4D09A-11F5-FBCF-69CB-8B6F9062A6EB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E2EE4FA-0249-063B-7794-F0BFAE14A204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32094D-79DD-A78D-8776-54E337C38700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848F444A-80BC-A993-D3A6-26C46CB73FC2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E57EFAD-239D-BEE1-2A97-974C3A560F44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7D23C95-644D-AD6C-F9AC-8D9387DD8B55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A7EBBD6D-E687-459F-C8DA-57EFF92C9848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D056E1BB-BDC6-87ED-6A4E-DEC083CBB7F9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A9D561A3-A1BB-301A-9E5F-46B2D1EC1C97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30ABA6B9-080B-C128-5C0D-25240B51AA78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F22EC521-E628-CE44-ED0D-C7885211F741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894B1A4F-6774-BD7C-3A3D-E37AF055DBE3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E3E5382-CCB3-A942-04D9-34F9C47F5E20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2EA2F57A-5333-8E74-915E-46C2A04BA903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AFF6110F-5CDE-A630-F445-9C797C1656A1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8FAE16A2-5A36-9CA6-B274-DE3541B27318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32EFDBA7-CAD6-8462-AE76-849BC293795A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E950633C-30E5-724A-B622-CFBA3DF8902B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13C0CC0A-BCDC-AC5E-3113-DA9037D029A3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53" name="Straight Connector 652">
                <a:extLst>
                  <a:ext uri="{FF2B5EF4-FFF2-40B4-BE49-F238E27FC236}">
                    <a16:creationId xmlns:a16="http://schemas.microsoft.com/office/drawing/2014/main" id="{B0EDD8A7-6B79-EBB0-D6C9-D3D3921E1930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B4ADA710-33F1-A107-09BB-FAE7E5BD8130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F9F0AB5F-E896-0A55-752B-0F8F64BCA31E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0B604066-97AC-A698-4F8B-637CCA88B614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6DB53871-49CE-ACCD-6585-DD53D626409A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62" name="Straight Connector 661">
                <a:extLst>
                  <a:ext uri="{FF2B5EF4-FFF2-40B4-BE49-F238E27FC236}">
                    <a16:creationId xmlns:a16="http://schemas.microsoft.com/office/drawing/2014/main" id="{727DDE9E-3FBC-3C2C-12A8-8BEB01D60605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F0DD280D-092F-10D2-CB78-B78B5B763F01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A86114C7-2AF0-3B3E-59D0-9FA5B3CEA4BA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4127EC81-5595-28B5-B596-99846DCA8312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E2AB6097-5A6C-F22D-1BB1-56AEC66CDD87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70" name="Straight Connector 669">
                <a:extLst>
                  <a:ext uri="{FF2B5EF4-FFF2-40B4-BE49-F238E27FC236}">
                    <a16:creationId xmlns:a16="http://schemas.microsoft.com/office/drawing/2014/main" id="{5FE6F435-FA98-0E24-5751-D9DF636D6229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10D18FAE-90CC-B39C-4DCC-85AAD26543C6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F82D3437-1983-62D3-EEBE-EBFD13E032E5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AB00E809-D214-788C-192C-1DEC450B9105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AD42EB4-3B76-3838-BFA7-A6EAD738FDCD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8804DDE-BBAD-97EF-0C5E-FFC1FB45DB12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80E92F1-F6B5-1E02-5EC1-14BF991B1CCD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8DB115F-DFD1-1893-1980-322686F26B6D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D58F3FE-6606-DC6F-BA9A-44FAE62B3A89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701EE0B3-BA66-C0DE-4C3F-C4BBA6D121FC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674" name="Group 673">
            <a:extLst>
              <a:ext uri="{FF2B5EF4-FFF2-40B4-BE49-F238E27FC236}">
                <a16:creationId xmlns:a16="http://schemas.microsoft.com/office/drawing/2014/main" id="{453ABEFC-4E8A-96F4-E473-9651586CDBA3}"/>
              </a:ext>
            </a:extLst>
          </p:cNvPr>
          <p:cNvGrpSpPr/>
          <p:nvPr/>
        </p:nvGrpSpPr>
        <p:grpSpPr>
          <a:xfrm>
            <a:off x="6598504" y="4982587"/>
            <a:ext cx="1413275" cy="1341169"/>
            <a:chOff x="6338633" y="1709305"/>
            <a:chExt cx="1638908" cy="1564740"/>
          </a:xfrm>
        </p:grpSpPr>
        <p:sp>
          <p:nvSpPr>
            <p:cNvPr id="675" name="Rectangle: Rounded Corners 674">
              <a:extLst>
                <a:ext uri="{FF2B5EF4-FFF2-40B4-BE49-F238E27FC236}">
                  <a16:creationId xmlns:a16="http://schemas.microsoft.com/office/drawing/2014/main" id="{AEA59006-773A-6859-AE5E-B03E156FC747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6" name="Rectangle: Rounded Corners 675">
              <a:extLst>
                <a:ext uri="{FF2B5EF4-FFF2-40B4-BE49-F238E27FC236}">
                  <a16:creationId xmlns:a16="http://schemas.microsoft.com/office/drawing/2014/main" id="{A35E5199-9C2D-7D78-4D0B-209A963F0F0E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7" name="Rectangle: Rounded Corners 676">
              <a:extLst>
                <a:ext uri="{FF2B5EF4-FFF2-40B4-BE49-F238E27FC236}">
                  <a16:creationId xmlns:a16="http://schemas.microsoft.com/office/drawing/2014/main" id="{64761F5B-AD0F-4902-7402-0C07D252A968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8" name="Rectangle: Rounded Corners 677">
              <a:extLst>
                <a:ext uri="{FF2B5EF4-FFF2-40B4-BE49-F238E27FC236}">
                  <a16:creationId xmlns:a16="http://schemas.microsoft.com/office/drawing/2014/main" id="{B3A445F5-AE72-87B6-A222-BBDEE712F099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9" name="Rectangle: Rounded Corners 678">
              <a:extLst>
                <a:ext uri="{FF2B5EF4-FFF2-40B4-BE49-F238E27FC236}">
                  <a16:creationId xmlns:a16="http://schemas.microsoft.com/office/drawing/2014/main" id="{0D151436-BC08-6706-9585-E7072BD15DF5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0" name="Rectangle: Rounded Corners 679">
              <a:extLst>
                <a:ext uri="{FF2B5EF4-FFF2-40B4-BE49-F238E27FC236}">
                  <a16:creationId xmlns:a16="http://schemas.microsoft.com/office/drawing/2014/main" id="{5187C7BE-540A-7699-6A26-9184D20686D7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1" name="Rectangle: Rounded Corners 680">
              <a:extLst>
                <a:ext uri="{FF2B5EF4-FFF2-40B4-BE49-F238E27FC236}">
                  <a16:creationId xmlns:a16="http://schemas.microsoft.com/office/drawing/2014/main" id="{7BE24D83-A674-9B80-4544-CDBBB539AC84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2" name="Rectangle: Rounded Corners 681">
              <a:extLst>
                <a:ext uri="{FF2B5EF4-FFF2-40B4-BE49-F238E27FC236}">
                  <a16:creationId xmlns:a16="http://schemas.microsoft.com/office/drawing/2014/main" id="{A3AC80F5-1348-1F25-11EC-0430191A883B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3" name="Rectangle: Rounded Corners 682">
              <a:extLst>
                <a:ext uri="{FF2B5EF4-FFF2-40B4-BE49-F238E27FC236}">
                  <a16:creationId xmlns:a16="http://schemas.microsoft.com/office/drawing/2014/main" id="{3FCD3E01-E972-22EF-870B-60B0FF0EF250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684" name="Group 683">
              <a:extLst>
                <a:ext uri="{FF2B5EF4-FFF2-40B4-BE49-F238E27FC236}">
                  <a16:creationId xmlns:a16="http://schemas.microsoft.com/office/drawing/2014/main" id="{A9FB9ABE-CE8C-E568-C659-8B1BE08DBDA6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89C30313-160A-1D67-B322-6A14B0411007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92" name="Straight Connector 691">
                <a:extLst>
                  <a:ext uri="{FF2B5EF4-FFF2-40B4-BE49-F238E27FC236}">
                    <a16:creationId xmlns:a16="http://schemas.microsoft.com/office/drawing/2014/main" id="{D33ECA48-D64D-EAAA-3277-11B61AA86D09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584CA091-D493-79CD-0187-84B18640AD49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9BC47232-612B-5B90-3AA2-767EF9EDB1A0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0E62AA4D-B654-BC85-F23F-E46D7B47B7A9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CEED67D5-6CD7-3799-67B2-6B9BB89D82DD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97" name="Straight Connector 696">
                <a:extLst>
                  <a:ext uri="{FF2B5EF4-FFF2-40B4-BE49-F238E27FC236}">
                    <a16:creationId xmlns:a16="http://schemas.microsoft.com/office/drawing/2014/main" id="{A49C363D-0F8D-3356-D858-F07340E90B08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9084EC8-539D-EFED-4290-4E6EA8C21636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C4856AC6-A231-38EF-900E-C55BD91791FD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59DFF482-96CA-7329-E620-E11F18B0F251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D5403BD1-47DE-5B26-EF94-B42C47A2165E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02" name="Straight Connector 701">
                <a:extLst>
                  <a:ext uri="{FF2B5EF4-FFF2-40B4-BE49-F238E27FC236}">
                    <a16:creationId xmlns:a16="http://schemas.microsoft.com/office/drawing/2014/main" id="{082D8C71-8628-A4F3-CD05-518444ED5332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00DD3C28-7973-BEEB-0846-DDB377725C2A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7973A30F-77FE-3EBE-3AAB-3F9D6D931FB0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52316737-05C5-8BD8-865D-1DCCA2AD814A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379F18C0-E624-C6F3-7BB8-F456AC817396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07" name="Straight Connector 706">
                <a:extLst>
                  <a:ext uri="{FF2B5EF4-FFF2-40B4-BE49-F238E27FC236}">
                    <a16:creationId xmlns:a16="http://schemas.microsoft.com/office/drawing/2014/main" id="{7EAC37E1-1EA8-E61A-A92A-F597947BFCC9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9B78D898-3944-F13C-2C81-CA9E03936016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ED788060-606B-190F-6449-C3275A548658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1AA6C444-9E29-C962-D823-6AD1AA72A17E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3820B31A-263B-AEB2-06F9-F94C99A3169C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12" name="Straight Connector 711">
                <a:extLst>
                  <a:ext uri="{FF2B5EF4-FFF2-40B4-BE49-F238E27FC236}">
                    <a16:creationId xmlns:a16="http://schemas.microsoft.com/office/drawing/2014/main" id="{F6D30325-2F71-FD22-A88A-458B1215FD4B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EDA83DC6-5ABA-1761-4474-83620ECFF3DC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C460C6A1-C9E9-A993-8E67-5E99B46C54BD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580371E1-74BA-CCFD-E607-3A1DB6CADDBF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294CA638-77D4-94D2-1A02-A4F9C05A5799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17" name="Straight Connector 716">
                <a:extLst>
                  <a:ext uri="{FF2B5EF4-FFF2-40B4-BE49-F238E27FC236}">
                    <a16:creationId xmlns:a16="http://schemas.microsoft.com/office/drawing/2014/main" id="{5C053ED3-624F-6327-5DD9-12C214DD6747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89C10396-3EAC-8852-DD68-8BC2CDF967C2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8CEC3187-7C1E-9E97-3A6E-796331547B7A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5698CC30-968D-E313-4568-7091CB2A2A85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78E1318F-7F05-CAD9-FC81-4FF3FA5F385C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F1170653-47FB-F880-B62C-5294C45E9E05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7" name="Rectangle: Rounded Corners 686">
              <a:extLst>
                <a:ext uri="{FF2B5EF4-FFF2-40B4-BE49-F238E27FC236}">
                  <a16:creationId xmlns:a16="http://schemas.microsoft.com/office/drawing/2014/main" id="{F3E1DB72-D275-98E6-FDE5-20F3CE861F6E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ADEE1CEA-403A-B01A-7796-B49461870C3C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536A518E-7C74-DB9A-3B91-2652A519BD9F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90" name="Rectangle: Rounded Corners 689">
              <a:extLst>
                <a:ext uri="{FF2B5EF4-FFF2-40B4-BE49-F238E27FC236}">
                  <a16:creationId xmlns:a16="http://schemas.microsoft.com/office/drawing/2014/main" id="{20D28371-7779-07EF-3130-92E307D735E6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960" name="Group 959">
            <a:extLst>
              <a:ext uri="{FF2B5EF4-FFF2-40B4-BE49-F238E27FC236}">
                <a16:creationId xmlns:a16="http://schemas.microsoft.com/office/drawing/2014/main" id="{DAB860E9-999D-E428-99D7-CB25C0938F5E}"/>
              </a:ext>
            </a:extLst>
          </p:cNvPr>
          <p:cNvGrpSpPr/>
          <p:nvPr/>
        </p:nvGrpSpPr>
        <p:grpSpPr>
          <a:xfrm>
            <a:off x="7137409" y="2394644"/>
            <a:ext cx="1413275" cy="1341169"/>
            <a:chOff x="6338633" y="1709305"/>
            <a:chExt cx="1638908" cy="1564740"/>
          </a:xfrm>
        </p:grpSpPr>
        <p:sp>
          <p:nvSpPr>
            <p:cNvPr id="961" name="Rectangle: Rounded Corners 960">
              <a:extLst>
                <a:ext uri="{FF2B5EF4-FFF2-40B4-BE49-F238E27FC236}">
                  <a16:creationId xmlns:a16="http://schemas.microsoft.com/office/drawing/2014/main" id="{D1724117-55E2-5819-4BE9-9550CFB916C3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2" name="Rectangle: Rounded Corners 961">
              <a:extLst>
                <a:ext uri="{FF2B5EF4-FFF2-40B4-BE49-F238E27FC236}">
                  <a16:creationId xmlns:a16="http://schemas.microsoft.com/office/drawing/2014/main" id="{EC8F4C06-65CF-7516-C17C-7EE106EF3E85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3" name="Rectangle: Rounded Corners 962">
              <a:extLst>
                <a:ext uri="{FF2B5EF4-FFF2-40B4-BE49-F238E27FC236}">
                  <a16:creationId xmlns:a16="http://schemas.microsoft.com/office/drawing/2014/main" id="{52244278-69A1-012A-D55D-58142033960E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4" name="Rectangle: Rounded Corners 963">
              <a:extLst>
                <a:ext uri="{FF2B5EF4-FFF2-40B4-BE49-F238E27FC236}">
                  <a16:creationId xmlns:a16="http://schemas.microsoft.com/office/drawing/2014/main" id="{E2A8BBC5-7E49-5BDF-FFBC-C8C8827A5221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5" name="Rectangle: Rounded Corners 964">
              <a:extLst>
                <a:ext uri="{FF2B5EF4-FFF2-40B4-BE49-F238E27FC236}">
                  <a16:creationId xmlns:a16="http://schemas.microsoft.com/office/drawing/2014/main" id="{8DADDB91-8A3C-4CC4-2929-CB3434352B3E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6" name="Rectangle: Rounded Corners 965">
              <a:extLst>
                <a:ext uri="{FF2B5EF4-FFF2-40B4-BE49-F238E27FC236}">
                  <a16:creationId xmlns:a16="http://schemas.microsoft.com/office/drawing/2014/main" id="{94D20BCB-8516-AD29-F8EB-59379047B7B2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7" name="Rectangle: Rounded Corners 966">
              <a:extLst>
                <a:ext uri="{FF2B5EF4-FFF2-40B4-BE49-F238E27FC236}">
                  <a16:creationId xmlns:a16="http://schemas.microsoft.com/office/drawing/2014/main" id="{63CF8420-9206-3C78-AB1A-EDC53BA168EA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8" name="Rectangle: Rounded Corners 967">
              <a:extLst>
                <a:ext uri="{FF2B5EF4-FFF2-40B4-BE49-F238E27FC236}">
                  <a16:creationId xmlns:a16="http://schemas.microsoft.com/office/drawing/2014/main" id="{38E56B71-3C20-FDA8-CD31-8BC42A638BC9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9" name="Rectangle: Rounded Corners 968">
              <a:extLst>
                <a:ext uri="{FF2B5EF4-FFF2-40B4-BE49-F238E27FC236}">
                  <a16:creationId xmlns:a16="http://schemas.microsoft.com/office/drawing/2014/main" id="{7C528E24-ECD4-23D1-A6B1-C614E0149D2B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970" name="Group 969">
              <a:extLst>
                <a:ext uri="{FF2B5EF4-FFF2-40B4-BE49-F238E27FC236}">
                  <a16:creationId xmlns:a16="http://schemas.microsoft.com/office/drawing/2014/main" id="{D3C7D9DD-2E40-4A4E-54DC-7188A99E0238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977" name="Oval 976">
                <a:extLst>
                  <a:ext uri="{FF2B5EF4-FFF2-40B4-BE49-F238E27FC236}">
                    <a16:creationId xmlns:a16="http://schemas.microsoft.com/office/drawing/2014/main" id="{A1EE26B6-1362-28A6-8A01-698B6765D878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78" name="Straight Connector 977">
                <a:extLst>
                  <a:ext uri="{FF2B5EF4-FFF2-40B4-BE49-F238E27FC236}">
                    <a16:creationId xmlns:a16="http://schemas.microsoft.com/office/drawing/2014/main" id="{63255698-7656-EA7F-8617-102F4B64549A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9" name="Oval 978">
                <a:extLst>
                  <a:ext uri="{FF2B5EF4-FFF2-40B4-BE49-F238E27FC236}">
                    <a16:creationId xmlns:a16="http://schemas.microsoft.com/office/drawing/2014/main" id="{517A6C65-6435-807E-E79C-E1FE79F681A8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0" name="Oval 979">
                <a:extLst>
                  <a:ext uri="{FF2B5EF4-FFF2-40B4-BE49-F238E27FC236}">
                    <a16:creationId xmlns:a16="http://schemas.microsoft.com/office/drawing/2014/main" id="{E8F1DDB5-5411-74ED-FF5A-0339720C6B5D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1" name="Oval 980">
                <a:extLst>
                  <a:ext uri="{FF2B5EF4-FFF2-40B4-BE49-F238E27FC236}">
                    <a16:creationId xmlns:a16="http://schemas.microsoft.com/office/drawing/2014/main" id="{6687A93F-59C0-6C9F-886A-935925FBF8E6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2" name="Oval 981">
                <a:extLst>
                  <a:ext uri="{FF2B5EF4-FFF2-40B4-BE49-F238E27FC236}">
                    <a16:creationId xmlns:a16="http://schemas.microsoft.com/office/drawing/2014/main" id="{16829ABE-F3A1-3A3B-184E-65D17A4E1D78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83" name="Straight Connector 982">
                <a:extLst>
                  <a:ext uri="{FF2B5EF4-FFF2-40B4-BE49-F238E27FC236}">
                    <a16:creationId xmlns:a16="http://schemas.microsoft.com/office/drawing/2014/main" id="{FA416AA2-D1C7-D4EB-059C-D023580BDB85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4" name="Oval 983">
                <a:extLst>
                  <a:ext uri="{FF2B5EF4-FFF2-40B4-BE49-F238E27FC236}">
                    <a16:creationId xmlns:a16="http://schemas.microsoft.com/office/drawing/2014/main" id="{C8296048-4AC5-F20F-69B7-1F41A57D26DA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5" name="Oval 984">
                <a:extLst>
                  <a:ext uri="{FF2B5EF4-FFF2-40B4-BE49-F238E27FC236}">
                    <a16:creationId xmlns:a16="http://schemas.microsoft.com/office/drawing/2014/main" id="{61B1CB8A-EE57-4132-6C88-64A03A2E0497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6" name="Oval 985">
                <a:extLst>
                  <a:ext uri="{FF2B5EF4-FFF2-40B4-BE49-F238E27FC236}">
                    <a16:creationId xmlns:a16="http://schemas.microsoft.com/office/drawing/2014/main" id="{345DA205-C826-5BB1-C1D9-B24745F30693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7" name="Oval 986">
                <a:extLst>
                  <a:ext uri="{FF2B5EF4-FFF2-40B4-BE49-F238E27FC236}">
                    <a16:creationId xmlns:a16="http://schemas.microsoft.com/office/drawing/2014/main" id="{6FC499CB-DD4A-7523-C5FE-CA067B035278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88" name="Straight Connector 987">
                <a:extLst>
                  <a:ext uri="{FF2B5EF4-FFF2-40B4-BE49-F238E27FC236}">
                    <a16:creationId xmlns:a16="http://schemas.microsoft.com/office/drawing/2014/main" id="{BF246EFF-EB74-AAC1-098A-FCA9E67F6188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9" name="Oval 988">
                <a:extLst>
                  <a:ext uri="{FF2B5EF4-FFF2-40B4-BE49-F238E27FC236}">
                    <a16:creationId xmlns:a16="http://schemas.microsoft.com/office/drawing/2014/main" id="{985C3BFF-2EBD-51A2-F75C-045915FD1EBC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0" name="Oval 989">
                <a:extLst>
                  <a:ext uri="{FF2B5EF4-FFF2-40B4-BE49-F238E27FC236}">
                    <a16:creationId xmlns:a16="http://schemas.microsoft.com/office/drawing/2014/main" id="{74FD59A6-E8E3-9779-2788-7E41091DBB89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1" name="Oval 990">
                <a:extLst>
                  <a:ext uri="{FF2B5EF4-FFF2-40B4-BE49-F238E27FC236}">
                    <a16:creationId xmlns:a16="http://schemas.microsoft.com/office/drawing/2014/main" id="{17AB0B5C-F0AD-B401-5B26-0A58B6279D12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2" name="Oval 991">
                <a:extLst>
                  <a:ext uri="{FF2B5EF4-FFF2-40B4-BE49-F238E27FC236}">
                    <a16:creationId xmlns:a16="http://schemas.microsoft.com/office/drawing/2014/main" id="{37D758EA-9857-1CF5-A2C3-347CDF7F542F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93" name="Straight Connector 992">
                <a:extLst>
                  <a:ext uri="{FF2B5EF4-FFF2-40B4-BE49-F238E27FC236}">
                    <a16:creationId xmlns:a16="http://schemas.microsoft.com/office/drawing/2014/main" id="{ACFECC59-8B65-9A58-09BC-4634DE5F4ECE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94" name="Oval 993">
                <a:extLst>
                  <a:ext uri="{FF2B5EF4-FFF2-40B4-BE49-F238E27FC236}">
                    <a16:creationId xmlns:a16="http://schemas.microsoft.com/office/drawing/2014/main" id="{0DC792B5-B9B8-A725-5241-3FD9B6A4C1F6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5" name="Oval 994">
                <a:extLst>
                  <a:ext uri="{FF2B5EF4-FFF2-40B4-BE49-F238E27FC236}">
                    <a16:creationId xmlns:a16="http://schemas.microsoft.com/office/drawing/2014/main" id="{481E6792-A2AD-4F34-1961-29628205EF14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6" name="Oval 995">
                <a:extLst>
                  <a:ext uri="{FF2B5EF4-FFF2-40B4-BE49-F238E27FC236}">
                    <a16:creationId xmlns:a16="http://schemas.microsoft.com/office/drawing/2014/main" id="{6745A6B0-3B6D-8F7C-D2F2-1328E46463A6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7" name="Oval 996">
                <a:extLst>
                  <a:ext uri="{FF2B5EF4-FFF2-40B4-BE49-F238E27FC236}">
                    <a16:creationId xmlns:a16="http://schemas.microsoft.com/office/drawing/2014/main" id="{3AFB8474-8FDE-5AB5-98E3-B4ECFCC4C6F1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98" name="Straight Connector 997">
                <a:extLst>
                  <a:ext uri="{FF2B5EF4-FFF2-40B4-BE49-F238E27FC236}">
                    <a16:creationId xmlns:a16="http://schemas.microsoft.com/office/drawing/2014/main" id="{85752327-2E9B-5823-1F1C-4B0CE87DF023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99" name="Oval 998">
                <a:extLst>
                  <a:ext uri="{FF2B5EF4-FFF2-40B4-BE49-F238E27FC236}">
                    <a16:creationId xmlns:a16="http://schemas.microsoft.com/office/drawing/2014/main" id="{D543055E-8EAA-30F1-B61A-1036E76E4159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44CD580C-297D-81EC-D267-25798298164B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36" name="Oval 1235">
                <a:extLst>
                  <a:ext uri="{FF2B5EF4-FFF2-40B4-BE49-F238E27FC236}">
                    <a16:creationId xmlns:a16="http://schemas.microsoft.com/office/drawing/2014/main" id="{6C912412-45EB-4A29-FA36-146316E002D5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37" name="Oval 1236">
                <a:extLst>
                  <a:ext uri="{FF2B5EF4-FFF2-40B4-BE49-F238E27FC236}">
                    <a16:creationId xmlns:a16="http://schemas.microsoft.com/office/drawing/2014/main" id="{A593BEA4-647A-4F3B-CC20-ACEDDC7B6D61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238" name="Straight Connector 1237">
                <a:extLst>
                  <a:ext uri="{FF2B5EF4-FFF2-40B4-BE49-F238E27FC236}">
                    <a16:creationId xmlns:a16="http://schemas.microsoft.com/office/drawing/2014/main" id="{74DFFC9F-57C4-C071-83C8-B0EE7FFDE605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39" name="Oval 1238">
                <a:extLst>
                  <a:ext uri="{FF2B5EF4-FFF2-40B4-BE49-F238E27FC236}">
                    <a16:creationId xmlns:a16="http://schemas.microsoft.com/office/drawing/2014/main" id="{4EA32769-D5A5-AED6-DBF3-5D18105529A2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40" name="Oval 1239">
                <a:extLst>
                  <a:ext uri="{FF2B5EF4-FFF2-40B4-BE49-F238E27FC236}">
                    <a16:creationId xmlns:a16="http://schemas.microsoft.com/office/drawing/2014/main" id="{32DA4FB8-6A71-90A7-CF3E-87D0BDF59A2C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41" name="Oval 1240">
                <a:extLst>
                  <a:ext uri="{FF2B5EF4-FFF2-40B4-BE49-F238E27FC236}">
                    <a16:creationId xmlns:a16="http://schemas.microsoft.com/office/drawing/2014/main" id="{EDEDAD5C-42E8-4457-7960-A12F211E89F2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971" name="Oval 970">
              <a:extLst>
                <a:ext uri="{FF2B5EF4-FFF2-40B4-BE49-F238E27FC236}">
                  <a16:creationId xmlns:a16="http://schemas.microsoft.com/office/drawing/2014/main" id="{D06BF5C5-E95C-C777-980F-0901B565DB7A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2" name="Oval 971">
              <a:extLst>
                <a:ext uri="{FF2B5EF4-FFF2-40B4-BE49-F238E27FC236}">
                  <a16:creationId xmlns:a16="http://schemas.microsoft.com/office/drawing/2014/main" id="{17784D53-716C-80E3-0490-23696AD88AFA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3" name="Rectangle: Rounded Corners 972">
              <a:extLst>
                <a:ext uri="{FF2B5EF4-FFF2-40B4-BE49-F238E27FC236}">
                  <a16:creationId xmlns:a16="http://schemas.microsoft.com/office/drawing/2014/main" id="{1E62ACBD-4B65-599F-5A5F-F19A41BE460A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CD332A16-0D2E-D37D-47EB-43A8B1083296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5" name="Oval 974">
              <a:extLst>
                <a:ext uri="{FF2B5EF4-FFF2-40B4-BE49-F238E27FC236}">
                  <a16:creationId xmlns:a16="http://schemas.microsoft.com/office/drawing/2014/main" id="{C5564CD0-E409-AFC5-BBDE-BD8DBA877DD3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6" name="Rectangle: Rounded Corners 975">
              <a:extLst>
                <a:ext uri="{FF2B5EF4-FFF2-40B4-BE49-F238E27FC236}">
                  <a16:creationId xmlns:a16="http://schemas.microsoft.com/office/drawing/2014/main" id="{3586C090-4727-215F-760D-E6DED24D9FD1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1268" name="Picture 1267">
            <a:extLst>
              <a:ext uri="{FF2B5EF4-FFF2-40B4-BE49-F238E27FC236}">
                <a16:creationId xmlns:a16="http://schemas.microsoft.com/office/drawing/2014/main" id="{0EBD383B-7030-B865-09ED-16898B904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15409" r="24309" b="22069"/>
          <a:stretch/>
        </p:blipFill>
        <p:spPr>
          <a:xfrm>
            <a:off x="307299" y="2074319"/>
            <a:ext cx="558801" cy="568247"/>
          </a:xfrm>
          <a:prstGeom prst="rect">
            <a:avLst/>
          </a:prstGeom>
        </p:spPr>
      </p:pic>
      <p:sp>
        <p:nvSpPr>
          <p:cNvPr id="1270" name="TextBox 1269">
            <a:extLst>
              <a:ext uri="{FF2B5EF4-FFF2-40B4-BE49-F238E27FC236}">
                <a16:creationId xmlns:a16="http://schemas.microsoft.com/office/drawing/2014/main" id="{1ACED8B1-D503-691E-8291-4FF64B9007DD}"/>
              </a:ext>
            </a:extLst>
          </p:cNvPr>
          <p:cNvSpPr txBox="1"/>
          <p:nvPr/>
        </p:nvSpPr>
        <p:spPr>
          <a:xfrm>
            <a:off x="609517" y="2151622"/>
            <a:ext cx="27059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Mini-batch SGD</a:t>
            </a:r>
            <a:endParaRPr lang="LID4096" sz="2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cxnSp>
        <p:nvCxnSpPr>
          <p:cNvPr id="1274" name="Straight Arrow Connector 1273">
            <a:extLst>
              <a:ext uri="{FF2B5EF4-FFF2-40B4-BE49-F238E27FC236}">
                <a16:creationId xmlns:a16="http://schemas.microsoft.com/office/drawing/2014/main" id="{07CEEEB8-AD9B-F8C8-3D3E-16EB579A717A}"/>
              </a:ext>
            </a:extLst>
          </p:cNvPr>
          <p:cNvCxnSpPr>
            <a:cxnSpLocks/>
          </p:cNvCxnSpPr>
          <p:nvPr/>
        </p:nvCxnSpPr>
        <p:spPr>
          <a:xfrm>
            <a:off x="1754838" y="3375277"/>
            <a:ext cx="2367006" cy="647754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9" name="Picture 1278">
            <a:extLst>
              <a:ext uri="{FF2B5EF4-FFF2-40B4-BE49-F238E27FC236}">
                <a16:creationId xmlns:a16="http://schemas.microsoft.com/office/drawing/2014/main" id="{11DC29B2-EB56-32B5-2D67-91E7B000D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16337" r="22763" b="22645"/>
          <a:stretch/>
        </p:blipFill>
        <p:spPr>
          <a:xfrm>
            <a:off x="1906984" y="2821202"/>
            <a:ext cx="560911" cy="554573"/>
          </a:xfrm>
          <a:prstGeom prst="rect">
            <a:avLst/>
          </a:prstGeom>
          <a:effectLst>
            <a:glow rad="63500">
              <a:schemeClr val="bg1">
                <a:alpha val="92000"/>
              </a:schemeClr>
            </a:glow>
          </a:effectLst>
        </p:spPr>
      </p:pic>
      <p:sp>
        <p:nvSpPr>
          <p:cNvPr id="1280" name="TextBox 1279">
            <a:extLst>
              <a:ext uri="{FF2B5EF4-FFF2-40B4-BE49-F238E27FC236}">
                <a16:creationId xmlns:a16="http://schemas.microsoft.com/office/drawing/2014/main" id="{49F501EB-D0C9-4884-4BBE-3F6AAA40AFD4}"/>
              </a:ext>
            </a:extLst>
          </p:cNvPr>
          <p:cNvSpPr txBox="1"/>
          <p:nvPr/>
        </p:nvSpPr>
        <p:spPr>
          <a:xfrm>
            <a:off x="2043722" y="2852946"/>
            <a:ext cx="27059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Local Models</a:t>
            </a:r>
            <a:endParaRPr lang="LID4096" sz="24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cxnSp>
        <p:nvCxnSpPr>
          <p:cNvPr id="1281" name="Straight Arrow Connector 1280">
            <a:extLst>
              <a:ext uri="{FF2B5EF4-FFF2-40B4-BE49-F238E27FC236}">
                <a16:creationId xmlns:a16="http://schemas.microsoft.com/office/drawing/2014/main" id="{BD6DBE8E-8ECA-0213-3190-C9AF83C09622}"/>
              </a:ext>
            </a:extLst>
          </p:cNvPr>
          <p:cNvCxnSpPr>
            <a:cxnSpLocks/>
          </p:cNvCxnSpPr>
          <p:nvPr/>
        </p:nvCxnSpPr>
        <p:spPr>
          <a:xfrm flipH="1">
            <a:off x="4760624" y="2318012"/>
            <a:ext cx="376117" cy="1306226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5" name="Straight Arrow Connector 1284">
            <a:extLst>
              <a:ext uri="{FF2B5EF4-FFF2-40B4-BE49-F238E27FC236}">
                <a16:creationId xmlns:a16="http://schemas.microsoft.com/office/drawing/2014/main" id="{9D26C258-C2D1-9899-60B6-EF09F790FD5D}"/>
              </a:ext>
            </a:extLst>
          </p:cNvPr>
          <p:cNvCxnSpPr>
            <a:cxnSpLocks/>
            <a:stCxn id="961" idx="2"/>
          </p:cNvCxnSpPr>
          <p:nvPr/>
        </p:nvCxnSpPr>
        <p:spPr>
          <a:xfrm flipH="1">
            <a:off x="4925966" y="3733197"/>
            <a:ext cx="2626473" cy="552839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9" name="Straight Arrow Connector 1288">
            <a:extLst>
              <a:ext uri="{FF2B5EF4-FFF2-40B4-BE49-F238E27FC236}">
                <a16:creationId xmlns:a16="http://schemas.microsoft.com/office/drawing/2014/main" id="{47172266-0379-0DD8-F3EC-F51046FCEDA6}"/>
              </a:ext>
            </a:extLst>
          </p:cNvPr>
          <p:cNvCxnSpPr>
            <a:cxnSpLocks/>
            <a:stCxn id="677" idx="1"/>
          </p:cNvCxnSpPr>
          <p:nvPr/>
        </p:nvCxnSpPr>
        <p:spPr>
          <a:xfrm flipH="1" flipV="1">
            <a:off x="4583242" y="4938515"/>
            <a:ext cx="2081027" cy="716909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2" name="Straight Arrow Connector 1291">
            <a:extLst>
              <a:ext uri="{FF2B5EF4-FFF2-40B4-BE49-F238E27FC236}">
                <a16:creationId xmlns:a16="http://schemas.microsoft.com/office/drawing/2014/main" id="{8ACAB6C6-9F80-D81E-A52D-4BEB9402E0B7}"/>
              </a:ext>
            </a:extLst>
          </p:cNvPr>
          <p:cNvCxnSpPr>
            <a:cxnSpLocks/>
          </p:cNvCxnSpPr>
          <p:nvPr/>
        </p:nvCxnSpPr>
        <p:spPr>
          <a:xfrm flipV="1">
            <a:off x="2981329" y="4935482"/>
            <a:ext cx="1432779" cy="844264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4" name="Straight Arrow Connector 1293">
            <a:extLst>
              <a:ext uri="{FF2B5EF4-FFF2-40B4-BE49-F238E27FC236}">
                <a16:creationId xmlns:a16="http://schemas.microsoft.com/office/drawing/2014/main" id="{95CBC6FC-E7D0-A8EF-179F-93099B1D8F63}"/>
              </a:ext>
            </a:extLst>
          </p:cNvPr>
          <p:cNvCxnSpPr>
            <a:cxnSpLocks/>
          </p:cNvCxnSpPr>
          <p:nvPr/>
        </p:nvCxnSpPr>
        <p:spPr>
          <a:xfrm flipV="1">
            <a:off x="4447150" y="2248679"/>
            <a:ext cx="375628" cy="1336148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9" name="Straight Arrow Connector 1298">
            <a:extLst>
              <a:ext uri="{FF2B5EF4-FFF2-40B4-BE49-F238E27FC236}">
                <a16:creationId xmlns:a16="http://schemas.microsoft.com/office/drawing/2014/main" id="{3D28155A-D178-2DA7-8FCD-6121442793EE}"/>
              </a:ext>
            </a:extLst>
          </p:cNvPr>
          <p:cNvCxnSpPr>
            <a:cxnSpLocks/>
          </p:cNvCxnSpPr>
          <p:nvPr/>
        </p:nvCxnSpPr>
        <p:spPr>
          <a:xfrm flipV="1">
            <a:off x="4991975" y="3436345"/>
            <a:ext cx="2160634" cy="491911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4" name="Straight Arrow Connector 1303">
            <a:extLst>
              <a:ext uri="{FF2B5EF4-FFF2-40B4-BE49-F238E27FC236}">
                <a16:creationId xmlns:a16="http://schemas.microsoft.com/office/drawing/2014/main" id="{40B78AF1-C508-221A-B0E3-C4272CF025E2}"/>
              </a:ext>
            </a:extLst>
          </p:cNvPr>
          <p:cNvCxnSpPr>
            <a:cxnSpLocks/>
          </p:cNvCxnSpPr>
          <p:nvPr/>
        </p:nvCxnSpPr>
        <p:spPr>
          <a:xfrm>
            <a:off x="4922132" y="4807797"/>
            <a:ext cx="1727635" cy="564560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8" name="Straight Arrow Connector 1307">
            <a:extLst>
              <a:ext uri="{FF2B5EF4-FFF2-40B4-BE49-F238E27FC236}">
                <a16:creationId xmlns:a16="http://schemas.microsoft.com/office/drawing/2014/main" id="{4D6B28DC-BE49-EC85-A07E-B0196635DC7C}"/>
              </a:ext>
            </a:extLst>
          </p:cNvPr>
          <p:cNvCxnSpPr>
            <a:cxnSpLocks/>
          </p:cNvCxnSpPr>
          <p:nvPr/>
        </p:nvCxnSpPr>
        <p:spPr>
          <a:xfrm flipH="1">
            <a:off x="2976203" y="4791799"/>
            <a:ext cx="1165312" cy="659148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0" name="Straight Arrow Connector 1309">
            <a:extLst>
              <a:ext uri="{FF2B5EF4-FFF2-40B4-BE49-F238E27FC236}">
                <a16:creationId xmlns:a16="http://schemas.microsoft.com/office/drawing/2014/main" id="{6FB67AE9-E426-42B0-5630-8570EF6A36E8}"/>
              </a:ext>
            </a:extLst>
          </p:cNvPr>
          <p:cNvCxnSpPr>
            <a:cxnSpLocks/>
          </p:cNvCxnSpPr>
          <p:nvPr/>
        </p:nvCxnSpPr>
        <p:spPr>
          <a:xfrm flipH="1" flipV="1">
            <a:off x="1686994" y="3834744"/>
            <a:ext cx="2460710" cy="607680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3" name="Straight Arrow Connector 1312">
            <a:extLst>
              <a:ext uri="{FF2B5EF4-FFF2-40B4-BE49-F238E27FC236}">
                <a16:creationId xmlns:a16="http://schemas.microsoft.com/office/drawing/2014/main" id="{7731DED9-99D8-E1F6-DD63-67AE7E5D60AF}"/>
              </a:ext>
            </a:extLst>
          </p:cNvPr>
          <p:cNvCxnSpPr>
            <a:cxnSpLocks/>
          </p:cNvCxnSpPr>
          <p:nvPr/>
        </p:nvCxnSpPr>
        <p:spPr>
          <a:xfrm flipH="1">
            <a:off x="4982467" y="1685405"/>
            <a:ext cx="2109027" cy="2116226"/>
          </a:xfrm>
          <a:prstGeom prst="straightConnector1">
            <a:avLst/>
          </a:prstGeom>
          <a:ln w="44450">
            <a:solidFill>
              <a:srgbClr val="D74038"/>
            </a:solidFill>
            <a:prstDash val="sysDash"/>
            <a:tailEnd type="arrow"/>
          </a:ln>
          <a:effectLst>
            <a:glow rad="635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7" name="Picture 1316">
            <a:extLst>
              <a:ext uri="{FF2B5EF4-FFF2-40B4-BE49-F238E27FC236}">
                <a16:creationId xmlns:a16="http://schemas.microsoft.com/office/drawing/2014/main" id="{A0AC8EA6-D721-4D10-34F5-D23EC6FA2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17433" r="23433" b="16200"/>
          <a:stretch/>
        </p:blipFill>
        <p:spPr>
          <a:xfrm>
            <a:off x="6099204" y="1203534"/>
            <a:ext cx="546533" cy="568247"/>
          </a:xfrm>
          <a:prstGeom prst="rect">
            <a:avLst/>
          </a:prstGeom>
        </p:spPr>
      </p:pic>
      <p:sp>
        <p:nvSpPr>
          <p:cNvPr id="1318" name="TextBox 1317">
            <a:extLst>
              <a:ext uri="{FF2B5EF4-FFF2-40B4-BE49-F238E27FC236}">
                <a16:creationId xmlns:a16="http://schemas.microsoft.com/office/drawing/2014/main" id="{CC663492-9069-241C-B2BB-6CF2B7B6786F}"/>
              </a:ext>
            </a:extLst>
          </p:cNvPr>
          <p:cNvSpPr txBox="1"/>
          <p:nvPr/>
        </p:nvSpPr>
        <p:spPr>
          <a:xfrm>
            <a:off x="6438033" y="1239850"/>
            <a:ext cx="27059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Model Averaging</a:t>
            </a:r>
            <a:endParaRPr lang="LID4096" sz="2400" b="1" dirty="0">
              <a:solidFill>
                <a:srgbClr val="D74038"/>
              </a:solidFill>
              <a:latin typeface="Candara" panose="020E0502030303020204" pitchFamily="34" charset="0"/>
            </a:endParaRPr>
          </a:p>
        </p:txBody>
      </p:sp>
      <p:pic>
        <p:nvPicPr>
          <p:cNvPr id="1321" name="Picture 1320">
            <a:extLst>
              <a:ext uri="{FF2B5EF4-FFF2-40B4-BE49-F238E27FC236}">
                <a16:creationId xmlns:a16="http://schemas.microsoft.com/office/drawing/2014/main" id="{915898FA-8499-F353-D390-3FFB35A81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16035" r="19729" b="17597"/>
          <a:stretch/>
        </p:blipFill>
        <p:spPr>
          <a:xfrm>
            <a:off x="1184229" y="4235481"/>
            <a:ext cx="558801" cy="568247"/>
          </a:xfrm>
          <a:prstGeom prst="rect">
            <a:avLst/>
          </a:prstGeom>
        </p:spPr>
      </p:pic>
      <p:sp>
        <p:nvSpPr>
          <p:cNvPr id="1322" name="TextBox 1321">
            <a:extLst>
              <a:ext uri="{FF2B5EF4-FFF2-40B4-BE49-F238E27FC236}">
                <a16:creationId xmlns:a16="http://schemas.microsoft.com/office/drawing/2014/main" id="{885D7F23-B800-B205-C59A-5C53D45F488D}"/>
              </a:ext>
            </a:extLst>
          </p:cNvPr>
          <p:cNvSpPr txBox="1"/>
          <p:nvPr/>
        </p:nvSpPr>
        <p:spPr>
          <a:xfrm>
            <a:off x="1316058" y="4264203"/>
            <a:ext cx="27059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CFF"/>
                </a:solidFill>
                <a:latin typeface="Candara" panose="020E0502030303020204" pitchFamily="34" charset="0"/>
              </a:rPr>
              <a:t>Global Model</a:t>
            </a:r>
            <a:endParaRPr lang="LID4096" sz="2400" b="1" dirty="0">
              <a:solidFill>
                <a:srgbClr val="000C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" grpId="0"/>
      <p:bldP spid="1280" grpId="0"/>
      <p:bldP spid="1318" grpId="0"/>
      <p:bldP spid="13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9031" y="132694"/>
            <a:ext cx="10037134" cy="606084"/>
          </a:xfrm>
        </p:spPr>
        <p:txBody>
          <a:bodyPr/>
          <a:lstStyle/>
          <a:p>
            <a:pPr marL="457200" algn="ctr">
              <a:lnSpc>
                <a:spcPct val="90000"/>
              </a:lnSpc>
              <a:spcBef>
                <a:spcPts val="500"/>
              </a:spcBef>
            </a:pPr>
            <a:r>
              <a:rPr lang="en-US" sz="3200" b="1" dirty="0">
                <a:latin typeface="Candara" panose="020E0502030303020204" pitchFamily="34" charset="0"/>
              </a:rPr>
              <a:t>Mini-batch SGD with Gradient Averaging (GA-SGD)</a:t>
            </a:r>
          </a:p>
        </p:txBody>
      </p:sp>
      <p:grpSp>
        <p:nvGrpSpPr>
          <p:cNvPr id="1000" name="central node_red">
            <a:extLst>
              <a:ext uri="{FF2B5EF4-FFF2-40B4-BE49-F238E27FC236}">
                <a16:creationId xmlns:a16="http://schemas.microsoft.com/office/drawing/2014/main" id="{7D825C58-64B9-C71E-6B28-86015800392E}"/>
              </a:ext>
            </a:extLst>
          </p:cNvPr>
          <p:cNvGrpSpPr/>
          <p:nvPr/>
        </p:nvGrpSpPr>
        <p:grpSpPr>
          <a:xfrm>
            <a:off x="4153854" y="3599707"/>
            <a:ext cx="1417320" cy="1344168"/>
            <a:chOff x="3413643" y="1724081"/>
            <a:chExt cx="1638908" cy="1564740"/>
          </a:xfrm>
        </p:grpSpPr>
        <p:sp>
          <p:nvSpPr>
            <p:cNvPr id="1001" name="Rectangle: Rounded Corners 1000">
              <a:extLst>
                <a:ext uri="{FF2B5EF4-FFF2-40B4-BE49-F238E27FC236}">
                  <a16:creationId xmlns:a16="http://schemas.microsoft.com/office/drawing/2014/main" id="{1910ED11-1689-D917-9EF7-4E6EA0699EF5}"/>
                </a:ext>
              </a:extLst>
            </p:cNvPr>
            <p:cNvSpPr/>
            <p:nvPr/>
          </p:nvSpPr>
          <p:spPr>
            <a:xfrm>
              <a:off x="3413643" y="1724081"/>
              <a:ext cx="962581" cy="1561688"/>
            </a:xfrm>
            <a:prstGeom prst="roundRect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2" name="Rectangle: Rounded Corners 1001">
              <a:extLst>
                <a:ext uri="{FF2B5EF4-FFF2-40B4-BE49-F238E27FC236}">
                  <a16:creationId xmlns:a16="http://schemas.microsoft.com/office/drawing/2014/main" id="{0D310B61-D29F-52CA-6F87-52325A99B64D}"/>
                </a:ext>
              </a:extLst>
            </p:cNvPr>
            <p:cNvSpPr/>
            <p:nvPr/>
          </p:nvSpPr>
          <p:spPr>
            <a:xfrm>
              <a:off x="3456274" y="1759068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3" name="Rectangle: Rounded Corners 1002">
              <a:extLst>
                <a:ext uri="{FF2B5EF4-FFF2-40B4-BE49-F238E27FC236}">
                  <a16:creationId xmlns:a16="http://schemas.microsoft.com/office/drawing/2014/main" id="{04104253-86AE-DB93-6D3D-2992FAD1725B}"/>
                </a:ext>
              </a:extLst>
            </p:cNvPr>
            <p:cNvSpPr/>
            <p:nvPr/>
          </p:nvSpPr>
          <p:spPr>
            <a:xfrm>
              <a:off x="3489907" y="1796034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4" name="Rectangle: Rounded Corners 1003">
              <a:extLst>
                <a:ext uri="{FF2B5EF4-FFF2-40B4-BE49-F238E27FC236}">
                  <a16:creationId xmlns:a16="http://schemas.microsoft.com/office/drawing/2014/main" id="{4376AAD1-4E61-8EC5-1F74-C4460AA3E867}"/>
                </a:ext>
              </a:extLst>
            </p:cNvPr>
            <p:cNvSpPr/>
            <p:nvPr/>
          </p:nvSpPr>
          <p:spPr>
            <a:xfrm>
              <a:off x="3532853" y="1991152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5" name="Rectangle: Rounded Corners 1004">
              <a:extLst>
                <a:ext uri="{FF2B5EF4-FFF2-40B4-BE49-F238E27FC236}">
                  <a16:creationId xmlns:a16="http://schemas.microsoft.com/office/drawing/2014/main" id="{ACDB3A8E-57ED-F334-F15D-3024705D779B}"/>
                </a:ext>
              </a:extLst>
            </p:cNvPr>
            <p:cNvSpPr/>
            <p:nvPr/>
          </p:nvSpPr>
          <p:spPr>
            <a:xfrm>
              <a:off x="3532853" y="2197139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6" name="Rectangle: Rounded Corners 1005">
              <a:extLst>
                <a:ext uri="{FF2B5EF4-FFF2-40B4-BE49-F238E27FC236}">
                  <a16:creationId xmlns:a16="http://schemas.microsoft.com/office/drawing/2014/main" id="{8D291C79-CD5C-85D5-3A8A-AEDA54B30D5B}"/>
                </a:ext>
              </a:extLst>
            </p:cNvPr>
            <p:cNvSpPr/>
            <p:nvPr/>
          </p:nvSpPr>
          <p:spPr>
            <a:xfrm>
              <a:off x="3532415" y="2397559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7" name="Rectangle: Rounded Corners 1006">
              <a:extLst>
                <a:ext uri="{FF2B5EF4-FFF2-40B4-BE49-F238E27FC236}">
                  <a16:creationId xmlns:a16="http://schemas.microsoft.com/office/drawing/2014/main" id="{8B4E7E1F-F2BD-6681-07CE-D82AE572BAD1}"/>
                </a:ext>
              </a:extLst>
            </p:cNvPr>
            <p:cNvSpPr/>
            <p:nvPr/>
          </p:nvSpPr>
          <p:spPr>
            <a:xfrm>
              <a:off x="3537145" y="259624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8" name="Rectangle: Rounded Corners 1007">
              <a:extLst>
                <a:ext uri="{FF2B5EF4-FFF2-40B4-BE49-F238E27FC236}">
                  <a16:creationId xmlns:a16="http://schemas.microsoft.com/office/drawing/2014/main" id="{B7AFBC83-0EAF-CD15-372A-7FB88A7D43DE}"/>
                </a:ext>
              </a:extLst>
            </p:cNvPr>
            <p:cNvSpPr/>
            <p:nvPr/>
          </p:nvSpPr>
          <p:spPr>
            <a:xfrm>
              <a:off x="3532415" y="279493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9" name="Rectangle: Rounded Corners 1008">
              <a:extLst>
                <a:ext uri="{FF2B5EF4-FFF2-40B4-BE49-F238E27FC236}">
                  <a16:creationId xmlns:a16="http://schemas.microsoft.com/office/drawing/2014/main" id="{8D4B0FF3-89FE-75F1-5765-8BAFF85CF83D}"/>
                </a:ext>
              </a:extLst>
            </p:cNvPr>
            <p:cNvSpPr/>
            <p:nvPr/>
          </p:nvSpPr>
          <p:spPr>
            <a:xfrm>
              <a:off x="3532415" y="299361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010" name="Group 1009">
              <a:extLst>
                <a:ext uri="{FF2B5EF4-FFF2-40B4-BE49-F238E27FC236}">
                  <a16:creationId xmlns:a16="http://schemas.microsoft.com/office/drawing/2014/main" id="{419DE190-A9EE-A183-A4D3-FB4E3BBA66C8}"/>
                </a:ext>
              </a:extLst>
            </p:cNvPr>
            <p:cNvGrpSpPr/>
            <p:nvPr/>
          </p:nvGrpSpPr>
          <p:grpSpPr>
            <a:xfrm>
              <a:off x="3585336" y="2025675"/>
              <a:ext cx="650966" cy="1080174"/>
              <a:chOff x="638032" y="2010899"/>
              <a:chExt cx="650966" cy="1080174"/>
            </a:xfrm>
          </p:grpSpPr>
          <p:sp>
            <p:nvSpPr>
              <p:cNvPr id="1017" name="Oval 1016">
                <a:extLst>
                  <a:ext uri="{FF2B5EF4-FFF2-40B4-BE49-F238E27FC236}">
                    <a16:creationId xmlns:a16="http://schemas.microsoft.com/office/drawing/2014/main" id="{57A565C4-8D95-968A-E3E5-769E1D43FC58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18" name="Straight Connector 1017">
                <a:extLst>
                  <a:ext uri="{FF2B5EF4-FFF2-40B4-BE49-F238E27FC236}">
                    <a16:creationId xmlns:a16="http://schemas.microsoft.com/office/drawing/2014/main" id="{1947797C-B2A6-BD56-A949-954559924CA2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19" name="Oval 1018">
                <a:extLst>
                  <a:ext uri="{FF2B5EF4-FFF2-40B4-BE49-F238E27FC236}">
                    <a16:creationId xmlns:a16="http://schemas.microsoft.com/office/drawing/2014/main" id="{27753638-DD6A-1838-F1DB-4BF207D8E97F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0" name="Oval 1019">
                <a:extLst>
                  <a:ext uri="{FF2B5EF4-FFF2-40B4-BE49-F238E27FC236}">
                    <a16:creationId xmlns:a16="http://schemas.microsoft.com/office/drawing/2014/main" id="{B5828A16-3D3D-AF43-BDA9-C320937FC343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1" name="Oval 1020">
                <a:extLst>
                  <a:ext uri="{FF2B5EF4-FFF2-40B4-BE49-F238E27FC236}">
                    <a16:creationId xmlns:a16="http://schemas.microsoft.com/office/drawing/2014/main" id="{0BE3E5B4-6086-9E78-92E1-7664F9FC1728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2" name="Oval 1021">
                <a:extLst>
                  <a:ext uri="{FF2B5EF4-FFF2-40B4-BE49-F238E27FC236}">
                    <a16:creationId xmlns:a16="http://schemas.microsoft.com/office/drawing/2014/main" id="{D2CD1C8E-7EFB-9CDC-8F62-BB7EAD205C2B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23" name="Straight Connector 1022">
                <a:extLst>
                  <a:ext uri="{FF2B5EF4-FFF2-40B4-BE49-F238E27FC236}">
                    <a16:creationId xmlns:a16="http://schemas.microsoft.com/office/drawing/2014/main" id="{B5DE0853-217D-CE32-678B-29391B830EE6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4" name="Oval 1023">
                <a:extLst>
                  <a:ext uri="{FF2B5EF4-FFF2-40B4-BE49-F238E27FC236}">
                    <a16:creationId xmlns:a16="http://schemas.microsoft.com/office/drawing/2014/main" id="{5CF414BF-BD76-7E33-905A-47BACCC5CB78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5" name="Oval 1024">
                <a:extLst>
                  <a:ext uri="{FF2B5EF4-FFF2-40B4-BE49-F238E27FC236}">
                    <a16:creationId xmlns:a16="http://schemas.microsoft.com/office/drawing/2014/main" id="{50DE3D1A-0987-AFD4-9D40-BBE276A4AA1F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6" name="Oval 1025">
                <a:extLst>
                  <a:ext uri="{FF2B5EF4-FFF2-40B4-BE49-F238E27FC236}">
                    <a16:creationId xmlns:a16="http://schemas.microsoft.com/office/drawing/2014/main" id="{358D7472-9E4F-2C63-B62D-A2113A68C62F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7" name="Oval 1026">
                <a:extLst>
                  <a:ext uri="{FF2B5EF4-FFF2-40B4-BE49-F238E27FC236}">
                    <a16:creationId xmlns:a16="http://schemas.microsoft.com/office/drawing/2014/main" id="{E93CAB2C-FD82-BA75-903C-9828B4153A27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B8AE1690-BE5C-86B6-34F3-D7F5B90D551A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9A52C310-457D-BCD4-6DC2-D4DC91F97518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5C908D2E-6EEF-DE51-0C88-7B6A6C9E3F7B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6580BFAD-1FFC-EFA6-6F95-A697911256B3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2" name="Oval 1031">
                <a:extLst>
                  <a:ext uri="{FF2B5EF4-FFF2-40B4-BE49-F238E27FC236}">
                    <a16:creationId xmlns:a16="http://schemas.microsoft.com/office/drawing/2014/main" id="{4CCFAFD1-E099-DC66-5B79-2F28F0B112D3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C8370644-C06E-9A78-23EC-B540EAE3592E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4" name="Oval 1033">
                <a:extLst>
                  <a:ext uri="{FF2B5EF4-FFF2-40B4-BE49-F238E27FC236}">
                    <a16:creationId xmlns:a16="http://schemas.microsoft.com/office/drawing/2014/main" id="{3803A92D-0854-AE93-D740-E5115692E678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408C2929-5F05-B837-7586-6DF7FC8D6DED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6" name="Oval 1035">
                <a:extLst>
                  <a:ext uri="{FF2B5EF4-FFF2-40B4-BE49-F238E27FC236}">
                    <a16:creationId xmlns:a16="http://schemas.microsoft.com/office/drawing/2014/main" id="{1E907ABB-7B9E-B268-F551-1EC7CDAFA76C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B86A574C-51D1-854F-8F26-CD894317E604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38" name="Straight Connector 1037">
                <a:extLst>
                  <a:ext uri="{FF2B5EF4-FFF2-40B4-BE49-F238E27FC236}">
                    <a16:creationId xmlns:a16="http://schemas.microsoft.com/office/drawing/2014/main" id="{E1CB5BA7-73A5-A745-E3B0-BF688C49FF32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9" name="Oval 1038">
                <a:extLst>
                  <a:ext uri="{FF2B5EF4-FFF2-40B4-BE49-F238E27FC236}">
                    <a16:creationId xmlns:a16="http://schemas.microsoft.com/office/drawing/2014/main" id="{0AEAA748-C80A-ACB5-E50D-298285279D0D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0" name="Oval 1039">
                <a:extLst>
                  <a:ext uri="{FF2B5EF4-FFF2-40B4-BE49-F238E27FC236}">
                    <a16:creationId xmlns:a16="http://schemas.microsoft.com/office/drawing/2014/main" id="{1766C182-0B43-1135-94A8-9F3A01E2D83E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02025705-EB0D-642C-D911-BABCAA11F52C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7D424226-79B1-FD7F-E7E6-512C9C24DDFC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43" name="Straight Connector 1042">
                <a:extLst>
                  <a:ext uri="{FF2B5EF4-FFF2-40B4-BE49-F238E27FC236}">
                    <a16:creationId xmlns:a16="http://schemas.microsoft.com/office/drawing/2014/main" id="{2FE29B88-F6CB-8CB1-F8D6-9D58BCD9AA54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4E192511-F556-0593-3350-3AE1033816DF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2D9EB4C0-DBFF-AF3F-3CF9-D17653F54229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09C0DF12-B5A7-6CDF-370A-FF9C565C06CD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DA7D1FDB-619B-31AB-3AE6-FC2085EB98AC}"/>
                </a:ext>
              </a:extLst>
            </p:cNvPr>
            <p:cNvSpPr/>
            <p:nvPr/>
          </p:nvSpPr>
          <p:spPr>
            <a:xfrm>
              <a:off x="4145224" y="1845057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A0F7ACA7-FBE3-CEBF-C7ED-03BA63BAB544}"/>
                </a:ext>
              </a:extLst>
            </p:cNvPr>
            <p:cNvSpPr/>
            <p:nvPr/>
          </p:nvSpPr>
          <p:spPr>
            <a:xfrm>
              <a:off x="3999325" y="1843666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3" name="Rectangle: Rounded Corners 1012">
              <a:extLst>
                <a:ext uri="{FF2B5EF4-FFF2-40B4-BE49-F238E27FC236}">
                  <a16:creationId xmlns:a16="http://schemas.microsoft.com/office/drawing/2014/main" id="{64D628B9-18FF-F101-1D80-25BB16607E11}"/>
                </a:ext>
              </a:extLst>
            </p:cNvPr>
            <p:cNvSpPr/>
            <p:nvPr/>
          </p:nvSpPr>
          <p:spPr>
            <a:xfrm>
              <a:off x="4089970" y="2470989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D74038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id="{A2FA242B-888A-5717-9A42-4C5179F489C1}"/>
                </a:ext>
              </a:extLst>
            </p:cNvPr>
            <p:cNvSpPr/>
            <p:nvPr/>
          </p:nvSpPr>
          <p:spPr>
            <a:xfrm>
              <a:off x="4497130" y="3086280"/>
              <a:ext cx="148260" cy="142491"/>
            </a:xfrm>
            <a:prstGeom prst="rect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64F42500-2F34-63C7-70AE-7AF862ED4871}"/>
                </a:ext>
              </a:extLst>
            </p:cNvPr>
            <p:cNvSpPr/>
            <p:nvPr/>
          </p:nvSpPr>
          <p:spPr>
            <a:xfrm>
              <a:off x="4383336" y="3225177"/>
              <a:ext cx="390193" cy="63644"/>
            </a:xfrm>
            <a:prstGeom prst="ellipse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6" name="Rectangle: Rounded Corners 1015">
              <a:extLst>
                <a:ext uri="{FF2B5EF4-FFF2-40B4-BE49-F238E27FC236}">
                  <a16:creationId xmlns:a16="http://schemas.microsoft.com/office/drawing/2014/main" id="{14C182E2-87A9-3435-970C-1C977E1FF55F}"/>
                </a:ext>
              </a:extLst>
            </p:cNvPr>
            <p:cNvSpPr/>
            <p:nvPr/>
          </p:nvSpPr>
          <p:spPr>
            <a:xfrm>
              <a:off x="4178232" y="2561118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9BD5F501-63A0-BB8C-E582-8F042A7E8B38}"/>
              </a:ext>
            </a:extLst>
          </p:cNvPr>
          <p:cNvGrpSpPr/>
          <p:nvPr/>
        </p:nvGrpSpPr>
        <p:grpSpPr>
          <a:xfrm>
            <a:off x="4553526" y="956586"/>
            <a:ext cx="1413275" cy="1341169"/>
            <a:chOff x="6338633" y="1709305"/>
            <a:chExt cx="1638908" cy="1564740"/>
          </a:xfrm>
        </p:grpSpPr>
        <p:sp>
          <p:nvSpPr>
            <p:cNvPr id="1049" name="Rectangle: Rounded Corners 1048">
              <a:extLst>
                <a:ext uri="{FF2B5EF4-FFF2-40B4-BE49-F238E27FC236}">
                  <a16:creationId xmlns:a16="http://schemas.microsoft.com/office/drawing/2014/main" id="{551E586B-22F0-31CF-152F-2918F57C9C62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0" name="Rectangle: Rounded Corners 1049">
              <a:extLst>
                <a:ext uri="{FF2B5EF4-FFF2-40B4-BE49-F238E27FC236}">
                  <a16:creationId xmlns:a16="http://schemas.microsoft.com/office/drawing/2014/main" id="{3A641765-6B22-2D27-75F7-94B735480115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1" name="Rectangle: Rounded Corners 1050">
              <a:extLst>
                <a:ext uri="{FF2B5EF4-FFF2-40B4-BE49-F238E27FC236}">
                  <a16:creationId xmlns:a16="http://schemas.microsoft.com/office/drawing/2014/main" id="{6580DD38-D759-C833-3827-A4D6A2492215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2" name="Rectangle: Rounded Corners 1051">
              <a:extLst>
                <a:ext uri="{FF2B5EF4-FFF2-40B4-BE49-F238E27FC236}">
                  <a16:creationId xmlns:a16="http://schemas.microsoft.com/office/drawing/2014/main" id="{B83F0897-7377-2E8D-6242-88A863FA70C0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3" name="Rectangle: Rounded Corners 1052">
              <a:extLst>
                <a:ext uri="{FF2B5EF4-FFF2-40B4-BE49-F238E27FC236}">
                  <a16:creationId xmlns:a16="http://schemas.microsoft.com/office/drawing/2014/main" id="{D04A984C-9321-D564-9241-0CA8F1EFD5A2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4" name="Rectangle: Rounded Corners 1053">
              <a:extLst>
                <a:ext uri="{FF2B5EF4-FFF2-40B4-BE49-F238E27FC236}">
                  <a16:creationId xmlns:a16="http://schemas.microsoft.com/office/drawing/2014/main" id="{1EA33B1E-2784-9C36-C0DC-816639B7E404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5" name="Rectangle: Rounded Corners 1054">
              <a:extLst>
                <a:ext uri="{FF2B5EF4-FFF2-40B4-BE49-F238E27FC236}">
                  <a16:creationId xmlns:a16="http://schemas.microsoft.com/office/drawing/2014/main" id="{46960903-72AD-5091-3082-AA02148ADA72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6" name="Rectangle: Rounded Corners 1055">
              <a:extLst>
                <a:ext uri="{FF2B5EF4-FFF2-40B4-BE49-F238E27FC236}">
                  <a16:creationId xmlns:a16="http://schemas.microsoft.com/office/drawing/2014/main" id="{59F601D1-D304-E566-809E-F0D2778465EC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7" name="Rectangle: Rounded Corners 1056">
              <a:extLst>
                <a:ext uri="{FF2B5EF4-FFF2-40B4-BE49-F238E27FC236}">
                  <a16:creationId xmlns:a16="http://schemas.microsoft.com/office/drawing/2014/main" id="{71156CBC-A151-1C5F-E6BD-B4E1D2C04FD4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EDD9EA20-6777-EC1E-ACC8-1824D1F28EA9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A078586B-BA93-75BD-0FFE-22AA44F27128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66" name="Straight Connector 1065">
                <a:extLst>
                  <a:ext uri="{FF2B5EF4-FFF2-40B4-BE49-F238E27FC236}">
                    <a16:creationId xmlns:a16="http://schemas.microsoft.com/office/drawing/2014/main" id="{3A6EB877-EA0E-8686-3AC1-F637BB02733D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7" name="Oval 1066">
                <a:extLst>
                  <a:ext uri="{FF2B5EF4-FFF2-40B4-BE49-F238E27FC236}">
                    <a16:creationId xmlns:a16="http://schemas.microsoft.com/office/drawing/2014/main" id="{CAF9795A-B2D4-99DE-E009-13BE3BDD4E19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68" name="Oval 1067">
                <a:extLst>
                  <a:ext uri="{FF2B5EF4-FFF2-40B4-BE49-F238E27FC236}">
                    <a16:creationId xmlns:a16="http://schemas.microsoft.com/office/drawing/2014/main" id="{F2ED4A63-C93A-0B92-603B-A7D38B56B1A4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69" name="Oval 1068">
                <a:extLst>
                  <a:ext uri="{FF2B5EF4-FFF2-40B4-BE49-F238E27FC236}">
                    <a16:creationId xmlns:a16="http://schemas.microsoft.com/office/drawing/2014/main" id="{51EFD424-3BA5-4950-ECA6-A1489FC77891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0" name="Oval 1069">
                <a:extLst>
                  <a:ext uri="{FF2B5EF4-FFF2-40B4-BE49-F238E27FC236}">
                    <a16:creationId xmlns:a16="http://schemas.microsoft.com/office/drawing/2014/main" id="{73A35088-17C1-C403-8615-BCC1088EA309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71" name="Straight Connector 1070">
                <a:extLst>
                  <a:ext uri="{FF2B5EF4-FFF2-40B4-BE49-F238E27FC236}">
                    <a16:creationId xmlns:a16="http://schemas.microsoft.com/office/drawing/2014/main" id="{049E846E-5D3E-BFB5-3519-A6C48FC4D5BD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72" name="Oval 1071">
                <a:extLst>
                  <a:ext uri="{FF2B5EF4-FFF2-40B4-BE49-F238E27FC236}">
                    <a16:creationId xmlns:a16="http://schemas.microsoft.com/office/drawing/2014/main" id="{A8622A4F-DD75-620D-6E4F-B7EF49BE8BFC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3" name="Oval 1072">
                <a:extLst>
                  <a:ext uri="{FF2B5EF4-FFF2-40B4-BE49-F238E27FC236}">
                    <a16:creationId xmlns:a16="http://schemas.microsoft.com/office/drawing/2014/main" id="{74C997A2-6B49-4AAF-BC40-C2E3A9E713FA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4" name="Oval 1073">
                <a:extLst>
                  <a:ext uri="{FF2B5EF4-FFF2-40B4-BE49-F238E27FC236}">
                    <a16:creationId xmlns:a16="http://schemas.microsoft.com/office/drawing/2014/main" id="{8CE880A7-A68E-84E2-E7AF-89FDB46691FA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5" name="Oval 1074">
                <a:extLst>
                  <a:ext uri="{FF2B5EF4-FFF2-40B4-BE49-F238E27FC236}">
                    <a16:creationId xmlns:a16="http://schemas.microsoft.com/office/drawing/2014/main" id="{573CBBB8-1A25-A7B7-63F7-4C17A8A5BFD7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76" name="Straight Connector 1075">
                <a:extLst>
                  <a:ext uri="{FF2B5EF4-FFF2-40B4-BE49-F238E27FC236}">
                    <a16:creationId xmlns:a16="http://schemas.microsoft.com/office/drawing/2014/main" id="{18C78FD8-9DF8-AC56-B4D2-2A84F90DFC18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77409454-DA8E-A1E6-0BE0-8F425C2005F0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8" name="Oval 1077">
                <a:extLst>
                  <a:ext uri="{FF2B5EF4-FFF2-40B4-BE49-F238E27FC236}">
                    <a16:creationId xmlns:a16="http://schemas.microsoft.com/office/drawing/2014/main" id="{26ED6571-7835-3BEE-C85C-CE9DBBACE586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9" name="Oval 1078">
                <a:extLst>
                  <a:ext uri="{FF2B5EF4-FFF2-40B4-BE49-F238E27FC236}">
                    <a16:creationId xmlns:a16="http://schemas.microsoft.com/office/drawing/2014/main" id="{5187141C-6B1C-9E88-1C36-348680C24DDE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0" name="Oval 1079">
                <a:extLst>
                  <a:ext uri="{FF2B5EF4-FFF2-40B4-BE49-F238E27FC236}">
                    <a16:creationId xmlns:a16="http://schemas.microsoft.com/office/drawing/2014/main" id="{A9C2047D-37AB-628D-9612-37ACD38D5C69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81" name="Straight Connector 1080">
                <a:extLst>
                  <a:ext uri="{FF2B5EF4-FFF2-40B4-BE49-F238E27FC236}">
                    <a16:creationId xmlns:a16="http://schemas.microsoft.com/office/drawing/2014/main" id="{F370B1BC-62C5-AB47-DAE9-B10A328AB506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2" name="Oval 1081">
                <a:extLst>
                  <a:ext uri="{FF2B5EF4-FFF2-40B4-BE49-F238E27FC236}">
                    <a16:creationId xmlns:a16="http://schemas.microsoft.com/office/drawing/2014/main" id="{2EF07FC4-3CC8-EDD3-4C22-6088A3A7E69B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A11549D1-7773-7178-0744-9B71BB2B48C7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4" name="Oval 1083">
                <a:extLst>
                  <a:ext uri="{FF2B5EF4-FFF2-40B4-BE49-F238E27FC236}">
                    <a16:creationId xmlns:a16="http://schemas.microsoft.com/office/drawing/2014/main" id="{1A861A65-D8B9-E589-3750-FDAE42C50448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5" name="Oval 1084">
                <a:extLst>
                  <a:ext uri="{FF2B5EF4-FFF2-40B4-BE49-F238E27FC236}">
                    <a16:creationId xmlns:a16="http://schemas.microsoft.com/office/drawing/2014/main" id="{E91C5BE9-E663-F05A-728F-2642BE1E53C7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86" name="Straight Connector 1085">
                <a:extLst>
                  <a:ext uri="{FF2B5EF4-FFF2-40B4-BE49-F238E27FC236}">
                    <a16:creationId xmlns:a16="http://schemas.microsoft.com/office/drawing/2014/main" id="{3C6A1725-998D-6EB1-79DC-6FD335060960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7" name="Oval 1086">
                <a:extLst>
                  <a:ext uri="{FF2B5EF4-FFF2-40B4-BE49-F238E27FC236}">
                    <a16:creationId xmlns:a16="http://schemas.microsoft.com/office/drawing/2014/main" id="{1AC3897C-705C-3C52-C95E-0C08AC14031B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8" name="Oval 1087">
                <a:extLst>
                  <a:ext uri="{FF2B5EF4-FFF2-40B4-BE49-F238E27FC236}">
                    <a16:creationId xmlns:a16="http://schemas.microsoft.com/office/drawing/2014/main" id="{2A2CF782-D3DF-4434-1DA1-B1F0B2A5D5B1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9" name="Oval 1088">
                <a:extLst>
                  <a:ext uri="{FF2B5EF4-FFF2-40B4-BE49-F238E27FC236}">
                    <a16:creationId xmlns:a16="http://schemas.microsoft.com/office/drawing/2014/main" id="{BF0CFAC8-AF1A-DB1C-1F84-3336678736EA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90" name="Oval 1089">
                <a:extLst>
                  <a:ext uri="{FF2B5EF4-FFF2-40B4-BE49-F238E27FC236}">
                    <a16:creationId xmlns:a16="http://schemas.microsoft.com/office/drawing/2014/main" id="{A7264434-9076-3CC6-90E5-C67469F4293E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E4A8EA35-488D-63DD-24A3-BB3EBFB91679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92" name="Oval 1091">
                <a:extLst>
                  <a:ext uri="{FF2B5EF4-FFF2-40B4-BE49-F238E27FC236}">
                    <a16:creationId xmlns:a16="http://schemas.microsoft.com/office/drawing/2014/main" id="{1AB48264-ADE9-B81B-C84D-FEBD0E57BB75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93" name="Oval 1092">
                <a:extLst>
                  <a:ext uri="{FF2B5EF4-FFF2-40B4-BE49-F238E27FC236}">
                    <a16:creationId xmlns:a16="http://schemas.microsoft.com/office/drawing/2014/main" id="{C0D4D9F7-0CF5-E9B8-9DA3-9633058DA3A0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94" name="Oval 1093">
                <a:extLst>
                  <a:ext uri="{FF2B5EF4-FFF2-40B4-BE49-F238E27FC236}">
                    <a16:creationId xmlns:a16="http://schemas.microsoft.com/office/drawing/2014/main" id="{329EF956-1D61-1FE1-B15D-EF7370EE5B19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E9722D04-56A9-FC22-05B4-19E6BED6DD18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ED7B3C7B-E5A2-5D8D-4778-E897FF568F9C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1" name="Rectangle: Rounded Corners 1060">
              <a:extLst>
                <a:ext uri="{FF2B5EF4-FFF2-40B4-BE49-F238E27FC236}">
                  <a16:creationId xmlns:a16="http://schemas.microsoft.com/office/drawing/2014/main" id="{B98632B5-C0AE-3801-307D-FBA474796C21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2" name="Rectangle 1061">
              <a:extLst>
                <a:ext uri="{FF2B5EF4-FFF2-40B4-BE49-F238E27FC236}">
                  <a16:creationId xmlns:a16="http://schemas.microsoft.com/office/drawing/2014/main" id="{4C5F8319-0C93-3AD9-A0D2-4D952FCBF762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BC1481B9-5C76-F3DA-2792-651BDF3FD7C2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4" name="Rectangle: Rounded Corners 1063">
              <a:extLst>
                <a:ext uri="{FF2B5EF4-FFF2-40B4-BE49-F238E27FC236}">
                  <a16:creationId xmlns:a16="http://schemas.microsoft.com/office/drawing/2014/main" id="{628FABAD-982A-48F0-57CA-AAD7E6CE21DA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09A854-ADD5-FB59-CDAC-BED64C0CCCF0}"/>
              </a:ext>
            </a:extLst>
          </p:cNvPr>
          <p:cNvGrpSpPr/>
          <p:nvPr/>
        </p:nvGrpSpPr>
        <p:grpSpPr>
          <a:xfrm>
            <a:off x="956493" y="2681862"/>
            <a:ext cx="1413275" cy="1341169"/>
            <a:chOff x="6338633" y="1709305"/>
            <a:chExt cx="1638908" cy="15647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D3F3BD-769F-2073-2020-B82893AEB3CB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D479D9-9676-F7B8-33E5-875FAF7B7758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8EA7DFD-CBC2-C973-6464-98DD666725CA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E5EA9FC-6986-B780-7FAF-40BEF2DB7537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075925-FE0A-D2EA-A5E5-DBBE54070E00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BB95399-8CDA-93E3-A8F2-9FB99583C77C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5729D9F-78D6-C0B7-EF4B-2AA9A41E274A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5C7347-79CA-751C-9737-7669D6E280AC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D6A547B-9511-A60A-60BD-21E02D0AF8C4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BCBE984-4BD3-CDE2-E579-6E6DF040B8C3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1C146B4-FFC5-8FFC-943C-A298295B3ED9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E7EF55D-6429-2949-0E08-BC1700B01544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224E72B-F083-BCD7-F3D1-448604F9E534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073D402-659E-4C25-6A4B-1963FBEEC1B1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53ECD7C-9AF2-AD91-1649-B6842DE92972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8FA62ED-1C60-9B4B-188C-A6F19271BA05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F9D6ED-0680-A61D-6349-360FD1050B8F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9A4EEAC-C29E-2EA8-EB20-FB442C74985B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812408D-F9B3-48C1-B4AC-3BE27AF530AA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38D5F60-B4D5-AD42-57AC-9EF2AE579E28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413CB54-ABCE-AA12-F9D1-E20E097E190C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8E23158-C43C-0130-4108-888ED4BDB743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12B8B4A-4640-2024-78AD-FC6C787AAFF8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E5D03A1-67A8-75E7-6B16-4E601EE1434C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D96DF77-6147-75DC-A552-8CC847783566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7B8B32E-19BE-65A9-19CC-8AE49D69D095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06FC91A-2CC1-C216-97DD-55C817C82F7A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2708FDF-8328-52EE-4BB1-909E40764891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6D828D0-88B5-E7E5-2E04-43F78FBFD5D5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6D6AB74-B37D-B24F-04CE-E51A8CF7227A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1EEAD9B-186F-31EC-605D-8E9194AA4BE8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0AA6D4B-69CB-E818-B9BF-2E1537C6BB4B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17CC0C2-54BA-CEFD-2154-26EF5B6B3D5B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BFCDF91-BBA3-831C-4F11-8CC5F79BB8FD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F5E0B61-D98F-31F1-FD1F-23C7D2D4515C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19D0A07-404D-A66A-AED8-FC9E6FC1F981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B327491-CDAE-C4F0-CB9B-CB521F345970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8C8727-A057-4F89-764A-D695590F93D1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627E4B5-8496-B2D2-6307-37190E2C7421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682EA35-C803-1CE8-D9D1-AF3C60597E44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BE3006D-CCD5-527E-94BF-F2342B796CD4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F452B4-ECD0-3F40-A239-BA1136FB22B6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D36FB23-EB9F-AEF4-5153-5FCA9B08E929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DBF888-0603-D285-CB63-72105E5D9136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58DA57-D9BD-5C4E-2CB4-7E9F35E6327F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29B1E0A-31A8-3976-BE5E-32CC46DE9B0E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46909D2-1478-6DBD-BC2C-9EFDD6602BC6}"/>
              </a:ext>
            </a:extLst>
          </p:cNvPr>
          <p:cNvGrpSpPr/>
          <p:nvPr/>
        </p:nvGrpSpPr>
        <p:grpSpPr>
          <a:xfrm>
            <a:off x="2178642" y="5331681"/>
            <a:ext cx="1413275" cy="1341169"/>
            <a:chOff x="6338633" y="1709305"/>
            <a:chExt cx="1638908" cy="156474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12C48DD-8463-62F1-C5C8-B95F81CAC5DD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0A95E550-8CE4-0B03-C609-3F21B9BBBCEE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5C8CF29-13A3-0282-0B17-C8BA507502D8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587C734-1DE3-8D38-A44E-F3EB7D36881E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2B68FE7B-825A-42AA-43F8-4D1AC8EA24C4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4AB5F93-8ECD-9644-B2CB-2F9F567ED204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36D76572-8838-E287-67F0-E3FB2268DF8D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82F4D09A-11F5-FBCF-69CB-8B6F9062A6EB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E2EE4FA-0249-063B-7794-F0BFAE14A204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32094D-79DD-A78D-8776-54E337C38700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848F444A-80BC-A993-D3A6-26C46CB73FC2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E57EFAD-239D-BEE1-2A97-974C3A560F44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7D23C95-644D-AD6C-F9AC-8D9387DD8B55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A7EBBD6D-E687-459F-C8DA-57EFF92C9848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D056E1BB-BDC6-87ED-6A4E-DEC083CBB7F9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A9D561A3-A1BB-301A-9E5F-46B2D1EC1C97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30ABA6B9-080B-C128-5C0D-25240B51AA78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F22EC521-E628-CE44-ED0D-C7885211F741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894B1A4F-6774-BD7C-3A3D-E37AF055DBE3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E3E5382-CCB3-A942-04D9-34F9C47F5E20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2EA2F57A-5333-8E74-915E-46C2A04BA903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AFF6110F-5CDE-A630-F445-9C797C1656A1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8FAE16A2-5A36-9CA6-B274-DE3541B27318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32EFDBA7-CAD6-8462-AE76-849BC293795A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E950633C-30E5-724A-B622-CFBA3DF8902B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13C0CC0A-BCDC-AC5E-3113-DA9037D029A3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53" name="Straight Connector 652">
                <a:extLst>
                  <a:ext uri="{FF2B5EF4-FFF2-40B4-BE49-F238E27FC236}">
                    <a16:creationId xmlns:a16="http://schemas.microsoft.com/office/drawing/2014/main" id="{B0EDD8A7-6B79-EBB0-D6C9-D3D3921E1930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B4ADA710-33F1-A107-09BB-FAE7E5BD8130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F9F0AB5F-E896-0A55-752B-0F8F64BCA31E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0B604066-97AC-A698-4F8B-637CCA88B614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6DB53871-49CE-ACCD-6585-DD53D626409A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62" name="Straight Connector 661">
                <a:extLst>
                  <a:ext uri="{FF2B5EF4-FFF2-40B4-BE49-F238E27FC236}">
                    <a16:creationId xmlns:a16="http://schemas.microsoft.com/office/drawing/2014/main" id="{727DDE9E-3FBC-3C2C-12A8-8BEB01D60605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F0DD280D-092F-10D2-CB78-B78B5B763F01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A86114C7-2AF0-3B3E-59D0-9FA5B3CEA4BA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4127EC81-5595-28B5-B596-99846DCA8312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E2AB6097-5A6C-F22D-1BB1-56AEC66CDD87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70" name="Straight Connector 669">
                <a:extLst>
                  <a:ext uri="{FF2B5EF4-FFF2-40B4-BE49-F238E27FC236}">
                    <a16:creationId xmlns:a16="http://schemas.microsoft.com/office/drawing/2014/main" id="{5FE6F435-FA98-0E24-5751-D9DF636D6229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10D18FAE-90CC-B39C-4DCC-85AAD26543C6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F82D3437-1983-62D3-EEBE-EBFD13E032E5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AB00E809-D214-788C-192C-1DEC450B9105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AD42EB4-3B76-3838-BFA7-A6EAD738FDCD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8804DDE-BBAD-97EF-0C5E-FFC1FB45DB12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80E92F1-F6B5-1E02-5EC1-14BF991B1CCD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8DB115F-DFD1-1893-1980-322686F26B6D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D58F3FE-6606-DC6F-BA9A-44FAE62B3A89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701EE0B3-BA66-C0DE-4C3F-C4BBA6D121FC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674" name="Group 673">
            <a:extLst>
              <a:ext uri="{FF2B5EF4-FFF2-40B4-BE49-F238E27FC236}">
                <a16:creationId xmlns:a16="http://schemas.microsoft.com/office/drawing/2014/main" id="{453ABEFC-4E8A-96F4-E473-9651586CDBA3}"/>
              </a:ext>
            </a:extLst>
          </p:cNvPr>
          <p:cNvGrpSpPr/>
          <p:nvPr/>
        </p:nvGrpSpPr>
        <p:grpSpPr>
          <a:xfrm>
            <a:off x="6598504" y="4982587"/>
            <a:ext cx="1413275" cy="1341169"/>
            <a:chOff x="6338633" y="1709305"/>
            <a:chExt cx="1638908" cy="1564740"/>
          </a:xfrm>
        </p:grpSpPr>
        <p:sp>
          <p:nvSpPr>
            <p:cNvPr id="675" name="Rectangle: Rounded Corners 674">
              <a:extLst>
                <a:ext uri="{FF2B5EF4-FFF2-40B4-BE49-F238E27FC236}">
                  <a16:creationId xmlns:a16="http://schemas.microsoft.com/office/drawing/2014/main" id="{AEA59006-773A-6859-AE5E-B03E156FC747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6" name="Rectangle: Rounded Corners 675">
              <a:extLst>
                <a:ext uri="{FF2B5EF4-FFF2-40B4-BE49-F238E27FC236}">
                  <a16:creationId xmlns:a16="http://schemas.microsoft.com/office/drawing/2014/main" id="{A35E5199-9C2D-7D78-4D0B-209A963F0F0E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7" name="Rectangle: Rounded Corners 676">
              <a:extLst>
                <a:ext uri="{FF2B5EF4-FFF2-40B4-BE49-F238E27FC236}">
                  <a16:creationId xmlns:a16="http://schemas.microsoft.com/office/drawing/2014/main" id="{64761F5B-AD0F-4902-7402-0C07D252A968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8" name="Rectangle: Rounded Corners 677">
              <a:extLst>
                <a:ext uri="{FF2B5EF4-FFF2-40B4-BE49-F238E27FC236}">
                  <a16:creationId xmlns:a16="http://schemas.microsoft.com/office/drawing/2014/main" id="{B3A445F5-AE72-87B6-A222-BBDEE712F099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9" name="Rectangle: Rounded Corners 678">
              <a:extLst>
                <a:ext uri="{FF2B5EF4-FFF2-40B4-BE49-F238E27FC236}">
                  <a16:creationId xmlns:a16="http://schemas.microsoft.com/office/drawing/2014/main" id="{0D151436-BC08-6706-9585-E7072BD15DF5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0" name="Rectangle: Rounded Corners 679">
              <a:extLst>
                <a:ext uri="{FF2B5EF4-FFF2-40B4-BE49-F238E27FC236}">
                  <a16:creationId xmlns:a16="http://schemas.microsoft.com/office/drawing/2014/main" id="{5187C7BE-540A-7699-6A26-9184D20686D7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1" name="Rectangle: Rounded Corners 680">
              <a:extLst>
                <a:ext uri="{FF2B5EF4-FFF2-40B4-BE49-F238E27FC236}">
                  <a16:creationId xmlns:a16="http://schemas.microsoft.com/office/drawing/2014/main" id="{7BE24D83-A674-9B80-4544-CDBBB539AC84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2" name="Rectangle: Rounded Corners 681">
              <a:extLst>
                <a:ext uri="{FF2B5EF4-FFF2-40B4-BE49-F238E27FC236}">
                  <a16:creationId xmlns:a16="http://schemas.microsoft.com/office/drawing/2014/main" id="{A3AC80F5-1348-1F25-11EC-0430191A883B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3" name="Rectangle: Rounded Corners 682">
              <a:extLst>
                <a:ext uri="{FF2B5EF4-FFF2-40B4-BE49-F238E27FC236}">
                  <a16:creationId xmlns:a16="http://schemas.microsoft.com/office/drawing/2014/main" id="{3FCD3E01-E972-22EF-870B-60B0FF0EF250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684" name="Group 683">
              <a:extLst>
                <a:ext uri="{FF2B5EF4-FFF2-40B4-BE49-F238E27FC236}">
                  <a16:creationId xmlns:a16="http://schemas.microsoft.com/office/drawing/2014/main" id="{A9FB9ABE-CE8C-E568-C659-8B1BE08DBDA6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89C30313-160A-1D67-B322-6A14B0411007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92" name="Straight Connector 691">
                <a:extLst>
                  <a:ext uri="{FF2B5EF4-FFF2-40B4-BE49-F238E27FC236}">
                    <a16:creationId xmlns:a16="http://schemas.microsoft.com/office/drawing/2014/main" id="{D33ECA48-D64D-EAAA-3277-11B61AA86D09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584CA091-D493-79CD-0187-84B18640AD49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9BC47232-612B-5B90-3AA2-767EF9EDB1A0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0E62AA4D-B654-BC85-F23F-E46D7B47B7A9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CEED67D5-6CD7-3799-67B2-6B9BB89D82DD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97" name="Straight Connector 696">
                <a:extLst>
                  <a:ext uri="{FF2B5EF4-FFF2-40B4-BE49-F238E27FC236}">
                    <a16:creationId xmlns:a16="http://schemas.microsoft.com/office/drawing/2014/main" id="{A49C363D-0F8D-3356-D858-F07340E90B08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9084EC8-539D-EFED-4290-4E6EA8C21636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C4856AC6-A231-38EF-900E-C55BD91791FD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59DFF482-96CA-7329-E620-E11F18B0F251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D5403BD1-47DE-5B26-EF94-B42C47A2165E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02" name="Straight Connector 701">
                <a:extLst>
                  <a:ext uri="{FF2B5EF4-FFF2-40B4-BE49-F238E27FC236}">
                    <a16:creationId xmlns:a16="http://schemas.microsoft.com/office/drawing/2014/main" id="{082D8C71-8628-A4F3-CD05-518444ED5332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00DD3C28-7973-BEEB-0846-DDB377725C2A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7973A30F-77FE-3EBE-3AAB-3F9D6D931FB0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52316737-05C5-8BD8-865D-1DCCA2AD814A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379F18C0-E624-C6F3-7BB8-F456AC817396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07" name="Straight Connector 706">
                <a:extLst>
                  <a:ext uri="{FF2B5EF4-FFF2-40B4-BE49-F238E27FC236}">
                    <a16:creationId xmlns:a16="http://schemas.microsoft.com/office/drawing/2014/main" id="{7EAC37E1-1EA8-E61A-A92A-F597947BFCC9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9B78D898-3944-F13C-2C81-CA9E03936016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ED788060-606B-190F-6449-C3275A548658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1AA6C444-9E29-C962-D823-6AD1AA72A17E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3820B31A-263B-AEB2-06F9-F94C99A3169C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12" name="Straight Connector 711">
                <a:extLst>
                  <a:ext uri="{FF2B5EF4-FFF2-40B4-BE49-F238E27FC236}">
                    <a16:creationId xmlns:a16="http://schemas.microsoft.com/office/drawing/2014/main" id="{F6D30325-2F71-FD22-A88A-458B1215FD4B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EDA83DC6-5ABA-1761-4474-83620ECFF3DC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C460C6A1-C9E9-A993-8E67-5E99B46C54BD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580371E1-74BA-CCFD-E607-3A1DB6CADDBF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294CA638-77D4-94D2-1A02-A4F9C05A5799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17" name="Straight Connector 716">
                <a:extLst>
                  <a:ext uri="{FF2B5EF4-FFF2-40B4-BE49-F238E27FC236}">
                    <a16:creationId xmlns:a16="http://schemas.microsoft.com/office/drawing/2014/main" id="{5C053ED3-624F-6327-5DD9-12C214DD6747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89C10396-3EAC-8852-DD68-8BC2CDF967C2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8CEC3187-7C1E-9E97-3A6E-796331547B7A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5698CC30-968D-E313-4568-7091CB2A2A85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78E1318F-7F05-CAD9-FC81-4FF3FA5F385C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F1170653-47FB-F880-B62C-5294C45E9E05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7" name="Rectangle: Rounded Corners 686">
              <a:extLst>
                <a:ext uri="{FF2B5EF4-FFF2-40B4-BE49-F238E27FC236}">
                  <a16:creationId xmlns:a16="http://schemas.microsoft.com/office/drawing/2014/main" id="{F3E1DB72-D275-98E6-FDE5-20F3CE861F6E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ADEE1CEA-403A-B01A-7796-B49461870C3C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536A518E-7C74-DB9A-3B91-2652A519BD9F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90" name="Rectangle: Rounded Corners 689">
              <a:extLst>
                <a:ext uri="{FF2B5EF4-FFF2-40B4-BE49-F238E27FC236}">
                  <a16:creationId xmlns:a16="http://schemas.microsoft.com/office/drawing/2014/main" id="{20D28371-7779-07EF-3130-92E307D735E6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960" name="Group 959">
            <a:extLst>
              <a:ext uri="{FF2B5EF4-FFF2-40B4-BE49-F238E27FC236}">
                <a16:creationId xmlns:a16="http://schemas.microsoft.com/office/drawing/2014/main" id="{DAB860E9-999D-E428-99D7-CB25C0938F5E}"/>
              </a:ext>
            </a:extLst>
          </p:cNvPr>
          <p:cNvGrpSpPr/>
          <p:nvPr/>
        </p:nvGrpSpPr>
        <p:grpSpPr>
          <a:xfrm>
            <a:off x="7137409" y="2394644"/>
            <a:ext cx="1413275" cy="1341169"/>
            <a:chOff x="6338633" y="1709305"/>
            <a:chExt cx="1638908" cy="1564740"/>
          </a:xfrm>
        </p:grpSpPr>
        <p:sp>
          <p:nvSpPr>
            <p:cNvPr id="961" name="Rectangle: Rounded Corners 960">
              <a:extLst>
                <a:ext uri="{FF2B5EF4-FFF2-40B4-BE49-F238E27FC236}">
                  <a16:creationId xmlns:a16="http://schemas.microsoft.com/office/drawing/2014/main" id="{D1724117-55E2-5819-4BE9-9550CFB916C3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2" name="Rectangle: Rounded Corners 961">
              <a:extLst>
                <a:ext uri="{FF2B5EF4-FFF2-40B4-BE49-F238E27FC236}">
                  <a16:creationId xmlns:a16="http://schemas.microsoft.com/office/drawing/2014/main" id="{EC8F4C06-65CF-7516-C17C-7EE106EF3E85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3" name="Rectangle: Rounded Corners 962">
              <a:extLst>
                <a:ext uri="{FF2B5EF4-FFF2-40B4-BE49-F238E27FC236}">
                  <a16:creationId xmlns:a16="http://schemas.microsoft.com/office/drawing/2014/main" id="{52244278-69A1-012A-D55D-58142033960E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4" name="Rectangle: Rounded Corners 963">
              <a:extLst>
                <a:ext uri="{FF2B5EF4-FFF2-40B4-BE49-F238E27FC236}">
                  <a16:creationId xmlns:a16="http://schemas.microsoft.com/office/drawing/2014/main" id="{E2A8BBC5-7E49-5BDF-FFBC-C8C8827A5221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5" name="Rectangle: Rounded Corners 964">
              <a:extLst>
                <a:ext uri="{FF2B5EF4-FFF2-40B4-BE49-F238E27FC236}">
                  <a16:creationId xmlns:a16="http://schemas.microsoft.com/office/drawing/2014/main" id="{8DADDB91-8A3C-4CC4-2929-CB3434352B3E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6" name="Rectangle: Rounded Corners 965">
              <a:extLst>
                <a:ext uri="{FF2B5EF4-FFF2-40B4-BE49-F238E27FC236}">
                  <a16:creationId xmlns:a16="http://schemas.microsoft.com/office/drawing/2014/main" id="{94D20BCB-8516-AD29-F8EB-59379047B7B2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7" name="Rectangle: Rounded Corners 966">
              <a:extLst>
                <a:ext uri="{FF2B5EF4-FFF2-40B4-BE49-F238E27FC236}">
                  <a16:creationId xmlns:a16="http://schemas.microsoft.com/office/drawing/2014/main" id="{63CF8420-9206-3C78-AB1A-EDC53BA168EA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8" name="Rectangle: Rounded Corners 967">
              <a:extLst>
                <a:ext uri="{FF2B5EF4-FFF2-40B4-BE49-F238E27FC236}">
                  <a16:creationId xmlns:a16="http://schemas.microsoft.com/office/drawing/2014/main" id="{38E56B71-3C20-FDA8-CD31-8BC42A638BC9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9" name="Rectangle: Rounded Corners 968">
              <a:extLst>
                <a:ext uri="{FF2B5EF4-FFF2-40B4-BE49-F238E27FC236}">
                  <a16:creationId xmlns:a16="http://schemas.microsoft.com/office/drawing/2014/main" id="{7C528E24-ECD4-23D1-A6B1-C614E0149D2B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970" name="Group 969">
              <a:extLst>
                <a:ext uri="{FF2B5EF4-FFF2-40B4-BE49-F238E27FC236}">
                  <a16:creationId xmlns:a16="http://schemas.microsoft.com/office/drawing/2014/main" id="{D3C7D9DD-2E40-4A4E-54DC-7188A99E0238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977" name="Oval 976">
                <a:extLst>
                  <a:ext uri="{FF2B5EF4-FFF2-40B4-BE49-F238E27FC236}">
                    <a16:creationId xmlns:a16="http://schemas.microsoft.com/office/drawing/2014/main" id="{A1EE26B6-1362-28A6-8A01-698B6765D878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78" name="Straight Connector 977">
                <a:extLst>
                  <a:ext uri="{FF2B5EF4-FFF2-40B4-BE49-F238E27FC236}">
                    <a16:creationId xmlns:a16="http://schemas.microsoft.com/office/drawing/2014/main" id="{63255698-7656-EA7F-8617-102F4B64549A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9" name="Oval 978">
                <a:extLst>
                  <a:ext uri="{FF2B5EF4-FFF2-40B4-BE49-F238E27FC236}">
                    <a16:creationId xmlns:a16="http://schemas.microsoft.com/office/drawing/2014/main" id="{517A6C65-6435-807E-E79C-E1FE79F681A8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0" name="Oval 979">
                <a:extLst>
                  <a:ext uri="{FF2B5EF4-FFF2-40B4-BE49-F238E27FC236}">
                    <a16:creationId xmlns:a16="http://schemas.microsoft.com/office/drawing/2014/main" id="{E8F1DDB5-5411-74ED-FF5A-0339720C6B5D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1" name="Oval 980">
                <a:extLst>
                  <a:ext uri="{FF2B5EF4-FFF2-40B4-BE49-F238E27FC236}">
                    <a16:creationId xmlns:a16="http://schemas.microsoft.com/office/drawing/2014/main" id="{6687A93F-59C0-6C9F-886A-935925FBF8E6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2" name="Oval 981">
                <a:extLst>
                  <a:ext uri="{FF2B5EF4-FFF2-40B4-BE49-F238E27FC236}">
                    <a16:creationId xmlns:a16="http://schemas.microsoft.com/office/drawing/2014/main" id="{16829ABE-F3A1-3A3B-184E-65D17A4E1D78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83" name="Straight Connector 982">
                <a:extLst>
                  <a:ext uri="{FF2B5EF4-FFF2-40B4-BE49-F238E27FC236}">
                    <a16:creationId xmlns:a16="http://schemas.microsoft.com/office/drawing/2014/main" id="{FA416AA2-D1C7-D4EB-059C-D023580BDB85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4" name="Oval 983">
                <a:extLst>
                  <a:ext uri="{FF2B5EF4-FFF2-40B4-BE49-F238E27FC236}">
                    <a16:creationId xmlns:a16="http://schemas.microsoft.com/office/drawing/2014/main" id="{C8296048-4AC5-F20F-69B7-1F41A57D26DA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5" name="Oval 984">
                <a:extLst>
                  <a:ext uri="{FF2B5EF4-FFF2-40B4-BE49-F238E27FC236}">
                    <a16:creationId xmlns:a16="http://schemas.microsoft.com/office/drawing/2014/main" id="{61B1CB8A-EE57-4132-6C88-64A03A2E0497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6" name="Oval 985">
                <a:extLst>
                  <a:ext uri="{FF2B5EF4-FFF2-40B4-BE49-F238E27FC236}">
                    <a16:creationId xmlns:a16="http://schemas.microsoft.com/office/drawing/2014/main" id="{345DA205-C826-5BB1-C1D9-B24745F30693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7" name="Oval 986">
                <a:extLst>
                  <a:ext uri="{FF2B5EF4-FFF2-40B4-BE49-F238E27FC236}">
                    <a16:creationId xmlns:a16="http://schemas.microsoft.com/office/drawing/2014/main" id="{6FC499CB-DD4A-7523-C5FE-CA067B035278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88" name="Straight Connector 987">
                <a:extLst>
                  <a:ext uri="{FF2B5EF4-FFF2-40B4-BE49-F238E27FC236}">
                    <a16:creationId xmlns:a16="http://schemas.microsoft.com/office/drawing/2014/main" id="{BF246EFF-EB74-AAC1-098A-FCA9E67F6188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9" name="Oval 988">
                <a:extLst>
                  <a:ext uri="{FF2B5EF4-FFF2-40B4-BE49-F238E27FC236}">
                    <a16:creationId xmlns:a16="http://schemas.microsoft.com/office/drawing/2014/main" id="{985C3BFF-2EBD-51A2-F75C-045915FD1EBC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0" name="Oval 989">
                <a:extLst>
                  <a:ext uri="{FF2B5EF4-FFF2-40B4-BE49-F238E27FC236}">
                    <a16:creationId xmlns:a16="http://schemas.microsoft.com/office/drawing/2014/main" id="{74FD59A6-E8E3-9779-2788-7E41091DBB89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1" name="Oval 990">
                <a:extLst>
                  <a:ext uri="{FF2B5EF4-FFF2-40B4-BE49-F238E27FC236}">
                    <a16:creationId xmlns:a16="http://schemas.microsoft.com/office/drawing/2014/main" id="{17AB0B5C-F0AD-B401-5B26-0A58B6279D12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2" name="Oval 991">
                <a:extLst>
                  <a:ext uri="{FF2B5EF4-FFF2-40B4-BE49-F238E27FC236}">
                    <a16:creationId xmlns:a16="http://schemas.microsoft.com/office/drawing/2014/main" id="{37D758EA-9857-1CF5-A2C3-347CDF7F542F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93" name="Straight Connector 992">
                <a:extLst>
                  <a:ext uri="{FF2B5EF4-FFF2-40B4-BE49-F238E27FC236}">
                    <a16:creationId xmlns:a16="http://schemas.microsoft.com/office/drawing/2014/main" id="{ACFECC59-8B65-9A58-09BC-4634DE5F4ECE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94" name="Oval 993">
                <a:extLst>
                  <a:ext uri="{FF2B5EF4-FFF2-40B4-BE49-F238E27FC236}">
                    <a16:creationId xmlns:a16="http://schemas.microsoft.com/office/drawing/2014/main" id="{0DC792B5-B9B8-A725-5241-3FD9B6A4C1F6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5" name="Oval 994">
                <a:extLst>
                  <a:ext uri="{FF2B5EF4-FFF2-40B4-BE49-F238E27FC236}">
                    <a16:creationId xmlns:a16="http://schemas.microsoft.com/office/drawing/2014/main" id="{481E6792-A2AD-4F34-1961-29628205EF14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6" name="Oval 995">
                <a:extLst>
                  <a:ext uri="{FF2B5EF4-FFF2-40B4-BE49-F238E27FC236}">
                    <a16:creationId xmlns:a16="http://schemas.microsoft.com/office/drawing/2014/main" id="{6745A6B0-3B6D-8F7C-D2F2-1328E46463A6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7" name="Oval 996">
                <a:extLst>
                  <a:ext uri="{FF2B5EF4-FFF2-40B4-BE49-F238E27FC236}">
                    <a16:creationId xmlns:a16="http://schemas.microsoft.com/office/drawing/2014/main" id="{3AFB8474-8FDE-5AB5-98E3-B4ECFCC4C6F1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98" name="Straight Connector 997">
                <a:extLst>
                  <a:ext uri="{FF2B5EF4-FFF2-40B4-BE49-F238E27FC236}">
                    <a16:creationId xmlns:a16="http://schemas.microsoft.com/office/drawing/2014/main" id="{85752327-2E9B-5823-1F1C-4B0CE87DF023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99" name="Oval 998">
                <a:extLst>
                  <a:ext uri="{FF2B5EF4-FFF2-40B4-BE49-F238E27FC236}">
                    <a16:creationId xmlns:a16="http://schemas.microsoft.com/office/drawing/2014/main" id="{D543055E-8EAA-30F1-B61A-1036E76E4159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44CD580C-297D-81EC-D267-25798298164B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36" name="Oval 1235">
                <a:extLst>
                  <a:ext uri="{FF2B5EF4-FFF2-40B4-BE49-F238E27FC236}">
                    <a16:creationId xmlns:a16="http://schemas.microsoft.com/office/drawing/2014/main" id="{6C912412-45EB-4A29-FA36-146316E002D5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37" name="Oval 1236">
                <a:extLst>
                  <a:ext uri="{FF2B5EF4-FFF2-40B4-BE49-F238E27FC236}">
                    <a16:creationId xmlns:a16="http://schemas.microsoft.com/office/drawing/2014/main" id="{A593BEA4-647A-4F3B-CC20-ACEDDC7B6D61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238" name="Straight Connector 1237">
                <a:extLst>
                  <a:ext uri="{FF2B5EF4-FFF2-40B4-BE49-F238E27FC236}">
                    <a16:creationId xmlns:a16="http://schemas.microsoft.com/office/drawing/2014/main" id="{74DFFC9F-57C4-C071-83C8-B0EE7FFDE605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39" name="Oval 1238">
                <a:extLst>
                  <a:ext uri="{FF2B5EF4-FFF2-40B4-BE49-F238E27FC236}">
                    <a16:creationId xmlns:a16="http://schemas.microsoft.com/office/drawing/2014/main" id="{4EA32769-D5A5-AED6-DBF3-5D18105529A2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40" name="Oval 1239">
                <a:extLst>
                  <a:ext uri="{FF2B5EF4-FFF2-40B4-BE49-F238E27FC236}">
                    <a16:creationId xmlns:a16="http://schemas.microsoft.com/office/drawing/2014/main" id="{32DA4FB8-6A71-90A7-CF3E-87D0BDF59A2C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41" name="Oval 1240">
                <a:extLst>
                  <a:ext uri="{FF2B5EF4-FFF2-40B4-BE49-F238E27FC236}">
                    <a16:creationId xmlns:a16="http://schemas.microsoft.com/office/drawing/2014/main" id="{EDEDAD5C-42E8-4457-7960-A12F211E89F2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971" name="Oval 970">
              <a:extLst>
                <a:ext uri="{FF2B5EF4-FFF2-40B4-BE49-F238E27FC236}">
                  <a16:creationId xmlns:a16="http://schemas.microsoft.com/office/drawing/2014/main" id="{D06BF5C5-E95C-C777-980F-0901B565DB7A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2" name="Oval 971">
              <a:extLst>
                <a:ext uri="{FF2B5EF4-FFF2-40B4-BE49-F238E27FC236}">
                  <a16:creationId xmlns:a16="http://schemas.microsoft.com/office/drawing/2014/main" id="{17784D53-716C-80E3-0490-23696AD88AFA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3" name="Rectangle: Rounded Corners 972">
              <a:extLst>
                <a:ext uri="{FF2B5EF4-FFF2-40B4-BE49-F238E27FC236}">
                  <a16:creationId xmlns:a16="http://schemas.microsoft.com/office/drawing/2014/main" id="{1E62ACBD-4B65-599F-5A5F-F19A41BE460A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CD332A16-0D2E-D37D-47EB-43A8B1083296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5" name="Oval 974">
              <a:extLst>
                <a:ext uri="{FF2B5EF4-FFF2-40B4-BE49-F238E27FC236}">
                  <a16:creationId xmlns:a16="http://schemas.microsoft.com/office/drawing/2014/main" id="{C5564CD0-E409-AFC5-BBDE-BD8DBA877DD3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6" name="Rectangle: Rounded Corners 975">
              <a:extLst>
                <a:ext uri="{FF2B5EF4-FFF2-40B4-BE49-F238E27FC236}">
                  <a16:creationId xmlns:a16="http://schemas.microsoft.com/office/drawing/2014/main" id="{3586C090-4727-215F-760D-E6DED24D9FD1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1268" name="Picture 1267">
            <a:extLst>
              <a:ext uri="{FF2B5EF4-FFF2-40B4-BE49-F238E27FC236}">
                <a16:creationId xmlns:a16="http://schemas.microsoft.com/office/drawing/2014/main" id="{0EBD383B-7030-B865-09ED-16898B904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15409" r="24309" b="22069"/>
          <a:stretch/>
        </p:blipFill>
        <p:spPr>
          <a:xfrm>
            <a:off x="307299" y="2074319"/>
            <a:ext cx="558801" cy="568247"/>
          </a:xfrm>
          <a:prstGeom prst="rect">
            <a:avLst/>
          </a:prstGeom>
        </p:spPr>
      </p:pic>
      <p:sp>
        <p:nvSpPr>
          <p:cNvPr id="1270" name="TextBox 1269">
            <a:extLst>
              <a:ext uri="{FF2B5EF4-FFF2-40B4-BE49-F238E27FC236}">
                <a16:creationId xmlns:a16="http://schemas.microsoft.com/office/drawing/2014/main" id="{1ACED8B1-D503-691E-8291-4FF64B9007DD}"/>
              </a:ext>
            </a:extLst>
          </p:cNvPr>
          <p:cNvSpPr txBox="1"/>
          <p:nvPr/>
        </p:nvSpPr>
        <p:spPr>
          <a:xfrm>
            <a:off x="609517" y="2151622"/>
            <a:ext cx="27059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Mini-batch SGD</a:t>
            </a:r>
            <a:endParaRPr lang="LID4096" sz="2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cxnSp>
        <p:nvCxnSpPr>
          <p:cNvPr id="1274" name="Straight Arrow Connector 1273">
            <a:extLst>
              <a:ext uri="{FF2B5EF4-FFF2-40B4-BE49-F238E27FC236}">
                <a16:creationId xmlns:a16="http://schemas.microsoft.com/office/drawing/2014/main" id="{07CEEEB8-AD9B-F8C8-3D3E-16EB579A717A}"/>
              </a:ext>
            </a:extLst>
          </p:cNvPr>
          <p:cNvCxnSpPr>
            <a:cxnSpLocks/>
          </p:cNvCxnSpPr>
          <p:nvPr/>
        </p:nvCxnSpPr>
        <p:spPr>
          <a:xfrm>
            <a:off x="1754838" y="3375277"/>
            <a:ext cx="2367006" cy="647754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9" name="Picture 1278">
            <a:extLst>
              <a:ext uri="{FF2B5EF4-FFF2-40B4-BE49-F238E27FC236}">
                <a16:creationId xmlns:a16="http://schemas.microsoft.com/office/drawing/2014/main" id="{11DC29B2-EB56-32B5-2D67-91E7B000D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16337" r="22763" b="22645"/>
          <a:stretch/>
        </p:blipFill>
        <p:spPr>
          <a:xfrm>
            <a:off x="1839414" y="2813911"/>
            <a:ext cx="560911" cy="554573"/>
          </a:xfrm>
          <a:prstGeom prst="rect">
            <a:avLst/>
          </a:prstGeom>
          <a:effectLst>
            <a:glow rad="63500">
              <a:schemeClr val="bg1">
                <a:alpha val="92000"/>
              </a:schemeClr>
            </a:glow>
          </a:effectLst>
        </p:spPr>
      </p:pic>
      <p:sp>
        <p:nvSpPr>
          <p:cNvPr id="1280" name="TextBox 1279">
            <a:extLst>
              <a:ext uri="{FF2B5EF4-FFF2-40B4-BE49-F238E27FC236}">
                <a16:creationId xmlns:a16="http://schemas.microsoft.com/office/drawing/2014/main" id="{49F501EB-D0C9-4884-4BBE-3F6AAA40AFD4}"/>
              </a:ext>
            </a:extLst>
          </p:cNvPr>
          <p:cNvSpPr txBox="1"/>
          <p:nvPr/>
        </p:nvSpPr>
        <p:spPr>
          <a:xfrm>
            <a:off x="2095828" y="2857624"/>
            <a:ext cx="27059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Local Gradients</a:t>
            </a:r>
            <a:endParaRPr lang="LID4096" sz="24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cxnSp>
        <p:nvCxnSpPr>
          <p:cNvPr id="1281" name="Straight Arrow Connector 1280">
            <a:extLst>
              <a:ext uri="{FF2B5EF4-FFF2-40B4-BE49-F238E27FC236}">
                <a16:creationId xmlns:a16="http://schemas.microsoft.com/office/drawing/2014/main" id="{BD6DBE8E-8ECA-0213-3190-C9AF83C09622}"/>
              </a:ext>
            </a:extLst>
          </p:cNvPr>
          <p:cNvCxnSpPr>
            <a:cxnSpLocks/>
          </p:cNvCxnSpPr>
          <p:nvPr/>
        </p:nvCxnSpPr>
        <p:spPr>
          <a:xfrm flipH="1">
            <a:off x="4760624" y="2318012"/>
            <a:ext cx="376117" cy="1306226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5" name="Straight Arrow Connector 1284">
            <a:extLst>
              <a:ext uri="{FF2B5EF4-FFF2-40B4-BE49-F238E27FC236}">
                <a16:creationId xmlns:a16="http://schemas.microsoft.com/office/drawing/2014/main" id="{9D26C258-C2D1-9899-60B6-EF09F790FD5D}"/>
              </a:ext>
            </a:extLst>
          </p:cNvPr>
          <p:cNvCxnSpPr>
            <a:cxnSpLocks/>
            <a:stCxn id="961" idx="2"/>
          </p:cNvCxnSpPr>
          <p:nvPr/>
        </p:nvCxnSpPr>
        <p:spPr>
          <a:xfrm flipH="1">
            <a:off x="4925966" y="3733197"/>
            <a:ext cx="2626473" cy="552839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9" name="Straight Arrow Connector 1288">
            <a:extLst>
              <a:ext uri="{FF2B5EF4-FFF2-40B4-BE49-F238E27FC236}">
                <a16:creationId xmlns:a16="http://schemas.microsoft.com/office/drawing/2014/main" id="{47172266-0379-0DD8-F3EC-F51046FCEDA6}"/>
              </a:ext>
            </a:extLst>
          </p:cNvPr>
          <p:cNvCxnSpPr>
            <a:cxnSpLocks/>
            <a:stCxn id="677" idx="1"/>
          </p:cNvCxnSpPr>
          <p:nvPr/>
        </p:nvCxnSpPr>
        <p:spPr>
          <a:xfrm flipH="1" flipV="1">
            <a:off x="4583242" y="4938515"/>
            <a:ext cx="2081027" cy="716909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2" name="Straight Arrow Connector 1291">
            <a:extLst>
              <a:ext uri="{FF2B5EF4-FFF2-40B4-BE49-F238E27FC236}">
                <a16:creationId xmlns:a16="http://schemas.microsoft.com/office/drawing/2014/main" id="{8ACAB6C6-9F80-D81E-A52D-4BEB9402E0B7}"/>
              </a:ext>
            </a:extLst>
          </p:cNvPr>
          <p:cNvCxnSpPr>
            <a:cxnSpLocks/>
          </p:cNvCxnSpPr>
          <p:nvPr/>
        </p:nvCxnSpPr>
        <p:spPr>
          <a:xfrm flipV="1">
            <a:off x="2981329" y="4935482"/>
            <a:ext cx="1432779" cy="844264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4" name="Straight Arrow Connector 1293">
            <a:extLst>
              <a:ext uri="{FF2B5EF4-FFF2-40B4-BE49-F238E27FC236}">
                <a16:creationId xmlns:a16="http://schemas.microsoft.com/office/drawing/2014/main" id="{95CBC6FC-E7D0-A8EF-179F-93099B1D8F63}"/>
              </a:ext>
            </a:extLst>
          </p:cNvPr>
          <p:cNvCxnSpPr>
            <a:cxnSpLocks/>
          </p:cNvCxnSpPr>
          <p:nvPr/>
        </p:nvCxnSpPr>
        <p:spPr>
          <a:xfrm flipV="1">
            <a:off x="4447150" y="2248679"/>
            <a:ext cx="375628" cy="1336148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9" name="Straight Arrow Connector 1298">
            <a:extLst>
              <a:ext uri="{FF2B5EF4-FFF2-40B4-BE49-F238E27FC236}">
                <a16:creationId xmlns:a16="http://schemas.microsoft.com/office/drawing/2014/main" id="{3D28155A-D178-2DA7-8FCD-6121442793EE}"/>
              </a:ext>
            </a:extLst>
          </p:cNvPr>
          <p:cNvCxnSpPr>
            <a:cxnSpLocks/>
          </p:cNvCxnSpPr>
          <p:nvPr/>
        </p:nvCxnSpPr>
        <p:spPr>
          <a:xfrm flipV="1">
            <a:off x="4991975" y="3436345"/>
            <a:ext cx="2160634" cy="491911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4" name="Straight Arrow Connector 1303">
            <a:extLst>
              <a:ext uri="{FF2B5EF4-FFF2-40B4-BE49-F238E27FC236}">
                <a16:creationId xmlns:a16="http://schemas.microsoft.com/office/drawing/2014/main" id="{40B78AF1-C508-221A-B0E3-C4272CF025E2}"/>
              </a:ext>
            </a:extLst>
          </p:cNvPr>
          <p:cNvCxnSpPr>
            <a:cxnSpLocks/>
          </p:cNvCxnSpPr>
          <p:nvPr/>
        </p:nvCxnSpPr>
        <p:spPr>
          <a:xfrm>
            <a:off x="4922132" y="4807797"/>
            <a:ext cx="1727635" cy="564560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8" name="Straight Arrow Connector 1307">
            <a:extLst>
              <a:ext uri="{FF2B5EF4-FFF2-40B4-BE49-F238E27FC236}">
                <a16:creationId xmlns:a16="http://schemas.microsoft.com/office/drawing/2014/main" id="{4D6B28DC-BE49-EC85-A07E-B0196635DC7C}"/>
              </a:ext>
            </a:extLst>
          </p:cNvPr>
          <p:cNvCxnSpPr>
            <a:cxnSpLocks/>
          </p:cNvCxnSpPr>
          <p:nvPr/>
        </p:nvCxnSpPr>
        <p:spPr>
          <a:xfrm flipH="1">
            <a:off x="2976203" y="4791799"/>
            <a:ext cx="1165312" cy="659148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0" name="Straight Arrow Connector 1309">
            <a:extLst>
              <a:ext uri="{FF2B5EF4-FFF2-40B4-BE49-F238E27FC236}">
                <a16:creationId xmlns:a16="http://schemas.microsoft.com/office/drawing/2014/main" id="{6FB67AE9-E426-42B0-5630-8570EF6A36E8}"/>
              </a:ext>
            </a:extLst>
          </p:cNvPr>
          <p:cNvCxnSpPr>
            <a:cxnSpLocks/>
          </p:cNvCxnSpPr>
          <p:nvPr/>
        </p:nvCxnSpPr>
        <p:spPr>
          <a:xfrm flipH="1" flipV="1">
            <a:off x="1686994" y="3834744"/>
            <a:ext cx="2460710" cy="607680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3" name="Straight Arrow Connector 1312">
            <a:extLst>
              <a:ext uri="{FF2B5EF4-FFF2-40B4-BE49-F238E27FC236}">
                <a16:creationId xmlns:a16="http://schemas.microsoft.com/office/drawing/2014/main" id="{7731DED9-99D8-E1F6-DD63-67AE7E5D60AF}"/>
              </a:ext>
            </a:extLst>
          </p:cNvPr>
          <p:cNvCxnSpPr>
            <a:cxnSpLocks/>
          </p:cNvCxnSpPr>
          <p:nvPr/>
        </p:nvCxnSpPr>
        <p:spPr>
          <a:xfrm flipH="1">
            <a:off x="4982467" y="1685405"/>
            <a:ext cx="2109027" cy="2116226"/>
          </a:xfrm>
          <a:prstGeom prst="straightConnector1">
            <a:avLst/>
          </a:prstGeom>
          <a:ln w="44450">
            <a:solidFill>
              <a:srgbClr val="D74038"/>
            </a:solidFill>
            <a:prstDash val="sysDash"/>
            <a:tailEnd type="arrow"/>
          </a:ln>
          <a:effectLst>
            <a:glow rad="635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7" name="Picture 1316">
            <a:extLst>
              <a:ext uri="{FF2B5EF4-FFF2-40B4-BE49-F238E27FC236}">
                <a16:creationId xmlns:a16="http://schemas.microsoft.com/office/drawing/2014/main" id="{A0AC8EA6-D721-4D10-34F5-D23EC6FA2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17433" r="23433" b="16200"/>
          <a:stretch/>
        </p:blipFill>
        <p:spPr>
          <a:xfrm>
            <a:off x="5984409" y="1195646"/>
            <a:ext cx="546533" cy="568247"/>
          </a:xfrm>
          <a:prstGeom prst="rect">
            <a:avLst/>
          </a:prstGeom>
        </p:spPr>
      </p:pic>
      <p:sp>
        <p:nvSpPr>
          <p:cNvPr id="1318" name="TextBox 1317">
            <a:extLst>
              <a:ext uri="{FF2B5EF4-FFF2-40B4-BE49-F238E27FC236}">
                <a16:creationId xmlns:a16="http://schemas.microsoft.com/office/drawing/2014/main" id="{CC663492-9069-241C-B2BB-6CF2B7B6786F}"/>
              </a:ext>
            </a:extLst>
          </p:cNvPr>
          <p:cNvSpPr txBox="1"/>
          <p:nvPr/>
        </p:nvSpPr>
        <p:spPr>
          <a:xfrm>
            <a:off x="6304836" y="1226074"/>
            <a:ext cx="304533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Gradient Averaging</a:t>
            </a:r>
            <a:endParaRPr lang="LID4096" sz="2400" b="1" dirty="0">
              <a:solidFill>
                <a:srgbClr val="D74038"/>
              </a:solidFill>
              <a:latin typeface="Candara" panose="020E0502030303020204" pitchFamily="34" charset="0"/>
            </a:endParaRPr>
          </a:p>
        </p:txBody>
      </p:sp>
      <p:pic>
        <p:nvPicPr>
          <p:cNvPr id="1321" name="Picture 1320">
            <a:extLst>
              <a:ext uri="{FF2B5EF4-FFF2-40B4-BE49-F238E27FC236}">
                <a16:creationId xmlns:a16="http://schemas.microsoft.com/office/drawing/2014/main" id="{915898FA-8499-F353-D390-3FFB35A81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16035" r="19729" b="17597"/>
          <a:stretch/>
        </p:blipFill>
        <p:spPr>
          <a:xfrm>
            <a:off x="1184229" y="4235481"/>
            <a:ext cx="558801" cy="568247"/>
          </a:xfrm>
          <a:prstGeom prst="rect">
            <a:avLst/>
          </a:prstGeom>
        </p:spPr>
      </p:pic>
      <p:sp>
        <p:nvSpPr>
          <p:cNvPr id="1322" name="TextBox 1321">
            <a:extLst>
              <a:ext uri="{FF2B5EF4-FFF2-40B4-BE49-F238E27FC236}">
                <a16:creationId xmlns:a16="http://schemas.microsoft.com/office/drawing/2014/main" id="{885D7F23-B800-B205-C59A-5C53D45F488D}"/>
              </a:ext>
            </a:extLst>
          </p:cNvPr>
          <p:cNvSpPr txBox="1"/>
          <p:nvPr/>
        </p:nvSpPr>
        <p:spPr>
          <a:xfrm>
            <a:off x="1316058" y="4264203"/>
            <a:ext cx="27059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CFF"/>
                </a:solidFill>
                <a:latin typeface="Candara" panose="020E0502030303020204" pitchFamily="34" charset="0"/>
              </a:rPr>
              <a:t>Global Model</a:t>
            </a:r>
            <a:endParaRPr lang="LID4096" sz="2400" b="1" dirty="0">
              <a:solidFill>
                <a:srgbClr val="000C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" grpId="0"/>
      <p:bldP spid="1280" grpId="0"/>
      <p:bldP spid="1318" grpId="0"/>
      <p:bldP spid="13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5307" y="148410"/>
            <a:ext cx="10289685" cy="606084"/>
          </a:xfrm>
        </p:spPr>
        <p:txBody>
          <a:bodyPr/>
          <a:lstStyle/>
          <a:p>
            <a:pPr marL="457200" algn="ctr">
              <a:lnSpc>
                <a:spcPct val="90000"/>
              </a:lnSpc>
              <a:spcBef>
                <a:spcPts val="500"/>
              </a:spcBef>
            </a:pPr>
            <a:r>
              <a:rPr lang="en-US" sz="3000" b="1" dirty="0">
                <a:latin typeface="Candara" panose="020E0502030303020204" pitchFamily="34" charset="0"/>
              </a:rPr>
              <a:t>Alternating Direction Method of Multipliers (ADMM)</a:t>
            </a:r>
          </a:p>
        </p:txBody>
      </p:sp>
      <p:grpSp>
        <p:nvGrpSpPr>
          <p:cNvPr id="1000" name="central node_red">
            <a:extLst>
              <a:ext uri="{FF2B5EF4-FFF2-40B4-BE49-F238E27FC236}">
                <a16:creationId xmlns:a16="http://schemas.microsoft.com/office/drawing/2014/main" id="{7D825C58-64B9-C71E-6B28-86015800392E}"/>
              </a:ext>
            </a:extLst>
          </p:cNvPr>
          <p:cNvGrpSpPr/>
          <p:nvPr/>
        </p:nvGrpSpPr>
        <p:grpSpPr>
          <a:xfrm>
            <a:off x="4153854" y="3599707"/>
            <a:ext cx="1417320" cy="1344168"/>
            <a:chOff x="3413643" y="1724081"/>
            <a:chExt cx="1638908" cy="1564740"/>
          </a:xfrm>
        </p:grpSpPr>
        <p:sp>
          <p:nvSpPr>
            <p:cNvPr id="1001" name="Rectangle: Rounded Corners 1000">
              <a:extLst>
                <a:ext uri="{FF2B5EF4-FFF2-40B4-BE49-F238E27FC236}">
                  <a16:creationId xmlns:a16="http://schemas.microsoft.com/office/drawing/2014/main" id="{1910ED11-1689-D917-9EF7-4E6EA0699EF5}"/>
                </a:ext>
              </a:extLst>
            </p:cNvPr>
            <p:cNvSpPr/>
            <p:nvPr/>
          </p:nvSpPr>
          <p:spPr>
            <a:xfrm>
              <a:off x="3413643" y="1724081"/>
              <a:ext cx="962581" cy="1561688"/>
            </a:xfrm>
            <a:prstGeom prst="roundRect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2" name="Rectangle: Rounded Corners 1001">
              <a:extLst>
                <a:ext uri="{FF2B5EF4-FFF2-40B4-BE49-F238E27FC236}">
                  <a16:creationId xmlns:a16="http://schemas.microsoft.com/office/drawing/2014/main" id="{0D310B61-D29F-52CA-6F87-52325A99B64D}"/>
                </a:ext>
              </a:extLst>
            </p:cNvPr>
            <p:cNvSpPr/>
            <p:nvPr/>
          </p:nvSpPr>
          <p:spPr>
            <a:xfrm>
              <a:off x="3456274" y="1759068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3" name="Rectangle: Rounded Corners 1002">
              <a:extLst>
                <a:ext uri="{FF2B5EF4-FFF2-40B4-BE49-F238E27FC236}">
                  <a16:creationId xmlns:a16="http://schemas.microsoft.com/office/drawing/2014/main" id="{04104253-86AE-DB93-6D3D-2992FAD1725B}"/>
                </a:ext>
              </a:extLst>
            </p:cNvPr>
            <p:cNvSpPr/>
            <p:nvPr/>
          </p:nvSpPr>
          <p:spPr>
            <a:xfrm>
              <a:off x="3489907" y="1796034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4" name="Rectangle: Rounded Corners 1003">
              <a:extLst>
                <a:ext uri="{FF2B5EF4-FFF2-40B4-BE49-F238E27FC236}">
                  <a16:creationId xmlns:a16="http://schemas.microsoft.com/office/drawing/2014/main" id="{4376AAD1-4E61-8EC5-1F74-C4460AA3E867}"/>
                </a:ext>
              </a:extLst>
            </p:cNvPr>
            <p:cNvSpPr/>
            <p:nvPr/>
          </p:nvSpPr>
          <p:spPr>
            <a:xfrm>
              <a:off x="3532853" y="1991152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5" name="Rectangle: Rounded Corners 1004">
              <a:extLst>
                <a:ext uri="{FF2B5EF4-FFF2-40B4-BE49-F238E27FC236}">
                  <a16:creationId xmlns:a16="http://schemas.microsoft.com/office/drawing/2014/main" id="{ACDB3A8E-57ED-F334-F15D-3024705D779B}"/>
                </a:ext>
              </a:extLst>
            </p:cNvPr>
            <p:cNvSpPr/>
            <p:nvPr/>
          </p:nvSpPr>
          <p:spPr>
            <a:xfrm>
              <a:off x="3532853" y="2197139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6" name="Rectangle: Rounded Corners 1005">
              <a:extLst>
                <a:ext uri="{FF2B5EF4-FFF2-40B4-BE49-F238E27FC236}">
                  <a16:creationId xmlns:a16="http://schemas.microsoft.com/office/drawing/2014/main" id="{8D291C79-CD5C-85D5-3A8A-AEDA54B30D5B}"/>
                </a:ext>
              </a:extLst>
            </p:cNvPr>
            <p:cNvSpPr/>
            <p:nvPr/>
          </p:nvSpPr>
          <p:spPr>
            <a:xfrm>
              <a:off x="3532415" y="2397559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7" name="Rectangle: Rounded Corners 1006">
              <a:extLst>
                <a:ext uri="{FF2B5EF4-FFF2-40B4-BE49-F238E27FC236}">
                  <a16:creationId xmlns:a16="http://schemas.microsoft.com/office/drawing/2014/main" id="{8B4E7E1F-F2BD-6681-07CE-D82AE572BAD1}"/>
                </a:ext>
              </a:extLst>
            </p:cNvPr>
            <p:cNvSpPr/>
            <p:nvPr/>
          </p:nvSpPr>
          <p:spPr>
            <a:xfrm>
              <a:off x="3537145" y="259624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8" name="Rectangle: Rounded Corners 1007">
              <a:extLst>
                <a:ext uri="{FF2B5EF4-FFF2-40B4-BE49-F238E27FC236}">
                  <a16:creationId xmlns:a16="http://schemas.microsoft.com/office/drawing/2014/main" id="{B7AFBC83-0EAF-CD15-372A-7FB88A7D43DE}"/>
                </a:ext>
              </a:extLst>
            </p:cNvPr>
            <p:cNvSpPr/>
            <p:nvPr/>
          </p:nvSpPr>
          <p:spPr>
            <a:xfrm>
              <a:off x="3532415" y="279493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9" name="Rectangle: Rounded Corners 1008">
              <a:extLst>
                <a:ext uri="{FF2B5EF4-FFF2-40B4-BE49-F238E27FC236}">
                  <a16:creationId xmlns:a16="http://schemas.microsoft.com/office/drawing/2014/main" id="{8D4B0FF3-89FE-75F1-5765-8BAFF85CF83D}"/>
                </a:ext>
              </a:extLst>
            </p:cNvPr>
            <p:cNvSpPr/>
            <p:nvPr/>
          </p:nvSpPr>
          <p:spPr>
            <a:xfrm>
              <a:off x="3532415" y="299361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010" name="Group 1009">
              <a:extLst>
                <a:ext uri="{FF2B5EF4-FFF2-40B4-BE49-F238E27FC236}">
                  <a16:creationId xmlns:a16="http://schemas.microsoft.com/office/drawing/2014/main" id="{419DE190-A9EE-A183-A4D3-FB4E3BBA66C8}"/>
                </a:ext>
              </a:extLst>
            </p:cNvPr>
            <p:cNvGrpSpPr/>
            <p:nvPr/>
          </p:nvGrpSpPr>
          <p:grpSpPr>
            <a:xfrm>
              <a:off x="3585336" y="2025675"/>
              <a:ext cx="650966" cy="1080174"/>
              <a:chOff x="638032" y="2010899"/>
              <a:chExt cx="650966" cy="1080174"/>
            </a:xfrm>
          </p:grpSpPr>
          <p:sp>
            <p:nvSpPr>
              <p:cNvPr id="1017" name="Oval 1016">
                <a:extLst>
                  <a:ext uri="{FF2B5EF4-FFF2-40B4-BE49-F238E27FC236}">
                    <a16:creationId xmlns:a16="http://schemas.microsoft.com/office/drawing/2014/main" id="{57A565C4-8D95-968A-E3E5-769E1D43FC58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18" name="Straight Connector 1017">
                <a:extLst>
                  <a:ext uri="{FF2B5EF4-FFF2-40B4-BE49-F238E27FC236}">
                    <a16:creationId xmlns:a16="http://schemas.microsoft.com/office/drawing/2014/main" id="{1947797C-B2A6-BD56-A949-954559924CA2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19" name="Oval 1018">
                <a:extLst>
                  <a:ext uri="{FF2B5EF4-FFF2-40B4-BE49-F238E27FC236}">
                    <a16:creationId xmlns:a16="http://schemas.microsoft.com/office/drawing/2014/main" id="{27753638-DD6A-1838-F1DB-4BF207D8E97F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0" name="Oval 1019">
                <a:extLst>
                  <a:ext uri="{FF2B5EF4-FFF2-40B4-BE49-F238E27FC236}">
                    <a16:creationId xmlns:a16="http://schemas.microsoft.com/office/drawing/2014/main" id="{B5828A16-3D3D-AF43-BDA9-C320937FC343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1" name="Oval 1020">
                <a:extLst>
                  <a:ext uri="{FF2B5EF4-FFF2-40B4-BE49-F238E27FC236}">
                    <a16:creationId xmlns:a16="http://schemas.microsoft.com/office/drawing/2014/main" id="{0BE3E5B4-6086-9E78-92E1-7664F9FC1728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2" name="Oval 1021">
                <a:extLst>
                  <a:ext uri="{FF2B5EF4-FFF2-40B4-BE49-F238E27FC236}">
                    <a16:creationId xmlns:a16="http://schemas.microsoft.com/office/drawing/2014/main" id="{D2CD1C8E-7EFB-9CDC-8F62-BB7EAD205C2B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23" name="Straight Connector 1022">
                <a:extLst>
                  <a:ext uri="{FF2B5EF4-FFF2-40B4-BE49-F238E27FC236}">
                    <a16:creationId xmlns:a16="http://schemas.microsoft.com/office/drawing/2014/main" id="{B5DE0853-217D-CE32-678B-29391B830EE6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4" name="Oval 1023">
                <a:extLst>
                  <a:ext uri="{FF2B5EF4-FFF2-40B4-BE49-F238E27FC236}">
                    <a16:creationId xmlns:a16="http://schemas.microsoft.com/office/drawing/2014/main" id="{5CF414BF-BD76-7E33-905A-47BACCC5CB78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5" name="Oval 1024">
                <a:extLst>
                  <a:ext uri="{FF2B5EF4-FFF2-40B4-BE49-F238E27FC236}">
                    <a16:creationId xmlns:a16="http://schemas.microsoft.com/office/drawing/2014/main" id="{50DE3D1A-0987-AFD4-9D40-BBE276A4AA1F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6" name="Oval 1025">
                <a:extLst>
                  <a:ext uri="{FF2B5EF4-FFF2-40B4-BE49-F238E27FC236}">
                    <a16:creationId xmlns:a16="http://schemas.microsoft.com/office/drawing/2014/main" id="{358D7472-9E4F-2C63-B62D-A2113A68C62F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7" name="Oval 1026">
                <a:extLst>
                  <a:ext uri="{FF2B5EF4-FFF2-40B4-BE49-F238E27FC236}">
                    <a16:creationId xmlns:a16="http://schemas.microsoft.com/office/drawing/2014/main" id="{E93CAB2C-FD82-BA75-903C-9828B4153A27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B8AE1690-BE5C-86B6-34F3-D7F5B90D551A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9A52C310-457D-BCD4-6DC2-D4DC91F97518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5C908D2E-6EEF-DE51-0C88-7B6A6C9E3F7B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6580BFAD-1FFC-EFA6-6F95-A697911256B3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2" name="Oval 1031">
                <a:extLst>
                  <a:ext uri="{FF2B5EF4-FFF2-40B4-BE49-F238E27FC236}">
                    <a16:creationId xmlns:a16="http://schemas.microsoft.com/office/drawing/2014/main" id="{4CCFAFD1-E099-DC66-5B79-2F28F0B112D3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C8370644-C06E-9A78-23EC-B540EAE3592E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4" name="Oval 1033">
                <a:extLst>
                  <a:ext uri="{FF2B5EF4-FFF2-40B4-BE49-F238E27FC236}">
                    <a16:creationId xmlns:a16="http://schemas.microsoft.com/office/drawing/2014/main" id="{3803A92D-0854-AE93-D740-E5115692E678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408C2929-5F05-B837-7586-6DF7FC8D6DED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6" name="Oval 1035">
                <a:extLst>
                  <a:ext uri="{FF2B5EF4-FFF2-40B4-BE49-F238E27FC236}">
                    <a16:creationId xmlns:a16="http://schemas.microsoft.com/office/drawing/2014/main" id="{1E907ABB-7B9E-B268-F551-1EC7CDAFA76C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B86A574C-51D1-854F-8F26-CD894317E604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38" name="Straight Connector 1037">
                <a:extLst>
                  <a:ext uri="{FF2B5EF4-FFF2-40B4-BE49-F238E27FC236}">
                    <a16:creationId xmlns:a16="http://schemas.microsoft.com/office/drawing/2014/main" id="{E1CB5BA7-73A5-A745-E3B0-BF688C49FF32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9" name="Oval 1038">
                <a:extLst>
                  <a:ext uri="{FF2B5EF4-FFF2-40B4-BE49-F238E27FC236}">
                    <a16:creationId xmlns:a16="http://schemas.microsoft.com/office/drawing/2014/main" id="{0AEAA748-C80A-ACB5-E50D-298285279D0D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0" name="Oval 1039">
                <a:extLst>
                  <a:ext uri="{FF2B5EF4-FFF2-40B4-BE49-F238E27FC236}">
                    <a16:creationId xmlns:a16="http://schemas.microsoft.com/office/drawing/2014/main" id="{1766C182-0B43-1135-94A8-9F3A01E2D83E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02025705-EB0D-642C-D911-BABCAA11F52C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7D424226-79B1-FD7F-E7E6-512C9C24DDFC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43" name="Straight Connector 1042">
                <a:extLst>
                  <a:ext uri="{FF2B5EF4-FFF2-40B4-BE49-F238E27FC236}">
                    <a16:creationId xmlns:a16="http://schemas.microsoft.com/office/drawing/2014/main" id="{2FE29B88-F6CB-8CB1-F8D6-9D58BCD9AA54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4E192511-F556-0593-3350-3AE1033816DF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2D9EB4C0-DBFF-AF3F-3CF9-D17653F54229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09C0DF12-B5A7-6CDF-370A-FF9C565C06CD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DA7D1FDB-619B-31AB-3AE6-FC2085EB98AC}"/>
                </a:ext>
              </a:extLst>
            </p:cNvPr>
            <p:cNvSpPr/>
            <p:nvPr/>
          </p:nvSpPr>
          <p:spPr>
            <a:xfrm>
              <a:off x="4145224" y="1845057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A0F7ACA7-FBE3-CEBF-C7ED-03BA63BAB544}"/>
                </a:ext>
              </a:extLst>
            </p:cNvPr>
            <p:cNvSpPr/>
            <p:nvPr/>
          </p:nvSpPr>
          <p:spPr>
            <a:xfrm>
              <a:off x="3999325" y="1843666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3" name="Rectangle: Rounded Corners 1012">
              <a:extLst>
                <a:ext uri="{FF2B5EF4-FFF2-40B4-BE49-F238E27FC236}">
                  <a16:creationId xmlns:a16="http://schemas.microsoft.com/office/drawing/2014/main" id="{64D628B9-18FF-F101-1D80-25BB16607E11}"/>
                </a:ext>
              </a:extLst>
            </p:cNvPr>
            <p:cNvSpPr/>
            <p:nvPr/>
          </p:nvSpPr>
          <p:spPr>
            <a:xfrm>
              <a:off x="4089970" y="2470989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D74038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id="{A2FA242B-888A-5717-9A42-4C5179F489C1}"/>
                </a:ext>
              </a:extLst>
            </p:cNvPr>
            <p:cNvSpPr/>
            <p:nvPr/>
          </p:nvSpPr>
          <p:spPr>
            <a:xfrm>
              <a:off x="4497130" y="3086280"/>
              <a:ext cx="148260" cy="142491"/>
            </a:xfrm>
            <a:prstGeom prst="rect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64F42500-2F34-63C7-70AE-7AF862ED4871}"/>
                </a:ext>
              </a:extLst>
            </p:cNvPr>
            <p:cNvSpPr/>
            <p:nvPr/>
          </p:nvSpPr>
          <p:spPr>
            <a:xfrm>
              <a:off x="4383336" y="3225177"/>
              <a:ext cx="390193" cy="63644"/>
            </a:xfrm>
            <a:prstGeom prst="ellipse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6" name="Rectangle: Rounded Corners 1015">
              <a:extLst>
                <a:ext uri="{FF2B5EF4-FFF2-40B4-BE49-F238E27FC236}">
                  <a16:creationId xmlns:a16="http://schemas.microsoft.com/office/drawing/2014/main" id="{14C182E2-87A9-3435-970C-1C977E1FF55F}"/>
                </a:ext>
              </a:extLst>
            </p:cNvPr>
            <p:cNvSpPr/>
            <p:nvPr/>
          </p:nvSpPr>
          <p:spPr>
            <a:xfrm>
              <a:off x="4178232" y="2561118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9BD5F501-63A0-BB8C-E582-8F042A7E8B38}"/>
              </a:ext>
            </a:extLst>
          </p:cNvPr>
          <p:cNvGrpSpPr/>
          <p:nvPr/>
        </p:nvGrpSpPr>
        <p:grpSpPr>
          <a:xfrm>
            <a:off x="4553526" y="956586"/>
            <a:ext cx="1413275" cy="1341169"/>
            <a:chOff x="6338633" y="1709305"/>
            <a:chExt cx="1638908" cy="1564740"/>
          </a:xfrm>
        </p:grpSpPr>
        <p:sp>
          <p:nvSpPr>
            <p:cNvPr id="1049" name="Rectangle: Rounded Corners 1048">
              <a:extLst>
                <a:ext uri="{FF2B5EF4-FFF2-40B4-BE49-F238E27FC236}">
                  <a16:creationId xmlns:a16="http://schemas.microsoft.com/office/drawing/2014/main" id="{551E586B-22F0-31CF-152F-2918F57C9C62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0" name="Rectangle: Rounded Corners 1049">
              <a:extLst>
                <a:ext uri="{FF2B5EF4-FFF2-40B4-BE49-F238E27FC236}">
                  <a16:creationId xmlns:a16="http://schemas.microsoft.com/office/drawing/2014/main" id="{3A641765-6B22-2D27-75F7-94B735480115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1" name="Rectangle: Rounded Corners 1050">
              <a:extLst>
                <a:ext uri="{FF2B5EF4-FFF2-40B4-BE49-F238E27FC236}">
                  <a16:creationId xmlns:a16="http://schemas.microsoft.com/office/drawing/2014/main" id="{6580DD38-D759-C833-3827-A4D6A2492215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2" name="Rectangle: Rounded Corners 1051">
              <a:extLst>
                <a:ext uri="{FF2B5EF4-FFF2-40B4-BE49-F238E27FC236}">
                  <a16:creationId xmlns:a16="http://schemas.microsoft.com/office/drawing/2014/main" id="{B83F0897-7377-2E8D-6242-88A863FA70C0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3" name="Rectangle: Rounded Corners 1052">
              <a:extLst>
                <a:ext uri="{FF2B5EF4-FFF2-40B4-BE49-F238E27FC236}">
                  <a16:creationId xmlns:a16="http://schemas.microsoft.com/office/drawing/2014/main" id="{D04A984C-9321-D564-9241-0CA8F1EFD5A2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4" name="Rectangle: Rounded Corners 1053">
              <a:extLst>
                <a:ext uri="{FF2B5EF4-FFF2-40B4-BE49-F238E27FC236}">
                  <a16:creationId xmlns:a16="http://schemas.microsoft.com/office/drawing/2014/main" id="{1EA33B1E-2784-9C36-C0DC-816639B7E404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5" name="Rectangle: Rounded Corners 1054">
              <a:extLst>
                <a:ext uri="{FF2B5EF4-FFF2-40B4-BE49-F238E27FC236}">
                  <a16:creationId xmlns:a16="http://schemas.microsoft.com/office/drawing/2014/main" id="{46960903-72AD-5091-3082-AA02148ADA72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6" name="Rectangle: Rounded Corners 1055">
              <a:extLst>
                <a:ext uri="{FF2B5EF4-FFF2-40B4-BE49-F238E27FC236}">
                  <a16:creationId xmlns:a16="http://schemas.microsoft.com/office/drawing/2014/main" id="{59F601D1-D304-E566-809E-F0D2778465EC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7" name="Rectangle: Rounded Corners 1056">
              <a:extLst>
                <a:ext uri="{FF2B5EF4-FFF2-40B4-BE49-F238E27FC236}">
                  <a16:creationId xmlns:a16="http://schemas.microsoft.com/office/drawing/2014/main" id="{71156CBC-A151-1C5F-E6BD-B4E1D2C04FD4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EDD9EA20-6777-EC1E-ACC8-1824D1F28EA9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A078586B-BA93-75BD-0FFE-22AA44F27128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66" name="Straight Connector 1065">
                <a:extLst>
                  <a:ext uri="{FF2B5EF4-FFF2-40B4-BE49-F238E27FC236}">
                    <a16:creationId xmlns:a16="http://schemas.microsoft.com/office/drawing/2014/main" id="{3A6EB877-EA0E-8686-3AC1-F637BB02733D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7" name="Oval 1066">
                <a:extLst>
                  <a:ext uri="{FF2B5EF4-FFF2-40B4-BE49-F238E27FC236}">
                    <a16:creationId xmlns:a16="http://schemas.microsoft.com/office/drawing/2014/main" id="{CAF9795A-B2D4-99DE-E009-13BE3BDD4E19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68" name="Oval 1067">
                <a:extLst>
                  <a:ext uri="{FF2B5EF4-FFF2-40B4-BE49-F238E27FC236}">
                    <a16:creationId xmlns:a16="http://schemas.microsoft.com/office/drawing/2014/main" id="{F2ED4A63-C93A-0B92-603B-A7D38B56B1A4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69" name="Oval 1068">
                <a:extLst>
                  <a:ext uri="{FF2B5EF4-FFF2-40B4-BE49-F238E27FC236}">
                    <a16:creationId xmlns:a16="http://schemas.microsoft.com/office/drawing/2014/main" id="{51EFD424-3BA5-4950-ECA6-A1489FC77891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0" name="Oval 1069">
                <a:extLst>
                  <a:ext uri="{FF2B5EF4-FFF2-40B4-BE49-F238E27FC236}">
                    <a16:creationId xmlns:a16="http://schemas.microsoft.com/office/drawing/2014/main" id="{73A35088-17C1-C403-8615-BCC1088EA309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71" name="Straight Connector 1070">
                <a:extLst>
                  <a:ext uri="{FF2B5EF4-FFF2-40B4-BE49-F238E27FC236}">
                    <a16:creationId xmlns:a16="http://schemas.microsoft.com/office/drawing/2014/main" id="{049E846E-5D3E-BFB5-3519-A6C48FC4D5BD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72" name="Oval 1071">
                <a:extLst>
                  <a:ext uri="{FF2B5EF4-FFF2-40B4-BE49-F238E27FC236}">
                    <a16:creationId xmlns:a16="http://schemas.microsoft.com/office/drawing/2014/main" id="{A8622A4F-DD75-620D-6E4F-B7EF49BE8BFC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3" name="Oval 1072">
                <a:extLst>
                  <a:ext uri="{FF2B5EF4-FFF2-40B4-BE49-F238E27FC236}">
                    <a16:creationId xmlns:a16="http://schemas.microsoft.com/office/drawing/2014/main" id="{74C997A2-6B49-4AAF-BC40-C2E3A9E713FA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4" name="Oval 1073">
                <a:extLst>
                  <a:ext uri="{FF2B5EF4-FFF2-40B4-BE49-F238E27FC236}">
                    <a16:creationId xmlns:a16="http://schemas.microsoft.com/office/drawing/2014/main" id="{8CE880A7-A68E-84E2-E7AF-89FDB46691FA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5" name="Oval 1074">
                <a:extLst>
                  <a:ext uri="{FF2B5EF4-FFF2-40B4-BE49-F238E27FC236}">
                    <a16:creationId xmlns:a16="http://schemas.microsoft.com/office/drawing/2014/main" id="{573CBBB8-1A25-A7B7-63F7-4C17A8A5BFD7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76" name="Straight Connector 1075">
                <a:extLst>
                  <a:ext uri="{FF2B5EF4-FFF2-40B4-BE49-F238E27FC236}">
                    <a16:creationId xmlns:a16="http://schemas.microsoft.com/office/drawing/2014/main" id="{18C78FD8-9DF8-AC56-B4D2-2A84F90DFC18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77409454-DA8E-A1E6-0BE0-8F425C2005F0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8" name="Oval 1077">
                <a:extLst>
                  <a:ext uri="{FF2B5EF4-FFF2-40B4-BE49-F238E27FC236}">
                    <a16:creationId xmlns:a16="http://schemas.microsoft.com/office/drawing/2014/main" id="{26ED6571-7835-3BEE-C85C-CE9DBBACE586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9" name="Oval 1078">
                <a:extLst>
                  <a:ext uri="{FF2B5EF4-FFF2-40B4-BE49-F238E27FC236}">
                    <a16:creationId xmlns:a16="http://schemas.microsoft.com/office/drawing/2014/main" id="{5187141C-6B1C-9E88-1C36-348680C24DDE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0" name="Oval 1079">
                <a:extLst>
                  <a:ext uri="{FF2B5EF4-FFF2-40B4-BE49-F238E27FC236}">
                    <a16:creationId xmlns:a16="http://schemas.microsoft.com/office/drawing/2014/main" id="{A9C2047D-37AB-628D-9612-37ACD38D5C69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81" name="Straight Connector 1080">
                <a:extLst>
                  <a:ext uri="{FF2B5EF4-FFF2-40B4-BE49-F238E27FC236}">
                    <a16:creationId xmlns:a16="http://schemas.microsoft.com/office/drawing/2014/main" id="{F370B1BC-62C5-AB47-DAE9-B10A328AB506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2" name="Oval 1081">
                <a:extLst>
                  <a:ext uri="{FF2B5EF4-FFF2-40B4-BE49-F238E27FC236}">
                    <a16:creationId xmlns:a16="http://schemas.microsoft.com/office/drawing/2014/main" id="{2EF07FC4-3CC8-EDD3-4C22-6088A3A7E69B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A11549D1-7773-7178-0744-9B71BB2B48C7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4" name="Oval 1083">
                <a:extLst>
                  <a:ext uri="{FF2B5EF4-FFF2-40B4-BE49-F238E27FC236}">
                    <a16:creationId xmlns:a16="http://schemas.microsoft.com/office/drawing/2014/main" id="{1A861A65-D8B9-E589-3750-FDAE42C50448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5" name="Oval 1084">
                <a:extLst>
                  <a:ext uri="{FF2B5EF4-FFF2-40B4-BE49-F238E27FC236}">
                    <a16:creationId xmlns:a16="http://schemas.microsoft.com/office/drawing/2014/main" id="{E91C5BE9-E663-F05A-728F-2642BE1E53C7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86" name="Straight Connector 1085">
                <a:extLst>
                  <a:ext uri="{FF2B5EF4-FFF2-40B4-BE49-F238E27FC236}">
                    <a16:creationId xmlns:a16="http://schemas.microsoft.com/office/drawing/2014/main" id="{3C6A1725-998D-6EB1-79DC-6FD335060960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7" name="Oval 1086">
                <a:extLst>
                  <a:ext uri="{FF2B5EF4-FFF2-40B4-BE49-F238E27FC236}">
                    <a16:creationId xmlns:a16="http://schemas.microsoft.com/office/drawing/2014/main" id="{1AC3897C-705C-3C52-C95E-0C08AC14031B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8" name="Oval 1087">
                <a:extLst>
                  <a:ext uri="{FF2B5EF4-FFF2-40B4-BE49-F238E27FC236}">
                    <a16:creationId xmlns:a16="http://schemas.microsoft.com/office/drawing/2014/main" id="{2A2CF782-D3DF-4434-1DA1-B1F0B2A5D5B1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9" name="Oval 1088">
                <a:extLst>
                  <a:ext uri="{FF2B5EF4-FFF2-40B4-BE49-F238E27FC236}">
                    <a16:creationId xmlns:a16="http://schemas.microsoft.com/office/drawing/2014/main" id="{BF0CFAC8-AF1A-DB1C-1F84-3336678736EA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90" name="Oval 1089">
                <a:extLst>
                  <a:ext uri="{FF2B5EF4-FFF2-40B4-BE49-F238E27FC236}">
                    <a16:creationId xmlns:a16="http://schemas.microsoft.com/office/drawing/2014/main" id="{A7264434-9076-3CC6-90E5-C67469F4293E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E4A8EA35-488D-63DD-24A3-BB3EBFB91679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92" name="Oval 1091">
                <a:extLst>
                  <a:ext uri="{FF2B5EF4-FFF2-40B4-BE49-F238E27FC236}">
                    <a16:creationId xmlns:a16="http://schemas.microsoft.com/office/drawing/2014/main" id="{1AB48264-ADE9-B81B-C84D-FEBD0E57BB75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93" name="Oval 1092">
                <a:extLst>
                  <a:ext uri="{FF2B5EF4-FFF2-40B4-BE49-F238E27FC236}">
                    <a16:creationId xmlns:a16="http://schemas.microsoft.com/office/drawing/2014/main" id="{C0D4D9F7-0CF5-E9B8-9DA3-9633058DA3A0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94" name="Oval 1093">
                <a:extLst>
                  <a:ext uri="{FF2B5EF4-FFF2-40B4-BE49-F238E27FC236}">
                    <a16:creationId xmlns:a16="http://schemas.microsoft.com/office/drawing/2014/main" id="{329EF956-1D61-1FE1-B15D-EF7370EE5B19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E9722D04-56A9-FC22-05B4-19E6BED6DD18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ED7B3C7B-E5A2-5D8D-4778-E897FF568F9C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1" name="Rectangle: Rounded Corners 1060">
              <a:extLst>
                <a:ext uri="{FF2B5EF4-FFF2-40B4-BE49-F238E27FC236}">
                  <a16:creationId xmlns:a16="http://schemas.microsoft.com/office/drawing/2014/main" id="{B98632B5-C0AE-3801-307D-FBA474796C21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2" name="Rectangle 1061">
              <a:extLst>
                <a:ext uri="{FF2B5EF4-FFF2-40B4-BE49-F238E27FC236}">
                  <a16:creationId xmlns:a16="http://schemas.microsoft.com/office/drawing/2014/main" id="{4C5F8319-0C93-3AD9-A0D2-4D952FCBF762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BC1481B9-5C76-F3DA-2792-651BDF3FD7C2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4" name="Rectangle: Rounded Corners 1063">
              <a:extLst>
                <a:ext uri="{FF2B5EF4-FFF2-40B4-BE49-F238E27FC236}">
                  <a16:creationId xmlns:a16="http://schemas.microsoft.com/office/drawing/2014/main" id="{628FABAD-982A-48F0-57CA-AAD7E6CE21DA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09A854-ADD5-FB59-CDAC-BED64C0CCCF0}"/>
              </a:ext>
            </a:extLst>
          </p:cNvPr>
          <p:cNvGrpSpPr/>
          <p:nvPr/>
        </p:nvGrpSpPr>
        <p:grpSpPr>
          <a:xfrm>
            <a:off x="956493" y="2681862"/>
            <a:ext cx="1413275" cy="1341169"/>
            <a:chOff x="6338633" y="1709305"/>
            <a:chExt cx="1638908" cy="15647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D3F3BD-769F-2073-2020-B82893AEB3CB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D479D9-9676-F7B8-33E5-875FAF7B7758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8EA7DFD-CBC2-C973-6464-98DD666725CA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E5EA9FC-6986-B780-7FAF-40BEF2DB7537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075925-FE0A-D2EA-A5E5-DBBE54070E00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BB95399-8CDA-93E3-A8F2-9FB99583C77C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5729D9F-78D6-C0B7-EF4B-2AA9A41E274A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5C7347-79CA-751C-9737-7669D6E280AC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D6A547B-9511-A60A-60BD-21E02D0AF8C4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BCBE984-4BD3-CDE2-E579-6E6DF040B8C3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1C146B4-FFC5-8FFC-943C-A298295B3ED9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E7EF55D-6429-2949-0E08-BC1700B01544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224E72B-F083-BCD7-F3D1-448604F9E534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073D402-659E-4C25-6A4B-1963FBEEC1B1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53ECD7C-9AF2-AD91-1649-B6842DE92972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8FA62ED-1C60-9B4B-188C-A6F19271BA05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F9D6ED-0680-A61D-6349-360FD1050B8F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9A4EEAC-C29E-2EA8-EB20-FB442C74985B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812408D-F9B3-48C1-B4AC-3BE27AF530AA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38D5F60-B4D5-AD42-57AC-9EF2AE579E28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413CB54-ABCE-AA12-F9D1-E20E097E190C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8E23158-C43C-0130-4108-888ED4BDB743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12B8B4A-4640-2024-78AD-FC6C787AAFF8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E5D03A1-67A8-75E7-6B16-4E601EE1434C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D96DF77-6147-75DC-A552-8CC847783566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7B8B32E-19BE-65A9-19CC-8AE49D69D095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06FC91A-2CC1-C216-97DD-55C817C82F7A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2708FDF-8328-52EE-4BB1-909E40764891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6D828D0-88B5-E7E5-2E04-43F78FBFD5D5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6D6AB74-B37D-B24F-04CE-E51A8CF7227A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1EEAD9B-186F-31EC-605D-8E9194AA4BE8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0AA6D4B-69CB-E818-B9BF-2E1537C6BB4B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17CC0C2-54BA-CEFD-2154-26EF5B6B3D5B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BFCDF91-BBA3-831C-4F11-8CC5F79BB8FD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F5E0B61-D98F-31F1-FD1F-23C7D2D4515C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19D0A07-404D-A66A-AED8-FC9E6FC1F981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B327491-CDAE-C4F0-CB9B-CB521F345970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8C8727-A057-4F89-764A-D695590F93D1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627E4B5-8496-B2D2-6307-37190E2C7421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682EA35-C803-1CE8-D9D1-AF3C60597E44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BE3006D-CCD5-527E-94BF-F2342B796CD4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F452B4-ECD0-3F40-A239-BA1136FB22B6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D36FB23-EB9F-AEF4-5153-5FCA9B08E929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DBF888-0603-D285-CB63-72105E5D9136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58DA57-D9BD-5C4E-2CB4-7E9F35E6327F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29B1E0A-31A8-3976-BE5E-32CC46DE9B0E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46909D2-1478-6DBD-BC2C-9EFDD6602BC6}"/>
              </a:ext>
            </a:extLst>
          </p:cNvPr>
          <p:cNvGrpSpPr/>
          <p:nvPr/>
        </p:nvGrpSpPr>
        <p:grpSpPr>
          <a:xfrm>
            <a:off x="2178642" y="5331681"/>
            <a:ext cx="1413275" cy="1341169"/>
            <a:chOff x="6338633" y="1709305"/>
            <a:chExt cx="1638908" cy="156474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12C48DD-8463-62F1-C5C8-B95F81CAC5DD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0A95E550-8CE4-0B03-C609-3F21B9BBBCEE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5C8CF29-13A3-0282-0B17-C8BA507502D8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587C734-1DE3-8D38-A44E-F3EB7D36881E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2B68FE7B-825A-42AA-43F8-4D1AC8EA24C4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4AB5F93-8ECD-9644-B2CB-2F9F567ED204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36D76572-8838-E287-67F0-E3FB2268DF8D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82F4D09A-11F5-FBCF-69CB-8B6F9062A6EB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E2EE4FA-0249-063B-7794-F0BFAE14A204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32094D-79DD-A78D-8776-54E337C38700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848F444A-80BC-A993-D3A6-26C46CB73FC2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E57EFAD-239D-BEE1-2A97-974C3A560F44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7D23C95-644D-AD6C-F9AC-8D9387DD8B55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A7EBBD6D-E687-459F-C8DA-57EFF92C9848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D056E1BB-BDC6-87ED-6A4E-DEC083CBB7F9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A9D561A3-A1BB-301A-9E5F-46B2D1EC1C97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30ABA6B9-080B-C128-5C0D-25240B51AA78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F22EC521-E628-CE44-ED0D-C7885211F741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894B1A4F-6774-BD7C-3A3D-E37AF055DBE3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E3E5382-CCB3-A942-04D9-34F9C47F5E20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2EA2F57A-5333-8E74-915E-46C2A04BA903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AFF6110F-5CDE-A630-F445-9C797C1656A1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8FAE16A2-5A36-9CA6-B274-DE3541B27318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32EFDBA7-CAD6-8462-AE76-849BC293795A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E950633C-30E5-724A-B622-CFBA3DF8902B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13C0CC0A-BCDC-AC5E-3113-DA9037D029A3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53" name="Straight Connector 652">
                <a:extLst>
                  <a:ext uri="{FF2B5EF4-FFF2-40B4-BE49-F238E27FC236}">
                    <a16:creationId xmlns:a16="http://schemas.microsoft.com/office/drawing/2014/main" id="{B0EDD8A7-6B79-EBB0-D6C9-D3D3921E1930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B4ADA710-33F1-A107-09BB-FAE7E5BD8130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F9F0AB5F-E896-0A55-752B-0F8F64BCA31E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0B604066-97AC-A698-4F8B-637CCA88B614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6DB53871-49CE-ACCD-6585-DD53D626409A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62" name="Straight Connector 661">
                <a:extLst>
                  <a:ext uri="{FF2B5EF4-FFF2-40B4-BE49-F238E27FC236}">
                    <a16:creationId xmlns:a16="http://schemas.microsoft.com/office/drawing/2014/main" id="{727DDE9E-3FBC-3C2C-12A8-8BEB01D60605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F0DD280D-092F-10D2-CB78-B78B5B763F01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A86114C7-2AF0-3B3E-59D0-9FA5B3CEA4BA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4127EC81-5595-28B5-B596-99846DCA8312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E2AB6097-5A6C-F22D-1BB1-56AEC66CDD87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70" name="Straight Connector 669">
                <a:extLst>
                  <a:ext uri="{FF2B5EF4-FFF2-40B4-BE49-F238E27FC236}">
                    <a16:creationId xmlns:a16="http://schemas.microsoft.com/office/drawing/2014/main" id="{5FE6F435-FA98-0E24-5751-D9DF636D6229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10D18FAE-90CC-B39C-4DCC-85AAD26543C6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F82D3437-1983-62D3-EEBE-EBFD13E032E5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AB00E809-D214-788C-192C-1DEC450B9105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AD42EB4-3B76-3838-BFA7-A6EAD738FDCD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8804DDE-BBAD-97EF-0C5E-FFC1FB45DB12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80E92F1-F6B5-1E02-5EC1-14BF991B1CCD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8DB115F-DFD1-1893-1980-322686F26B6D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D58F3FE-6606-DC6F-BA9A-44FAE62B3A89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701EE0B3-BA66-C0DE-4C3F-C4BBA6D121FC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674" name="Group 673">
            <a:extLst>
              <a:ext uri="{FF2B5EF4-FFF2-40B4-BE49-F238E27FC236}">
                <a16:creationId xmlns:a16="http://schemas.microsoft.com/office/drawing/2014/main" id="{453ABEFC-4E8A-96F4-E473-9651586CDBA3}"/>
              </a:ext>
            </a:extLst>
          </p:cNvPr>
          <p:cNvGrpSpPr/>
          <p:nvPr/>
        </p:nvGrpSpPr>
        <p:grpSpPr>
          <a:xfrm>
            <a:off x="6598504" y="4982587"/>
            <a:ext cx="1413275" cy="1341169"/>
            <a:chOff x="6338633" y="1709305"/>
            <a:chExt cx="1638908" cy="1564740"/>
          </a:xfrm>
        </p:grpSpPr>
        <p:sp>
          <p:nvSpPr>
            <p:cNvPr id="675" name="Rectangle: Rounded Corners 674">
              <a:extLst>
                <a:ext uri="{FF2B5EF4-FFF2-40B4-BE49-F238E27FC236}">
                  <a16:creationId xmlns:a16="http://schemas.microsoft.com/office/drawing/2014/main" id="{AEA59006-773A-6859-AE5E-B03E156FC747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6" name="Rectangle: Rounded Corners 675">
              <a:extLst>
                <a:ext uri="{FF2B5EF4-FFF2-40B4-BE49-F238E27FC236}">
                  <a16:creationId xmlns:a16="http://schemas.microsoft.com/office/drawing/2014/main" id="{A35E5199-9C2D-7D78-4D0B-209A963F0F0E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7" name="Rectangle: Rounded Corners 676">
              <a:extLst>
                <a:ext uri="{FF2B5EF4-FFF2-40B4-BE49-F238E27FC236}">
                  <a16:creationId xmlns:a16="http://schemas.microsoft.com/office/drawing/2014/main" id="{64761F5B-AD0F-4902-7402-0C07D252A968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8" name="Rectangle: Rounded Corners 677">
              <a:extLst>
                <a:ext uri="{FF2B5EF4-FFF2-40B4-BE49-F238E27FC236}">
                  <a16:creationId xmlns:a16="http://schemas.microsoft.com/office/drawing/2014/main" id="{B3A445F5-AE72-87B6-A222-BBDEE712F099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79" name="Rectangle: Rounded Corners 678">
              <a:extLst>
                <a:ext uri="{FF2B5EF4-FFF2-40B4-BE49-F238E27FC236}">
                  <a16:creationId xmlns:a16="http://schemas.microsoft.com/office/drawing/2014/main" id="{0D151436-BC08-6706-9585-E7072BD15DF5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0" name="Rectangle: Rounded Corners 679">
              <a:extLst>
                <a:ext uri="{FF2B5EF4-FFF2-40B4-BE49-F238E27FC236}">
                  <a16:creationId xmlns:a16="http://schemas.microsoft.com/office/drawing/2014/main" id="{5187C7BE-540A-7699-6A26-9184D20686D7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1" name="Rectangle: Rounded Corners 680">
              <a:extLst>
                <a:ext uri="{FF2B5EF4-FFF2-40B4-BE49-F238E27FC236}">
                  <a16:creationId xmlns:a16="http://schemas.microsoft.com/office/drawing/2014/main" id="{7BE24D83-A674-9B80-4544-CDBBB539AC84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2" name="Rectangle: Rounded Corners 681">
              <a:extLst>
                <a:ext uri="{FF2B5EF4-FFF2-40B4-BE49-F238E27FC236}">
                  <a16:creationId xmlns:a16="http://schemas.microsoft.com/office/drawing/2014/main" id="{A3AC80F5-1348-1F25-11EC-0430191A883B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3" name="Rectangle: Rounded Corners 682">
              <a:extLst>
                <a:ext uri="{FF2B5EF4-FFF2-40B4-BE49-F238E27FC236}">
                  <a16:creationId xmlns:a16="http://schemas.microsoft.com/office/drawing/2014/main" id="{3FCD3E01-E972-22EF-870B-60B0FF0EF250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684" name="Group 683">
              <a:extLst>
                <a:ext uri="{FF2B5EF4-FFF2-40B4-BE49-F238E27FC236}">
                  <a16:creationId xmlns:a16="http://schemas.microsoft.com/office/drawing/2014/main" id="{A9FB9ABE-CE8C-E568-C659-8B1BE08DBDA6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89C30313-160A-1D67-B322-6A14B0411007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92" name="Straight Connector 691">
                <a:extLst>
                  <a:ext uri="{FF2B5EF4-FFF2-40B4-BE49-F238E27FC236}">
                    <a16:creationId xmlns:a16="http://schemas.microsoft.com/office/drawing/2014/main" id="{D33ECA48-D64D-EAAA-3277-11B61AA86D09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584CA091-D493-79CD-0187-84B18640AD49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9BC47232-612B-5B90-3AA2-767EF9EDB1A0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0E62AA4D-B654-BC85-F23F-E46D7B47B7A9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CEED67D5-6CD7-3799-67B2-6B9BB89D82DD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97" name="Straight Connector 696">
                <a:extLst>
                  <a:ext uri="{FF2B5EF4-FFF2-40B4-BE49-F238E27FC236}">
                    <a16:creationId xmlns:a16="http://schemas.microsoft.com/office/drawing/2014/main" id="{A49C363D-0F8D-3356-D858-F07340E90B08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9084EC8-539D-EFED-4290-4E6EA8C21636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C4856AC6-A231-38EF-900E-C55BD91791FD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59DFF482-96CA-7329-E620-E11F18B0F251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D5403BD1-47DE-5B26-EF94-B42C47A2165E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02" name="Straight Connector 701">
                <a:extLst>
                  <a:ext uri="{FF2B5EF4-FFF2-40B4-BE49-F238E27FC236}">
                    <a16:creationId xmlns:a16="http://schemas.microsoft.com/office/drawing/2014/main" id="{082D8C71-8628-A4F3-CD05-518444ED5332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00DD3C28-7973-BEEB-0846-DDB377725C2A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7973A30F-77FE-3EBE-3AAB-3F9D6D931FB0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52316737-05C5-8BD8-865D-1DCCA2AD814A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379F18C0-E624-C6F3-7BB8-F456AC817396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07" name="Straight Connector 706">
                <a:extLst>
                  <a:ext uri="{FF2B5EF4-FFF2-40B4-BE49-F238E27FC236}">
                    <a16:creationId xmlns:a16="http://schemas.microsoft.com/office/drawing/2014/main" id="{7EAC37E1-1EA8-E61A-A92A-F597947BFCC9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9B78D898-3944-F13C-2C81-CA9E03936016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ED788060-606B-190F-6449-C3275A548658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1AA6C444-9E29-C962-D823-6AD1AA72A17E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3820B31A-263B-AEB2-06F9-F94C99A3169C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12" name="Straight Connector 711">
                <a:extLst>
                  <a:ext uri="{FF2B5EF4-FFF2-40B4-BE49-F238E27FC236}">
                    <a16:creationId xmlns:a16="http://schemas.microsoft.com/office/drawing/2014/main" id="{F6D30325-2F71-FD22-A88A-458B1215FD4B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EDA83DC6-5ABA-1761-4474-83620ECFF3DC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C460C6A1-C9E9-A993-8E67-5E99B46C54BD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580371E1-74BA-CCFD-E607-3A1DB6CADDBF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294CA638-77D4-94D2-1A02-A4F9C05A5799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17" name="Straight Connector 716">
                <a:extLst>
                  <a:ext uri="{FF2B5EF4-FFF2-40B4-BE49-F238E27FC236}">
                    <a16:creationId xmlns:a16="http://schemas.microsoft.com/office/drawing/2014/main" id="{5C053ED3-624F-6327-5DD9-12C214DD6747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89C10396-3EAC-8852-DD68-8BC2CDF967C2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8CEC3187-7C1E-9E97-3A6E-796331547B7A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5698CC30-968D-E313-4568-7091CB2A2A85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78E1318F-7F05-CAD9-FC81-4FF3FA5F385C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F1170653-47FB-F880-B62C-5294C45E9E05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7" name="Rectangle: Rounded Corners 686">
              <a:extLst>
                <a:ext uri="{FF2B5EF4-FFF2-40B4-BE49-F238E27FC236}">
                  <a16:creationId xmlns:a16="http://schemas.microsoft.com/office/drawing/2014/main" id="{F3E1DB72-D275-98E6-FDE5-20F3CE861F6E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ADEE1CEA-403A-B01A-7796-B49461870C3C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536A518E-7C74-DB9A-3B91-2652A519BD9F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90" name="Rectangle: Rounded Corners 689">
              <a:extLst>
                <a:ext uri="{FF2B5EF4-FFF2-40B4-BE49-F238E27FC236}">
                  <a16:creationId xmlns:a16="http://schemas.microsoft.com/office/drawing/2014/main" id="{20D28371-7779-07EF-3130-92E307D735E6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960" name="Group 959">
            <a:extLst>
              <a:ext uri="{FF2B5EF4-FFF2-40B4-BE49-F238E27FC236}">
                <a16:creationId xmlns:a16="http://schemas.microsoft.com/office/drawing/2014/main" id="{DAB860E9-999D-E428-99D7-CB25C0938F5E}"/>
              </a:ext>
            </a:extLst>
          </p:cNvPr>
          <p:cNvGrpSpPr/>
          <p:nvPr/>
        </p:nvGrpSpPr>
        <p:grpSpPr>
          <a:xfrm>
            <a:off x="7137409" y="2394644"/>
            <a:ext cx="1413275" cy="1341169"/>
            <a:chOff x="6338633" y="1709305"/>
            <a:chExt cx="1638908" cy="1564740"/>
          </a:xfrm>
        </p:grpSpPr>
        <p:sp>
          <p:nvSpPr>
            <p:cNvPr id="961" name="Rectangle: Rounded Corners 960">
              <a:extLst>
                <a:ext uri="{FF2B5EF4-FFF2-40B4-BE49-F238E27FC236}">
                  <a16:creationId xmlns:a16="http://schemas.microsoft.com/office/drawing/2014/main" id="{D1724117-55E2-5819-4BE9-9550CFB916C3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2" name="Rectangle: Rounded Corners 961">
              <a:extLst>
                <a:ext uri="{FF2B5EF4-FFF2-40B4-BE49-F238E27FC236}">
                  <a16:creationId xmlns:a16="http://schemas.microsoft.com/office/drawing/2014/main" id="{EC8F4C06-65CF-7516-C17C-7EE106EF3E85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3" name="Rectangle: Rounded Corners 962">
              <a:extLst>
                <a:ext uri="{FF2B5EF4-FFF2-40B4-BE49-F238E27FC236}">
                  <a16:creationId xmlns:a16="http://schemas.microsoft.com/office/drawing/2014/main" id="{52244278-69A1-012A-D55D-58142033960E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4" name="Rectangle: Rounded Corners 963">
              <a:extLst>
                <a:ext uri="{FF2B5EF4-FFF2-40B4-BE49-F238E27FC236}">
                  <a16:creationId xmlns:a16="http://schemas.microsoft.com/office/drawing/2014/main" id="{E2A8BBC5-7E49-5BDF-FFBC-C8C8827A5221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5" name="Rectangle: Rounded Corners 964">
              <a:extLst>
                <a:ext uri="{FF2B5EF4-FFF2-40B4-BE49-F238E27FC236}">
                  <a16:creationId xmlns:a16="http://schemas.microsoft.com/office/drawing/2014/main" id="{8DADDB91-8A3C-4CC4-2929-CB3434352B3E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6" name="Rectangle: Rounded Corners 965">
              <a:extLst>
                <a:ext uri="{FF2B5EF4-FFF2-40B4-BE49-F238E27FC236}">
                  <a16:creationId xmlns:a16="http://schemas.microsoft.com/office/drawing/2014/main" id="{94D20BCB-8516-AD29-F8EB-59379047B7B2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7" name="Rectangle: Rounded Corners 966">
              <a:extLst>
                <a:ext uri="{FF2B5EF4-FFF2-40B4-BE49-F238E27FC236}">
                  <a16:creationId xmlns:a16="http://schemas.microsoft.com/office/drawing/2014/main" id="{63CF8420-9206-3C78-AB1A-EDC53BA168EA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8" name="Rectangle: Rounded Corners 967">
              <a:extLst>
                <a:ext uri="{FF2B5EF4-FFF2-40B4-BE49-F238E27FC236}">
                  <a16:creationId xmlns:a16="http://schemas.microsoft.com/office/drawing/2014/main" id="{38E56B71-3C20-FDA8-CD31-8BC42A638BC9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9" name="Rectangle: Rounded Corners 968">
              <a:extLst>
                <a:ext uri="{FF2B5EF4-FFF2-40B4-BE49-F238E27FC236}">
                  <a16:creationId xmlns:a16="http://schemas.microsoft.com/office/drawing/2014/main" id="{7C528E24-ECD4-23D1-A6B1-C614E0149D2B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970" name="Group 969">
              <a:extLst>
                <a:ext uri="{FF2B5EF4-FFF2-40B4-BE49-F238E27FC236}">
                  <a16:creationId xmlns:a16="http://schemas.microsoft.com/office/drawing/2014/main" id="{D3C7D9DD-2E40-4A4E-54DC-7188A99E0238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977" name="Oval 976">
                <a:extLst>
                  <a:ext uri="{FF2B5EF4-FFF2-40B4-BE49-F238E27FC236}">
                    <a16:creationId xmlns:a16="http://schemas.microsoft.com/office/drawing/2014/main" id="{A1EE26B6-1362-28A6-8A01-698B6765D878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78" name="Straight Connector 977">
                <a:extLst>
                  <a:ext uri="{FF2B5EF4-FFF2-40B4-BE49-F238E27FC236}">
                    <a16:creationId xmlns:a16="http://schemas.microsoft.com/office/drawing/2014/main" id="{63255698-7656-EA7F-8617-102F4B64549A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9" name="Oval 978">
                <a:extLst>
                  <a:ext uri="{FF2B5EF4-FFF2-40B4-BE49-F238E27FC236}">
                    <a16:creationId xmlns:a16="http://schemas.microsoft.com/office/drawing/2014/main" id="{517A6C65-6435-807E-E79C-E1FE79F681A8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0" name="Oval 979">
                <a:extLst>
                  <a:ext uri="{FF2B5EF4-FFF2-40B4-BE49-F238E27FC236}">
                    <a16:creationId xmlns:a16="http://schemas.microsoft.com/office/drawing/2014/main" id="{E8F1DDB5-5411-74ED-FF5A-0339720C6B5D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1" name="Oval 980">
                <a:extLst>
                  <a:ext uri="{FF2B5EF4-FFF2-40B4-BE49-F238E27FC236}">
                    <a16:creationId xmlns:a16="http://schemas.microsoft.com/office/drawing/2014/main" id="{6687A93F-59C0-6C9F-886A-935925FBF8E6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2" name="Oval 981">
                <a:extLst>
                  <a:ext uri="{FF2B5EF4-FFF2-40B4-BE49-F238E27FC236}">
                    <a16:creationId xmlns:a16="http://schemas.microsoft.com/office/drawing/2014/main" id="{16829ABE-F3A1-3A3B-184E-65D17A4E1D78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83" name="Straight Connector 982">
                <a:extLst>
                  <a:ext uri="{FF2B5EF4-FFF2-40B4-BE49-F238E27FC236}">
                    <a16:creationId xmlns:a16="http://schemas.microsoft.com/office/drawing/2014/main" id="{FA416AA2-D1C7-D4EB-059C-D023580BDB85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4" name="Oval 983">
                <a:extLst>
                  <a:ext uri="{FF2B5EF4-FFF2-40B4-BE49-F238E27FC236}">
                    <a16:creationId xmlns:a16="http://schemas.microsoft.com/office/drawing/2014/main" id="{C8296048-4AC5-F20F-69B7-1F41A57D26DA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5" name="Oval 984">
                <a:extLst>
                  <a:ext uri="{FF2B5EF4-FFF2-40B4-BE49-F238E27FC236}">
                    <a16:creationId xmlns:a16="http://schemas.microsoft.com/office/drawing/2014/main" id="{61B1CB8A-EE57-4132-6C88-64A03A2E0497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6" name="Oval 985">
                <a:extLst>
                  <a:ext uri="{FF2B5EF4-FFF2-40B4-BE49-F238E27FC236}">
                    <a16:creationId xmlns:a16="http://schemas.microsoft.com/office/drawing/2014/main" id="{345DA205-C826-5BB1-C1D9-B24745F30693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7" name="Oval 986">
                <a:extLst>
                  <a:ext uri="{FF2B5EF4-FFF2-40B4-BE49-F238E27FC236}">
                    <a16:creationId xmlns:a16="http://schemas.microsoft.com/office/drawing/2014/main" id="{6FC499CB-DD4A-7523-C5FE-CA067B035278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88" name="Straight Connector 987">
                <a:extLst>
                  <a:ext uri="{FF2B5EF4-FFF2-40B4-BE49-F238E27FC236}">
                    <a16:creationId xmlns:a16="http://schemas.microsoft.com/office/drawing/2014/main" id="{BF246EFF-EB74-AAC1-098A-FCA9E67F6188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9" name="Oval 988">
                <a:extLst>
                  <a:ext uri="{FF2B5EF4-FFF2-40B4-BE49-F238E27FC236}">
                    <a16:creationId xmlns:a16="http://schemas.microsoft.com/office/drawing/2014/main" id="{985C3BFF-2EBD-51A2-F75C-045915FD1EBC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0" name="Oval 989">
                <a:extLst>
                  <a:ext uri="{FF2B5EF4-FFF2-40B4-BE49-F238E27FC236}">
                    <a16:creationId xmlns:a16="http://schemas.microsoft.com/office/drawing/2014/main" id="{74FD59A6-E8E3-9779-2788-7E41091DBB89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1" name="Oval 990">
                <a:extLst>
                  <a:ext uri="{FF2B5EF4-FFF2-40B4-BE49-F238E27FC236}">
                    <a16:creationId xmlns:a16="http://schemas.microsoft.com/office/drawing/2014/main" id="{17AB0B5C-F0AD-B401-5B26-0A58B6279D12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2" name="Oval 991">
                <a:extLst>
                  <a:ext uri="{FF2B5EF4-FFF2-40B4-BE49-F238E27FC236}">
                    <a16:creationId xmlns:a16="http://schemas.microsoft.com/office/drawing/2014/main" id="{37D758EA-9857-1CF5-A2C3-347CDF7F542F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93" name="Straight Connector 992">
                <a:extLst>
                  <a:ext uri="{FF2B5EF4-FFF2-40B4-BE49-F238E27FC236}">
                    <a16:creationId xmlns:a16="http://schemas.microsoft.com/office/drawing/2014/main" id="{ACFECC59-8B65-9A58-09BC-4634DE5F4ECE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94" name="Oval 993">
                <a:extLst>
                  <a:ext uri="{FF2B5EF4-FFF2-40B4-BE49-F238E27FC236}">
                    <a16:creationId xmlns:a16="http://schemas.microsoft.com/office/drawing/2014/main" id="{0DC792B5-B9B8-A725-5241-3FD9B6A4C1F6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5" name="Oval 994">
                <a:extLst>
                  <a:ext uri="{FF2B5EF4-FFF2-40B4-BE49-F238E27FC236}">
                    <a16:creationId xmlns:a16="http://schemas.microsoft.com/office/drawing/2014/main" id="{481E6792-A2AD-4F34-1961-29628205EF14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6" name="Oval 995">
                <a:extLst>
                  <a:ext uri="{FF2B5EF4-FFF2-40B4-BE49-F238E27FC236}">
                    <a16:creationId xmlns:a16="http://schemas.microsoft.com/office/drawing/2014/main" id="{6745A6B0-3B6D-8F7C-D2F2-1328E46463A6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7" name="Oval 996">
                <a:extLst>
                  <a:ext uri="{FF2B5EF4-FFF2-40B4-BE49-F238E27FC236}">
                    <a16:creationId xmlns:a16="http://schemas.microsoft.com/office/drawing/2014/main" id="{3AFB8474-8FDE-5AB5-98E3-B4ECFCC4C6F1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98" name="Straight Connector 997">
                <a:extLst>
                  <a:ext uri="{FF2B5EF4-FFF2-40B4-BE49-F238E27FC236}">
                    <a16:creationId xmlns:a16="http://schemas.microsoft.com/office/drawing/2014/main" id="{85752327-2E9B-5823-1F1C-4B0CE87DF023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99" name="Oval 998">
                <a:extLst>
                  <a:ext uri="{FF2B5EF4-FFF2-40B4-BE49-F238E27FC236}">
                    <a16:creationId xmlns:a16="http://schemas.microsoft.com/office/drawing/2014/main" id="{D543055E-8EAA-30F1-B61A-1036E76E4159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44CD580C-297D-81EC-D267-25798298164B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36" name="Oval 1235">
                <a:extLst>
                  <a:ext uri="{FF2B5EF4-FFF2-40B4-BE49-F238E27FC236}">
                    <a16:creationId xmlns:a16="http://schemas.microsoft.com/office/drawing/2014/main" id="{6C912412-45EB-4A29-FA36-146316E002D5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37" name="Oval 1236">
                <a:extLst>
                  <a:ext uri="{FF2B5EF4-FFF2-40B4-BE49-F238E27FC236}">
                    <a16:creationId xmlns:a16="http://schemas.microsoft.com/office/drawing/2014/main" id="{A593BEA4-647A-4F3B-CC20-ACEDDC7B6D61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238" name="Straight Connector 1237">
                <a:extLst>
                  <a:ext uri="{FF2B5EF4-FFF2-40B4-BE49-F238E27FC236}">
                    <a16:creationId xmlns:a16="http://schemas.microsoft.com/office/drawing/2014/main" id="{74DFFC9F-57C4-C071-83C8-B0EE7FFDE605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39" name="Oval 1238">
                <a:extLst>
                  <a:ext uri="{FF2B5EF4-FFF2-40B4-BE49-F238E27FC236}">
                    <a16:creationId xmlns:a16="http://schemas.microsoft.com/office/drawing/2014/main" id="{4EA32769-D5A5-AED6-DBF3-5D18105529A2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40" name="Oval 1239">
                <a:extLst>
                  <a:ext uri="{FF2B5EF4-FFF2-40B4-BE49-F238E27FC236}">
                    <a16:creationId xmlns:a16="http://schemas.microsoft.com/office/drawing/2014/main" id="{32DA4FB8-6A71-90A7-CF3E-87D0BDF59A2C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41" name="Oval 1240">
                <a:extLst>
                  <a:ext uri="{FF2B5EF4-FFF2-40B4-BE49-F238E27FC236}">
                    <a16:creationId xmlns:a16="http://schemas.microsoft.com/office/drawing/2014/main" id="{EDEDAD5C-42E8-4457-7960-A12F211E89F2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971" name="Oval 970">
              <a:extLst>
                <a:ext uri="{FF2B5EF4-FFF2-40B4-BE49-F238E27FC236}">
                  <a16:creationId xmlns:a16="http://schemas.microsoft.com/office/drawing/2014/main" id="{D06BF5C5-E95C-C777-980F-0901B565DB7A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2" name="Oval 971">
              <a:extLst>
                <a:ext uri="{FF2B5EF4-FFF2-40B4-BE49-F238E27FC236}">
                  <a16:creationId xmlns:a16="http://schemas.microsoft.com/office/drawing/2014/main" id="{17784D53-716C-80E3-0490-23696AD88AFA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3" name="Rectangle: Rounded Corners 972">
              <a:extLst>
                <a:ext uri="{FF2B5EF4-FFF2-40B4-BE49-F238E27FC236}">
                  <a16:creationId xmlns:a16="http://schemas.microsoft.com/office/drawing/2014/main" id="{1E62ACBD-4B65-599F-5A5F-F19A41BE460A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CD332A16-0D2E-D37D-47EB-43A8B1083296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5" name="Oval 974">
              <a:extLst>
                <a:ext uri="{FF2B5EF4-FFF2-40B4-BE49-F238E27FC236}">
                  <a16:creationId xmlns:a16="http://schemas.microsoft.com/office/drawing/2014/main" id="{C5564CD0-E409-AFC5-BBDE-BD8DBA877DD3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76" name="Rectangle: Rounded Corners 975">
              <a:extLst>
                <a:ext uri="{FF2B5EF4-FFF2-40B4-BE49-F238E27FC236}">
                  <a16:creationId xmlns:a16="http://schemas.microsoft.com/office/drawing/2014/main" id="{3586C090-4727-215F-760D-E6DED24D9FD1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1268" name="Picture 1267">
            <a:extLst>
              <a:ext uri="{FF2B5EF4-FFF2-40B4-BE49-F238E27FC236}">
                <a16:creationId xmlns:a16="http://schemas.microsoft.com/office/drawing/2014/main" id="{0EBD383B-7030-B865-09ED-16898B904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15409" r="24309" b="22069"/>
          <a:stretch/>
        </p:blipFill>
        <p:spPr>
          <a:xfrm>
            <a:off x="307299" y="2074319"/>
            <a:ext cx="558801" cy="568247"/>
          </a:xfrm>
          <a:prstGeom prst="rect">
            <a:avLst/>
          </a:prstGeom>
        </p:spPr>
      </p:pic>
      <p:sp>
        <p:nvSpPr>
          <p:cNvPr id="1270" name="TextBox 1269">
            <a:extLst>
              <a:ext uri="{FF2B5EF4-FFF2-40B4-BE49-F238E27FC236}">
                <a16:creationId xmlns:a16="http://schemas.microsoft.com/office/drawing/2014/main" id="{1ACED8B1-D503-691E-8291-4FF64B9007DD}"/>
              </a:ext>
            </a:extLst>
          </p:cNvPr>
          <p:cNvSpPr txBox="1"/>
          <p:nvPr/>
        </p:nvSpPr>
        <p:spPr>
          <a:xfrm>
            <a:off x="609517" y="2151622"/>
            <a:ext cx="27059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Mini-batch SGD</a:t>
            </a:r>
            <a:endParaRPr lang="LID4096" sz="2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cxnSp>
        <p:nvCxnSpPr>
          <p:cNvPr id="1274" name="Straight Arrow Connector 1273">
            <a:extLst>
              <a:ext uri="{FF2B5EF4-FFF2-40B4-BE49-F238E27FC236}">
                <a16:creationId xmlns:a16="http://schemas.microsoft.com/office/drawing/2014/main" id="{07CEEEB8-AD9B-F8C8-3D3E-16EB579A717A}"/>
              </a:ext>
            </a:extLst>
          </p:cNvPr>
          <p:cNvCxnSpPr>
            <a:cxnSpLocks/>
          </p:cNvCxnSpPr>
          <p:nvPr/>
        </p:nvCxnSpPr>
        <p:spPr>
          <a:xfrm>
            <a:off x="1754838" y="3375277"/>
            <a:ext cx="2367006" cy="647754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9" name="Picture 1278">
            <a:extLst>
              <a:ext uri="{FF2B5EF4-FFF2-40B4-BE49-F238E27FC236}">
                <a16:creationId xmlns:a16="http://schemas.microsoft.com/office/drawing/2014/main" id="{11DC29B2-EB56-32B5-2D67-91E7B000D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16337" r="22763" b="22645"/>
          <a:stretch/>
        </p:blipFill>
        <p:spPr>
          <a:xfrm>
            <a:off x="1906984" y="2821202"/>
            <a:ext cx="560911" cy="554573"/>
          </a:xfrm>
          <a:prstGeom prst="rect">
            <a:avLst/>
          </a:prstGeom>
          <a:effectLst>
            <a:glow rad="63500">
              <a:schemeClr val="bg1">
                <a:alpha val="92000"/>
              </a:schemeClr>
            </a:glow>
          </a:effectLst>
        </p:spPr>
      </p:pic>
      <p:sp>
        <p:nvSpPr>
          <p:cNvPr id="1280" name="TextBox 1279">
            <a:extLst>
              <a:ext uri="{FF2B5EF4-FFF2-40B4-BE49-F238E27FC236}">
                <a16:creationId xmlns:a16="http://schemas.microsoft.com/office/drawing/2014/main" id="{49F501EB-D0C9-4884-4BBE-3F6AAA40AFD4}"/>
              </a:ext>
            </a:extLst>
          </p:cNvPr>
          <p:cNvSpPr txBox="1"/>
          <p:nvPr/>
        </p:nvSpPr>
        <p:spPr>
          <a:xfrm>
            <a:off x="2043722" y="2852946"/>
            <a:ext cx="27059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Local Models</a:t>
            </a:r>
            <a:endParaRPr lang="LID4096" sz="24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cxnSp>
        <p:nvCxnSpPr>
          <p:cNvPr id="1281" name="Straight Arrow Connector 1280">
            <a:extLst>
              <a:ext uri="{FF2B5EF4-FFF2-40B4-BE49-F238E27FC236}">
                <a16:creationId xmlns:a16="http://schemas.microsoft.com/office/drawing/2014/main" id="{BD6DBE8E-8ECA-0213-3190-C9AF83C09622}"/>
              </a:ext>
            </a:extLst>
          </p:cNvPr>
          <p:cNvCxnSpPr>
            <a:cxnSpLocks/>
          </p:cNvCxnSpPr>
          <p:nvPr/>
        </p:nvCxnSpPr>
        <p:spPr>
          <a:xfrm flipH="1">
            <a:off x="4760624" y="2318012"/>
            <a:ext cx="376117" cy="1306226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5" name="Straight Arrow Connector 1284">
            <a:extLst>
              <a:ext uri="{FF2B5EF4-FFF2-40B4-BE49-F238E27FC236}">
                <a16:creationId xmlns:a16="http://schemas.microsoft.com/office/drawing/2014/main" id="{9D26C258-C2D1-9899-60B6-EF09F790FD5D}"/>
              </a:ext>
            </a:extLst>
          </p:cNvPr>
          <p:cNvCxnSpPr>
            <a:cxnSpLocks/>
            <a:stCxn id="961" idx="2"/>
          </p:cNvCxnSpPr>
          <p:nvPr/>
        </p:nvCxnSpPr>
        <p:spPr>
          <a:xfrm flipH="1">
            <a:off x="4925966" y="3733197"/>
            <a:ext cx="2626473" cy="552839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9" name="Straight Arrow Connector 1288">
            <a:extLst>
              <a:ext uri="{FF2B5EF4-FFF2-40B4-BE49-F238E27FC236}">
                <a16:creationId xmlns:a16="http://schemas.microsoft.com/office/drawing/2014/main" id="{47172266-0379-0DD8-F3EC-F51046FCEDA6}"/>
              </a:ext>
            </a:extLst>
          </p:cNvPr>
          <p:cNvCxnSpPr>
            <a:cxnSpLocks/>
            <a:stCxn id="677" idx="1"/>
          </p:cNvCxnSpPr>
          <p:nvPr/>
        </p:nvCxnSpPr>
        <p:spPr>
          <a:xfrm flipH="1" flipV="1">
            <a:off x="4583242" y="4938515"/>
            <a:ext cx="2081027" cy="716909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2" name="Straight Arrow Connector 1291">
            <a:extLst>
              <a:ext uri="{FF2B5EF4-FFF2-40B4-BE49-F238E27FC236}">
                <a16:creationId xmlns:a16="http://schemas.microsoft.com/office/drawing/2014/main" id="{8ACAB6C6-9F80-D81E-A52D-4BEB9402E0B7}"/>
              </a:ext>
            </a:extLst>
          </p:cNvPr>
          <p:cNvCxnSpPr>
            <a:cxnSpLocks/>
          </p:cNvCxnSpPr>
          <p:nvPr/>
        </p:nvCxnSpPr>
        <p:spPr>
          <a:xfrm flipV="1">
            <a:off x="2981329" y="4935482"/>
            <a:ext cx="1432779" cy="844264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4" name="Straight Arrow Connector 1293">
            <a:extLst>
              <a:ext uri="{FF2B5EF4-FFF2-40B4-BE49-F238E27FC236}">
                <a16:creationId xmlns:a16="http://schemas.microsoft.com/office/drawing/2014/main" id="{95CBC6FC-E7D0-A8EF-179F-93099B1D8F63}"/>
              </a:ext>
            </a:extLst>
          </p:cNvPr>
          <p:cNvCxnSpPr>
            <a:cxnSpLocks/>
          </p:cNvCxnSpPr>
          <p:nvPr/>
        </p:nvCxnSpPr>
        <p:spPr>
          <a:xfrm flipV="1">
            <a:off x="4447150" y="2248679"/>
            <a:ext cx="375628" cy="1336148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9" name="Straight Arrow Connector 1298">
            <a:extLst>
              <a:ext uri="{FF2B5EF4-FFF2-40B4-BE49-F238E27FC236}">
                <a16:creationId xmlns:a16="http://schemas.microsoft.com/office/drawing/2014/main" id="{3D28155A-D178-2DA7-8FCD-6121442793EE}"/>
              </a:ext>
            </a:extLst>
          </p:cNvPr>
          <p:cNvCxnSpPr>
            <a:cxnSpLocks/>
          </p:cNvCxnSpPr>
          <p:nvPr/>
        </p:nvCxnSpPr>
        <p:spPr>
          <a:xfrm flipV="1">
            <a:off x="4991975" y="3436345"/>
            <a:ext cx="2160634" cy="491911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4" name="Straight Arrow Connector 1303">
            <a:extLst>
              <a:ext uri="{FF2B5EF4-FFF2-40B4-BE49-F238E27FC236}">
                <a16:creationId xmlns:a16="http://schemas.microsoft.com/office/drawing/2014/main" id="{40B78AF1-C508-221A-B0E3-C4272CF025E2}"/>
              </a:ext>
            </a:extLst>
          </p:cNvPr>
          <p:cNvCxnSpPr>
            <a:cxnSpLocks/>
          </p:cNvCxnSpPr>
          <p:nvPr/>
        </p:nvCxnSpPr>
        <p:spPr>
          <a:xfrm>
            <a:off x="4922132" y="4807797"/>
            <a:ext cx="1727635" cy="564560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8" name="Straight Arrow Connector 1307">
            <a:extLst>
              <a:ext uri="{FF2B5EF4-FFF2-40B4-BE49-F238E27FC236}">
                <a16:creationId xmlns:a16="http://schemas.microsoft.com/office/drawing/2014/main" id="{4D6B28DC-BE49-EC85-A07E-B0196635DC7C}"/>
              </a:ext>
            </a:extLst>
          </p:cNvPr>
          <p:cNvCxnSpPr>
            <a:cxnSpLocks/>
          </p:cNvCxnSpPr>
          <p:nvPr/>
        </p:nvCxnSpPr>
        <p:spPr>
          <a:xfrm flipH="1">
            <a:off x="2976203" y="4791799"/>
            <a:ext cx="1165312" cy="659148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0" name="Straight Arrow Connector 1309">
            <a:extLst>
              <a:ext uri="{FF2B5EF4-FFF2-40B4-BE49-F238E27FC236}">
                <a16:creationId xmlns:a16="http://schemas.microsoft.com/office/drawing/2014/main" id="{6FB67AE9-E426-42B0-5630-8570EF6A36E8}"/>
              </a:ext>
            </a:extLst>
          </p:cNvPr>
          <p:cNvCxnSpPr>
            <a:cxnSpLocks/>
          </p:cNvCxnSpPr>
          <p:nvPr/>
        </p:nvCxnSpPr>
        <p:spPr>
          <a:xfrm flipH="1" flipV="1">
            <a:off x="1686994" y="3834744"/>
            <a:ext cx="2460710" cy="607680"/>
          </a:xfrm>
          <a:prstGeom prst="straightConnector1">
            <a:avLst/>
          </a:prstGeom>
          <a:ln w="57150">
            <a:solidFill>
              <a:srgbClr val="000CFF"/>
            </a:solidFill>
            <a:headEnd type="none"/>
            <a:tailEnd type="arrow"/>
          </a:ln>
          <a:effectLst>
            <a:glow rad="508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3" name="Straight Arrow Connector 1312">
            <a:extLst>
              <a:ext uri="{FF2B5EF4-FFF2-40B4-BE49-F238E27FC236}">
                <a16:creationId xmlns:a16="http://schemas.microsoft.com/office/drawing/2014/main" id="{7731DED9-99D8-E1F6-DD63-67AE7E5D60AF}"/>
              </a:ext>
            </a:extLst>
          </p:cNvPr>
          <p:cNvCxnSpPr>
            <a:cxnSpLocks/>
          </p:cNvCxnSpPr>
          <p:nvPr/>
        </p:nvCxnSpPr>
        <p:spPr>
          <a:xfrm flipH="1">
            <a:off x="4982467" y="2029957"/>
            <a:ext cx="1805677" cy="1771674"/>
          </a:xfrm>
          <a:prstGeom prst="straightConnector1">
            <a:avLst/>
          </a:prstGeom>
          <a:ln w="44450">
            <a:solidFill>
              <a:srgbClr val="D74038"/>
            </a:solidFill>
            <a:prstDash val="sysDash"/>
            <a:tailEnd type="arrow"/>
          </a:ln>
          <a:effectLst>
            <a:glow rad="635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7" name="Picture 1316">
            <a:extLst>
              <a:ext uri="{FF2B5EF4-FFF2-40B4-BE49-F238E27FC236}">
                <a16:creationId xmlns:a16="http://schemas.microsoft.com/office/drawing/2014/main" id="{A0AC8EA6-D721-4D10-34F5-D23EC6FA2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17433" r="23433" b="16200"/>
          <a:stretch/>
        </p:blipFill>
        <p:spPr>
          <a:xfrm>
            <a:off x="6065670" y="1138740"/>
            <a:ext cx="546533" cy="568247"/>
          </a:xfrm>
          <a:prstGeom prst="rect">
            <a:avLst/>
          </a:prstGeom>
        </p:spPr>
      </p:pic>
      <p:sp>
        <p:nvSpPr>
          <p:cNvPr id="1318" name="TextBox 1317">
            <a:extLst>
              <a:ext uri="{FF2B5EF4-FFF2-40B4-BE49-F238E27FC236}">
                <a16:creationId xmlns:a16="http://schemas.microsoft.com/office/drawing/2014/main" id="{CC663492-9069-241C-B2BB-6CF2B7B6786F}"/>
              </a:ext>
            </a:extLst>
          </p:cNvPr>
          <p:cNvSpPr txBox="1"/>
          <p:nvPr/>
        </p:nvSpPr>
        <p:spPr>
          <a:xfrm>
            <a:off x="6438033" y="870518"/>
            <a:ext cx="270596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Computation of Global Model &amp; Auxiliary Variables</a:t>
            </a:r>
            <a:endParaRPr lang="LID4096" sz="2400" b="1" dirty="0">
              <a:solidFill>
                <a:srgbClr val="D74038"/>
              </a:solidFill>
              <a:latin typeface="Candara" panose="020E0502030303020204" pitchFamily="34" charset="0"/>
            </a:endParaRPr>
          </a:p>
        </p:txBody>
      </p:sp>
      <p:pic>
        <p:nvPicPr>
          <p:cNvPr id="1321" name="Picture 1320">
            <a:extLst>
              <a:ext uri="{FF2B5EF4-FFF2-40B4-BE49-F238E27FC236}">
                <a16:creationId xmlns:a16="http://schemas.microsoft.com/office/drawing/2014/main" id="{915898FA-8499-F353-D390-3FFB35A81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16035" r="19729" b="17597"/>
          <a:stretch/>
        </p:blipFill>
        <p:spPr>
          <a:xfrm>
            <a:off x="742857" y="4227971"/>
            <a:ext cx="558801" cy="568247"/>
          </a:xfrm>
          <a:prstGeom prst="rect">
            <a:avLst/>
          </a:prstGeom>
        </p:spPr>
      </p:pic>
      <p:sp>
        <p:nvSpPr>
          <p:cNvPr id="1322" name="TextBox 1321">
            <a:extLst>
              <a:ext uri="{FF2B5EF4-FFF2-40B4-BE49-F238E27FC236}">
                <a16:creationId xmlns:a16="http://schemas.microsoft.com/office/drawing/2014/main" id="{885D7F23-B800-B205-C59A-5C53D45F488D}"/>
              </a:ext>
            </a:extLst>
          </p:cNvPr>
          <p:cNvSpPr txBox="1"/>
          <p:nvPr/>
        </p:nvSpPr>
        <p:spPr>
          <a:xfrm>
            <a:off x="1136841" y="4277523"/>
            <a:ext cx="29133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CFF"/>
                </a:solidFill>
                <a:latin typeface="Candara" panose="020E0502030303020204" pitchFamily="34" charset="0"/>
              </a:rPr>
              <a:t>Auxiliary Variables</a:t>
            </a:r>
            <a:endParaRPr lang="LID4096" sz="2400" b="1" dirty="0">
              <a:solidFill>
                <a:srgbClr val="000C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" grpId="0"/>
      <p:bldP spid="1280" grpId="0"/>
      <p:bldP spid="1318" grpId="0"/>
      <p:bldP spid="13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CE81A-27E2-070A-EB63-B36D0EB5D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233CF5-F1EB-4DFD-768B-479389883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2,560-DPU UPMEM PIM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8228A4-F179-2B1D-16F6-EBABC6D8A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09" y="867386"/>
            <a:ext cx="5851473" cy="557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0A01BC-A46D-5AF2-2BC4-299C9084A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245" y="2839197"/>
            <a:ext cx="3012711" cy="2118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CBE4FD-5C30-20DD-4ED4-23D8CA4F9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30" y="1609889"/>
            <a:ext cx="2066388" cy="919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C3100-3437-5A60-61A7-F27730090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623" y="3374763"/>
            <a:ext cx="2592924" cy="2001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B0D53-2CAA-C5E3-D50A-A07574832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595" y="1822368"/>
            <a:ext cx="2070100" cy="868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4C7FB4-51C3-2BE8-F9B0-9B6189B928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083" y="2229106"/>
            <a:ext cx="2809502" cy="14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BB6C04-6CE8-3EBD-EDC4-95FE19447D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690" y="2001347"/>
            <a:ext cx="2320496" cy="1008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C8DE41-D81C-C663-4357-D75BA972A9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912" y="861091"/>
            <a:ext cx="2592000" cy="332587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49690B-6D14-E763-9A2F-7AD60362A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36" y="4290822"/>
            <a:ext cx="2876824" cy="218499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/>
              <a:t>Dual x86 socket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sz="1600" dirty="0"/>
              <a:t> coexist with </a:t>
            </a:r>
            <a:r>
              <a:rPr lang="en-US" sz="1600" dirty="0">
                <a:solidFill>
                  <a:srgbClr val="C00000"/>
                </a:solidFill>
              </a:rPr>
              <a:t>regular DDR4 DIMMs</a:t>
            </a:r>
          </a:p>
          <a:p>
            <a:pPr marL="433766" lvl="1"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2 memory controllers/socket (3 channels each)</a:t>
            </a:r>
          </a:p>
          <a:p>
            <a:pPr marL="433766" lvl="1"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2 conventional DDR4 DIMMs on one channel of one controller</a:t>
            </a:r>
          </a:p>
        </p:txBody>
      </p:sp>
    </p:spTree>
    <p:extLst>
      <p:ext uri="{BB962C8B-B14F-4D97-AF65-F5344CB8AC3E}">
        <p14:creationId xmlns:p14="http://schemas.microsoft.com/office/powerpoint/2010/main" val="252638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PIM Programming and Execution Model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303F92-D7A7-FF1A-DD70-B89B3D95EB90}"/>
              </a:ext>
            </a:extLst>
          </p:cNvPr>
          <p:cNvSpPr txBox="1"/>
          <p:nvPr/>
        </p:nvSpPr>
        <p:spPr>
          <a:xfrm>
            <a:off x="912191" y="820430"/>
            <a:ext cx="292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ndara" panose="020E0502030303020204" pitchFamily="34" charset="0"/>
              </a:rPr>
              <a:t>UPMEM PIM Chip</a:t>
            </a:r>
            <a:endParaRPr lang="LID4096" sz="2400" b="1" dirty="0">
              <a:latin typeface="Candara" panose="020E0502030303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CD104FD-3441-11FA-392E-29FB779205E4}"/>
              </a:ext>
            </a:extLst>
          </p:cNvPr>
          <p:cNvSpPr/>
          <p:nvPr/>
        </p:nvSpPr>
        <p:spPr>
          <a:xfrm>
            <a:off x="310763" y="1340258"/>
            <a:ext cx="4129878" cy="4905000"/>
          </a:xfrm>
          <a:prstGeom prst="roundRect">
            <a:avLst>
              <a:gd name="adj" fmla="val 2565"/>
            </a:avLst>
          </a:prstGeom>
          <a:solidFill>
            <a:schemeClr val="bg1">
              <a:alpha val="0"/>
            </a:schemeClr>
          </a:solidFill>
          <a:ln w="57150">
            <a:solidFill>
              <a:srgbClr val="00A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2927F0B-70C0-DD3A-C6F4-76A1D408DBC2}"/>
              </a:ext>
            </a:extLst>
          </p:cNvPr>
          <p:cNvSpPr/>
          <p:nvPr/>
        </p:nvSpPr>
        <p:spPr>
          <a:xfrm>
            <a:off x="1002650" y="1472767"/>
            <a:ext cx="3044801" cy="4051341"/>
          </a:xfrm>
          <a:prstGeom prst="roundRect">
            <a:avLst>
              <a:gd name="adj" fmla="val 2565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D3ADF0-4493-1523-CF82-A9CC5F1C4C23}"/>
              </a:ext>
            </a:extLst>
          </p:cNvPr>
          <p:cNvSpPr/>
          <p:nvPr/>
        </p:nvSpPr>
        <p:spPr>
          <a:xfrm>
            <a:off x="853008" y="1661868"/>
            <a:ext cx="3044801" cy="4051341"/>
          </a:xfrm>
          <a:prstGeom prst="roundRect">
            <a:avLst>
              <a:gd name="adj" fmla="val 2565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075388-90CF-88E5-CADE-4CB47CF9FDF2}"/>
              </a:ext>
            </a:extLst>
          </p:cNvPr>
          <p:cNvSpPr/>
          <p:nvPr/>
        </p:nvSpPr>
        <p:spPr>
          <a:xfrm>
            <a:off x="695306" y="1841108"/>
            <a:ext cx="3044801" cy="4051341"/>
          </a:xfrm>
          <a:prstGeom prst="roundRect">
            <a:avLst>
              <a:gd name="adj" fmla="val 2565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D88A0C8-052A-7C31-02DD-D75E218CA3F3}"/>
              </a:ext>
            </a:extLst>
          </p:cNvPr>
          <p:cNvSpPr/>
          <p:nvPr/>
        </p:nvSpPr>
        <p:spPr>
          <a:xfrm>
            <a:off x="529592" y="2020349"/>
            <a:ext cx="3044801" cy="4051341"/>
          </a:xfrm>
          <a:prstGeom prst="roundRect">
            <a:avLst>
              <a:gd name="adj" fmla="val 2565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8D27F0-DF91-3105-D253-8313719B598B}"/>
              </a:ext>
            </a:extLst>
          </p:cNvPr>
          <p:cNvSpPr/>
          <p:nvPr/>
        </p:nvSpPr>
        <p:spPr>
          <a:xfrm>
            <a:off x="673679" y="4012874"/>
            <a:ext cx="2756626" cy="1937737"/>
          </a:xfrm>
          <a:prstGeom prst="roundRect">
            <a:avLst>
              <a:gd name="adj" fmla="val 2565"/>
            </a:avLst>
          </a:prstGeom>
          <a:solidFill>
            <a:srgbClr val="FFF06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BEDC54A-99B8-1CED-8F39-9B62408183C5}"/>
              </a:ext>
            </a:extLst>
          </p:cNvPr>
          <p:cNvSpPr/>
          <p:nvPr/>
        </p:nvSpPr>
        <p:spPr>
          <a:xfrm>
            <a:off x="691694" y="2433613"/>
            <a:ext cx="2756626" cy="706310"/>
          </a:xfrm>
          <a:prstGeom prst="roundRect">
            <a:avLst>
              <a:gd name="adj" fmla="val 2565"/>
            </a:avLst>
          </a:prstGeom>
          <a:solidFill>
            <a:srgbClr val="D9D9D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62BD72-5C8F-DE8B-A1E7-4C70E1B420D3}"/>
              </a:ext>
            </a:extLst>
          </p:cNvPr>
          <p:cNvSpPr txBox="1"/>
          <p:nvPr/>
        </p:nvSpPr>
        <p:spPr>
          <a:xfrm>
            <a:off x="1316700" y="1985826"/>
            <a:ext cx="147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Bank</a:t>
            </a:r>
            <a:endParaRPr lang="LID4096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1C805C-FF19-5792-56F6-51BBCD54C960}"/>
              </a:ext>
            </a:extLst>
          </p:cNvPr>
          <p:cNvSpPr txBox="1"/>
          <p:nvPr/>
        </p:nvSpPr>
        <p:spPr>
          <a:xfrm>
            <a:off x="1022212" y="2415158"/>
            <a:ext cx="209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ndara" panose="020E0502030303020204" pitchFamily="34" charset="0"/>
              </a:rPr>
              <a:t>DRAM Array</a:t>
            </a:r>
          </a:p>
          <a:p>
            <a:pPr algn="ctr"/>
            <a:r>
              <a:rPr lang="en-US" sz="2000" b="1" dirty="0">
                <a:latin typeface="Candara" panose="020E0502030303020204" pitchFamily="34" charset="0"/>
              </a:rPr>
              <a:t>(MRAM) 64MB</a:t>
            </a:r>
            <a:endParaRPr lang="LID4096" sz="2000" b="1" dirty="0">
              <a:latin typeface="Candara" panose="020E05020303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384E4C-BB60-BD18-C813-A33C37032B33}"/>
              </a:ext>
            </a:extLst>
          </p:cNvPr>
          <p:cNvSpPr txBox="1"/>
          <p:nvPr/>
        </p:nvSpPr>
        <p:spPr>
          <a:xfrm>
            <a:off x="429460" y="3275879"/>
            <a:ext cx="2095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E500"/>
                </a:solidFill>
                <a:latin typeface="Candara" panose="020E0502030303020204" pitchFamily="34" charset="0"/>
              </a:rPr>
              <a:t>High Bandwidth</a:t>
            </a:r>
          </a:p>
          <a:p>
            <a:pPr algn="ctr"/>
            <a:r>
              <a:rPr lang="en-US" sz="1600" b="1" dirty="0">
                <a:solidFill>
                  <a:srgbClr val="FFE500"/>
                </a:solidFill>
                <a:latin typeface="Candara" panose="020E0502030303020204" pitchFamily="34" charset="0"/>
              </a:rPr>
              <a:t>Internal Data Bus</a:t>
            </a:r>
            <a:endParaRPr lang="LID4096" sz="1600" b="1" dirty="0">
              <a:solidFill>
                <a:srgbClr val="FFE500"/>
              </a:solidFill>
              <a:latin typeface="Candara" panose="020E050203030302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F5D415D-B43E-EA98-934A-61638FDBD518}"/>
              </a:ext>
            </a:extLst>
          </p:cNvPr>
          <p:cNvCxnSpPr>
            <a:cxnSpLocks/>
          </p:cNvCxnSpPr>
          <p:nvPr/>
        </p:nvCxnSpPr>
        <p:spPr>
          <a:xfrm>
            <a:off x="2525050" y="3199175"/>
            <a:ext cx="0" cy="769510"/>
          </a:xfrm>
          <a:prstGeom prst="straightConnector1">
            <a:avLst/>
          </a:prstGeom>
          <a:ln w="57150">
            <a:solidFill>
              <a:srgbClr val="FFE5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DB3A402-C25E-6034-679C-EB8EE2D5054B}"/>
              </a:ext>
            </a:extLst>
          </p:cNvPr>
          <p:cNvSpPr txBox="1"/>
          <p:nvPr/>
        </p:nvSpPr>
        <p:spPr>
          <a:xfrm>
            <a:off x="365387" y="3975317"/>
            <a:ext cx="340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ndara" panose="020E0502030303020204" pitchFamily="34" charset="0"/>
              </a:rPr>
              <a:t>DRAM Processing</a:t>
            </a:r>
          </a:p>
          <a:p>
            <a:pPr algn="ctr"/>
            <a:r>
              <a:rPr lang="en-US" sz="2000" b="1" dirty="0">
                <a:latin typeface="Candara" panose="020E0502030303020204" pitchFamily="34" charset="0"/>
              </a:rPr>
              <a:t>Unit (DPU)</a:t>
            </a:r>
            <a:endParaRPr lang="LID4096" sz="2000" b="1" dirty="0">
              <a:latin typeface="Candara" panose="020E0502030303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C36D8FB-5BB5-A97C-DDCB-2BA971919626}"/>
              </a:ext>
            </a:extLst>
          </p:cNvPr>
          <p:cNvSpPr/>
          <p:nvPr/>
        </p:nvSpPr>
        <p:spPr>
          <a:xfrm>
            <a:off x="1887357" y="4720565"/>
            <a:ext cx="1436822" cy="596342"/>
          </a:xfrm>
          <a:prstGeom prst="rect">
            <a:avLst/>
          </a:prstGeom>
          <a:solidFill>
            <a:srgbClr val="D9D9D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EB1720B-7938-DF71-718E-1B91D4D25CDA}"/>
              </a:ext>
            </a:extLst>
          </p:cNvPr>
          <p:cNvSpPr txBox="1"/>
          <p:nvPr/>
        </p:nvSpPr>
        <p:spPr>
          <a:xfrm>
            <a:off x="1823463" y="4752677"/>
            <a:ext cx="156200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Candara" panose="020E0502030303020204" pitchFamily="34" charset="0"/>
              </a:rPr>
              <a:t>Working Memory</a:t>
            </a:r>
          </a:p>
          <a:p>
            <a:pPr algn="ctr"/>
            <a:r>
              <a:rPr lang="en-US" sz="1400" b="1" dirty="0">
                <a:latin typeface="Candara" panose="020E0502030303020204" pitchFamily="34" charset="0"/>
              </a:rPr>
              <a:t>(WRAM) 64KB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8DFACFB-9D85-B46D-49A2-C257F0174D3A}"/>
              </a:ext>
            </a:extLst>
          </p:cNvPr>
          <p:cNvSpPr/>
          <p:nvPr/>
        </p:nvSpPr>
        <p:spPr>
          <a:xfrm>
            <a:off x="737625" y="4717726"/>
            <a:ext cx="986952" cy="596342"/>
          </a:xfrm>
          <a:prstGeom prst="rect">
            <a:avLst/>
          </a:prstGeom>
          <a:solidFill>
            <a:srgbClr val="767676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358747-2DC5-6344-D097-1C506C98B7F8}"/>
              </a:ext>
            </a:extLst>
          </p:cNvPr>
          <p:cNvSpPr txBox="1"/>
          <p:nvPr/>
        </p:nvSpPr>
        <p:spPr>
          <a:xfrm>
            <a:off x="681057" y="4754287"/>
            <a:ext cx="110008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Instruction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Memory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3933F6E-61A6-2D7C-F71E-9B78C54D1F48}"/>
              </a:ext>
            </a:extLst>
          </p:cNvPr>
          <p:cNvSpPr/>
          <p:nvPr/>
        </p:nvSpPr>
        <p:spPr>
          <a:xfrm>
            <a:off x="737625" y="5402250"/>
            <a:ext cx="2586554" cy="464729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73D594E-80F7-0A75-3F6B-C6372127B34E}"/>
              </a:ext>
            </a:extLst>
          </p:cNvPr>
          <p:cNvSpPr txBox="1"/>
          <p:nvPr/>
        </p:nvSpPr>
        <p:spPr>
          <a:xfrm>
            <a:off x="397079" y="5365689"/>
            <a:ext cx="330982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Candara" panose="020E0502030303020204" pitchFamily="34" charset="0"/>
              </a:rPr>
              <a:t>Fine-grained </a:t>
            </a:r>
          </a:p>
          <a:p>
            <a:pPr algn="ctr"/>
            <a:r>
              <a:rPr lang="en-US" sz="1400" b="1" dirty="0">
                <a:latin typeface="Candara" panose="020E0502030303020204" pitchFamily="34" charset="0"/>
              </a:rPr>
              <a:t>Multi-threaded Pipeline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68D7C47-DCF5-E139-84AF-5E86B805DAAE}"/>
              </a:ext>
            </a:extLst>
          </p:cNvPr>
          <p:cNvCxnSpPr>
            <a:cxnSpLocks/>
          </p:cNvCxnSpPr>
          <p:nvPr/>
        </p:nvCxnSpPr>
        <p:spPr>
          <a:xfrm flipV="1">
            <a:off x="3651080" y="5590098"/>
            <a:ext cx="446796" cy="473585"/>
          </a:xfrm>
          <a:prstGeom prst="straightConnector1">
            <a:avLst/>
          </a:prstGeom>
          <a:ln w="444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6FD6A975-9232-843D-DD04-298B01E061BD}"/>
              </a:ext>
            </a:extLst>
          </p:cNvPr>
          <p:cNvSpPr txBox="1"/>
          <p:nvPr/>
        </p:nvSpPr>
        <p:spPr>
          <a:xfrm>
            <a:off x="2375053" y="5663387"/>
            <a:ext cx="350391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latin typeface="Candara" panose="020E0502030303020204" pitchFamily="34" charset="0"/>
              </a:rPr>
              <a:t>x8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3A4E5-0FC6-CADB-BDCF-8401E6188057}"/>
              </a:ext>
            </a:extLst>
          </p:cNvPr>
          <p:cNvSpPr txBox="1"/>
          <p:nvPr/>
        </p:nvSpPr>
        <p:spPr>
          <a:xfrm>
            <a:off x="4226424" y="1282095"/>
            <a:ext cx="4741298" cy="494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D74038"/>
                </a:solidFill>
                <a:latin typeface="Candara" panose="020E0502030303020204" pitchFamily="34" charset="0"/>
              </a:rPr>
              <a:t>DPU programs</a:t>
            </a:r>
            <a:r>
              <a:rPr lang="en-US" sz="2200" dirty="0">
                <a:latin typeface="Candara" panose="020E0502030303020204" pitchFamily="34" charset="0"/>
              </a:rPr>
              <a:t> are written in </a:t>
            </a:r>
            <a:r>
              <a:rPr lang="en-US" sz="2200" b="1" dirty="0">
                <a:solidFill>
                  <a:srgbClr val="D74038"/>
                </a:solidFill>
                <a:latin typeface="Candara" panose="020E0502030303020204" pitchFamily="34" charset="0"/>
              </a:rPr>
              <a:t>C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Candara" panose="020E0502030303020204" pitchFamily="34" charset="0"/>
              <a:buChar char="-"/>
            </a:pPr>
            <a:r>
              <a:rPr lang="en-US" sz="2000" dirty="0">
                <a:latin typeface="Candara" panose="020E0502030303020204" pitchFamily="34" charset="0"/>
              </a:rPr>
              <a:t>UPMEM SDK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Candara" panose="020E0502030303020204" pitchFamily="34" charset="0"/>
              <a:buChar char="-"/>
            </a:pPr>
            <a:r>
              <a:rPr lang="en-US" sz="2000" dirty="0">
                <a:latin typeface="Candara" panose="020E0502030303020204" pitchFamily="34" charset="0"/>
              </a:rPr>
              <a:t>Runtime libraries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Candara" panose="020E0502030303020204" pitchFamily="34" charset="0"/>
            </a:endParaRP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A3FF"/>
                </a:solidFill>
                <a:latin typeface="Candara" panose="020E0502030303020204" pitchFamily="34" charset="0"/>
              </a:rPr>
              <a:t>Execution model</a:t>
            </a:r>
            <a:r>
              <a:rPr lang="en-US" sz="2200" dirty="0">
                <a:solidFill>
                  <a:srgbClr val="00A3FF"/>
                </a:solidFill>
                <a:latin typeface="Candara" panose="020E0502030303020204" pitchFamily="34" charset="0"/>
              </a:rPr>
              <a:t> </a:t>
            </a:r>
            <a:r>
              <a:rPr lang="en-US" sz="2200" dirty="0">
                <a:latin typeface="Candara" panose="020E0502030303020204" pitchFamily="34" charset="0"/>
              </a:rPr>
              <a:t>of a DPU is based on the </a:t>
            </a:r>
            <a:r>
              <a:rPr lang="en-US" sz="2200" b="1" dirty="0">
                <a:solidFill>
                  <a:srgbClr val="00A3FF"/>
                </a:solidFill>
                <a:latin typeface="Candara" panose="020E0502030303020204" pitchFamily="34" charset="0"/>
              </a:rPr>
              <a:t>Single-Program-Multiple-Data (SPMD) </a:t>
            </a:r>
            <a:r>
              <a:rPr lang="en-US" sz="2200" dirty="0">
                <a:latin typeface="Candara" panose="020E0502030303020204" pitchFamily="34" charset="0"/>
              </a:rPr>
              <a:t>paradigm</a:t>
            </a: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Candara" panose="020E0502030303020204" pitchFamily="34" charset="0"/>
            </a:endParaRP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ndara" panose="020E0502030303020204" pitchFamily="34" charset="0"/>
              </a:rPr>
              <a:t>Each DPU can run up to </a:t>
            </a:r>
            <a:br>
              <a:rPr lang="en-US" sz="2200" dirty="0">
                <a:latin typeface="Candara" panose="020E0502030303020204" pitchFamily="34" charset="0"/>
              </a:rPr>
            </a:br>
            <a:r>
              <a:rPr lang="en-US" sz="2200" dirty="0">
                <a:latin typeface="Candara" panose="020E0502030303020204" pitchFamily="34" charset="0"/>
              </a:rPr>
              <a:t>24 </a:t>
            </a:r>
            <a:r>
              <a:rPr lang="en-US" sz="2200" b="1" dirty="0" err="1">
                <a:solidFill>
                  <a:srgbClr val="7030A0"/>
                </a:solidFill>
                <a:latin typeface="Candara" panose="020E0502030303020204" pitchFamily="34" charset="0"/>
              </a:rPr>
              <a:t>tasklets</a:t>
            </a:r>
            <a:endParaRPr lang="en-US" sz="2200" b="1" dirty="0">
              <a:solidFill>
                <a:srgbClr val="7030A0"/>
              </a:solidFill>
              <a:latin typeface="Candara" panose="020E0502030303020204" pitchFamily="34" charset="0"/>
            </a:endParaRP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Candara" panose="020E0502030303020204" pitchFamily="34" charset="0"/>
              <a:buChar char="-"/>
            </a:pPr>
            <a:r>
              <a:rPr lang="en-US" sz="2000" dirty="0">
                <a:latin typeface="Candara" panose="020E0502030303020204" pitchFamily="34" charset="0"/>
              </a:rPr>
              <a:t>Assigned </a:t>
            </a:r>
            <a:r>
              <a:rPr lang="en-US" sz="2000" b="1" i="1" dirty="0">
                <a:solidFill>
                  <a:srgbClr val="7030A0"/>
                </a:solidFill>
                <a:latin typeface="Candara" panose="020E0502030303020204" pitchFamily="34" charset="0"/>
              </a:rPr>
              <a:t>statically</a:t>
            </a:r>
            <a:r>
              <a:rPr lang="en-US" sz="2000" dirty="0">
                <a:latin typeface="Candara" panose="020E0502030303020204" pitchFamily="34" charset="0"/>
              </a:rPr>
              <a:t> at </a:t>
            </a:r>
            <a:br>
              <a:rPr lang="en-US" sz="2000" dirty="0">
                <a:latin typeface="Candara" panose="020E0502030303020204" pitchFamily="34" charset="0"/>
              </a:rPr>
            </a:br>
            <a:r>
              <a:rPr lang="en-U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compile-time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Candara" panose="020E0502030303020204" pitchFamily="34" charset="0"/>
            </a:endParaRP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dirty="0" err="1">
                <a:latin typeface="Candara" panose="020E0502030303020204" pitchFamily="34" charset="0"/>
              </a:rPr>
              <a:t>Tasklets</a:t>
            </a:r>
            <a:r>
              <a:rPr lang="en-US" sz="2200" dirty="0">
                <a:latin typeface="Candara" panose="020E0502030303020204" pitchFamily="34" charset="0"/>
              </a:rPr>
              <a:t> assigned to the same DPU </a:t>
            </a:r>
            <a:r>
              <a:rPr lang="en-US" sz="2200" b="1" dirty="0">
                <a:solidFill>
                  <a:srgbClr val="548235"/>
                </a:solidFill>
                <a:latin typeface="Candara" panose="020E0502030303020204" pitchFamily="34" charset="0"/>
              </a:rPr>
              <a:t>share MRAM</a:t>
            </a:r>
            <a:r>
              <a:rPr lang="en-US" sz="2200" dirty="0">
                <a:latin typeface="Candara" panose="020E0502030303020204" pitchFamily="34" charset="0"/>
              </a:rPr>
              <a:t> and </a:t>
            </a:r>
            <a:r>
              <a:rPr lang="en-US" sz="2200" b="1" dirty="0">
                <a:solidFill>
                  <a:srgbClr val="548235"/>
                </a:solidFill>
                <a:latin typeface="Candara" panose="020E0502030303020204" pitchFamily="34" charset="0"/>
              </a:rPr>
              <a:t>WRAM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D24B12-5275-63A4-1468-8F0469B51A93}"/>
              </a:ext>
            </a:extLst>
          </p:cNvPr>
          <p:cNvSpPr/>
          <p:nvPr/>
        </p:nvSpPr>
        <p:spPr>
          <a:xfrm>
            <a:off x="745550" y="5401858"/>
            <a:ext cx="2586554" cy="464729"/>
          </a:xfrm>
          <a:prstGeom prst="rect">
            <a:avLst/>
          </a:prstGeom>
          <a:solidFill>
            <a:srgbClr val="F3E6F0"/>
          </a:solidFill>
          <a:ln w="38100">
            <a:solidFill>
              <a:srgbClr val="7030A0"/>
            </a:solidFill>
          </a:ln>
          <a:effectLst>
            <a:glow rad="38100">
              <a:schemeClr val="bg1">
                <a:alpha val="8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BE24554-D87B-5655-9A45-FE34B06E1C0D}"/>
              </a:ext>
            </a:extLst>
          </p:cNvPr>
          <p:cNvSpPr txBox="1"/>
          <p:nvPr/>
        </p:nvSpPr>
        <p:spPr>
          <a:xfrm>
            <a:off x="383914" y="5372613"/>
            <a:ext cx="330982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Candara" panose="020E0502030303020204" pitchFamily="34" charset="0"/>
              </a:rPr>
              <a:t>Fine-grained </a:t>
            </a:r>
          </a:p>
          <a:p>
            <a:pPr algn="ctr"/>
            <a:r>
              <a:rPr lang="en-US" sz="1400" b="1" dirty="0">
                <a:solidFill>
                  <a:srgbClr val="7030A0"/>
                </a:solidFill>
                <a:latin typeface="Candara" panose="020E0502030303020204" pitchFamily="34" charset="0"/>
              </a:rPr>
              <a:t>Multi-threaded Pipeline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44D4660-BE19-76D2-F291-773D325BBE54}"/>
              </a:ext>
            </a:extLst>
          </p:cNvPr>
          <p:cNvSpPr/>
          <p:nvPr/>
        </p:nvSpPr>
        <p:spPr>
          <a:xfrm>
            <a:off x="1886052" y="4710017"/>
            <a:ext cx="1436822" cy="596342"/>
          </a:xfrm>
          <a:prstGeom prst="rect">
            <a:avLst/>
          </a:prstGeom>
          <a:solidFill>
            <a:srgbClr val="E2F0D9"/>
          </a:solidFill>
          <a:ln w="38100">
            <a:solidFill>
              <a:srgbClr val="548235"/>
            </a:solidFill>
          </a:ln>
          <a:effectLst>
            <a:glow rad="50800">
              <a:schemeClr val="bg1">
                <a:alpha val="8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5D525CB-8936-E242-30C5-96FEC4EBD55F}"/>
              </a:ext>
            </a:extLst>
          </p:cNvPr>
          <p:cNvSpPr txBox="1"/>
          <p:nvPr/>
        </p:nvSpPr>
        <p:spPr>
          <a:xfrm>
            <a:off x="1819149" y="4759773"/>
            <a:ext cx="156200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548235"/>
                </a:solidFill>
                <a:latin typeface="Candara" panose="020E0502030303020204" pitchFamily="34" charset="0"/>
              </a:rPr>
              <a:t>Working Memory</a:t>
            </a:r>
          </a:p>
          <a:p>
            <a:pPr algn="ctr"/>
            <a:r>
              <a:rPr lang="en-US" sz="1400" b="1" dirty="0">
                <a:solidFill>
                  <a:srgbClr val="548235"/>
                </a:solidFill>
                <a:latin typeface="Candara" panose="020E0502030303020204" pitchFamily="34" charset="0"/>
              </a:rPr>
              <a:t>(WRAM) 64KB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1ADB1AB8-87BC-E2A8-7218-CB8133F4C2F7}"/>
              </a:ext>
            </a:extLst>
          </p:cNvPr>
          <p:cNvSpPr/>
          <p:nvPr/>
        </p:nvSpPr>
        <p:spPr>
          <a:xfrm>
            <a:off x="693608" y="2430261"/>
            <a:ext cx="2756626" cy="706310"/>
          </a:xfrm>
          <a:prstGeom prst="roundRect">
            <a:avLst>
              <a:gd name="adj" fmla="val 2565"/>
            </a:avLst>
          </a:prstGeom>
          <a:solidFill>
            <a:srgbClr val="E2F0D9"/>
          </a:solidFill>
          <a:ln w="38100">
            <a:solidFill>
              <a:srgbClr val="548235"/>
            </a:solidFill>
          </a:ln>
          <a:effectLst>
            <a:glow rad="50800">
              <a:schemeClr val="bg1">
                <a:alpha val="8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72847B7-6215-3EBD-42D3-CD3E9CE4917E}"/>
              </a:ext>
            </a:extLst>
          </p:cNvPr>
          <p:cNvSpPr txBox="1"/>
          <p:nvPr/>
        </p:nvSpPr>
        <p:spPr>
          <a:xfrm>
            <a:off x="1029775" y="2426915"/>
            <a:ext cx="209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48235"/>
                </a:solidFill>
                <a:latin typeface="Candara" panose="020E0502030303020204" pitchFamily="34" charset="0"/>
              </a:rPr>
              <a:t>DRAM Array</a:t>
            </a:r>
          </a:p>
          <a:p>
            <a:pPr algn="ctr"/>
            <a:r>
              <a:rPr lang="en-US" sz="2000" b="1" dirty="0">
                <a:solidFill>
                  <a:srgbClr val="548235"/>
                </a:solidFill>
                <a:latin typeface="Candara" panose="020E0502030303020204" pitchFamily="34" charset="0"/>
              </a:rPr>
              <a:t>(MRAM) 64MB</a:t>
            </a:r>
            <a:endParaRPr lang="LID4096" sz="2000" b="1" dirty="0">
              <a:solidFill>
                <a:srgbClr val="548235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9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4" grpId="0"/>
      <p:bldP spid="76" grpId="0" animBg="1"/>
      <p:bldP spid="102" grpId="0"/>
      <p:bldP spid="105" grpId="0" animBg="1"/>
      <p:bldP spid="10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UPMEM PIM System Implementation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55522-871A-B47B-FDDA-96D65D94C471}"/>
              </a:ext>
            </a:extLst>
          </p:cNvPr>
          <p:cNvSpPr txBox="1"/>
          <p:nvPr/>
        </p:nvSpPr>
        <p:spPr>
          <a:xfrm>
            <a:off x="18699" y="1148955"/>
            <a:ext cx="9044914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6633"/>
                </a:solidFill>
                <a:latin typeface="Candara" panose="020E0502030303020204" pitchFamily="34" charset="0"/>
              </a:rPr>
              <a:t>Data Partitioning: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100" dirty="0">
                <a:latin typeface="Candara" panose="020E0502030303020204" pitchFamily="34" charset="0"/>
              </a:rPr>
              <a:t>For both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MA-SGD</a:t>
            </a:r>
            <a:r>
              <a:rPr lang="en-US" sz="2100" dirty="0">
                <a:latin typeface="Candara" panose="020E0502030303020204" pitchFamily="34" charset="0"/>
              </a:rPr>
              <a:t> and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ADMM</a:t>
            </a:r>
            <a:r>
              <a:rPr lang="en-US" sz="2100" dirty="0">
                <a:latin typeface="Candara" panose="020E0502030303020204" pitchFamily="34" charset="0"/>
              </a:rPr>
              <a:t>, each DPU’s partition consists of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multiple mini-batches </a:t>
            </a:r>
            <a:r>
              <a:rPr lang="en-US" sz="2100" dirty="0">
                <a:latin typeface="Candara" panose="020E0502030303020204" pitchFamily="34" charset="0"/>
              </a:rPr>
              <a:t>of the training data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100" dirty="0">
                <a:latin typeface="Candara" panose="020E0502030303020204" pitchFamily="34" charset="0"/>
              </a:rPr>
              <a:t>For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GA-SGD</a:t>
            </a:r>
            <a:r>
              <a:rPr lang="en-US" sz="2100" dirty="0">
                <a:latin typeface="Candara" panose="020E0502030303020204" pitchFamily="34" charset="0"/>
              </a:rPr>
              <a:t>, each partition consists of a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fraction of all the mini-batches </a:t>
            </a:r>
            <a:r>
              <a:rPr lang="en-US" sz="2100" dirty="0">
                <a:latin typeface="Candara" panose="020E0502030303020204" pitchFamily="34" charset="0"/>
              </a:rPr>
              <a:t>of the training data</a:t>
            </a:r>
          </a:p>
          <a:p>
            <a:pPr marL="228600" lvl="1"/>
            <a:endParaRPr lang="en-US" sz="2200" dirty="0">
              <a:latin typeface="Candara" panose="020E0502030303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6633"/>
                </a:solidFill>
                <a:latin typeface="Candara" panose="020E0502030303020204" pitchFamily="34" charset="0"/>
              </a:rPr>
              <a:t>Synchronization: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100" dirty="0">
                <a:latin typeface="Candara" panose="020E0502030303020204" pitchFamily="34" charset="0"/>
              </a:rPr>
              <a:t>For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MA-SGD</a:t>
            </a:r>
            <a:r>
              <a:rPr lang="en-US" sz="2100" dirty="0">
                <a:latin typeface="Candara" panose="020E0502030303020204" pitchFamily="34" charset="0"/>
              </a:rPr>
              <a:t>, each DPU only processes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one mini-batch </a:t>
            </a:r>
            <a:r>
              <a:rPr lang="en-US" sz="2100" dirty="0">
                <a:latin typeface="Candara" panose="020E0502030303020204" pitchFamily="34" charset="0"/>
              </a:rPr>
              <a:t>from its assigned training data partition and updates its local model before synchronization on the host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100" dirty="0">
                <a:latin typeface="Candara" panose="020E0502030303020204" pitchFamily="34" charset="0"/>
              </a:rPr>
              <a:t>For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GA-SGD</a:t>
            </a:r>
            <a:r>
              <a:rPr lang="en-US" sz="2100" dirty="0">
                <a:latin typeface="Candara" panose="020E0502030303020204" pitchFamily="34" charset="0"/>
              </a:rPr>
              <a:t>, each DPU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computes intermediate gradients </a:t>
            </a:r>
            <a:r>
              <a:rPr lang="en-US" sz="2100" dirty="0">
                <a:latin typeface="Candara" panose="020E0502030303020204" pitchFamily="34" charset="0"/>
              </a:rPr>
              <a:t>from its assigned fraction of one mini-batch before synchronization on the host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100" dirty="0">
                <a:latin typeface="Candara" panose="020E0502030303020204" pitchFamily="34" charset="0"/>
              </a:rPr>
              <a:t>For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ADMM</a:t>
            </a:r>
            <a:r>
              <a:rPr lang="en-US" sz="2100" dirty="0">
                <a:latin typeface="Candara" panose="020E0502030303020204" pitchFamily="34" charset="0"/>
              </a:rPr>
              <a:t>, each DPU processes </a:t>
            </a:r>
            <a:r>
              <a:rPr lang="en-US" sz="2100" b="1" dirty="0">
                <a:solidFill>
                  <a:srgbClr val="0000FF"/>
                </a:solidFill>
                <a:latin typeface="Candara" panose="020E0502030303020204" pitchFamily="34" charset="0"/>
              </a:rPr>
              <a:t>all assigned mini-batches </a:t>
            </a:r>
            <a:r>
              <a:rPr lang="en-US" sz="2100" dirty="0">
                <a:latin typeface="Candara" panose="020E0502030303020204" pitchFamily="34" charset="0"/>
              </a:rPr>
              <a:t>and updates its local model for every mini-batch</a:t>
            </a:r>
          </a:p>
        </p:txBody>
      </p:sp>
    </p:spTree>
    <p:extLst>
      <p:ext uri="{BB962C8B-B14F-4D97-AF65-F5344CB8AC3E}">
        <p14:creationId xmlns:p14="http://schemas.microsoft.com/office/powerpoint/2010/main" val="387926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&amp; ML Training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BB6B83-CDD9-EFD8-A064-61B3213934B2}"/>
              </a:ext>
            </a:extLst>
          </p:cNvPr>
          <p:cNvSpPr txBox="1"/>
          <p:nvPr/>
        </p:nvSpPr>
        <p:spPr>
          <a:xfrm>
            <a:off x="204716" y="1014484"/>
            <a:ext cx="87891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Candara" panose="020E0502030303020204" pitchFamily="34" charset="0"/>
              </a:rPr>
              <a:t>Two of the </a:t>
            </a: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most commonly trained linear binary classification models: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</a:rPr>
              <a:t>Logistic Regression (LR)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</a:rPr>
              <a:t>Support Vector Machines (SVM)</a:t>
            </a:r>
          </a:p>
          <a:p>
            <a:pPr lvl="1"/>
            <a:endParaRPr lang="en-US" sz="2600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The goal of machine learning (ML) training</a:t>
            </a:r>
            <a:r>
              <a:rPr lang="en-US" sz="2600" dirty="0">
                <a:latin typeface="Candara" panose="020E0502030303020204" pitchFamily="34" charset="0"/>
              </a:rPr>
              <a:t> is to </a:t>
            </a: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find an optimal ML model </a:t>
            </a:r>
            <a:r>
              <a:rPr lang="en-US" sz="2600" dirty="0">
                <a:latin typeface="Candara" panose="020E0502030303020204" pitchFamily="34" charset="0"/>
              </a:rPr>
              <a:t>by minimizing an objective function over a training dataset</a:t>
            </a:r>
            <a:br>
              <a:rPr lang="en-US" sz="2600" dirty="0">
                <a:latin typeface="Candara" panose="020E0502030303020204" pitchFamily="34" charset="0"/>
              </a:rPr>
            </a:br>
            <a:endParaRPr lang="en-US" sz="2600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Regularization techniques</a:t>
            </a:r>
            <a:r>
              <a:rPr lang="en-US" sz="2600" dirty="0">
                <a:latin typeface="Candara" panose="020E0502030303020204" pitchFamily="34" charset="0"/>
              </a:rPr>
              <a:t> are 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</a:rPr>
              <a:t>Prevent overfitting on the training dataset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</a:rPr>
              <a:t>Control the model complexity</a:t>
            </a:r>
          </a:p>
        </p:txBody>
      </p:sp>
    </p:spTree>
    <p:extLst>
      <p:ext uri="{BB962C8B-B14F-4D97-AF65-F5344CB8AC3E}">
        <p14:creationId xmlns:p14="http://schemas.microsoft.com/office/powerpoint/2010/main" val="86480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Implementation Details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55522-871A-B47B-FDDA-96D65D94C471}"/>
              </a:ext>
            </a:extLst>
          </p:cNvPr>
          <p:cNvSpPr txBox="1"/>
          <p:nvPr/>
        </p:nvSpPr>
        <p:spPr>
          <a:xfrm>
            <a:off x="55886" y="1574646"/>
            <a:ext cx="9120851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006633"/>
                </a:solidFill>
                <a:latin typeface="Candara" panose="020E0502030303020204" pitchFamily="34" charset="0"/>
              </a:rPr>
              <a:t>Data Format: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100" b="1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UPMEM PIM system </a:t>
            </a:r>
            <a:r>
              <a:rPr lang="en-US" sz="2400" dirty="0">
                <a:latin typeface="Candara" panose="020E0502030303020204" pitchFamily="34" charset="0"/>
              </a:rPr>
              <a:t>uses quantized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training data </a:t>
            </a:r>
            <a:r>
              <a:rPr lang="en-US" sz="2400" dirty="0">
                <a:latin typeface="Candara" panose="020E0502030303020204" pitchFamily="34" charset="0"/>
              </a:rPr>
              <a:t>and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 models </a:t>
            </a:r>
            <a:r>
              <a:rPr lang="en-US" sz="2400" dirty="0">
                <a:latin typeface="Candara" panose="020E0502030303020204" pitchFamily="34" charset="0"/>
              </a:rPr>
              <a:t>both represented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32-bit fixed-point format</a:t>
            </a:r>
            <a:endParaRPr lang="en-US" sz="2400" dirty="0">
              <a:latin typeface="Candara" panose="020E0502030303020204" pitchFamily="34" charset="0"/>
            </a:endParaRPr>
          </a:p>
          <a:p>
            <a:pPr marL="228600" lvl="1"/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	  </a:t>
            </a:r>
            <a:r>
              <a:rPr lang="en-US" sz="2400" dirty="0"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Floating-point operations </a:t>
            </a:r>
            <a:r>
              <a:rPr lang="en-US" sz="2400" dirty="0">
                <a:latin typeface="Candara" panose="020E0502030303020204" pitchFamily="34" charset="0"/>
                <a:sym typeface="Wingdings" panose="05000000000000000000" pitchFamily="2" charset="2"/>
              </a:rPr>
              <a:t>are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not natively supported </a:t>
            </a:r>
            <a:endParaRPr lang="en-US" sz="2400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marL="228600" lvl="1"/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	   Quantization</a:t>
            </a:r>
            <a:r>
              <a:rPr lang="en-US" sz="2400" dirty="0">
                <a:latin typeface="Candara" panose="020E0502030303020204" pitchFamily="34" charset="0"/>
                <a:sym typeface="Wingdings" panose="05000000000000000000" pitchFamily="2" charset="2"/>
              </a:rPr>
              <a:t> is necessary to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enable fixed-point operations</a:t>
            </a:r>
          </a:p>
          <a:p>
            <a:pPr marL="228600" lvl="1"/>
            <a:endParaRPr lang="en-US" sz="2400" dirty="0">
              <a:latin typeface="Candara" panose="020E0502030303020204" pitchFamily="34" charset="0"/>
            </a:endParaRP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Baseline implementations </a:t>
            </a:r>
            <a:r>
              <a:rPr lang="en-US" sz="2400" dirty="0">
                <a:latin typeface="Candara" panose="020E0502030303020204" pitchFamily="34" charset="0"/>
              </a:rPr>
              <a:t>use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FP32 floating-point format</a:t>
            </a:r>
            <a:endParaRPr lang="en-US" sz="2400" dirty="0">
              <a:latin typeface="Candara" panose="020E0502030303020204" pitchFamily="34" charset="0"/>
            </a:endParaRPr>
          </a:p>
          <a:p>
            <a:pPr marL="228600" lvl="1"/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	   Natively supported</a:t>
            </a:r>
            <a:endParaRPr lang="en-US" sz="2400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marL="228600" lvl="1"/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	   H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igher accuracy</a:t>
            </a:r>
          </a:p>
        </p:txBody>
      </p:sp>
    </p:spTree>
    <p:extLst>
      <p:ext uri="{BB962C8B-B14F-4D97-AF65-F5344CB8AC3E}">
        <p14:creationId xmlns:p14="http://schemas.microsoft.com/office/powerpoint/2010/main" val="374559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Implementation Details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55522-871A-B47B-FDDA-96D65D94C471}"/>
              </a:ext>
            </a:extLst>
          </p:cNvPr>
          <p:cNvSpPr txBox="1"/>
          <p:nvPr/>
        </p:nvSpPr>
        <p:spPr>
          <a:xfrm>
            <a:off x="118969" y="1228616"/>
            <a:ext cx="89946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Regularization: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600" dirty="0">
                <a:latin typeface="Candara" panose="020E0502030303020204" pitchFamily="34" charset="0"/>
              </a:rPr>
              <a:t>Apply standard </a:t>
            </a: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regularization techniques</a:t>
            </a:r>
          </a:p>
          <a:p>
            <a:pPr marL="228600" lvl="1"/>
            <a:r>
              <a:rPr lang="en-US" sz="2600" dirty="0">
                <a:latin typeface="Candara" panose="020E0502030303020204" pitchFamily="34" charset="0"/>
              </a:rPr>
              <a:t>	   </a:t>
            </a: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Achieve lower generalization errors</a:t>
            </a:r>
            <a:endParaRPr lang="en-US" sz="2600" b="1" dirty="0">
              <a:solidFill>
                <a:srgbClr val="D74038"/>
              </a:solidFill>
              <a:latin typeface="Candara" panose="020E0502030303020204" pitchFamily="34" charset="0"/>
            </a:endParaRPr>
          </a:p>
          <a:p>
            <a:pPr marL="571500" lvl="1" indent="-342900">
              <a:buFont typeface="Candara" panose="020E0502030303020204" pitchFamily="34" charset="0"/>
              <a:buChar char="-"/>
            </a:pPr>
            <a:endParaRPr lang="en-US" sz="2600" dirty="0">
              <a:latin typeface="Candara" panose="020E0502030303020204" pitchFamily="34" charset="0"/>
            </a:endParaRPr>
          </a:p>
          <a:p>
            <a:pPr marL="228600" lvl="1"/>
            <a:endParaRPr lang="en-US" sz="2600" dirty="0">
              <a:latin typeface="Candara" panose="020E0502030303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Batch Size: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600" dirty="0">
                <a:latin typeface="Candara" panose="020E0502030303020204" pitchFamily="34" charset="0"/>
              </a:rPr>
              <a:t>For each experiment, </a:t>
            </a:r>
            <a:r>
              <a:rPr lang="en-US" sz="2600" b="1" dirty="0">
                <a:solidFill>
                  <a:srgbClr val="0000FF"/>
                </a:solidFill>
                <a:latin typeface="Candara" panose="020E0502030303020204" pitchFamily="34" charset="0"/>
              </a:rPr>
              <a:t>we tune the batch size </a:t>
            </a:r>
            <a:r>
              <a:rPr lang="en-US" sz="2600" dirty="0">
                <a:latin typeface="Candara" panose="020E0502030303020204" pitchFamily="34" charset="0"/>
              </a:rPr>
              <a:t>to ensure</a:t>
            </a:r>
          </a:p>
          <a:p>
            <a:pPr marL="228600" lvl="1"/>
            <a:r>
              <a:rPr lang="en-US" sz="2600" dirty="0">
                <a:latin typeface="Candara" panose="020E0502030303020204" pitchFamily="34" charset="0"/>
                <a:sym typeface="Wingdings" panose="05000000000000000000" pitchFamily="2" charset="2"/>
              </a:rPr>
              <a:t>	   </a:t>
            </a: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H</a:t>
            </a: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</a:rPr>
              <a:t>igh accuracy</a:t>
            </a:r>
          </a:p>
          <a:p>
            <a:pPr marL="228600" lvl="1"/>
            <a:r>
              <a:rPr lang="en-US" sz="2600" dirty="0">
                <a:latin typeface="Candara" panose="020E0502030303020204" pitchFamily="34" charset="0"/>
              </a:rPr>
              <a:t>	   </a:t>
            </a: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H</a:t>
            </a: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</a:rPr>
              <a:t>igh performance</a:t>
            </a:r>
            <a:r>
              <a:rPr lang="en-US" sz="2600" dirty="0">
                <a:latin typeface="Candara" panose="020E0502030303020204" pitchFamily="34" charset="0"/>
              </a:rPr>
              <a:t> in terms of total training time</a:t>
            </a:r>
          </a:p>
          <a:p>
            <a:pPr marL="228600" lvl="1"/>
            <a:r>
              <a:rPr lang="en-US" sz="2600" dirty="0">
                <a:latin typeface="Candara" panose="020E0502030303020204" pitchFamily="34" charset="0"/>
              </a:rPr>
              <a:t>	   </a:t>
            </a: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F</a:t>
            </a:r>
            <a:r>
              <a:rPr lang="en-US" sz="2600" b="1" dirty="0">
                <a:solidFill>
                  <a:srgbClr val="D74038"/>
                </a:solidFill>
                <a:latin typeface="Candara" panose="020E0502030303020204" pitchFamily="34" charset="0"/>
              </a:rPr>
              <a:t>air comparison </a:t>
            </a:r>
            <a:r>
              <a:rPr lang="en-US" sz="2600" dirty="0">
                <a:latin typeface="Candara" panose="020E0502030303020204" pitchFamily="34" charset="0"/>
              </a:rPr>
              <a:t>of algorithms &amp; architectures</a:t>
            </a:r>
          </a:p>
        </p:txBody>
      </p:sp>
    </p:spTree>
    <p:extLst>
      <p:ext uri="{BB962C8B-B14F-4D97-AF65-F5344CB8AC3E}">
        <p14:creationId xmlns:p14="http://schemas.microsoft.com/office/powerpoint/2010/main" val="3144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Implementation Details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55522-871A-B47B-FDDA-96D65D94C471}"/>
              </a:ext>
            </a:extLst>
          </p:cNvPr>
          <p:cNvSpPr txBox="1"/>
          <p:nvPr/>
        </p:nvSpPr>
        <p:spPr>
          <a:xfrm>
            <a:off x="44312" y="1222913"/>
            <a:ext cx="914399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Hyperparameter Tuning: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For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all</a:t>
            </a:r>
            <a:r>
              <a:rPr lang="en-US" sz="2400" dirty="0">
                <a:latin typeface="Candara" panose="020E0502030303020204" pitchFamily="34" charset="0"/>
              </a:rPr>
              <a:t> evaluated workloads, we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tune</a:t>
            </a:r>
            <a:r>
              <a:rPr lang="en-US" sz="2400" dirty="0">
                <a:latin typeface="Candara" panose="020E0502030303020204" pitchFamily="34" charset="0"/>
              </a:rPr>
              <a:t>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learning rates </a:t>
            </a:r>
            <a:r>
              <a:rPr lang="en-US" sz="2400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regularization terms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All </a:t>
            </a:r>
            <a:r>
              <a:rPr lang="en-US" sz="2400" dirty="0">
                <a:latin typeface="Candara" panose="020E0502030303020204" pitchFamily="34" charset="0"/>
              </a:rPr>
              <a:t>tested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 hyperparameters </a:t>
            </a:r>
            <a:r>
              <a:rPr lang="en-US" sz="2400" dirty="0">
                <a:latin typeface="Candara" panose="020E0502030303020204" pitchFamily="34" charset="0"/>
              </a:rPr>
              <a:t>along with our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complete codebase </a:t>
            </a:r>
            <a:r>
              <a:rPr lang="en-US" sz="2400" dirty="0">
                <a:latin typeface="Candara" panose="020E0502030303020204" pitchFamily="34" charset="0"/>
              </a:rPr>
              <a:t>are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open source</a:t>
            </a:r>
            <a:r>
              <a:rPr lang="en-US" sz="2400" dirty="0">
                <a:solidFill>
                  <a:srgbClr val="0000FF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>
                <a:latin typeface="Candara" panose="020E0502030303020204" pitchFamily="34" charset="0"/>
              </a:rPr>
              <a:t>at</a:t>
            </a:r>
            <a:br>
              <a:rPr lang="en-US" sz="2400" dirty="0">
                <a:latin typeface="Candara" panose="020E0502030303020204" pitchFamily="34" charset="0"/>
              </a:rPr>
            </a:b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andara" panose="020E05020303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https://github.com/CMU-SAFARI/PIM-Opt</a:t>
            </a:r>
            <a:endParaRPr lang="en-US" sz="2400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228600" lvl="1"/>
            <a:endParaRPr lang="en-US" sz="2400" dirty="0">
              <a:latin typeface="Candara" panose="020E0502030303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Datasets: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YFCC100M-HNfc6:</a:t>
            </a:r>
            <a:r>
              <a:rPr lang="en-US" sz="2400" dirty="0">
                <a:latin typeface="Candara" panose="020E0502030303020204" pitchFamily="34" charset="0"/>
              </a:rPr>
              <a:t> Small and dense model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Criteo 1 TB Click Logs:</a:t>
            </a:r>
            <a:r>
              <a:rPr lang="en-US" sz="2400" dirty="0">
                <a:latin typeface="Candara" panose="020E0502030303020204" pitchFamily="34" charset="0"/>
              </a:rPr>
              <a:t> Large and sparse model</a:t>
            </a:r>
            <a:endParaRPr lang="en-US" sz="2400" b="1" dirty="0">
              <a:solidFill>
                <a:srgbClr val="E1812C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5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System Configurations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12FFF-B0F0-D08D-D469-A7700B631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56" y="1038955"/>
            <a:ext cx="6896288" cy="527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0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Implementation Details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55522-871A-B47B-FDDA-96D65D94C471}"/>
              </a:ext>
            </a:extLst>
          </p:cNvPr>
          <p:cNvSpPr txBox="1"/>
          <p:nvPr/>
        </p:nvSpPr>
        <p:spPr>
          <a:xfrm>
            <a:off x="0" y="1014484"/>
            <a:ext cx="914399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Hyperparameter Tuning: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For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all</a:t>
            </a:r>
            <a:r>
              <a:rPr lang="en-US" sz="2400" dirty="0">
                <a:latin typeface="Candara" panose="020E0502030303020204" pitchFamily="34" charset="0"/>
              </a:rPr>
              <a:t> evaluated workloads, we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tune</a:t>
            </a:r>
            <a:r>
              <a:rPr lang="en-US" sz="2400" dirty="0">
                <a:latin typeface="Candara" panose="020E0502030303020204" pitchFamily="34" charset="0"/>
              </a:rPr>
              <a:t>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learning rates </a:t>
            </a:r>
            <a:r>
              <a:rPr lang="en-US" sz="2400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regularization terms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All </a:t>
            </a:r>
            <a:r>
              <a:rPr lang="en-US" sz="2400" dirty="0">
                <a:latin typeface="Candara" panose="020E0502030303020204" pitchFamily="34" charset="0"/>
              </a:rPr>
              <a:t>tested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 hyperparameters </a:t>
            </a:r>
            <a:r>
              <a:rPr lang="en-US" sz="2400" dirty="0">
                <a:latin typeface="Candara" panose="020E0502030303020204" pitchFamily="34" charset="0"/>
              </a:rPr>
              <a:t>along with our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complete codebase </a:t>
            </a:r>
            <a:r>
              <a:rPr lang="en-US" sz="2400" dirty="0">
                <a:latin typeface="Candara" panose="020E0502030303020204" pitchFamily="34" charset="0"/>
              </a:rPr>
              <a:t>are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open source</a:t>
            </a:r>
            <a:r>
              <a:rPr lang="en-US" sz="2400" dirty="0">
                <a:solidFill>
                  <a:srgbClr val="0000FF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>
                <a:latin typeface="Candara" panose="020E0502030303020204" pitchFamily="34" charset="0"/>
              </a:rPr>
              <a:t>at</a:t>
            </a:r>
            <a:br>
              <a:rPr lang="en-US" sz="2400" dirty="0">
                <a:latin typeface="Candara" panose="020E0502030303020204" pitchFamily="34" charset="0"/>
              </a:rPr>
            </a:b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andara" panose="020E05020303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https://github.com/CMU-SAFARI/PIM-Opt</a:t>
            </a:r>
            <a:endParaRPr lang="en-US" sz="2400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228600" lvl="1"/>
            <a:endParaRPr lang="en-US" sz="2400" dirty="0">
              <a:latin typeface="Candara" panose="020E0502030303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Initialization: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For </a:t>
            </a:r>
            <a:r>
              <a:rPr lang="en-US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all</a:t>
            </a:r>
            <a:r>
              <a:rPr lang="en-US" sz="2400" dirty="0">
                <a:latin typeface="Candara" panose="020E0502030303020204" pitchFamily="34" charset="0"/>
              </a:rPr>
              <a:t> implementations,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training data &amp; model parameters </a:t>
            </a:r>
            <a:r>
              <a:rPr lang="en-US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initially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reside in main memory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For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UPMEM PIM system </a:t>
            </a:r>
            <a:r>
              <a:rPr lang="en-US" sz="2400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E1812C"/>
                </a:solidFill>
                <a:latin typeface="Candara" panose="020E0502030303020204" pitchFamily="34" charset="0"/>
              </a:rPr>
              <a:t>GPU baseline </a:t>
            </a:r>
            <a:r>
              <a:rPr lang="en-US" sz="2400" dirty="0">
                <a:latin typeface="Candara" panose="020E0502030303020204" pitchFamily="34" charset="0"/>
              </a:rPr>
              <a:t>experiments,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initialization phase includes transferring the data from the main memory</a:t>
            </a:r>
            <a:r>
              <a:rPr lang="en-US" sz="2400" dirty="0">
                <a:latin typeface="Candara" panose="020E0502030303020204" pitchFamily="34" charset="0"/>
              </a:rPr>
              <a:t> to the </a:t>
            </a:r>
            <a:r>
              <a:rPr lang="en-US" sz="2400" b="1" dirty="0">
                <a:solidFill>
                  <a:srgbClr val="D74038"/>
                </a:solidFill>
                <a:latin typeface="Candara" panose="020E0502030303020204" pitchFamily="34" charset="0"/>
              </a:rPr>
              <a:t>PIM DRAM bank</a:t>
            </a:r>
            <a:r>
              <a:rPr lang="en-US" sz="2400" dirty="0">
                <a:solidFill>
                  <a:srgbClr val="D74038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>
                <a:latin typeface="Candara" panose="020E0502030303020204" pitchFamily="34" charset="0"/>
              </a:rPr>
              <a:t>and the </a:t>
            </a:r>
            <a:r>
              <a:rPr lang="en-US" sz="2400" b="1" dirty="0">
                <a:solidFill>
                  <a:srgbClr val="E1812C"/>
                </a:solidFill>
                <a:latin typeface="Candara" panose="020E0502030303020204" pitchFamily="34" charset="0"/>
              </a:rPr>
              <a:t>GPU global memory</a:t>
            </a:r>
          </a:p>
        </p:txBody>
      </p:sp>
    </p:spTree>
    <p:extLst>
      <p:ext uri="{BB962C8B-B14F-4D97-AF65-F5344CB8AC3E}">
        <p14:creationId xmlns:p14="http://schemas.microsoft.com/office/powerpoint/2010/main" val="2760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Datasets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55522-871A-B47B-FDDA-96D65D94C471}"/>
              </a:ext>
            </a:extLst>
          </p:cNvPr>
          <p:cNvSpPr txBox="1"/>
          <p:nvPr/>
        </p:nvSpPr>
        <p:spPr>
          <a:xfrm>
            <a:off x="118969" y="1680029"/>
            <a:ext cx="899468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YFCC100M-HNfc6: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Popular multimedia dataset that consists of 97M samples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Each sample has 4096 floating-point dense features and a collection of tags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We randomly sample and shuffle data points and turn this subset into a binary classification task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The total size of model parameters is 4 KB</a:t>
            </a:r>
          </a:p>
          <a:p>
            <a:pPr marL="228600" lvl="1"/>
            <a:endParaRPr lang="en-US" sz="2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Datasets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55522-871A-B47B-FDDA-96D65D94C471}"/>
              </a:ext>
            </a:extLst>
          </p:cNvPr>
          <p:cNvSpPr txBox="1"/>
          <p:nvPr/>
        </p:nvSpPr>
        <p:spPr>
          <a:xfrm>
            <a:off x="104633" y="1014484"/>
            <a:ext cx="8994685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633"/>
                </a:solidFill>
                <a:latin typeface="Candara" panose="020E0502030303020204" pitchFamily="34" charset="0"/>
              </a:rPr>
              <a:t>Criteo 1TB Click Logs (Criteo):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Criteo is a popular click-through rate prediction dataset that consists of 4.37 b high-dimensional sparse samples with 1M features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Each data point consists of label and 39 categorical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While data points only consist of 40 parameters, the models/gradients consist of 1M variables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The dataset is highly imbalanced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We randomly sample and shuffle the dataset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We use the area under the receiver operating characteristics curve (AUC score) to assess the generalization capabilities of models trained on Criteo</a:t>
            </a:r>
          </a:p>
          <a:p>
            <a:pPr marL="571500" lvl="1" indent="-342900">
              <a:buFont typeface="Candara" panose="020E0502030303020204" pitchFamily="34" charset="0"/>
              <a:buChar char="-"/>
            </a:pPr>
            <a:r>
              <a:rPr lang="en-US" sz="2400" dirty="0">
                <a:latin typeface="Candara" panose="020E0502030303020204" pitchFamily="34" charset="0"/>
              </a:rPr>
              <a:t>The total size of the model parameters is 4MB</a:t>
            </a:r>
          </a:p>
          <a:p>
            <a:pPr marL="228600" lvl="1"/>
            <a:endParaRPr lang="en-US" sz="19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70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Datasets Configurations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1ADEC-1185-011B-3DD0-BD3728C5A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4" y="1258643"/>
            <a:ext cx="8612012" cy="454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05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">
            <a:extLst>
              <a:ext uri="{FF2B5EF4-FFF2-40B4-BE49-F238E27FC236}">
                <a16:creationId xmlns:a16="http://schemas.microsoft.com/office/drawing/2014/main" id="{310D1104-B3E6-B719-EAB3-92CA15B0EB59}"/>
              </a:ext>
            </a:extLst>
          </p:cNvPr>
          <p:cNvSpPr/>
          <p:nvPr/>
        </p:nvSpPr>
        <p:spPr>
          <a:xfrm>
            <a:off x="-146758" y="4810233"/>
            <a:ext cx="9576062" cy="1492476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PIM Performance Comparison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C8714B-E2CD-3AD2-C38C-E1A615D278B2}"/>
              </a:ext>
            </a:extLst>
          </p:cNvPr>
          <p:cNvSpPr txBox="1"/>
          <p:nvPr/>
        </p:nvSpPr>
        <p:spPr>
          <a:xfrm>
            <a:off x="-509033" y="4842474"/>
            <a:ext cx="9653033" cy="148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Difference </a:t>
            </a:r>
            <a:r>
              <a:rPr lang="en-US" sz="2400" dirty="0">
                <a:latin typeface="Candara" panose="020E0502030303020204" pitchFamily="34" charset="0"/>
              </a:rPr>
              <a:t>in total training time between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MA-SGD </a:t>
            </a:r>
            <a:r>
              <a:rPr lang="en-US" sz="2400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ADMM</a:t>
            </a:r>
            <a:r>
              <a:rPr lang="en-US" sz="2400" dirty="0">
                <a:latin typeface="Candara" panose="020E0502030303020204" pitchFamily="34" charset="0"/>
              </a:rPr>
              <a:t> is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significantly lower</a:t>
            </a:r>
            <a:r>
              <a:rPr lang="en-US" sz="2400" dirty="0">
                <a:latin typeface="Candara" panose="020E0502030303020204" pitchFamily="34" charset="0"/>
              </a:rPr>
              <a:t> on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the UPMEM PIM </a:t>
            </a:r>
            <a:r>
              <a:rPr lang="en-US" sz="2400" dirty="0">
                <a:latin typeface="Candara" panose="020E0502030303020204" pitchFamily="34" charset="0"/>
              </a:rPr>
              <a:t>compared to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CPU</a:t>
            </a:r>
            <a:endParaRPr lang="en-US" sz="2400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GA-SGD is slower </a:t>
            </a:r>
            <a:r>
              <a:rPr lang="en-US" sz="2400" dirty="0">
                <a:latin typeface="Candara" panose="020E0502030303020204" pitchFamily="34" charset="0"/>
              </a:rPr>
              <a:t>than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ADMM</a:t>
            </a:r>
            <a:r>
              <a:rPr lang="en-US" sz="2400" dirty="0">
                <a:solidFill>
                  <a:srgbClr val="0000FF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>
                <a:latin typeface="Candara" panose="020E0502030303020204" pitchFamily="34" charset="0"/>
              </a:rPr>
              <a:t>for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all configurations </a:t>
            </a:r>
            <a:r>
              <a:rPr lang="en-US" sz="2400" dirty="0">
                <a:latin typeface="Candara" panose="020E0502030303020204" pitchFamily="34" charset="0"/>
              </a:rPr>
              <a:t>of LR, SVM, the UPMEM PIM, and the CPU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D28EC-D58C-4779-5302-C069386EE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" b="36452"/>
          <a:stretch/>
        </p:blipFill>
        <p:spPr>
          <a:xfrm>
            <a:off x="360748" y="1263787"/>
            <a:ext cx="8111792" cy="3068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AAC4C-023E-9DFE-12C9-50835800C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5" t="91976" r="24555" b="2382"/>
          <a:stretch/>
        </p:blipFill>
        <p:spPr>
          <a:xfrm>
            <a:off x="3325094" y="4423238"/>
            <a:ext cx="3081748" cy="28926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E747C2-FCF9-7E1A-AF61-647B0D63E932}"/>
              </a:ext>
            </a:extLst>
          </p:cNvPr>
          <p:cNvCxnSpPr>
            <a:cxnSpLocks/>
          </p:cNvCxnSpPr>
          <p:nvPr/>
        </p:nvCxnSpPr>
        <p:spPr>
          <a:xfrm>
            <a:off x="1667651" y="1532911"/>
            <a:ext cx="0" cy="1180617"/>
          </a:xfrm>
          <a:prstGeom prst="line">
            <a:avLst/>
          </a:prstGeom>
          <a:ln w="31750">
            <a:solidFill>
              <a:srgbClr val="55A86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D5E17B-6610-6070-4C10-A27E41A009F6}"/>
              </a:ext>
            </a:extLst>
          </p:cNvPr>
          <p:cNvCxnSpPr>
            <a:cxnSpLocks/>
          </p:cNvCxnSpPr>
          <p:nvPr/>
        </p:nvCxnSpPr>
        <p:spPr>
          <a:xfrm>
            <a:off x="1854775" y="1532910"/>
            <a:ext cx="0" cy="1180617"/>
          </a:xfrm>
          <a:prstGeom prst="line">
            <a:avLst/>
          </a:prstGeom>
          <a:ln w="31750">
            <a:solidFill>
              <a:srgbClr val="4C72B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1A89964-5968-32EC-D3B6-6A8DCA598C33}"/>
              </a:ext>
            </a:extLst>
          </p:cNvPr>
          <p:cNvCxnSpPr>
            <a:cxnSpLocks/>
          </p:cNvCxnSpPr>
          <p:nvPr/>
        </p:nvCxnSpPr>
        <p:spPr>
          <a:xfrm flipH="1" flipV="1">
            <a:off x="1308324" y="1195889"/>
            <a:ext cx="359327" cy="15225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8D7C0692-C82D-7210-1208-D1ED82EA82F1}"/>
              </a:ext>
            </a:extLst>
          </p:cNvPr>
          <p:cNvSpPr/>
          <p:nvPr/>
        </p:nvSpPr>
        <p:spPr>
          <a:xfrm>
            <a:off x="160659" y="695678"/>
            <a:ext cx="2332297" cy="5002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E75A2"/>
                </a:solidFill>
                <a:latin typeface="Candara" panose="020E0502030303020204" pitchFamily="34" charset="0"/>
              </a:rPr>
              <a:t>1.5x higher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3DF73B4-2D54-B5F1-6486-01A87F1FA1F6}"/>
              </a:ext>
            </a:extLst>
          </p:cNvPr>
          <p:cNvSpPr/>
          <p:nvPr/>
        </p:nvSpPr>
        <p:spPr>
          <a:xfrm rot="14513075">
            <a:off x="1631632" y="1369402"/>
            <a:ext cx="301010" cy="246265"/>
          </a:xfrm>
          <a:prstGeom prst="arc">
            <a:avLst>
              <a:gd name="adj1" fmla="val 17329477"/>
              <a:gd name="adj2" fmla="val 8251717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E18178-FB91-1B56-F047-3446EA2FFF61}"/>
              </a:ext>
            </a:extLst>
          </p:cNvPr>
          <p:cNvCxnSpPr>
            <a:cxnSpLocks/>
          </p:cNvCxnSpPr>
          <p:nvPr/>
        </p:nvCxnSpPr>
        <p:spPr>
          <a:xfrm>
            <a:off x="1602608" y="3024278"/>
            <a:ext cx="0" cy="1146859"/>
          </a:xfrm>
          <a:prstGeom prst="line">
            <a:avLst/>
          </a:prstGeom>
          <a:ln w="31750">
            <a:solidFill>
              <a:srgbClr val="55A86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7D7352A-CD67-62C9-87D4-703F96F85115}"/>
              </a:ext>
            </a:extLst>
          </p:cNvPr>
          <p:cNvCxnSpPr>
            <a:cxnSpLocks/>
          </p:cNvCxnSpPr>
          <p:nvPr/>
        </p:nvCxnSpPr>
        <p:spPr>
          <a:xfrm>
            <a:off x="1605022" y="3085788"/>
            <a:ext cx="303625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EEC0FE1-D220-FB41-FADD-9307882EF351}"/>
              </a:ext>
            </a:extLst>
          </p:cNvPr>
          <p:cNvCxnSpPr>
            <a:cxnSpLocks/>
          </p:cNvCxnSpPr>
          <p:nvPr/>
        </p:nvCxnSpPr>
        <p:spPr>
          <a:xfrm flipH="1">
            <a:off x="2898220" y="2519395"/>
            <a:ext cx="554591" cy="56639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20">
            <a:extLst>
              <a:ext uri="{FF2B5EF4-FFF2-40B4-BE49-F238E27FC236}">
                <a16:creationId xmlns:a16="http://schemas.microsoft.com/office/drawing/2014/main" id="{6DA4122B-FD41-2DF7-DAFC-975E6BFEEBC8}"/>
              </a:ext>
            </a:extLst>
          </p:cNvPr>
          <p:cNvSpPr/>
          <p:nvPr/>
        </p:nvSpPr>
        <p:spPr>
          <a:xfrm>
            <a:off x="2239703" y="2052274"/>
            <a:ext cx="2332297" cy="5002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E75A2"/>
                </a:solidFill>
                <a:latin typeface="Candara" panose="020E0502030303020204" pitchFamily="34" charset="0"/>
              </a:rPr>
              <a:t>39.8x higher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162D8A8-E479-8FFA-B4D6-2FC9D1C4FA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2" t="9879" b="36752"/>
          <a:stretch/>
        </p:blipFill>
        <p:spPr>
          <a:xfrm>
            <a:off x="4815110" y="1492534"/>
            <a:ext cx="3657427" cy="285057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2C47005-E39A-0852-1363-F2DFCBF55B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0" t="-1384" r="19644" b="94020"/>
          <a:stretch/>
        </p:blipFill>
        <p:spPr>
          <a:xfrm>
            <a:off x="2815316" y="806316"/>
            <a:ext cx="4157078" cy="412965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AC22B5-9EBD-C006-EB13-9EE47E0E0B62}"/>
              </a:ext>
            </a:extLst>
          </p:cNvPr>
          <p:cNvCxnSpPr>
            <a:cxnSpLocks/>
          </p:cNvCxnSpPr>
          <p:nvPr/>
        </p:nvCxnSpPr>
        <p:spPr>
          <a:xfrm>
            <a:off x="5417530" y="1580114"/>
            <a:ext cx="0" cy="1180617"/>
          </a:xfrm>
          <a:prstGeom prst="line">
            <a:avLst/>
          </a:prstGeom>
          <a:ln w="31750">
            <a:solidFill>
              <a:srgbClr val="55A86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8724944-84B4-C19A-A44A-A7E710ADB80A}"/>
              </a:ext>
            </a:extLst>
          </p:cNvPr>
          <p:cNvCxnSpPr>
            <a:cxnSpLocks/>
          </p:cNvCxnSpPr>
          <p:nvPr/>
        </p:nvCxnSpPr>
        <p:spPr>
          <a:xfrm>
            <a:off x="6008066" y="1543253"/>
            <a:ext cx="0" cy="1180617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3C36F39-69B8-6220-8CC0-84A461D68C67}"/>
              </a:ext>
            </a:extLst>
          </p:cNvPr>
          <p:cNvCxnSpPr>
            <a:cxnSpLocks/>
          </p:cNvCxnSpPr>
          <p:nvPr/>
        </p:nvCxnSpPr>
        <p:spPr>
          <a:xfrm>
            <a:off x="5417530" y="1683307"/>
            <a:ext cx="590536" cy="0"/>
          </a:xfrm>
          <a:prstGeom prst="straightConnector1">
            <a:avLst/>
          </a:prstGeom>
          <a:ln w="57150">
            <a:solidFill>
              <a:srgbClr val="E18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34DDECA-AA27-BD90-BF2C-E92A2AEE8FA2}"/>
              </a:ext>
            </a:extLst>
          </p:cNvPr>
          <p:cNvCxnSpPr>
            <a:cxnSpLocks/>
          </p:cNvCxnSpPr>
          <p:nvPr/>
        </p:nvCxnSpPr>
        <p:spPr>
          <a:xfrm flipH="1" flipV="1">
            <a:off x="5618036" y="1699177"/>
            <a:ext cx="788806" cy="42404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20">
            <a:extLst>
              <a:ext uri="{FF2B5EF4-FFF2-40B4-BE49-F238E27FC236}">
                <a16:creationId xmlns:a16="http://schemas.microsoft.com/office/drawing/2014/main" id="{256609F6-C8DC-1C2A-7D70-EADE91868BE4}"/>
              </a:ext>
            </a:extLst>
          </p:cNvPr>
          <p:cNvSpPr/>
          <p:nvPr/>
        </p:nvSpPr>
        <p:spPr>
          <a:xfrm>
            <a:off x="6327366" y="1854559"/>
            <a:ext cx="2332297" cy="4479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1812C"/>
                </a:solidFill>
                <a:latin typeface="Candara" panose="020E0502030303020204" pitchFamily="34" charset="0"/>
              </a:rPr>
              <a:t>3.2x higher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7B99C28-A5A1-BF1F-6933-53CE9DF7862F}"/>
              </a:ext>
            </a:extLst>
          </p:cNvPr>
          <p:cNvCxnSpPr>
            <a:cxnSpLocks/>
          </p:cNvCxnSpPr>
          <p:nvPr/>
        </p:nvCxnSpPr>
        <p:spPr>
          <a:xfrm>
            <a:off x="5516142" y="3007398"/>
            <a:ext cx="0" cy="1180617"/>
          </a:xfrm>
          <a:prstGeom prst="line">
            <a:avLst/>
          </a:prstGeom>
          <a:ln w="31750">
            <a:solidFill>
              <a:srgbClr val="55A86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C19CDAD-072F-5765-DC9B-C58A1188EA83}"/>
              </a:ext>
            </a:extLst>
          </p:cNvPr>
          <p:cNvCxnSpPr>
            <a:cxnSpLocks/>
          </p:cNvCxnSpPr>
          <p:nvPr/>
        </p:nvCxnSpPr>
        <p:spPr>
          <a:xfrm>
            <a:off x="6866437" y="2990520"/>
            <a:ext cx="0" cy="1180617"/>
          </a:xfrm>
          <a:prstGeom prst="line">
            <a:avLst/>
          </a:prstGeom>
          <a:ln w="31750">
            <a:solidFill>
              <a:srgbClr val="E181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3482A45-52C3-B73E-1421-C5577D63E540}"/>
              </a:ext>
            </a:extLst>
          </p:cNvPr>
          <p:cNvCxnSpPr>
            <a:cxnSpLocks/>
          </p:cNvCxnSpPr>
          <p:nvPr/>
        </p:nvCxnSpPr>
        <p:spPr>
          <a:xfrm>
            <a:off x="5527668" y="3117280"/>
            <a:ext cx="1350295" cy="0"/>
          </a:xfrm>
          <a:prstGeom prst="straightConnector1">
            <a:avLst/>
          </a:prstGeom>
          <a:ln w="57150">
            <a:solidFill>
              <a:srgbClr val="E18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20">
            <a:extLst>
              <a:ext uri="{FF2B5EF4-FFF2-40B4-BE49-F238E27FC236}">
                <a16:creationId xmlns:a16="http://schemas.microsoft.com/office/drawing/2014/main" id="{068C8370-B89A-1BF6-A370-36174D911C37}"/>
              </a:ext>
            </a:extLst>
          </p:cNvPr>
          <p:cNvSpPr/>
          <p:nvPr/>
        </p:nvSpPr>
        <p:spPr>
          <a:xfrm>
            <a:off x="7075511" y="3054396"/>
            <a:ext cx="1991260" cy="4479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1812C"/>
                </a:solidFill>
                <a:latin typeface="Candara" panose="020E0502030303020204" pitchFamily="34" charset="0"/>
              </a:rPr>
              <a:t>4.5x higher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4EB5A6-3229-C5F8-F023-7D3CF06A19F5}"/>
              </a:ext>
            </a:extLst>
          </p:cNvPr>
          <p:cNvCxnSpPr>
            <a:cxnSpLocks/>
            <a:stCxn id="61" idx="1"/>
          </p:cNvCxnSpPr>
          <p:nvPr/>
        </p:nvCxnSpPr>
        <p:spPr>
          <a:xfrm flipH="1" flipV="1">
            <a:off x="6327366" y="3142156"/>
            <a:ext cx="748145" cy="13621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41B22C7-FF9D-9F77-297D-2704178721FB}"/>
              </a:ext>
            </a:extLst>
          </p:cNvPr>
          <p:cNvSpPr/>
          <p:nvPr/>
        </p:nvSpPr>
        <p:spPr>
          <a:xfrm>
            <a:off x="303246" y="1492319"/>
            <a:ext cx="351524" cy="2451031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7C9B8A-09C3-BAB8-204B-3EFF86787A18}"/>
              </a:ext>
            </a:extLst>
          </p:cNvPr>
          <p:cNvSpPr/>
          <p:nvPr/>
        </p:nvSpPr>
        <p:spPr>
          <a:xfrm>
            <a:off x="2842005" y="891882"/>
            <a:ext cx="4078859" cy="302843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E87416-BBF7-7194-8099-722A220AF3F6}"/>
              </a:ext>
            </a:extLst>
          </p:cNvPr>
          <p:cNvSpPr/>
          <p:nvPr/>
        </p:nvSpPr>
        <p:spPr>
          <a:xfrm>
            <a:off x="2694131" y="1226966"/>
            <a:ext cx="562949" cy="302844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6F3665-F726-718E-0237-343AFFB6C3A7}"/>
              </a:ext>
            </a:extLst>
          </p:cNvPr>
          <p:cNvSpPr/>
          <p:nvPr/>
        </p:nvSpPr>
        <p:spPr>
          <a:xfrm>
            <a:off x="671461" y="1907654"/>
            <a:ext cx="351524" cy="538366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2BBDD7-D743-8C0B-08F1-E7685CA2C344}"/>
              </a:ext>
            </a:extLst>
          </p:cNvPr>
          <p:cNvSpPr/>
          <p:nvPr/>
        </p:nvSpPr>
        <p:spPr>
          <a:xfrm>
            <a:off x="693101" y="3262706"/>
            <a:ext cx="315276" cy="606349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5FDEC9-18EC-C948-8536-8426368996B0}"/>
              </a:ext>
            </a:extLst>
          </p:cNvPr>
          <p:cNvSpPr/>
          <p:nvPr/>
        </p:nvSpPr>
        <p:spPr>
          <a:xfrm>
            <a:off x="6486273" y="1219281"/>
            <a:ext cx="562949" cy="302844"/>
          </a:xfrm>
          <a:prstGeom prst="rect">
            <a:avLst/>
          </a:prstGeom>
          <a:solidFill>
            <a:srgbClr val="D74038">
              <a:alpha val="30000"/>
            </a:srgbClr>
          </a:solidFill>
          <a:ln w="38100">
            <a:solidFill>
              <a:srgbClr val="D43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394013-8240-3D45-920A-396C4CA2A517}"/>
              </a:ext>
            </a:extLst>
          </p:cNvPr>
          <p:cNvSpPr/>
          <p:nvPr/>
        </p:nvSpPr>
        <p:spPr>
          <a:xfrm>
            <a:off x="3412806" y="4389621"/>
            <a:ext cx="2914560" cy="322885"/>
          </a:xfrm>
          <a:prstGeom prst="rect">
            <a:avLst/>
          </a:prstGeom>
          <a:solidFill>
            <a:srgbClr val="07E8F9">
              <a:alpha val="29804"/>
            </a:srgbClr>
          </a:solidFill>
          <a:ln w="38100">
            <a:solidFill>
              <a:srgbClr val="05B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0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6" grpId="0" animBg="1"/>
      <p:bldP spid="14" grpId="0" animBg="1"/>
      <p:bldP spid="37" grpId="0" animBg="1"/>
      <p:bldP spid="46" grpId="0" animBg="1"/>
      <p:bldP spid="61" grpId="0" animBg="1"/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YFCC100M: Performance Comparison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009E2-729E-6FCB-66E9-0BD67F241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b="605"/>
          <a:stretch/>
        </p:blipFill>
        <p:spPr>
          <a:xfrm>
            <a:off x="967602" y="1196909"/>
            <a:ext cx="7297420" cy="4985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7BEC60-E76E-D9A3-CDE5-E3B154F5A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10572" r="96191" b="43548"/>
          <a:stretch/>
        </p:blipFill>
        <p:spPr>
          <a:xfrm>
            <a:off x="492760" y="2461260"/>
            <a:ext cx="284480" cy="23012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0511D2-23A9-2CE5-277D-5A6E1FEC0A3D}"/>
              </a:ext>
            </a:extLst>
          </p:cNvPr>
          <p:cNvSpPr/>
          <p:nvPr/>
        </p:nvSpPr>
        <p:spPr>
          <a:xfrm>
            <a:off x="2814320" y="5913120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309D96-274A-1FB6-8090-061F26349238}"/>
              </a:ext>
            </a:extLst>
          </p:cNvPr>
          <p:cNvSpPr/>
          <p:nvPr/>
        </p:nvSpPr>
        <p:spPr>
          <a:xfrm>
            <a:off x="6548120" y="5854700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38356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BB6B83-CDD9-EFD8-A064-61B3213934B2}"/>
              </a:ext>
            </a:extLst>
          </p:cNvPr>
          <p:cNvSpPr txBox="1"/>
          <p:nvPr/>
        </p:nvSpPr>
        <p:spPr>
          <a:xfrm>
            <a:off x="177420" y="1297881"/>
            <a:ext cx="878915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Stochastic Gradient Descent (SGD)</a:t>
            </a:r>
            <a:r>
              <a:rPr lang="en-US" sz="2400" dirty="0">
                <a:latin typeface="Candara" panose="020E0502030303020204" pitchFamily="34" charset="0"/>
              </a:rPr>
              <a:t> is perhaps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most important </a:t>
            </a:r>
            <a:r>
              <a:rPr lang="en-US" sz="2400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commonly deployed optimization algorithm</a:t>
            </a:r>
            <a:r>
              <a:rPr lang="en-US" sz="2400" dirty="0">
                <a:latin typeface="Candara" panose="020E0502030303020204" pitchFamily="34" charset="0"/>
              </a:rPr>
              <a:t> for modern ML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SGD</a:t>
            </a:r>
            <a:r>
              <a:rPr lang="en-US" sz="2400" dirty="0">
                <a:latin typeface="Candara" panose="020E0502030303020204" pitchFamily="34" charset="0"/>
              </a:rPr>
              <a:t> is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main building block of most distributed optimization algorithms</a:t>
            </a:r>
            <a:endParaRPr lang="en-US" sz="2400" dirty="0">
              <a:latin typeface="Candara" panose="020E0502030303020204" pitchFamily="34" charset="0"/>
            </a:endParaRPr>
          </a:p>
          <a:p>
            <a:endParaRPr lang="en-US" sz="3000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Variants of SGD such as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mini-batch SGD </a:t>
            </a:r>
            <a:r>
              <a:rPr lang="en-US" sz="2400" dirty="0">
                <a:latin typeface="Candara" panose="020E0502030303020204" pitchFamily="34" charset="0"/>
              </a:rPr>
              <a:t>allow for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parallelization </a:t>
            </a:r>
            <a:r>
              <a:rPr lang="en-US" sz="2400" dirty="0">
                <a:latin typeface="Candara" panose="020E0502030303020204" pitchFamily="34" charset="0"/>
              </a:rPr>
              <a:t>by batching the training samples in each iteration</a:t>
            </a:r>
          </a:p>
        </p:txBody>
      </p:sp>
    </p:spTree>
    <p:extLst>
      <p:ext uri="{BB962C8B-B14F-4D97-AF65-F5344CB8AC3E}">
        <p14:creationId xmlns:p14="http://schemas.microsoft.com/office/powerpoint/2010/main" val="14729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YFCC100M: Batch Size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EDC05-0F2E-F500-2B27-0D0C13BC1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5" y="1034174"/>
            <a:ext cx="7718530" cy="53346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C506B2-7C0D-B978-B286-F5DB2AD485AB}"/>
              </a:ext>
            </a:extLst>
          </p:cNvPr>
          <p:cNvSpPr/>
          <p:nvPr/>
        </p:nvSpPr>
        <p:spPr>
          <a:xfrm>
            <a:off x="2159000" y="6035040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F05157-16BF-C300-5A25-9110DBB9A16A}"/>
              </a:ext>
            </a:extLst>
          </p:cNvPr>
          <p:cNvSpPr/>
          <p:nvPr/>
        </p:nvSpPr>
        <p:spPr>
          <a:xfrm>
            <a:off x="4572000" y="6099535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64DCB5-CFFA-5C3D-D464-D4C6002CC457}"/>
              </a:ext>
            </a:extLst>
          </p:cNvPr>
          <p:cNvSpPr/>
          <p:nvPr/>
        </p:nvSpPr>
        <p:spPr>
          <a:xfrm>
            <a:off x="6888480" y="6035040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85359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YFCC100M: Weak Scaling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46106-E493-0279-5705-EC8F23A21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1" y="1598726"/>
            <a:ext cx="8581589" cy="39348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81709C-D3E3-67A3-F12D-EFD8FB8F5507}"/>
              </a:ext>
            </a:extLst>
          </p:cNvPr>
          <p:cNvSpPr/>
          <p:nvPr/>
        </p:nvSpPr>
        <p:spPr>
          <a:xfrm>
            <a:off x="2738120" y="5303520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96197C-1C1F-F515-27D4-050584B287F5}"/>
              </a:ext>
            </a:extLst>
          </p:cNvPr>
          <p:cNvSpPr/>
          <p:nvPr/>
        </p:nvSpPr>
        <p:spPr>
          <a:xfrm>
            <a:off x="6685280" y="5303520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9629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YFCC100M: Strong Scaling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61E7F-BD65-045D-4297-6CE1E3E77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1" y="1574547"/>
            <a:ext cx="8620576" cy="39527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87B940-CD1D-D1EA-479F-AE669ACD4B83}"/>
              </a:ext>
            </a:extLst>
          </p:cNvPr>
          <p:cNvSpPr/>
          <p:nvPr/>
        </p:nvSpPr>
        <p:spPr>
          <a:xfrm>
            <a:off x="2748280" y="5283453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02EFF-43E7-7446-5875-58ADC7F3EB77}"/>
              </a:ext>
            </a:extLst>
          </p:cNvPr>
          <p:cNvSpPr/>
          <p:nvPr/>
        </p:nvSpPr>
        <p:spPr>
          <a:xfrm>
            <a:off x="6664960" y="5258052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85187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Criteo: PIM Performance Breakdown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D3294-AF12-46DF-FD9E-57F056DDA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" y="2119591"/>
            <a:ext cx="9063613" cy="261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770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Criteo: PIM Performance Comparison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4C36B-CA78-EE9F-3452-02C43809D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0" y="1151593"/>
            <a:ext cx="7628037" cy="48687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43E7ED-7C48-6297-4447-0E2B2C1D6CBF}"/>
              </a:ext>
            </a:extLst>
          </p:cNvPr>
          <p:cNvSpPr/>
          <p:nvPr/>
        </p:nvSpPr>
        <p:spPr>
          <a:xfrm>
            <a:off x="2819400" y="5751077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4603A-A8A2-AAB4-727D-7AEEF1B13956}"/>
              </a:ext>
            </a:extLst>
          </p:cNvPr>
          <p:cNvSpPr/>
          <p:nvPr/>
        </p:nvSpPr>
        <p:spPr>
          <a:xfrm>
            <a:off x="6395720" y="5751077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5992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Criteo: Batch Size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898DF-E3AA-1AA2-B394-414F29CA6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1" y="1200572"/>
            <a:ext cx="8341785" cy="4890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DA355F-C1D1-D85E-8195-ED5622008EE6}"/>
              </a:ext>
            </a:extLst>
          </p:cNvPr>
          <p:cNvSpPr/>
          <p:nvPr/>
        </p:nvSpPr>
        <p:spPr>
          <a:xfrm>
            <a:off x="1910080" y="5821344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21A80-64C3-86B9-0D27-71567414BA94}"/>
              </a:ext>
            </a:extLst>
          </p:cNvPr>
          <p:cNvSpPr/>
          <p:nvPr/>
        </p:nvSpPr>
        <p:spPr>
          <a:xfrm>
            <a:off x="4531360" y="5862320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89538C-6CD7-14C9-903A-DE7290AB2E5C}"/>
              </a:ext>
            </a:extLst>
          </p:cNvPr>
          <p:cNvSpPr/>
          <p:nvPr/>
        </p:nvSpPr>
        <p:spPr>
          <a:xfrm>
            <a:off x="7152640" y="5770880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764504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Criteo: Weak Scaling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48158-919F-4DD8-79F3-7445E47EB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5" y="1449208"/>
            <a:ext cx="8635490" cy="39595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7837C1-90E2-8DBA-6199-2D73EE3963CB}"/>
              </a:ext>
            </a:extLst>
          </p:cNvPr>
          <p:cNvSpPr/>
          <p:nvPr/>
        </p:nvSpPr>
        <p:spPr>
          <a:xfrm>
            <a:off x="2773680" y="5139551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D00A85-8232-2740-1F71-DCD5A9260DB1}"/>
              </a:ext>
            </a:extLst>
          </p:cNvPr>
          <p:cNvSpPr/>
          <p:nvPr/>
        </p:nvSpPr>
        <p:spPr>
          <a:xfrm>
            <a:off x="6761480" y="5139551"/>
            <a:ext cx="49784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2696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Optimization Algorithms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BB6B83-CDD9-EFD8-A064-61B3213934B2}"/>
              </a:ext>
            </a:extLst>
          </p:cNvPr>
          <p:cNvSpPr txBox="1"/>
          <p:nvPr/>
        </p:nvSpPr>
        <p:spPr>
          <a:xfrm>
            <a:off x="-134016" y="4880795"/>
            <a:ext cx="8994685" cy="150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228600">
              <a:lnSpc>
                <a:spcPct val="90000"/>
              </a:lnSpc>
              <a:spcBef>
                <a:spcPts val="500"/>
              </a:spcBef>
            </a:pPr>
            <a:r>
              <a:rPr lang="en-US" sz="2200" dirty="0">
                <a:latin typeface="Candara" panose="020E0502030303020204" pitchFamily="34" charset="0"/>
              </a:rPr>
              <a:t>Popular centralized optimization algorithms:</a:t>
            </a: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Candara" panose="020E0502030303020204" pitchFamily="34" charset="0"/>
              <a:buChar char="-"/>
            </a:pPr>
            <a:r>
              <a:rPr lang="en-US" sz="2200" b="1" dirty="0">
                <a:latin typeface="Candara" panose="020E0502030303020204" pitchFamily="34" charset="0"/>
              </a:rPr>
              <a:t>Mini-batch SGD with Model Averaging (MA-SGD)</a:t>
            </a: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Candara" panose="020E0502030303020204" pitchFamily="34" charset="0"/>
              <a:buChar char="-"/>
            </a:pPr>
            <a:r>
              <a:rPr lang="en-US" sz="2200" b="1" dirty="0">
                <a:latin typeface="Candara" panose="020E0502030303020204" pitchFamily="34" charset="0"/>
              </a:rPr>
              <a:t>Mini-batch SGD with Gradient Averaging (GA-SGD)</a:t>
            </a: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Font typeface="Candara" panose="020E0502030303020204" pitchFamily="34" charset="0"/>
              <a:buChar char="-"/>
            </a:pPr>
            <a:r>
              <a:rPr lang="en-US" sz="2200" b="1" dirty="0">
                <a:latin typeface="Candara" panose="020E0502030303020204" pitchFamily="34" charset="0"/>
              </a:rPr>
              <a:t>Distributed Alternating Direction Method of Multipliers (ADMM)</a:t>
            </a: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F1CDAD33-91DC-BB05-9C90-A6F00D860F7A}"/>
              </a:ext>
            </a:extLst>
          </p:cNvPr>
          <p:cNvGrpSpPr/>
          <p:nvPr/>
        </p:nvGrpSpPr>
        <p:grpSpPr>
          <a:xfrm>
            <a:off x="635572" y="2412615"/>
            <a:ext cx="892189" cy="851813"/>
            <a:chOff x="466339" y="1709305"/>
            <a:chExt cx="1638908" cy="15647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82306D3-6985-76BC-57B0-826CD977DABE}"/>
                </a:ext>
              </a:extLst>
            </p:cNvPr>
            <p:cNvSpPr/>
            <p:nvPr/>
          </p:nvSpPr>
          <p:spPr>
            <a:xfrm>
              <a:off x="466339" y="1709305"/>
              <a:ext cx="962581" cy="1561688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9459396-6A23-23F5-F8FC-9AA331668E0E}"/>
                </a:ext>
              </a:extLst>
            </p:cNvPr>
            <p:cNvSpPr/>
            <p:nvPr/>
          </p:nvSpPr>
          <p:spPr>
            <a:xfrm>
              <a:off x="508970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CA26C47-45DD-B946-9C01-D6DB8A4691DF}"/>
                </a:ext>
              </a:extLst>
            </p:cNvPr>
            <p:cNvSpPr/>
            <p:nvPr/>
          </p:nvSpPr>
          <p:spPr>
            <a:xfrm>
              <a:off x="542603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B0C3694-586E-BA67-E76D-26C8AA0E3F2A}"/>
                </a:ext>
              </a:extLst>
            </p:cNvPr>
            <p:cNvSpPr/>
            <p:nvPr/>
          </p:nvSpPr>
          <p:spPr>
            <a:xfrm>
              <a:off x="585549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BB27542-F4F3-8D63-D47D-A361384E849C}"/>
                </a:ext>
              </a:extLst>
            </p:cNvPr>
            <p:cNvSpPr/>
            <p:nvPr/>
          </p:nvSpPr>
          <p:spPr>
            <a:xfrm>
              <a:off x="585549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1CBBBCB5-4F23-28CE-D75B-71BACC12FAB4}"/>
                </a:ext>
              </a:extLst>
            </p:cNvPr>
            <p:cNvSpPr/>
            <p:nvPr/>
          </p:nvSpPr>
          <p:spPr>
            <a:xfrm>
              <a:off x="585111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4E39ABDD-9099-12DF-21ED-DADC004F4D92}"/>
                </a:ext>
              </a:extLst>
            </p:cNvPr>
            <p:cNvSpPr/>
            <p:nvPr/>
          </p:nvSpPr>
          <p:spPr>
            <a:xfrm>
              <a:off x="589841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1ED853A5-7428-CF04-8B97-9BA0EE15E34F}"/>
                </a:ext>
              </a:extLst>
            </p:cNvPr>
            <p:cNvSpPr/>
            <p:nvPr/>
          </p:nvSpPr>
          <p:spPr>
            <a:xfrm>
              <a:off x="585111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360DE530-26B4-3795-936F-A24E66077214}"/>
                </a:ext>
              </a:extLst>
            </p:cNvPr>
            <p:cNvSpPr/>
            <p:nvPr/>
          </p:nvSpPr>
          <p:spPr>
            <a:xfrm>
              <a:off x="585111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8E0C71B9-4B2F-D9A6-E9CE-526F1A969BB0}"/>
                </a:ext>
              </a:extLst>
            </p:cNvPr>
            <p:cNvGrpSpPr/>
            <p:nvPr/>
          </p:nvGrpSpPr>
          <p:grpSpPr>
            <a:xfrm>
              <a:off x="638032" y="2010899"/>
              <a:ext cx="650966" cy="1080174"/>
              <a:chOff x="638032" y="2010899"/>
              <a:chExt cx="650966" cy="108017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9650987-FAFE-B64B-D512-BE736469216E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421A8F7-839A-CB70-3E26-164EE782B8C7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38DC300-2EC6-0489-ECC1-58E354ADAD3A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B01E080-5884-3BEE-EBCA-1717D8CF33CD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BB5BB6C-7296-FF7B-1411-B954436BD057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7D2E381D-4833-1EFF-4B5F-2A8C9C7AEA52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7A710B8-AE0B-BBE9-3620-2ED8B566937F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4CDFF17-7A0C-A6C0-D725-819E90A5EF03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472B2C9-AA0A-51CE-F824-4AD5B1747B65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43870F1-C93E-8346-A9A0-D4BC7E6DE48F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6C2A5428-31FA-0C3F-C739-AD94444B4CED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1B5C32C-32D0-207F-35C2-38646627F832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28320FC-1EEC-1F18-E3CC-F9D0C2B7096D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3AE10460-17D2-36E1-28D8-BA427C9170D4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97C23B5-62C8-E254-2498-48435BB840E2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80024E0-2914-6D22-87D5-9C6AC5CE55F5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BFE41AD-E22A-3FF1-9EA8-F3E20FDA65D7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8332C6F-AB98-B2B7-8E48-01EE6B0198A3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6EE8473-E91B-0E0B-529A-3192A8FFFF11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918663A-3870-B6DD-FDB9-817B5C7C0087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D79329D6-BECB-6B81-5914-DEA82F6B5951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2ECEAEE-25ED-0D82-C06A-7A095132D49E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4194C2C1-62B4-3124-CFA6-DFC8A38429A0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73EE4E61-4060-1626-3F76-ECC2BC0624AA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6E9AA329-432C-8275-2692-11A0F441FB47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0F4D8863-2C9A-346D-D144-A1BBC3D5798B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4BA3C21-64EF-1C16-CD1D-304FC318A2A1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00E22D4F-4CA8-FA18-F601-BD6E643B526B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8080752-29C2-56DC-AB18-B8DBFC0122D9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27AEF978-C84B-FE3D-778F-000A485AEC83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BA9E26F-5FA9-7CE6-8488-0D7501A6D9EA}"/>
                </a:ext>
              </a:extLst>
            </p:cNvPr>
            <p:cNvSpPr/>
            <p:nvPr/>
          </p:nvSpPr>
          <p:spPr>
            <a:xfrm>
              <a:off x="1197920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05482F3-E2AC-E55F-3801-76DF10593F7B}"/>
                </a:ext>
              </a:extLst>
            </p:cNvPr>
            <p:cNvSpPr/>
            <p:nvPr/>
          </p:nvSpPr>
          <p:spPr>
            <a:xfrm>
              <a:off x="1052021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88169927-B653-34F1-79AF-19BF228D3237}"/>
                </a:ext>
              </a:extLst>
            </p:cNvPr>
            <p:cNvSpPr/>
            <p:nvPr/>
          </p:nvSpPr>
          <p:spPr>
            <a:xfrm>
              <a:off x="1142666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chemeClr val="tx1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F0EC0D6-D897-4673-2B2D-46AAAAE080AD}"/>
                </a:ext>
              </a:extLst>
            </p:cNvPr>
            <p:cNvSpPr/>
            <p:nvPr/>
          </p:nvSpPr>
          <p:spPr>
            <a:xfrm>
              <a:off x="1549826" y="3071504"/>
              <a:ext cx="148260" cy="1424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3EC19A2-544E-BE57-F812-9940E5386E4A}"/>
                </a:ext>
              </a:extLst>
            </p:cNvPr>
            <p:cNvSpPr/>
            <p:nvPr/>
          </p:nvSpPr>
          <p:spPr>
            <a:xfrm>
              <a:off x="1436032" y="3210401"/>
              <a:ext cx="390193" cy="636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D609F6FF-40CD-940B-A7DE-2323967FA5CA}"/>
                </a:ext>
              </a:extLst>
            </p:cNvPr>
            <p:cNvSpPr/>
            <p:nvPr/>
          </p:nvSpPr>
          <p:spPr>
            <a:xfrm>
              <a:off x="1230928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C799706F-E66E-00D3-12F5-C9A5AD2F59B2}"/>
              </a:ext>
            </a:extLst>
          </p:cNvPr>
          <p:cNvGrpSpPr/>
          <p:nvPr/>
        </p:nvGrpSpPr>
        <p:grpSpPr>
          <a:xfrm>
            <a:off x="631700" y="2408994"/>
            <a:ext cx="896112" cy="850392"/>
            <a:chOff x="6338633" y="1709305"/>
            <a:chExt cx="1638908" cy="1564740"/>
          </a:xfrm>
        </p:grpSpPr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3D1EFCEC-A568-ADEC-13C3-EE24EC328D0C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1" name="Rectangle: Rounded Corners 170">
              <a:extLst>
                <a:ext uri="{FF2B5EF4-FFF2-40B4-BE49-F238E27FC236}">
                  <a16:creationId xmlns:a16="http://schemas.microsoft.com/office/drawing/2014/main" id="{12104BD5-64CD-F6CD-F19E-F332301E9199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09D54BC0-FFD1-20AF-FD33-1DC5FE49FE65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EBD3027-70C4-4BB3-1B47-6DE81312FE53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0583266E-4104-DD0E-2202-A0D9FD8E115D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CA00B858-4136-D1FD-DD1A-0DF047BA7BF3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EFF61149-E059-F36F-7839-4B5C624F977C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7" name="Rectangle: Rounded Corners 176">
              <a:extLst>
                <a:ext uri="{FF2B5EF4-FFF2-40B4-BE49-F238E27FC236}">
                  <a16:creationId xmlns:a16="http://schemas.microsoft.com/office/drawing/2014/main" id="{0A2EBCB7-1B68-0D0A-D7B6-5CC3B4A93A0D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A624BF73-FEFB-8045-9CC0-080501CA1448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E2FBE866-333A-C88F-EDD9-1D3AC827B419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23216FEF-04CA-F35E-4124-27C1A5A9EE4C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4F367E53-CFEC-289E-D0BC-A1D77D0C6860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F6CE1F4B-7666-3073-CCB8-A00FAD12DB21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4D216D99-3629-7224-6415-E9139515CDDC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AE95736-5905-49FD-60FD-A86CB46DD391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266C56C5-4640-AE0E-EAC9-861454F07EAE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6299B1C9-B473-F806-1D3B-395F34B170EF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964B92AA-C9FC-C0AB-EA10-B82B8B3263DA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64776B67-0C02-F6EA-18B6-AAD9D98EFF48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4A5EB1F3-2C8E-8F6B-B509-EDE859990200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6F6A7A2D-D31C-A16B-A567-9DFBBFADEA9F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D65F0A56-1F1A-474D-6F9D-9DA1C8E962A6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CC046529-57AA-DC7C-1894-899585F6DAB1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A38A2C8-50E9-8612-0426-5EECEC8A6E1A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211016D-A22A-54E5-62E6-EAA5020FA968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EF5E9A6B-2BAF-5210-F322-9AA3F301A809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A3BF6AB0-46FD-B9B0-E5B4-073F44ABD8E3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73D425BF-EB02-A035-5146-9F26A2761CFF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DD3A7F28-A3D5-5863-828D-43453DA9F85E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A39C89B-51A8-AE49-22E0-E9B6B39DDC90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482E83A4-4591-ACB1-A005-A270488E8A08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19E819A7-5607-38D9-12E5-C3183B78E0D0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E5C5A6B4-EA75-95D7-79D3-2CF51A22FBD4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66CB418C-C053-2FD5-3442-6A66D4621898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D5EDEDD3-560F-2EE3-BDC4-A783992BE5AF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241C2D51-3627-114C-D0F8-CEFC40C0A10C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74C7CBD4-A25A-B2FE-1F98-6F27C4514753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CF4139C6-4FB3-1380-F579-74C9BE2CDBA9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D2849996-B249-D6C0-A413-1D640BF17963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C79E8B03-307D-3F7F-0D22-1135AB1C3DEB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C987861-2D32-531F-708D-AB6C1C0EEBA8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A54DF72A-2BB2-39B1-59B3-C690A75D94B6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2" name="Rectangle: Rounded Corners 211">
              <a:extLst>
                <a:ext uri="{FF2B5EF4-FFF2-40B4-BE49-F238E27FC236}">
                  <a16:creationId xmlns:a16="http://schemas.microsoft.com/office/drawing/2014/main" id="{7FF49C98-1A14-A912-B0F7-8F8E075E18F8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80C155C-3C8C-7E8A-9F3E-39B2F467EBF4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B98A3948-9C3F-9C6D-C582-4CD45913BDFE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B0E91B3F-D12A-CD09-14BD-47231CAAC953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219" name="central node_black">
            <a:extLst>
              <a:ext uri="{FF2B5EF4-FFF2-40B4-BE49-F238E27FC236}">
                <a16:creationId xmlns:a16="http://schemas.microsoft.com/office/drawing/2014/main" id="{8DC42511-366A-46A5-6427-46BCF56C955E}"/>
              </a:ext>
            </a:extLst>
          </p:cNvPr>
          <p:cNvGrpSpPr/>
          <p:nvPr/>
        </p:nvGrpSpPr>
        <p:grpSpPr>
          <a:xfrm>
            <a:off x="1863491" y="2882232"/>
            <a:ext cx="892189" cy="851813"/>
            <a:chOff x="466339" y="1709305"/>
            <a:chExt cx="1638908" cy="1564740"/>
          </a:xfrm>
        </p:grpSpPr>
        <p:sp>
          <p:nvSpPr>
            <p:cNvPr id="220" name="Rectangle: Rounded Corners 219">
              <a:extLst>
                <a:ext uri="{FF2B5EF4-FFF2-40B4-BE49-F238E27FC236}">
                  <a16:creationId xmlns:a16="http://schemas.microsoft.com/office/drawing/2014/main" id="{F9EED7D6-FBC1-E3A7-D8D9-CAE6CE834492}"/>
                </a:ext>
              </a:extLst>
            </p:cNvPr>
            <p:cNvSpPr/>
            <p:nvPr/>
          </p:nvSpPr>
          <p:spPr>
            <a:xfrm>
              <a:off x="466339" y="1709305"/>
              <a:ext cx="962581" cy="1561688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1" name="Rectangle: Rounded Corners 220">
              <a:extLst>
                <a:ext uri="{FF2B5EF4-FFF2-40B4-BE49-F238E27FC236}">
                  <a16:creationId xmlns:a16="http://schemas.microsoft.com/office/drawing/2014/main" id="{F336A9AD-A49D-4301-7ADB-6522B6DE61A0}"/>
                </a:ext>
              </a:extLst>
            </p:cNvPr>
            <p:cNvSpPr/>
            <p:nvPr/>
          </p:nvSpPr>
          <p:spPr>
            <a:xfrm>
              <a:off x="508970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1DC54DE5-39CB-D6EC-9C48-6753C864A4AE}"/>
                </a:ext>
              </a:extLst>
            </p:cNvPr>
            <p:cNvSpPr/>
            <p:nvPr/>
          </p:nvSpPr>
          <p:spPr>
            <a:xfrm>
              <a:off x="542603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3" name="Rectangle: Rounded Corners 222">
              <a:extLst>
                <a:ext uri="{FF2B5EF4-FFF2-40B4-BE49-F238E27FC236}">
                  <a16:creationId xmlns:a16="http://schemas.microsoft.com/office/drawing/2014/main" id="{2F374725-5020-1ABB-CDD1-81A0B51372AC}"/>
                </a:ext>
              </a:extLst>
            </p:cNvPr>
            <p:cNvSpPr/>
            <p:nvPr/>
          </p:nvSpPr>
          <p:spPr>
            <a:xfrm>
              <a:off x="585549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4" name="Rectangle: Rounded Corners 223">
              <a:extLst>
                <a:ext uri="{FF2B5EF4-FFF2-40B4-BE49-F238E27FC236}">
                  <a16:creationId xmlns:a16="http://schemas.microsoft.com/office/drawing/2014/main" id="{724EB48A-849F-502E-9DE3-8158DA739E5B}"/>
                </a:ext>
              </a:extLst>
            </p:cNvPr>
            <p:cNvSpPr/>
            <p:nvPr/>
          </p:nvSpPr>
          <p:spPr>
            <a:xfrm>
              <a:off x="585549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5" name="Rectangle: Rounded Corners 224">
              <a:extLst>
                <a:ext uri="{FF2B5EF4-FFF2-40B4-BE49-F238E27FC236}">
                  <a16:creationId xmlns:a16="http://schemas.microsoft.com/office/drawing/2014/main" id="{2E3E36C9-2EDF-BA1E-F9DA-DCB2DCC089F2}"/>
                </a:ext>
              </a:extLst>
            </p:cNvPr>
            <p:cNvSpPr/>
            <p:nvPr/>
          </p:nvSpPr>
          <p:spPr>
            <a:xfrm>
              <a:off x="585111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F55463F4-A350-B476-5888-6F13DE3F78EF}"/>
                </a:ext>
              </a:extLst>
            </p:cNvPr>
            <p:cNvSpPr/>
            <p:nvPr/>
          </p:nvSpPr>
          <p:spPr>
            <a:xfrm>
              <a:off x="589841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C75E7EC4-395C-1DF5-CBCC-0137D5D6E4F8}"/>
                </a:ext>
              </a:extLst>
            </p:cNvPr>
            <p:cNvSpPr/>
            <p:nvPr/>
          </p:nvSpPr>
          <p:spPr>
            <a:xfrm>
              <a:off x="585111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8" name="Rectangle: Rounded Corners 227">
              <a:extLst>
                <a:ext uri="{FF2B5EF4-FFF2-40B4-BE49-F238E27FC236}">
                  <a16:creationId xmlns:a16="http://schemas.microsoft.com/office/drawing/2014/main" id="{466000DB-1FE6-D7F4-EEC6-91BD227893BC}"/>
                </a:ext>
              </a:extLst>
            </p:cNvPr>
            <p:cNvSpPr/>
            <p:nvPr/>
          </p:nvSpPr>
          <p:spPr>
            <a:xfrm>
              <a:off x="585111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4013B259-1186-B29C-2D5A-34C270F915D9}"/>
                </a:ext>
              </a:extLst>
            </p:cNvPr>
            <p:cNvGrpSpPr/>
            <p:nvPr/>
          </p:nvGrpSpPr>
          <p:grpSpPr>
            <a:xfrm>
              <a:off x="638032" y="2010899"/>
              <a:ext cx="650966" cy="1080174"/>
              <a:chOff x="638032" y="2010899"/>
              <a:chExt cx="650966" cy="1080174"/>
            </a:xfrm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1AC7FBD8-BD52-A65C-B3E7-F080D8AD0A6A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8E8CFEA5-F895-C99B-9939-714D38EA728D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22DFB7F9-CBA6-F5B7-B43F-96C09C2AFAAE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4C32351-D12E-2FFF-81AF-CF5CDD62F66C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C884CC48-45CB-2F27-FE70-A3C410E21205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C8BBE67-D72F-9440-A900-AE456541A2D8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F8DEF4EF-2E0A-E036-8CD4-7671CDED0823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A4B003-C66A-9B34-2326-4E63BB1865D2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22976C9E-73FE-1107-66F8-D9B493AD8478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E78A151E-11A6-C6D5-CE40-D1BA6C33E7CC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F8CE8D21-DDD6-EE1B-B708-CC927BA9FB5D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F92ED969-C0CD-269D-25AD-5D5A9C64FF5E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7EAAE856-3085-541F-3386-0CFE669789DE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DE0F1835-1CC4-2526-B63B-A86192A2FFA2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841B2FCB-3DE0-9D8E-541C-64670DB762C9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1480FEC9-2022-EB45-2F4D-56B6AC61DA74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2A00A2DB-974B-6D58-E275-90D86F34A374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006D4B51-0D84-0D83-BC1D-1C00D2F74529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726869D7-7879-CCF3-6269-E3D5AF306555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5889CAB1-9C94-0F5B-21F8-EFFFC6D9F4C1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14B47349-7ADA-7ACA-DCA0-290DA708CFE5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836E7D8D-46F1-ACDF-7F16-7CE8729A9FFD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EE0DD20A-2AA9-DA42-727F-5430981D8B48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28DC81BC-F56B-32C5-9E11-32B69F0FB8F5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4086753D-D705-F503-AC8C-FB5C63B37DD4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3EDF8AC6-6942-F7A8-71E9-9C9E4DC78D72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8BF9CB3E-0F34-378B-11BA-4943956FF6E1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AFFDDBA5-3CF5-2CA3-85E7-1DFC5A79C36D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2C4DA333-1A17-84A6-C511-C43D84368800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E1C8B597-45FC-9BE9-E1C7-6692D511212F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75FAF619-44C8-1448-60D1-C29EC8F01AB6}"/>
                </a:ext>
              </a:extLst>
            </p:cNvPr>
            <p:cNvSpPr/>
            <p:nvPr/>
          </p:nvSpPr>
          <p:spPr>
            <a:xfrm>
              <a:off x="1197920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6FD36BBB-063F-B8C7-58E1-12E29F0DA836}"/>
                </a:ext>
              </a:extLst>
            </p:cNvPr>
            <p:cNvSpPr/>
            <p:nvPr/>
          </p:nvSpPr>
          <p:spPr>
            <a:xfrm>
              <a:off x="1052021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15B12F46-0FB3-3CB8-4BCD-B01809517FF0}"/>
                </a:ext>
              </a:extLst>
            </p:cNvPr>
            <p:cNvSpPr/>
            <p:nvPr/>
          </p:nvSpPr>
          <p:spPr>
            <a:xfrm>
              <a:off x="1142666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chemeClr val="tx1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FF23A3CC-CC36-8989-56A3-C785AD83F4A9}"/>
                </a:ext>
              </a:extLst>
            </p:cNvPr>
            <p:cNvSpPr/>
            <p:nvPr/>
          </p:nvSpPr>
          <p:spPr>
            <a:xfrm>
              <a:off x="1549826" y="3071504"/>
              <a:ext cx="148260" cy="1424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EA6FD4EF-7815-6613-1FEC-465CA9A952A5}"/>
                </a:ext>
              </a:extLst>
            </p:cNvPr>
            <p:cNvSpPr/>
            <p:nvPr/>
          </p:nvSpPr>
          <p:spPr>
            <a:xfrm>
              <a:off x="1436032" y="3210401"/>
              <a:ext cx="390193" cy="636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5" name="Rectangle: Rounded Corners 234">
              <a:extLst>
                <a:ext uri="{FF2B5EF4-FFF2-40B4-BE49-F238E27FC236}">
                  <a16:creationId xmlns:a16="http://schemas.microsoft.com/office/drawing/2014/main" id="{18924ABA-D32B-0B48-96F3-088135515F9E}"/>
                </a:ext>
              </a:extLst>
            </p:cNvPr>
            <p:cNvSpPr/>
            <p:nvPr/>
          </p:nvSpPr>
          <p:spPr>
            <a:xfrm>
              <a:off x="1230928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CCD19DD2-A475-5BB2-83F9-CCD833C40E29}"/>
              </a:ext>
            </a:extLst>
          </p:cNvPr>
          <p:cNvGrpSpPr/>
          <p:nvPr/>
        </p:nvGrpSpPr>
        <p:grpSpPr>
          <a:xfrm>
            <a:off x="1720026" y="1568128"/>
            <a:ext cx="892189" cy="851813"/>
            <a:chOff x="466339" y="1709305"/>
            <a:chExt cx="1638908" cy="1564740"/>
          </a:xfrm>
        </p:grpSpPr>
        <p:sp>
          <p:nvSpPr>
            <p:cNvPr id="267" name="Rectangle: Rounded Corners 266">
              <a:extLst>
                <a:ext uri="{FF2B5EF4-FFF2-40B4-BE49-F238E27FC236}">
                  <a16:creationId xmlns:a16="http://schemas.microsoft.com/office/drawing/2014/main" id="{11C3D861-DD4E-324C-3079-2718DD717B86}"/>
                </a:ext>
              </a:extLst>
            </p:cNvPr>
            <p:cNvSpPr/>
            <p:nvPr/>
          </p:nvSpPr>
          <p:spPr>
            <a:xfrm>
              <a:off x="466339" y="1709305"/>
              <a:ext cx="962581" cy="1561688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8" name="Rectangle: Rounded Corners 267">
              <a:extLst>
                <a:ext uri="{FF2B5EF4-FFF2-40B4-BE49-F238E27FC236}">
                  <a16:creationId xmlns:a16="http://schemas.microsoft.com/office/drawing/2014/main" id="{FACEA5D0-61D7-C1C9-1728-23E1749A8EF1}"/>
                </a:ext>
              </a:extLst>
            </p:cNvPr>
            <p:cNvSpPr/>
            <p:nvPr/>
          </p:nvSpPr>
          <p:spPr>
            <a:xfrm>
              <a:off x="508970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9" name="Rectangle: Rounded Corners 268">
              <a:extLst>
                <a:ext uri="{FF2B5EF4-FFF2-40B4-BE49-F238E27FC236}">
                  <a16:creationId xmlns:a16="http://schemas.microsoft.com/office/drawing/2014/main" id="{05F68216-34DD-D721-BFDF-883B242E3C71}"/>
                </a:ext>
              </a:extLst>
            </p:cNvPr>
            <p:cNvSpPr/>
            <p:nvPr/>
          </p:nvSpPr>
          <p:spPr>
            <a:xfrm>
              <a:off x="542603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0" name="Rectangle: Rounded Corners 269">
              <a:extLst>
                <a:ext uri="{FF2B5EF4-FFF2-40B4-BE49-F238E27FC236}">
                  <a16:creationId xmlns:a16="http://schemas.microsoft.com/office/drawing/2014/main" id="{B939C9CD-E932-BEE7-EA4D-020C3EC8FA26}"/>
                </a:ext>
              </a:extLst>
            </p:cNvPr>
            <p:cNvSpPr/>
            <p:nvPr/>
          </p:nvSpPr>
          <p:spPr>
            <a:xfrm>
              <a:off x="585549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1" name="Rectangle: Rounded Corners 270">
              <a:extLst>
                <a:ext uri="{FF2B5EF4-FFF2-40B4-BE49-F238E27FC236}">
                  <a16:creationId xmlns:a16="http://schemas.microsoft.com/office/drawing/2014/main" id="{34D4C335-666B-C1D5-BCCE-C62D557BF37A}"/>
                </a:ext>
              </a:extLst>
            </p:cNvPr>
            <p:cNvSpPr/>
            <p:nvPr/>
          </p:nvSpPr>
          <p:spPr>
            <a:xfrm>
              <a:off x="585549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2" name="Rectangle: Rounded Corners 271">
              <a:extLst>
                <a:ext uri="{FF2B5EF4-FFF2-40B4-BE49-F238E27FC236}">
                  <a16:creationId xmlns:a16="http://schemas.microsoft.com/office/drawing/2014/main" id="{8E82FAB2-49EB-B9FB-4A0C-D82DD62C045F}"/>
                </a:ext>
              </a:extLst>
            </p:cNvPr>
            <p:cNvSpPr/>
            <p:nvPr/>
          </p:nvSpPr>
          <p:spPr>
            <a:xfrm>
              <a:off x="585111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3" name="Rectangle: Rounded Corners 272">
              <a:extLst>
                <a:ext uri="{FF2B5EF4-FFF2-40B4-BE49-F238E27FC236}">
                  <a16:creationId xmlns:a16="http://schemas.microsoft.com/office/drawing/2014/main" id="{5084EF5A-FAC4-063E-4274-3668CD9E666A}"/>
                </a:ext>
              </a:extLst>
            </p:cNvPr>
            <p:cNvSpPr/>
            <p:nvPr/>
          </p:nvSpPr>
          <p:spPr>
            <a:xfrm>
              <a:off x="589841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4" name="Rectangle: Rounded Corners 273">
              <a:extLst>
                <a:ext uri="{FF2B5EF4-FFF2-40B4-BE49-F238E27FC236}">
                  <a16:creationId xmlns:a16="http://schemas.microsoft.com/office/drawing/2014/main" id="{9DC14A11-B197-88E5-33AD-E7C309DFBA3C}"/>
                </a:ext>
              </a:extLst>
            </p:cNvPr>
            <p:cNvSpPr/>
            <p:nvPr/>
          </p:nvSpPr>
          <p:spPr>
            <a:xfrm>
              <a:off x="585111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5" name="Rectangle: Rounded Corners 274">
              <a:extLst>
                <a:ext uri="{FF2B5EF4-FFF2-40B4-BE49-F238E27FC236}">
                  <a16:creationId xmlns:a16="http://schemas.microsoft.com/office/drawing/2014/main" id="{3F4FF01E-7341-663F-E835-F5214B866275}"/>
                </a:ext>
              </a:extLst>
            </p:cNvPr>
            <p:cNvSpPr/>
            <p:nvPr/>
          </p:nvSpPr>
          <p:spPr>
            <a:xfrm>
              <a:off x="585111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4A43531E-E05C-1431-7428-4B8D032EA756}"/>
                </a:ext>
              </a:extLst>
            </p:cNvPr>
            <p:cNvGrpSpPr/>
            <p:nvPr/>
          </p:nvGrpSpPr>
          <p:grpSpPr>
            <a:xfrm>
              <a:off x="638032" y="2010899"/>
              <a:ext cx="650966" cy="1080174"/>
              <a:chOff x="638032" y="2010899"/>
              <a:chExt cx="650966" cy="1080174"/>
            </a:xfrm>
          </p:grpSpPr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ABC76212-DF12-3D4B-96F9-59A362F4E6A6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2A875255-60FA-9F2D-195F-CB2931C12195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E14C6A67-120E-FA72-528A-80C6A97DA2ED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8A6D1253-A4F6-8CB9-9444-DA651C877FA0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99BBF5A3-C9EE-E6CB-C996-94DE5AF6FAA5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CEF518EA-F9D4-339F-3A84-4B2E09F32054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DDA7D27D-DE2F-03BE-ED21-83EDB7E7A74C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9559100F-7AA7-4B56-AFC0-CF1BD1D81B6D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C4341AA9-EDB0-CBEF-A2DF-AE8A89E1F658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EDA8D8F3-4762-C11E-6538-845B92F7B72A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039C6E61-D957-9A5C-399A-B14A6C31B197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557A88E3-9DEA-4474-5D24-C1D7AC0C1788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7E72DA84-196B-A0D9-72C2-9482479771C2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2BF80F3E-70D4-0F54-3154-0EF6303E5C56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B6EF0C61-63B6-3C75-76ED-4C108FA61DF4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BFB590D6-AD43-811F-460D-78F89F012529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55415DA1-81F6-D955-FD65-80EC76E4985A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E4ADD974-4F2D-0AB4-1A23-FCC63007CA89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AB52CE6E-1B3E-2502-36E2-CD6634C8C0C5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B57217FA-9EFE-C7DD-6B88-4CBD1A2110A5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75CBA204-E444-5765-C1D2-2794F84BA55D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C18D30DA-77FF-9A2E-1280-14B1FF36D530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C8036E61-ABD7-A65B-4D72-3D924165DD4B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C4A18E62-95AB-678D-A816-EE485467A62E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D4D8A179-7FA9-A527-17B8-B8DA1057D419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1288F63-D3AF-4456-0AE0-522EF8AF5C27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9C42EF4D-951E-0E62-6E85-BC2A9D8CBA60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863085EA-9CF8-1777-28B0-D62F9BAB60AC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0E47861F-6077-6A23-AC17-AAC518D5D2A3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AC97C93C-D1AC-BDB1-3492-8AE46EB57BE4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2207A40A-0ACD-6EBF-CEEF-B48D49C1BF52}"/>
                </a:ext>
              </a:extLst>
            </p:cNvPr>
            <p:cNvSpPr/>
            <p:nvPr/>
          </p:nvSpPr>
          <p:spPr>
            <a:xfrm>
              <a:off x="1197920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D5E0EB4F-07AF-DBA1-62E6-B611BE3A369D}"/>
                </a:ext>
              </a:extLst>
            </p:cNvPr>
            <p:cNvSpPr/>
            <p:nvPr/>
          </p:nvSpPr>
          <p:spPr>
            <a:xfrm>
              <a:off x="1052021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9" name="Rectangle: Rounded Corners 278">
              <a:extLst>
                <a:ext uri="{FF2B5EF4-FFF2-40B4-BE49-F238E27FC236}">
                  <a16:creationId xmlns:a16="http://schemas.microsoft.com/office/drawing/2014/main" id="{7B219859-1666-B367-C1D6-0B26384E7041}"/>
                </a:ext>
              </a:extLst>
            </p:cNvPr>
            <p:cNvSpPr/>
            <p:nvPr/>
          </p:nvSpPr>
          <p:spPr>
            <a:xfrm>
              <a:off x="1142666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chemeClr val="tx1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C2C6B9A1-A195-BE6E-76B2-39ACB8A6E11A}"/>
                </a:ext>
              </a:extLst>
            </p:cNvPr>
            <p:cNvSpPr/>
            <p:nvPr/>
          </p:nvSpPr>
          <p:spPr>
            <a:xfrm>
              <a:off x="1549826" y="3071504"/>
              <a:ext cx="148260" cy="1424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98F1FA9F-0882-0E4B-2F51-55327E43D95F}"/>
                </a:ext>
              </a:extLst>
            </p:cNvPr>
            <p:cNvSpPr/>
            <p:nvPr/>
          </p:nvSpPr>
          <p:spPr>
            <a:xfrm>
              <a:off x="1436032" y="3210401"/>
              <a:ext cx="390193" cy="636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2" name="Rectangle: Rounded Corners 281">
              <a:extLst>
                <a:ext uri="{FF2B5EF4-FFF2-40B4-BE49-F238E27FC236}">
                  <a16:creationId xmlns:a16="http://schemas.microsoft.com/office/drawing/2014/main" id="{30C4A717-296E-DD57-479A-96F8A0663A54}"/>
                </a:ext>
              </a:extLst>
            </p:cNvPr>
            <p:cNvSpPr/>
            <p:nvPr/>
          </p:nvSpPr>
          <p:spPr>
            <a:xfrm>
              <a:off x="1230928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259F49C7-69F1-99BF-E205-9A6CD1FF6F63}"/>
              </a:ext>
            </a:extLst>
          </p:cNvPr>
          <p:cNvGrpSpPr/>
          <p:nvPr/>
        </p:nvGrpSpPr>
        <p:grpSpPr>
          <a:xfrm>
            <a:off x="3046706" y="2414276"/>
            <a:ext cx="892189" cy="851813"/>
            <a:chOff x="466339" y="1709305"/>
            <a:chExt cx="1638908" cy="1564740"/>
          </a:xfrm>
        </p:grpSpPr>
        <p:sp>
          <p:nvSpPr>
            <p:cNvPr id="314" name="Rectangle: Rounded Corners 313">
              <a:extLst>
                <a:ext uri="{FF2B5EF4-FFF2-40B4-BE49-F238E27FC236}">
                  <a16:creationId xmlns:a16="http://schemas.microsoft.com/office/drawing/2014/main" id="{79B635A7-8F3A-C0FB-5C58-0165A574313D}"/>
                </a:ext>
              </a:extLst>
            </p:cNvPr>
            <p:cNvSpPr/>
            <p:nvPr/>
          </p:nvSpPr>
          <p:spPr>
            <a:xfrm>
              <a:off x="466339" y="1709305"/>
              <a:ext cx="962581" cy="1561688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5" name="Rectangle: Rounded Corners 314">
              <a:extLst>
                <a:ext uri="{FF2B5EF4-FFF2-40B4-BE49-F238E27FC236}">
                  <a16:creationId xmlns:a16="http://schemas.microsoft.com/office/drawing/2014/main" id="{DECBB33C-41DA-F7B8-9EF5-F2BAA6466293}"/>
                </a:ext>
              </a:extLst>
            </p:cNvPr>
            <p:cNvSpPr/>
            <p:nvPr/>
          </p:nvSpPr>
          <p:spPr>
            <a:xfrm>
              <a:off x="508970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6" name="Rectangle: Rounded Corners 315">
              <a:extLst>
                <a:ext uri="{FF2B5EF4-FFF2-40B4-BE49-F238E27FC236}">
                  <a16:creationId xmlns:a16="http://schemas.microsoft.com/office/drawing/2014/main" id="{36C91112-2563-B6E1-81CE-66999135E1AE}"/>
                </a:ext>
              </a:extLst>
            </p:cNvPr>
            <p:cNvSpPr/>
            <p:nvPr/>
          </p:nvSpPr>
          <p:spPr>
            <a:xfrm>
              <a:off x="542603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7" name="Rectangle: Rounded Corners 316">
              <a:extLst>
                <a:ext uri="{FF2B5EF4-FFF2-40B4-BE49-F238E27FC236}">
                  <a16:creationId xmlns:a16="http://schemas.microsoft.com/office/drawing/2014/main" id="{E3491BA9-3716-C858-8434-2FC13698A33D}"/>
                </a:ext>
              </a:extLst>
            </p:cNvPr>
            <p:cNvSpPr/>
            <p:nvPr/>
          </p:nvSpPr>
          <p:spPr>
            <a:xfrm>
              <a:off x="585549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8" name="Rectangle: Rounded Corners 317">
              <a:extLst>
                <a:ext uri="{FF2B5EF4-FFF2-40B4-BE49-F238E27FC236}">
                  <a16:creationId xmlns:a16="http://schemas.microsoft.com/office/drawing/2014/main" id="{E6A87DCF-157F-53BD-D55F-30B2BA4D2A40}"/>
                </a:ext>
              </a:extLst>
            </p:cNvPr>
            <p:cNvSpPr/>
            <p:nvPr/>
          </p:nvSpPr>
          <p:spPr>
            <a:xfrm>
              <a:off x="585549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9" name="Rectangle: Rounded Corners 318">
              <a:extLst>
                <a:ext uri="{FF2B5EF4-FFF2-40B4-BE49-F238E27FC236}">
                  <a16:creationId xmlns:a16="http://schemas.microsoft.com/office/drawing/2014/main" id="{5B577CFE-5D63-96DF-453F-275E353A8040}"/>
                </a:ext>
              </a:extLst>
            </p:cNvPr>
            <p:cNvSpPr/>
            <p:nvPr/>
          </p:nvSpPr>
          <p:spPr>
            <a:xfrm>
              <a:off x="585111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0" name="Rectangle: Rounded Corners 319">
              <a:extLst>
                <a:ext uri="{FF2B5EF4-FFF2-40B4-BE49-F238E27FC236}">
                  <a16:creationId xmlns:a16="http://schemas.microsoft.com/office/drawing/2014/main" id="{516D1F94-AC34-935C-6D3C-0062FF5C1F11}"/>
                </a:ext>
              </a:extLst>
            </p:cNvPr>
            <p:cNvSpPr/>
            <p:nvPr/>
          </p:nvSpPr>
          <p:spPr>
            <a:xfrm>
              <a:off x="589841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1" name="Rectangle: Rounded Corners 320">
              <a:extLst>
                <a:ext uri="{FF2B5EF4-FFF2-40B4-BE49-F238E27FC236}">
                  <a16:creationId xmlns:a16="http://schemas.microsoft.com/office/drawing/2014/main" id="{49F25F01-10F5-4735-7559-4D5D54D78251}"/>
                </a:ext>
              </a:extLst>
            </p:cNvPr>
            <p:cNvSpPr/>
            <p:nvPr/>
          </p:nvSpPr>
          <p:spPr>
            <a:xfrm>
              <a:off x="585111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2" name="Rectangle: Rounded Corners 321">
              <a:extLst>
                <a:ext uri="{FF2B5EF4-FFF2-40B4-BE49-F238E27FC236}">
                  <a16:creationId xmlns:a16="http://schemas.microsoft.com/office/drawing/2014/main" id="{E9455C6D-8E99-F5B3-F252-A5E5F2D8DCAB}"/>
                </a:ext>
              </a:extLst>
            </p:cNvPr>
            <p:cNvSpPr/>
            <p:nvPr/>
          </p:nvSpPr>
          <p:spPr>
            <a:xfrm>
              <a:off x="585111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3AF445F6-DA1A-E023-8B1F-B1E2A49DFA87}"/>
                </a:ext>
              </a:extLst>
            </p:cNvPr>
            <p:cNvGrpSpPr/>
            <p:nvPr/>
          </p:nvGrpSpPr>
          <p:grpSpPr>
            <a:xfrm>
              <a:off x="638032" y="2010899"/>
              <a:ext cx="650966" cy="1080174"/>
              <a:chOff x="638032" y="2010899"/>
              <a:chExt cx="650966" cy="1080174"/>
            </a:xfrm>
          </p:grpSpPr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8D9677A0-946E-181E-8A06-5B7C6A4FBB5E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A8E46F4B-2D4F-EF49-F7A8-56548FE2E404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4A19C94C-F761-1207-BA2D-004AE0AC0E15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F8D9907C-24EC-47DF-2C53-BCFBA35BD887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F566BCD7-FCAC-665E-906A-7BCDE822D85A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562F7D18-EA4D-6743-693D-F6B84E5321C1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2792E5CE-27A7-1A6B-E576-4158A94C9E72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900A018A-0F7D-C5C3-0B51-03734764B50A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0AED54B1-5859-90ED-DF76-52409C8676A2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4CB4C2FC-09CB-14F0-B007-A9FAB06FA38F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78935EBF-21C0-6B12-C1E3-9CEC39DF878D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929900CD-EA5B-986F-FBF3-15B6AA9AAB15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43FECBFE-34B3-2C2E-6144-013944CDFB8F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B80952B3-A899-C8D3-DACC-749267587C19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0DC87C67-9D6C-FC73-42AB-FE385B099247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B079B1F9-F4F1-1F3D-A9A2-053DE0C8D598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2270A7D9-0DD9-8D6D-AA31-9AEC59FEB14B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B5E94B0B-965D-8A37-AB6E-BF251C5ABFE4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F0184785-84C5-8EEE-CB72-3A31B373F3AC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F40487CB-C80A-37BD-96E5-7F3B4D32783B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4818EB68-D18E-7839-5F7E-15CFD54A53EF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89CAA54A-1AD5-46AE-B407-5F3C23A0B22E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8CEDDF23-6300-C710-1B64-6224735DB98B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7377566-F4C0-73B1-5F9E-FBBE95FBEEF8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E0ED0628-6F39-C621-0B2C-BC442518AC85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0368C366-640B-326D-B78A-52137AB0CBC8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36FE4A09-FC73-CEE8-99AE-F95FEB7AA536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8FE9AA7-628A-4AA2-5106-4FF4C9A3C909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43FF77CA-16E7-29B6-2C60-7FEEAE872D83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B1576AF0-38FB-D564-4189-834F64F57169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96E53715-745F-1E74-1A3A-9005694AC3D5}"/>
                </a:ext>
              </a:extLst>
            </p:cNvPr>
            <p:cNvSpPr/>
            <p:nvPr/>
          </p:nvSpPr>
          <p:spPr>
            <a:xfrm>
              <a:off x="1197920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91BD106A-A094-34C3-E23B-7DF5466C9372}"/>
                </a:ext>
              </a:extLst>
            </p:cNvPr>
            <p:cNvSpPr/>
            <p:nvPr/>
          </p:nvSpPr>
          <p:spPr>
            <a:xfrm>
              <a:off x="1052021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6" name="Rectangle: Rounded Corners 325">
              <a:extLst>
                <a:ext uri="{FF2B5EF4-FFF2-40B4-BE49-F238E27FC236}">
                  <a16:creationId xmlns:a16="http://schemas.microsoft.com/office/drawing/2014/main" id="{91313791-415D-B7FC-E3FA-CB862C371038}"/>
                </a:ext>
              </a:extLst>
            </p:cNvPr>
            <p:cNvSpPr/>
            <p:nvPr/>
          </p:nvSpPr>
          <p:spPr>
            <a:xfrm>
              <a:off x="1142666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chemeClr val="tx1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A041AAD0-DD55-393B-5F04-AC4A098A4B15}"/>
                </a:ext>
              </a:extLst>
            </p:cNvPr>
            <p:cNvSpPr/>
            <p:nvPr/>
          </p:nvSpPr>
          <p:spPr>
            <a:xfrm>
              <a:off x="1549826" y="3071504"/>
              <a:ext cx="148260" cy="1424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602B01DD-1D14-D9E1-CC27-6FD185CCF1F3}"/>
                </a:ext>
              </a:extLst>
            </p:cNvPr>
            <p:cNvSpPr/>
            <p:nvPr/>
          </p:nvSpPr>
          <p:spPr>
            <a:xfrm>
              <a:off x="1436032" y="3210401"/>
              <a:ext cx="390193" cy="636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9" name="Rectangle: Rounded Corners 328">
              <a:extLst>
                <a:ext uri="{FF2B5EF4-FFF2-40B4-BE49-F238E27FC236}">
                  <a16:creationId xmlns:a16="http://schemas.microsoft.com/office/drawing/2014/main" id="{BDED3872-95A8-C7F8-C331-255B61C49E08}"/>
                </a:ext>
              </a:extLst>
            </p:cNvPr>
            <p:cNvSpPr/>
            <p:nvPr/>
          </p:nvSpPr>
          <p:spPr>
            <a:xfrm>
              <a:off x="1230928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9D116268-3DC2-2632-38F7-2275558B0163}"/>
              </a:ext>
            </a:extLst>
          </p:cNvPr>
          <p:cNvGrpSpPr/>
          <p:nvPr/>
        </p:nvGrpSpPr>
        <p:grpSpPr>
          <a:xfrm>
            <a:off x="1012819" y="3797623"/>
            <a:ext cx="892189" cy="851813"/>
            <a:chOff x="466339" y="1709305"/>
            <a:chExt cx="1638908" cy="1564740"/>
          </a:xfrm>
        </p:grpSpPr>
        <p:sp>
          <p:nvSpPr>
            <p:cNvPr id="361" name="Rectangle: Rounded Corners 360">
              <a:extLst>
                <a:ext uri="{FF2B5EF4-FFF2-40B4-BE49-F238E27FC236}">
                  <a16:creationId xmlns:a16="http://schemas.microsoft.com/office/drawing/2014/main" id="{4E0779BF-193C-8D48-3CFD-9331571698EA}"/>
                </a:ext>
              </a:extLst>
            </p:cNvPr>
            <p:cNvSpPr/>
            <p:nvPr/>
          </p:nvSpPr>
          <p:spPr>
            <a:xfrm>
              <a:off x="466339" y="1709305"/>
              <a:ext cx="962581" cy="1561688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2" name="Rectangle: Rounded Corners 361">
              <a:extLst>
                <a:ext uri="{FF2B5EF4-FFF2-40B4-BE49-F238E27FC236}">
                  <a16:creationId xmlns:a16="http://schemas.microsoft.com/office/drawing/2014/main" id="{A95FCD83-049D-7674-C20F-0BA3E4675B76}"/>
                </a:ext>
              </a:extLst>
            </p:cNvPr>
            <p:cNvSpPr/>
            <p:nvPr/>
          </p:nvSpPr>
          <p:spPr>
            <a:xfrm>
              <a:off x="508970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A7712E14-681C-7CB4-79D3-8BA846CA6496}"/>
                </a:ext>
              </a:extLst>
            </p:cNvPr>
            <p:cNvSpPr/>
            <p:nvPr/>
          </p:nvSpPr>
          <p:spPr>
            <a:xfrm>
              <a:off x="542603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4" name="Rectangle: Rounded Corners 363">
              <a:extLst>
                <a:ext uri="{FF2B5EF4-FFF2-40B4-BE49-F238E27FC236}">
                  <a16:creationId xmlns:a16="http://schemas.microsoft.com/office/drawing/2014/main" id="{62C0B761-BDCC-F253-76AD-FAE41F590D31}"/>
                </a:ext>
              </a:extLst>
            </p:cNvPr>
            <p:cNvSpPr/>
            <p:nvPr/>
          </p:nvSpPr>
          <p:spPr>
            <a:xfrm>
              <a:off x="585549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5" name="Rectangle: Rounded Corners 364">
              <a:extLst>
                <a:ext uri="{FF2B5EF4-FFF2-40B4-BE49-F238E27FC236}">
                  <a16:creationId xmlns:a16="http://schemas.microsoft.com/office/drawing/2014/main" id="{8A795D80-1D2F-927F-F0D9-8746BD5FA6B2}"/>
                </a:ext>
              </a:extLst>
            </p:cNvPr>
            <p:cNvSpPr/>
            <p:nvPr/>
          </p:nvSpPr>
          <p:spPr>
            <a:xfrm>
              <a:off x="585549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6" name="Rectangle: Rounded Corners 365">
              <a:extLst>
                <a:ext uri="{FF2B5EF4-FFF2-40B4-BE49-F238E27FC236}">
                  <a16:creationId xmlns:a16="http://schemas.microsoft.com/office/drawing/2014/main" id="{A0C13281-FFF0-D38F-0E68-5CD7F532A769}"/>
                </a:ext>
              </a:extLst>
            </p:cNvPr>
            <p:cNvSpPr/>
            <p:nvPr/>
          </p:nvSpPr>
          <p:spPr>
            <a:xfrm>
              <a:off x="585111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7" name="Rectangle: Rounded Corners 366">
              <a:extLst>
                <a:ext uri="{FF2B5EF4-FFF2-40B4-BE49-F238E27FC236}">
                  <a16:creationId xmlns:a16="http://schemas.microsoft.com/office/drawing/2014/main" id="{352B0F11-29A9-B6E7-E829-82C6D37C248F}"/>
                </a:ext>
              </a:extLst>
            </p:cNvPr>
            <p:cNvSpPr/>
            <p:nvPr/>
          </p:nvSpPr>
          <p:spPr>
            <a:xfrm>
              <a:off x="589841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8" name="Rectangle: Rounded Corners 367">
              <a:extLst>
                <a:ext uri="{FF2B5EF4-FFF2-40B4-BE49-F238E27FC236}">
                  <a16:creationId xmlns:a16="http://schemas.microsoft.com/office/drawing/2014/main" id="{FB48B7F5-BDAF-12FF-55ED-64DBC16F273E}"/>
                </a:ext>
              </a:extLst>
            </p:cNvPr>
            <p:cNvSpPr/>
            <p:nvPr/>
          </p:nvSpPr>
          <p:spPr>
            <a:xfrm>
              <a:off x="585111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9" name="Rectangle: Rounded Corners 368">
              <a:extLst>
                <a:ext uri="{FF2B5EF4-FFF2-40B4-BE49-F238E27FC236}">
                  <a16:creationId xmlns:a16="http://schemas.microsoft.com/office/drawing/2014/main" id="{306B6551-0E2B-60B4-61D1-D76ADD67F53C}"/>
                </a:ext>
              </a:extLst>
            </p:cNvPr>
            <p:cNvSpPr/>
            <p:nvPr/>
          </p:nvSpPr>
          <p:spPr>
            <a:xfrm>
              <a:off x="585111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B386ED75-4294-BC1E-0647-34041EE7C017}"/>
                </a:ext>
              </a:extLst>
            </p:cNvPr>
            <p:cNvGrpSpPr/>
            <p:nvPr/>
          </p:nvGrpSpPr>
          <p:grpSpPr>
            <a:xfrm>
              <a:off x="638032" y="2010899"/>
              <a:ext cx="650966" cy="1080174"/>
              <a:chOff x="638032" y="2010899"/>
              <a:chExt cx="650966" cy="1080174"/>
            </a:xfrm>
          </p:grpSpPr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4F58E90A-76F0-7328-C4A3-393DB4B28095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3A0DAB92-9248-ADE1-2529-48A910FE9896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575B6BB-CEDB-C5A0-46E2-279B0EE2283D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4DE9839A-6B8F-6551-C5AA-F6C3AA8298A5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26D8EC4C-2981-7F30-9FD5-8AE839629E7B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39CA0EA5-F28D-BF31-ED31-3592937E5493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43C826F0-7624-CFEF-F6D2-ED49C1345FFA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D4927705-1740-B93A-A412-32B340184DA5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B7AA1404-B2A6-DBF9-F34F-150BEAC119DF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9B0A499B-7543-7DB5-A888-C27C1A3BAA12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8C78AB5F-7633-B562-C173-A656F3090B9D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CCBAC23B-FE53-BF07-19E0-440447DE46AF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A2098938-AEC4-CDB5-E964-603FA55A9682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5E69C6B4-26BA-E11F-23B3-0EED5CF4B028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DACE771F-99D1-897C-C2B0-A518AEA423A9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D2907B0A-82B3-B745-AD8F-5F0076823BF8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C11EA707-7A86-AEEB-C6D5-32B2C7571A00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44D6F3C0-450D-1204-3495-F6A389283A90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7751A102-7C44-E63E-377F-D457CB79953B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BF4CA427-C964-997B-9F8D-78EFA7E3FC40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1A20CCF6-F5DB-67C4-992E-C5A71B116A50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EBBC2C31-B4FA-38A3-1F5C-BCBEDBDEB715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29DE86D5-A671-C586-861E-416630D54DFE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DCE73388-94B2-4275-7BA4-E42C273E2743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6023A26F-D202-6AE5-3FED-65DC078378B0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CF93B42F-B622-8CD2-17BD-026DBA46DB62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FD8A6EB0-3AC0-BF23-627A-289925A1B477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958CE478-896A-A6D7-6216-BBB5398EEC8A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238C921C-4628-455B-F10D-08B93EC13CB5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6C80338E-AC04-6D4A-9737-6F0E016992BD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7319F9B1-D87B-F9AA-B980-9F85C767E252}"/>
                </a:ext>
              </a:extLst>
            </p:cNvPr>
            <p:cNvSpPr/>
            <p:nvPr/>
          </p:nvSpPr>
          <p:spPr>
            <a:xfrm>
              <a:off x="1197920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75C132E1-A857-9F57-850A-FC7AD5BB1FE4}"/>
                </a:ext>
              </a:extLst>
            </p:cNvPr>
            <p:cNvSpPr/>
            <p:nvPr/>
          </p:nvSpPr>
          <p:spPr>
            <a:xfrm>
              <a:off x="1052021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73" name="Rectangle: Rounded Corners 372">
              <a:extLst>
                <a:ext uri="{FF2B5EF4-FFF2-40B4-BE49-F238E27FC236}">
                  <a16:creationId xmlns:a16="http://schemas.microsoft.com/office/drawing/2014/main" id="{B0F384B1-F1BD-F80C-73EC-2C79464B6A76}"/>
                </a:ext>
              </a:extLst>
            </p:cNvPr>
            <p:cNvSpPr/>
            <p:nvPr/>
          </p:nvSpPr>
          <p:spPr>
            <a:xfrm>
              <a:off x="1142666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chemeClr val="tx1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03878953-DBFD-8BBA-38DE-44DEBCA00458}"/>
                </a:ext>
              </a:extLst>
            </p:cNvPr>
            <p:cNvSpPr/>
            <p:nvPr/>
          </p:nvSpPr>
          <p:spPr>
            <a:xfrm>
              <a:off x="1549826" y="3071504"/>
              <a:ext cx="148260" cy="1424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F30CE81E-2DE2-9851-201D-1E16B29EB77F}"/>
                </a:ext>
              </a:extLst>
            </p:cNvPr>
            <p:cNvSpPr/>
            <p:nvPr/>
          </p:nvSpPr>
          <p:spPr>
            <a:xfrm>
              <a:off x="1436032" y="3210401"/>
              <a:ext cx="390193" cy="636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76" name="Rectangle: Rounded Corners 375">
              <a:extLst>
                <a:ext uri="{FF2B5EF4-FFF2-40B4-BE49-F238E27FC236}">
                  <a16:creationId xmlns:a16="http://schemas.microsoft.com/office/drawing/2014/main" id="{961E5E55-9DCE-C46E-D76C-49657153CA46}"/>
                </a:ext>
              </a:extLst>
            </p:cNvPr>
            <p:cNvSpPr/>
            <p:nvPr/>
          </p:nvSpPr>
          <p:spPr>
            <a:xfrm>
              <a:off x="1230928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3B788396-1514-7A89-C1A3-8566420A2934}"/>
              </a:ext>
            </a:extLst>
          </p:cNvPr>
          <p:cNvGrpSpPr/>
          <p:nvPr/>
        </p:nvGrpSpPr>
        <p:grpSpPr>
          <a:xfrm>
            <a:off x="2822262" y="3817945"/>
            <a:ext cx="892189" cy="851813"/>
            <a:chOff x="466339" y="1709305"/>
            <a:chExt cx="1638908" cy="1564740"/>
          </a:xfrm>
        </p:grpSpPr>
        <p:sp>
          <p:nvSpPr>
            <p:cNvPr id="408" name="Rectangle: Rounded Corners 407">
              <a:extLst>
                <a:ext uri="{FF2B5EF4-FFF2-40B4-BE49-F238E27FC236}">
                  <a16:creationId xmlns:a16="http://schemas.microsoft.com/office/drawing/2014/main" id="{C69FFD88-76BA-B7A7-9D0B-EA3F308D14AD}"/>
                </a:ext>
              </a:extLst>
            </p:cNvPr>
            <p:cNvSpPr/>
            <p:nvPr/>
          </p:nvSpPr>
          <p:spPr>
            <a:xfrm>
              <a:off x="466339" y="1709305"/>
              <a:ext cx="962581" cy="1561688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09" name="Rectangle: Rounded Corners 408">
              <a:extLst>
                <a:ext uri="{FF2B5EF4-FFF2-40B4-BE49-F238E27FC236}">
                  <a16:creationId xmlns:a16="http://schemas.microsoft.com/office/drawing/2014/main" id="{C30855FC-DF08-0DEC-4FF3-A87D73460634}"/>
                </a:ext>
              </a:extLst>
            </p:cNvPr>
            <p:cNvSpPr/>
            <p:nvPr/>
          </p:nvSpPr>
          <p:spPr>
            <a:xfrm>
              <a:off x="508970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10" name="Rectangle: Rounded Corners 409">
              <a:extLst>
                <a:ext uri="{FF2B5EF4-FFF2-40B4-BE49-F238E27FC236}">
                  <a16:creationId xmlns:a16="http://schemas.microsoft.com/office/drawing/2014/main" id="{19344948-E369-FB25-CA48-C7A825C5ACB9}"/>
                </a:ext>
              </a:extLst>
            </p:cNvPr>
            <p:cNvSpPr/>
            <p:nvPr/>
          </p:nvSpPr>
          <p:spPr>
            <a:xfrm>
              <a:off x="542603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11" name="Rectangle: Rounded Corners 410">
              <a:extLst>
                <a:ext uri="{FF2B5EF4-FFF2-40B4-BE49-F238E27FC236}">
                  <a16:creationId xmlns:a16="http://schemas.microsoft.com/office/drawing/2014/main" id="{6812FFCC-8F52-265F-6540-699A6CFFB4BA}"/>
                </a:ext>
              </a:extLst>
            </p:cNvPr>
            <p:cNvSpPr/>
            <p:nvPr/>
          </p:nvSpPr>
          <p:spPr>
            <a:xfrm>
              <a:off x="585549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12" name="Rectangle: Rounded Corners 411">
              <a:extLst>
                <a:ext uri="{FF2B5EF4-FFF2-40B4-BE49-F238E27FC236}">
                  <a16:creationId xmlns:a16="http://schemas.microsoft.com/office/drawing/2014/main" id="{2EBC99AE-EAAC-83D3-4E95-B5BC5511F9F1}"/>
                </a:ext>
              </a:extLst>
            </p:cNvPr>
            <p:cNvSpPr/>
            <p:nvPr/>
          </p:nvSpPr>
          <p:spPr>
            <a:xfrm>
              <a:off x="585549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13" name="Rectangle: Rounded Corners 412">
              <a:extLst>
                <a:ext uri="{FF2B5EF4-FFF2-40B4-BE49-F238E27FC236}">
                  <a16:creationId xmlns:a16="http://schemas.microsoft.com/office/drawing/2014/main" id="{A750457F-10EC-0045-C1FD-17D839DF1AC6}"/>
                </a:ext>
              </a:extLst>
            </p:cNvPr>
            <p:cNvSpPr/>
            <p:nvPr/>
          </p:nvSpPr>
          <p:spPr>
            <a:xfrm>
              <a:off x="585111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14" name="Rectangle: Rounded Corners 413">
              <a:extLst>
                <a:ext uri="{FF2B5EF4-FFF2-40B4-BE49-F238E27FC236}">
                  <a16:creationId xmlns:a16="http://schemas.microsoft.com/office/drawing/2014/main" id="{A88D7302-AEE9-1B75-EB9D-673FE20E3A20}"/>
                </a:ext>
              </a:extLst>
            </p:cNvPr>
            <p:cNvSpPr/>
            <p:nvPr/>
          </p:nvSpPr>
          <p:spPr>
            <a:xfrm>
              <a:off x="589841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15" name="Rectangle: Rounded Corners 414">
              <a:extLst>
                <a:ext uri="{FF2B5EF4-FFF2-40B4-BE49-F238E27FC236}">
                  <a16:creationId xmlns:a16="http://schemas.microsoft.com/office/drawing/2014/main" id="{1A0BFA0F-7F06-7772-77C0-B602BA5D4685}"/>
                </a:ext>
              </a:extLst>
            </p:cNvPr>
            <p:cNvSpPr/>
            <p:nvPr/>
          </p:nvSpPr>
          <p:spPr>
            <a:xfrm>
              <a:off x="585111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16" name="Rectangle: Rounded Corners 415">
              <a:extLst>
                <a:ext uri="{FF2B5EF4-FFF2-40B4-BE49-F238E27FC236}">
                  <a16:creationId xmlns:a16="http://schemas.microsoft.com/office/drawing/2014/main" id="{63250292-F8A4-25CF-5A2C-76A5C78D3173}"/>
                </a:ext>
              </a:extLst>
            </p:cNvPr>
            <p:cNvSpPr/>
            <p:nvPr/>
          </p:nvSpPr>
          <p:spPr>
            <a:xfrm>
              <a:off x="585111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82412DAC-4CC2-4E1B-A064-AAD11629AEE1}"/>
                </a:ext>
              </a:extLst>
            </p:cNvPr>
            <p:cNvGrpSpPr/>
            <p:nvPr/>
          </p:nvGrpSpPr>
          <p:grpSpPr>
            <a:xfrm>
              <a:off x="638032" y="2010899"/>
              <a:ext cx="650966" cy="1080174"/>
              <a:chOff x="638032" y="2010899"/>
              <a:chExt cx="650966" cy="1080174"/>
            </a:xfrm>
          </p:grpSpPr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133BF1D1-04FB-2A4D-3967-B27811B6DC70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04AC7994-D44C-35AF-9898-26E6985BC877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8053AE0C-7136-D43F-E847-05A61BBD1B91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EE19203D-CFB3-2162-3389-BEFD88AB4BA8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7400EC86-80B5-B12C-1FE6-C9AA2411FEDD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BD7A0B7E-F41C-F9C9-6B9C-AB8B31E4D20E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10BFC5A7-89F6-C4B4-2DE7-36D241412615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25A6933A-60C4-5700-0092-7F6981342483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07286012-F396-E065-8D81-2AA9006C9B17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5D6ACFC7-6384-7D04-7AE4-3AE3D637F861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B0021EFD-8244-092C-68C6-CD32FD4FC021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4E7C3749-7A63-8EE5-7453-C8E3213A372E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684A085C-23F2-820A-662E-94B034518870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B033814B-3D76-653F-429D-D2839983609D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B4D3F765-15F1-886F-EE99-71AA0E0E989A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00F478FA-9645-EE32-03AF-8AB1ACD1EAA1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41465C6F-1A03-C12C-E8AA-5C759803344D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EDD83612-4C24-F29E-57FA-823EF5670914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84D2107D-6432-41BA-EBAD-40F1CC8FF062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1C1DDED7-3065-2A4C-670A-1E98DAD820D9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27317EC1-8804-95E7-F4B6-85A2CE6ED480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F1BDFA6F-C838-7AF8-2B9B-799D26622B0C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C46C9ED6-94B1-41F7-129F-76630CB64C64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8CBDB738-F480-507B-EC74-CE369D31768E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90430E75-CD6E-F725-9A17-B5B8F80A8FB7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1ACC9C83-A965-EF57-0F82-D21C8F8991E5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713FF421-EE30-E1EF-E8FA-5AC3105A1BE3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B4AA0A5E-B2B9-F5FE-70AE-BEF02062C86A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9564222C-828E-4821-58FF-CBF38765853B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7DD510F4-FBF9-C54D-0778-1ABD22C5E369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79EE00B9-C4D7-D80C-752D-4DC51DCC4640}"/>
                </a:ext>
              </a:extLst>
            </p:cNvPr>
            <p:cNvSpPr/>
            <p:nvPr/>
          </p:nvSpPr>
          <p:spPr>
            <a:xfrm>
              <a:off x="1197920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A677FB0C-87BF-43DB-712D-5BBCEC324688}"/>
                </a:ext>
              </a:extLst>
            </p:cNvPr>
            <p:cNvSpPr/>
            <p:nvPr/>
          </p:nvSpPr>
          <p:spPr>
            <a:xfrm>
              <a:off x="1052021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20" name="Rectangle: Rounded Corners 419">
              <a:extLst>
                <a:ext uri="{FF2B5EF4-FFF2-40B4-BE49-F238E27FC236}">
                  <a16:creationId xmlns:a16="http://schemas.microsoft.com/office/drawing/2014/main" id="{1EEDD7A8-D59E-A54E-E924-DBD59B31958B}"/>
                </a:ext>
              </a:extLst>
            </p:cNvPr>
            <p:cNvSpPr/>
            <p:nvPr/>
          </p:nvSpPr>
          <p:spPr>
            <a:xfrm>
              <a:off x="1142666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chemeClr val="tx1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DD288AEF-E4D8-89FF-4A53-7D08EFAF2D4E}"/>
                </a:ext>
              </a:extLst>
            </p:cNvPr>
            <p:cNvSpPr/>
            <p:nvPr/>
          </p:nvSpPr>
          <p:spPr>
            <a:xfrm>
              <a:off x="1549826" y="3071504"/>
              <a:ext cx="148260" cy="1424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18D2C893-B4B9-B84E-54B2-541014AEECC5}"/>
                </a:ext>
              </a:extLst>
            </p:cNvPr>
            <p:cNvSpPr/>
            <p:nvPr/>
          </p:nvSpPr>
          <p:spPr>
            <a:xfrm>
              <a:off x="1436032" y="3210401"/>
              <a:ext cx="390193" cy="636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23" name="Rectangle: Rounded Corners 422">
              <a:extLst>
                <a:ext uri="{FF2B5EF4-FFF2-40B4-BE49-F238E27FC236}">
                  <a16:creationId xmlns:a16="http://schemas.microsoft.com/office/drawing/2014/main" id="{A339996D-3700-AEF3-3FC1-3A4B3AC5AFCD}"/>
                </a:ext>
              </a:extLst>
            </p:cNvPr>
            <p:cNvSpPr/>
            <p:nvPr/>
          </p:nvSpPr>
          <p:spPr>
            <a:xfrm>
              <a:off x="1230928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454" name="TextBox 453">
            <a:extLst>
              <a:ext uri="{FF2B5EF4-FFF2-40B4-BE49-F238E27FC236}">
                <a16:creationId xmlns:a16="http://schemas.microsoft.com/office/drawing/2014/main" id="{C73993CB-99EB-4B3F-7BDA-54D469AE5035}"/>
              </a:ext>
            </a:extLst>
          </p:cNvPr>
          <p:cNvSpPr txBox="1"/>
          <p:nvPr/>
        </p:nvSpPr>
        <p:spPr>
          <a:xfrm>
            <a:off x="304837" y="914172"/>
            <a:ext cx="397396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228600">
              <a:lnSpc>
                <a:spcPct val="90000"/>
              </a:lnSpc>
              <a:spcBef>
                <a:spcPts val="500"/>
              </a:spcBef>
            </a:pPr>
            <a:r>
              <a:rPr lang="en-US" sz="2800" dirty="0">
                <a:solidFill>
                  <a:srgbClr val="000CFF"/>
                </a:solidFill>
                <a:latin typeface="Candara" panose="020E0502030303020204" pitchFamily="34" charset="0"/>
              </a:rPr>
              <a:t>Centralized Topology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FE465160-3CC3-EC0A-A156-00AEFF73BB7F}"/>
              </a:ext>
            </a:extLst>
          </p:cNvPr>
          <p:cNvSpPr txBox="1"/>
          <p:nvPr/>
        </p:nvSpPr>
        <p:spPr>
          <a:xfrm>
            <a:off x="4518345" y="917976"/>
            <a:ext cx="426893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228600">
              <a:lnSpc>
                <a:spcPct val="90000"/>
              </a:lnSpc>
              <a:spcBef>
                <a:spcPts val="500"/>
              </a:spcBef>
            </a:pPr>
            <a:r>
              <a:rPr lang="en-US" sz="2800" dirty="0">
                <a:solidFill>
                  <a:srgbClr val="000CFF"/>
                </a:solidFill>
                <a:latin typeface="Candara" panose="020E0502030303020204" pitchFamily="34" charset="0"/>
              </a:rPr>
              <a:t>Decentralized Topology</a:t>
            </a:r>
          </a:p>
        </p:txBody>
      </p:sp>
      <p:grpSp>
        <p:nvGrpSpPr>
          <p:cNvPr id="217" name="central node_red">
            <a:extLst>
              <a:ext uri="{FF2B5EF4-FFF2-40B4-BE49-F238E27FC236}">
                <a16:creationId xmlns:a16="http://schemas.microsoft.com/office/drawing/2014/main" id="{4B958DC3-D651-7126-8C27-2D582C943185}"/>
              </a:ext>
            </a:extLst>
          </p:cNvPr>
          <p:cNvGrpSpPr/>
          <p:nvPr/>
        </p:nvGrpSpPr>
        <p:grpSpPr>
          <a:xfrm>
            <a:off x="1860699" y="2879942"/>
            <a:ext cx="896112" cy="850392"/>
            <a:chOff x="3413643" y="1724081"/>
            <a:chExt cx="1638908" cy="1564740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4CC49B93-552A-517C-83FE-885A11FB485A}"/>
                </a:ext>
              </a:extLst>
            </p:cNvPr>
            <p:cNvSpPr/>
            <p:nvPr/>
          </p:nvSpPr>
          <p:spPr>
            <a:xfrm>
              <a:off x="3413643" y="1724081"/>
              <a:ext cx="962581" cy="1561688"/>
            </a:xfrm>
            <a:prstGeom prst="roundRect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F469E837-A795-E7AE-B852-385A9694462D}"/>
                </a:ext>
              </a:extLst>
            </p:cNvPr>
            <p:cNvSpPr/>
            <p:nvPr/>
          </p:nvSpPr>
          <p:spPr>
            <a:xfrm>
              <a:off x="3456274" y="1759068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3DC8B39C-4CEE-DA3F-FD64-3EFF5FADADA5}"/>
                </a:ext>
              </a:extLst>
            </p:cNvPr>
            <p:cNvSpPr/>
            <p:nvPr/>
          </p:nvSpPr>
          <p:spPr>
            <a:xfrm>
              <a:off x="3489907" y="1796034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D73E2F60-A6F1-DC5E-C641-84A493D1C1E6}"/>
                </a:ext>
              </a:extLst>
            </p:cNvPr>
            <p:cNvSpPr/>
            <p:nvPr/>
          </p:nvSpPr>
          <p:spPr>
            <a:xfrm>
              <a:off x="3532853" y="1991152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91E570A9-3F2D-3E44-6F60-222DEB7F0229}"/>
                </a:ext>
              </a:extLst>
            </p:cNvPr>
            <p:cNvSpPr/>
            <p:nvPr/>
          </p:nvSpPr>
          <p:spPr>
            <a:xfrm>
              <a:off x="3532853" y="2197139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88480D85-A42A-FA1B-BAAA-4539E9EC2CCF}"/>
                </a:ext>
              </a:extLst>
            </p:cNvPr>
            <p:cNvSpPr/>
            <p:nvPr/>
          </p:nvSpPr>
          <p:spPr>
            <a:xfrm>
              <a:off x="3532415" y="2397559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30D122F-65A3-2219-A8FC-36C4AB61D1BE}"/>
                </a:ext>
              </a:extLst>
            </p:cNvPr>
            <p:cNvSpPr/>
            <p:nvPr/>
          </p:nvSpPr>
          <p:spPr>
            <a:xfrm>
              <a:off x="3537145" y="259624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E78F63B2-DF14-EE40-616A-A3FFEE9E72F6}"/>
                </a:ext>
              </a:extLst>
            </p:cNvPr>
            <p:cNvSpPr/>
            <p:nvPr/>
          </p:nvSpPr>
          <p:spPr>
            <a:xfrm>
              <a:off x="3532415" y="279493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80EF77AE-18AE-5351-1AFE-727C1E7A9E07}"/>
                </a:ext>
              </a:extLst>
            </p:cNvPr>
            <p:cNvSpPr/>
            <p:nvPr/>
          </p:nvSpPr>
          <p:spPr>
            <a:xfrm>
              <a:off x="3532415" y="299361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C5FBDE7-4F59-9621-7125-5FDA0FB9405F}"/>
                </a:ext>
              </a:extLst>
            </p:cNvPr>
            <p:cNvGrpSpPr/>
            <p:nvPr/>
          </p:nvGrpSpPr>
          <p:grpSpPr>
            <a:xfrm>
              <a:off x="3585336" y="2025675"/>
              <a:ext cx="650966" cy="1080174"/>
              <a:chOff x="638032" y="2010899"/>
              <a:chExt cx="650966" cy="1080174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93FE9753-BB2A-7E54-A0E1-B769A7B7C88B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8BA550AE-344F-D4A2-F2ED-5F54275FE7B8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F4314613-877C-7FC5-B2A4-7A133CFE7E99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3A8AA51E-7841-582C-50F1-8AC6E5536ED6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9525CFA5-F5F4-AEF0-7D90-2251C107E05F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EDF6ACE3-F26B-085A-C2F6-0513B69A114B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4E907246-5E19-C9E4-3CFC-AF121104591E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E6C7778F-4DD1-9489-C778-FF78FA93AB62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AF34B38E-1926-D487-9490-7F0717043A69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AA0E757-6843-B5F2-B4CB-1DB084D0ECA4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B656B8C-2F1B-014E-92B3-A16BC11C558F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23DAA3D2-766D-657D-F3C1-E13C2F3509B8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4B5B97FD-AC4B-5351-383B-84A0E4CD00F2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84F74D41-7867-39BF-F2DC-348AFCBDC4B2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8CCB054-484C-8A0F-41D6-37B96B217143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7D8A9228-1646-E32D-AB20-F5BDB07E3300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537385FE-C1C8-9CD1-3CD8-CC9E6DF310E4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AC607B08-5833-63E2-0D12-20A9FEA8715F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02F202D-A0AE-E70C-477A-26BD0AE8E5A2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87BBB82-74AB-73DF-FDD4-D6109000CF4A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E570310F-E4DD-5DCB-4710-A5E274137985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B887A878-E25F-B001-FD59-774A679671EC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8EB4FAEB-6B8C-67AD-CE6D-C9575A04DC33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56ADAB2-4BCC-7B32-5BDF-236C090F94F6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B868F104-7EBA-3FC7-BF78-0AD2A9F4AB3B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5F308052-B0CD-10FF-89E7-3677D1B8ECAF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3EFF7539-DE86-01D5-8046-928D479CF8D0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909816BE-FACA-53F6-60F2-731A19566786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2F7F9441-A5DE-8FDB-FF20-F04C60053A54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888D0337-DEB4-204A-8155-FDA6E2ECE8F4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C7CA7D2-2A41-4907-A3BC-A3D09EBAE25F}"/>
                </a:ext>
              </a:extLst>
            </p:cNvPr>
            <p:cNvSpPr/>
            <p:nvPr/>
          </p:nvSpPr>
          <p:spPr>
            <a:xfrm>
              <a:off x="4145224" y="1845057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D915EB74-CFC1-5AE0-9F30-E1D3B17066AE}"/>
                </a:ext>
              </a:extLst>
            </p:cNvPr>
            <p:cNvSpPr/>
            <p:nvPr/>
          </p:nvSpPr>
          <p:spPr>
            <a:xfrm>
              <a:off x="3999325" y="1843666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2541C6A8-AB0B-BA38-8EFF-860A26472597}"/>
                </a:ext>
              </a:extLst>
            </p:cNvPr>
            <p:cNvSpPr/>
            <p:nvPr/>
          </p:nvSpPr>
          <p:spPr>
            <a:xfrm>
              <a:off x="4089970" y="2470989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D74038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E036693-9E76-64CB-DFC4-DBB52B30D8E4}"/>
                </a:ext>
              </a:extLst>
            </p:cNvPr>
            <p:cNvSpPr/>
            <p:nvPr/>
          </p:nvSpPr>
          <p:spPr>
            <a:xfrm>
              <a:off x="4497130" y="3086280"/>
              <a:ext cx="148260" cy="142491"/>
            </a:xfrm>
            <a:prstGeom prst="rect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E3D7DA0A-74E7-7C61-A16E-9AD18884A8EE}"/>
                </a:ext>
              </a:extLst>
            </p:cNvPr>
            <p:cNvSpPr/>
            <p:nvPr/>
          </p:nvSpPr>
          <p:spPr>
            <a:xfrm>
              <a:off x="4383336" y="3225177"/>
              <a:ext cx="390193" cy="63644"/>
            </a:xfrm>
            <a:prstGeom prst="ellipse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1A72682C-A46E-02A9-29E8-FF0AC9D7B740}"/>
                </a:ext>
              </a:extLst>
            </p:cNvPr>
            <p:cNvSpPr/>
            <p:nvPr/>
          </p:nvSpPr>
          <p:spPr>
            <a:xfrm>
              <a:off x="4178232" y="2561118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456" name="TextBox 455">
            <a:extLst>
              <a:ext uri="{FF2B5EF4-FFF2-40B4-BE49-F238E27FC236}">
                <a16:creationId xmlns:a16="http://schemas.microsoft.com/office/drawing/2014/main" id="{4FA9E06C-B3F9-24C5-1841-25FAA44EF0D2}"/>
              </a:ext>
            </a:extLst>
          </p:cNvPr>
          <p:cNvSpPr txBox="1"/>
          <p:nvPr/>
        </p:nvSpPr>
        <p:spPr>
          <a:xfrm>
            <a:off x="-1055134" y="1620399"/>
            <a:ext cx="3149711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228600" algn="ctr">
              <a:lnSpc>
                <a:spcPct val="90000"/>
              </a:lnSpc>
            </a:pPr>
            <a:r>
              <a:rPr lang="en-US" sz="2200" dirty="0">
                <a:solidFill>
                  <a:srgbClr val="7030A0"/>
                </a:solidFill>
                <a:latin typeface="Candara" panose="020E0502030303020204" pitchFamily="34" charset="0"/>
              </a:rPr>
              <a:t>Worker</a:t>
            </a:r>
          </a:p>
        </p:txBody>
      </p:sp>
      <p:cxnSp>
        <p:nvCxnSpPr>
          <p:cNvPr id="458" name="Straight Arrow Connector 457">
            <a:extLst>
              <a:ext uri="{FF2B5EF4-FFF2-40B4-BE49-F238E27FC236}">
                <a16:creationId xmlns:a16="http://schemas.microsoft.com/office/drawing/2014/main" id="{A8C8E3E1-E453-D2AC-3D39-42C6BA13EF53}"/>
              </a:ext>
            </a:extLst>
          </p:cNvPr>
          <p:cNvCxnSpPr>
            <a:cxnSpLocks/>
          </p:cNvCxnSpPr>
          <p:nvPr/>
        </p:nvCxnSpPr>
        <p:spPr>
          <a:xfrm flipH="1">
            <a:off x="2373609" y="2038253"/>
            <a:ext cx="685824" cy="872020"/>
          </a:xfrm>
          <a:prstGeom prst="straightConnector1">
            <a:avLst/>
          </a:prstGeom>
          <a:ln w="31750">
            <a:solidFill>
              <a:srgbClr val="D74038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23B353F4-2CB7-4646-D5C3-09B339082AFA}"/>
              </a:ext>
            </a:extLst>
          </p:cNvPr>
          <p:cNvGrpSpPr/>
          <p:nvPr/>
        </p:nvGrpSpPr>
        <p:grpSpPr>
          <a:xfrm>
            <a:off x="1713306" y="1561822"/>
            <a:ext cx="896112" cy="850392"/>
            <a:chOff x="6338633" y="1709305"/>
            <a:chExt cx="1638908" cy="1564740"/>
          </a:xfrm>
        </p:grpSpPr>
        <p:sp>
          <p:nvSpPr>
            <p:cNvPr id="463" name="Rectangle: Rounded Corners 462">
              <a:extLst>
                <a:ext uri="{FF2B5EF4-FFF2-40B4-BE49-F238E27FC236}">
                  <a16:creationId xmlns:a16="http://schemas.microsoft.com/office/drawing/2014/main" id="{0109CA6D-B582-F46D-0398-E084329F267C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64" name="Rectangle: Rounded Corners 463">
              <a:extLst>
                <a:ext uri="{FF2B5EF4-FFF2-40B4-BE49-F238E27FC236}">
                  <a16:creationId xmlns:a16="http://schemas.microsoft.com/office/drawing/2014/main" id="{A2847570-CFD1-12AB-F012-A5800532FAB4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65" name="Rectangle: Rounded Corners 464">
              <a:extLst>
                <a:ext uri="{FF2B5EF4-FFF2-40B4-BE49-F238E27FC236}">
                  <a16:creationId xmlns:a16="http://schemas.microsoft.com/office/drawing/2014/main" id="{7EE15646-66FE-4193-4FF0-1C6DD6802CC7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66" name="Rectangle: Rounded Corners 465">
              <a:extLst>
                <a:ext uri="{FF2B5EF4-FFF2-40B4-BE49-F238E27FC236}">
                  <a16:creationId xmlns:a16="http://schemas.microsoft.com/office/drawing/2014/main" id="{E010D117-C406-07E7-D147-A8D3EEEB2F84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67" name="Rectangle: Rounded Corners 466">
              <a:extLst>
                <a:ext uri="{FF2B5EF4-FFF2-40B4-BE49-F238E27FC236}">
                  <a16:creationId xmlns:a16="http://schemas.microsoft.com/office/drawing/2014/main" id="{7F1CB96A-3252-9F27-BDCC-7699ACE70672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68" name="Rectangle: Rounded Corners 467">
              <a:extLst>
                <a:ext uri="{FF2B5EF4-FFF2-40B4-BE49-F238E27FC236}">
                  <a16:creationId xmlns:a16="http://schemas.microsoft.com/office/drawing/2014/main" id="{D5DD9AF4-02F0-54E5-B13C-98466C0BB082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69" name="Rectangle: Rounded Corners 468">
              <a:extLst>
                <a:ext uri="{FF2B5EF4-FFF2-40B4-BE49-F238E27FC236}">
                  <a16:creationId xmlns:a16="http://schemas.microsoft.com/office/drawing/2014/main" id="{3FBC4D67-D0E6-C1EC-8000-726C3180B190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70" name="Rectangle: Rounded Corners 469">
              <a:extLst>
                <a:ext uri="{FF2B5EF4-FFF2-40B4-BE49-F238E27FC236}">
                  <a16:creationId xmlns:a16="http://schemas.microsoft.com/office/drawing/2014/main" id="{6CD02FB3-396E-199E-F792-3477D05F94E2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71" name="Rectangle: Rounded Corners 470">
              <a:extLst>
                <a:ext uri="{FF2B5EF4-FFF2-40B4-BE49-F238E27FC236}">
                  <a16:creationId xmlns:a16="http://schemas.microsoft.com/office/drawing/2014/main" id="{14EF1EFE-FAE1-1A44-DABA-9782D59173A3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FA422BA3-52DE-27B7-A2BE-22F991A0CE15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63547587-FBE1-0694-C9DB-07B69CB37816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AF7F11B9-899F-53CC-51AB-3B5B9ACB43CC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6A235EBE-4E64-E52A-57A9-76F5C1023D67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F1C11E22-72FF-2221-0355-6C5F1D1D2938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EE56B45D-08BF-D3BA-90BC-357DE3EB9E6F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C1FD79F1-6F1A-3C01-C239-55F1DA1E2674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2379F747-D45C-CBDA-68B3-0CA0D2CC3A47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05822EDF-E3D0-184F-97F6-0B383DFDCA7F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86052CBF-780F-6A20-A976-2ECB150776E1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8DED3F07-0C6A-A040-FE4F-2733E6036AD5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19F300DA-AA56-2993-C733-12A58A743D9A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8D97BE1E-252F-281F-9B79-C71C44471DA8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03EBE921-2D9A-6082-6D45-ACE55571D671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4EE0518A-948C-9D11-3A30-5F47252B8331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CAF370AF-B8E5-1F5B-3D84-A27C8D93C75E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0A8E3EC2-2EFC-53D0-6564-5CB4106A9E2A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CC958EB3-852E-3674-E2DE-F87B253C8AB3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2B8072B6-4067-1732-910F-815457C32C5D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BBB086C0-B376-FC56-A633-103A4102C761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32B52BBC-193A-F763-BA3E-7EC721770FF9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6FD74CF2-D408-B34C-6564-9E7D7A5027F4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226B4D0A-121F-45E8-CE62-4B5E0C6B0951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9B7CFB59-61B8-628C-C959-1E552F13BF7B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897B0262-8690-AB0B-E68A-44C6320A5092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734EFEB-A65C-239B-024C-D77919D972ED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7A3330A7-9346-0DDD-9A75-EC0A0714A1F7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8CDAD2EA-2773-65CD-12B1-CA195CBDE695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7D97DC32-15A6-5F99-2454-48678075061D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3B3E3681-4AAB-78F5-6774-51B279337895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3368003-BA49-1E41-AAE9-C248A8E63F40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279D5F16-06A3-79F7-ED8E-5772A8000E4F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E15D7D78-EC7A-C8B0-8D45-77DF884CE1C0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75" name="Rectangle: Rounded Corners 474">
              <a:extLst>
                <a:ext uri="{FF2B5EF4-FFF2-40B4-BE49-F238E27FC236}">
                  <a16:creationId xmlns:a16="http://schemas.microsoft.com/office/drawing/2014/main" id="{803876E1-FC6B-0665-D2A5-2230C3F2D964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11C79D47-AEB5-BA53-2669-773B1685F4CD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306D63E2-E6C5-A13D-CB2A-F783B3A08C53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FFB45E04-6B1A-3373-BA37-43E2EC3EA971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CC5BCEDC-7546-0F99-9CB2-A9C24C6BEFA8}"/>
              </a:ext>
            </a:extLst>
          </p:cNvPr>
          <p:cNvGrpSpPr/>
          <p:nvPr/>
        </p:nvGrpSpPr>
        <p:grpSpPr>
          <a:xfrm>
            <a:off x="3043914" y="2408994"/>
            <a:ext cx="896112" cy="850392"/>
            <a:chOff x="6338633" y="1709305"/>
            <a:chExt cx="1638908" cy="1564740"/>
          </a:xfrm>
        </p:grpSpPr>
        <p:sp>
          <p:nvSpPr>
            <p:cNvPr id="510" name="Rectangle: Rounded Corners 509">
              <a:extLst>
                <a:ext uri="{FF2B5EF4-FFF2-40B4-BE49-F238E27FC236}">
                  <a16:creationId xmlns:a16="http://schemas.microsoft.com/office/drawing/2014/main" id="{6913E793-8381-423F-944E-9E77DCB928FB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11" name="Rectangle: Rounded Corners 510">
              <a:extLst>
                <a:ext uri="{FF2B5EF4-FFF2-40B4-BE49-F238E27FC236}">
                  <a16:creationId xmlns:a16="http://schemas.microsoft.com/office/drawing/2014/main" id="{0C36A8F7-B4A4-7C4E-B17A-42727CA1C3BB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12" name="Rectangle: Rounded Corners 511">
              <a:extLst>
                <a:ext uri="{FF2B5EF4-FFF2-40B4-BE49-F238E27FC236}">
                  <a16:creationId xmlns:a16="http://schemas.microsoft.com/office/drawing/2014/main" id="{70E927C2-1FFA-05F8-A11C-BE42696C76B1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13" name="Rectangle: Rounded Corners 512">
              <a:extLst>
                <a:ext uri="{FF2B5EF4-FFF2-40B4-BE49-F238E27FC236}">
                  <a16:creationId xmlns:a16="http://schemas.microsoft.com/office/drawing/2014/main" id="{3F5AB8C5-8D68-3F81-EBCC-172D0BE3E6E8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14" name="Rectangle: Rounded Corners 513">
              <a:extLst>
                <a:ext uri="{FF2B5EF4-FFF2-40B4-BE49-F238E27FC236}">
                  <a16:creationId xmlns:a16="http://schemas.microsoft.com/office/drawing/2014/main" id="{0E7A2E56-9F1F-71C7-07E0-DD8AE894592B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15" name="Rectangle: Rounded Corners 514">
              <a:extLst>
                <a:ext uri="{FF2B5EF4-FFF2-40B4-BE49-F238E27FC236}">
                  <a16:creationId xmlns:a16="http://schemas.microsoft.com/office/drawing/2014/main" id="{227DCDA2-ECDC-2A27-08DE-055FD38F760B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16" name="Rectangle: Rounded Corners 515">
              <a:extLst>
                <a:ext uri="{FF2B5EF4-FFF2-40B4-BE49-F238E27FC236}">
                  <a16:creationId xmlns:a16="http://schemas.microsoft.com/office/drawing/2014/main" id="{4E833601-3A95-1A54-FCD4-23D04826BD1C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17" name="Rectangle: Rounded Corners 516">
              <a:extLst>
                <a:ext uri="{FF2B5EF4-FFF2-40B4-BE49-F238E27FC236}">
                  <a16:creationId xmlns:a16="http://schemas.microsoft.com/office/drawing/2014/main" id="{24D3F3CC-9AAA-A81F-0BC5-C47B0086346D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18" name="Rectangle: Rounded Corners 517">
              <a:extLst>
                <a:ext uri="{FF2B5EF4-FFF2-40B4-BE49-F238E27FC236}">
                  <a16:creationId xmlns:a16="http://schemas.microsoft.com/office/drawing/2014/main" id="{2FCB4F95-5198-812E-EA62-4E270676ABC5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E1F42FF6-64A3-679B-8630-E4D993C74D91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115524F0-DF27-D1B2-46C5-672C1077BADA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B6D1DB-FFA6-DADD-6589-B18AE080C2E5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6AE4B860-223A-9DB4-AF9C-8043890AD89F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8B1FF243-DB63-8454-9DF0-F05B75EF9A5C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A2BA9E20-A95B-8A41-C715-C632BEC1550A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C10829A4-A3D2-FC7C-DAB6-330DCF35FC6C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B1672F17-6A15-4769-D74F-A49CF8DCB715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BD529C4F-7C9E-4EC5-0D27-2F3372EC75AE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E12567D9-AF21-1E5F-64F9-BAC4F125DBA3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3B17CB1B-179D-41BB-19D2-AA2C20118F39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FB85AD17-3F72-6355-BCB6-B95452FC6BD7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AB0530F9-9DDA-FCCB-BA50-868974CE5154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EDC5CC6C-91CC-3230-522D-0E53118F9270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09B7207C-6169-0425-32D9-6BCD8858148D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DC06D060-0E8B-76FB-0A33-DD0C705512E5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803F9890-1EC3-79E7-9FF7-666E7CB9DAAD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42" name="Straight Connector 541">
                <a:extLst>
                  <a:ext uri="{FF2B5EF4-FFF2-40B4-BE49-F238E27FC236}">
                    <a16:creationId xmlns:a16="http://schemas.microsoft.com/office/drawing/2014/main" id="{807E8257-C1F5-51C5-8EBB-50F1C6534C87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44462159-2F53-51CE-1E8F-50689BCB5BC6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6FD2EC13-34EA-22C3-A424-BAA08AC238D9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C7160660-7F6C-D0AA-3B26-BB720A8A1FB1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383164ED-C657-1405-8DEF-EF1E04757544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47" name="Straight Connector 546">
                <a:extLst>
                  <a:ext uri="{FF2B5EF4-FFF2-40B4-BE49-F238E27FC236}">
                    <a16:creationId xmlns:a16="http://schemas.microsoft.com/office/drawing/2014/main" id="{F8394A81-E24D-F372-0AC3-F07B675C3570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964FF1AD-FFDA-1945-EBDC-2DF31DFF33DE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0E6352E7-0344-2673-855D-30107F32D6C6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1476B326-73E1-4CCD-568B-6ADA19079266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E2FBACA1-8A0C-5F8C-E5DE-D2B13F5B8CC2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D8B59650-3B74-3C93-4203-990DBB9A713F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AEB5C3A8-5B4A-29F1-EB61-08B286485073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E7D79080-01F6-DC7C-7D1E-E40E7E6223A8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15CFFF5E-F05C-2011-6192-0678DADF656C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85015BDB-0942-7E6C-D312-B3D84DDDBDEC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F567BC01-9556-41BF-56F7-67D45152EACD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22" name="Rectangle: Rounded Corners 521">
              <a:extLst>
                <a:ext uri="{FF2B5EF4-FFF2-40B4-BE49-F238E27FC236}">
                  <a16:creationId xmlns:a16="http://schemas.microsoft.com/office/drawing/2014/main" id="{6EB4B7A2-7EA9-872D-1B37-029CFB5A5A9D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FF2E460F-27FD-4C7F-7893-767CE4989840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20AC26FB-CCBF-29C1-7EE9-1A2A0F52BF2C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25" name="Rectangle: Rounded Corners 524">
              <a:extLst>
                <a:ext uri="{FF2B5EF4-FFF2-40B4-BE49-F238E27FC236}">
                  <a16:creationId xmlns:a16="http://schemas.microsoft.com/office/drawing/2014/main" id="{2C37F0D6-5146-FD2D-F8D4-337EE4CE78B4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36E5C71C-A5E4-5E8B-20AC-E2980FC0F0B7}"/>
              </a:ext>
            </a:extLst>
          </p:cNvPr>
          <p:cNvGrpSpPr/>
          <p:nvPr/>
        </p:nvGrpSpPr>
        <p:grpSpPr>
          <a:xfrm>
            <a:off x="1012819" y="3791673"/>
            <a:ext cx="896112" cy="850392"/>
            <a:chOff x="6338633" y="1709305"/>
            <a:chExt cx="1638908" cy="1564740"/>
          </a:xfrm>
        </p:grpSpPr>
        <p:sp>
          <p:nvSpPr>
            <p:cNvPr id="557" name="Rectangle: Rounded Corners 556">
              <a:extLst>
                <a:ext uri="{FF2B5EF4-FFF2-40B4-BE49-F238E27FC236}">
                  <a16:creationId xmlns:a16="http://schemas.microsoft.com/office/drawing/2014/main" id="{85C651FF-D555-5BB7-C4EC-3E34C7CB2086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58" name="Rectangle: Rounded Corners 557">
              <a:extLst>
                <a:ext uri="{FF2B5EF4-FFF2-40B4-BE49-F238E27FC236}">
                  <a16:creationId xmlns:a16="http://schemas.microsoft.com/office/drawing/2014/main" id="{62E202C1-8B6F-8EEA-54FD-AB387EF8E3A1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59" name="Rectangle: Rounded Corners 558">
              <a:extLst>
                <a:ext uri="{FF2B5EF4-FFF2-40B4-BE49-F238E27FC236}">
                  <a16:creationId xmlns:a16="http://schemas.microsoft.com/office/drawing/2014/main" id="{E31D3581-C898-EEFD-05F6-5362C39C0C85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60" name="Rectangle: Rounded Corners 559">
              <a:extLst>
                <a:ext uri="{FF2B5EF4-FFF2-40B4-BE49-F238E27FC236}">
                  <a16:creationId xmlns:a16="http://schemas.microsoft.com/office/drawing/2014/main" id="{6BBDE4CD-436E-0F7A-19EC-78D0DB43AD17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61" name="Rectangle: Rounded Corners 560">
              <a:extLst>
                <a:ext uri="{FF2B5EF4-FFF2-40B4-BE49-F238E27FC236}">
                  <a16:creationId xmlns:a16="http://schemas.microsoft.com/office/drawing/2014/main" id="{2279A4A0-8EEA-46B3-9493-104616374491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62" name="Rectangle: Rounded Corners 561">
              <a:extLst>
                <a:ext uri="{FF2B5EF4-FFF2-40B4-BE49-F238E27FC236}">
                  <a16:creationId xmlns:a16="http://schemas.microsoft.com/office/drawing/2014/main" id="{AB612A8A-B605-432C-AE94-5B88EA8E1BEF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63" name="Rectangle: Rounded Corners 562">
              <a:extLst>
                <a:ext uri="{FF2B5EF4-FFF2-40B4-BE49-F238E27FC236}">
                  <a16:creationId xmlns:a16="http://schemas.microsoft.com/office/drawing/2014/main" id="{8BA7EEA6-B929-9B73-6B8D-A9C02E0B95A0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64" name="Rectangle: Rounded Corners 563">
              <a:extLst>
                <a:ext uri="{FF2B5EF4-FFF2-40B4-BE49-F238E27FC236}">
                  <a16:creationId xmlns:a16="http://schemas.microsoft.com/office/drawing/2014/main" id="{8BFA27E6-6DC8-46EB-ED0B-7D986A34639C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65" name="Rectangle: Rounded Corners 564">
              <a:extLst>
                <a:ext uri="{FF2B5EF4-FFF2-40B4-BE49-F238E27FC236}">
                  <a16:creationId xmlns:a16="http://schemas.microsoft.com/office/drawing/2014/main" id="{8C8DB2A7-7E15-2C90-87B8-658581F6791C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F0D1685F-143F-B276-33C8-5E1DD28C9E93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32032323-6E0A-3B1F-1715-02376CBF930D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3DEDB344-2853-57CD-7934-810CA5022C95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237296B4-418F-1F49-B036-C311ABE2E383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0EAC432B-8809-D4C3-03E7-406F1EBBA627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18303ED9-830E-3059-2819-38F15AF725E4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9A43D2E5-7A30-7A1D-7330-06C6FFFA6D8A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B218055C-5AF6-3010-EDC2-19DCA339D148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291F00B2-17E8-94EF-6D39-4AEEC9261DE2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3F88D8C9-4BC6-098B-8881-1C49BCC42BBB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CEE6AAD6-6D14-C868-F094-570B43C9961C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36938AEE-7145-7802-95B3-5006E200823A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84" name="Straight Connector 583">
                <a:extLst>
                  <a:ext uri="{FF2B5EF4-FFF2-40B4-BE49-F238E27FC236}">
                    <a16:creationId xmlns:a16="http://schemas.microsoft.com/office/drawing/2014/main" id="{5949087A-D7A1-F078-569A-1620BF5AE19F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62464F9F-A312-00A5-503B-896A87C27BAC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F8813714-3AF9-F05F-F5F0-811BC5CFA6D3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8D33B19E-7E96-123E-EF5C-7F31971DA558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5399AB8E-2755-E33D-B510-04127D0ADABC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89" name="Straight Connector 588">
                <a:extLst>
                  <a:ext uri="{FF2B5EF4-FFF2-40B4-BE49-F238E27FC236}">
                    <a16:creationId xmlns:a16="http://schemas.microsoft.com/office/drawing/2014/main" id="{3005A1AF-B625-F3A9-6886-1F74915FA8EF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7AAF0C05-DDB5-F759-8635-F5EFE87F8D78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3149E481-CE68-9A78-EDCE-C956AE17E9BA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60D18056-59A1-8D4D-43E4-991797645279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828646E3-4424-4106-11B9-F73069033250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94" name="Straight Connector 593">
                <a:extLst>
                  <a:ext uri="{FF2B5EF4-FFF2-40B4-BE49-F238E27FC236}">
                    <a16:creationId xmlns:a16="http://schemas.microsoft.com/office/drawing/2014/main" id="{A4EA9E22-0785-E3FC-06F0-6BD61E5C66D2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2CA6A0AA-8774-948D-4636-D760D4C228E4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2AEA1E9F-CC62-88AD-E087-07809F613DBF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0205B8EE-6853-5F76-0160-965508F329D5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B5D370A9-503E-19FF-FC13-D12AD1C6992C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65B1F13D-C80E-2333-EA24-0AD0160E7140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48D0AAC8-0DF7-4EC6-AE29-4F019052BAFF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9BCD6888-5B90-64DC-706B-F927502C9E95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D6DFD1F2-8055-3575-1D8C-8EBFB61FAF6F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23C6C1E6-3832-DE0B-C50A-B9B07CE36B21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934FD7A8-4839-7180-50DF-088C8CF81A14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69" name="Rectangle: Rounded Corners 568">
              <a:extLst>
                <a:ext uri="{FF2B5EF4-FFF2-40B4-BE49-F238E27FC236}">
                  <a16:creationId xmlns:a16="http://schemas.microsoft.com/office/drawing/2014/main" id="{307F515E-596C-90B8-DC51-0F2C5082969B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A4A05BCC-7A4E-7267-A920-8689289A0C77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15F2E101-D884-47DF-F3CC-900548C82D88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72" name="Rectangle: Rounded Corners 571">
              <a:extLst>
                <a:ext uri="{FF2B5EF4-FFF2-40B4-BE49-F238E27FC236}">
                  <a16:creationId xmlns:a16="http://schemas.microsoft.com/office/drawing/2014/main" id="{970E74D3-F2ED-3964-CC30-4DF6D80F6543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603" name="Group 602">
            <a:extLst>
              <a:ext uri="{FF2B5EF4-FFF2-40B4-BE49-F238E27FC236}">
                <a16:creationId xmlns:a16="http://schemas.microsoft.com/office/drawing/2014/main" id="{656B9C70-91CE-3CF3-A624-010FFE515853}"/>
              </a:ext>
            </a:extLst>
          </p:cNvPr>
          <p:cNvGrpSpPr/>
          <p:nvPr/>
        </p:nvGrpSpPr>
        <p:grpSpPr>
          <a:xfrm>
            <a:off x="2820817" y="3816280"/>
            <a:ext cx="896112" cy="850392"/>
            <a:chOff x="6338633" y="1709305"/>
            <a:chExt cx="1638908" cy="1564740"/>
          </a:xfrm>
        </p:grpSpPr>
        <p:sp>
          <p:nvSpPr>
            <p:cNvPr id="604" name="Rectangle: Rounded Corners 603">
              <a:extLst>
                <a:ext uri="{FF2B5EF4-FFF2-40B4-BE49-F238E27FC236}">
                  <a16:creationId xmlns:a16="http://schemas.microsoft.com/office/drawing/2014/main" id="{13EE8DEF-BC26-2599-1190-BBC9E296463A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05" name="Rectangle: Rounded Corners 604">
              <a:extLst>
                <a:ext uri="{FF2B5EF4-FFF2-40B4-BE49-F238E27FC236}">
                  <a16:creationId xmlns:a16="http://schemas.microsoft.com/office/drawing/2014/main" id="{DA41A1BD-984B-09AD-AD8D-68E4AAEE3D4C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06" name="Rectangle: Rounded Corners 605">
              <a:extLst>
                <a:ext uri="{FF2B5EF4-FFF2-40B4-BE49-F238E27FC236}">
                  <a16:creationId xmlns:a16="http://schemas.microsoft.com/office/drawing/2014/main" id="{F7CF7D1A-BB1D-0DC8-66B9-8EF5BEF72788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07" name="Rectangle: Rounded Corners 606">
              <a:extLst>
                <a:ext uri="{FF2B5EF4-FFF2-40B4-BE49-F238E27FC236}">
                  <a16:creationId xmlns:a16="http://schemas.microsoft.com/office/drawing/2014/main" id="{F94770C2-0B9D-3FC5-0481-B02B28E48D28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08" name="Rectangle: Rounded Corners 607">
              <a:extLst>
                <a:ext uri="{FF2B5EF4-FFF2-40B4-BE49-F238E27FC236}">
                  <a16:creationId xmlns:a16="http://schemas.microsoft.com/office/drawing/2014/main" id="{21849298-F88A-A9C3-4057-F336F6E77C66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09" name="Rectangle: Rounded Corners 608">
              <a:extLst>
                <a:ext uri="{FF2B5EF4-FFF2-40B4-BE49-F238E27FC236}">
                  <a16:creationId xmlns:a16="http://schemas.microsoft.com/office/drawing/2014/main" id="{E189D743-E931-4696-8770-EBF7D4A97C6B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10" name="Rectangle: Rounded Corners 609">
              <a:extLst>
                <a:ext uri="{FF2B5EF4-FFF2-40B4-BE49-F238E27FC236}">
                  <a16:creationId xmlns:a16="http://schemas.microsoft.com/office/drawing/2014/main" id="{72DCA8B5-6B24-644C-FE9E-27FBD53AACB2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11" name="Rectangle: Rounded Corners 610">
              <a:extLst>
                <a:ext uri="{FF2B5EF4-FFF2-40B4-BE49-F238E27FC236}">
                  <a16:creationId xmlns:a16="http://schemas.microsoft.com/office/drawing/2014/main" id="{FEE90F3A-477A-AD7B-FA7E-31A4DB445085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12" name="Rectangle: Rounded Corners 611">
              <a:extLst>
                <a:ext uri="{FF2B5EF4-FFF2-40B4-BE49-F238E27FC236}">
                  <a16:creationId xmlns:a16="http://schemas.microsoft.com/office/drawing/2014/main" id="{6D22AC29-BF0D-44C0-FB9B-F80B6C98B33E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613" name="Group 612">
              <a:extLst>
                <a:ext uri="{FF2B5EF4-FFF2-40B4-BE49-F238E27FC236}">
                  <a16:creationId xmlns:a16="http://schemas.microsoft.com/office/drawing/2014/main" id="{52D57C9A-240D-A658-E357-C8B7F819B3FF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80773728-A4E6-7074-1208-7342345793C2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21" name="Straight Connector 620">
                <a:extLst>
                  <a:ext uri="{FF2B5EF4-FFF2-40B4-BE49-F238E27FC236}">
                    <a16:creationId xmlns:a16="http://schemas.microsoft.com/office/drawing/2014/main" id="{9205FD3A-A995-8D6A-E9A7-5F51DAAABB45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0E2C4055-03AE-5482-BA94-D15DB2F62D5C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8B8FBADF-AD3C-D217-3323-DE4078AAD619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29FDFD6C-9986-8EAF-325E-85C8801BB4F1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BFA51D43-EC4C-74E4-F99C-73430F19C6DB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26" name="Straight Connector 625">
                <a:extLst>
                  <a:ext uri="{FF2B5EF4-FFF2-40B4-BE49-F238E27FC236}">
                    <a16:creationId xmlns:a16="http://schemas.microsoft.com/office/drawing/2014/main" id="{0202ABB1-38FA-1328-3CDA-2B49EBA9189E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5C121DF3-7B4E-AADB-699D-C03C67B26C72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1987271F-8A91-4B8A-F743-5ECECA967B0F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839E8F96-0F5F-2B28-18B8-5BE187759BC7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433D63CA-62B7-0F05-4A12-959751B59B29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31" name="Straight Connector 630">
                <a:extLst>
                  <a:ext uri="{FF2B5EF4-FFF2-40B4-BE49-F238E27FC236}">
                    <a16:creationId xmlns:a16="http://schemas.microsoft.com/office/drawing/2014/main" id="{D272E3DF-391C-0D00-800D-DA19E330BBA3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08DCE83A-4F76-0F51-9061-6E068663413F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8104C8F2-ADB5-C2B9-969A-C88070410BE0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5B9111C7-BECC-389E-4AB4-0A7E9939CC49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E0B71BB8-2176-60E2-9439-A04F03F503EF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36" name="Straight Connector 635">
                <a:extLst>
                  <a:ext uri="{FF2B5EF4-FFF2-40B4-BE49-F238E27FC236}">
                    <a16:creationId xmlns:a16="http://schemas.microsoft.com/office/drawing/2014/main" id="{91EBAEE8-312D-B5A8-02B1-1BD194851B86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B332C7B6-0360-B0D2-52A4-D8EA910994B3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A1B17433-CFE9-06E2-9598-B6F62B69A486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B37EC825-0524-3AA0-3927-97622447168D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87471A04-3260-8026-2B66-A22032E32850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41" name="Straight Connector 640">
                <a:extLst>
                  <a:ext uri="{FF2B5EF4-FFF2-40B4-BE49-F238E27FC236}">
                    <a16:creationId xmlns:a16="http://schemas.microsoft.com/office/drawing/2014/main" id="{79CE633B-1DF1-3FB9-BF98-4AFC64BDFE94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D1408A54-C791-CDA4-652A-4AE889F81E1E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31A8BE94-8ECA-2959-4044-96D1F055FCB0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CD644BC0-D469-E129-F371-61FAA18CACD7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2D7BCA40-A8D9-619E-709D-2C042E6C42A8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46" name="Straight Connector 645">
                <a:extLst>
                  <a:ext uri="{FF2B5EF4-FFF2-40B4-BE49-F238E27FC236}">
                    <a16:creationId xmlns:a16="http://schemas.microsoft.com/office/drawing/2014/main" id="{B8042A28-3061-8853-4BB5-73570EC04655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3E9E0AA4-7582-A841-F438-9FF289E35CB7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67327012-F0AA-1448-C1F6-E27A94908806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1A58755E-D363-AB10-A898-A3BDA717F4E9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F3F7EB1F-6DCB-C335-8DE6-4C8EA09701BF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3AB4E043-5E1D-D681-E07D-ED52E5C5ACD4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16" name="Rectangle: Rounded Corners 615">
              <a:extLst>
                <a:ext uri="{FF2B5EF4-FFF2-40B4-BE49-F238E27FC236}">
                  <a16:creationId xmlns:a16="http://schemas.microsoft.com/office/drawing/2014/main" id="{7F3C273B-E416-DD1F-D419-80EB4C61D762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7E300986-5756-05F7-21B8-1CC86E19476B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2BE327D4-ADD3-A905-435F-F8AED31D9321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19" name="Rectangle: Rounded Corners 618">
              <a:extLst>
                <a:ext uri="{FF2B5EF4-FFF2-40B4-BE49-F238E27FC236}">
                  <a16:creationId xmlns:a16="http://schemas.microsoft.com/office/drawing/2014/main" id="{5A29310C-ED53-8243-E070-1FB69438A77C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cxnSp>
        <p:nvCxnSpPr>
          <p:cNvPr id="650" name="Straight Connector 649">
            <a:extLst>
              <a:ext uri="{FF2B5EF4-FFF2-40B4-BE49-F238E27FC236}">
                <a16:creationId xmlns:a16="http://schemas.microsoft.com/office/drawing/2014/main" id="{09D77A5A-DF09-8E25-8340-9E770DE6112F}"/>
              </a:ext>
            </a:extLst>
          </p:cNvPr>
          <p:cNvCxnSpPr>
            <a:cxnSpLocks/>
          </p:cNvCxnSpPr>
          <p:nvPr/>
        </p:nvCxnSpPr>
        <p:spPr>
          <a:xfrm>
            <a:off x="4572000" y="999460"/>
            <a:ext cx="0" cy="388133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4" name="Straight Arrow Connector 653">
            <a:extLst>
              <a:ext uri="{FF2B5EF4-FFF2-40B4-BE49-F238E27FC236}">
                <a16:creationId xmlns:a16="http://schemas.microsoft.com/office/drawing/2014/main" id="{841C82F7-FF55-AE0E-C6A6-6DF07B1B0BFD}"/>
              </a:ext>
            </a:extLst>
          </p:cNvPr>
          <p:cNvCxnSpPr>
            <a:cxnSpLocks/>
            <a:stCxn id="267" idx="2"/>
            <a:endCxn id="126" idx="0"/>
          </p:cNvCxnSpPr>
          <p:nvPr/>
        </p:nvCxnSpPr>
        <p:spPr>
          <a:xfrm>
            <a:off x="1982031" y="2418280"/>
            <a:ext cx="142375" cy="500766"/>
          </a:xfrm>
          <a:prstGeom prst="straightConnector1">
            <a:avLst/>
          </a:prstGeom>
          <a:ln w="44450">
            <a:headEnd type="arrow"/>
            <a:tailEnd type="arrow"/>
          </a:ln>
          <a:effectLst>
            <a:glow rad="381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" name="Straight Arrow Connector 655">
            <a:extLst>
              <a:ext uri="{FF2B5EF4-FFF2-40B4-BE49-F238E27FC236}">
                <a16:creationId xmlns:a16="http://schemas.microsoft.com/office/drawing/2014/main" id="{43CF5FCD-B885-C74D-01AD-45014E16587D}"/>
              </a:ext>
            </a:extLst>
          </p:cNvPr>
          <p:cNvCxnSpPr>
            <a:cxnSpLocks/>
            <a:stCxn id="510" idx="1"/>
          </p:cNvCxnSpPr>
          <p:nvPr/>
        </p:nvCxnSpPr>
        <p:spPr>
          <a:xfrm flipH="1">
            <a:off x="2399396" y="2833361"/>
            <a:ext cx="644518" cy="360076"/>
          </a:xfrm>
          <a:prstGeom prst="straightConnector1">
            <a:avLst/>
          </a:prstGeom>
          <a:ln w="44450">
            <a:headEnd type="arrow"/>
            <a:tailEnd type="arrow"/>
          </a:ln>
          <a:effectLst>
            <a:glow rad="381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9" name="Straight Arrow Connector 658">
            <a:extLst>
              <a:ext uri="{FF2B5EF4-FFF2-40B4-BE49-F238E27FC236}">
                <a16:creationId xmlns:a16="http://schemas.microsoft.com/office/drawing/2014/main" id="{7D69577B-6844-0374-D0E6-2AB1C3C64F5B}"/>
              </a:ext>
            </a:extLst>
          </p:cNvPr>
          <p:cNvCxnSpPr>
            <a:cxnSpLocks/>
            <a:endCxn id="124" idx="1"/>
          </p:cNvCxnSpPr>
          <p:nvPr/>
        </p:nvCxnSpPr>
        <p:spPr>
          <a:xfrm>
            <a:off x="1177561" y="3229678"/>
            <a:ext cx="683138" cy="74631"/>
          </a:xfrm>
          <a:prstGeom prst="straightConnector1">
            <a:avLst/>
          </a:prstGeom>
          <a:ln w="44450">
            <a:headEnd type="arrow"/>
            <a:tailEnd type="arrow"/>
          </a:ln>
          <a:effectLst>
            <a:glow rad="381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1" name="Straight Arrow Connector 660">
            <a:extLst>
              <a:ext uri="{FF2B5EF4-FFF2-40B4-BE49-F238E27FC236}">
                <a16:creationId xmlns:a16="http://schemas.microsoft.com/office/drawing/2014/main" id="{9C261902-9474-BA1A-26C8-ECCC08802EEE}"/>
              </a:ext>
            </a:extLst>
          </p:cNvPr>
          <p:cNvCxnSpPr>
            <a:cxnSpLocks/>
          </p:cNvCxnSpPr>
          <p:nvPr/>
        </p:nvCxnSpPr>
        <p:spPr>
          <a:xfrm flipH="1">
            <a:off x="1542138" y="3745026"/>
            <a:ext cx="403092" cy="271003"/>
          </a:xfrm>
          <a:prstGeom prst="straightConnector1">
            <a:avLst/>
          </a:prstGeom>
          <a:ln w="44450">
            <a:headEnd type="arrow"/>
            <a:tailEnd type="arrow"/>
          </a:ln>
          <a:effectLst>
            <a:glow rad="381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4" name="Straight Arrow Connector 663">
            <a:extLst>
              <a:ext uri="{FF2B5EF4-FFF2-40B4-BE49-F238E27FC236}">
                <a16:creationId xmlns:a16="http://schemas.microsoft.com/office/drawing/2014/main" id="{C78E160A-B2B7-7525-6CE6-BFF261F1D17A}"/>
              </a:ext>
            </a:extLst>
          </p:cNvPr>
          <p:cNvCxnSpPr>
            <a:cxnSpLocks/>
          </p:cNvCxnSpPr>
          <p:nvPr/>
        </p:nvCxnSpPr>
        <p:spPr>
          <a:xfrm>
            <a:off x="2351552" y="3713491"/>
            <a:ext cx="491061" cy="379647"/>
          </a:xfrm>
          <a:prstGeom prst="straightConnector1">
            <a:avLst/>
          </a:prstGeom>
          <a:ln w="44450">
            <a:headEnd type="arrow"/>
            <a:tailEnd type="arrow"/>
          </a:ln>
          <a:effectLst>
            <a:glow rad="381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>
            <a:extLst>
              <a:ext uri="{FF2B5EF4-FFF2-40B4-BE49-F238E27FC236}">
                <a16:creationId xmlns:a16="http://schemas.microsoft.com/office/drawing/2014/main" id="{A05B2F0F-C95C-90E1-1983-309216039318}"/>
              </a:ext>
            </a:extLst>
          </p:cNvPr>
          <p:cNvSpPr txBox="1"/>
          <p:nvPr/>
        </p:nvSpPr>
        <p:spPr>
          <a:xfrm>
            <a:off x="1718085" y="1549576"/>
            <a:ext cx="314971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228600" algn="ctr">
              <a:lnSpc>
                <a:spcPct val="90000"/>
              </a:lnSpc>
            </a:pPr>
            <a:r>
              <a:rPr lang="en-US" sz="2200" dirty="0">
                <a:solidFill>
                  <a:srgbClr val="D74038"/>
                </a:solidFill>
                <a:latin typeface="Candara" panose="020E0502030303020204" pitchFamily="34" charset="0"/>
              </a:rPr>
              <a:t>Parameter</a:t>
            </a:r>
          </a:p>
          <a:p>
            <a:pPr marL="685800" indent="-228600" algn="ctr">
              <a:lnSpc>
                <a:spcPct val="90000"/>
              </a:lnSpc>
            </a:pPr>
            <a:r>
              <a:rPr lang="en-US" sz="2200" dirty="0">
                <a:solidFill>
                  <a:srgbClr val="D74038"/>
                </a:solidFill>
                <a:latin typeface="Candara" panose="020E0502030303020204" pitchFamily="34" charset="0"/>
              </a:rPr>
              <a:t>Server</a:t>
            </a:r>
          </a:p>
        </p:txBody>
      </p:sp>
      <p:cxnSp>
        <p:nvCxnSpPr>
          <p:cNvPr id="668" name="Straight Arrow Connector 667">
            <a:extLst>
              <a:ext uri="{FF2B5EF4-FFF2-40B4-BE49-F238E27FC236}">
                <a16:creationId xmlns:a16="http://schemas.microsoft.com/office/drawing/2014/main" id="{BAFF7C6D-CAA3-4891-4455-06A701AEE353}"/>
              </a:ext>
            </a:extLst>
          </p:cNvPr>
          <p:cNvCxnSpPr>
            <a:cxnSpLocks/>
            <a:endCxn id="170" idx="0"/>
          </p:cNvCxnSpPr>
          <p:nvPr/>
        </p:nvCxnSpPr>
        <p:spPr>
          <a:xfrm>
            <a:off x="770653" y="1941719"/>
            <a:ext cx="124204" cy="467275"/>
          </a:xfrm>
          <a:prstGeom prst="straightConnector1">
            <a:avLst/>
          </a:prstGeom>
          <a:ln w="3175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" name="Group 717">
            <a:extLst>
              <a:ext uri="{FF2B5EF4-FFF2-40B4-BE49-F238E27FC236}">
                <a16:creationId xmlns:a16="http://schemas.microsoft.com/office/drawing/2014/main" id="{68FF7402-0B57-F609-683B-E862060CF2F5}"/>
              </a:ext>
            </a:extLst>
          </p:cNvPr>
          <p:cNvGrpSpPr/>
          <p:nvPr/>
        </p:nvGrpSpPr>
        <p:grpSpPr>
          <a:xfrm>
            <a:off x="5108716" y="2418197"/>
            <a:ext cx="896112" cy="850392"/>
            <a:chOff x="6338633" y="1709305"/>
            <a:chExt cx="1638908" cy="1564740"/>
          </a:xfrm>
        </p:grpSpPr>
        <p:sp>
          <p:nvSpPr>
            <p:cNvPr id="719" name="Rectangle: Rounded Corners 718">
              <a:extLst>
                <a:ext uri="{FF2B5EF4-FFF2-40B4-BE49-F238E27FC236}">
                  <a16:creationId xmlns:a16="http://schemas.microsoft.com/office/drawing/2014/main" id="{F71F494A-09BE-5541-B758-D266F7E00345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0" name="Rectangle: Rounded Corners 719">
              <a:extLst>
                <a:ext uri="{FF2B5EF4-FFF2-40B4-BE49-F238E27FC236}">
                  <a16:creationId xmlns:a16="http://schemas.microsoft.com/office/drawing/2014/main" id="{2AB045A8-9D73-86D9-0E6E-B0BBF61C4F83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1" name="Rectangle: Rounded Corners 720">
              <a:extLst>
                <a:ext uri="{FF2B5EF4-FFF2-40B4-BE49-F238E27FC236}">
                  <a16:creationId xmlns:a16="http://schemas.microsoft.com/office/drawing/2014/main" id="{F4C32E20-6362-FB0F-2BCA-B956D8F380AF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2" name="Rectangle: Rounded Corners 721">
              <a:extLst>
                <a:ext uri="{FF2B5EF4-FFF2-40B4-BE49-F238E27FC236}">
                  <a16:creationId xmlns:a16="http://schemas.microsoft.com/office/drawing/2014/main" id="{08B85571-1B9C-7BAC-05B5-632F7AA6C8F9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3" name="Rectangle: Rounded Corners 722">
              <a:extLst>
                <a:ext uri="{FF2B5EF4-FFF2-40B4-BE49-F238E27FC236}">
                  <a16:creationId xmlns:a16="http://schemas.microsoft.com/office/drawing/2014/main" id="{97411BD4-D776-D3FE-65B0-E2E410550274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4" name="Rectangle: Rounded Corners 723">
              <a:extLst>
                <a:ext uri="{FF2B5EF4-FFF2-40B4-BE49-F238E27FC236}">
                  <a16:creationId xmlns:a16="http://schemas.microsoft.com/office/drawing/2014/main" id="{D8F1495B-0F72-D690-47DB-D0ADE14021E3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5" name="Rectangle: Rounded Corners 724">
              <a:extLst>
                <a:ext uri="{FF2B5EF4-FFF2-40B4-BE49-F238E27FC236}">
                  <a16:creationId xmlns:a16="http://schemas.microsoft.com/office/drawing/2014/main" id="{14247A81-6BCF-89E7-1531-029F4F3AAC8B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6" name="Rectangle: Rounded Corners 725">
              <a:extLst>
                <a:ext uri="{FF2B5EF4-FFF2-40B4-BE49-F238E27FC236}">
                  <a16:creationId xmlns:a16="http://schemas.microsoft.com/office/drawing/2014/main" id="{B315CE44-6B57-30B6-084D-196684227E94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7" name="Rectangle: Rounded Corners 726">
              <a:extLst>
                <a:ext uri="{FF2B5EF4-FFF2-40B4-BE49-F238E27FC236}">
                  <a16:creationId xmlns:a16="http://schemas.microsoft.com/office/drawing/2014/main" id="{C26442E2-E1CD-96B3-4132-1BACD6235F8C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F8281EF8-B89C-3553-D7BA-8C823C3211B5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D3BA65B0-7F23-B8B9-9BAF-51BAF3F09CFD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36" name="Straight Connector 735">
                <a:extLst>
                  <a:ext uri="{FF2B5EF4-FFF2-40B4-BE49-F238E27FC236}">
                    <a16:creationId xmlns:a16="http://schemas.microsoft.com/office/drawing/2014/main" id="{694017FC-D5A3-E515-53BE-61A989736DD6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70E0C37E-4036-4744-204A-D5373B498E76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C38FC410-75F7-6BEA-C2BA-AA66A7F18D60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2FF243B8-992F-A8B7-9EAF-6CC5CFEE5D74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BDD2489D-FA0A-132B-A618-3A1409020F86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41" name="Straight Connector 740">
                <a:extLst>
                  <a:ext uri="{FF2B5EF4-FFF2-40B4-BE49-F238E27FC236}">
                    <a16:creationId xmlns:a16="http://schemas.microsoft.com/office/drawing/2014/main" id="{E9C73506-9EFF-756F-AAE8-D20E1A2F0120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03684241-5F47-7A9D-81C2-BC6065D77CD1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5C8E1B7C-20FF-E588-2B74-0C2EB51CD73C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A9FC97B7-4FDC-66A9-5E2C-7D7C772BC7AB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6BC0F00B-108F-2D38-CAAF-3AAEE124C2D3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46" name="Straight Connector 745">
                <a:extLst>
                  <a:ext uri="{FF2B5EF4-FFF2-40B4-BE49-F238E27FC236}">
                    <a16:creationId xmlns:a16="http://schemas.microsoft.com/office/drawing/2014/main" id="{79F76D86-BF45-28FB-4D00-1A9CEBB9F9C4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9C34D7CE-24CF-186A-66FB-06B91410F24B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9694F7BF-12EC-0F32-D118-5DF0E9F5921A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671AF1CC-124A-5C50-DA91-41C23B25B576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A6D662DF-DC8E-B6D2-ED02-A9F69B4F94DC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51" name="Straight Connector 750">
                <a:extLst>
                  <a:ext uri="{FF2B5EF4-FFF2-40B4-BE49-F238E27FC236}">
                    <a16:creationId xmlns:a16="http://schemas.microsoft.com/office/drawing/2014/main" id="{16CC88D9-D385-D579-419A-09DFE627C001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891A460A-5E15-5945-AEDA-B542AAED5A17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312F403B-142C-DF8B-7628-266FA28C0BB3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485BC82E-96F4-3B7A-3E5B-0C5063AEA3DA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D6B7069D-6B9F-F3D4-1E26-8B60196C1110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56" name="Straight Connector 755">
                <a:extLst>
                  <a:ext uri="{FF2B5EF4-FFF2-40B4-BE49-F238E27FC236}">
                    <a16:creationId xmlns:a16="http://schemas.microsoft.com/office/drawing/2014/main" id="{8A1E6681-7B78-BA26-B463-7368E0EB5F92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93BFC888-7D9A-9DB9-2781-09CF1FCE957D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8B1443-160A-9676-AC35-71158C594817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209F2CC-8106-3EC4-0B89-A5FFEBDA8174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DE9A1007-25C1-148E-C652-57B12E5A26EE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761" name="Straight Connector 760">
                <a:extLst>
                  <a:ext uri="{FF2B5EF4-FFF2-40B4-BE49-F238E27FC236}">
                    <a16:creationId xmlns:a16="http://schemas.microsoft.com/office/drawing/2014/main" id="{9E1BE2BB-EA0D-C31B-91E2-831A72BE4AD6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8C28EB84-FDD0-3F3E-78CD-D36B49C1A45C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E01AC9C6-3548-F680-382A-412F6D36CCB2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601D88DE-3A3F-27C5-F7C8-3436332D95B4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36E286B6-5270-FA3D-1DB3-859E4B0C2C19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93E78F2D-BEA6-887F-2788-A69CEDDA27DE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31" name="Rectangle: Rounded Corners 730">
              <a:extLst>
                <a:ext uri="{FF2B5EF4-FFF2-40B4-BE49-F238E27FC236}">
                  <a16:creationId xmlns:a16="http://schemas.microsoft.com/office/drawing/2014/main" id="{F0295E73-DAC1-5884-F6B0-DEC88581D2F9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AE402144-07AC-B6C9-A031-2F738BEA8A1B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29AE9E6D-433B-EF56-A861-2A064A9CCB28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34" name="Rectangle: Rounded Corners 733">
              <a:extLst>
                <a:ext uri="{FF2B5EF4-FFF2-40B4-BE49-F238E27FC236}">
                  <a16:creationId xmlns:a16="http://schemas.microsoft.com/office/drawing/2014/main" id="{0DA8553D-074D-747B-3E26-82BF72418AE7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000" name="central node_red">
            <a:extLst>
              <a:ext uri="{FF2B5EF4-FFF2-40B4-BE49-F238E27FC236}">
                <a16:creationId xmlns:a16="http://schemas.microsoft.com/office/drawing/2014/main" id="{7D825C58-64B9-C71E-6B28-86015800392E}"/>
              </a:ext>
            </a:extLst>
          </p:cNvPr>
          <p:cNvGrpSpPr/>
          <p:nvPr/>
        </p:nvGrpSpPr>
        <p:grpSpPr>
          <a:xfrm>
            <a:off x="6337715" y="2889145"/>
            <a:ext cx="896112" cy="850392"/>
            <a:chOff x="3413643" y="1724081"/>
            <a:chExt cx="1638908" cy="1564740"/>
          </a:xfrm>
        </p:grpSpPr>
        <p:sp>
          <p:nvSpPr>
            <p:cNvPr id="1001" name="Rectangle: Rounded Corners 1000">
              <a:extLst>
                <a:ext uri="{FF2B5EF4-FFF2-40B4-BE49-F238E27FC236}">
                  <a16:creationId xmlns:a16="http://schemas.microsoft.com/office/drawing/2014/main" id="{1910ED11-1689-D917-9EF7-4E6EA0699EF5}"/>
                </a:ext>
              </a:extLst>
            </p:cNvPr>
            <p:cNvSpPr/>
            <p:nvPr/>
          </p:nvSpPr>
          <p:spPr>
            <a:xfrm>
              <a:off x="3413643" y="1724081"/>
              <a:ext cx="962581" cy="1561688"/>
            </a:xfrm>
            <a:prstGeom prst="roundRect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2" name="Rectangle: Rounded Corners 1001">
              <a:extLst>
                <a:ext uri="{FF2B5EF4-FFF2-40B4-BE49-F238E27FC236}">
                  <a16:creationId xmlns:a16="http://schemas.microsoft.com/office/drawing/2014/main" id="{0D310B61-D29F-52CA-6F87-52325A99B64D}"/>
                </a:ext>
              </a:extLst>
            </p:cNvPr>
            <p:cNvSpPr/>
            <p:nvPr/>
          </p:nvSpPr>
          <p:spPr>
            <a:xfrm>
              <a:off x="3456274" y="1759068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3" name="Rectangle: Rounded Corners 1002">
              <a:extLst>
                <a:ext uri="{FF2B5EF4-FFF2-40B4-BE49-F238E27FC236}">
                  <a16:creationId xmlns:a16="http://schemas.microsoft.com/office/drawing/2014/main" id="{04104253-86AE-DB93-6D3D-2992FAD1725B}"/>
                </a:ext>
              </a:extLst>
            </p:cNvPr>
            <p:cNvSpPr/>
            <p:nvPr/>
          </p:nvSpPr>
          <p:spPr>
            <a:xfrm>
              <a:off x="3489907" y="1796034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4" name="Rectangle: Rounded Corners 1003">
              <a:extLst>
                <a:ext uri="{FF2B5EF4-FFF2-40B4-BE49-F238E27FC236}">
                  <a16:creationId xmlns:a16="http://schemas.microsoft.com/office/drawing/2014/main" id="{4376AAD1-4E61-8EC5-1F74-C4460AA3E867}"/>
                </a:ext>
              </a:extLst>
            </p:cNvPr>
            <p:cNvSpPr/>
            <p:nvPr/>
          </p:nvSpPr>
          <p:spPr>
            <a:xfrm>
              <a:off x="3532853" y="1991152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5" name="Rectangle: Rounded Corners 1004">
              <a:extLst>
                <a:ext uri="{FF2B5EF4-FFF2-40B4-BE49-F238E27FC236}">
                  <a16:creationId xmlns:a16="http://schemas.microsoft.com/office/drawing/2014/main" id="{ACDB3A8E-57ED-F334-F15D-3024705D779B}"/>
                </a:ext>
              </a:extLst>
            </p:cNvPr>
            <p:cNvSpPr/>
            <p:nvPr/>
          </p:nvSpPr>
          <p:spPr>
            <a:xfrm>
              <a:off x="3532853" y="2197139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6" name="Rectangle: Rounded Corners 1005">
              <a:extLst>
                <a:ext uri="{FF2B5EF4-FFF2-40B4-BE49-F238E27FC236}">
                  <a16:creationId xmlns:a16="http://schemas.microsoft.com/office/drawing/2014/main" id="{8D291C79-CD5C-85D5-3A8A-AEDA54B30D5B}"/>
                </a:ext>
              </a:extLst>
            </p:cNvPr>
            <p:cNvSpPr/>
            <p:nvPr/>
          </p:nvSpPr>
          <p:spPr>
            <a:xfrm>
              <a:off x="3532415" y="2397559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7" name="Rectangle: Rounded Corners 1006">
              <a:extLst>
                <a:ext uri="{FF2B5EF4-FFF2-40B4-BE49-F238E27FC236}">
                  <a16:creationId xmlns:a16="http://schemas.microsoft.com/office/drawing/2014/main" id="{8B4E7E1F-F2BD-6681-07CE-D82AE572BAD1}"/>
                </a:ext>
              </a:extLst>
            </p:cNvPr>
            <p:cNvSpPr/>
            <p:nvPr/>
          </p:nvSpPr>
          <p:spPr>
            <a:xfrm>
              <a:off x="3537145" y="259624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8" name="Rectangle: Rounded Corners 1007">
              <a:extLst>
                <a:ext uri="{FF2B5EF4-FFF2-40B4-BE49-F238E27FC236}">
                  <a16:creationId xmlns:a16="http://schemas.microsoft.com/office/drawing/2014/main" id="{B7AFBC83-0EAF-CD15-372A-7FB88A7D43DE}"/>
                </a:ext>
              </a:extLst>
            </p:cNvPr>
            <p:cNvSpPr/>
            <p:nvPr/>
          </p:nvSpPr>
          <p:spPr>
            <a:xfrm>
              <a:off x="3532415" y="279493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09" name="Rectangle: Rounded Corners 1008">
              <a:extLst>
                <a:ext uri="{FF2B5EF4-FFF2-40B4-BE49-F238E27FC236}">
                  <a16:creationId xmlns:a16="http://schemas.microsoft.com/office/drawing/2014/main" id="{8D4B0FF3-89FE-75F1-5765-8BAFF85CF83D}"/>
                </a:ext>
              </a:extLst>
            </p:cNvPr>
            <p:cNvSpPr/>
            <p:nvPr/>
          </p:nvSpPr>
          <p:spPr>
            <a:xfrm>
              <a:off x="3532415" y="299361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010" name="Group 1009">
              <a:extLst>
                <a:ext uri="{FF2B5EF4-FFF2-40B4-BE49-F238E27FC236}">
                  <a16:creationId xmlns:a16="http://schemas.microsoft.com/office/drawing/2014/main" id="{419DE190-A9EE-A183-A4D3-FB4E3BBA66C8}"/>
                </a:ext>
              </a:extLst>
            </p:cNvPr>
            <p:cNvGrpSpPr/>
            <p:nvPr/>
          </p:nvGrpSpPr>
          <p:grpSpPr>
            <a:xfrm>
              <a:off x="3585336" y="2025675"/>
              <a:ext cx="650966" cy="1080174"/>
              <a:chOff x="638032" y="2010899"/>
              <a:chExt cx="650966" cy="1080174"/>
            </a:xfrm>
          </p:grpSpPr>
          <p:sp>
            <p:nvSpPr>
              <p:cNvPr id="1017" name="Oval 1016">
                <a:extLst>
                  <a:ext uri="{FF2B5EF4-FFF2-40B4-BE49-F238E27FC236}">
                    <a16:creationId xmlns:a16="http://schemas.microsoft.com/office/drawing/2014/main" id="{57A565C4-8D95-968A-E3E5-769E1D43FC58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18" name="Straight Connector 1017">
                <a:extLst>
                  <a:ext uri="{FF2B5EF4-FFF2-40B4-BE49-F238E27FC236}">
                    <a16:creationId xmlns:a16="http://schemas.microsoft.com/office/drawing/2014/main" id="{1947797C-B2A6-BD56-A949-954559924CA2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19" name="Oval 1018">
                <a:extLst>
                  <a:ext uri="{FF2B5EF4-FFF2-40B4-BE49-F238E27FC236}">
                    <a16:creationId xmlns:a16="http://schemas.microsoft.com/office/drawing/2014/main" id="{27753638-DD6A-1838-F1DB-4BF207D8E97F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0" name="Oval 1019">
                <a:extLst>
                  <a:ext uri="{FF2B5EF4-FFF2-40B4-BE49-F238E27FC236}">
                    <a16:creationId xmlns:a16="http://schemas.microsoft.com/office/drawing/2014/main" id="{B5828A16-3D3D-AF43-BDA9-C320937FC343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1" name="Oval 1020">
                <a:extLst>
                  <a:ext uri="{FF2B5EF4-FFF2-40B4-BE49-F238E27FC236}">
                    <a16:creationId xmlns:a16="http://schemas.microsoft.com/office/drawing/2014/main" id="{0BE3E5B4-6086-9E78-92E1-7664F9FC1728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2" name="Oval 1021">
                <a:extLst>
                  <a:ext uri="{FF2B5EF4-FFF2-40B4-BE49-F238E27FC236}">
                    <a16:creationId xmlns:a16="http://schemas.microsoft.com/office/drawing/2014/main" id="{D2CD1C8E-7EFB-9CDC-8F62-BB7EAD205C2B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23" name="Straight Connector 1022">
                <a:extLst>
                  <a:ext uri="{FF2B5EF4-FFF2-40B4-BE49-F238E27FC236}">
                    <a16:creationId xmlns:a16="http://schemas.microsoft.com/office/drawing/2014/main" id="{B5DE0853-217D-CE32-678B-29391B830EE6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4" name="Oval 1023">
                <a:extLst>
                  <a:ext uri="{FF2B5EF4-FFF2-40B4-BE49-F238E27FC236}">
                    <a16:creationId xmlns:a16="http://schemas.microsoft.com/office/drawing/2014/main" id="{5CF414BF-BD76-7E33-905A-47BACCC5CB78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5" name="Oval 1024">
                <a:extLst>
                  <a:ext uri="{FF2B5EF4-FFF2-40B4-BE49-F238E27FC236}">
                    <a16:creationId xmlns:a16="http://schemas.microsoft.com/office/drawing/2014/main" id="{50DE3D1A-0987-AFD4-9D40-BBE276A4AA1F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6" name="Oval 1025">
                <a:extLst>
                  <a:ext uri="{FF2B5EF4-FFF2-40B4-BE49-F238E27FC236}">
                    <a16:creationId xmlns:a16="http://schemas.microsoft.com/office/drawing/2014/main" id="{358D7472-9E4F-2C63-B62D-A2113A68C62F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27" name="Oval 1026">
                <a:extLst>
                  <a:ext uri="{FF2B5EF4-FFF2-40B4-BE49-F238E27FC236}">
                    <a16:creationId xmlns:a16="http://schemas.microsoft.com/office/drawing/2014/main" id="{E93CAB2C-FD82-BA75-903C-9828B4153A27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B8AE1690-BE5C-86B6-34F3-D7F5B90D551A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9A52C310-457D-BCD4-6DC2-D4DC91F97518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5C908D2E-6EEF-DE51-0C88-7B6A6C9E3F7B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6580BFAD-1FFC-EFA6-6F95-A697911256B3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2" name="Oval 1031">
                <a:extLst>
                  <a:ext uri="{FF2B5EF4-FFF2-40B4-BE49-F238E27FC236}">
                    <a16:creationId xmlns:a16="http://schemas.microsoft.com/office/drawing/2014/main" id="{4CCFAFD1-E099-DC66-5B79-2F28F0B112D3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C8370644-C06E-9A78-23EC-B540EAE3592E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4" name="Oval 1033">
                <a:extLst>
                  <a:ext uri="{FF2B5EF4-FFF2-40B4-BE49-F238E27FC236}">
                    <a16:creationId xmlns:a16="http://schemas.microsoft.com/office/drawing/2014/main" id="{3803A92D-0854-AE93-D740-E5115692E678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408C2929-5F05-B837-7586-6DF7FC8D6DED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6" name="Oval 1035">
                <a:extLst>
                  <a:ext uri="{FF2B5EF4-FFF2-40B4-BE49-F238E27FC236}">
                    <a16:creationId xmlns:a16="http://schemas.microsoft.com/office/drawing/2014/main" id="{1E907ABB-7B9E-B268-F551-1EC7CDAFA76C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B86A574C-51D1-854F-8F26-CD894317E604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38" name="Straight Connector 1037">
                <a:extLst>
                  <a:ext uri="{FF2B5EF4-FFF2-40B4-BE49-F238E27FC236}">
                    <a16:creationId xmlns:a16="http://schemas.microsoft.com/office/drawing/2014/main" id="{E1CB5BA7-73A5-A745-E3B0-BF688C49FF32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9" name="Oval 1038">
                <a:extLst>
                  <a:ext uri="{FF2B5EF4-FFF2-40B4-BE49-F238E27FC236}">
                    <a16:creationId xmlns:a16="http://schemas.microsoft.com/office/drawing/2014/main" id="{0AEAA748-C80A-ACB5-E50D-298285279D0D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0" name="Oval 1039">
                <a:extLst>
                  <a:ext uri="{FF2B5EF4-FFF2-40B4-BE49-F238E27FC236}">
                    <a16:creationId xmlns:a16="http://schemas.microsoft.com/office/drawing/2014/main" id="{1766C182-0B43-1135-94A8-9F3A01E2D83E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02025705-EB0D-642C-D911-BABCAA11F52C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7D424226-79B1-FD7F-E7E6-512C9C24DDFC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43" name="Straight Connector 1042">
                <a:extLst>
                  <a:ext uri="{FF2B5EF4-FFF2-40B4-BE49-F238E27FC236}">
                    <a16:creationId xmlns:a16="http://schemas.microsoft.com/office/drawing/2014/main" id="{2FE29B88-F6CB-8CB1-F8D6-9D58BCD9AA54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D74038"/>
              </a:solidFill>
              <a:ln w="50800" cap="rnd">
                <a:solidFill>
                  <a:srgbClr val="D74038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4E192511-F556-0593-3350-3AE1033816DF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2D9EB4C0-DBFF-AF3F-3CF9-D17653F54229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09C0DF12-B5A7-6CDF-370A-FF9C565C06CD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D74038"/>
              </a:solidFill>
              <a:ln>
                <a:solidFill>
                  <a:srgbClr val="D74038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DA7D1FDB-619B-31AB-3AE6-FC2085EB98AC}"/>
                </a:ext>
              </a:extLst>
            </p:cNvPr>
            <p:cNvSpPr/>
            <p:nvPr/>
          </p:nvSpPr>
          <p:spPr>
            <a:xfrm>
              <a:off x="4145224" y="1845057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A0F7ACA7-FBE3-CEBF-C7ED-03BA63BAB544}"/>
                </a:ext>
              </a:extLst>
            </p:cNvPr>
            <p:cNvSpPr/>
            <p:nvPr/>
          </p:nvSpPr>
          <p:spPr>
            <a:xfrm>
              <a:off x="3999325" y="1843666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3" name="Rectangle: Rounded Corners 1012">
              <a:extLst>
                <a:ext uri="{FF2B5EF4-FFF2-40B4-BE49-F238E27FC236}">
                  <a16:creationId xmlns:a16="http://schemas.microsoft.com/office/drawing/2014/main" id="{64D628B9-18FF-F101-1D80-25BB16607E11}"/>
                </a:ext>
              </a:extLst>
            </p:cNvPr>
            <p:cNvSpPr/>
            <p:nvPr/>
          </p:nvSpPr>
          <p:spPr>
            <a:xfrm>
              <a:off x="4089970" y="2470989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D74038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id="{A2FA242B-888A-5717-9A42-4C5179F489C1}"/>
                </a:ext>
              </a:extLst>
            </p:cNvPr>
            <p:cNvSpPr/>
            <p:nvPr/>
          </p:nvSpPr>
          <p:spPr>
            <a:xfrm>
              <a:off x="4497130" y="3086280"/>
              <a:ext cx="148260" cy="142491"/>
            </a:xfrm>
            <a:prstGeom prst="rect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64F42500-2F34-63C7-70AE-7AF862ED4871}"/>
                </a:ext>
              </a:extLst>
            </p:cNvPr>
            <p:cNvSpPr/>
            <p:nvPr/>
          </p:nvSpPr>
          <p:spPr>
            <a:xfrm>
              <a:off x="4383336" y="3225177"/>
              <a:ext cx="390193" cy="63644"/>
            </a:xfrm>
            <a:prstGeom prst="ellipse">
              <a:avLst/>
            </a:prstGeom>
            <a:solidFill>
              <a:srgbClr val="D74038"/>
            </a:solidFill>
            <a:ln>
              <a:solidFill>
                <a:srgbClr val="D740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16" name="Rectangle: Rounded Corners 1015">
              <a:extLst>
                <a:ext uri="{FF2B5EF4-FFF2-40B4-BE49-F238E27FC236}">
                  <a16:creationId xmlns:a16="http://schemas.microsoft.com/office/drawing/2014/main" id="{14C182E2-87A9-3435-970C-1C977E1FF55F}"/>
                </a:ext>
              </a:extLst>
            </p:cNvPr>
            <p:cNvSpPr/>
            <p:nvPr/>
          </p:nvSpPr>
          <p:spPr>
            <a:xfrm>
              <a:off x="4178232" y="2561118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9BD5F501-63A0-BB8C-E582-8F042A7E8B38}"/>
              </a:ext>
            </a:extLst>
          </p:cNvPr>
          <p:cNvGrpSpPr/>
          <p:nvPr/>
        </p:nvGrpSpPr>
        <p:grpSpPr>
          <a:xfrm>
            <a:off x="6190322" y="1571025"/>
            <a:ext cx="896112" cy="850392"/>
            <a:chOff x="6338633" y="1709305"/>
            <a:chExt cx="1638908" cy="1564740"/>
          </a:xfrm>
        </p:grpSpPr>
        <p:sp>
          <p:nvSpPr>
            <p:cNvPr id="1049" name="Rectangle: Rounded Corners 1048">
              <a:extLst>
                <a:ext uri="{FF2B5EF4-FFF2-40B4-BE49-F238E27FC236}">
                  <a16:creationId xmlns:a16="http://schemas.microsoft.com/office/drawing/2014/main" id="{551E586B-22F0-31CF-152F-2918F57C9C62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0" name="Rectangle: Rounded Corners 1049">
              <a:extLst>
                <a:ext uri="{FF2B5EF4-FFF2-40B4-BE49-F238E27FC236}">
                  <a16:creationId xmlns:a16="http://schemas.microsoft.com/office/drawing/2014/main" id="{3A641765-6B22-2D27-75F7-94B735480115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1" name="Rectangle: Rounded Corners 1050">
              <a:extLst>
                <a:ext uri="{FF2B5EF4-FFF2-40B4-BE49-F238E27FC236}">
                  <a16:creationId xmlns:a16="http://schemas.microsoft.com/office/drawing/2014/main" id="{6580DD38-D759-C833-3827-A4D6A2492215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2" name="Rectangle: Rounded Corners 1051">
              <a:extLst>
                <a:ext uri="{FF2B5EF4-FFF2-40B4-BE49-F238E27FC236}">
                  <a16:creationId xmlns:a16="http://schemas.microsoft.com/office/drawing/2014/main" id="{B83F0897-7377-2E8D-6242-88A863FA70C0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3" name="Rectangle: Rounded Corners 1052">
              <a:extLst>
                <a:ext uri="{FF2B5EF4-FFF2-40B4-BE49-F238E27FC236}">
                  <a16:creationId xmlns:a16="http://schemas.microsoft.com/office/drawing/2014/main" id="{D04A984C-9321-D564-9241-0CA8F1EFD5A2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4" name="Rectangle: Rounded Corners 1053">
              <a:extLst>
                <a:ext uri="{FF2B5EF4-FFF2-40B4-BE49-F238E27FC236}">
                  <a16:creationId xmlns:a16="http://schemas.microsoft.com/office/drawing/2014/main" id="{1EA33B1E-2784-9C36-C0DC-816639B7E404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5" name="Rectangle: Rounded Corners 1054">
              <a:extLst>
                <a:ext uri="{FF2B5EF4-FFF2-40B4-BE49-F238E27FC236}">
                  <a16:creationId xmlns:a16="http://schemas.microsoft.com/office/drawing/2014/main" id="{46960903-72AD-5091-3082-AA02148ADA72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6" name="Rectangle: Rounded Corners 1055">
              <a:extLst>
                <a:ext uri="{FF2B5EF4-FFF2-40B4-BE49-F238E27FC236}">
                  <a16:creationId xmlns:a16="http://schemas.microsoft.com/office/drawing/2014/main" id="{59F601D1-D304-E566-809E-F0D2778465EC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57" name="Rectangle: Rounded Corners 1056">
              <a:extLst>
                <a:ext uri="{FF2B5EF4-FFF2-40B4-BE49-F238E27FC236}">
                  <a16:creationId xmlns:a16="http://schemas.microsoft.com/office/drawing/2014/main" id="{71156CBC-A151-1C5F-E6BD-B4E1D2C04FD4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EDD9EA20-6777-EC1E-ACC8-1824D1F28EA9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A078586B-BA93-75BD-0FFE-22AA44F27128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66" name="Straight Connector 1065">
                <a:extLst>
                  <a:ext uri="{FF2B5EF4-FFF2-40B4-BE49-F238E27FC236}">
                    <a16:creationId xmlns:a16="http://schemas.microsoft.com/office/drawing/2014/main" id="{3A6EB877-EA0E-8686-3AC1-F637BB02733D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7" name="Oval 1066">
                <a:extLst>
                  <a:ext uri="{FF2B5EF4-FFF2-40B4-BE49-F238E27FC236}">
                    <a16:creationId xmlns:a16="http://schemas.microsoft.com/office/drawing/2014/main" id="{CAF9795A-B2D4-99DE-E009-13BE3BDD4E19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68" name="Oval 1067">
                <a:extLst>
                  <a:ext uri="{FF2B5EF4-FFF2-40B4-BE49-F238E27FC236}">
                    <a16:creationId xmlns:a16="http://schemas.microsoft.com/office/drawing/2014/main" id="{F2ED4A63-C93A-0B92-603B-A7D38B56B1A4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69" name="Oval 1068">
                <a:extLst>
                  <a:ext uri="{FF2B5EF4-FFF2-40B4-BE49-F238E27FC236}">
                    <a16:creationId xmlns:a16="http://schemas.microsoft.com/office/drawing/2014/main" id="{51EFD424-3BA5-4950-ECA6-A1489FC77891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0" name="Oval 1069">
                <a:extLst>
                  <a:ext uri="{FF2B5EF4-FFF2-40B4-BE49-F238E27FC236}">
                    <a16:creationId xmlns:a16="http://schemas.microsoft.com/office/drawing/2014/main" id="{73A35088-17C1-C403-8615-BCC1088EA309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71" name="Straight Connector 1070">
                <a:extLst>
                  <a:ext uri="{FF2B5EF4-FFF2-40B4-BE49-F238E27FC236}">
                    <a16:creationId xmlns:a16="http://schemas.microsoft.com/office/drawing/2014/main" id="{049E846E-5D3E-BFB5-3519-A6C48FC4D5BD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72" name="Oval 1071">
                <a:extLst>
                  <a:ext uri="{FF2B5EF4-FFF2-40B4-BE49-F238E27FC236}">
                    <a16:creationId xmlns:a16="http://schemas.microsoft.com/office/drawing/2014/main" id="{A8622A4F-DD75-620D-6E4F-B7EF49BE8BFC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3" name="Oval 1072">
                <a:extLst>
                  <a:ext uri="{FF2B5EF4-FFF2-40B4-BE49-F238E27FC236}">
                    <a16:creationId xmlns:a16="http://schemas.microsoft.com/office/drawing/2014/main" id="{74C997A2-6B49-4AAF-BC40-C2E3A9E713FA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4" name="Oval 1073">
                <a:extLst>
                  <a:ext uri="{FF2B5EF4-FFF2-40B4-BE49-F238E27FC236}">
                    <a16:creationId xmlns:a16="http://schemas.microsoft.com/office/drawing/2014/main" id="{8CE880A7-A68E-84E2-E7AF-89FDB46691FA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5" name="Oval 1074">
                <a:extLst>
                  <a:ext uri="{FF2B5EF4-FFF2-40B4-BE49-F238E27FC236}">
                    <a16:creationId xmlns:a16="http://schemas.microsoft.com/office/drawing/2014/main" id="{573CBBB8-1A25-A7B7-63F7-4C17A8A5BFD7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76" name="Straight Connector 1075">
                <a:extLst>
                  <a:ext uri="{FF2B5EF4-FFF2-40B4-BE49-F238E27FC236}">
                    <a16:creationId xmlns:a16="http://schemas.microsoft.com/office/drawing/2014/main" id="{18C78FD8-9DF8-AC56-B4D2-2A84F90DFC18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77409454-DA8E-A1E6-0BE0-8F425C2005F0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8" name="Oval 1077">
                <a:extLst>
                  <a:ext uri="{FF2B5EF4-FFF2-40B4-BE49-F238E27FC236}">
                    <a16:creationId xmlns:a16="http://schemas.microsoft.com/office/drawing/2014/main" id="{26ED6571-7835-3BEE-C85C-CE9DBBACE586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79" name="Oval 1078">
                <a:extLst>
                  <a:ext uri="{FF2B5EF4-FFF2-40B4-BE49-F238E27FC236}">
                    <a16:creationId xmlns:a16="http://schemas.microsoft.com/office/drawing/2014/main" id="{5187141C-6B1C-9E88-1C36-348680C24DDE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0" name="Oval 1079">
                <a:extLst>
                  <a:ext uri="{FF2B5EF4-FFF2-40B4-BE49-F238E27FC236}">
                    <a16:creationId xmlns:a16="http://schemas.microsoft.com/office/drawing/2014/main" id="{A9C2047D-37AB-628D-9612-37ACD38D5C69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81" name="Straight Connector 1080">
                <a:extLst>
                  <a:ext uri="{FF2B5EF4-FFF2-40B4-BE49-F238E27FC236}">
                    <a16:creationId xmlns:a16="http://schemas.microsoft.com/office/drawing/2014/main" id="{F370B1BC-62C5-AB47-DAE9-B10A328AB506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2" name="Oval 1081">
                <a:extLst>
                  <a:ext uri="{FF2B5EF4-FFF2-40B4-BE49-F238E27FC236}">
                    <a16:creationId xmlns:a16="http://schemas.microsoft.com/office/drawing/2014/main" id="{2EF07FC4-3CC8-EDD3-4C22-6088A3A7E69B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A11549D1-7773-7178-0744-9B71BB2B48C7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4" name="Oval 1083">
                <a:extLst>
                  <a:ext uri="{FF2B5EF4-FFF2-40B4-BE49-F238E27FC236}">
                    <a16:creationId xmlns:a16="http://schemas.microsoft.com/office/drawing/2014/main" id="{1A861A65-D8B9-E589-3750-FDAE42C50448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5" name="Oval 1084">
                <a:extLst>
                  <a:ext uri="{FF2B5EF4-FFF2-40B4-BE49-F238E27FC236}">
                    <a16:creationId xmlns:a16="http://schemas.microsoft.com/office/drawing/2014/main" id="{E91C5BE9-E663-F05A-728F-2642BE1E53C7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86" name="Straight Connector 1085">
                <a:extLst>
                  <a:ext uri="{FF2B5EF4-FFF2-40B4-BE49-F238E27FC236}">
                    <a16:creationId xmlns:a16="http://schemas.microsoft.com/office/drawing/2014/main" id="{3C6A1725-998D-6EB1-79DC-6FD335060960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7" name="Oval 1086">
                <a:extLst>
                  <a:ext uri="{FF2B5EF4-FFF2-40B4-BE49-F238E27FC236}">
                    <a16:creationId xmlns:a16="http://schemas.microsoft.com/office/drawing/2014/main" id="{1AC3897C-705C-3C52-C95E-0C08AC14031B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8" name="Oval 1087">
                <a:extLst>
                  <a:ext uri="{FF2B5EF4-FFF2-40B4-BE49-F238E27FC236}">
                    <a16:creationId xmlns:a16="http://schemas.microsoft.com/office/drawing/2014/main" id="{2A2CF782-D3DF-4434-1DA1-B1F0B2A5D5B1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89" name="Oval 1088">
                <a:extLst>
                  <a:ext uri="{FF2B5EF4-FFF2-40B4-BE49-F238E27FC236}">
                    <a16:creationId xmlns:a16="http://schemas.microsoft.com/office/drawing/2014/main" id="{BF0CFAC8-AF1A-DB1C-1F84-3336678736EA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90" name="Oval 1089">
                <a:extLst>
                  <a:ext uri="{FF2B5EF4-FFF2-40B4-BE49-F238E27FC236}">
                    <a16:creationId xmlns:a16="http://schemas.microsoft.com/office/drawing/2014/main" id="{A7264434-9076-3CC6-90E5-C67469F4293E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E4A8EA35-488D-63DD-24A3-BB3EBFB91679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92" name="Oval 1091">
                <a:extLst>
                  <a:ext uri="{FF2B5EF4-FFF2-40B4-BE49-F238E27FC236}">
                    <a16:creationId xmlns:a16="http://schemas.microsoft.com/office/drawing/2014/main" id="{1AB48264-ADE9-B81B-C84D-FEBD0E57BB75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93" name="Oval 1092">
                <a:extLst>
                  <a:ext uri="{FF2B5EF4-FFF2-40B4-BE49-F238E27FC236}">
                    <a16:creationId xmlns:a16="http://schemas.microsoft.com/office/drawing/2014/main" id="{C0D4D9F7-0CF5-E9B8-9DA3-9633058DA3A0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094" name="Oval 1093">
                <a:extLst>
                  <a:ext uri="{FF2B5EF4-FFF2-40B4-BE49-F238E27FC236}">
                    <a16:creationId xmlns:a16="http://schemas.microsoft.com/office/drawing/2014/main" id="{329EF956-1D61-1FE1-B15D-EF7370EE5B19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E9722D04-56A9-FC22-05B4-19E6BED6DD18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ED7B3C7B-E5A2-5D8D-4778-E897FF568F9C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1" name="Rectangle: Rounded Corners 1060">
              <a:extLst>
                <a:ext uri="{FF2B5EF4-FFF2-40B4-BE49-F238E27FC236}">
                  <a16:creationId xmlns:a16="http://schemas.microsoft.com/office/drawing/2014/main" id="{B98632B5-C0AE-3801-307D-FBA474796C21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2" name="Rectangle 1061">
              <a:extLst>
                <a:ext uri="{FF2B5EF4-FFF2-40B4-BE49-F238E27FC236}">
                  <a16:creationId xmlns:a16="http://schemas.microsoft.com/office/drawing/2014/main" id="{4C5F8319-0C93-3AD9-A0D2-4D952FCBF762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BC1481B9-5C76-F3DA-2792-651BDF3FD7C2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64" name="Rectangle: Rounded Corners 1063">
              <a:extLst>
                <a:ext uri="{FF2B5EF4-FFF2-40B4-BE49-F238E27FC236}">
                  <a16:creationId xmlns:a16="http://schemas.microsoft.com/office/drawing/2014/main" id="{628FABAD-982A-48F0-57CA-AAD7E6CE21DA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095" name="Group 1094">
            <a:extLst>
              <a:ext uri="{FF2B5EF4-FFF2-40B4-BE49-F238E27FC236}">
                <a16:creationId xmlns:a16="http://schemas.microsoft.com/office/drawing/2014/main" id="{6A017B31-6FBC-0E64-9B70-9E00E5D50C3E}"/>
              </a:ext>
            </a:extLst>
          </p:cNvPr>
          <p:cNvGrpSpPr/>
          <p:nvPr/>
        </p:nvGrpSpPr>
        <p:grpSpPr>
          <a:xfrm>
            <a:off x="7520930" y="2418197"/>
            <a:ext cx="896112" cy="850392"/>
            <a:chOff x="6338633" y="1709305"/>
            <a:chExt cx="1638908" cy="1564740"/>
          </a:xfrm>
        </p:grpSpPr>
        <p:sp>
          <p:nvSpPr>
            <p:cNvPr id="1096" name="Rectangle: Rounded Corners 1095">
              <a:extLst>
                <a:ext uri="{FF2B5EF4-FFF2-40B4-BE49-F238E27FC236}">
                  <a16:creationId xmlns:a16="http://schemas.microsoft.com/office/drawing/2014/main" id="{49C5F0E8-793F-0FC1-0820-EBFB23AB7310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97" name="Rectangle: Rounded Corners 1096">
              <a:extLst>
                <a:ext uri="{FF2B5EF4-FFF2-40B4-BE49-F238E27FC236}">
                  <a16:creationId xmlns:a16="http://schemas.microsoft.com/office/drawing/2014/main" id="{E643E77C-46AF-3B97-A4AA-079DCFF46AAA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98" name="Rectangle: Rounded Corners 1097">
              <a:extLst>
                <a:ext uri="{FF2B5EF4-FFF2-40B4-BE49-F238E27FC236}">
                  <a16:creationId xmlns:a16="http://schemas.microsoft.com/office/drawing/2014/main" id="{40B1BD80-7634-E5B6-8268-5BF42BC78A8C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99" name="Rectangle: Rounded Corners 1098">
              <a:extLst>
                <a:ext uri="{FF2B5EF4-FFF2-40B4-BE49-F238E27FC236}">
                  <a16:creationId xmlns:a16="http://schemas.microsoft.com/office/drawing/2014/main" id="{920E22F0-813E-3708-6BF4-4A44152ACF90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00" name="Rectangle: Rounded Corners 1099">
              <a:extLst>
                <a:ext uri="{FF2B5EF4-FFF2-40B4-BE49-F238E27FC236}">
                  <a16:creationId xmlns:a16="http://schemas.microsoft.com/office/drawing/2014/main" id="{F8ED3D08-7A14-BF04-7E6B-CDB67C2009ED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01" name="Rectangle: Rounded Corners 1100">
              <a:extLst>
                <a:ext uri="{FF2B5EF4-FFF2-40B4-BE49-F238E27FC236}">
                  <a16:creationId xmlns:a16="http://schemas.microsoft.com/office/drawing/2014/main" id="{B74BB1CA-E48E-356A-B3B7-04AB016A8E13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02" name="Rectangle: Rounded Corners 1101">
              <a:extLst>
                <a:ext uri="{FF2B5EF4-FFF2-40B4-BE49-F238E27FC236}">
                  <a16:creationId xmlns:a16="http://schemas.microsoft.com/office/drawing/2014/main" id="{3C02A769-981A-40DB-B25F-776530CA5C17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03" name="Rectangle: Rounded Corners 1102">
              <a:extLst>
                <a:ext uri="{FF2B5EF4-FFF2-40B4-BE49-F238E27FC236}">
                  <a16:creationId xmlns:a16="http://schemas.microsoft.com/office/drawing/2014/main" id="{74E9F6F1-126D-16A8-D1AC-AA02DCF9A3C7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04" name="Rectangle: Rounded Corners 1103">
              <a:extLst>
                <a:ext uri="{FF2B5EF4-FFF2-40B4-BE49-F238E27FC236}">
                  <a16:creationId xmlns:a16="http://schemas.microsoft.com/office/drawing/2014/main" id="{B3767192-D951-C932-409D-561456BF7EB8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105" name="Group 1104">
              <a:extLst>
                <a:ext uri="{FF2B5EF4-FFF2-40B4-BE49-F238E27FC236}">
                  <a16:creationId xmlns:a16="http://schemas.microsoft.com/office/drawing/2014/main" id="{D16877E3-1BA6-DB4D-8017-A02D8364C3A7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1112" name="Oval 1111">
                <a:extLst>
                  <a:ext uri="{FF2B5EF4-FFF2-40B4-BE49-F238E27FC236}">
                    <a16:creationId xmlns:a16="http://schemas.microsoft.com/office/drawing/2014/main" id="{FE926504-3C64-4111-16D3-51A557A4260A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13" name="Straight Connector 1112">
                <a:extLst>
                  <a:ext uri="{FF2B5EF4-FFF2-40B4-BE49-F238E27FC236}">
                    <a16:creationId xmlns:a16="http://schemas.microsoft.com/office/drawing/2014/main" id="{D7288A0F-70BE-51CB-016A-DC54A432C9FD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14" name="Oval 1113">
                <a:extLst>
                  <a:ext uri="{FF2B5EF4-FFF2-40B4-BE49-F238E27FC236}">
                    <a16:creationId xmlns:a16="http://schemas.microsoft.com/office/drawing/2014/main" id="{7FEE57E0-3DFF-FEF9-FFFA-A9F364584547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15" name="Oval 1114">
                <a:extLst>
                  <a:ext uri="{FF2B5EF4-FFF2-40B4-BE49-F238E27FC236}">
                    <a16:creationId xmlns:a16="http://schemas.microsoft.com/office/drawing/2014/main" id="{B9746752-8F5C-0BAC-976D-E5124B75E433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16" name="Oval 1115">
                <a:extLst>
                  <a:ext uri="{FF2B5EF4-FFF2-40B4-BE49-F238E27FC236}">
                    <a16:creationId xmlns:a16="http://schemas.microsoft.com/office/drawing/2014/main" id="{22C20736-C653-6748-B546-26F8D14932D2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17" name="Oval 1116">
                <a:extLst>
                  <a:ext uri="{FF2B5EF4-FFF2-40B4-BE49-F238E27FC236}">
                    <a16:creationId xmlns:a16="http://schemas.microsoft.com/office/drawing/2014/main" id="{0AC67442-5D54-9A4A-DA9B-9093A7D208E9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18" name="Straight Connector 1117">
                <a:extLst>
                  <a:ext uri="{FF2B5EF4-FFF2-40B4-BE49-F238E27FC236}">
                    <a16:creationId xmlns:a16="http://schemas.microsoft.com/office/drawing/2014/main" id="{3B977CDB-73C4-A190-D5FA-E4CA3004CB6D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19" name="Oval 1118">
                <a:extLst>
                  <a:ext uri="{FF2B5EF4-FFF2-40B4-BE49-F238E27FC236}">
                    <a16:creationId xmlns:a16="http://schemas.microsoft.com/office/drawing/2014/main" id="{CFC0D64E-75E5-949E-BA82-C6701A93674E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20" name="Oval 1119">
                <a:extLst>
                  <a:ext uri="{FF2B5EF4-FFF2-40B4-BE49-F238E27FC236}">
                    <a16:creationId xmlns:a16="http://schemas.microsoft.com/office/drawing/2014/main" id="{E644444C-F3CF-4DE6-9E25-76A6170E5F01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21" name="Oval 1120">
                <a:extLst>
                  <a:ext uri="{FF2B5EF4-FFF2-40B4-BE49-F238E27FC236}">
                    <a16:creationId xmlns:a16="http://schemas.microsoft.com/office/drawing/2014/main" id="{C978B809-177B-206D-FC3C-F7175D76AD2E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22" name="Oval 1121">
                <a:extLst>
                  <a:ext uri="{FF2B5EF4-FFF2-40B4-BE49-F238E27FC236}">
                    <a16:creationId xmlns:a16="http://schemas.microsoft.com/office/drawing/2014/main" id="{BCA6459E-A5C2-DF37-9527-9A8A886FFD42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23" name="Straight Connector 1122">
                <a:extLst>
                  <a:ext uri="{FF2B5EF4-FFF2-40B4-BE49-F238E27FC236}">
                    <a16:creationId xmlns:a16="http://schemas.microsoft.com/office/drawing/2014/main" id="{447DA48A-9BB9-19B8-57DD-AA123333513C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4" name="Oval 1123">
                <a:extLst>
                  <a:ext uri="{FF2B5EF4-FFF2-40B4-BE49-F238E27FC236}">
                    <a16:creationId xmlns:a16="http://schemas.microsoft.com/office/drawing/2014/main" id="{75F693B8-3E78-6A85-56FC-83AC809552EF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25" name="Oval 1124">
                <a:extLst>
                  <a:ext uri="{FF2B5EF4-FFF2-40B4-BE49-F238E27FC236}">
                    <a16:creationId xmlns:a16="http://schemas.microsoft.com/office/drawing/2014/main" id="{DFA87DFC-C77E-BFBB-133F-ABB1C271048D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26" name="Oval 1125">
                <a:extLst>
                  <a:ext uri="{FF2B5EF4-FFF2-40B4-BE49-F238E27FC236}">
                    <a16:creationId xmlns:a16="http://schemas.microsoft.com/office/drawing/2014/main" id="{52D68F2B-CCA8-A33E-AEDD-CE6F50863689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27" name="Oval 1126">
                <a:extLst>
                  <a:ext uri="{FF2B5EF4-FFF2-40B4-BE49-F238E27FC236}">
                    <a16:creationId xmlns:a16="http://schemas.microsoft.com/office/drawing/2014/main" id="{87E5F6C3-BFE7-2B7E-7256-D5C6CEF0E5A4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28" name="Straight Connector 1127">
                <a:extLst>
                  <a:ext uri="{FF2B5EF4-FFF2-40B4-BE49-F238E27FC236}">
                    <a16:creationId xmlns:a16="http://schemas.microsoft.com/office/drawing/2014/main" id="{0E3769E6-E65F-CF98-73E3-4D9579F1BB2E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9" name="Oval 1128">
                <a:extLst>
                  <a:ext uri="{FF2B5EF4-FFF2-40B4-BE49-F238E27FC236}">
                    <a16:creationId xmlns:a16="http://schemas.microsoft.com/office/drawing/2014/main" id="{80023C04-13C8-41CE-D2C5-56189AC69F09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30" name="Oval 1129">
                <a:extLst>
                  <a:ext uri="{FF2B5EF4-FFF2-40B4-BE49-F238E27FC236}">
                    <a16:creationId xmlns:a16="http://schemas.microsoft.com/office/drawing/2014/main" id="{C9A13D40-368A-314B-FFE7-E410493A4331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31" name="Oval 1130">
                <a:extLst>
                  <a:ext uri="{FF2B5EF4-FFF2-40B4-BE49-F238E27FC236}">
                    <a16:creationId xmlns:a16="http://schemas.microsoft.com/office/drawing/2014/main" id="{7B5BA555-5996-D5EC-500E-F3A1F7DBC700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32" name="Oval 1131">
                <a:extLst>
                  <a:ext uri="{FF2B5EF4-FFF2-40B4-BE49-F238E27FC236}">
                    <a16:creationId xmlns:a16="http://schemas.microsoft.com/office/drawing/2014/main" id="{EF5AF98E-980B-98F5-4B4D-BA7C6A394729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33" name="Straight Connector 1132">
                <a:extLst>
                  <a:ext uri="{FF2B5EF4-FFF2-40B4-BE49-F238E27FC236}">
                    <a16:creationId xmlns:a16="http://schemas.microsoft.com/office/drawing/2014/main" id="{909A3355-C25C-0F68-77B9-60EEEA0FA8C9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34" name="Oval 1133">
                <a:extLst>
                  <a:ext uri="{FF2B5EF4-FFF2-40B4-BE49-F238E27FC236}">
                    <a16:creationId xmlns:a16="http://schemas.microsoft.com/office/drawing/2014/main" id="{28E1B5A5-8943-E505-4352-C58AEA05EA69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35" name="Oval 1134">
                <a:extLst>
                  <a:ext uri="{FF2B5EF4-FFF2-40B4-BE49-F238E27FC236}">
                    <a16:creationId xmlns:a16="http://schemas.microsoft.com/office/drawing/2014/main" id="{C2629130-6BBD-E30C-4535-E5BA26C3DAC8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36" name="Oval 1135">
                <a:extLst>
                  <a:ext uri="{FF2B5EF4-FFF2-40B4-BE49-F238E27FC236}">
                    <a16:creationId xmlns:a16="http://schemas.microsoft.com/office/drawing/2014/main" id="{F9BAAA99-F629-AE5B-6623-4D163437E8A2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37" name="Oval 1136">
                <a:extLst>
                  <a:ext uri="{FF2B5EF4-FFF2-40B4-BE49-F238E27FC236}">
                    <a16:creationId xmlns:a16="http://schemas.microsoft.com/office/drawing/2014/main" id="{C85B9127-A422-D9F7-9258-DC31893AA8BB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38" name="Straight Connector 1137">
                <a:extLst>
                  <a:ext uri="{FF2B5EF4-FFF2-40B4-BE49-F238E27FC236}">
                    <a16:creationId xmlns:a16="http://schemas.microsoft.com/office/drawing/2014/main" id="{91CAF907-9F40-9F25-D64C-CC11F370E100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39" name="Oval 1138">
                <a:extLst>
                  <a:ext uri="{FF2B5EF4-FFF2-40B4-BE49-F238E27FC236}">
                    <a16:creationId xmlns:a16="http://schemas.microsoft.com/office/drawing/2014/main" id="{5690CA27-B3B1-4DCF-7DEE-A1EE571549AE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40" name="Oval 1139">
                <a:extLst>
                  <a:ext uri="{FF2B5EF4-FFF2-40B4-BE49-F238E27FC236}">
                    <a16:creationId xmlns:a16="http://schemas.microsoft.com/office/drawing/2014/main" id="{1185BC1C-D1DB-0275-AF73-EF9AD8A60D4B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41" name="Oval 1140">
                <a:extLst>
                  <a:ext uri="{FF2B5EF4-FFF2-40B4-BE49-F238E27FC236}">
                    <a16:creationId xmlns:a16="http://schemas.microsoft.com/office/drawing/2014/main" id="{7377F618-6E14-6F22-7EC7-F9A29157C775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106" name="Oval 1105">
              <a:extLst>
                <a:ext uri="{FF2B5EF4-FFF2-40B4-BE49-F238E27FC236}">
                  <a16:creationId xmlns:a16="http://schemas.microsoft.com/office/drawing/2014/main" id="{5B242536-1ACF-22EC-9470-4D6024B00FC4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07" name="Oval 1106">
              <a:extLst>
                <a:ext uri="{FF2B5EF4-FFF2-40B4-BE49-F238E27FC236}">
                  <a16:creationId xmlns:a16="http://schemas.microsoft.com/office/drawing/2014/main" id="{352F8435-58AF-41D6-DD44-569570D50C14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08" name="Rectangle: Rounded Corners 1107">
              <a:extLst>
                <a:ext uri="{FF2B5EF4-FFF2-40B4-BE49-F238E27FC236}">
                  <a16:creationId xmlns:a16="http://schemas.microsoft.com/office/drawing/2014/main" id="{89B90346-885A-EE62-3D82-AE1FA847308B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09" name="Rectangle 1108">
              <a:extLst>
                <a:ext uri="{FF2B5EF4-FFF2-40B4-BE49-F238E27FC236}">
                  <a16:creationId xmlns:a16="http://schemas.microsoft.com/office/drawing/2014/main" id="{08647ED1-B6CC-E04A-17FB-E474D66A173C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10" name="Oval 1109">
              <a:extLst>
                <a:ext uri="{FF2B5EF4-FFF2-40B4-BE49-F238E27FC236}">
                  <a16:creationId xmlns:a16="http://schemas.microsoft.com/office/drawing/2014/main" id="{906E4281-72FC-78B2-FD04-4210009A7488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11" name="Rectangle: Rounded Corners 1110">
              <a:extLst>
                <a:ext uri="{FF2B5EF4-FFF2-40B4-BE49-F238E27FC236}">
                  <a16:creationId xmlns:a16="http://schemas.microsoft.com/office/drawing/2014/main" id="{CBFAF3D7-5FDA-5D17-3371-12C5C7C6458A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142" name="Group 1141">
            <a:extLst>
              <a:ext uri="{FF2B5EF4-FFF2-40B4-BE49-F238E27FC236}">
                <a16:creationId xmlns:a16="http://schemas.microsoft.com/office/drawing/2014/main" id="{2C62E871-C1CF-E7E1-511F-9E3B1E1B729A}"/>
              </a:ext>
            </a:extLst>
          </p:cNvPr>
          <p:cNvGrpSpPr/>
          <p:nvPr/>
        </p:nvGrpSpPr>
        <p:grpSpPr>
          <a:xfrm>
            <a:off x="5489835" y="3800876"/>
            <a:ext cx="896112" cy="850392"/>
            <a:chOff x="6338633" y="1709305"/>
            <a:chExt cx="1638908" cy="1564740"/>
          </a:xfrm>
        </p:grpSpPr>
        <p:sp>
          <p:nvSpPr>
            <p:cNvPr id="1143" name="Rectangle: Rounded Corners 1142">
              <a:extLst>
                <a:ext uri="{FF2B5EF4-FFF2-40B4-BE49-F238E27FC236}">
                  <a16:creationId xmlns:a16="http://schemas.microsoft.com/office/drawing/2014/main" id="{145C36BE-B3A6-3D70-7496-4875BE39B682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44" name="Rectangle: Rounded Corners 1143">
              <a:extLst>
                <a:ext uri="{FF2B5EF4-FFF2-40B4-BE49-F238E27FC236}">
                  <a16:creationId xmlns:a16="http://schemas.microsoft.com/office/drawing/2014/main" id="{CBD8B0A9-88ED-642C-709D-34543D318DA1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45" name="Rectangle: Rounded Corners 1144">
              <a:extLst>
                <a:ext uri="{FF2B5EF4-FFF2-40B4-BE49-F238E27FC236}">
                  <a16:creationId xmlns:a16="http://schemas.microsoft.com/office/drawing/2014/main" id="{EF00DE17-AEFA-5170-0C4E-E87D40A435F8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46" name="Rectangle: Rounded Corners 1145">
              <a:extLst>
                <a:ext uri="{FF2B5EF4-FFF2-40B4-BE49-F238E27FC236}">
                  <a16:creationId xmlns:a16="http://schemas.microsoft.com/office/drawing/2014/main" id="{ED62F06D-EBBF-5059-47B8-14B3F7EA9051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47" name="Rectangle: Rounded Corners 1146">
              <a:extLst>
                <a:ext uri="{FF2B5EF4-FFF2-40B4-BE49-F238E27FC236}">
                  <a16:creationId xmlns:a16="http://schemas.microsoft.com/office/drawing/2014/main" id="{8F23403A-F118-208C-6D44-8828C9A73FD6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48" name="Rectangle: Rounded Corners 1147">
              <a:extLst>
                <a:ext uri="{FF2B5EF4-FFF2-40B4-BE49-F238E27FC236}">
                  <a16:creationId xmlns:a16="http://schemas.microsoft.com/office/drawing/2014/main" id="{FBDB4BB5-1DF0-F35C-13E1-569473CAA344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49" name="Rectangle: Rounded Corners 1148">
              <a:extLst>
                <a:ext uri="{FF2B5EF4-FFF2-40B4-BE49-F238E27FC236}">
                  <a16:creationId xmlns:a16="http://schemas.microsoft.com/office/drawing/2014/main" id="{16513C71-026C-F756-5353-14D846A67FDC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50" name="Rectangle: Rounded Corners 1149">
              <a:extLst>
                <a:ext uri="{FF2B5EF4-FFF2-40B4-BE49-F238E27FC236}">
                  <a16:creationId xmlns:a16="http://schemas.microsoft.com/office/drawing/2014/main" id="{80BDBFBC-7300-7507-E7DE-07E67EB0D070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51" name="Rectangle: Rounded Corners 1150">
              <a:extLst>
                <a:ext uri="{FF2B5EF4-FFF2-40B4-BE49-F238E27FC236}">
                  <a16:creationId xmlns:a16="http://schemas.microsoft.com/office/drawing/2014/main" id="{53CDFDF2-BBFC-12C2-7926-61575B2D1F8C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152" name="Group 1151">
              <a:extLst>
                <a:ext uri="{FF2B5EF4-FFF2-40B4-BE49-F238E27FC236}">
                  <a16:creationId xmlns:a16="http://schemas.microsoft.com/office/drawing/2014/main" id="{A422BFD7-DD08-4E3C-40FC-F8D4346E639B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1159" name="Oval 1158">
                <a:extLst>
                  <a:ext uri="{FF2B5EF4-FFF2-40B4-BE49-F238E27FC236}">
                    <a16:creationId xmlns:a16="http://schemas.microsoft.com/office/drawing/2014/main" id="{E73A57A7-5C0B-AC6F-0B51-69C8D2F4A8C7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60" name="Straight Connector 1159">
                <a:extLst>
                  <a:ext uri="{FF2B5EF4-FFF2-40B4-BE49-F238E27FC236}">
                    <a16:creationId xmlns:a16="http://schemas.microsoft.com/office/drawing/2014/main" id="{80B742E5-9141-BFA7-31CD-71ED91390CB2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61" name="Oval 1160">
                <a:extLst>
                  <a:ext uri="{FF2B5EF4-FFF2-40B4-BE49-F238E27FC236}">
                    <a16:creationId xmlns:a16="http://schemas.microsoft.com/office/drawing/2014/main" id="{355FD2EB-7BBA-460D-D674-F4F6F4D02D26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62" name="Oval 1161">
                <a:extLst>
                  <a:ext uri="{FF2B5EF4-FFF2-40B4-BE49-F238E27FC236}">
                    <a16:creationId xmlns:a16="http://schemas.microsoft.com/office/drawing/2014/main" id="{41E98291-C02D-8B2B-608E-58AC016E43C2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63" name="Oval 1162">
                <a:extLst>
                  <a:ext uri="{FF2B5EF4-FFF2-40B4-BE49-F238E27FC236}">
                    <a16:creationId xmlns:a16="http://schemas.microsoft.com/office/drawing/2014/main" id="{AE6F70BF-448D-92F3-DDD9-9A3BCDD3F766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64" name="Oval 1163">
                <a:extLst>
                  <a:ext uri="{FF2B5EF4-FFF2-40B4-BE49-F238E27FC236}">
                    <a16:creationId xmlns:a16="http://schemas.microsoft.com/office/drawing/2014/main" id="{816FA97E-1574-279D-20B5-A484B82FB971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65" name="Straight Connector 1164">
                <a:extLst>
                  <a:ext uri="{FF2B5EF4-FFF2-40B4-BE49-F238E27FC236}">
                    <a16:creationId xmlns:a16="http://schemas.microsoft.com/office/drawing/2014/main" id="{432795CC-7077-C460-5D91-B187F1BB1CD6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66" name="Oval 1165">
                <a:extLst>
                  <a:ext uri="{FF2B5EF4-FFF2-40B4-BE49-F238E27FC236}">
                    <a16:creationId xmlns:a16="http://schemas.microsoft.com/office/drawing/2014/main" id="{CD00F410-7C93-C443-9968-60B81533C1EB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67" name="Oval 1166">
                <a:extLst>
                  <a:ext uri="{FF2B5EF4-FFF2-40B4-BE49-F238E27FC236}">
                    <a16:creationId xmlns:a16="http://schemas.microsoft.com/office/drawing/2014/main" id="{4450ACAB-00B1-4B9A-44C7-20786ADFC774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68" name="Oval 1167">
                <a:extLst>
                  <a:ext uri="{FF2B5EF4-FFF2-40B4-BE49-F238E27FC236}">
                    <a16:creationId xmlns:a16="http://schemas.microsoft.com/office/drawing/2014/main" id="{0211A54F-0947-05FA-8931-540F4C08139E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69" name="Oval 1168">
                <a:extLst>
                  <a:ext uri="{FF2B5EF4-FFF2-40B4-BE49-F238E27FC236}">
                    <a16:creationId xmlns:a16="http://schemas.microsoft.com/office/drawing/2014/main" id="{328C5B38-8153-BDA8-FF2F-4DE68991AEFD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70" name="Straight Connector 1169">
                <a:extLst>
                  <a:ext uri="{FF2B5EF4-FFF2-40B4-BE49-F238E27FC236}">
                    <a16:creationId xmlns:a16="http://schemas.microsoft.com/office/drawing/2014/main" id="{2B2A712C-143F-7761-9FBA-DA6943982DD9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71" name="Oval 1170">
                <a:extLst>
                  <a:ext uri="{FF2B5EF4-FFF2-40B4-BE49-F238E27FC236}">
                    <a16:creationId xmlns:a16="http://schemas.microsoft.com/office/drawing/2014/main" id="{9B03C275-5830-AB4E-8E29-1DFB32B51BD1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72" name="Oval 1171">
                <a:extLst>
                  <a:ext uri="{FF2B5EF4-FFF2-40B4-BE49-F238E27FC236}">
                    <a16:creationId xmlns:a16="http://schemas.microsoft.com/office/drawing/2014/main" id="{991B1753-23FC-86B0-1A89-E72798785CB9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73" name="Oval 1172">
                <a:extLst>
                  <a:ext uri="{FF2B5EF4-FFF2-40B4-BE49-F238E27FC236}">
                    <a16:creationId xmlns:a16="http://schemas.microsoft.com/office/drawing/2014/main" id="{2387DD4E-D629-2D20-722E-05F354225ABB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74" name="Oval 1173">
                <a:extLst>
                  <a:ext uri="{FF2B5EF4-FFF2-40B4-BE49-F238E27FC236}">
                    <a16:creationId xmlns:a16="http://schemas.microsoft.com/office/drawing/2014/main" id="{14BA8CCE-296C-8A9C-5856-DBA422170972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75" name="Straight Connector 1174">
                <a:extLst>
                  <a:ext uri="{FF2B5EF4-FFF2-40B4-BE49-F238E27FC236}">
                    <a16:creationId xmlns:a16="http://schemas.microsoft.com/office/drawing/2014/main" id="{CD5140AC-C46C-D926-3803-6EB270458E00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76" name="Oval 1175">
                <a:extLst>
                  <a:ext uri="{FF2B5EF4-FFF2-40B4-BE49-F238E27FC236}">
                    <a16:creationId xmlns:a16="http://schemas.microsoft.com/office/drawing/2014/main" id="{F4431563-7DB3-859E-83EA-EAD246243AD8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77" name="Oval 1176">
                <a:extLst>
                  <a:ext uri="{FF2B5EF4-FFF2-40B4-BE49-F238E27FC236}">
                    <a16:creationId xmlns:a16="http://schemas.microsoft.com/office/drawing/2014/main" id="{3DC65A43-284D-997B-6D02-1CE0EF56A01A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78" name="Oval 1177">
                <a:extLst>
                  <a:ext uri="{FF2B5EF4-FFF2-40B4-BE49-F238E27FC236}">
                    <a16:creationId xmlns:a16="http://schemas.microsoft.com/office/drawing/2014/main" id="{64006038-EBD8-26D6-D9BD-9D05BE0B0EA3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79" name="Oval 1178">
                <a:extLst>
                  <a:ext uri="{FF2B5EF4-FFF2-40B4-BE49-F238E27FC236}">
                    <a16:creationId xmlns:a16="http://schemas.microsoft.com/office/drawing/2014/main" id="{AC9B1686-1226-7AB6-7274-87756D7711CA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80" name="Straight Connector 1179">
                <a:extLst>
                  <a:ext uri="{FF2B5EF4-FFF2-40B4-BE49-F238E27FC236}">
                    <a16:creationId xmlns:a16="http://schemas.microsoft.com/office/drawing/2014/main" id="{1D6F8141-229A-97CE-2730-A72BD5A8BADA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1" name="Oval 1180">
                <a:extLst>
                  <a:ext uri="{FF2B5EF4-FFF2-40B4-BE49-F238E27FC236}">
                    <a16:creationId xmlns:a16="http://schemas.microsoft.com/office/drawing/2014/main" id="{1A9B6A5F-AE73-3DD5-7990-FB7A2F16113E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82" name="Oval 1181">
                <a:extLst>
                  <a:ext uri="{FF2B5EF4-FFF2-40B4-BE49-F238E27FC236}">
                    <a16:creationId xmlns:a16="http://schemas.microsoft.com/office/drawing/2014/main" id="{95B76840-0DC9-8E7A-C36C-64951E237464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83" name="Oval 1182">
                <a:extLst>
                  <a:ext uri="{FF2B5EF4-FFF2-40B4-BE49-F238E27FC236}">
                    <a16:creationId xmlns:a16="http://schemas.microsoft.com/office/drawing/2014/main" id="{A94140CD-E7A7-862E-6B45-00D57B6D61D5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84" name="Oval 1183">
                <a:extLst>
                  <a:ext uri="{FF2B5EF4-FFF2-40B4-BE49-F238E27FC236}">
                    <a16:creationId xmlns:a16="http://schemas.microsoft.com/office/drawing/2014/main" id="{BA9F9876-D4D6-DD2B-FABB-45991499D2B3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185" name="Straight Connector 1184">
                <a:extLst>
                  <a:ext uri="{FF2B5EF4-FFF2-40B4-BE49-F238E27FC236}">
                    <a16:creationId xmlns:a16="http://schemas.microsoft.com/office/drawing/2014/main" id="{D1D6EA76-8516-D019-1153-3FD81A745EB5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6" name="Oval 1185">
                <a:extLst>
                  <a:ext uri="{FF2B5EF4-FFF2-40B4-BE49-F238E27FC236}">
                    <a16:creationId xmlns:a16="http://schemas.microsoft.com/office/drawing/2014/main" id="{9B3B462E-A9C7-37C4-906A-20B889F16113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87" name="Oval 1186">
                <a:extLst>
                  <a:ext uri="{FF2B5EF4-FFF2-40B4-BE49-F238E27FC236}">
                    <a16:creationId xmlns:a16="http://schemas.microsoft.com/office/drawing/2014/main" id="{62AA87B8-6CAC-1F5B-6216-1BF04FDD81CA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188" name="Oval 1187">
                <a:extLst>
                  <a:ext uri="{FF2B5EF4-FFF2-40B4-BE49-F238E27FC236}">
                    <a16:creationId xmlns:a16="http://schemas.microsoft.com/office/drawing/2014/main" id="{6D4C8300-06EC-63C7-D959-30FED91E9F78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153" name="Oval 1152">
              <a:extLst>
                <a:ext uri="{FF2B5EF4-FFF2-40B4-BE49-F238E27FC236}">
                  <a16:creationId xmlns:a16="http://schemas.microsoft.com/office/drawing/2014/main" id="{2B125B1B-331C-4BE0-D927-48DF2D0570F9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C9025324-3A9D-D285-3CEB-29DD71B2DEB3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55" name="Rectangle: Rounded Corners 1154">
              <a:extLst>
                <a:ext uri="{FF2B5EF4-FFF2-40B4-BE49-F238E27FC236}">
                  <a16:creationId xmlns:a16="http://schemas.microsoft.com/office/drawing/2014/main" id="{88F9D4BE-C3AE-0D3F-DF79-691CC87DD86F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id="{88F4A810-1518-DBD1-1EB7-01F527A24728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57" name="Oval 1156">
              <a:extLst>
                <a:ext uri="{FF2B5EF4-FFF2-40B4-BE49-F238E27FC236}">
                  <a16:creationId xmlns:a16="http://schemas.microsoft.com/office/drawing/2014/main" id="{32706B66-2289-DC23-C11E-AECD05A610FC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58" name="Rectangle: Rounded Corners 1157">
              <a:extLst>
                <a:ext uri="{FF2B5EF4-FFF2-40B4-BE49-F238E27FC236}">
                  <a16:creationId xmlns:a16="http://schemas.microsoft.com/office/drawing/2014/main" id="{24C4E37E-1991-76E1-A2D8-9376ABAD53C0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189" name="Group 1188">
            <a:extLst>
              <a:ext uri="{FF2B5EF4-FFF2-40B4-BE49-F238E27FC236}">
                <a16:creationId xmlns:a16="http://schemas.microsoft.com/office/drawing/2014/main" id="{830EC5B3-3F65-08F3-2EA9-60A792B637B7}"/>
              </a:ext>
            </a:extLst>
          </p:cNvPr>
          <p:cNvGrpSpPr/>
          <p:nvPr/>
        </p:nvGrpSpPr>
        <p:grpSpPr>
          <a:xfrm>
            <a:off x="7297833" y="3825483"/>
            <a:ext cx="896112" cy="850392"/>
            <a:chOff x="6338633" y="1709305"/>
            <a:chExt cx="1638908" cy="1564740"/>
          </a:xfrm>
        </p:grpSpPr>
        <p:sp>
          <p:nvSpPr>
            <p:cNvPr id="1190" name="Rectangle: Rounded Corners 1189">
              <a:extLst>
                <a:ext uri="{FF2B5EF4-FFF2-40B4-BE49-F238E27FC236}">
                  <a16:creationId xmlns:a16="http://schemas.microsoft.com/office/drawing/2014/main" id="{D2253FDC-55F0-2791-79B8-94C424D4BFA0}"/>
                </a:ext>
              </a:extLst>
            </p:cNvPr>
            <p:cNvSpPr/>
            <p:nvPr/>
          </p:nvSpPr>
          <p:spPr>
            <a:xfrm>
              <a:off x="6338633" y="1709305"/>
              <a:ext cx="962581" cy="156168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91" name="Rectangle: Rounded Corners 1190">
              <a:extLst>
                <a:ext uri="{FF2B5EF4-FFF2-40B4-BE49-F238E27FC236}">
                  <a16:creationId xmlns:a16="http://schemas.microsoft.com/office/drawing/2014/main" id="{39511098-E916-8A34-A873-DA9743049046}"/>
                </a:ext>
              </a:extLst>
            </p:cNvPr>
            <p:cNvSpPr/>
            <p:nvPr/>
          </p:nvSpPr>
          <p:spPr>
            <a:xfrm>
              <a:off x="6381264" y="1744292"/>
              <a:ext cx="882262" cy="1496813"/>
            </a:xfrm>
            <a:prstGeom prst="roundRect">
              <a:avLst>
                <a:gd name="adj" fmla="val 1427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92" name="Rectangle: Rounded Corners 1191">
              <a:extLst>
                <a:ext uri="{FF2B5EF4-FFF2-40B4-BE49-F238E27FC236}">
                  <a16:creationId xmlns:a16="http://schemas.microsoft.com/office/drawing/2014/main" id="{CBBC1586-9BCD-296A-3472-03FF5BC239E3}"/>
                </a:ext>
              </a:extLst>
            </p:cNvPr>
            <p:cNvSpPr/>
            <p:nvPr/>
          </p:nvSpPr>
          <p:spPr>
            <a:xfrm>
              <a:off x="6414897" y="1781258"/>
              <a:ext cx="812066" cy="1426091"/>
            </a:xfrm>
            <a:prstGeom prst="roundRect">
              <a:avLst>
                <a:gd name="adj" fmla="val 1341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93" name="Rectangle: Rounded Corners 1192">
              <a:extLst>
                <a:ext uri="{FF2B5EF4-FFF2-40B4-BE49-F238E27FC236}">
                  <a16:creationId xmlns:a16="http://schemas.microsoft.com/office/drawing/2014/main" id="{7C175D5E-FE5E-7E0A-6ED8-6C939D85AEC5}"/>
                </a:ext>
              </a:extLst>
            </p:cNvPr>
            <p:cNvSpPr/>
            <p:nvPr/>
          </p:nvSpPr>
          <p:spPr>
            <a:xfrm>
              <a:off x="6457843" y="1976376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94" name="Rectangle: Rounded Corners 1193">
              <a:extLst>
                <a:ext uri="{FF2B5EF4-FFF2-40B4-BE49-F238E27FC236}">
                  <a16:creationId xmlns:a16="http://schemas.microsoft.com/office/drawing/2014/main" id="{9D3FED03-FA3F-59DA-1BB4-D5F9C027E8FA}"/>
                </a:ext>
              </a:extLst>
            </p:cNvPr>
            <p:cNvSpPr/>
            <p:nvPr/>
          </p:nvSpPr>
          <p:spPr>
            <a:xfrm>
              <a:off x="6457843" y="218236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95" name="Rectangle: Rounded Corners 1194">
              <a:extLst>
                <a:ext uri="{FF2B5EF4-FFF2-40B4-BE49-F238E27FC236}">
                  <a16:creationId xmlns:a16="http://schemas.microsoft.com/office/drawing/2014/main" id="{26616AB7-FE87-EE64-4C47-B715119AC575}"/>
                </a:ext>
              </a:extLst>
            </p:cNvPr>
            <p:cNvSpPr/>
            <p:nvPr/>
          </p:nvSpPr>
          <p:spPr>
            <a:xfrm>
              <a:off x="6457405" y="2382783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96" name="Rectangle: Rounded Corners 1195">
              <a:extLst>
                <a:ext uri="{FF2B5EF4-FFF2-40B4-BE49-F238E27FC236}">
                  <a16:creationId xmlns:a16="http://schemas.microsoft.com/office/drawing/2014/main" id="{35C63DB3-3917-16C2-7765-CABCA7209783}"/>
                </a:ext>
              </a:extLst>
            </p:cNvPr>
            <p:cNvSpPr/>
            <p:nvPr/>
          </p:nvSpPr>
          <p:spPr>
            <a:xfrm>
              <a:off x="6462135" y="2581468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97" name="Rectangle: Rounded Corners 1196">
              <a:extLst>
                <a:ext uri="{FF2B5EF4-FFF2-40B4-BE49-F238E27FC236}">
                  <a16:creationId xmlns:a16="http://schemas.microsoft.com/office/drawing/2014/main" id="{701C6D99-9E90-67B2-829A-14B0F1ADC001}"/>
                </a:ext>
              </a:extLst>
            </p:cNvPr>
            <p:cNvSpPr/>
            <p:nvPr/>
          </p:nvSpPr>
          <p:spPr>
            <a:xfrm>
              <a:off x="6457405" y="2780154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98" name="Rectangle: Rounded Corners 1197">
              <a:extLst>
                <a:ext uri="{FF2B5EF4-FFF2-40B4-BE49-F238E27FC236}">
                  <a16:creationId xmlns:a16="http://schemas.microsoft.com/office/drawing/2014/main" id="{D2CECF3F-B6FF-CF4C-376A-6C63AEBA0832}"/>
                </a:ext>
              </a:extLst>
            </p:cNvPr>
            <p:cNvSpPr/>
            <p:nvPr/>
          </p:nvSpPr>
          <p:spPr>
            <a:xfrm>
              <a:off x="6457405" y="2978840"/>
              <a:ext cx="724162" cy="15108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199" name="Group 1198">
              <a:extLst>
                <a:ext uri="{FF2B5EF4-FFF2-40B4-BE49-F238E27FC236}">
                  <a16:creationId xmlns:a16="http://schemas.microsoft.com/office/drawing/2014/main" id="{C6B14A9B-F591-F2B4-F7F6-3936433438D7}"/>
                </a:ext>
              </a:extLst>
            </p:cNvPr>
            <p:cNvGrpSpPr/>
            <p:nvPr/>
          </p:nvGrpSpPr>
          <p:grpSpPr>
            <a:xfrm>
              <a:off x="6510326" y="2010899"/>
              <a:ext cx="650966" cy="1080174"/>
              <a:chOff x="638032" y="2010899"/>
              <a:chExt cx="650966" cy="1080174"/>
            </a:xfrm>
          </p:grpSpPr>
          <p:sp>
            <p:nvSpPr>
              <p:cNvPr id="1206" name="Oval 1205">
                <a:extLst>
                  <a:ext uri="{FF2B5EF4-FFF2-40B4-BE49-F238E27FC236}">
                    <a16:creationId xmlns:a16="http://schemas.microsoft.com/office/drawing/2014/main" id="{17DF348A-1A2C-C937-A59A-16815B0022F6}"/>
                  </a:ext>
                </a:extLst>
              </p:cNvPr>
              <p:cNvSpPr/>
              <p:nvPr/>
            </p:nvSpPr>
            <p:spPr>
              <a:xfrm>
                <a:off x="638470" y="2010899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207" name="Straight Connector 1206">
                <a:extLst>
                  <a:ext uri="{FF2B5EF4-FFF2-40B4-BE49-F238E27FC236}">
                    <a16:creationId xmlns:a16="http://schemas.microsoft.com/office/drawing/2014/main" id="{51A6B10A-7E09-BB71-DD4E-F9E0F261481B}"/>
                  </a:ext>
                </a:extLst>
              </p:cNvPr>
              <p:cNvCxnSpPr/>
              <p:nvPr/>
            </p:nvCxnSpPr>
            <p:spPr>
              <a:xfrm>
                <a:off x="805928" y="2051920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08" name="Oval 1207">
                <a:extLst>
                  <a:ext uri="{FF2B5EF4-FFF2-40B4-BE49-F238E27FC236}">
                    <a16:creationId xmlns:a16="http://schemas.microsoft.com/office/drawing/2014/main" id="{5F3F8EDE-9890-4929-55A3-6929EEC887E8}"/>
                  </a:ext>
                </a:extLst>
              </p:cNvPr>
              <p:cNvSpPr/>
              <p:nvPr/>
            </p:nvSpPr>
            <p:spPr>
              <a:xfrm>
                <a:off x="1112508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09" name="Oval 1208">
                <a:extLst>
                  <a:ext uri="{FF2B5EF4-FFF2-40B4-BE49-F238E27FC236}">
                    <a16:creationId xmlns:a16="http://schemas.microsoft.com/office/drawing/2014/main" id="{CA127469-B674-28B1-3FF8-F5E3E2DE2D6E}"/>
                  </a:ext>
                </a:extLst>
              </p:cNvPr>
              <p:cNvSpPr/>
              <p:nvPr/>
            </p:nvSpPr>
            <p:spPr>
              <a:xfrm>
                <a:off x="1180697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10" name="Oval 1209">
                <a:extLst>
                  <a:ext uri="{FF2B5EF4-FFF2-40B4-BE49-F238E27FC236}">
                    <a16:creationId xmlns:a16="http://schemas.microsoft.com/office/drawing/2014/main" id="{6109236D-D9AD-E1D9-F2A8-69C1BC48276A}"/>
                  </a:ext>
                </a:extLst>
              </p:cNvPr>
              <p:cNvSpPr/>
              <p:nvPr/>
            </p:nvSpPr>
            <p:spPr>
              <a:xfrm>
                <a:off x="1249383" y="2034258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11" name="Oval 1210">
                <a:extLst>
                  <a:ext uri="{FF2B5EF4-FFF2-40B4-BE49-F238E27FC236}">
                    <a16:creationId xmlns:a16="http://schemas.microsoft.com/office/drawing/2014/main" id="{17063477-8AB2-E76C-C6E1-0B5A9192C826}"/>
                  </a:ext>
                </a:extLst>
              </p:cNvPr>
              <p:cNvSpPr/>
              <p:nvPr/>
            </p:nvSpPr>
            <p:spPr>
              <a:xfrm>
                <a:off x="638470" y="221688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212" name="Straight Connector 1211">
                <a:extLst>
                  <a:ext uri="{FF2B5EF4-FFF2-40B4-BE49-F238E27FC236}">
                    <a16:creationId xmlns:a16="http://schemas.microsoft.com/office/drawing/2014/main" id="{EB9C9629-5988-3521-A729-B8E597B6E0AC}"/>
                  </a:ext>
                </a:extLst>
              </p:cNvPr>
              <p:cNvCxnSpPr/>
              <p:nvPr/>
            </p:nvCxnSpPr>
            <p:spPr>
              <a:xfrm>
                <a:off x="805928" y="225790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13" name="Oval 1212">
                <a:extLst>
                  <a:ext uri="{FF2B5EF4-FFF2-40B4-BE49-F238E27FC236}">
                    <a16:creationId xmlns:a16="http://schemas.microsoft.com/office/drawing/2014/main" id="{18DFC15D-DC79-3D83-103A-587E7A29B3EB}"/>
                  </a:ext>
                </a:extLst>
              </p:cNvPr>
              <p:cNvSpPr/>
              <p:nvPr/>
            </p:nvSpPr>
            <p:spPr>
              <a:xfrm>
                <a:off x="1112508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14" name="Oval 1213">
                <a:extLst>
                  <a:ext uri="{FF2B5EF4-FFF2-40B4-BE49-F238E27FC236}">
                    <a16:creationId xmlns:a16="http://schemas.microsoft.com/office/drawing/2014/main" id="{13F728F1-DFD0-5DD1-6A56-183EBEBAE0D1}"/>
                  </a:ext>
                </a:extLst>
              </p:cNvPr>
              <p:cNvSpPr/>
              <p:nvPr/>
            </p:nvSpPr>
            <p:spPr>
              <a:xfrm>
                <a:off x="1180697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15" name="Oval 1214">
                <a:extLst>
                  <a:ext uri="{FF2B5EF4-FFF2-40B4-BE49-F238E27FC236}">
                    <a16:creationId xmlns:a16="http://schemas.microsoft.com/office/drawing/2014/main" id="{469D44A0-6298-B67D-33D7-F03DF79BFF5D}"/>
                  </a:ext>
                </a:extLst>
              </p:cNvPr>
              <p:cNvSpPr/>
              <p:nvPr/>
            </p:nvSpPr>
            <p:spPr>
              <a:xfrm>
                <a:off x="1249383" y="224024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16" name="Oval 1215">
                <a:extLst>
                  <a:ext uri="{FF2B5EF4-FFF2-40B4-BE49-F238E27FC236}">
                    <a16:creationId xmlns:a16="http://schemas.microsoft.com/office/drawing/2014/main" id="{D065D511-D366-3505-9348-F4207B1B988F}"/>
                  </a:ext>
                </a:extLst>
              </p:cNvPr>
              <p:cNvSpPr/>
              <p:nvPr/>
            </p:nvSpPr>
            <p:spPr>
              <a:xfrm>
                <a:off x="638032" y="2417306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217" name="Straight Connector 1216">
                <a:extLst>
                  <a:ext uri="{FF2B5EF4-FFF2-40B4-BE49-F238E27FC236}">
                    <a16:creationId xmlns:a16="http://schemas.microsoft.com/office/drawing/2014/main" id="{6DBE83B4-DAAD-C621-DED5-0CB2439E0568}"/>
                  </a:ext>
                </a:extLst>
              </p:cNvPr>
              <p:cNvCxnSpPr/>
              <p:nvPr/>
            </p:nvCxnSpPr>
            <p:spPr>
              <a:xfrm>
                <a:off x="805490" y="2458327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18" name="Oval 1217">
                <a:extLst>
                  <a:ext uri="{FF2B5EF4-FFF2-40B4-BE49-F238E27FC236}">
                    <a16:creationId xmlns:a16="http://schemas.microsoft.com/office/drawing/2014/main" id="{C0A04F5C-3871-EE0F-D3FC-D760BE4E8E46}"/>
                  </a:ext>
                </a:extLst>
              </p:cNvPr>
              <p:cNvSpPr/>
              <p:nvPr/>
            </p:nvSpPr>
            <p:spPr>
              <a:xfrm>
                <a:off x="1112070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19" name="Oval 1218">
                <a:extLst>
                  <a:ext uri="{FF2B5EF4-FFF2-40B4-BE49-F238E27FC236}">
                    <a16:creationId xmlns:a16="http://schemas.microsoft.com/office/drawing/2014/main" id="{C3DADF41-92E0-A29D-34D0-5B96FEE3CE9F}"/>
                  </a:ext>
                </a:extLst>
              </p:cNvPr>
              <p:cNvSpPr/>
              <p:nvPr/>
            </p:nvSpPr>
            <p:spPr>
              <a:xfrm>
                <a:off x="1180259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20" name="Oval 1219">
                <a:extLst>
                  <a:ext uri="{FF2B5EF4-FFF2-40B4-BE49-F238E27FC236}">
                    <a16:creationId xmlns:a16="http://schemas.microsoft.com/office/drawing/2014/main" id="{6F193B30-63A9-24F9-6EFA-CF247320D0D8}"/>
                  </a:ext>
                </a:extLst>
              </p:cNvPr>
              <p:cNvSpPr/>
              <p:nvPr/>
            </p:nvSpPr>
            <p:spPr>
              <a:xfrm>
                <a:off x="1248945" y="2440665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21" name="Oval 1220">
                <a:extLst>
                  <a:ext uri="{FF2B5EF4-FFF2-40B4-BE49-F238E27FC236}">
                    <a16:creationId xmlns:a16="http://schemas.microsoft.com/office/drawing/2014/main" id="{3073A7B6-6F11-1F95-E7F1-C93D2AFBBABD}"/>
                  </a:ext>
                </a:extLst>
              </p:cNvPr>
              <p:cNvSpPr/>
              <p:nvPr/>
            </p:nvSpPr>
            <p:spPr>
              <a:xfrm>
                <a:off x="642762" y="2615991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222" name="Straight Connector 1221">
                <a:extLst>
                  <a:ext uri="{FF2B5EF4-FFF2-40B4-BE49-F238E27FC236}">
                    <a16:creationId xmlns:a16="http://schemas.microsoft.com/office/drawing/2014/main" id="{01A56544-B29A-7263-DFBF-2DF2C644E620}"/>
                  </a:ext>
                </a:extLst>
              </p:cNvPr>
              <p:cNvCxnSpPr/>
              <p:nvPr/>
            </p:nvCxnSpPr>
            <p:spPr>
              <a:xfrm>
                <a:off x="810220" y="2657012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23" name="Oval 1222">
                <a:extLst>
                  <a:ext uri="{FF2B5EF4-FFF2-40B4-BE49-F238E27FC236}">
                    <a16:creationId xmlns:a16="http://schemas.microsoft.com/office/drawing/2014/main" id="{514C10DA-CE2A-2F44-4AA3-931798CF83D0}"/>
                  </a:ext>
                </a:extLst>
              </p:cNvPr>
              <p:cNvSpPr/>
              <p:nvPr/>
            </p:nvSpPr>
            <p:spPr>
              <a:xfrm>
                <a:off x="1116800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24" name="Oval 1223">
                <a:extLst>
                  <a:ext uri="{FF2B5EF4-FFF2-40B4-BE49-F238E27FC236}">
                    <a16:creationId xmlns:a16="http://schemas.microsoft.com/office/drawing/2014/main" id="{99DBF025-99CE-DBE7-DAC0-F9B7573114CA}"/>
                  </a:ext>
                </a:extLst>
              </p:cNvPr>
              <p:cNvSpPr/>
              <p:nvPr/>
            </p:nvSpPr>
            <p:spPr>
              <a:xfrm>
                <a:off x="1184989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25" name="Oval 1224">
                <a:extLst>
                  <a:ext uri="{FF2B5EF4-FFF2-40B4-BE49-F238E27FC236}">
                    <a16:creationId xmlns:a16="http://schemas.microsoft.com/office/drawing/2014/main" id="{DDB8ADF6-2D41-BD35-2870-C8DC65F02AA1}"/>
                  </a:ext>
                </a:extLst>
              </p:cNvPr>
              <p:cNvSpPr/>
              <p:nvPr/>
            </p:nvSpPr>
            <p:spPr>
              <a:xfrm>
                <a:off x="1253675" y="2639350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26" name="Oval 1225">
                <a:extLst>
                  <a:ext uri="{FF2B5EF4-FFF2-40B4-BE49-F238E27FC236}">
                    <a16:creationId xmlns:a16="http://schemas.microsoft.com/office/drawing/2014/main" id="{CF918E5D-0D16-87F3-834A-42FEF20D7C29}"/>
                  </a:ext>
                </a:extLst>
              </p:cNvPr>
              <p:cNvSpPr/>
              <p:nvPr/>
            </p:nvSpPr>
            <p:spPr>
              <a:xfrm>
                <a:off x="638032" y="2814677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227" name="Straight Connector 1226">
                <a:extLst>
                  <a:ext uri="{FF2B5EF4-FFF2-40B4-BE49-F238E27FC236}">
                    <a16:creationId xmlns:a16="http://schemas.microsoft.com/office/drawing/2014/main" id="{409B6596-EC26-8266-5B01-F704347E2A23}"/>
                  </a:ext>
                </a:extLst>
              </p:cNvPr>
              <p:cNvCxnSpPr/>
              <p:nvPr/>
            </p:nvCxnSpPr>
            <p:spPr>
              <a:xfrm>
                <a:off x="805490" y="2855698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28" name="Oval 1227">
                <a:extLst>
                  <a:ext uri="{FF2B5EF4-FFF2-40B4-BE49-F238E27FC236}">
                    <a16:creationId xmlns:a16="http://schemas.microsoft.com/office/drawing/2014/main" id="{07AEBF6F-2762-6A2F-86B8-39087ABBFF62}"/>
                  </a:ext>
                </a:extLst>
              </p:cNvPr>
              <p:cNvSpPr/>
              <p:nvPr/>
            </p:nvSpPr>
            <p:spPr>
              <a:xfrm>
                <a:off x="1112070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29" name="Oval 1228">
                <a:extLst>
                  <a:ext uri="{FF2B5EF4-FFF2-40B4-BE49-F238E27FC236}">
                    <a16:creationId xmlns:a16="http://schemas.microsoft.com/office/drawing/2014/main" id="{69A45BCA-2B92-2F7C-B437-402030B1CAF7}"/>
                  </a:ext>
                </a:extLst>
              </p:cNvPr>
              <p:cNvSpPr/>
              <p:nvPr/>
            </p:nvSpPr>
            <p:spPr>
              <a:xfrm>
                <a:off x="1180259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30" name="Oval 1229">
                <a:extLst>
                  <a:ext uri="{FF2B5EF4-FFF2-40B4-BE49-F238E27FC236}">
                    <a16:creationId xmlns:a16="http://schemas.microsoft.com/office/drawing/2014/main" id="{4DD3613D-47E7-540A-B694-6B7BC64861AD}"/>
                  </a:ext>
                </a:extLst>
              </p:cNvPr>
              <p:cNvSpPr/>
              <p:nvPr/>
            </p:nvSpPr>
            <p:spPr>
              <a:xfrm>
                <a:off x="1248945" y="2838036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31" name="Oval 1230">
                <a:extLst>
                  <a:ext uri="{FF2B5EF4-FFF2-40B4-BE49-F238E27FC236}">
                    <a16:creationId xmlns:a16="http://schemas.microsoft.com/office/drawing/2014/main" id="{8B672467-6182-FD95-07E5-B15A837506E0}"/>
                  </a:ext>
                </a:extLst>
              </p:cNvPr>
              <p:cNvSpPr/>
              <p:nvPr/>
            </p:nvSpPr>
            <p:spPr>
              <a:xfrm>
                <a:off x="638032" y="3013363"/>
                <a:ext cx="77710" cy="7771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1232" name="Straight Connector 1231">
                <a:extLst>
                  <a:ext uri="{FF2B5EF4-FFF2-40B4-BE49-F238E27FC236}">
                    <a16:creationId xmlns:a16="http://schemas.microsoft.com/office/drawing/2014/main" id="{9654A1F5-FEDC-E484-F7FB-0FEA37BDF8BF}"/>
                  </a:ext>
                </a:extLst>
              </p:cNvPr>
              <p:cNvCxnSpPr/>
              <p:nvPr/>
            </p:nvCxnSpPr>
            <p:spPr>
              <a:xfrm>
                <a:off x="805490" y="3054384"/>
                <a:ext cx="261388" cy="0"/>
              </a:xfrm>
              <a:prstGeom prst="line">
                <a:avLst/>
              </a:prstGeom>
              <a:solidFill>
                <a:srgbClr val="7030A0"/>
              </a:solidFill>
              <a:ln w="50800" cap="rnd">
                <a:solidFill>
                  <a:srgbClr val="7030A0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33" name="Oval 1232">
                <a:extLst>
                  <a:ext uri="{FF2B5EF4-FFF2-40B4-BE49-F238E27FC236}">
                    <a16:creationId xmlns:a16="http://schemas.microsoft.com/office/drawing/2014/main" id="{B9DEF4C0-03E0-803B-543C-C05E20CE174C}"/>
                  </a:ext>
                </a:extLst>
              </p:cNvPr>
              <p:cNvSpPr/>
              <p:nvPr/>
            </p:nvSpPr>
            <p:spPr>
              <a:xfrm>
                <a:off x="1112070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34" name="Oval 1233">
                <a:extLst>
                  <a:ext uri="{FF2B5EF4-FFF2-40B4-BE49-F238E27FC236}">
                    <a16:creationId xmlns:a16="http://schemas.microsoft.com/office/drawing/2014/main" id="{5882D359-1F37-D8A0-8985-C7194E6A7A61}"/>
                  </a:ext>
                </a:extLst>
              </p:cNvPr>
              <p:cNvSpPr/>
              <p:nvPr/>
            </p:nvSpPr>
            <p:spPr>
              <a:xfrm>
                <a:off x="1180259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35" name="Oval 1234">
                <a:extLst>
                  <a:ext uri="{FF2B5EF4-FFF2-40B4-BE49-F238E27FC236}">
                    <a16:creationId xmlns:a16="http://schemas.microsoft.com/office/drawing/2014/main" id="{3EB7FDC0-E49D-45DF-0D84-9426EFC736F3}"/>
                  </a:ext>
                </a:extLst>
              </p:cNvPr>
              <p:cNvSpPr/>
              <p:nvPr/>
            </p:nvSpPr>
            <p:spPr>
              <a:xfrm>
                <a:off x="1248945" y="3036722"/>
                <a:ext cx="35323" cy="353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200" name="Oval 1199">
              <a:extLst>
                <a:ext uri="{FF2B5EF4-FFF2-40B4-BE49-F238E27FC236}">
                  <a16:creationId xmlns:a16="http://schemas.microsoft.com/office/drawing/2014/main" id="{FB8006BD-35F6-CD68-D018-7CE14A17856C}"/>
                </a:ext>
              </a:extLst>
            </p:cNvPr>
            <p:cNvSpPr/>
            <p:nvPr/>
          </p:nvSpPr>
          <p:spPr>
            <a:xfrm>
              <a:off x="7070214" y="1830281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01" name="Oval 1200">
              <a:extLst>
                <a:ext uri="{FF2B5EF4-FFF2-40B4-BE49-F238E27FC236}">
                  <a16:creationId xmlns:a16="http://schemas.microsoft.com/office/drawing/2014/main" id="{783CEECC-370E-55DB-16F7-4F550583BB7E}"/>
                </a:ext>
              </a:extLst>
            </p:cNvPr>
            <p:cNvSpPr/>
            <p:nvPr/>
          </p:nvSpPr>
          <p:spPr>
            <a:xfrm>
              <a:off x="6924315" y="1828890"/>
              <a:ext cx="77710" cy="7771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02" name="Rectangle: Rounded Corners 1201">
              <a:extLst>
                <a:ext uri="{FF2B5EF4-FFF2-40B4-BE49-F238E27FC236}">
                  <a16:creationId xmlns:a16="http://schemas.microsoft.com/office/drawing/2014/main" id="{D60E6036-2D85-4C20-1D18-24426529DBE4}"/>
                </a:ext>
              </a:extLst>
            </p:cNvPr>
            <p:cNvSpPr/>
            <p:nvPr/>
          </p:nvSpPr>
          <p:spPr>
            <a:xfrm>
              <a:off x="7014960" y="2456213"/>
              <a:ext cx="962581" cy="618884"/>
            </a:xfrm>
            <a:prstGeom prst="roundRect">
              <a:avLst>
                <a:gd name="adj" fmla="val 8039"/>
              </a:avLst>
            </a:prstGeom>
            <a:solidFill>
              <a:srgbClr val="7030A0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02856011-5A09-1EBD-9199-444327EFEAE0}"/>
                </a:ext>
              </a:extLst>
            </p:cNvPr>
            <p:cNvSpPr/>
            <p:nvPr/>
          </p:nvSpPr>
          <p:spPr>
            <a:xfrm>
              <a:off x="7422120" y="3071504"/>
              <a:ext cx="148260" cy="1424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04" name="Oval 1203">
              <a:extLst>
                <a:ext uri="{FF2B5EF4-FFF2-40B4-BE49-F238E27FC236}">
                  <a16:creationId xmlns:a16="http://schemas.microsoft.com/office/drawing/2014/main" id="{A20B52AD-C7A0-9B64-0016-1A1CEB28464E}"/>
                </a:ext>
              </a:extLst>
            </p:cNvPr>
            <p:cNvSpPr/>
            <p:nvPr/>
          </p:nvSpPr>
          <p:spPr>
            <a:xfrm>
              <a:off x="7308326" y="3210401"/>
              <a:ext cx="390193" cy="6364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05" name="Rectangle: Rounded Corners 1204">
              <a:extLst>
                <a:ext uri="{FF2B5EF4-FFF2-40B4-BE49-F238E27FC236}">
                  <a16:creationId xmlns:a16="http://schemas.microsoft.com/office/drawing/2014/main" id="{1C521755-D925-59CF-CDDC-67FDD00BD3BA}"/>
                </a:ext>
              </a:extLst>
            </p:cNvPr>
            <p:cNvSpPr/>
            <p:nvPr/>
          </p:nvSpPr>
          <p:spPr>
            <a:xfrm>
              <a:off x="7103222" y="2546342"/>
              <a:ext cx="787535" cy="438071"/>
            </a:xfrm>
            <a:prstGeom prst="roundRect">
              <a:avLst>
                <a:gd name="adj" fmla="val 317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cxnSp>
        <p:nvCxnSpPr>
          <p:cNvPr id="1242" name="Straight Arrow Connector 1241">
            <a:extLst>
              <a:ext uri="{FF2B5EF4-FFF2-40B4-BE49-F238E27FC236}">
                <a16:creationId xmlns:a16="http://schemas.microsoft.com/office/drawing/2014/main" id="{73EE0582-0E38-26AE-3D45-F8B08F5A4712}"/>
              </a:ext>
            </a:extLst>
          </p:cNvPr>
          <p:cNvCxnSpPr>
            <a:cxnSpLocks/>
          </p:cNvCxnSpPr>
          <p:nvPr/>
        </p:nvCxnSpPr>
        <p:spPr>
          <a:xfrm flipH="1" flipV="1">
            <a:off x="6039193" y="4058574"/>
            <a:ext cx="1275758" cy="5070"/>
          </a:xfrm>
          <a:prstGeom prst="straightConnector1">
            <a:avLst/>
          </a:prstGeom>
          <a:ln w="44450">
            <a:headEnd type="arrow"/>
            <a:tailEnd type="arrow"/>
          </a:ln>
          <a:effectLst>
            <a:glow rad="381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5" name="Straight Arrow Connector 1244">
            <a:extLst>
              <a:ext uri="{FF2B5EF4-FFF2-40B4-BE49-F238E27FC236}">
                <a16:creationId xmlns:a16="http://schemas.microsoft.com/office/drawing/2014/main" id="{BF56ABC4-10EF-67D8-FD62-BA981252B943}"/>
              </a:ext>
            </a:extLst>
          </p:cNvPr>
          <p:cNvCxnSpPr>
            <a:cxnSpLocks/>
            <a:stCxn id="1096" idx="2"/>
          </p:cNvCxnSpPr>
          <p:nvPr/>
        </p:nvCxnSpPr>
        <p:spPr>
          <a:xfrm flipH="1">
            <a:off x="7534614" y="3266930"/>
            <a:ext cx="249473" cy="567821"/>
          </a:xfrm>
          <a:prstGeom prst="straightConnector1">
            <a:avLst/>
          </a:prstGeom>
          <a:ln w="44450">
            <a:headEnd type="arrow"/>
            <a:tailEnd type="arrow"/>
          </a:ln>
          <a:effectLst>
            <a:glow rad="381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7" name="Straight Arrow Connector 1246">
            <a:extLst>
              <a:ext uri="{FF2B5EF4-FFF2-40B4-BE49-F238E27FC236}">
                <a16:creationId xmlns:a16="http://schemas.microsoft.com/office/drawing/2014/main" id="{4B23A51A-663A-3B98-88E6-490F7B8524F2}"/>
              </a:ext>
            </a:extLst>
          </p:cNvPr>
          <p:cNvCxnSpPr>
            <a:cxnSpLocks/>
            <a:stCxn id="719" idx="2"/>
          </p:cNvCxnSpPr>
          <p:nvPr/>
        </p:nvCxnSpPr>
        <p:spPr>
          <a:xfrm>
            <a:off x="5371873" y="3266930"/>
            <a:ext cx="364031" cy="526151"/>
          </a:xfrm>
          <a:prstGeom prst="straightConnector1">
            <a:avLst/>
          </a:prstGeom>
          <a:ln w="44450">
            <a:headEnd type="arrow"/>
            <a:tailEnd type="arrow"/>
          </a:ln>
          <a:effectLst>
            <a:glow rad="381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9" name="Straight Arrow Connector 1248">
            <a:extLst>
              <a:ext uri="{FF2B5EF4-FFF2-40B4-BE49-F238E27FC236}">
                <a16:creationId xmlns:a16="http://schemas.microsoft.com/office/drawing/2014/main" id="{DF47CD70-C53B-DF5C-70ED-6E365ED29B25}"/>
              </a:ext>
            </a:extLst>
          </p:cNvPr>
          <p:cNvCxnSpPr>
            <a:cxnSpLocks/>
          </p:cNvCxnSpPr>
          <p:nvPr/>
        </p:nvCxnSpPr>
        <p:spPr>
          <a:xfrm flipH="1">
            <a:off x="5535160" y="2043271"/>
            <a:ext cx="644518" cy="360076"/>
          </a:xfrm>
          <a:prstGeom prst="straightConnector1">
            <a:avLst/>
          </a:prstGeom>
          <a:ln w="44450">
            <a:headEnd type="arrow"/>
            <a:tailEnd type="arrow"/>
          </a:ln>
          <a:effectLst>
            <a:glow rad="381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0" name="Straight Arrow Connector 1249">
            <a:extLst>
              <a:ext uri="{FF2B5EF4-FFF2-40B4-BE49-F238E27FC236}">
                <a16:creationId xmlns:a16="http://schemas.microsoft.com/office/drawing/2014/main" id="{E49104C2-2BC9-912F-E5ED-AC5396445B36}"/>
              </a:ext>
            </a:extLst>
          </p:cNvPr>
          <p:cNvCxnSpPr>
            <a:cxnSpLocks/>
            <a:endCxn id="1049" idx="3"/>
          </p:cNvCxnSpPr>
          <p:nvPr/>
        </p:nvCxnSpPr>
        <p:spPr>
          <a:xfrm flipH="1" flipV="1">
            <a:off x="6716636" y="1995392"/>
            <a:ext cx="844114" cy="442618"/>
          </a:xfrm>
          <a:prstGeom prst="straightConnector1">
            <a:avLst/>
          </a:prstGeom>
          <a:ln w="44450">
            <a:headEnd type="arrow"/>
            <a:tailEnd type="arrow"/>
          </a:ln>
          <a:effectLst>
            <a:glow rad="381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4" name="Straight Arrow Connector 1253">
            <a:extLst>
              <a:ext uri="{FF2B5EF4-FFF2-40B4-BE49-F238E27FC236}">
                <a16:creationId xmlns:a16="http://schemas.microsoft.com/office/drawing/2014/main" id="{ED82D13C-96A8-CEBA-3C6D-0F44F692E20D}"/>
              </a:ext>
            </a:extLst>
          </p:cNvPr>
          <p:cNvCxnSpPr>
            <a:cxnSpLocks/>
            <a:stCxn id="1097" idx="1"/>
          </p:cNvCxnSpPr>
          <p:nvPr/>
        </p:nvCxnSpPr>
        <p:spPr>
          <a:xfrm flipH="1">
            <a:off x="5980688" y="2843949"/>
            <a:ext cx="1563552" cy="989537"/>
          </a:xfrm>
          <a:prstGeom prst="straightConnector1">
            <a:avLst/>
          </a:prstGeom>
          <a:ln w="44450">
            <a:headEnd type="arrow"/>
            <a:tailEnd type="arrow"/>
          </a:ln>
          <a:effectLst>
            <a:glow rad="38100">
              <a:schemeClr val="bg1">
                <a:alpha val="9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DB91329-3A48-E51B-A207-ED7324A0655F}"/>
              </a:ext>
            </a:extLst>
          </p:cNvPr>
          <p:cNvSpPr/>
          <p:nvPr/>
        </p:nvSpPr>
        <p:spPr>
          <a:xfrm>
            <a:off x="120650" y="914172"/>
            <a:ext cx="4624973" cy="39666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44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" grpId="0"/>
      <p:bldP spid="456" grpId="0"/>
      <p:bldP spid="667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CE81A-27E2-070A-EB63-B36D0EB5D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233CF5-F1EB-4DFD-768B-479389883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2,560-DPU UPMEM PIM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F077C7-F5C9-6D3C-7053-96E91CB3F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7" y="902126"/>
            <a:ext cx="5802117" cy="5526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8FDC20-F6FD-E92D-DE21-D3E533914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14" y="2873937"/>
            <a:ext cx="2987300" cy="2101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A41C68-9383-2532-765A-2DAC2FCBF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698" y="1644629"/>
            <a:ext cx="2048959" cy="9115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6B0D1-4103-8B47-27CB-237C8C16C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091" y="3409503"/>
            <a:ext cx="2571053" cy="19848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953329-DF12-B12F-339B-7D28CC691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3063" y="1857108"/>
            <a:ext cx="2052639" cy="8611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5B3D1F-77D5-ECCA-9B19-2F77F0BD17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6551" y="2263846"/>
            <a:ext cx="2785804" cy="14457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8684DA-B289-BDEA-1D86-8939B0DD9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158" y="2036087"/>
            <a:ext cx="2300924" cy="9995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81E4C24-393E-5122-CACA-2BC33C66CB54}"/>
              </a:ext>
            </a:extLst>
          </p:cNvPr>
          <p:cNvGrpSpPr/>
          <p:nvPr/>
        </p:nvGrpSpPr>
        <p:grpSpPr>
          <a:xfrm>
            <a:off x="3978563" y="945471"/>
            <a:ext cx="2262308" cy="1386521"/>
            <a:chOff x="5480050" y="921748"/>
            <a:chExt cx="2281552" cy="139831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FE6F2F3-1A98-D735-B41E-76B6399C4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649432-64F3-A04F-015E-15DF235AE983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D82C03-0507-ECEB-17CA-6AD1180A2BFE}"/>
              </a:ext>
            </a:extLst>
          </p:cNvPr>
          <p:cNvGrpSpPr/>
          <p:nvPr/>
        </p:nvGrpSpPr>
        <p:grpSpPr>
          <a:xfrm>
            <a:off x="-722900" y="3649691"/>
            <a:ext cx="3184689" cy="2637960"/>
            <a:chOff x="778587" y="3625968"/>
            <a:chExt cx="3211780" cy="26604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3ECB2F-A1FF-44EA-8A34-F88873797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4D8FEF2-223E-2B37-E420-D5EEF090FCD5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49690B-6D14-E763-9A2F-7AD60362A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165" y="902126"/>
            <a:ext cx="2965448" cy="567348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2400" dirty="0">
                <a:solidFill>
                  <a:srgbClr val="00B050"/>
                </a:solidFill>
              </a:rPr>
              <a:t>20 UPMEM DIMMs of 16 chips each </a:t>
            </a:r>
            <a:br>
              <a:rPr lang="en-US" sz="2400" dirty="0">
                <a:solidFill>
                  <a:srgbClr val="00B050"/>
                </a:solidFill>
              </a:rPr>
            </a:br>
            <a:r>
              <a:rPr lang="en-US" sz="2400" dirty="0">
                <a:solidFill>
                  <a:srgbClr val="00B050"/>
                </a:solidFill>
              </a:rPr>
              <a:t>(40 ranks)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sz="2400" dirty="0">
              <a:solidFill>
                <a:srgbClr val="00B050"/>
              </a:solidFill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2400" dirty="0"/>
              <a:t>Dual x86 socket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sz="2400" dirty="0"/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sz="2400" dirty="0"/>
              <a:t> coexist with </a:t>
            </a:r>
            <a:r>
              <a:rPr lang="en-US" sz="2400" dirty="0">
                <a:solidFill>
                  <a:srgbClr val="C00000"/>
                </a:solidFill>
              </a:rPr>
              <a:t>regular DDR4 DIMMs</a:t>
            </a:r>
          </a:p>
          <a:p>
            <a:pPr marL="433766" lvl="1">
              <a:lnSpc>
                <a:spcPct val="80000"/>
              </a:lnSpc>
              <a:spcBef>
                <a:spcPts val="400"/>
              </a:spcBef>
            </a:pPr>
            <a:r>
              <a:rPr lang="en-US" dirty="0"/>
              <a:t>2 memory controllers/socket (3 channels each)</a:t>
            </a:r>
          </a:p>
          <a:p>
            <a:pPr marL="433766" lvl="1">
              <a:lnSpc>
                <a:spcPct val="80000"/>
              </a:lnSpc>
              <a:spcBef>
                <a:spcPts val="400"/>
              </a:spcBef>
            </a:pPr>
            <a:r>
              <a:rPr lang="en-US" dirty="0"/>
              <a:t>2 conventional DDR4 DIMMs on one channel of one controller</a:t>
            </a:r>
          </a:p>
        </p:txBody>
      </p:sp>
    </p:spTree>
    <p:extLst>
      <p:ext uri="{BB962C8B-B14F-4D97-AF65-F5344CB8AC3E}">
        <p14:creationId xmlns:p14="http://schemas.microsoft.com/office/powerpoint/2010/main" val="149910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>
            <a:extLst>
              <a:ext uri="{FF2B5EF4-FFF2-40B4-BE49-F238E27FC236}">
                <a16:creationId xmlns:a16="http://schemas.microsoft.com/office/drawing/2014/main" id="{6FD6A975-9232-843D-DD04-298B01E061BD}"/>
              </a:ext>
            </a:extLst>
          </p:cNvPr>
          <p:cNvSpPr txBox="1"/>
          <p:nvPr/>
        </p:nvSpPr>
        <p:spPr>
          <a:xfrm>
            <a:off x="6914233" y="5705807"/>
            <a:ext cx="350391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latin typeface="Candara" panose="020E0502030303020204" pitchFamily="34" charset="0"/>
              </a:rPr>
              <a:t>x8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FC4219C-6052-3968-3D45-509C1149AAF6}"/>
              </a:ext>
            </a:extLst>
          </p:cNvPr>
          <p:cNvSpPr txBox="1"/>
          <p:nvPr/>
        </p:nvSpPr>
        <p:spPr>
          <a:xfrm>
            <a:off x="837118" y="6298073"/>
            <a:ext cx="350391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latin typeface="Candara" panose="020E0502030303020204" pitchFamily="34" charset="0"/>
              </a:rPr>
              <a:t>x8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4E6753-ABC9-21CA-6951-BC5B92B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UPMEM PIM System Architecture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9D0B59-BB7E-8E60-077D-62447F99BA0C}"/>
              </a:ext>
            </a:extLst>
          </p:cNvPr>
          <p:cNvSpPr/>
          <p:nvPr/>
        </p:nvSpPr>
        <p:spPr>
          <a:xfrm>
            <a:off x="966192" y="1026861"/>
            <a:ext cx="2785622" cy="1602557"/>
          </a:xfrm>
          <a:prstGeom prst="roundRect">
            <a:avLst>
              <a:gd name="adj" fmla="val 2565"/>
            </a:avLst>
          </a:prstGeom>
          <a:solidFill>
            <a:srgbClr val="B0B0B0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6F554-F2A9-15E0-36A7-C442B5543C05}"/>
              </a:ext>
            </a:extLst>
          </p:cNvPr>
          <p:cNvSpPr/>
          <p:nvPr/>
        </p:nvSpPr>
        <p:spPr>
          <a:xfrm>
            <a:off x="1164155" y="1465207"/>
            <a:ext cx="480767" cy="484632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E196A7-47A4-9129-D091-B6E9B06F9A07}"/>
              </a:ext>
            </a:extLst>
          </p:cNvPr>
          <p:cNvSpPr/>
          <p:nvPr/>
        </p:nvSpPr>
        <p:spPr>
          <a:xfrm>
            <a:off x="1842884" y="1465207"/>
            <a:ext cx="480767" cy="484632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F3E822-BC9F-0B23-C4D7-61A83BF4F1F7}"/>
              </a:ext>
            </a:extLst>
          </p:cNvPr>
          <p:cNvSpPr/>
          <p:nvPr/>
        </p:nvSpPr>
        <p:spPr>
          <a:xfrm>
            <a:off x="3102543" y="1459244"/>
            <a:ext cx="480767" cy="484632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01231-3625-DD68-6804-6A748B573380}"/>
              </a:ext>
            </a:extLst>
          </p:cNvPr>
          <p:cNvSpPr/>
          <p:nvPr/>
        </p:nvSpPr>
        <p:spPr>
          <a:xfrm>
            <a:off x="1156500" y="2060333"/>
            <a:ext cx="928543" cy="429578"/>
          </a:xfrm>
          <a:prstGeom prst="rect">
            <a:avLst/>
          </a:prstGeom>
          <a:solidFill>
            <a:srgbClr val="D9D9D9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EFB1A8-1B05-4220-F1D8-AE0686B7DBB2}"/>
              </a:ext>
            </a:extLst>
          </p:cNvPr>
          <p:cNvSpPr txBox="1"/>
          <p:nvPr/>
        </p:nvSpPr>
        <p:spPr>
          <a:xfrm>
            <a:off x="1663781" y="1030774"/>
            <a:ext cx="1470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Candara" panose="020E0502030303020204" pitchFamily="34" charset="0"/>
              </a:rPr>
              <a:t>Host CPU</a:t>
            </a:r>
            <a:endParaRPr lang="LID4096" sz="2200" b="1" dirty="0">
              <a:latin typeface="Candara" panose="020E05020303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8D1099-F625-B4BF-69A9-19403D231404}"/>
              </a:ext>
            </a:extLst>
          </p:cNvPr>
          <p:cNvSpPr txBox="1"/>
          <p:nvPr/>
        </p:nvSpPr>
        <p:spPr>
          <a:xfrm>
            <a:off x="1095808" y="1524031"/>
            <a:ext cx="61745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Candara" panose="020E0502030303020204" pitchFamily="34" charset="0"/>
              </a:rPr>
              <a:t>Core</a:t>
            </a:r>
            <a:endParaRPr lang="LID4096" sz="1600" dirty="0">
              <a:latin typeface="Candara" panose="020E05020303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62DEA3-EEAD-836B-4536-E472D91F422E}"/>
              </a:ext>
            </a:extLst>
          </p:cNvPr>
          <p:cNvSpPr txBox="1"/>
          <p:nvPr/>
        </p:nvSpPr>
        <p:spPr>
          <a:xfrm>
            <a:off x="1781614" y="1544317"/>
            <a:ext cx="61745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Candara" panose="020E0502030303020204" pitchFamily="34" charset="0"/>
              </a:rPr>
              <a:t>Core</a:t>
            </a:r>
            <a:endParaRPr lang="LID4096" sz="1600" dirty="0">
              <a:latin typeface="Candara" panose="020E05020303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BA09C7-59F3-425A-F1A6-4E472D1F7741}"/>
              </a:ext>
            </a:extLst>
          </p:cNvPr>
          <p:cNvSpPr txBox="1"/>
          <p:nvPr/>
        </p:nvSpPr>
        <p:spPr>
          <a:xfrm>
            <a:off x="3034196" y="1528135"/>
            <a:ext cx="61745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Candara" panose="020E0502030303020204" pitchFamily="34" charset="0"/>
              </a:rPr>
              <a:t>Core</a:t>
            </a:r>
            <a:endParaRPr lang="LID4096" sz="1600" dirty="0">
              <a:latin typeface="Candara" panose="020E05020303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901F10-113D-A4DF-48B6-27DD810B73DF}"/>
              </a:ext>
            </a:extLst>
          </p:cNvPr>
          <p:cNvSpPr txBox="1"/>
          <p:nvPr/>
        </p:nvSpPr>
        <p:spPr>
          <a:xfrm>
            <a:off x="856021" y="2013051"/>
            <a:ext cx="15294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Memory</a:t>
            </a:r>
          </a:p>
          <a:p>
            <a:pPr algn="ctr"/>
            <a:r>
              <a:rPr lang="en-US" sz="1400" dirty="0">
                <a:latin typeface="Candara" panose="020E0502030303020204" pitchFamily="34" charset="0"/>
              </a:rPr>
              <a:t>Controller</a:t>
            </a:r>
            <a:endParaRPr lang="LID4096" sz="1400" dirty="0">
              <a:latin typeface="Candara" panose="020E0502030303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7E9227-E683-1A4D-41D3-20F76CD93086}"/>
              </a:ext>
            </a:extLst>
          </p:cNvPr>
          <p:cNvSpPr/>
          <p:nvPr/>
        </p:nvSpPr>
        <p:spPr>
          <a:xfrm>
            <a:off x="2654767" y="2052163"/>
            <a:ext cx="928543" cy="429578"/>
          </a:xfrm>
          <a:prstGeom prst="rect">
            <a:avLst/>
          </a:prstGeom>
          <a:solidFill>
            <a:srgbClr val="D9D9D9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8C8397-02A3-62AA-CF6B-1FFA6F33AFB8}"/>
              </a:ext>
            </a:extLst>
          </p:cNvPr>
          <p:cNvSpPr txBox="1"/>
          <p:nvPr/>
        </p:nvSpPr>
        <p:spPr>
          <a:xfrm>
            <a:off x="2354288" y="2004881"/>
            <a:ext cx="15294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Memory</a:t>
            </a:r>
          </a:p>
          <a:p>
            <a:pPr algn="ctr"/>
            <a:r>
              <a:rPr lang="en-US" sz="1400" dirty="0">
                <a:latin typeface="Candara" panose="020E0502030303020204" pitchFamily="34" charset="0"/>
              </a:rPr>
              <a:t>Controller</a:t>
            </a:r>
            <a:endParaRPr lang="LID4096" sz="1400" dirty="0">
              <a:latin typeface="Candara" panose="020E0502030303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4F6B044-3E41-4772-B06A-29A6381E931C}"/>
              </a:ext>
            </a:extLst>
          </p:cNvPr>
          <p:cNvSpPr/>
          <p:nvPr/>
        </p:nvSpPr>
        <p:spPr>
          <a:xfrm>
            <a:off x="2506748" y="1681306"/>
            <a:ext cx="73152" cy="73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6F13CB-D40A-2DB4-E781-3CA64AD63917}"/>
              </a:ext>
            </a:extLst>
          </p:cNvPr>
          <p:cNvSpPr/>
          <p:nvPr/>
        </p:nvSpPr>
        <p:spPr>
          <a:xfrm>
            <a:off x="2687574" y="1685391"/>
            <a:ext cx="73152" cy="73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37C026-850E-000C-E2A7-F9D64A50965A}"/>
              </a:ext>
            </a:extLst>
          </p:cNvPr>
          <p:cNvSpPr/>
          <p:nvPr/>
        </p:nvSpPr>
        <p:spPr>
          <a:xfrm>
            <a:off x="2865647" y="1685391"/>
            <a:ext cx="73152" cy="73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0099377-62C2-D593-B174-892F8908E4AD}"/>
              </a:ext>
            </a:extLst>
          </p:cNvPr>
          <p:cNvSpPr/>
          <p:nvPr/>
        </p:nvSpPr>
        <p:spPr>
          <a:xfrm>
            <a:off x="2203799" y="2243631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DAFD2AF-B534-B1E3-557E-9DCB22D99516}"/>
              </a:ext>
            </a:extLst>
          </p:cNvPr>
          <p:cNvSpPr/>
          <p:nvPr/>
        </p:nvSpPr>
        <p:spPr>
          <a:xfrm>
            <a:off x="2353353" y="2243631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FB9DCB-5915-36A7-90E0-D7BA8C456DD3}"/>
              </a:ext>
            </a:extLst>
          </p:cNvPr>
          <p:cNvSpPr/>
          <p:nvPr/>
        </p:nvSpPr>
        <p:spPr>
          <a:xfrm>
            <a:off x="2499492" y="2242287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21F7660-6A09-73C9-8C45-861A6664F9DA}"/>
              </a:ext>
            </a:extLst>
          </p:cNvPr>
          <p:cNvSpPr/>
          <p:nvPr/>
        </p:nvSpPr>
        <p:spPr>
          <a:xfrm>
            <a:off x="282467" y="3102088"/>
            <a:ext cx="1815096" cy="813700"/>
          </a:xfrm>
          <a:prstGeom prst="roundRect">
            <a:avLst>
              <a:gd name="adj" fmla="val 2565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7C8F867-2DEC-8488-9CCF-6BA28F0F8D90}"/>
              </a:ext>
            </a:extLst>
          </p:cNvPr>
          <p:cNvSpPr/>
          <p:nvPr/>
        </p:nvSpPr>
        <p:spPr>
          <a:xfrm>
            <a:off x="169011" y="3241595"/>
            <a:ext cx="1815096" cy="813700"/>
          </a:xfrm>
          <a:prstGeom prst="roundRect">
            <a:avLst>
              <a:gd name="adj" fmla="val 2565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CEF33A4-7233-62BD-915E-505ED6E0A8BE}"/>
              </a:ext>
            </a:extLst>
          </p:cNvPr>
          <p:cNvSpPr/>
          <p:nvPr/>
        </p:nvSpPr>
        <p:spPr>
          <a:xfrm>
            <a:off x="2412703" y="3083652"/>
            <a:ext cx="1815096" cy="813700"/>
          </a:xfrm>
          <a:prstGeom prst="roundRect">
            <a:avLst>
              <a:gd name="adj" fmla="val 2565"/>
            </a:avLst>
          </a:prstGeom>
          <a:solidFill>
            <a:srgbClr val="94DA66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A2204AD-7652-2E43-AB4D-2B1CFD767EC8}"/>
              </a:ext>
            </a:extLst>
          </p:cNvPr>
          <p:cNvSpPr/>
          <p:nvPr/>
        </p:nvSpPr>
        <p:spPr>
          <a:xfrm>
            <a:off x="2299247" y="3223159"/>
            <a:ext cx="1815096" cy="813700"/>
          </a:xfrm>
          <a:prstGeom prst="roundRect">
            <a:avLst>
              <a:gd name="adj" fmla="val 2565"/>
            </a:avLst>
          </a:prstGeom>
          <a:solidFill>
            <a:srgbClr val="94DA66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D03499C-DB67-E260-E25E-21589BCA2052}"/>
              </a:ext>
            </a:extLst>
          </p:cNvPr>
          <p:cNvSpPr/>
          <p:nvPr/>
        </p:nvSpPr>
        <p:spPr>
          <a:xfrm>
            <a:off x="1067097" y="4528663"/>
            <a:ext cx="3324583" cy="1490396"/>
          </a:xfrm>
          <a:prstGeom prst="roundRect">
            <a:avLst>
              <a:gd name="adj" fmla="val 2565"/>
            </a:avLst>
          </a:prstGeom>
          <a:solidFill>
            <a:srgbClr val="94DA66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1EEA505-1BC7-3D84-C882-91E2E8DD2FE7}"/>
              </a:ext>
            </a:extLst>
          </p:cNvPr>
          <p:cNvSpPr/>
          <p:nvPr/>
        </p:nvSpPr>
        <p:spPr>
          <a:xfrm>
            <a:off x="953641" y="4668170"/>
            <a:ext cx="3324583" cy="1490396"/>
          </a:xfrm>
          <a:prstGeom prst="roundRect">
            <a:avLst>
              <a:gd name="adj" fmla="val 2565"/>
            </a:avLst>
          </a:prstGeom>
          <a:solidFill>
            <a:srgbClr val="94DA66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303F92-D7A7-FF1A-DD70-B89B3D95EB90}"/>
              </a:ext>
            </a:extLst>
          </p:cNvPr>
          <p:cNvSpPr txBox="1"/>
          <p:nvPr/>
        </p:nvSpPr>
        <p:spPr>
          <a:xfrm>
            <a:off x="5451371" y="862850"/>
            <a:ext cx="292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ndara" panose="020E0502030303020204" pitchFamily="34" charset="0"/>
              </a:rPr>
              <a:t>UPMEM PIM Chip</a:t>
            </a:r>
            <a:endParaRPr lang="LID4096" sz="2400" b="1" dirty="0">
              <a:latin typeface="Candara" panose="020E0502030303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CD104FD-3441-11FA-392E-29FB779205E4}"/>
              </a:ext>
            </a:extLst>
          </p:cNvPr>
          <p:cNvSpPr/>
          <p:nvPr/>
        </p:nvSpPr>
        <p:spPr>
          <a:xfrm>
            <a:off x="4849943" y="1382678"/>
            <a:ext cx="4129878" cy="4905000"/>
          </a:xfrm>
          <a:prstGeom prst="roundRect">
            <a:avLst>
              <a:gd name="adj" fmla="val 2565"/>
            </a:avLst>
          </a:prstGeom>
          <a:solidFill>
            <a:schemeClr val="bg1">
              <a:alpha val="0"/>
            </a:schemeClr>
          </a:solidFill>
          <a:ln w="57150">
            <a:solidFill>
              <a:srgbClr val="00A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2927F0B-70C0-DD3A-C6F4-76A1D408DBC2}"/>
              </a:ext>
            </a:extLst>
          </p:cNvPr>
          <p:cNvSpPr/>
          <p:nvPr/>
        </p:nvSpPr>
        <p:spPr>
          <a:xfrm>
            <a:off x="5541830" y="1515187"/>
            <a:ext cx="3044801" cy="4051341"/>
          </a:xfrm>
          <a:prstGeom prst="roundRect">
            <a:avLst>
              <a:gd name="adj" fmla="val 2565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D3ADF0-4493-1523-CF82-A9CC5F1C4C23}"/>
              </a:ext>
            </a:extLst>
          </p:cNvPr>
          <p:cNvSpPr/>
          <p:nvPr/>
        </p:nvSpPr>
        <p:spPr>
          <a:xfrm>
            <a:off x="5392188" y="1704288"/>
            <a:ext cx="3044801" cy="4051341"/>
          </a:xfrm>
          <a:prstGeom prst="roundRect">
            <a:avLst>
              <a:gd name="adj" fmla="val 2565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075388-90CF-88E5-CADE-4CB47CF9FDF2}"/>
              </a:ext>
            </a:extLst>
          </p:cNvPr>
          <p:cNvSpPr/>
          <p:nvPr/>
        </p:nvSpPr>
        <p:spPr>
          <a:xfrm>
            <a:off x="5234486" y="1883528"/>
            <a:ext cx="3044801" cy="4051341"/>
          </a:xfrm>
          <a:prstGeom prst="roundRect">
            <a:avLst>
              <a:gd name="adj" fmla="val 2565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D88A0C8-052A-7C31-02DD-D75E218CA3F3}"/>
              </a:ext>
            </a:extLst>
          </p:cNvPr>
          <p:cNvSpPr/>
          <p:nvPr/>
        </p:nvSpPr>
        <p:spPr>
          <a:xfrm>
            <a:off x="5068772" y="2062769"/>
            <a:ext cx="3044801" cy="4051341"/>
          </a:xfrm>
          <a:prstGeom prst="roundRect">
            <a:avLst>
              <a:gd name="adj" fmla="val 2565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8D27F0-DF91-3105-D253-8313719B598B}"/>
              </a:ext>
            </a:extLst>
          </p:cNvPr>
          <p:cNvSpPr/>
          <p:nvPr/>
        </p:nvSpPr>
        <p:spPr>
          <a:xfrm>
            <a:off x="5212859" y="4055294"/>
            <a:ext cx="2756626" cy="1937737"/>
          </a:xfrm>
          <a:prstGeom prst="roundRect">
            <a:avLst>
              <a:gd name="adj" fmla="val 2565"/>
            </a:avLst>
          </a:prstGeom>
          <a:solidFill>
            <a:srgbClr val="FFF06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BEDC54A-99B8-1CED-8F39-9B62408183C5}"/>
              </a:ext>
            </a:extLst>
          </p:cNvPr>
          <p:cNvSpPr/>
          <p:nvPr/>
        </p:nvSpPr>
        <p:spPr>
          <a:xfrm>
            <a:off x="5230874" y="2476033"/>
            <a:ext cx="2756626" cy="706310"/>
          </a:xfrm>
          <a:prstGeom prst="roundRect">
            <a:avLst>
              <a:gd name="adj" fmla="val 2565"/>
            </a:avLst>
          </a:prstGeom>
          <a:solidFill>
            <a:srgbClr val="D9D9D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62BD72-5C8F-DE8B-A1E7-4C70E1B420D3}"/>
              </a:ext>
            </a:extLst>
          </p:cNvPr>
          <p:cNvSpPr txBox="1"/>
          <p:nvPr/>
        </p:nvSpPr>
        <p:spPr>
          <a:xfrm>
            <a:off x="5855880" y="2028246"/>
            <a:ext cx="147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Bank</a:t>
            </a:r>
            <a:endParaRPr lang="LID4096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1C805C-FF19-5792-56F6-51BBCD54C960}"/>
              </a:ext>
            </a:extLst>
          </p:cNvPr>
          <p:cNvSpPr txBox="1"/>
          <p:nvPr/>
        </p:nvSpPr>
        <p:spPr>
          <a:xfrm>
            <a:off x="5561392" y="2457578"/>
            <a:ext cx="209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ndara" panose="020E0502030303020204" pitchFamily="34" charset="0"/>
              </a:rPr>
              <a:t>DRAM Array</a:t>
            </a:r>
          </a:p>
          <a:p>
            <a:pPr algn="ctr"/>
            <a:r>
              <a:rPr lang="en-US" sz="2000" b="1" dirty="0">
                <a:latin typeface="Candara" panose="020E0502030303020204" pitchFamily="34" charset="0"/>
              </a:rPr>
              <a:t>(MRAM) 64MB</a:t>
            </a:r>
            <a:endParaRPr lang="LID4096" sz="2000" b="1" dirty="0">
              <a:latin typeface="Candara" panose="020E05020303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384E4C-BB60-BD18-C813-A33C37032B33}"/>
              </a:ext>
            </a:extLst>
          </p:cNvPr>
          <p:cNvSpPr txBox="1"/>
          <p:nvPr/>
        </p:nvSpPr>
        <p:spPr>
          <a:xfrm>
            <a:off x="4968640" y="3318299"/>
            <a:ext cx="2095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E500"/>
                </a:solidFill>
                <a:latin typeface="Candara" panose="020E0502030303020204" pitchFamily="34" charset="0"/>
              </a:rPr>
              <a:t>High Bandwidth</a:t>
            </a:r>
          </a:p>
          <a:p>
            <a:pPr algn="ctr"/>
            <a:r>
              <a:rPr lang="en-US" sz="1600" b="1" dirty="0">
                <a:solidFill>
                  <a:srgbClr val="FFE500"/>
                </a:solidFill>
                <a:latin typeface="Candara" panose="020E0502030303020204" pitchFamily="34" charset="0"/>
              </a:rPr>
              <a:t>Internal Data Bus</a:t>
            </a:r>
            <a:endParaRPr lang="LID4096" sz="1600" b="1" dirty="0">
              <a:solidFill>
                <a:srgbClr val="FFE500"/>
              </a:solidFill>
              <a:latin typeface="Candara" panose="020E050203030302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F5D415D-B43E-EA98-934A-61638FDBD518}"/>
              </a:ext>
            </a:extLst>
          </p:cNvPr>
          <p:cNvCxnSpPr>
            <a:cxnSpLocks/>
          </p:cNvCxnSpPr>
          <p:nvPr/>
        </p:nvCxnSpPr>
        <p:spPr>
          <a:xfrm>
            <a:off x="7064230" y="3241595"/>
            <a:ext cx="0" cy="769510"/>
          </a:xfrm>
          <a:prstGeom prst="straightConnector1">
            <a:avLst/>
          </a:prstGeom>
          <a:ln w="57150">
            <a:solidFill>
              <a:srgbClr val="FFE5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DB3A402-C25E-6034-679C-EB8EE2D5054B}"/>
              </a:ext>
            </a:extLst>
          </p:cNvPr>
          <p:cNvSpPr txBox="1"/>
          <p:nvPr/>
        </p:nvSpPr>
        <p:spPr>
          <a:xfrm>
            <a:off x="4904567" y="4017737"/>
            <a:ext cx="340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ndara" panose="020E0502030303020204" pitchFamily="34" charset="0"/>
              </a:rPr>
              <a:t>DRAM Processing</a:t>
            </a:r>
          </a:p>
          <a:p>
            <a:pPr algn="ctr"/>
            <a:r>
              <a:rPr lang="en-US" sz="2000" b="1" dirty="0">
                <a:latin typeface="Candara" panose="020E0502030303020204" pitchFamily="34" charset="0"/>
              </a:rPr>
              <a:t>Unit (DPU)</a:t>
            </a:r>
            <a:endParaRPr lang="LID4096" sz="2000" b="1" dirty="0">
              <a:latin typeface="Candara" panose="020E0502030303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C36D8FB-5BB5-A97C-DDCB-2BA971919626}"/>
              </a:ext>
            </a:extLst>
          </p:cNvPr>
          <p:cNvSpPr/>
          <p:nvPr/>
        </p:nvSpPr>
        <p:spPr>
          <a:xfrm>
            <a:off x="6426537" y="4762985"/>
            <a:ext cx="1436822" cy="596342"/>
          </a:xfrm>
          <a:prstGeom prst="rect">
            <a:avLst/>
          </a:prstGeom>
          <a:solidFill>
            <a:srgbClr val="D9D9D9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EB1720B-7938-DF71-718E-1B91D4D25CDA}"/>
              </a:ext>
            </a:extLst>
          </p:cNvPr>
          <p:cNvSpPr txBox="1"/>
          <p:nvPr/>
        </p:nvSpPr>
        <p:spPr>
          <a:xfrm>
            <a:off x="6362643" y="4795097"/>
            <a:ext cx="156200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Candara" panose="020E0502030303020204" pitchFamily="34" charset="0"/>
              </a:rPr>
              <a:t>Working Memory</a:t>
            </a:r>
          </a:p>
          <a:p>
            <a:pPr algn="ctr"/>
            <a:r>
              <a:rPr lang="en-US" sz="1400" b="1" dirty="0">
                <a:latin typeface="Candara" panose="020E0502030303020204" pitchFamily="34" charset="0"/>
              </a:rPr>
              <a:t>(WRAM) 64KB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8DFACFB-9D85-B46D-49A2-C257F0174D3A}"/>
              </a:ext>
            </a:extLst>
          </p:cNvPr>
          <p:cNvSpPr/>
          <p:nvPr/>
        </p:nvSpPr>
        <p:spPr>
          <a:xfrm>
            <a:off x="5276805" y="4760146"/>
            <a:ext cx="986952" cy="596342"/>
          </a:xfrm>
          <a:prstGeom prst="rect">
            <a:avLst/>
          </a:prstGeom>
          <a:solidFill>
            <a:srgbClr val="767676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358747-2DC5-6344-D097-1C506C98B7F8}"/>
              </a:ext>
            </a:extLst>
          </p:cNvPr>
          <p:cNvSpPr txBox="1"/>
          <p:nvPr/>
        </p:nvSpPr>
        <p:spPr>
          <a:xfrm>
            <a:off x="5220237" y="4796707"/>
            <a:ext cx="110008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Instruction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Memory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3933F6E-61A6-2D7C-F71E-9B78C54D1F48}"/>
              </a:ext>
            </a:extLst>
          </p:cNvPr>
          <p:cNvSpPr/>
          <p:nvPr/>
        </p:nvSpPr>
        <p:spPr>
          <a:xfrm>
            <a:off x="5276805" y="5444670"/>
            <a:ext cx="2586554" cy="464729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73D594E-80F7-0A75-3F6B-C6372127B34E}"/>
              </a:ext>
            </a:extLst>
          </p:cNvPr>
          <p:cNvSpPr txBox="1"/>
          <p:nvPr/>
        </p:nvSpPr>
        <p:spPr>
          <a:xfrm>
            <a:off x="4936259" y="5408109"/>
            <a:ext cx="330982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Candara" panose="020E0502030303020204" pitchFamily="34" charset="0"/>
              </a:rPr>
              <a:t>Fine-grained </a:t>
            </a:r>
          </a:p>
          <a:p>
            <a:pPr algn="ctr"/>
            <a:r>
              <a:rPr lang="en-US" sz="1400" b="1" dirty="0">
                <a:latin typeface="Candara" panose="020E0502030303020204" pitchFamily="34" charset="0"/>
              </a:rPr>
              <a:t>Multi-threaded Pipeline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503E546-4F38-2E4B-A8F8-E4F53AC27FB0}"/>
              </a:ext>
            </a:extLst>
          </p:cNvPr>
          <p:cNvSpPr txBox="1"/>
          <p:nvPr/>
        </p:nvSpPr>
        <p:spPr>
          <a:xfrm>
            <a:off x="6141" y="3294662"/>
            <a:ext cx="213815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latin typeface="Candara" panose="020E0502030303020204" pitchFamily="34" charset="0"/>
              </a:rPr>
              <a:t>Main Memory</a:t>
            </a:r>
          </a:p>
          <a:p>
            <a:pPr algn="ctr"/>
            <a:r>
              <a:rPr lang="en-US" sz="2000" b="1" dirty="0">
                <a:latin typeface="Candara" panose="020E0502030303020204" pitchFamily="34" charset="0"/>
              </a:rPr>
              <a:t>Module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CB1DEE-B655-E03C-03A6-D813980B49BD}"/>
              </a:ext>
            </a:extLst>
          </p:cNvPr>
          <p:cNvSpPr txBox="1"/>
          <p:nvPr/>
        </p:nvSpPr>
        <p:spPr>
          <a:xfrm>
            <a:off x="2148312" y="3283895"/>
            <a:ext cx="213815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latin typeface="Candara" panose="020E0502030303020204" pitchFamily="34" charset="0"/>
              </a:rPr>
              <a:t>UPMEM PIM</a:t>
            </a:r>
          </a:p>
          <a:p>
            <a:pPr algn="ctr"/>
            <a:r>
              <a:rPr lang="en-US" sz="2000" b="1" dirty="0">
                <a:latin typeface="Candara" panose="020E0502030303020204" pitchFamily="34" charset="0"/>
              </a:rPr>
              <a:t>Module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F42D83-2B38-E2D1-437C-6450A7B7D2EF}"/>
              </a:ext>
            </a:extLst>
          </p:cNvPr>
          <p:cNvSpPr txBox="1"/>
          <p:nvPr/>
        </p:nvSpPr>
        <p:spPr>
          <a:xfrm>
            <a:off x="909406" y="4738173"/>
            <a:ext cx="350391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>
                <a:latin typeface="Candara" panose="020E0502030303020204" pitchFamily="34" charset="0"/>
              </a:rPr>
              <a:t>UPMEM PIM Rank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4BC991A-FCBF-E8B9-64EA-04CE367D1E1F}"/>
              </a:ext>
            </a:extLst>
          </p:cNvPr>
          <p:cNvGrpSpPr/>
          <p:nvPr/>
        </p:nvGrpSpPr>
        <p:grpSpPr>
          <a:xfrm>
            <a:off x="1063812" y="5205359"/>
            <a:ext cx="815422" cy="813700"/>
            <a:chOff x="966192" y="5095699"/>
            <a:chExt cx="815422" cy="813700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7337DC14-DF69-213C-6679-D6994CBF1D7A}"/>
                </a:ext>
              </a:extLst>
            </p:cNvPr>
            <p:cNvSpPr/>
            <p:nvPr/>
          </p:nvSpPr>
          <p:spPr>
            <a:xfrm>
              <a:off x="966192" y="5095699"/>
              <a:ext cx="815422" cy="813700"/>
            </a:xfrm>
            <a:prstGeom prst="roundRect">
              <a:avLst>
                <a:gd name="adj" fmla="val 2565"/>
              </a:avLst>
            </a:prstGeom>
            <a:solidFill>
              <a:schemeClr val="tx1"/>
            </a:solidFill>
            <a:ln w="31750">
              <a:solidFill>
                <a:srgbClr val="00A3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A9C4C85A-FFFC-5AEF-0319-279612E2F79B}"/>
                </a:ext>
              </a:extLst>
            </p:cNvPr>
            <p:cNvSpPr/>
            <p:nvPr/>
          </p:nvSpPr>
          <p:spPr>
            <a:xfrm>
              <a:off x="1049273" y="5164201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D9D9D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32B86DFB-A701-B228-25B2-FF0F828793AA}"/>
                </a:ext>
              </a:extLst>
            </p:cNvPr>
            <p:cNvSpPr/>
            <p:nvPr/>
          </p:nvSpPr>
          <p:spPr>
            <a:xfrm>
              <a:off x="1049274" y="5522858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FFF06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FC8EAEF0-BB25-AFFE-F4E9-B421DF18C6DF}"/>
                </a:ext>
              </a:extLst>
            </p:cNvPr>
            <p:cNvSpPr/>
            <p:nvPr/>
          </p:nvSpPr>
          <p:spPr>
            <a:xfrm>
              <a:off x="1210795" y="5164264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D9D9D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BAE6CC78-AE25-3541-DB54-9D96E0DCA11A}"/>
                </a:ext>
              </a:extLst>
            </p:cNvPr>
            <p:cNvSpPr/>
            <p:nvPr/>
          </p:nvSpPr>
          <p:spPr>
            <a:xfrm>
              <a:off x="1210796" y="5522921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FFF06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BCB8E86E-586F-0676-9CFB-D7F7C36FE996}"/>
                </a:ext>
              </a:extLst>
            </p:cNvPr>
            <p:cNvSpPr/>
            <p:nvPr/>
          </p:nvSpPr>
          <p:spPr>
            <a:xfrm>
              <a:off x="1617247" y="5164201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D9D9D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0EA93BC5-1BCE-48AF-6D24-BFC65A4B4753}"/>
                </a:ext>
              </a:extLst>
            </p:cNvPr>
            <p:cNvSpPr/>
            <p:nvPr/>
          </p:nvSpPr>
          <p:spPr>
            <a:xfrm>
              <a:off x="1620200" y="5508281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FFF06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8DBC5F8-8821-2F1C-232F-6DF65EB8AE2A}"/>
                </a:ext>
              </a:extLst>
            </p:cNvPr>
            <p:cNvCxnSpPr>
              <a:cxnSpLocks/>
            </p:cNvCxnSpPr>
            <p:nvPr/>
          </p:nvCxnSpPr>
          <p:spPr>
            <a:xfrm>
              <a:off x="1373903" y="5318317"/>
              <a:ext cx="186233" cy="0"/>
            </a:xfrm>
            <a:prstGeom prst="line">
              <a:avLst/>
            </a:prstGeom>
            <a:ln w="9525">
              <a:solidFill>
                <a:srgbClr val="D9D9D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C5CB538-B649-FA88-8DC2-3DF0FD27B1F7}"/>
                </a:ext>
              </a:extLst>
            </p:cNvPr>
            <p:cNvCxnSpPr>
              <a:cxnSpLocks/>
            </p:cNvCxnSpPr>
            <p:nvPr/>
          </p:nvCxnSpPr>
          <p:spPr>
            <a:xfrm>
              <a:off x="1373902" y="5651924"/>
              <a:ext cx="186233" cy="0"/>
            </a:xfrm>
            <a:prstGeom prst="line">
              <a:avLst/>
            </a:prstGeom>
            <a:ln w="9525">
              <a:solidFill>
                <a:srgbClr val="D9D9D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C1FF141-D776-4937-08BF-E7B0E2CDFFE9}"/>
              </a:ext>
            </a:extLst>
          </p:cNvPr>
          <p:cNvGrpSpPr/>
          <p:nvPr/>
        </p:nvGrpSpPr>
        <p:grpSpPr>
          <a:xfrm>
            <a:off x="2056955" y="5211091"/>
            <a:ext cx="815422" cy="813700"/>
            <a:chOff x="966192" y="5095699"/>
            <a:chExt cx="815422" cy="81370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992E304-30BC-D061-3503-A63102FB8170}"/>
                </a:ext>
              </a:extLst>
            </p:cNvPr>
            <p:cNvSpPr/>
            <p:nvPr/>
          </p:nvSpPr>
          <p:spPr>
            <a:xfrm>
              <a:off x="966192" y="5095699"/>
              <a:ext cx="815422" cy="813700"/>
            </a:xfrm>
            <a:prstGeom prst="roundRect">
              <a:avLst>
                <a:gd name="adj" fmla="val 2565"/>
              </a:avLst>
            </a:prstGeom>
            <a:solidFill>
              <a:schemeClr val="tx1"/>
            </a:solidFill>
            <a:ln w="31750">
              <a:solidFill>
                <a:srgbClr val="00A3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2345C743-B132-1B4C-A0D7-BAD734DD2B45}"/>
                </a:ext>
              </a:extLst>
            </p:cNvPr>
            <p:cNvSpPr/>
            <p:nvPr/>
          </p:nvSpPr>
          <p:spPr>
            <a:xfrm>
              <a:off x="1049273" y="5164201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D9D9D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DE39444A-9ADE-C8DB-5A4A-4A5A8967AC3C}"/>
                </a:ext>
              </a:extLst>
            </p:cNvPr>
            <p:cNvSpPr/>
            <p:nvPr/>
          </p:nvSpPr>
          <p:spPr>
            <a:xfrm>
              <a:off x="1049274" y="5522858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FFF06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C3AB694-FEBF-0ABB-92F2-A5CCFDCEE32F}"/>
                </a:ext>
              </a:extLst>
            </p:cNvPr>
            <p:cNvSpPr/>
            <p:nvPr/>
          </p:nvSpPr>
          <p:spPr>
            <a:xfrm>
              <a:off x="1210795" y="5164264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D9D9D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49DC96AA-2897-9FFA-23FE-28D8A92AAA18}"/>
                </a:ext>
              </a:extLst>
            </p:cNvPr>
            <p:cNvSpPr/>
            <p:nvPr/>
          </p:nvSpPr>
          <p:spPr>
            <a:xfrm>
              <a:off x="1210796" y="5522921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FFF06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5B0ED3AD-BE77-49AC-A958-3B03511DB262}"/>
                </a:ext>
              </a:extLst>
            </p:cNvPr>
            <p:cNvSpPr/>
            <p:nvPr/>
          </p:nvSpPr>
          <p:spPr>
            <a:xfrm>
              <a:off x="1617247" y="5164201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D9D9D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8A634FCA-FB9E-434C-D8D4-D0C25610E8C0}"/>
                </a:ext>
              </a:extLst>
            </p:cNvPr>
            <p:cNvSpPr/>
            <p:nvPr/>
          </p:nvSpPr>
          <p:spPr>
            <a:xfrm>
              <a:off x="1620200" y="5508281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FFF06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9A7251E-E67E-5136-39B3-37EE5082AABD}"/>
                </a:ext>
              </a:extLst>
            </p:cNvPr>
            <p:cNvCxnSpPr>
              <a:cxnSpLocks/>
            </p:cNvCxnSpPr>
            <p:nvPr/>
          </p:nvCxnSpPr>
          <p:spPr>
            <a:xfrm>
              <a:off x="1373903" y="5318317"/>
              <a:ext cx="186233" cy="0"/>
            </a:xfrm>
            <a:prstGeom prst="line">
              <a:avLst/>
            </a:prstGeom>
            <a:ln w="9525">
              <a:solidFill>
                <a:srgbClr val="D9D9D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E3C16BA-250E-2B47-10F0-9D06ED730378}"/>
                </a:ext>
              </a:extLst>
            </p:cNvPr>
            <p:cNvCxnSpPr>
              <a:cxnSpLocks/>
            </p:cNvCxnSpPr>
            <p:nvPr/>
          </p:nvCxnSpPr>
          <p:spPr>
            <a:xfrm>
              <a:off x="1373902" y="5651924"/>
              <a:ext cx="186233" cy="0"/>
            </a:xfrm>
            <a:prstGeom prst="line">
              <a:avLst/>
            </a:prstGeom>
            <a:ln w="9525">
              <a:solidFill>
                <a:srgbClr val="D9D9D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900C777-3C1E-1572-E84A-3057AEEF0C4E}"/>
              </a:ext>
            </a:extLst>
          </p:cNvPr>
          <p:cNvGrpSpPr/>
          <p:nvPr/>
        </p:nvGrpSpPr>
        <p:grpSpPr>
          <a:xfrm>
            <a:off x="3304906" y="5201486"/>
            <a:ext cx="815422" cy="813700"/>
            <a:chOff x="966192" y="5095699"/>
            <a:chExt cx="815422" cy="813700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C273672B-3B93-9A7F-BD03-0668CE522B89}"/>
                </a:ext>
              </a:extLst>
            </p:cNvPr>
            <p:cNvSpPr/>
            <p:nvPr/>
          </p:nvSpPr>
          <p:spPr>
            <a:xfrm>
              <a:off x="966192" y="5095699"/>
              <a:ext cx="815422" cy="813700"/>
            </a:xfrm>
            <a:prstGeom prst="roundRect">
              <a:avLst>
                <a:gd name="adj" fmla="val 2565"/>
              </a:avLst>
            </a:prstGeom>
            <a:solidFill>
              <a:schemeClr val="tx1"/>
            </a:solidFill>
            <a:ln w="31750">
              <a:solidFill>
                <a:srgbClr val="00A3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215126C-AF2D-A616-F09F-323A01DED544}"/>
                </a:ext>
              </a:extLst>
            </p:cNvPr>
            <p:cNvSpPr/>
            <p:nvPr/>
          </p:nvSpPr>
          <p:spPr>
            <a:xfrm>
              <a:off x="1049273" y="5164201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D9D9D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8C017096-31D7-4CC7-3448-ECC0D282B672}"/>
                </a:ext>
              </a:extLst>
            </p:cNvPr>
            <p:cNvSpPr/>
            <p:nvPr/>
          </p:nvSpPr>
          <p:spPr>
            <a:xfrm>
              <a:off x="1049274" y="5522858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FFF06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F8F9C2FC-F428-D8DE-6E9F-252B181BF043}"/>
                </a:ext>
              </a:extLst>
            </p:cNvPr>
            <p:cNvSpPr/>
            <p:nvPr/>
          </p:nvSpPr>
          <p:spPr>
            <a:xfrm>
              <a:off x="1210795" y="5164264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D9D9D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A2A7FE4E-D97A-0D5F-ECC1-D22364E99F4D}"/>
                </a:ext>
              </a:extLst>
            </p:cNvPr>
            <p:cNvSpPr/>
            <p:nvPr/>
          </p:nvSpPr>
          <p:spPr>
            <a:xfrm>
              <a:off x="1210796" y="5522921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FFF06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9E74A7B4-EDAB-EB57-B923-EE9C47A5D2CB}"/>
                </a:ext>
              </a:extLst>
            </p:cNvPr>
            <p:cNvSpPr/>
            <p:nvPr/>
          </p:nvSpPr>
          <p:spPr>
            <a:xfrm>
              <a:off x="1617247" y="5164201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D9D9D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2322BAF-FE35-10CC-5FDB-EEB49D21CF4B}"/>
                </a:ext>
              </a:extLst>
            </p:cNvPr>
            <p:cNvSpPr/>
            <p:nvPr/>
          </p:nvSpPr>
          <p:spPr>
            <a:xfrm>
              <a:off x="1620200" y="5508281"/>
              <a:ext cx="93067" cy="280469"/>
            </a:xfrm>
            <a:prstGeom prst="roundRect">
              <a:avLst>
                <a:gd name="adj" fmla="val 2565"/>
              </a:avLst>
            </a:prstGeom>
            <a:solidFill>
              <a:srgbClr val="FFF06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89DFE00-0CF8-87F4-B131-824167D20ADE}"/>
                </a:ext>
              </a:extLst>
            </p:cNvPr>
            <p:cNvCxnSpPr>
              <a:cxnSpLocks/>
            </p:cNvCxnSpPr>
            <p:nvPr/>
          </p:nvCxnSpPr>
          <p:spPr>
            <a:xfrm>
              <a:off x="1373903" y="5318317"/>
              <a:ext cx="186233" cy="0"/>
            </a:xfrm>
            <a:prstGeom prst="line">
              <a:avLst/>
            </a:prstGeom>
            <a:ln w="9525">
              <a:solidFill>
                <a:srgbClr val="D9D9D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6988A6D-0E7F-AB36-9BA4-E632E265D6B6}"/>
                </a:ext>
              </a:extLst>
            </p:cNvPr>
            <p:cNvCxnSpPr>
              <a:cxnSpLocks/>
            </p:cNvCxnSpPr>
            <p:nvPr/>
          </p:nvCxnSpPr>
          <p:spPr>
            <a:xfrm>
              <a:off x="1373902" y="5651924"/>
              <a:ext cx="186233" cy="0"/>
            </a:xfrm>
            <a:prstGeom prst="line">
              <a:avLst/>
            </a:prstGeom>
            <a:ln w="9525">
              <a:solidFill>
                <a:srgbClr val="D9D9D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Oval 98">
            <a:extLst>
              <a:ext uri="{FF2B5EF4-FFF2-40B4-BE49-F238E27FC236}">
                <a16:creationId xmlns:a16="http://schemas.microsoft.com/office/drawing/2014/main" id="{75DFB64D-B458-ED4D-5CFB-807D450E8C77}"/>
              </a:ext>
            </a:extLst>
          </p:cNvPr>
          <p:cNvSpPr/>
          <p:nvPr/>
        </p:nvSpPr>
        <p:spPr>
          <a:xfrm>
            <a:off x="2939689" y="5588445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B7F6ABEF-3E7E-65A1-6F89-B93DEFAFF26B}"/>
              </a:ext>
            </a:extLst>
          </p:cNvPr>
          <p:cNvSpPr/>
          <p:nvPr/>
        </p:nvSpPr>
        <p:spPr>
          <a:xfrm>
            <a:off x="3075172" y="5592530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BDA04CE-FEA6-DF94-5DE4-2ABC84463299}"/>
              </a:ext>
            </a:extLst>
          </p:cNvPr>
          <p:cNvSpPr/>
          <p:nvPr/>
        </p:nvSpPr>
        <p:spPr>
          <a:xfrm>
            <a:off x="3190731" y="5592530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299706D-CACD-3DDA-0858-3E660DCB6A85}"/>
              </a:ext>
            </a:extLst>
          </p:cNvPr>
          <p:cNvCxnSpPr>
            <a:cxnSpLocks/>
          </p:cNvCxnSpPr>
          <p:nvPr/>
        </p:nvCxnSpPr>
        <p:spPr>
          <a:xfrm>
            <a:off x="4117043" y="6006673"/>
            <a:ext cx="772676" cy="262561"/>
          </a:xfrm>
          <a:prstGeom prst="line">
            <a:avLst/>
          </a:prstGeom>
          <a:ln w="47625">
            <a:solidFill>
              <a:srgbClr val="00A3FF"/>
            </a:solidFill>
            <a:prstDash val="sysDash"/>
          </a:ln>
          <a:effectLst>
            <a:glow rad="50800">
              <a:schemeClr val="bg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AE61E2C7-0A63-00F9-99FD-362C592DE310}"/>
              </a:ext>
            </a:extLst>
          </p:cNvPr>
          <p:cNvCxnSpPr>
            <a:cxnSpLocks/>
          </p:cNvCxnSpPr>
          <p:nvPr/>
        </p:nvCxnSpPr>
        <p:spPr>
          <a:xfrm flipV="1">
            <a:off x="960593" y="4028616"/>
            <a:ext cx="1346571" cy="670142"/>
          </a:xfrm>
          <a:prstGeom prst="line">
            <a:avLst/>
          </a:prstGeom>
          <a:ln w="47625">
            <a:solidFill>
              <a:schemeClr val="tx1"/>
            </a:solidFill>
            <a:prstDash val="sysDash"/>
          </a:ln>
          <a:effectLst>
            <a:glow rad="50800">
              <a:schemeClr val="bg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990FA8C-EAC0-D1E7-6016-B941C2249945}"/>
              </a:ext>
            </a:extLst>
          </p:cNvPr>
          <p:cNvCxnSpPr>
            <a:cxnSpLocks/>
          </p:cNvCxnSpPr>
          <p:nvPr/>
        </p:nvCxnSpPr>
        <p:spPr>
          <a:xfrm flipH="1" flipV="1">
            <a:off x="4114343" y="4002548"/>
            <a:ext cx="124413" cy="659321"/>
          </a:xfrm>
          <a:prstGeom prst="line">
            <a:avLst/>
          </a:prstGeom>
          <a:ln w="47625">
            <a:solidFill>
              <a:schemeClr val="tx1"/>
            </a:solidFill>
            <a:prstDash val="sysDash"/>
          </a:ln>
          <a:effectLst>
            <a:glow rad="50800">
              <a:schemeClr val="bg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312F75A-127B-3E5C-B003-922E73131DC7}"/>
              </a:ext>
            </a:extLst>
          </p:cNvPr>
          <p:cNvCxnSpPr>
            <a:cxnSpLocks/>
          </p:cNvCxnSpPr>
          <p:nvPr/>
        </p:nvCxnSpPr>
        <p:spPr>
          <a:xfrm flipV="1">
            <a:off x="4115949" y="1430884"/>
            <a:ext cx="733994" cy="3774475"/>
          </a:xfrm>
          <a:prstGeom prst="line">
            <a:avLst/>
          </a:prstGeom>
          <a:ln w="47625">
            <a:solidFill>
              <a:srgbClr val="00A3FF"/>
            </a:solidFill>
            <a:prstDash val="sysDash"/>
          </a:ln>
          <a:effectLst>
            <a:glow rad="50800">
              <a:schemeClr val="bg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941FA27F-C93E-19DA-E5A1-9701A16BCF7E}"/>
              </a:ext>
            </a:extLst>
          </p:cNvPr>
          <p:cNvCxnSpPr>
            <a:cxnSpLocks/>
            <a:stCxn id="18" idx="2"/>
            <a:endCxn id="32" idx="0"/>
          </p:cNvCxnSpPr>
          <p:nvPr/>
        </p:nvCxnSpPr>
        <p:spPr>
          <a:xfrm rot="5400000">
            <a:off x="1122485" y="2603801"/>
            <a:ext cx="565817" cy="430756"/>
          </a:xfrm>
          <a:prstGeom prst="bentConnector3">
            <a:avLst/>
          </a:prstGeom>
          <a:ln w="28575">
            <a:solidFill>
              <a:schemeClr val="tx1"/>
            </a:solidFill>
            <a:headEnd type="arrow"/>
            <a:tailEnd type="arrow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FD800CCB-6ACF-CC47-7776-464E32EE39D2}"/>
              </a:ext>
            </a:extLst>
          </p:cNvPr>
          <p:cNvCxnSpPr>
            <a:cxnSpLocks/>
            <a:endCxn id="33" idx="0"/>
          </p:cNvCxnSpPr>
          <p:nvPr/>
        </p:nvCxnSpPr>
        <p:spPr>
          <a:xfrm rot="16200000" flipH="1">
            <a:off x="2932005" y="2695406"/>
            <a:ext cx="571866" cy="204626"/>
          </a:xfrm>
          <a:prstGeom prst="bentConnector3">
            <a:avLst/>
          </a:prstGeom>
          <a:ln w="28575">
            <a:solidFill>
              <a:schemeClr val="tx1"/>
            </a:solidFill>
            <a:headEnd type="arrow"/>
            <a:tailEnd type="arrow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FFCDB2E-7C14-FCA9-2350-D5A559E582A4}"/>
              </a:ext>
            </a:extLst>
          </p:cNvPr>
          <p:cNvCxnSpPr/>
          <p:nvPr/>
        </p:nvCxnSpPr>
        <p:spPr>
          <a:xfrm>
            <a:off x="1546455" y="2695920"/>
            <a:ext cx="148629" cy="922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28F0ABE-1694-19D0-C443-3A51551F357C}"/>
              </a:ext>
            </a:extLst>
          </p:cNvPr>
          <p:cNvCxnSpPr/>
          <p:nvPr/>
        </p:nvCxnSpPr>
        <p:spPr>
          <a:xfrm>
            <a:off x="3039505" y="2670516"/>
            <a:ext cx="148629" cy="922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AA9FB853-557F-F864-26FF-94A116108138}"/>
              </a:ext>
            </a:extLst>
          </p:cNvPr>
          <p:cNvSpPr txBox="1"/>
          <p:nvPr/>
        </p:nvSpPr>
        <p:spPr>
          <a:xfrm>
            <a:off x="2661365" y="2590426"/>
            <a:ext cx="213815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Candara" panose="020E0502030303020204" pitchFamily="34" charset="0"/>
              </a:rPr>
              <a:t>DDR4</a:t>
            </a:r>
          </a:p>
          <a:p>
            <a:pPr algn="ctr"/>
            <a:r>
              <a:rPr lang="en-US" sz="1400" b="1" dirty="0">
                <a:latin typeface="Candara" panose="020E0502030303020204" pitchFamily="34" charset="0"/>
              </a:rPr>
              <a:t>Channel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E8A8521-93E9-3D1F-45D0-9A5F2A75D384}"/>
              </a:ext>
            </a:extLst>
          </p:cNvPr>
          <p:cNvSpPr txBox="1"/>
          <p:nvPr/>
        </p:nvSpPr>
        <p:spPr>
          <a:xfrm>
            <a:off x="-297169" y="2588173"/>
            <a:ext cx="213815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Candara" panose="020E0502030303020204" pitchFamily="34" charset="0"/>
              </a:rPr>
              <a:t>DDR4</a:t>
            </a:r>
          </a:p>
          <a:p>
            <a:pPr algn="ctr"/>
            <a:r>
              <a:rPr lang="en-US" sz="1400" b="1" dirty="0">
                <a:latin typeface="Candara" panose="020E0502030303020204" pitchFamily="34" charset="0"/>
              </a:rPr>
              <a:t>Channel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21376400-7F20-A991-8AFF-84EF7B61129B}"/>
              </a:ext>
            </a:extLst>
          </p:cNvPr>
          <p:cNvCxnSpPr>
            <a:cxnSpLocks/>
          </p:cNvCxnSpPr>
          <p:nvPr/>
        </p:nvCxnSpPr>
        <p:spPr>
          <a:xfrm flipV="1">
            <a:off x="1063812" y="6321696"/>
            <a:ext cx="3050531" cy="9605"/>
          </a:xfrm>
          <a:prstGeom prst="straightConnector1">
            <a:avLst/>
          </a:prstGeom>
          <a:ln w="444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68D7C47-DCF5-E139-84AF-5E86B805DAAE}"/>
              </a:ext>
            </a:extLst>
          </p:cNvPr>
          <p:cNvCxnSpPr>
            <a:cxnSpLocks/>
          </p:cNvCxnSpPr>
          <p:nvPr/>
        </p:nvCxnSpPr>
        <p:spPr>
          <a:xfrm flipV="1">
            <a:off x="8190260" y="5632518"/>
            <a:ext cx="446796" cy="473585"/>
          </a:xfrm>
          <a:prstGeom prst="straightConnector1">
            <a:avLst/>
          </a:prstGeom>
          <a:ln w="444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27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3" grpId="0"/>
      <p:bldP spid="32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5" grpId="0"/>
      <p:bldP spid="57" grpId="0" animBg="1"/>
      <p:bldP spid="59" grpId="0"/>
      <p:bldP spid="60" grpId="0" animBg="1"/>
      <p:bldP spid="61" grpId="0"/>
      <p:bldP spid="62" grpId="0" animBg="1"/>
      <p:bldP spid="63" grpId="0"/>
      <p:bldP spid="64" grpId="0"/>
      <p:bldP spid="65" grpId="0"/>
      <p:bldP spid="66" grpId="0"/>
      <p:bldP spid="99" grpId="0" animBg="1"/>
      <p:bldP spid="100" grpId="0" animBg="1"/>
      <p:bldP spid="101" grpId="0" animBg="1"/>
      <p:bldP spid="127" grpId="0"/>
      <p:bldP spid="1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77F33-2CE4-8E4F-276B-7815F244E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F2E4EE-D839-55E3-CBCB-6EC3B61462F0}"/>
              </a:ext>
            </a:extLst>
          </p:cNvPr>
          <p:cNvSpPr/>
          <p:nvPr/>
        </p:nvSpPr>
        <p:spPr>
          <a:xfrm>
            <a:off x="-225587" y="1734269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Motivation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1D540-4A57-DA23-519C-50B6E978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044960-CD80-AAF7-C6A3-DF266BD6490D}"/>
              </a:ext>
            </a:extLst>
          </p:cNvPr>
          <p:cNvSpPr/>
          <p:nvPr/>
        </p:nvSpPr>
        <p:spPr>
          <a:xfrm>
            <a:off x="-225587" y="956925"/>
            <a:ext cx="9683798" cy="637200"/>
          </a:xfrm>
          <a:prstGeom prst="rect">
            <a:avLst/>
          </a:prstGeom>
          <a:solidFill>
            <a:srgbClr val="E7E6E6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7B64C2-045E-9DF7-B019-77250A36D828}"/>
              </a:ext>
            </a:extLst>
          </p:cNvPr>
          <p:cNvSpPr/>
          <p:nvPr/>
        </p:nvSpPr>
        <p:spPr>
          <a:xfrm>
            <a:off x="-225587" y="2511613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UPMEM PIM System Implementation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EF761-ADBF-758B-F174-B5E2865E31B9}"/>
              </a:ext>
            </a:extLst>
          </p:cNvPr>
          <p:cNvSpPr/>
          <p:nvPr/>
        </p:nvSpPr>
        <p:spPr>
          <a:xfrm>
            <a:off x="-225587" y="3288957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Methodology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EE94D1-EE1B-46ED-830C-ECA81378EC0B}"/>
              </a:ext>
            </a:extLst>
          </p:cNvPr>
          <p:cNvSpPr/>
          <p:nvPr/>
        </p:nvSpPr>
        <p:spPr>
          <a:xfrm>
            <a:off x="-225587" y="4066301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Evaluation &amp; Key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6C36E5-28AE-0597-EEC6-C81DC1CAB140}"/>
              </a:ext>
            </a:extLst>
          </p:cNvPr>
          <p:cNvSpPr/>
          <p:nvPr/>
        </p:nvSpPr>
        <p:spPr>
          <a:xfrm>
            <a:off x="-225587" y="4843645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Implications for PIM Hardware 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207F84-AE50-CD14-B893-245508BFDAD1}"/>
              </a:ext>
            </a:extLst>
          </p:cNvPr>
          <p:cNvSpPr/>
          <p:nvPr/>
        </p:nvSpPr>
        <p:spPr>
          <a:xfrm>
            <a:off x="-225587" y="5620989"/>
            <a:ext cx="9683798" cy="637200"/>
          </a:xfrm>
          <a:prstGeom prst="rect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Conclusion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4BC66C-A576-12BD-389E-FFA5C1B7CC0A}"/>
              </a:ext>
            </a:extLst>
          </p:cNvPr>
          <p:cNvSpPr/>
          <p:nvPr/>
        </p:nvSpPr>
        <p:spPr>
          <a:xfrm>
            <a:off x="-225587" y="1734269"/>
            <a:ext cx="9683798" cy="637200"/>
          </a:xfrm>
          <a:prstGeom prst="rect">
            <a:avLst/>
          </a:prstGeom>
          <a:solidFill>
            <a:srgbClr val="E2F0D9"/>
          </a:solidFill>
          <a:ln w="285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57448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rmes_template" id="{ACAAD780-A7C3-D94A-818A-C2E07ED7C7B6}" vid="{B6F6FB41-B612-2044-B00B-37C26E2941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43775</TotalTime>
  <Words>2670</Words>
  <Application>Microsoft Office PowerPoint</Application>
  <PresentationFormat>On-screen Show (4:3)</PresentationFormat>
  <Paragraphs>511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Avenir Next</vt:lpstr>
      <vt:lpstr>Calibri</vt:lpstr>
      <vt:lpstr>Cambria</vt:lpstr>
      <vt:lpstr>Candara</vt:lpstr>
      <vt:lpstr>Consolas</vt:lpstr>
      <vt:lpstr>Lato</vt:lpstr>
      <vt:lpstr>Lato Black</vt:lpstr>
      <vt:lpstr>Palatino Linotype</vt:lpstr>
      <vt:lpstr>Verdana</vt:lpstr>
      <vt:lpstr>Office Theme</vt:lpstr>
      <vt:lpstr>PowerPoint Presentation</vt:lpstr>
      <vt:lpstr>PIM-Opt: Summary</vt:lpstr>
      <vt:lpstr>Outline</vt:lpstr>
      <vt:lpstr>Models &amp; ML Training</vt:lpstr>
      <vt:lpstr>Algorithms</vt:lpstr>
      <vt:lpstr>Distributed Optimization Algorithms</vt:lpstr>
      <vt:lpstr>2,560-DPU UPMEM PIM System</vt:lpstr>
      <vt:lpstr>UPMEM PIM System Architecture</vt:lpstr>
      <vt:lpstr>Outline</vt:lpstr>
      <vt:lpstr>Key Problem</vt:lpstr>
      <vt:lpstr>Motivation</vt:lpstr>
      <vt:lpstr>Motivation</vt:lpstr>
      <vt:lpstr>Outline</vt:lpstr>
      <vt:lpstr>UPMEM PIM System Implementation</vt:lpstr>
      <vt:lpstr>UPMEM PIM System Implementation</vt:lpstr>
      <vt:lpstr>Outline</vt:lpstr>
      <vt:lpstr>System Configurations</vt:lpstr>
      <vt:lpstr>Baseline Implementations</vt:lpstr>
      <vt:lpstr>Experiment Implementation Details</vt:lpstr>
      <vt:lpstr>Outline</vt:lpstr>
      <vt:lpstr>YFCC100M-HNfc6 Dataset</vt:lpstr>
      <vt:lpstr>PIM Performance Comparison</vt:lpstr>
      <vt:lpstr>PIM Performance Comparison</vt:lpstr>
      <vt:lpstr>PIM Performance Breakdown</vt:lpstr>
      <vt:lpstr>Criteo Dataset</vt:lpstr>
      <vt:lpstr>PIM Strong Scaling</vt:lpstr>
      <vt:lpstr>More in the Paper</vt:lpstr>
      <vt:lpstr>Outline</vt:lpstr>
      <vt:lpstr>Implications for PIM Hardware Design</vt:lpstr>
      <vt:lpstr>Outline</vt:lpstr>
      <vt:lpstr>Conclusion</vt:lpstr>
      <vt:lpstr>PowerPoint Presentation</vt:lpstr>
      <vt:lpstr>Backup Slides</vt:lpstr>
      <vt:lpstr>Mini-batch SGD with Model Averaging (MA-SGD)</vt:lpstr>
      <vt:lpstr>Mini-batch SGD with Gradient Averaging (GA-SGD)</vt:lpstr>
      <vt:lpstr>Alternating Direction Method of Multipliers (ADMM)</vt:lpstr>
      <vt:lpstr>2,560-DPU UPMEM PIM System</vt:lpstr>
      <vt:lpstr>PIM Programming and Execution Model</vt:lpstr>
      <vt:lpstr>UPMEM PIM System Implementation</vt:lpstr>
      <vt:lpstr>Experiment Implementation Details</vt:lpstr>
      <vt:lpstr>Experiment Implementation Details</vt:lpstr>
      <vt:lpstr>Experiment Implementation Details</vt:lpstr>
      <vt:lpstr>System Configurations</vt:lpstr>
      <vt:lpstr>Experiment Implementation Details</vt:lpstr>
      <vt:lpstr>Datasets</vt:lpstr>
      <vt:lpstr>Datasets</vt:lpstr>
      <vt:lpstr>Datasets Configurations</vt:lpstr>
      <vt:lpstr>PIM Performance Comparison</vt:lpstr>
      <vt:lpstr>YFCC100M: Performance Comparison </vt:lpstr>
      <vt:lpstr>YFCC100M: Batch Size </vt:lpstr>
      <vt:lpstr>YFCC100M: Weak Scaling</vt:lpstr>
      <vt:lpstr>YFCC100M: Strong Scaling </vt:lpstr>
      <vt:lpstr>Criteo: PIM Performance Breakdown</vt:lpstr>
      <vt:lpstr>Criteo: PIM Performance Comparison</vt:lpstr>
      <vt:lpstr>Criteo: Batch Size</vt:lpstr>
      <vt:lpstr>Criteo: Weak Scaling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Steve Rhyner</cp:lastModifiedBy>
  <cp:revision>1865</cp:revision>
  <dcterms:created xsi:type="dcterms:W3CDTF">2024-06-04T15:12:59Z</dcterms:created>
  <dcterms:modified xsi:type="dcterms:W3CDTF">2024-11-08T12:58:13Z</dcterms:modified>
</cp:coreProperties>
</file>