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9"/>
  </p:notesMasterIdLst>
  <p:handoutMasterIdLst>
    <p:handoutMasterId r:id="rId70"/>
  </p:handoutMasterIdLst>
  <p:sldIdLst>
    <p:sldId id="319" r:id="rId2"/>
    <p:sldId id="257" r:id="rId3"/>
    <p:sldId id="258" r:id="rId4"/>
    <p:sldId id="294" r:id="rId5"/>
    <p:sldId id="261" r:id="rId6"/>
    <p:sldId id="262" r:id="rId7"/>
    <p:sldId id="295" r:id="rId8"/>
    <p:sldId id="260" r:id="rId9"/>
    <p:sldId id="297" r:id="rId10"/>
    <p:sldId id="300" r:id="rId11"/>
    <p:sldId id="305" r:id="rId12"/>
    <p:sldId id="265" r:id="rId13"/>
    <p:sldId id="299" r:id="rId14"/>
    <p:sldId id="272" r:id="rId15"/>
    <p:sldId id="306" r:id="rId16"/>
    <p:sldId id="308" r:id="rId17"/>
    <p:sldId id="275" r:id="rId18"/>
    <p:sldId id="267" r:id="rId19"/>
    <p:sldId id="276" r:id="rId20"/>
    <p:sldId id="277" r:id="rId21"/>
    <p:sldId id="278" r:id="rId22"/>
    <p:sldId id="279" r:id="rId23"/>
    <p:sldId id="323" r:id="rId24"/>
    <p:sldId id="280" r:id="rId25"/>
    <p:sldId id="309" r:id="rId26"/>
    <p:sldId id="311" r:id="rId27"/>
    <p:sldId id="316" r:id="rId28"/>
    <p:sldId id="324" r:id="rId29"/>
    <p:sldId id="315" r:id="rId30"/>
    <p:sldId id="313" r:id="rId31"/>
    <p:sldId id="268" r:id="rId32"/>
    <p:sldId id="284" r:id="rId33"/>
    <p:sldId id="314" r:id="rId34"/>
    <p:sldId id="269" r:id="rId35"/>
    <p:sldId id="286" r:id="rId36"/>
    <p:sldId id="321" r:id="rId37"/>
    <p:sldId id="369" r:id="rId38"/>
    <p:sldId id="288" r:id="rId39"/>
    <p:sldId id="318" r:id="rId40"/>
    <p:sldId id="325" r:id="rId41"/>
    <p:sldId id="289" r:id="rId42"/>
    <p:sldId id="290" r:id="rId43"/>
    <p:sldId id="367" r:id="rId44"/>
    <p:sldId id="270" r:id="rId45"/>
    <p:sldId id="291" r:id="rId46"/>
    <p:sldId id="373" r:id="rId47"/>
    <p:sldId id="374" r:id="rId48"/>
    <p:sldId id="371" r:id="rId49"/>
    <p:sldId id="375" r:id="rId50"/>
    <p:sldId id="376" r:id="rId51"/>
    <p:sldId id="377" r:id="rId52"/>
    <p:sldId id="378" r:id="rId53"/>
    <p:sldId id="379" r:id="rId54"/>
    <p:sldId id="380" r:id="rId55"/>
    <p:sldId id="381" r:id="rId56"/>
    <p:sldId id="388" r:id="rId57"/>
    <p:sldId id="389" r:id="rId58"/>
    <p:sldId id="390" r:id="rId59"/>
    <p:sldId id="391" r:id="rId60"/>
    <p:sldId id="382" r:id="rId61"/>
    <p:sldId id="383" r:id="rId62"/>
    <p:sldId id="384" r:id="rId63"/>
    <p:sldId id="385" r:id="rId64"/>
    <p:sldId id="387" r:id="rId65"/>
    <p:sldId id="386" r:id="rId66"/>
    <p:sldId id="392" r:id="rId67"/>
    <p:sldId id="293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552FC0E-FE8E-4C98-808D-F8FF954270EE}">
          <p14:sldIdLst>
            <p14:sldId id="319"/>
            <p14:sldId id="257"/>
          </p14:sldIdLst>
        </p14:section>
        <p14:section name="Background" id="{7C6ACC84-4BA6-42C6-BCCC-D97163D24DB3}">
          <p14:sldIdLst>
            <p14:sldId id="258"/>
            <p14:sldId id="294"/>
            <p14:sldId id="261"/>
            <p14:sldId id="262"/>
            <p14:sldId id="295"/>
            <p14:sldId id="260"/>
            <p14:sldId id="297"/>
            <p14:sldId id="300"/>
            <p14:sldId id="305"/>
          </p14:sldIdLst>
        </p14:section>
        <p14:section name="Motivation" id="{7EB3E611-8003-4F89-BC5A-B3CF2E41878D}">
          <p14:sldIdLst>
            <p14:sldId id="265"/>
            <p14:sldId id="299"/>
            <p14:sldId id="272"/>
            <p14:sldId id="306"/>
            <p14:sldId id="308"/>
            <p14:sldId id="275"/>
          </p14:sldIdLst>
        </p14:section>
        <p14:section name="Characterization" id="{CC90FC23-B316-4EFC-AA8A-D8E6FDDC0C2C}">
          <p14:sldIdLst>
            <p14:sldId id="267"/>
            <p14:sldId id="276"/>
            <p14:sldId id="277"/>
            <p14:sldId id="278"/>
            <p14:sldId id="279"/>
            <p14:sldId id="323"/>
            <p14:sldId id="280"/>
            <p14:sldId id="309"/>
            <p14:sldId id="311"/>
            <p14:sldId id="316"/>
            <p14:sldId id="324"/>
            <p14:sldId id="315"/>
            <p14:sldId id="313"/>
          </p14:sldIdLst>
        </p14:section>
        <p14:section name="PaCRAM" id="{107B86AD-72D9-4F27-872B-88512BD0EC19}">
          <p14:sldIdLst>
            <p14:sldId id="268"/>
            <p14:sldId id="284"/>
            <p14:sldId id="314"/>
          </p14:sldIdLst>
        </p14:section>
        <p14:section name="Evaluation" id="{B6752E8E-E9DF-4B3A-BC31-19FE3F9EF45E}">
          <p14:sldIdLst>
            <p14:sldId id="269"/>
            <p14:sldId id="286"/>
            <p14:sldId id="321"/>
            <p14:sldId id="369"/>
            <p14:sldId id="288"/>
            <p14:sldId id="318"/>
            <p14:sldId id="325"/>
            <p14:sldId id="289"/>
            <p14:sldId id="290"/>
            <p14:sldId id="367"/>
          </p14:sldIdLst>
        </p14:section>
        <p14:section name="Conclusion" id="{DF49BA9F-0450-4E6A-9BF9-243E6478B2C4}">
          <p14:sldIdLst>
            <p14:sldId id="270"/>
            <p14:sldId id="291"/>
            <p14:sldId id="373"/>
          </p14:sldIdLst>
        </p14:section>
        <p14:section name="Backup Slides" id="{C3B55EF6-FAE6-4039-8F02-A193C2BE0609}">
          <p14:sldIdLst>
            <p14:sldId id="374"/>
            <p14:sldId id="371"/>
            <p14:sldId id="375"/>
            <p14:sldId id="376"/>
            <p14:sldId id="377"/>
            <p14:sldId id="378"/>
            <p14:sldId id="379"/>
            <p14:sldId id="380"/>
            <p14:sldId id="381"/>
            <p14:sldId id="388"/>
            <p14:sldId id="389"/>
            <p14:sldId id="390"/>
            <p14:sldId id="391"/>
            <p14:sldId id="382"/>
            <p14:sldId id="383"/>
            <p14:sldId id="384"/>
            <p14:sldId id="385"/>
            <p14:sldId id="387"/>
            <p14:sldId id="386"/>
            <p14:sldId id="392"/>
          </p14:sldIdLst>
        </p14:section>
        <p14:section name="Unused" id="{26BCA113-51D9-4010-81B8-8EBCE0C4D672}">
          <p14:sldIdLst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312" userDrawn="1">
          <p15:clr>
            <a:srgbClr val="A4A3A4"/>
          </p15:clr>
        </p15:guide>
        <p15:guide id="2" pos="1440" userDrawn="1">
          <p15:clr>
            <a:srgbClr val="A4A3A4"/>
          </p15:clr>
        </p15:guide>
        <p15:guide id="3" pos="4320" userDrawn="1">
          <p15:clr>
            <a:srgbClr val="A4A3A4"/>
          </p15:clr>
        </p15:guide>
        <p15:guide id="4" orient="horz" pos="3624" userDrawn="1">
          <p15:clr>
            <a:srgbClr val="A4A3A4"/>
          </p15:clr>
        </p15:guide>
        <p15:guide id="5" orient="horz" pos="4200" userDrawn="1">
          <p15:clr>
            <a:srgbClr val="A4A3A4"/>
          </p15:clr>
        </p15:guide>
        <p15:guide id="6" orient="horz" pos="37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0000"/>
    <a:srgbClr val="6D40DC"/>
    <a:srgbClr val="133C8F"/>
    <a:srgbClr val="335020"/>
    <a:srgbClr val="3F1C98"/>
    <a:srgbClr val="8E0000"/>
    <a:srgbClr val="316CE3"/>
    <a:srgbClr val="4472C4"/>
    <a:srgbClr val="5F72B9"/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Orta Stil 4 - Vurgu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Orta Stil 4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83087" autoAdjust="0"/>
  </p:normalViewPr>
  <p:slideViewPr>
    <p:cSldViewPr snapToGrid="0">
      <p:cViewPr varScale="1">
        <p:scale>
          <a:sx n="102" d="100"/>
          <a:sy n="102" d="100"/>
        </p:scale>
        <p:origin x="2124" y="96"/>
      </p:cViewPr>
      <p:guideLst>
        <p:guide orient="horz" pos="3312"/>
        <p:guide pos="1440"/>
        <p:guide pos="4320"/>
        <p:guide orient="horz" pos="3624"/>
        <p:guide orient="horz" pos="4200"/>
        <p:guide orient="horz" pos="3792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-546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AA832AD0-4930-4A38-9417-2B65CA063F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85B7EE4F-C375-412A-A2C2-5B3E3E3228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EE74D-3E80-4630-85C1-9DAA3B40707E}" type="datetimeFigureOut">
              <a:rPr lang="tr-TR" smtClean="0"/>
              <a:t>7.03.2025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3C7215F-F397-40E9-8612-970E766789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AE5EB41-4C5E-4B7B-986F-D0317A93D1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505F3-A52E-44E1-BBC9-38B71473DE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2461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F0D30-3E46-4825-8588-D9B6072F0A29}" type="datetimeFigureOut">
              <a:rPr lang="tr-TR" smtClean="0"/>
              <a:t>7.03.2025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5BF41-557F-464F-A572-936F8C7D12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2633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2108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5374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9227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0108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3851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1544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1658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2641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3931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0014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7983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30507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39238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2336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61459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8E375-48BB-1099-06EF-84ACD2023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0526A7-4DB4-5629-C933-570B25F42C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8D2BE3-7BEB-222E-67CD-ACC2C19EEE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A2762-6A66-3A3A-668C-90E6EC963D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2967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99655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7110F-0664-B258-AEAB-CE5454FD2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5727BD-A9BC-B726-D8C2-0AD2D74E60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F8262D-C4AA-AF0F-660A-78C41EC01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5C9FF-B021-E3F6-E59A-0E85CA505C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45564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C87DB-F9EE-1DB5-B97B-A3059CB59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EEDE70-C783-AD79-1BA4-D899BFA8ED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4D729E-B65D-1A14-8425-BBC39BCF61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3B8CB-2A5E-8AA2-97A3-450B15FEF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32778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09A62-17D3-F301-A3D5-10F1142EB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C83960-3145-5826-DABC-0A4EA910FF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8E5DD3-CDFA-EDDE-25E3-3015AE9CC0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E2AFD-DA37-4043-B4EF-6655D6A269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38130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D77A3-9E15-95E8-D044-069B8CFA0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EDF244-DF41-1C37-F8C5-812003CD39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40177A-B04D-52BD-354C-88912E3E12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709AA-00B5-DD9A-C33F-4FAC5AEEFC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00564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95465-9649-E590-5945-4A5B1D45A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DFDB64-6DCC-2D0B-C890-6BF0B7612D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F20D68-3F98-6AB5-3945-16AB11F8C2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9E15E-B590-12BA-9433-541C0500D0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5906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86216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92309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09490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72890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D1306-10F7-0089-81CA-759AEE07C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9F1928-68F1-635E-A8C5-24B2913014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6A3CF0-311F-43D5-EF48-0CB714283A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8A3CB-3350-0541-8D01-40D432FB87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26368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80268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72312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48225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5A2EB-377B-098E-6452-703C1A09B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E4F05E-E860-8AC5-B1A7-657CC8BA6C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7E258E-1043-1E96-E4FF-9E336ADA5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9FD71-B861-53F7-ADF5-406BB23B71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80337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53894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66597-EA0D-14C5-2FEE-3E7B8BD59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1FF126-2DFD-01C6-94E0-CF4CDD7E45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BBF37B-6C63-3977-147E-2BF593444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C8A15-B562-AA49-D41F-EC1B754D22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5620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0707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6843C-5A9A-F718-A631-77F8AFDA1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6DD947-AC7D-70D5-EFBE-A42EB4BC7F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D4696D-E864-3FB4-BD2E-4963591F7F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DDEDC-A473-C42A-08EE-6E97BE8A6C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60917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62607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50736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E19A7-5229-48D0-41E4-F6705CCCF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3053B693-F183-1BCE-B198-0CD28C03A7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C5CD0756-4D21-5669-25B0-AD736148F7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4A689FC-8085-0AF2-4F77-7999A50B0B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02551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39195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12831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AA931-CC0A-607E-FD63-42A185A32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F3CBE9-9F7C-CBEC-9136-7CD11042B0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CC6BD3-0424-4C36-7406-8C4B54F21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9D65F9-98DC-6D42-93A1-4D4B1A9A75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17155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D6B0D-59D9-D8FB-F7E1-D98386E83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9C0278-80E4-1123-9CD8-3EF01A1BC3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2DB8A0-60A7-7F44-857B-2308CB749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11790-AE83-377B-5B55-7B05BF3FF2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22208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60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01200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06AD3-83FD-2513-FA86-A95E44AF2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B5B66F-58FE-88AA-8BFF-15DBB9FA73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48641E-CEC9-8A8B-3ACE-C878696FE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E057A-9A2A-EF34-1633-5C6B5DBF00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66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7466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9636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4531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4090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1706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5BF41-557F-464F-A572-936F8C7D1291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6431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dirty="0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88E83-158B-4B59-84E9-E280E6DBC3FC}" type="datetime1">
              <a:rPr lang="tr-TR" smtClean="0"/>
              <a:t>7.03.2025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0362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72836"/>
            <a:ext cx="9143998" cy="5629564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8299" y="6517178"/>
            <a:ext cx="4427556" cy="204298"/>
          </a:xfrm>
        </p:spPr>
        <p:txBody>
          <a:bodyPr/>
          <a:lstStyle>
            <a:lvl1pPr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95854" y="6517178"/>
            <a:ext cx="489065" cy="204298"/>
          </a:xfr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E5B309-C2CE-4D90-B104-F7E98438FC65}" type="slidenum">
              <a:rPr lang="tr-TR" smtClean="0"/>
              <a:pPr/>
              <a:t>‹#›</a:t>
            </a:fld>
            <a:endParaRPr lang="tr-TR" dirty="0"/>
          </a:p>
        </p:txBody>
      </p:sp>
      <p:pic>
        <p:nvPicPr>
          <p:cNvPr id="9" name="Graphic 2">
            <a:extLst>
              <a:ext uri="{FF2B5EF4-FFF2-40B4-BE49-F238E27FC236}">
                <a16:creationId xmlns:a16="http://schemas.microsoft.com/office/drawing/2014/main" id="{2D315ADC-F693-4AFB-AC3B-1C4C4DCE7A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88" y="6517178"/>
            <a:ext cx="1375505" cy="2646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001D18-F725-B0CF-E231-6DBE928CD4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38299" y="6502400"/>
            <a:ext cx="1878409" cy="352425"/>
          </a:xfrm>
          <a:prstGeom prst="rect">
            <a:avLst/>
          </a:prstGeom>
        </p:spPr>
      </p:pic>
      <p:sp>
        <p:nvSpPr>
          <p:cNvPr id="10" name="Dikdörtgen 6">
            <a:extLst>
              <a:ext uri="{FF2B5EF4-FFF2-40B4-BE49-F238E27FC236}">
                <a16:creationId xmlns:a16="http://schemas.microsoft.com/office/drawing/2014/main" id="{5C356315-2331-06F4-7949-E6CB23798FA4}"/>
              </a:ext>
            </a:extLst>
          </p:cNvPr>
          <p:cNvSpPr/>
          <p:nvPr userDrawn="1"/>
        </p:nvSpPr>
        <p:spPr>
          <a:xfrm>
            <a:off x="0" y="0"/>
            <a:ext cx="9143998" cy="872836"/>
          </a:xfrm>
          <a:prstGeom prst="rect">
            <a:avLst/>
          </a:prstGeom>
          <a:solidFill>
            <a:srgbClr val="E6E1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60A0349-D91D-CA5D-5D69-6BD0E65DAB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817417"/>
          </a:xfrm>
        </p:spPr>
        <p:txBody>
          <a:bodyPr>
            <a:normAutofit/>
          </a:bodyPr>
          <a:lstStyle>
            <a:lvl1pPr>
              <a:defRPr sz="4400" b="1">
                <a:solidFill>
                  <a:srgbClr val="3F1C98"/>
                </a:solidFill>
              </a:defRPr>
            </a:lvl1pPr>
          </a:lstStyle>
          <a:p>
            <a:r>
              <a:rPr lang="tr-TR" dirty="0"/>
              <a:t>Asıl başlık stilini düzenlemek için tıklayın</a:t>
            </a:r>
            <a:endParaRPr lang="en-US" dirty="0"/>
          </a:p>
        </p:txBody>
      </p:sp>
      <p:sp>
        <p:nvSpPr>
          <p:cNvPr id="12" name="Dikdörtgen 6">
            <a:extLst>
              <a:ext uri="{FF2B5EF4-FFF2-40B4-BE49-F238E27FC236}">
                <a16:creationId xmlns:a16="http://schemas.microsoft.com/office/drawing/2014/main" id="{60FAB28D-114B-E5E9-A7A6-6E4D74489F4D}"/>
              </a:ext>
            </a:extLst>
          </p:cNvPr>
          <p:cNvSpPr/>
          <p:nvPr userDrawn="1"/>
        </p:nvSpPr>
        <p:spPr>
          <a:xfrm>
            <a:off x="2" y="817418"/>
            <a:ext cx="9143998" cy="64008"/>
          </a:xfrm>
          <a:prstGeom prst="rect">
            <a:avLst/>
          </a:prstGeom>
          <a:solidFill>
            <a:srgbClr val="3F1C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7564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427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2">
            <a:extLst>
              <a:ext uri="{FF2B5EF4-FFF2-40B4-BE49-F238E27FC236}">
                <a16:creationId xmlns:a16="http://schemas.microsoft.com/office/drawing/2014/main" id="{2D315ADC-F693-4AFB-AC3B-1C4C4DCE7A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88" y="6517178"/>
            <a:ext cx="1375505" cy="2646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001D18-F725-B0CF-E231-6DBE928CD4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38299" y="6502400"/>
            <a:ext cx="1878409" cy="352425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B623E01-DDBB-7B8B-1A0F-7882927D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8299" y="6517178"/>
            <a:ext cx="4427556" cy="204298"/>
          </a:xfrm>
        </p:spPr>
        <p:txBody>
          <a:bodyPr/>
          <a:lstStyle>
            <a:lvl1pPr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A65BA9C-42C8-23CD-A2BB-FA2D25C24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6517178"/>
            <a:ext cx="489065" cy="204298"/>
          </a:xfr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E5B309-C2CE-4D90-B104-F7E98438FC65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1" name="Dikdörtgen 6">
            <a:extLst>
              <a:ext uri="{FF2B5EF4-FFF2-40B4-BE49-F238E27FC236}">
                <a16:creationId xmlns:a16="http://schemas.microsoft.com/office/drawing/2014/main" id="{7DB68114-CB3D-7597-13EF-BD5351341398}"/>
              </a:ext>
            </a:extLst>
          </p:cNvPr>
          <p:cNvSpPr/>
          <p:nvPr userDrawn="1"/>
        </p:nvSpPr>
        <p:spPr>
          <a:xfrm>
            <a:off x="0" y="0"/>
            <a:ext cx="9143998" cy="872836"/>
          </a:xfrm>
          <a:prstGeom prst="rect">
            <a:avLst/>
          </a:prstGeom>
          <a:solidFill>
            <a:srgbClr val="E6E1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1A2A542-FDD4-9BEF-A5D3-48841A39EB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817417"/>
          </a:xfrm>
        </p:spPr>
        <p:txBody>
          <a:bodyPr>
            <a:normAutofit/>
          </a:bodyPr>
          <a:lstStyle>
            <a:lvl1pPr>
              <a:defRPr sz="4400" b="1">
                <a:solidFill>
                  <a:srgbClr val="3F1C98"/>
                </a:solidFill>
              </a:defRPr>
            </a:lvl1pPr>
          </a:lstStyle>
          <a:p>
            <a:r>
              <a:rPr lang="tr-TR" dirty="0"/>
              <a:t>Asıl başlık stilini düzenlemek için tıklayın</a:t>
            </a:r>
            <a:endParaRPr lang="en-US" dirty="0"/>
          </a:p>
        </p:txBody>
      </p:sp>
      <p:sp>
        <p:nvSpPr>
          <p:cNvPr id="13" name="Dikdörtgen 6">
            <a:extLst>
              <a:ext uri="{FF2B5EF4-FFF2-40B4-BE49-F238E27FC236}">
                <a16:creationId xmlns:a16="http://schemas.microsoft.com/office/drawing/2014/main" id="{BBD69F6D-E5E7-553F-8AA5-BD6C749B0D84}"/>
              </a:ext>
            </a:extLst>
          </p:cNvPr>
          <p:cNvSpPr/>
          <p:nvPr userDrawn="1"/>
        </p:nvSpPr>
        <p:spPr>
          <a:xfrm>
            <a:off x="2" y="817418"/>
            <a:ext cx="9143998" cy="64008"/>
          </a:xfrm>
          <a:prstGeom prst="rect">
            <a:avLst/>
          </a:prstGeom>
          <a:solidFill>
            <a:srgbClr val="3F1C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6717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427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2">
            <a:extLst>
              <a:ext uri="{FF2B5EF4-FFF2-40B4-BE49-F238E27FC236}">
                <a16:creationId xmlns:a16="http://schemas.microsoft.com/office/drawing/2014/main" id="{2D315ADC-F693-4AFB-AC3B-1C4C4DCE7A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88" y="6517178"/>
            <a:ext cx="1375505" cy="2646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001D18-F725-B0CF-E231-6DBE928CD4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38299" y="6502400"/>
            <a:ext cx="1878409" cy="352425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AC66ED2-D718-096E-2CEB-3E49A20FF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8299" y="6517178"/>
            <a:ext cx="4427556" cy="204298"/>
          </a:xfrm>
        </p:spPr>
        <p:txBody>
          <a:bodyPr/>
          <a:lstStyle>
            <a:lvl1pPr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642D1C4-3505-9AB6-A896-8EE55329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6517178"/>
            <a:ext cx="489065" cy="204298"/>
          </a:xfr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E5B309-C2CE-4D90-B104-F7E98438FC65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20823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>
            <a:extLst>
              <a:ext uri="{FF2B5EF4-FFF2-40B4-BE49-F238E27FC236}">
                <a16:creationId xmlns:a16="http://schemas.microsoft.com/office/drawing/2014/main" id="{67A03328-A26B-0D75-E944-B0D91AFD99F5}"/>
              </a:ext>
            </a:extLst>
          </p:cNvPr>
          <p:cNvSpPr/>
          <p:nvPr userDrawn="1"/>
        </p:nvSpPr>
        <p:spPr>
          <a:xfrm>
            <a:off x="0" y="0"/>
            <a:ext cx="9143998" cy="872836"/>
          </a:xfrm>
          <a:prstGeom prst="rect">
            <a:avLst/>
          </a:prstGeom>
          <a:solidFill>
            <a:srgbClr val="CFD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004" y="0"/>
            <a:ext cx="8894618" cy="931025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2963E3"/>
                </a:solidFill>
              </a:defRPr>
            </a:lvl1pPr>
          </a:lstStyle>
          <a:p>
            <a:r>
              <a:rPr lang="tr-TR" dirty="0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088967"/>
            <a:ext cx="9143999" cy="5087996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1078" y="6517178"/>
            <a:ext cx="1033897" cy="204298"/>
          </a:xfrm>
        </p:spPr>
        <p:txBody>
          <a:bodyPr/>
          <a:lstStyle/>
          <a:p>
            <a:fld id="{A332BEE0-9135-4AC6-885F-82FD1AE2535E}" type="datetime1">
              <a:rPr lang="tr-TR" smtClean="0"/>
              <a:t>7.03.2025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8299" y="6517178"/>
            <a:ext cx="4427556" cy="204298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95854" y="6517178"/>
            <a:ext cx="489065" cy="204298"/>
          </a:xfrm>
        </p:spPr>
        <p:txBody>
          <a:bodyPr/>
          <a:lstStyle>
            <a:lvl1pPr>
              <a:defRPr sz="1800"/>
            </a:lvl1pPr>
          </a:lstStyle>
          <a:p>
            <a:fld id="{CBE5B309-C2CE-4D90-B104-F7E98438FC65}" type="slidenum">
              <a:rPr lang="tr-TR" smtClean="0"/>
              <a:pPr/>
              <a:t>‹#›</a:t>
            </a:fld>
            <a:endParaRPr lang="tr-TR" dirty="0"/>
          </a:p>
        </p:txBody>
      </p:sp>
      <p:pic>
        <p:nvPicPr>
          <p:cNvPr id="9" name="Graphic 2">
            <a:extLst>
              <a:ext uri="{FF2B5EF4-FFF2-40B4-BE49-F238E27FC236}">
                <a16:creationId xmlns:a16="http://schemas.microsoft.com/office/drawing/2014/main" id="{2D315ADC-F693-4AFB-AC3B-1C4C4DCE7A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6514678"/>
            <a:ext cx="1315489" cy="25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62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7F34D-9950-478C-A4B2-CD9A98A43558}" type="datetime1">
              <a:rPr lang="tr-TR" smtClean="0"/>
              <a:t>7.03.2025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5B309-C2CE-4D90-B104-F7E98438FC65}" type="slidenum">
              <a:rPr lang="tr-TR" smtClean="0"/>
              <a:t>‹#›</a:t>
            </a:fld>
            <a:endParaRPr lang="tr-TR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68EA19BC-84E2-B20E-D9CA-F6EC07ACDA63}"/>
              </a:ext>
            </a:extLst>
          </p:cNvPr>
          <p:cNvSpPr/>
          <p:nvPr userDrawn="1"/>
        </p:nvSpPr>
        <p:spPr>
          <a:xfrm>
            <a:off x="-1080333" y="0"/>
            <a:ext cx="849085" cy="281528"/>
          </a:xfrm>
          <a:prstGeom prst="rect">
            <a:avLst/>
          </a:prstGeom>
          <a:solidFill>
            <a:srgbClr val="6292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1CA6EA86-CEF8-C463-FE7C-0B40F3AFCADF}"/>
              </a:ext>
            </a:extLst>
          </p:cNvPr>
          <p:cNvSpPr/>
          <p:nvPr userDrawn="1"/>
        </p:nvSpPr>
        <p:spPr>
          <a:xfrm>
            <a:off x="-1080334" y="324695"/>
            <a:ext cx="849085" cy="281528"/>
          </a:xfrm>
          <a:prstGeom prst="rect">
            <a:avLst/>
          </a:prstGeom>
          <a:solidFill>
            <a:srgbClr val="7A62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43F55123-6402-8B8A-CAD4-A9BD906B569D}"/>
              </a:ext>
            </a:extLst>
          </p:cNvPr>
          <p:cNvSpPr/>
          <p:nvPr userDrawn="1"/>
        </p:nvSpPr>
        <p:spPr>
          <a:xfrm>
            <a:off x="-1080334" y="649390"/>
            <a:ext cx="849085" cy="281528"/>
          </a:xfrm>
          <a:prstGeom prst="rect">
            <a:avLst/>
          </a:prstGeom>
          <a:solidFill>
            <a:srgbClr val="E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A45B484E-4836-A2F4-9832-3B0D69CA46A4}"/>
              </a:ext>
            </a:extLst>
          </p:cNvPr>
          <p:cNvSpPr/>
          <p:nvPr userDrawn="1"/>
        </p:nvSpPr>
        <p:spPr>
          <a:xfrm>
            <a:off x="-1080335" y="974927"/>
            <a:ext cx="849085" cy="281528"/>
          </a:xfrm>
          <a:prstGeom prst="rect">
            <a:avLst/>
          </a:prstGeom>
          <a:solidFill>
            <a:srgbClr val="FF5F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7" name="Dikdörtgen 26">
            <a:extLst>
              <a:ext uri="{FF2B5EF4-FFF2-40B4-BE49-F238E27FC236}">
                <a16:creationId xmlns:a16="http://schemas.microsoft.com/office/drawing/2014/main" id="{2F4B1A99-F06E-82E8-CD81-123648DC1EBE}"/>
              </a:ext>
            </a:extLst>
          </p:cNvPr>
          <p:cNvSpPr/>
          <p:nvPr userDrawn="1"/>
        </p:nvSpPr>
        <p:spPr>
          <a:xfrm>
            <a:off x="-1080336" y="1299622"/>
            <a:ext cx="849085" cy="281528"/>
          </a:xfrm>
          <a:prstGeom prst="rect">
            <a:avLst/>
          </a:prstGeom>
          <a:solidFill>
            <a:srgbClr val="FFAE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7A4F6B98-E975-0A4F-B04B-5F3FD87BA154}"/>
              </a:ext>
            </a:extLst>
          </p:cNvPr>
          <p:cNvSpPr/>
          <p:nvPr userDrawn="1"/>
        </p:nvSpPr>
        <p:spPr>
          <a:xfrm>
            <a:off x="-2058233" y="0"/>
            <a:ext cx="849085" cy="281528"/>
          </a:xfrm>
          <a:prstGeom prst="rect">
            <a:avLst/>
          </a:prstGeom>
          <a:solidFill>
            <a:srgbClr val="C4D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3E3FD0C4-2418-8E58-968D-B3352EDC4962}"/>
              </a:ext>
            </a:extLst>
          </p:cNvPr>
          <p:cNvSpPr/>
          <p:nvPr userDrawn="1"/>
        </p:nvSpPr>
        <p:spPr>
          <a:xfrm>
            <a:off x="-2058234" y="324695"/>
            <a:ext cx="849085" cy="281528"/>
          </a:xfrm>
          <a:prstGeom prst="rect">
            <a:avLst/>
          </a:prstGeom>
          <a:solidFill>
            <a:srgbClr val="DAD3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EF99CE5C-B9DD-70C9-7D13-418B7A165D7F}"/>
              </a:ext>
            </a:extLst>
          </p:cNvPr>
          <p:cNvSpPr/>
          <p:nvPr userDrawn="1"/>
        </p:nvSpPr>
        <p:spPr>
          <a:xfrm>
            <a:off x="-2058234" y="649390"/>
            <a:ext cx="849085" cy="281528"/>
          </a:xfrm>
          <a:prstGeom prst="rect">
            <a:avLst/>
          </a:prstGeom>
          <a:solidFill>
            <a:srgbClr val="F9D3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2188929A-C5F3-4188-7020-EB1FFA19992C}"/>
              </a:ext>
            </a:extLst>
          </p:cNvPr>
          <p:cNvSpPr/>
          <p:nvPr userDrawn="1"/>
        </p:nvSpPr>
        <p:spPr>
          <a:xfrm>
            <a:off x="-2058235" y="974927"/>
            <a:ext cx="849085" cy="281528"/>
          </a:xfrm>
          <a:prstGeom prst="rect">
            <a:avLst/>
          </a:prstGeom>
          <a:solidFill>
            <a:srgbClr val="FFE0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A6E8508F-0BC5-6B63-2377-26895A041F3E}"/>
              </a:ext>
            </a:extLst>
          </p:cNvPr>
          <p:cNvSpPr/>
          <p:nvPr userDrawn="1"/>
        </p:nvSpPr>
        <p:spPr>
          <a:xfrm>
            <a:off x="-2058236" y="1299622"/>
            <a:ext cx="849085" cy="281528"/>
          </a:xfrm>
          <a:prstGeom prst="rect">
            <a:avLst/>
          </a:prstGeom>
          <a:solidFill>
            <a:srgbClr val="FFEB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EACC24E1-3D4E-7201-E434-FBF75F2CE77F}"/>
              </a:ext>
            </a:extLst>
          </p:cNvPr>
          <p:cNvSpPr/>
          <p:nvPr userDrawn="1"/>
        </p:nvSpPr>
        <p:spPr>
          <a:xfrm>
            <a:off x="-1080330" y="2467160"/>
            <a:ext cx="849085" cy="281528"/>
          </a:xfrm>
          <a:prstGeom prst="rect">
            <a:avLst/>
          </a:prstGeom>
          <a:solidFill>
            <a:srgbClr val="133C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45B9A5FD-9A57-5F6B-EF78-3522196A3F17}"/>
              </a:ext>
            </a:extLst>
          </p:cNvPr>
          <p:cNvSpPr/>
          <p:nvPr userDrawn="1"/>
        </p:nvSpPr>
        <p:spPr>
          <a:xfrm>
            <a:off x="-1080331" y="2791855"/>
            <a:ext cx="849085" cy="281528"/>
          </a:xfrm>
          <a:prstGeom prst="rect">
            <a:avLst/>
          </a:prstGeom>
          <a:solidFill>
            <a:srgbClr val="3F1C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757EAE82-DA6F-8200-93B7-2D9FECEAD20F}"/>
              </a:ext>
            </a:extLst>
          </p:cNvPr>
          <p:cNvSpPr/>
          <p:nvPr userDrawn="1"/>
        </p:nvSpPr>
        <p:spPr>
          <a:xfrm>
            <a:off x="-1080331" y="3116550"/>
            <a:ext cx="849085" cy="281528"/>
          </a:xfrm>
          <a:prstGeom prst="rect">
            <a:avLst/>
          </a:prstGeom>
          <a:solidFill>
            <a:srgbClr val="660E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A0108268-F182-A605-81F2-7244B77BDE3C}"/>
              </a:ext>
            </a:extLst>
          </p:cNvPr>
          <p:cNvSpPr/>
          <p:nvPr userDrawn="1"/>
        </p:nvSpPr>
        <p:spPr>
          <a:xfrm>
            <a:off x="-1080332" y="3442087"/>
            <a:ext cx="849085" cy="281528"/>
          </a:xfrm>
          <a:prstGeom prst="rect">
            <a:avLst/>
          </a:prstGeom>
          <a:solidFill>
            <a:srgbClr val="922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8" name="Dikdörtgen 27">
            <a:extLst>
              <a:ext uri="{FF2B5EF4-FFF2-40B4-BE49-F238E27FC236}">
                <a16:creationId xmlns:a16="http://schemas.microsoft.com/office/drawing/2014/main" id="{4C75A030-42E4-77C7-5F87-BBC2F3410A37}"/>
              </a:ext>
            </a:extLst>
          </p:cNvPr>
          <p:cNvSpPr/>
          <p:nvPr userDrawn="1"/>
        </p:nvSpPr>
        <p:spPr>
          <a:xfrm>
            <a:off x="-1080333" y="3766782"/>
            <a:ext cx="849085" cy="281528"/>
          </a:xfrm>
          <a:prstGeom prst="rect">
            <a:avLst/>
          </a:prstGeom>
          <a:solidFill>
            <a:srgbClr val="965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4" name="Dikdörtgen 27">
            <a:extLst>
              <a:ext uri="{FF2B5EF4-FFF2-40B4-BE49-F238E27FC236}">
                <a16:creationId xmlns:a16="http://schemas.microsoft.com/office/drawing/2014/main" id="{9AC3979C-4B4F-9F67-10D3-7D076B9CAF6B}"/>
              </a:ext>
            </a:extLst>
          </p:cNvPr>
          <p:cNvSpPr/>
          <p:nvPr userDrawn="1"/>
        </p:nvSpPr>
        <p:spPr>
          <a:xfrm>
            <a:off x="-1080333" y="4092919"/>
            <a:ext cx="849085" cy="281528"/>
          </a:xfrm>
          <a:prstGeom prst="rect">
            <a:avLst/>
          </a:prstGeom>
          <a:solidFill>
            <a:srgbClr val="33502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5" name="Dikdörtgen 27">
            <a:extLst>
              <a:ext uri="{FF2B5EF4-FFF2-40B4-BE49-F238E27FC236}">
                <a16:creationId xmlns:a16="http://schemas.microsoft.com/office/drawing/2014/main" id="{E3E5B946-8065-D830-05C4-82AB1E9C7F2F}"/>
              </a:ext>
            </a:extLst>
          </p:cNvPr>
          <p:cNvSpPr/>
          <p:nvPr userDrawn="1"/>
        </p:nvSpPr>
        <p:spPr>
          <a:xfrm>
            <a:off x="-1080336" y="1624317"/>
            <a:ext cx="849085" cy="2815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6" name="Dikdörtgen 27">
            <a:extLst>
              <a:ext uri="{FF2B5EF4-FFF2-40B4-BE49-F238E27FC236}">
                <a16:creationId xmlns:a16="http://schemas.microsoft.com/office/drawing/2014/main" id="{23FD21F9-BEF6-71D0-F12A-333D35389B21}"/>
              </a:ext>
            </a:extLst>
          </p:cNvPr>
          <p:cNvSpPr/>
          <p:nvPr userDrawn="1"/>
        </p:nvSpPr>
        <p:spPr>
          <a:xfrm>
            <a:off x="-2058237" y="1636798"/>
            <a:ext cx="849085" cy="2815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7" name="Dikdörtgen 18">
            <a:extLst>
              <a:ext uri="{FF2B5EF4-FFF2-40B4-BE49-F238E27FC236}">
                <a16:creationId xmlns:a16="http://schemas.microsoft.com/office/drawing/2014/main" id="{F1B405CF-B72C-0063-8CEA-6D317D01F2BE}"/>
              </a:ext>
            </a:extLst>
          </p:cNvPr>
          <p:cNvSpPr/>
          <p:nvPr userDrawn="1"/>
        </p:nvSpPr>
        <p:spPr>
          <a:xfrm>
            <a:off x="-2058234" y="2446634"/>
            <a:ext cx="849085" cy="281528"/>
          </a:xfrm>
          <a:prstGeom prst="rect">
            <a:avLst/>
          </a:prstGeom>
          <a:solidFill>
            <a:srgbClr val="316C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38" name="Dikdörtgen 19">
            <a:extLst>
              <a:ext uri="{FF2B5EF4-FFF2-40B4-BE49-F238E27FC236}">
                <a16:creationId xmlns:a16="http://schemas.microsoft.com/office/drawing/2014/main" id="{AA678627-0954-5A3D-BB1C-CC083F92898C}"/>
              </a:ext>
            </a:extLst>
          </p:cNvPr>
          <p:cNvSpPr/>
          <p:nvPr userDrawn="1"/>
        </p:nvSpPr>
        <p:spPr>
          <a:xfrm>
            <a:off x="-2058235" y="2771329"/>
            <a:ext cx="849085" cy="281528"/>
          </a:xfrm>
          <a:prstGeom prst="rect">
            <a:avLst/>
          </a:prstGeom>
          <a:solidFill>
            <a:srgbClr val="6D40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Dikdörtgen 20">
            <a:extLst>
              <a:ext uri="{FF2B5EF4-FFF2-40B4-BE49-F238E27FC236}">
                <a16:creationId xmlns:a16="http://schemas.microsoft.com/office/drawing/2014/main" id="{41702C81-10A8-5149-97E6-B5AAA254748C}"/>
              </a:ext>
            </a:extLst>
          </p:cNvPr>
          <p:cNvSpPr/>
          <p:nvPr userDrawn="1"/>
        </p:nvSpPr>
        <p:spPr>
          <a:xfrm>
            <a:off x="-2058235" y="3096024"/>
            <a:ext cx="849085" cy="281528"/>
          </a:xfrm>
          <a:prstGeom prst="rect">
            <a:avLst/>
          </a:prstGeom>
          <a:solidFill>
            <a:srgbClr val="B319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40" name="Dikdörtgen 21">
            <a:extLst>
              <a:ext uri="{FF2B5EF4-FFF2-40B4-BE49-F238E27FC236}">
                <a16:creationId xmlns:a16="http://schemas.microsoft.com/office/drawing/2014/main" id="{CAC89B3F-49B5-5467-4566-3A4829907068}"/>
              </a:ext>
            </a:extLst>
          </p:cNvPr>
          <p:cNvSpPr/>
          <p:nvPr userDrawn="1"/>
        </p:nvSpPr>
        <p:spPr>
          <a:xfrm>
            <a:off x="-2058236" y="3421561"/>
            <a:ext cx="849085" cy="281528"/>
          </a:xfrm>
          <a:prstGeom prst="rect">
            <a:avLst/>
          </a:prstGeom>
          <a:solidFill>
            <a:srgbClr val="F23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41" name="Dikdörtgen 27">
            <a:extLst>
              <a:ext uri="{FF2B5EF4-FFF2-40B4-BE49-F238E27FC236}">
                <a16:creationId xmlns:a16="http://schemas.microsoft.com/office/drawing/2014/main" id="{6FDFF52F-5A8B-61CB-C35B-B60C4B1AF6DB}"/>
              </a:ext>
            </a:extLst>
          </p:cNvPr>
          <p:cNvSpPr/>
          <p:nvPr userDrawn="1"/>
        </p:nvSpPr>
        <p:spPr>
          <a:xfrm>
            <a:off x="-2058237" y="3746256"/>
            <a:ext cx="849085" cy="281528"/>
          </a:xfrm>
          <a:prstGeom prst="rect">
            <a:avLst/>
          </a:prstGeom>
          <a:solidFill>
            <a:srgbClr val="E28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42" name="Dikdörtgen 27">
            <a:extLst>
              <a:ext uri="{FF2B5EF4-FFF2-40B4-BE49-F238E27FC236}">
                <a16:creationId xmlns:a16="http://schemas.microsoft.com/office/drawing/2014/main" id="{7230E777-063E-74A3-3FCB-3904F0A8EA45}"/>
              </a:ext>
            </a:extLst>
          </p:cNvPr>
          <p:cNvSpPr/>
          <p:nvPr userDrawn="1"/>
        </p:nvSpPr>
        <p:spPr>
          <a:xfrm>
            <a:off x="-2058237" y="4072393"/>
            <a:ext cx="849085" cy="28152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2" name="Dikdörtgen 27">
            <a:extLst>
              <a:ext uri="{FF2B5EF4-FFF2-40B4-BE49-F238E27FC236}">
                <a16:creationId xmlns:a16="http://schemas.microsoft.com/office/drawing/2014/main" id="{93688E2E-0CA2-F734-1096-D4D98B362375}"/>
              </a:ext>
            </a:extLst>
          </p:cNvPr>
          <p:cNvSpPr/>
          <p:nvPr userDrawn="1"/>
        </p:nvSpPr>
        <p:spPr>
          <a:xfrm>
            <a:off x="-2058238" y="1959171"/>
            <a:ext cx="849085" cy="281528"/>
          </a:xfrm>
          <a:prstGeom prst="rect">
            <a:avLst/>
          </a:prstGeom>
          <a:solidFill>
            <a:srgbClr val="FFE1E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3" name="Dikdörtgen 27">
            <a:extLst>
              <a:ext uri="{FF2B5EF4-FFF2-40B4-BE49-F238E27FC236}">
                <a16:creationId xmlns:a16="http://schemas.microsoft.com/office/drawing/2014/main" id="{5CFA1B7D-EB0C-79CF-0A4B-4FB26C3CC1B9}"/>
              </a:ext>
            </a:extLst>
          </p:cNvPr>
          <p:cNvSpPr/>
          <p:nvPr userDrawn="1"/>
        </p:nvSpPr>
        <p:spPr>
          <a:xfrm>
            <a:off x="-1080336" y="1948440"/>
            <a:ext cx="849085" cy="281528"/>
          </a:xfrm>
          <a:prstGeom prst="rect">
            <a:avLst/>
          </a:prstGeom>
          <a:solidFill>
            <a:srgbClr val="FF5353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4" name="Dikdörtgen 27">
            <a:extLst>
              <a:ext uri="{FF2B5EF4-FFF2-40B4-BE49-F238E27FC236}">
                <a16:creationId xmlns:a16="http://schemas.microsoft.com/office/drawing/2014/main" id="{2D5BB338-231B-C7C0-8F77-162F3199129A}"/>
              </a:ext>
            </a:extLst>
          </p:cNvPr>
          <p:cNvSpPr/>
          <p:nvPr userDrawn="1"/>
        </p:nvSpPr>
        <p:spPr>
          <a:xfrm>
            <a:off x="-2058239" y="4395646"/>
            <a:ext cx="849085" cy="281528"/>
          </a:xfrm>
          <a:prstGeom prst="rect">
            <a:avLst/>
          </a:prstGeom>
          <a:solidFill>
            <a:srgbClr val="D20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5" name="Dikdörtgen 27">
            <a:extLst>
              <a:ext uri="{FF2B5EF4-FFF2-40B4-BE49-F238E27FC236}">
                <a16:creationId xmlns:a16="http://schemas.microsoft.com/office/drawing/2014/main" id="{2724461D-2FCF-C354-8474-D130890423CF}"/>
              </a:ext>
            </a:extLst>
          </p:cNvPr>
          <p:cNvSpPr/>
          <p:nvPr userDrawn="1"/>
        </p:nvSpPr>
        <p:spPr>
          <a:xfrm>
            <a:off x="-1080336" y="4415600"/>
            <a:ext cx="849085" cy="281528"/>
          </a:xfrm>
          <a:prstGeom prst="rect">
            <a:avLst/>
          </a:prstGeom>
          <a:solidFill>
            <a:srgbClr val="8E0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8915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7" r:id="rId3"/>
    <p:sldLayoutId id="2147483674" r:id="rId4"/>
    <p:sldLayoutId id="2147483678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DRAM-Bender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hyperlink" Target="https://arxiv.org/pdf/2502.11745" TargetMode="External"/><Relationship Id="rId4" Type="http://schemas.openxmlformats.org/officeDocument/2006/relationships/hyperlink" Target="https://arxiv.org/pdf/2402.18652.pdf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s://github.com/CMU-SAFARI/PaCRAM" TargetMode="External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47.png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8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8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sv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47.png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8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92879-91F5-D4F9-A752-66E99AD75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10">
            <a:extLst>
              <a:ext uri="{FF2B5EF4-FFF2-40B4-BE49-F238E27FC236}">
                <a16:creationId xmlns:a16="http://schemas.microsoft.com/office/drawing/2014/main" id="{8D160270-A381-5E7D-1B65-7693C01DDF56}"/>
              </a:ext>
            </a:extLst>
          </p:cNvPr>
          <p:cNvSpPr>
            <a:spLocks/>
          </p:cNvSpPr>
          <p:nvPr/>
        </p:nvSpPr>
        <p:spPr>
          <a:xfrm>
            <a:off x="0" y="0"/>
            <a:ext cx="9144000" cy="3107267"/>
          </a:xfrm>
          <a:prstGeom prst="rect">
            <a:avLst/>
          </a:prstGeom>
          <a:solidFill>
            <a:srgbClr val="E6E1F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3DD33E-065E-51A6-2B84-AA58389A22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015" y="728325"/>
            <a:ext cx="8721970" cy="2378942"/>
          </a:xfrm>
        </p:spPr>
        <p:txBody>
          <a:bodyPr anchor="ctr">
            <a:noAutofit/>
          </a:bodyPr>
          <a:lstStyle/>
          <a:p>
            <a:r>
              <a:rPr lang="en-US" sz="4400" b="1" dirty="0">
                <a:solidFill>
                  <a:srgbClr val="3F1C98"/>
                </a:solidFill>
              </a:rPr>
              <a:t>Understanding RowHammer </a:t>
            </a:r>
            <a:br>
              <a:rPr lang="en-US" sz="4400" b="1" dirty="0">
                <a:solidFill>
                  <a:srgbClr val="3F1C98"/>
                </a:solidFill>
              </a:rPr>
            </a:br>
            <a:r>
              <a:rPr lang="en-US" sz="4400" b="1" dirty="0">
                <a:solidFill>
                  <a:srgbClr val="3F1C98"/>
                </a:solidFill>
              </a:rPr>
              <a:t>Under Reduced Refresh Latency:</a:t>
            </a:r>
            <a:br>
              <a:rPr lang="en-US" sz="3600" b="1" dirty="0">
                <a:solidFill>
                  <a:srgbClr val="3F1C98"/>
                </a:solidFill>
              </a:rPr>
            </a:br>
            <a:r>
              <a:rPr lang="en-US" sz="3400" b="1" dirty="0">
                <a:solidFill>
                  <a:srgbClr val="3F1C98"/>
                </a:solidFill>
              </a:rPr>
              <a:t>Experimental Analysis of Real DRAM Chips </a:t>
            </a:r>
            <a:br>
              <a:rPr lang="en-US" sz="3400" b="1" dirty="0">
                <a:solidFill>
                  <a:srgbClr val="3F1C98"/>
                </a:solidFill>
              </a:rPr>
            </a:br>
            <a:r>
              <a:rPr lang="en-US" sz="3400" b="1" dirty="0">
                <a:solidFill>
                  <a:srgbClr val="3F1C98"/>
                </a:solidFill>
              </a:rPr>
              <a:t>and Implications on Future Solutions</a:t>
            </a:r>
          </a:p>
        </p:txBody>
      </p:sp>
      <p:pic>
        <p:nvPicPr>
          <p:cNvPr id="6" name="Resim 17" descr="grafik, tasarım, yaratıcılık içeren bir resim&#10;&#10;Açıklama otomatik olarak oluşturuldu">
            <a:extLst>
              <a:ext uri="{FF2B5EF4-FFF2-40B4-BE49-F238E27FC236}">
                <a16:creationId xmlns:a16="http://schemas.microsoft.com/office/drawing/2014/main" id="{82473F42-7E1A-8E8D-037D-7D64AEE97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52" y="173434"/>
            <a:ext cx="687166" cy="556862"/>
          </a:xfrm>
          <a:prstGeom prst="rect">
            <a:avLst/>
          </a:prstGeom>
        </p:spPr>
      </p:pic>
      <p:pic>
        <p:nvPicPr>
          <p:cNvPr id="7" name="Resim 19" descr="daire, grafik, ekran görüntüsü, tasarım içeren bir resim&#10;&#10;Açıklama otomatik olarak oluşturuldu">
            <a:extLst>
              <a:ext uri="{FF2B5EF4-FFF2-40B4-BE49-F238E27FC236}">
                <a16:creationId xmlns:a16="http://schemas.microsoft.com/office/drawing/2014/main" id="{3437A0CE-1372-EC44-487E-A26D4130F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33" y="305900"/>
            <a:ext cx="801760" cy="422424"/>
          </a:xfrm>
          <a:prstGeom prst="rect">
            <a:avLst/>
          </a:prstGeom>
        </p:spPr>
      </p:pic>
      <p:pic>
        <p:nvPicPr>
          <p:cNvPr id="8" name="Resim 21" descr="logo, grafik, kırpıntı çizim, simge, sembol içeren bir resim&#10;&#10;Açıklama otomatik olarak oluşturuldu">
            <a:extLst>
              <a:ext uri="{FF2B5EF4-FFF2-40B4-BE49-F238E27FC236}">
                <a16:creationId xmlns:a16="http://schemas.microsoft.com/office/drawing/2014/main" id="{1EBCA537-A626-A9FE-7CC3-CF1605816A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841" y="126474"/>
            <a:ext cx="501752" cy="604520"/>
          </a:xfrm>
          <a:prstGeom prst="rect">
            <a:avLst/>
          </a:prstGeom>
        </p:spPr>
      </p:pic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0483C5B-B0D7-BB34-72E9-33BA6CC1F0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61" y="5941547"/>
            <a:ext cx="3191256" cy="851002"/>
          </a:xfrm>
          <a:prstGeom prst="rect">
            <a:avLst/>
          </a:prstGeom>
        </p:spPr>
      </p:pic>
      <p:pic>
        <p:nvPicPr>
          <p:cNvPr id="11" name="Graphic 2">
            <a:extLst>
              <a:ext uri="{FF2B5EF4-FFF2-40B4-BE49-F238E27FC236}">
                <a16:creationId xmlns:a16="http://schemas.microsoft.com/office/drawing/2014/main" id="{6BDA8D98-D21A-0095-C024-C747AA9E81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6206" y="5446723"/>
            <a:ext cx="2157984" cy="415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478425-C43C-F8E5-5E8C-037DA181C4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820" t="33599" r="12247" b="30996"/>
          <a:stretch/>
        </p:blipFill>
        <p:spPr>
          <a:xfrm>
            <a:off x="580500" y="6115035"/>
            <a:ext cx="3429000" cy="5899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CA07E9-DEE7-EA03-EC79-7566C2EA62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4115" y="5413382"/>
            <a:ext cx="2953512" cy="554136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602336D3-30C9-D00E-1A13-CB487E273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107268"/>
            <a:ext cx="9144000" cy="2306114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Yahya Can Tuğrul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Giray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Yağlıkçı</a:t>
            </a:r>
            <a:r>
              <a:rPr lang="en-US" sz="2800" u="none" dirty="0">
                <a:solidFill>
                  <a:prstClr val="black"/>
                </a:solidFill>
                <a:latin typeface="+mj-lt"/>
              </a:rPr>
              <a:t>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İsmail Emir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Yüksel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Ataberk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Olgun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Oğuzhan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Canpolat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Nisa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Bostancı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Mohammad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Sadrosadati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Oğuz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Ergin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Onur Mutlu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8323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369A5-A3E3-9FC8-DF44-3ED965FCB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24C42-4195-731B-03EE-1D6805745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/>
          <a:lstStyle/>
          <a:p>
            <a:r>
              <a:rPr lang="en-US" dirty="0"/>
              <a:t>RowHammer-Preventive Refresh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274DFA-796A-9B64-A21D-F6BB59FE9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B7051-E9E8-82E9-E5FC-51AE7B9CF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10</a:t>
            </a:fld>
            <a:endParaRPr lang="tr-T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73B7ED6-87E0-AB6D-1991-6CB703485FF9}"/>
              </a:ext>
            </a:extLst>
          </p:cNvPr>
          <p:cNvSpPr/>
          <p:nvPr/>
        </p:nvSpPr>
        <p:spPr>
          <a:xfrm>
            <a:off x="2013329" y="2011513"/>
            <a:ext cx="5929912" cy="987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0F34865-AEF2-FCE6-3E0E-D65088C7A903}"/>
              </a:ext>
            </a:extLst>
          </p:cNvPr>
          <p:cNvSpPr/>
          <p:nvPr/>
        </p:nvSpPr>
        <p:spPr>
          <a:xfrm>
            <a:off x="2013329" y="3006696"/>
            <a:ext cx="5929912" cy="17354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4BCD0DD-8BAA-7208-976C-CA3E286142B4}"/>
              </a:ext>
            </a:extLst>
          </p:cNvPr>
          <p:cNvCxnSpPr>
            <a:cxnSpLocks/>
          </p:cNvCxnSpPr>
          <p:nvPr/>
        </p:nvCxnSpPr>
        <p:spPr>
          <a:xfrm>
            <a:off x="2047613" y="3003255"/>
            <a:ext cx="5895628" cy="3441"/>
          </a:xfrm>
          <a:prstGeom prst="straightConnector1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ash"/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EE07B57-0DE4-02D8-5FCF-8B45AE608251}"/>
              </a:ext>
            </a:extLst>
          </p:cNvPr>
          <p:cNvCxnSpPr/>
          <p:nvPr/>
        </p:nvCxnSpPr>
        <p:spPr>
          <a:xfrm flipV="1">
            <a:off x="2013329" y="1999111"/>
            <a:ext cx="0" cy="2750376"/>
          </a:xfrm>
          <a:prstGeom prst="straightConnector1">
            <a:avLst/>
          </a:prstGeom>
          <a:ln w="25400" cap="rnd">
            <a:solidFill>
              <a:schemeClr val="tx1"/>
            </a:solidFill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AA146ED-964E-B0B0-EBA3-1DFA60FC0259}"/>
              </a:ext>
            </a:extLst>
          </p:cNvPr>
          <p:cNvCxnSpPr/>
          <p:nvPr/>
        </p:nvCxnSpPr>
        <p:spPr>
          <a:xfrm>
            <a:off x="2013329" y="4751259"/>
            <a:ext cx="5971276" cy="0"/>
          </a:xfrm>
          <a:prstGeom prst="straightConnector1">
            <a:avLst/>
          </a:prstGeom>
          <a:ln w="25400" cap="rnd">
            <a:solidFill>
              <a:schemeClr val="tx1"/>
            </a:solidFill>
            <a:headEnd type="non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C4AE4AB4-7B55-136C-0398-A5E9299CC675}"/>
              </a:ext>
            </a:extLst>
          </p:cNvPr>
          <p:cNvSpPr/>
          <p:nvPr/>
        </p:nvSpPr>
        <p:spPr>
          <a:xfrm rot="16200000">
            <a:off x="-1767853" y="3129033"/>
            <a:ext cx="5012442" cy="41736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Capacitor voltage (V</a:t>
            </a:r>
            <a:r>
              <a:rPr lang="en-US" sz="2400" baseline="-25000" dirty="0">
                <a:solidFill>
                  <a:schemeClr val="tx1"/>
                </a:solidFill>
                <a:latin typeface="Cambria" panose="02040503050406030204" pitchFamily="18" charset="0"/>
              </a:rPr>
              <a:t>DD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00013B-6AFE-F1C2-CF99-D69E8ECB57A2}"/>
              </a:ext>
            </a:extLst>
          </p:cNvPr>
          <p:cNvSpPr/>
          <p:nvPr/>
        </p:nvSpPr>
        <p:spPr>
          <a:xfrm rot="16200000">
            <a:off x="-425861" y="3406847"/>
            <a:ext cx="3010144" cy="41736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18673C9-69E1-B0F7-FCAB-B41E4FD44159}"/>
              </a:ext>
            </a:extLst>
          </p:cNvPr>
          <p:cNvSpPr/>
          <p:nvPr/>
        </p:nvSpPr>
        <p:spPr>
          <a:xfrm>
            <a:off x="1007491" y="1736752"/>
            <a:ext cx="968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100%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7A6DD64-A219-D131-D2A3-8FC406BD4DB4}"/>
              </a:ext>
            </a:extLst>
          </p:cNvPr>
          <p:cNvSpPr/>
          <p:nvPr/>
        </p:nvSpPr>
        <p:spPr>
          <a:xfrm>
            <a:off x="1350707" y="4480051"/>
            <a:ext cx="6286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0%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0EF0B52-075F-2707-EB6B-422AB0304812}"/>
              </a:ext>
            </a:extLst>
          </p:cNvPr>
          <p:cNvSpPr/>
          <p:nvPr/>
        </p:nvSpPr>
        <p:spPr>
          <a:xfrm>
            <a:off x="1176230" y="2761599"/>
            <a:ext cx="7031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</a:rPr>
              <a:t>V</a:t>
            </a:r>
            <a:r>
              <a:rPr lang="en-US" sz="2400" baseline="-25000" dirty="0" err="1">
                <a:latin typeface="Cambria" panose="02040503050406030204" pitchFamily="18" charset="0"/>
              </a:rPr>
              <a:t>min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5321970-10D9-4109-2FF7-E6FF921ECA4B}"/>
              </a:ext>
            </a:extLst>
          </p:cNvPr>
          <p:cNvSpPr/>
          <p:nvPr/>
        </p:nvSpPr>
        <p:spPr>
          <a:xfrm>
            <a:off x="6667082" y="4838494"/>
            <a:ext cx="2635045" cy="41736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time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DE2F358-01EA-6EE2-E839-88B11FF67A0A}"/>
              </a:ext>
            </a:extLst>
          </p:cNvPr>
          <p:cNvGrpSpPr/>
          <p:nvPr/>
        </p:nvGrpSpPr>
        <p:grpSpPr>
          <a:xfrm>
            <a:off x="4910007" y="3018867"/>
            <a:ext cx="2390545" cy="2137718"/>
            <a:chOff x="4910007" y="3018867"/>
            <a:chExt cx="2390545" cy="2137718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ECA502B-DDFC-FE07-01DF-3B80E92F4DAC}"/>
                </a:ext>
              </a:extLst>
            </p:cNvPr>
            <p:cNvCxnSpPr>
              <a:cxnSpLocks/>
            </p:cNvCxnSpPr>
            <p:nvPr/>
          </p:nvCxnSpPr>
          <p:spPr>
            <a:xfrm>
              <a:off x="5315810" y="3018867"/>
              <a:ext cx="1404" cy="1741178"/>
            </a:xfrm>
            <a:prstGeom prst="straightConnector1">
              <a:avLst/>
            </a:prstGeom>
            <a:ln w="12700" cap="rnd">
              <a:solidFill>
                <a:schemeClr val="bg1">
                  <a:lumMod val="50000"/>
                </a:schemeClr>
              </a:solidFill>
              <a:prstDash val="sysDash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E3A9D61-6B39-FB34-12F5-B1DB5F5A4973}"/>
                </a:ext>
              </a:extLst>
            </p:cNvPr>
            <p:cNvSpPr/>
            <p:nvPr/>
          </p:nvSpPr>
          <p:spPr>
            <a:xfrm>
              <a:off x="4910007" y="4786083"/>
              <a:ext cx="777804" cy="370502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rPr>
                <a:t>REF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30BC956-FDE8-7ED7-F8D9-B661839311F1}"/>
                </a:ext>
              </a:extLst>
            </p:cNvPr>
            <p:cNvCxnSpPr>
              <a:cxnSpLocks/>
            </p:cNvCxnSpPr>
            <p:nvPr/>
          </p:nvCxnSpPr>
          <p:spPr>
            <a:xfrm>
              <a:off x="6928551" y="3018867"/>
              <a:ext cx="1404" cy="1741178"/>
            </a:xfrm>
            <a:prstGeom prst="straightConnector1">
              <a:avLst/>
            </a:prstGeom>
            <a:ln w="12700" cap="rnd">
              <a:solidFill>
                <a:schemeClr val="bg1">
                  <a:lumMod val="50000"/>
                </a:schemeClr>
              </a:solidFill>
              <a:prstDash val="sysDash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932A922-2CFC-C2EE-75AF-D97B027A2679}"/>
                </a:ext>
              </a:extLst>
            </p:cNvPr>
            <p:cNvSpPr/>
            <p:nvPr/>
          </p:nvSpPr>
          <p:spPr>
            <a:xfrm>
              <a:off x="6522748" y="4786083"/>
              <a:ext cx="777804" cy="370502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rPr>
                <a:t>REF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F54554D-7945-1DAC-4AD3-681905C1CB46}"/>
              </a:ext>
            </a:extLst>
          </p:cNvPr>
          <p:cNvGrpSpPr/>
          <p:nvPr/>
        </p:nvGrpSpPr>
        <p:grpSpPr>
          <a:xfrm>
            <a:off x="3256067" y="2717642"/>
            <a:ext cx="777804" cy="2438943"/>
            <a:chOff x="3256067" y="3018867"/>
            <a:chExt cx="777804" cy="2137718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A0437E2-B558-20BE-AC04-1E15BB1CC00A}"/>
                </a:ext>
              </a:extLst>
            </p:cNvPr>
            <p:cNvSpPr/>
            <p:nvPr/>
          </p:nvSpPr>
          <p:spPr>
            <a:xfrm>
              <a:off x="3256067" y="4786083"/>
              <a:ext cx="777804" cy="370502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rPr>
                <a:t>REF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589F0E98-CE4B-8F0F-25F6-F7AC8E69E5A2}"/>
                </a:ext>
              </a:extLst>
            </p:cNvPr>
            <p:cNvCxnSpPr>
              <a:cxnSpLocks/>
            </p:cNvCxnSpPr>
            <p:nvPr/>
          </p:nvCxnSpPr>
          <p:spPr>
            <a:xfrm>
              <a:off x="3668676" y="3018867"/>
              <a:ext cx="1404" cy="1741178"/>
            </a:xfrm>
            <a:prstGeom prst="straightConnector1">
              <a:avLst/>
            </a:prstGeom>
            <a:ln w="12700" cap="rnd">
              <a:solidFill>
                <a:schemeClr val="bg1">
                  <a:lumMod val="50000"/>
                </a:schemeClr>
              </a:solidFill>
              <a:prstDash val="sysDash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84526F8-7718-53D1-D9C7-95A798B7BE94}"/>
              </a:ext>
            </a:extLst>
          </p:cNvPr>
          <p:cNvCxnSpPr>
            <a:cxnSpLocks/>
          </p:cNvCxnSpPr>
          <p:nvPr/>
        </p:nvCxnSpPr>
        <p:spPr>
          <a:xfrm>
            <a:off x="2752684" y="2031816"/>
            <a:ext cx="0" cy="2699302"/>
          </a:xfrm>
          <a:prstGeom prst="straightConnector1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BA86C55-BA7A-FCF4-F341-E47EEDFB86B5}"/>
              </a:ext>
            </a:extLst>
          </p:cNvPr>
          <p:cNvCxnSpPr>
            <a:cxnSpLocks/>
          </p:cNvCxnSpPr>
          <p:nvPr/>
        </p:nvCxnSpPr>
        <p:spPr>
          <a:xfrm>
            <a:off x="2359459" y="2031816"/>
            <a:ext cx="0" cy="2706390"/>
          </a:xfrm>
          <a:prstGeom prst="straightConnector1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777DC33-D192-7422-AEC5-E81D39AD08DE}"/>
              </a:ext>
            </a:extLst>
          </p:cNvPr>
          <p:cNvCxnSpPr>
            <a:cxnSpLocks/>
          </p:cNvCxnSpPr>
          <p:nvPr/>
        </p:nvCxnSpPr>
        <p:spPr>
          <a:xfrm>
            <a:off x="2752684" y="2011513"/>
            <a:ext cx="0" cy="947730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>
            <a:extLst>
              <a:ext uri="{FF2B5EF4-FFF2-40B4-BE49-F238E27FC236}">
                <a16:creationId xmlns:a16="http://schemas.microsoft.com/office/drawing/2014/main" id="{A0F44FD0-D8BC-9683-C7F4-1E30E66958F0}"/>
              </a:ext>
            </a:extLst>
          </p:cNvPr>
          <p:cNvSpPr/>
          <p:nvPr/>
        </p:nvSpPr>
        <p:spPr>
          <a:xfrm flipH="1" flipV="1">
            <a:off x="2593528" y="232086"/>
            <a:ext cx="3797789" cy="2573987"/>
          </a:xfrm>
          <a:prstGeom prst="arc">
            <a:avLst>
              <a:gd name="adj1" fmla="val 18350054"/>
              <a:gd name="adj2" fmla="val 20639277"/>
            </a:avLst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79DB75-DF6F-039C-25FE-0D38EF5DDF0C}"/>
              </a:ext>
            </a:extLst>
          </p:cNvPr>
          <p:cNvGrpSpPr/>
          <p:nvPr/>
        </p:nvGrpSpPr>
        <p:grpSpPr>
          <a:xfrm>
            <a:off x="2099300" y="1040392"/>
            <a:ext cx="2422316" cy="1451954"/>
            <a:chOff x="1186978" y="1360921"/>
            <a:chExt cx="3229756" cy="19359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45E9994-5982-309C-21C5-327276C1D624}"/>
                </a:ext>
              </a:extLst>
            </p:cNvPr>
            <p:cNvSpPr/>
            <p:nvPr/>
          </p:nvSpPr>
          <p:spPr>
            <a:xfrm>
              <a:off x="1186978" y="1360921"/>
              <a:ext cx="3229756" cy="932413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133C8F"/>
                  </a:solidFill>
                  <a:latin typeface="Cambria" panose="02040503050406030204" pitchFamily="18" charset="0"/>
                </a:rPr>
                <a:t>Preventive Refreshes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7EAFEDA-600C-BAD6-23BC-87C4E123E4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8132" y="2471892"/>
              <a:ext cx="571203" cy="824966"/>
            </a:xfrm>
            <a:prstGeom prst="straightConnector1">
              <a:avLst/>
            </a:prstGeom>
            <a:ln w="76200">
              <a:solidFill>
                <a:srgbClr val="133C8F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1C7EF33-19C3-51AC-C751-883ADF965D4C}"/>
              </a:ext>
            </a:extLst>
          </p:cNvPr>
          <p:cNvGrpSpPr/>
          <p:nvPr/>
        </p:nvGrpSpPr>
        <p:grpSpPr>
          <a:xfrm>
            <a:off x="3482378" y="-305551"/>
            <a:ext cx="7085961" cy="3359222"/>
            <a:chOff x="3482378" y="-305551"/>
            <a:chExt cx="7085961" cy="335922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AC28CB7-15E7-12E5-3113-22587810C31D}"/>
                </a:ext>
              </a:extLst>
            </p:cNvPr>
            <p:cNvCxnSpPr>
              <a:cxnSpLocks/>
            </p:cNvCxnSpPr>
            <p:nvPr/>
          </p:nvCxnSpPr>
          <p:spPr>
            <a:xfrm>
              <a:off x="3668676" y="2011513"/>
              <a:ext cx="0" cy="706129"/>
            </a:xfrm>
            <a:prstGeom prst="line">
              <a:avLst/>
            </a:prstGeom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5E1756CE-EAC2-958C-A833-10CF6D1B2173}"/>
                </a:ext>
              </a:extLst>
            </p:cNvPr>
            <p:cNvSpPr/>
            <p:nvPr/>
          </p:nvSpPr>
          <p:spPr>
            <a:xfrm flipH="1" flipV="1">
              <a:off x="3482378" y="-270747"/>
              <a:ext cx="5006302" cy="3324418"/>
            </a:xfrm>
            <a:prstGeom prst="arc">
              <a:avLst>
                <a:gd name="adj1" fmla="val 17548052"/>
                <a:gd name="adj2" fmla="val 20639277"/>
              </a:avLst>
            </a:prstGeom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C14CF6E-6FF1-1D79-125F-9231FAB1B578}"/>
                </a:ext>
              </a:extLst>
            </p:cNvPr>
            <p:cNvCxnSpPr>
              <a:cxnSpLocks/>
            </p:cNvCxnSpPr>
            <p:nvPr/>
          </p:nvCxnSpPr>
          <p:spPr>
            <a:xfrm>
              <a:off x="5298909" y="2007476"/>
              <a:ext cx="0" cy="991742"/>
            </a:xfrm>
            <a:prstGeom prst="line">
              <a:avLst/>
            </a:prstGeom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C4CBD276-12D6-3C0B-EDFD-9C72186BD66D}"/>
                </a:ext>
              </a:extLst>
            </p:cNvPr>
            <p:cNvSpPr/>
            <p:nvPr/>
          </p:nvSpPr>
          <p:spPr>
            <a:xfrm flipH="1" flipV="1">
              <a:off x="6770550" y="232085"/>
              <a:ext cx="3797789" cy="2573987"/>
            </a:xfrm>
            <a:prstGeom prst="arc">
              <a:avLst>
                <a:gd name="adj1" fmla="val 18588477"/>
                <a:gd name="adj2" fmla="val 20639277"/>
              </a:avLst>
            </a:prstGeom>
            <a:ln w="76200">
              <a:solidFill>
                <a:schemeClr val="tx1"/>
              </a:solidFill>
              <a:head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665D99F5-3696-A3C9-42F4-C54A5E4F002B}"/>
                </a:ext>
              </a:extLst>
            </p:cNvPr>
            <p:cNvSpPr/>
            <p:nvPr/>
          </p:nvSpPr>
          <p:spPr>
            <a:xfrm flipH="1" flipV="1">
              <a:off x="5094419" y="-305551"/>
              <a:ext cx="5006302" cy="3324418"/>
            </a:xfrm>
            <a:prstGeom prst="arc">
              <a:avLst>
                <a:gd name="adj1" fmla="val 17548052"/>
                <a:gd name="adj2" fmla="val 20639277"/>
              </a:avLst>
            </a:prstGeom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B5BCA6-2ED2-771F-A988-FCD794F07855}"/>
                </a:ext>
              </a:extLst>
            </p:cNvPr>
            <p:cNvCxnSpPr>
              <a:cxnSpLocks/>
            </p:cNvCxnSpPr>
            <p:nvPr/>
          </p:nvCxnSpPr>
          <p:spPr>
            <a:xfrm>
              <a:off x="6928551" y="2014954"/>
              <a:ext cx="0" cy="991742"/>
            </a:xfrm>
            <a:prstGeom prst="line">
              <a:avLst/>
            </a:prstGeom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Dikdörtgen 8">
            <a:extLst>
              <a:ext uri="{FF2B5EF4-FFF2-40B4-BE49-F238E27FC236}">
                <a16:creationId xmlns:a16="http://schemas.microsoft.com/office/drawing/2014/main" id="{E0D23E03-7C69-3952-5471-01F4507A2268}"/>
              </a:ext>
            </a:extLst>
          </p:cNvPr>
          <p:cNvSpPr/>
          <p:nvPr/>
        </p:nvSpPr>
        <p:spPr bwMode="auto">
          <a:xfrm>
            <a:off x="-96715" y="5467350"/>
            <a:ext cx="9337430" cy="918280"/>
          </a:xfrm>
          <a:prstGeom prst="rect">
            <a:avLst/>
          </a:prstGeom>
          <a:solidFill>
            <a:srgbClr val="FFEBCD"/>
          </a:solidFill>
          <a:ln w="57150" cap="flat" cmpd="sng" algn="ctr">
            <a:solidFill>
              <a:srgbClr val="965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>
                <a:solidFill>
                  <a:srgbClr val="133C8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Preventively refreshing 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potential victim rows</a:t>
            </a:r>
            <a:r>
              <a:rPr lang="en-US" sz="2800" b="1" dirty="0">
                <a:solidFill>
                  <a:srgbClr val="133C8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800" b="1" dirty="0">
                <a:solidFill>
                  <a:srgbClr val="133C8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133C8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mitigates 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RowHammer bitflips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8585B9-97FB-8489-61A2-FD72A2D87C16}"/>
              </a:ext>
            </a:extLst>
          </p:cNvPr>
          <p:cNvSpPr/>
          <p:nvPr/>
        </p:nvSpPr>
        <p:spPr>
          <a:xfrm>
            <a:off x="658899" y="5081949"/>
            <a:ext cx="3425569" cy="358999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8E0000"/>
                </a:solidFill>
                <a:latin typeface="Cambria" panose="02040503050406030204" pitchFamily="18" charset="0"/>
              </a:rPr>
              <a:t>RowHammer Attack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3C8967-C5F2-A949-05A2-4EF6ACA97831}"/>
              </a:ext>
            </a:extLst>
          </p:cNvPr>
          <p:cNvCxnSpPr>
            <a:cxnSpLocks/>
          </p:cNvCxnSpPr>
          <p:nvPr/>
        </p:nvCxnSpPr>
        <p:spPr>
          <a:xfrm flipV="1">
            <a:off x="2359459" y="4772756"/>
            <a:ext cx="0" cy="378187"/>
          </a:xfrm>
          <a:prstGeom prst="straightConnector1">
            <a:avLst/>
          </a:prstGeom>
          <a:ln w="57150">
            <a:solidFill>
              <a:srgbClr val="8E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5985F0C-63B5-5587-BD1B-16A822983501}"/>
              </a:ext>
            </a:extLst>
          </p:cNvPr>
          <p:cNvCxnSpPr>
            <a:cxnSpLocks/>
          </p:cNvCxnSpPr>
          <p:nvPr/>
        </p:nvCxnSpPr>
        <p:spPr>
          <a:xfrm>
            <a:off x="2351652" y="2360357"/>
            <a:ext cx="0" cy="313787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Arc 59">
            <a:extLst>
              <a:ext uri="{FF2B5EF4-FFF2-40B4-BE49-F238E27FC236}">
                <a16:creationId xmlns:a16="http://schemas.microsoft.com/office/drawing/2014/main" id="{9A5FE155-F9A3-D707-55EB-47C2091A742F}"/>
              </a:ext>
            </a:extLst>
          </p:cNvPr>
          <p:cNvSpPr/>
          <p:nvPr/>
        </p:nvSpPr>
        <p:spPr>
          <a:xfrm flipH="1" flipV="1">
            <a:off x="1821826" y="-403104"/>
            <a:ext cx="5063719" cy="3431983"/>
          </a:xfrm>
          <a:prstGeom prst="arc">
            <a:avLst>
              <a:gd name="adj1" fmla="val 19897832"/>
              <a:gd name="adj2" fmla="val 20639277"/>
            </a:avLst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CEF02FE5-F790-78DE-13DB-97067D06A1C0}"/>
              </a:ext>
            </a:extLst>
          </p:cNvPr>
          <p:cNvSpPr/>
          <p:nvPr/>
        </p:nvSpPr>
        <p:spPr>
          <a:xfrm flipH="1" flipV="1">
            <a:off x="1821826" y="-104187"/>
            <a:ext cx="5063719" cy="3431983"/>
          </a:xfrm>
          <a:prstGeom prst="arc">
            <a:avLst>
              <a:gd name="adj1" fmla="val 19215850"/>
              <a:gd name="adj2" fmla="val 19973194"/>
            </a:avLst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6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EECCD-78FE-BB7C-ADB5-B5623633B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0076A-CC6B-4C25-F85D-3DE0FD1E1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/>
          <a:lstStyle/>
          <a:p>
            <a:r>
              <a:rPr lang="en-US" dirty="0"/>
              <a:t>A Closer Look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6CC80F-EFA2-6764-63F9-3BC70553A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6EE5A-DB60-457E-D4BB-7F5A40584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11</a:t>
            </a:fld>
            <a:endParaRPr lang="tr-T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8E613EC-2102-53E0-99FC-D7184B69468F}"/>
              </a:ext>
            </a:extLst>
          </p:cNvPr>
          <p:cNvSpPr/>
          <p:nvPr/>
        </p:nvSpPr>
        <p:spPr>
          <a:xfrm>
            <a:off x="2013329" y="2011513"/>
            <a:ext cx="5892099" cy="987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ADC80D1-A5F3-24A5-E3E2-095D33FB119F}"/>
              </a:ext>
            </a:extLst>
          </p:cNvPr>
          <p:cNvSpPr/>
          <p:nvPr/>
        </p:nvSpPr>
        <p:spPr>
          <a:xfrm>
            <a:off x="2013329" y="3006696"/>
            <a:ext cx="5893916" cy="17354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719DC54-90FF-E812-CDD9-A2E24FA4216E}"/>
              </a:ext>
            </a:extLst>
          </p:cNvPr>
          <p:cNvCxnSpPr/>
          <p:nvPr/>
        </p:nvCxnSpPr>
        <p:spPr>
          <a:xfrm flipV="1">
            <a:off x="2013329" y="1999111"/>
            <a:ext cx="0" cy="2750376"/>
          </a:xfrm>
          <a:prstGeom prst="straightConnector1">
            <a:avLst/>
          </a:prstGeom>
          <a:ln w="25400" cap="rnd">
            <a:solidFill>
              <a:schemeClr val="tx1"/>
            </a:solidFill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A8C0CB68-72DE-0CE2-D459-4B131E2C723F}"/>
              </a:ext>
            </a:extLst>
          </p:cNvPr>
          <p:cNvSpPr/>
          <p:nvPr/>
        </p:nvSpPr>
        <p:spPr>
          <a:xfrm rot="16200000">
            <a:off x="-1767853" y="3129033"/>
            <a:ext cx="5012442" cy="41736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Capacitor voltage (V</a:t>
            </a:r>
            <a:r>
              <a:rPr lang="en-US" sz="2400" baseline="-25000" dirty="0">
                <a:solidFill>
                  <a:schemeClr val="tx1"/>
                </a:solidFill>
                <a:latin typeface="Cambria" panose="02040503050406030204" pitchFamily="18" charset="0"/>
              </a:rPr>
              <a:t>DD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D3D504B-D3F4-EF05-7A1F-40A081369C9C}"/>
              </a:ext>
            </a:extLst>
          </p:cNvPr>
          <p:cNvSpPr/>
          <p:nvPr/>
        </p:nvSpPr>
        <p:spPr>
          <a:xfrm rot="16200000">
            <a:off x="-425861" y="3406847"/>
            <a:ext cx="3010144" cy="41736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7C2AE7C-9B6B-3C33-F21F-15B0F144A6D3}"/>
              </a:ext>
            </a:extLst>
          </p:cNvPr>
          <p:cNvSpPr/>
          <p:nvPr/>
        </p:nvSpPr>
        <p:spPr>
          <a:xfrm>
            <a:off x="1007491" y="1736752"/>
            <a:ext cx="968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100%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77513B0-5336-44C7-012D-491E0107741B}"/>
              </a:ext>
            </a:extLst>
          </p:cNvPr>
          <p:cNvSpPr/>
          <p:nvPr/>
        </p:nvSpPr>
        <p:spPr>
          <a:xfrm>
            <a:off x="1350707" y="4480051"/>
            <a:ext cx="6286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0%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09912D2-004F-58AF-B140-63614531BFEC}"/>
              </a:ext>
            </a:extLst>
          </p:cNvPr>
          <p:cNvSpPr/>
          <p:nvPr/>
        </p:nvSpPr>
        <p:spPr>
          <a:xfrm>
            <a:off x="6667082" y="4838494"/>
            <a:ext cx="2635045" cy="41736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time</a:t>
            </a:r>
          </a:p>
        </p:txBody>
      </p:sp>
      <p:sp>
        <p:nvSpPr>
          <p:cNvPr id="60" name="Arc 59">
            <a:extLst>
              <a:ext uri="{FF2B5EF4-FFF2-40B4-BE49-F238E27FC236}">
                <a16:creationId xmlns:a16="http://schemas.microsoft.com/office/drawing/2014/main" id="{46CBF5E6-BCE8-AD3F-9700-72B50150F152}"/>
              </a:ext>
            </a:extLst>
          </p:cNvPr>
          <p:cNvSpPr/>
          <p:nvPr/>
        </p:nvSpPr>
        <p:spPr>
          <a:xfrm flipH="1" flipV="1">
            <a:off x="1821826" y="-403104"/>
            <a:ext cx="5063719" cy="3431983"/>
          </a:xfrm>
          <a:prstGeom prst="arc">
            <a:avLst>
              <a:gd name="adj1" fmla="val 19897832"/>
              <a:gd name="adj2" fmla="val 20639277"/>
            </a:avLst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D9E4DD1-BBC3-6CDE-3B67-99712C13B110}"/>
              </a:ext>
            </a:extLst>
          </p:cNvPr>
          <p:cNvCxnSpPr>
            <a:cxnSpLocks/>
          </p:cNvCxnSpPr>
          <p:nvPr/>
        </p:nvCxnSpPr>
        <p:spPr>
          <a:xfrm>
            <a:off x="2351652" y="2360357"/>
            <a:ext cx="0" cy="313787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BED41F0-E4CF-ED78-F100-1805CCE0DBF1}"/>
              </a:ext>
            </a:extLst>
          </p:cNvPr>
          <p:cNvSpPr/>
          <p:nvPr/>
        </p:nvSpPr>
        <p:spPr>
          <a:xfrm>
            <a:off x="1126275" y="3137362"/>
            <a:ext cx="798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50%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93E49CE-3AE5-E379-13B6-5279E9ABDDD1}"/>
              </a:ext>
            </a:extLst>
          </p:cNvPr>
          <p:cNvGrpSpPr/>
          <p:nvPr/>
        </p:nvGrpSpPr>
        <p:grpSpPr>
          <a:xfrm>
            <a:off x="2025247" y="2031816"/>
            <a:ext cx="1425438" cy="3224042"/>
            <a:chOff x="1944276" y="2031816"/>
            <a:chExt cx="1425438" cy="3224042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97DD8F1-3589-35F1-691C-8E95DA90BEA3}"/>
                </a:ext>
              </a:extLst>
            </p:cNvPr>
            <p:cNvCxnSpPr>
              <a:cxnSpLocks/>
            </p:cNvCxnSpPr>
            <p:nvPr/>
          </p:nvCxnSpPr>
          <p:spPr>
            <a:xfrm>
              <a:off x="2656995" y="2031816"/>
              <a:ext cx="0" cy="2699302"/>
            </a:xfrm>
            <a:prstGeom prst="straightConnector1">
              <a:avLst/>
            </a:prstGeom>
            <a:ln w="12700" cap="rnd">
              <a:solidFill>
                <a:schemeClr val="tx1">
                  <a:lumMod val="50000"/>
                  <a:lumOff val="50000"/>
                </a:schemeClr>
              </a:solidFill>
              <a:prstDash val="sysDash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05386EF-6A64-CB98-6110-886DC2C518EF}"/>
                </a:ext>
              </a:extLst>
            </p:cNvPr>
            <p:cNvSpPr/>
            <p:nvPr/>
          </p:nvSpPr>
          <p:spPr>
            <a:xfrm>
              <a:off x="1944276" y="4833149"/>
              <a:ext cx="1425438" cy="422709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rgbClr val="6D40DC"/>
                  </a:solidFill>
                  <a:latin typeface="Cambria" panose="02040503050406030204" pitchFamily="18" charset="0"/>
                </a:rPr>
                <a:t>Preventive Refresh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3DBCF64E-0D2E-E89D-E132-C4DE5013647E}"/>
              </a:ext>
            </a:extLst>
          </p:cNvPr>
          <p:cNvSpPr/>
          <p:nvPr/>
        </p:nvSpPr>
        <p:spPr>
          <a:xfrm>
            <a:off x="1176230" y="2761599"/>
            <a:ext cx="7031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</a:rPr>
              <a:t>V</a:t>
            </a:r>
            <a:r>
              <a:rPr lang="en-US" sz="2400" baseline="-25000" dirty="0" err="1">
                <a:latin typeface="Cambria" panose="02040503050406030204" pitchFamily="18" charset="0"/>
              </a:rPr>
              <a:t>min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65F7A1-B709-42A3-B1F5-B4C632402FED}"/>
              </a:ext>
            </a:extLst>
          </p:cNvPr>
          <p:cNvSpPr/>
          <p:nvPr/>
        </p:nvSpPr>
        <p:spPr>
          <a:xfrm>
            <a:off x="3039212" y="2013496"/>
            <a:ext cx="3577313" cy="2743560"/>
          </a:xfrm>
          <a:prstGeom prst="rect">
            <a:avLst/>
          </a:pr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02F9C43-8E9B-BBCB-C49F-F8905C01EB42}"/>
              </a:ext>
            </a:extLst>
          </p:cNvPr>
          <p:cNvSpPr/>
          <p:nvPr/>
        </p:nvSpPr>
        <p:spPr>
          <a:xfrm>
            <a:off x="2740497" y="2013495"/>
            <a:ext cx="298710" cy="2727963"/>
          </a:xfrm>
          <a:prstGeom prst="rect">
            <a:avLst/>
          </a:prstGeom>
          <a:solidFill>
            <a:srgbClr val="C4D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CE2928B-FF1F-F279-8654-AE450BA64580}"/>
              </a:ext>
            </a:extLst>
          </p:cNvPr>
          <p:cNvSpPr/>
          <p:nvPr/>
        </p:nvSpPr>
        <p:spPr>
          <a:xfrm>
            <a:off x="1667967" y="1070654"/>
            <a:ext cx="2422316" cy="699310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16CE3"/>
                </a:solidFill>
                <a:latin typeface="Cambria" panose="02040503050406030204" pitchFamily="18" charset="0"/>
              </a:rPr>
              <a:t>Charge</a:t>
            </a:r>
            <a:br>
              <a:rPr lang="en-US" sz="3200" b="1" dirty="0">
                <a:solidFill>
                  <a:srgbClr val="316CE3"/>
                </a:solidFill>
                <a:latin typeface="Cambria" panose="02040503050406030204" pitchFamily="18" charset="0"/>
              </a:rPr>
            </a:br>
            <a:r>
              <a:rPr lang="en-US" sz="3200" b="1" dirty="0">
                <a:solidFill>
                  <a:srgbClr val="316CE3"/>
                </a:solidFill>
                <a:latin typeface="Cambria" panose="02040503050406030204" pitchFamily="18" charset="0"/>
              </a:rPr>
              <a:t>Sharing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9946217-41F3-33AD-32E0-1173B0E84766}"/>
              </a:ext>
            </a:extLst>
          </p:cNvPr>
          <p:cNvSpPr/>
          <p:nvPr/>
        </p:nvSpPr>
        <p:spPr>
          <a:xfrm>
            <a:off x="3618298" y="1070654"/>
            <a:ext cx="2422316" cy="699310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Charge</a:t>
            </a:r>
            <a:b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Restoration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3116BDF-527A-C3F9-A470-A564C7CACF76}"/>
              </a:ext>
            </a:extLst>
          </p:cNvPr>
          <p:cNvCxnSpPr>
            <a:cxnSpLocks/>
          </p:cNvCxnSpPr>
          <p:nvPr/>
        </p:nvCxnSpPr>
        <p:spPr>
          <a:xfrm>
            <a:off x="3031645" y="2033086"/>
            <a:ext cx="0" cy="2699302"/>
          </a:xfrm>
          <a:prstGeom prst="straightConnector1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3E5D779-ED14-9866-3035-E19B1A5A11F7}"/>
              </a:ext>
            </a:extLst>
          </p:cNvPr>
          <p:cNvCxnSpPr/>
          <p:nvPr/>
        </p:nvCxnSpPr>
        <p:spPr>
          <a:xfrm>
            <a:off x="2013329" y="4751259"/>
            <a:ext cx="5971276" cy="0"/>
          </a:xfrm>
          <a:prstGeom prst="straightConnector1">
            <a:avLst/>
          </a:prstGeom>
          <a:ln w="25400" cap="rnd">
            <a:solidFill>
              <a:schemeClr val="tx1"/>
            </a:solidFill>
            <a:headEnd type="non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Dikdörtgen 6">
            <a:extLst>
              <a:ext uri="{FF2B5EF4-FFF2-40B4-BE49-F238E27FC236}">
                <a16:creationId xmlns:a16="http://schemas.microsoft.com/office/drawing/2014/main" id="{029382B4-C107-3247-8239-091631440C44}"/>
              </a:ext>
            </a:extLst>
          </p:cNvPr>
          <p:cNvSpPr/>
          <p:nvPr/>
        </p:nvSpPr>
        <p:spPr bwMode="auto">
          <a:xfrm>
            <a:off x="-96715" y="5501454"/>
            <a:ext cx="9337430" cy="548641"/>
          </a:xfrm>
          <a:prstGeom prst="rect">
            <a:avLst/>
          </a:prstGeom>
          <a:solidFill>
            <a:srgbClr val="FFE1E1"/>
          </a:solidFill>
          <a:ln w="57150" cap="flat" cmpd="sng" algn="ctr">
            <a:solidFill>
              <a:srgbClr val="8E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Preventive Refresh has a </a:t>
            </a:r>
            <a:r>
              <a:rPr lang="en-US" sz="2800" b="1" dirty="0">
                <a:solidFill>
                  <a:srgbClr val="133C8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non-negligible latency</a:t>
            </a:r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E186C67B-6AFA-261F-1231-A75F011FF84D}"/>
              </a:ext>
            </a:extLst>
          </p:cNvPr>
          <p:cNvSpPr/>
          <p:nvPr/>
        </p:nvSpPr>
        <p:spPr>
          <a:xfrm flipH="1" flipV="1">
            <a:off x="1821826" y="-104187"/>
            <a:ext cx="5063719" cy="3431983"/>
          </a:xfrm>
          <a:prstGeom prst="arc">
            <a:avLst>
              <a:gd name="adj1" fmla="val 19215850"/>
              <a:gd name="adj2" fmla="val 19973194"/>
            </a:avLst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5FBD0B-60BC-45DE-E2E3-1A6D7E46DA0B}"/>
              </a:ext>
            </a:extLst>
          </p:cNvPr>
          <p:cNvSpPr/>
          <p:nvPr/>
        </p:nvSpPr>
        <p:spPr>
          <a:xfrm>
            <a:off x="6623513" y="2003164"/>
            <a:ext cx="1276756" cy="2743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2D25BF-F5E9-CC94-3D2A-8AD295D19776}"/>
              </a:ext>
            </a:extLst>
          </p:cNvPr>
          <p:cNvSpPr/>
          <p:nvPr/>
        </p:nvSpPr>
        <p:spPr>
          <a:xfrm>
            <a:off x="6057876" y="1070654"/>
            <a:ext cx="2422316" cy="699310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</a:rPr>
              <a:t>Precharge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EEE818-9645-C950-4F4A-4D12A5EB74D7}"/>
              </a:ext>
            </a:extLst>
          </p:cNvPr>
          <p:cNvGrpSpPr/>
          <p:nvPr/>
        </p:nvGrpSpPr>
        <p:grpSpPr>
          <a:xfrm>
            <a:off x="2743047" y="3695934"/>
            <a:ext cx="5162382" cy="871830"/>
            <a:chOff x="2743047" y="3695934"/>
            <a:chExt cx="5162382" cy="8718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80021EB-74FB-7A87-8498-495532F00F0A}"/>
                </a:ext>
              </a:extLst>
            </p:cNvPr>
            <p:cNvSpPr/>
            <p:nvPr/>
          </p:nvSpPr>
          <p:spPr>
            <a:xfrm>
              <a:off x="3613588" y="3695934"/>
              <a:ext cx="3426308" cy="871830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6D40DC"/>
                  </a:solidFill>
                  <a:latin typeface="Cambria" panose="02040503050406030204" pitchFamily="18" charset="0"/>
                </a:rPr>
                <a:t>Preventive Refresh Latency</a:t>
              </a:r>
            </a:p>
          </p:txBody>
        </p:sp>
        <p:sp>
          <p:nvSpPr>
            <p:cNvPr id="8" name="Callout: Right Arrow 7">
              <a:extLst>
                <a:ext uri="{FF2B5EF4-FFF2-40B4-BE49-F238E27FC236}">
                  <a16:creationId xmlns:a16="http://schemas.microsoft.com/office/drawing/2014/main" id="{9A0E8DC5-A8E0-591D-5D16-6B974F991FE4}"/>
                </a:ext>
              </a:extLst>
            </p:cNvPr>
            <p:cNvSpPr/>
            <p:nvPr/>
          </p:nvSpPr>
          <p:spPr>
            <a:xfrm>
              <a:off x="6891780" y="3695934"/>
              <a:ext cx="1013649" cy="871830"/>
            </a:xfrm>
            <a:prstGeom prst="rightArrowCallout">
              <a:avLst>
                <a:gd name="adj1" fmla="val 9705"/>
                <a:gd name="adj2" fmla="val 17899"/>
                <a:gd name="adj3" fmla="val 20630"/>
                <a:gd name="adj4" fmla="val 7774"/>
              </a:avLst>
            </a:prstGeom>
            <a:solidFill>
              <a:srgbClr val="6D40DC"/>
            </a:solidFill>
            <a:ln>
              <a:solidFill>
                <a:srgbClr val="6D40D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allout: Right Arrow 9">
              <a:extLst>
                <a:ext uri="{FF2B5EF4-FFF2-40B4-BE49-F238E27FC236}">
                  <a16:creationId xmlns:a16="http://schemas.microsoft.com/office/drawing/2014/main" id="{FB13E5DE-3A31-42EA-64DF-979CBD14195C}"/>
                </a:ext>
              </a:extLst>
            </p:cNvPr>
            <p:cNvSpPr/>
            <p:nvPr/>
          </p:nvSpPr>
          <p:spPr>
            <a:xfrm rot="10800000">
              <a:off x="2743047" y="3695934"/>
              <a:ext cx="1013649" cy="871830"/>
            </a:xfrm>
            <a:prstGeom prst="rightArrowCallout">
              <a:avLst>
                <a:gd name="adj1" fmla="val 9705"/>
                <a:gd name="adj2" fmla="val 17899"/>
                <a:gd name="adj3" fmla="val 20630"/>
                <a:gd name="adj4" fmla="val 7774"/>
              </a:avLst>
            </a:prstGeom>
            <a:solidFill>
              <a:srgbClr val="6D40DC"/>
            </a:solidFill>
            <a:ln>
              <a:solidFill>
                <a:srgbClr val="6D40D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A147A37-84B6-4805-A843-7B0908580F43}"/>
              </a:ext>
            </a:extLst>
          </p:cNvPr>
          <p:cNvCxnSpPr>
            <a:cxnSpLocks/>
          </p:cNvCxnSpPr>
          <p:nvPr/>
        </p:nvCxnSpPr>
        <p:spPr>
          <a:xfrm>
            <a:off x="2045573" y="3411947"/>
            <a:ext cx="5895628" cy="3441"/>
          </a:xfrm>
          <a:prstGeom prst="straightConnector1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ash"/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B81BEE5-3B23-D575-B53E-53E91FA356D4}"/>
              </a:ext>
            </a:extLst>
          </p:cNvPr>
          <p:cNvCxnSpPr>
            <a:cxnSpLocks/>
          </p:cNvCxnSpPr>
          <p:nvPr/>
        </p:nvCxnSpPr>
        <p:spPr>
          <a:xfrm>
            <a:off x="2047613" y="3003255"/>
            <a:ext cx="5895628" cy="3441"/>
          </a:xfrm>
          <a:prstGeom prst="straightConnector1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ash"/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7FCE0CE4-68D1-652B-DA03-46A2C35C6EB2}"/>
              </a:ext>
            </a:extLst>
          </p:cNvPr>
          <p:cNvSpPr/>
          <p:nvPr/>
        </p:nvSpPr>
        <p:spPr>
          <a:xfrm>
            <a:off x="2732886" y="2931320"/>
            <a:ext cx="294093" cy="414120"/>
          </a:xfrm>
          <a:custGeom>
            <a:avLst/>
            <a:gdLst>
              <a:gd name="connsiteX0" fmla="*/ 0 w 4255477"/>
              <a:gd name="connsiteY0" fmla="*/ 36391 h 810114"/>
              <a:gd name="connsiteX1" fmla="*/ 2716823 w 4255477"/>
              <a:gd name="connsiteY1" fmla="*/ 89144 h 810114"/>
              <a:gd name="connsiteX2" fmla="*/ 4255477 w 4255477"/>
              <a:gd name="connsiteY2" fmla="*/ 810114 h 810114"/>
              <a:gd name="connsiteX0" fmla="*/ 0 w 4255477"/>
              <a:gd name="connsiteY0" fmla="*/ 16494 h 790217"/>
              <a:gd name="connsiteX1" fmla="*/ 2192948 w 4255477"/>
              <a:gd name="connsiteY1" fmla="*/ 131160 h 790217"/>
              <a:gd name="connsiteX2" fmla="*/ 4255477 w 4255477"/>
              <a:gd name="connsiteY2" fmla="*/ 790217 h 790217"/>
              <a:gd name="connsiteX0" fmla="*/ 0 w 4255477"/>
              <a:gd name="connsiteY0" fmla="*/ 9832 h 783555"/>
              <a:gd name="connsiteX1" fmla="*/ 2064360 w 4255477"/>
              <a:gd name="connsiteY1" fmla="*/ 176886 h 783555"/>
              <a:gd name="connsiteX2" fmla="*/ 4255477 w 4255477"/>
              <a:gd name="connsiteY2" fmla="*/ 783555 h 783555"/>
              <a:gd name="connsiteX0" fmla="*/ 0 w 4269764"/>
              <a:gd name="connsiteY0" fmla="*/ 4386 h 920984"/>
              <a:gd name="connsiteX1" fmla="*/ 2078647 w 4269764"/>
              <a:gd name="connsiteY1" fmla="*/ 314315 h 920984"/>
              <a:gd name="connsiteX2" fmla="*/ 4269764 w 4269764"/>
              <a:gd name="connsiteY2" fmla="*/ 920984 h 920984"/>
              <a:gd name="connsiteX0" fmla="*/ 0 w 4269764"/>
              <a:gd name="connsiteY0" fmla="*/ 1812 h 918410"/>
              <a:gd name="connsiteX1" fmla="*/ 2641499 w 4269764"/>
              <a:gd name="connsiteY1" fmla="*/ 666936 h 918410"/>
              <a:gd name="connsiteX2" fmla="*/ 4269764 w 4269764"/>
              <a:gd name="connsiteY2" fmla="*/ 918410 h 918410"/>
              <a:gd name="connsiteX0" fmla="*/ 0 w 4365569"/>
              <a:gd name="connsiteY0" fmla="*/ 1812 h 814221"/>
              <a:gd name="connsiteX1" fmla="*/ 2641499 w 4365569"/>
              <a:gd name="connsiteY1" fmla="*/ 666936 h 814221"/>
              <a:gd name="connsiteX2" fmla="*/ 4365569 w 4365569"/>
              <a:gd name="connsiteY2" fmla="*/ 814221 h 814221"/>
              <a:gd name="connsiteX0" fmla="*/ 0 w 4365569"/>
              <a:gd name="connsiteY0" fmla="*/ 1812 h 814221"/>
              <a:gd name="connsiteX1" fmla="*/ 2641499 w 4365569"/>
              <a:gd name="connsiteY1" fmla="*/ 666936 h 814221"/>
              <a:gd name="connsiteX2" fmla="*/ 4365569 w 4365569"/>
              <a:gd name="connsiteY2" fmla="*/ 814221 h 814221"/>
              <a:gd name="connsiteX0" fmla="*/ 0 w 4365569"/>
              <a:gd name="connsiteY0" fmla="*/ 1812 h 814221"/>
              <a:gd name="connsiteX1" fmla="*/ 2641499 w 4365569"/>
              <a:gd name="connsiteY1" fmla="*/ 666936 h 814221"/>
              <a:gd name="connsiteX2" fmla="*/ 4365569 w 4365569"/>
              <a:gd name="connsiteY2" fmla="*/ 814221 h 814221"/>
              <a:gd name="connsiteX0" fmla="*/ 0 w 4401497"/>
              <a:gd name="connsiteY0" fmla="*/ 1812 h 804750"/>
              <a:gd name="connsiteX1" fmla="*/ 2641499 w 4401497"/>
              <a:gd name="connsiteY1" fmla="*/ 666936 h 804750"/>
              <a:gd name="connsiteX2" fmla="*/ 4401497 w 4401497"/>
              <a:gd name="connsiteY2" fmla="*/ 804750 h 804750"/>
              <a:gd name="connsiteX0" fmla="*/ 0 w 4401497"/>
              <a:gd name="connsiteY0" fmla="*/ 1812 h 804750"/>
              <a:gd name="connsiteX1" fmla="*/ 2641499 w 4401497"/>
              <a:gd name="connsiteY1" fmla="*/ 666936 h 804750"/>
              <a:gd name="connsiteX2" fmla="*/ 4401497 w 4401497"/>
              <a:gd name="connsiteY2" fmla="*/ 804750 h 804750"/>
              <a:gd name="connsiteX0" fmla="*/ 0 w 4401497"/>
              <a:gd name="connsiteY0" fmla="*/ 1812 h 804750"/>
              <a:gd name="connsiteX1" fmla="*/ 2641499 w 4401497"/>
              <a:gd name="connsiteY1" fmla="*/ 666936 h 804750"/>
              <a:gd name="connsiteX2" fmla="*/ 4401497 w 4401497"/>
              <a:gd name="connsiteY2" fmla="*/ 804750 h 804750"/>
              <a:gd name="connsiteX0" fmla="*/ 0 w 4401497"/>
              <a:gd name="connsiteY0" fmla="*/ 1770 h 804708"/>
              <a:gd name="connsiteX1" fmla="*/ 2270256 w 4401497"/>
              <a:gd name="connsiteY1" fmla="*/ 681100 h 804708"/>
              <a:gd name="connsiteX2" fmla="*/ 4401497 w 4401497"/>
              <a:gd name="connsiteY2" fmla="*/ 804708 h 804708"/>
              <a:gd name="connsiteX0" fmla="*/ 0 w 4401497"/>
              <a:gd name="connsiteY0" fmla="*/ 1770 h 804708"/>
              <a:gd name="connsiteX1" fmla="*/ 2270256 w 4401497"/>
              <a:gd name="connsiteY1" fmla="*/ 681100 h 804708"/>
              <a:gd name="connsiteX2" fmla="*/ 4401497 w 4401497"/>
              <a:gd name="connsiteY2" fmla="*/ 804708 h 804708"/>
              <a:gd name="connsiteX0" fmla="*/ 0 w 4401497"/>
              <a:gd name="connsiteY0" fmla="*/ 1770 h 814425"/>
              <a:gd name="connsiteX1" fmla="*/ 2270256 w 4401497"/>
              <a:gd name="connsiteY1" fmla="*/ 681100 h 814425"/>
              <a:gd name="connsiteX2" fmla="*/ 4401497 w 4401497"/>
              <a:gd name="connsiteY2" fmla="*/ 804708 h 814425"/>
              <a:gd name="connsiteX0" fmla="*/ 0 w 4401497"/>
              <a:gd name="connsiteY0" fmla="*/ 1770 h 808112"/>
              <a:gd name="connsiteX1" fmla="*/ 2270256 w 4401497"/>
              <a:gd name="connsiteY1" fmla="*/ 681100 h 808112"/>
              <a:gd name="connsiteX2" fmla="*/ 4401497 w 4401497"/>
              <a:gd name="connsiteY2" fmla="*/ 804708 h 8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01497" h="808112">
                <a:moveTo>
                  <a:pt x="0" y="1770"/>
                </a:moveTo>
                <a:cubicBezTo>
                  <a:pt x="1003788" y="-36331"/>
                  <a:pt x="1561010" y="552146"/>
                  <a:pt x="2270256" y="681100"/>
                </a:cubicBezTo>
                <a:cubicBezTo>
                  <a:pt x="3027403" y="847941"/>
                  <a:pt x="3628794" y="801034"/>
                  <a:pt x="4401497" y="804708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1BA9EA78-C52B-5DDD-174E-D4D220C7B15C}"/>
              </a:ext>
            </a:extLst>
          </p:cNvPr>
          <p:cNvSpPr/>
          <p:nvPr/>
        </p:nvSpPr>
        <p:spPr>
          <a:xfrm>
            <a:off x="3035525" y="2046705"/>
            <a:ext cx="3571564" cy="1324486"/>
          </a:xfrm>
          <a:custGeom>
            <a:avLst/>
            <a:gdLst>
              <a:gd name="connsiteX0" fmla="*/ 0 w 4255477"/>
              <a:gd name="connsiteY0" fmla="*/ 36391 h 810114"/>
              <a:gd name="connsiteX1" fmla="*/ 2716823 w 4255477"/>
              <a:gd name="connsiteY1" fmla="*/ 89144 h 810114"/>
              <a:gd name="connsiteX2" fmla="*/ 4255477 w 4255477"/>
              <a:gd name="connsiteY2" fmla="*/ 810114 h 810114"/>
              <a:gd name="connsiteX0" fmla="*/ 0 w 4255477"/>
              <a:gd name="connsiteY0" fmla="*/ 16494 h 790217"/>
              <a:gd name="connsiteX1" fmla="*/ 2192948 w 4255477"/>
              <a:gd name="connsiteY1" fmla="*/ 131160 h 790217"/>
              <a:gd name="connsiteX2" fmla="*/ 4255477 w 4255477"/>
              <a:gd name="connsiteY2" fmla="*/ 790217 h 790217"/>
              <a:gd name="connsiteX0" fmla="*/ 0 w 4255477"/>
              <a:gd name="connsiteY0" fmla="*/ 9832 h 783555"/>
              <a:gd name="connsiteX1" fmla="*/ 2064360 w 4255477"/>
              <a:gd name="connsiteY1" fmla="*/ 176886 h 783555"/>
              <a:gd name="connsiteX2" fmla="*/ 4255477 w 4255477"/>
              <a:gd name="connsiteY2" fmla="*/ 783555 h 783555"/>
              <a:gd name="connsiteX0" fmla="*/ 0 w 4269764"/>
              <a:gd name="connsiteY0" fmla="*/ 4386 h 920984"/>
              <a:gd name="connsiteX1" fmla="*/ 2078647 w 4269764"/>
              <a:gd name="connsiteY1" fmla="*/ 314315 h 920984"/>
              <a:gd name="connsiteX2" fmla="*/ 4269764 w 4269764"/>
              <a:gd name="connsiteY2" fmla="*/ 920984 h 920984"/>
              <a:gd name="connsiteX0" fmla="*/ 0 w 4269764"/>
              <a:gd name="connsiteY0" fmla="*/ 1812 h 918410"/>
              <a:gd name="connsiteX1" fmla="*/ 2641499 w 4269764"/>
              <a:gd name="connsiteY1" fmla="*/ 666936 h 918410"/>
              <a:gd name="connsiteX2" fmla="*/ 4269764 w 4269764"/>
              <a:gd name="connsiteY2" fmla="*/ 918410 h 918410"/>
              <a:gd name="connsiteX0" fmla="*/ 0 w 4365569"/>
              <a:gd name="connsiteY0" fmla="*/ 1812 h 814221"/>
              <a:gd name="connsiteX1" fmla="*/ 2641499 w 4365569"/>
              <a:gd name="connsiteY1" fmla="*/ 666936 h 814221"/>
              <a:gd name="connsiteX2" fmla="*/ 4365569 w 4365569"/>
              <a:gd name="connsiteY2" fmla="*/ 814221 h 814221"/>
              <a:gd name="connsiteX0" fmla="*/ 0 w 4365569"/>
              <a:gd name="connsiteY0" fmla="*/ 1812 h 814221"/>
              <a:gd name="connsiteX1" fmla="*/ 2641499 w 4365569"/>
              <a:gd name="connsiteY1" fmla="*/ 666936 h 814221"/>
              <a:gd name="connsiteX2" fmla="*/ 4365569 w 4365569"/>
              <a:gd name="connsiteY2" fmla="*/ 814221 h 814221"/>
              <a:gd name="connsiteX0" fmla="*/ 0 w 4365569"/>
              <a:gd name="connsiteY0" fmla="*/ 1812 h 814221"/>
              <a:gd name="connsiteX1" fmla="*/ 2641499 w 4365569"/>
              <a:gd name="connsiteY1" fmla="*/ 666936 h 814221"/>
              <a:gd name="connsiteX2" fmla="*/ 4365569 w 4365569"/>
              <a:gd name="connsiteY2" fmla="*/ 814221 h 814221"/>
              <a:gd name="connsiteX0" fmla="*/ 0 w 4401497"/>
              <a:gd name="connsiteY0" fmla="*/ 1812 h 804750"/>
              <a:gd name="connsiteX1" fmla="*/ 2641499 w 4401497"/>
              <a:gd name="connsiteY1" fmla="*/ 666936 h 804750"/>
              <a:gd name="connsiteX2" fmla="*/ 4401497 w 4401497"/>
              <a:gd name="connsiteY2" fmla="*/ 804750 h 804750"/>
              <a:gd name="connsiteX0" fmla="*/ 0 w 4401497"/>
              <a:gd name="connsiteY0" fmla="*/ 1812 h 804750"/>
              <a:gd name="connsiteX1" fmla="*/ 2641499 w 4401497"/>
              <a:gd name="connsiteY1" fmla="*/ 666936 h 804750"/>
              <a:gd name="connsiteX2" fmla="*/ 4401497 w 4401497"/>
              <a:gd name="connsiteY2" fmla="*/ 804750 h 804750"/>
              <a:gd name="connsiteX0" fmla="*/ 0 w 4401497"/>
              <a:gd name="connsiteY0" fmla="*/ 1812 h 804750"/>
              <a:gd name="connsiteX1" fmla="*/ 2641499 w 4401497"/>
              <a:gd name="connsiteY1" fmla="*/ 666936 h 804750"/>
              <a:gd name="connsiteX2" fmla="*/ 4401497 w 4401497"/>
              <a:gd name="connsiteY2" fmla="*/ 804750 h 804750"/>
              <a:gd name="connsiteX0" fmla="*/ 0 w 4401497"/>
              <a:gd name="connsiteY0" fmla="*/ 1770 h 804708"/>
              <a:gd name="connsiteX1" fmla="*/ 2270256 w 4401497"/>
              <a:gd name="connsiteY1" fmla="*/ 681100 h 804708"/>
              <a:gd name="connsiteX2" fmla="*/ 4401497 w 4401497"/>
              <a:gd name="connsiteY2" fmla="*/ 804708 h 804708"/>
              <a:gd name="connsiteX0" fmla="*/ 0 w 4401497"/>
              <a:gd name="connsiteY0" fmla="*/ 1770 h 804708"/>
              <a:gd name="connsiteX1" fmla="*/ 2270256 w 4401497"/>
              <a:gd name="connsiteY1" fmla="*/ 681100 h 804708"/>
              <a:gd name="connsiteX2" fmla="*/ 4401497 w 4401497"/>
              <a:gd name="connsiteY2" fmla="*/ 804708 h 804708"/>
              <a:gd name="connsiteX0" fmla="*/ 0 w 4401497"/>
              <a:gd name="connsiteY0" fmla="*/ 1770 h 814425"/>
              <a:gd name="connsiteX1" fmla="*/ 2270256 w 4401497"/>
              <a:gd name="connsiteY1" fmla="*/ 681100 h 814425"/>
              <a:gd name="connsiteX2" fmla="*/ 4401497 w 4401497"/>
              <a:gd name="connsiteY2" fmla="*/ 804708 h 814425"/>
              <a:gd name="connsiteX0" fmla="*/ 0 w 4401497"/>
              <a:gd name="connsiteY0" fmla="*/ 1770 h 808112"/>
              <a:gd name="connsiteX1" fmla="*/ 2270256 w 4401497"/>
              <a:gd name="connsiteY1" fmla="*/ 681100 h 808112"/>
              <a:gd name="connsiteX2" fmla="*/ 4401497 w 4401497"/>
              <a:gd name="connsiteY2" fmla="*/ 804708 h 808112"/>
              <a:gd name="connsiteX0" fmla="*/ 0 w 9447203"/>
              <a:gd name="connsiteY0" fmla="*/ 2057554 h 2743798"/>
              <a:gd name="connsiteX1" fmla="*/ 2270256 w 9447203"/>
              <a:gd name="connsiteY1" fmla="*/ 2736884 h 2743798"/>
              <a:gd name="connsiteX2" fmla="*/ 9447203 w 9447203"/>
              <a:gd name="connsiteY2" fmla="*/ 4 h 2743798"/>
              <a:gd name="connsiteX0" fmla="*/ 0 w 9447203"/>
              <a:gd name="connsiteY0" fmla="*/ 2057558 h 2057558"/>
              <a:gd name="connsiteX1" fmla="*/ 3531682 w 9447203"/>
              <a:gd name="connsiteY1" fmla="*/ 1000390 h 2057558"/>
              <a:gd name="connsiteX2" fmla="*/ 9447203 w 9447203"/>
              <a:gd name="connsiteY2" fmla="*/ 8 h 2057558"/>
              <a:gd name="connsiteX0" fmla="*/ 0 w 21350920"/>
              <a:gd name="connsiteY0" fmla="*/ 2625865 h 2625865"/>
              <a:gd name="connsiteX1" fmla="*/ 3531682 w 21350920"/>
              <a:gd name="connsiteY1" fmla="*/ 1568697 h 2625865"/>
              <a:gd name="connsiteX2" fmla="*/ 21350920 w 21350920"/>
              <a:gd name="connsiteY2" fmla="*/ 6 h 2625865"/>
              <a:gd name="connsiteX0" fmla="*/ 0 w 21350920"/>
              <a:gd name="connsiteY0" fmla="*/ 2625867 h 2625867"/>
              <a:gd name="connsiteX1" fmla="*/ 4417877 w 21350920"/>
              <a:gd name="connsiteY1" fmla="*/ 962503 h 2625867"/>
              <a:gd name="connsiteX2" fmla="*/ 21350920 w 21350920"/>
              <a:gd name="connsiteY2" fmla="*/ 8 h 2625867"/>
              <a:gd name="connsiteX0" fmla="*/ 0 w 21350920"/>
              <a:gd name="connsiteY0" fmla="*/ 2625869 h 2625869"/>
              <a:gd name="connsiteX1" fmla="*/ 5663336 w 21350920"/>
              <a:gd name="connsiteY1" fmla="*/ 820429 h 2625869"/>
              <a:gd name="connsiteX2" fmla="*/ 21350920 w 21350920"/>
              <a:gd name="connsiteY2" fmla="*/ 10 h 2625869"/>
              <a:gd name="connsiteX0" fmla="*/ 0 w 21350920"/>
              <a:gd name="connsiteY0" fmla="*/ 2625869 h 2625869"/>
              <a:gd name="connsiteX1" fmla="*/ 5663336 w 21350920"/>
              <a:gd name="connsiteY1" fmla="*/ 820429 h 2625869"/>
              <a:gd name="connsiteX2" fmla="*/ 21350920 w 21350920"/>
              <a:gd name="connsiteY2" fmla="*/ 10 h 2625869"/>
              <a:gd name="connsiteX0" fmla="*/ 0 w 21350920"/>
              <a:gd name="connsiteY0" fmla="*/ 2625869 h 2625869"/>
              <a:gd name="connsiteX1" fmla="*/ 5663336 w 21350920"/>
              <a:gd name="connsiteY1" fmla="*/ 820429 h 2625869"/>
              <a:gd name="connsiteX2" fmla="*/ 21350920 w 21350920"/>
              <a:gd name="connsiteY2" fmla="*/ 10 h 2625869"/>
              <a:gd name="connsiteX0" fmla="*/ 0 w 21350920"/>
              <a:gd name="connsiteY0" fmla="*/ 2625869 h 2625869"/>
              <a:gd name="connsiteX1" fmla="*/ 6070508 w 21350920"/>
              <a:gd name="connsiteY1" fmla="*/ 886731 h 2625869"/>
              <a:gd name="connsiteX2" fmla="*/ 21350920 w 21350920"/>
              <a:gd name="connsiteY2" fmla="*/ 10 h 2625869"/>
              <a:gd name="connsiteX0" fmla="*/ 0 w 21350920"/>
              <a:gd name="connsiteY0" fmla="*/ 2625859 h 2625859"/>
              <a:gd name="connsiteX1" fmla="*/ 21350920 w 21350920"/>
              <a:gd name="connsiteY1" fmla="*/ 0 h 2625859"/>
              <a:gd name="connsiteX0" fmla="*/ 0 w 21350920"/>
              <a:gd name="connsiteY0" fmla="*/ 2625859 h 2625859"/>
              <a:gd name="connsiteX1" fmla="*/ 21350920 w 21350920"/>
              <a:gd name="connsiteY1" fmla="*/ 0 h 2625859"/>
              <a:gd name="connsiteX0" fmla="*/ 0 w 21350920"/>
              <a:gd name="connsiteY0" fmla="*/ 2625859 h 2625859"/>
              <a:gd name="connsiteX1" fmla="*/ 21350920 w 21350920"/>
              <a:gd name="connsiteY1" fmla="*/ 0 h 2625859"/>
              <a:gd name="connsiteX0" fmla="*/ 0 w 21350920"/>
              <a:gd name="connsiteY0" fmla="*/ 2625859 h 2625859"/>
              <a:gd name="connsiteX1" fmla="*/ 21350920 w 21350920"/>
              <a:gd name="connsiteY1" fmla="*/ 0 h 2625859"/>
              <a:gd name="connsiteX0" fmla="*/ 0 w 21350920"/>
              <a:gd name="connsiteY0" fmla="*/ 2627172 h 2627172"/>
              <a:gd name="connsiteX1" fmla="*/ 21350920 w 21350920"/>
              <a:gd name="connsiteY1" fmla="*/ 1313 h 2627172"/>
              <a:gd name="connsiteX0" fmla="*/ 0 w 21558497"/>
              <a:gd name="connsiteY0" fmla="*/ 2677599 h 2677599"/>
              <a:gd name="connsiteX1" fmla="*/ 21558497 w 21558497"/>
              <a:gd name="connsiteY1" fmla="*/ 1224 h 267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558497" h="2677599">
                <a:moveTo>
                  <a:pt x="0" y="2677599"/>
                </a:moveTo>
                <a:cubicBezTo>
                  <a:pt x="147197" y="637282"/>
                  <a:pt x="12693097" y="-32783"/>
                  <a:pt x="21558497" y="1224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49FC50-C2BF-8DB6-2AC7-6CA4435744E7}"/>
              </a:ext>
            </a:extLst>
          </p:cNvPr>
          <p:cNvCxnSpPr>
            <a:cxnSpLocks/>
          </p:cNvCxnSpPr>
          <p:nvPr/>
        </p:nvCxnSpPr>
        <p:spPr>
          <a:xfrm>
            <a:off x="6617649" y="2013419"/>
            <a:ext cx="0" cy="2699302"/>
          </a:xfrm>
          <a:prstGeom prst="straightConnector1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D30760-789E-DF1C-D44B-B21792E98818}"/>
              </a:ext>
            </a:extLst>
          </p:cNvPr>
          <p:cNvCxnSpPr>
            <a:cxnSpLocks/>
          </p:cNvCxnSpPr>
          <p:nvPr/>
        </p:nvCxnSpPr>
        <p:spPr>
          <a:xfrm>
            <a:off x="7905429" y="2021039"/>
            <a:ext cx="0" cy="2699302"/>
          </a:xfrm>
          <a:prstGeom prst="straightConnector1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DA644F-2FD9-ABE9-96F3-4784B47805CC}"/>
              </a:ext>
            </a:extLst>
          </p:cNvPr>
          <p:cNvCxnSpPr>
            <a:cxnSpLocks/>
          </p:cNvCxnSpPr>
          <p:nvPr/>
        </p:nvCxnSpPr>
        <p:spPr>
          <a:xfrm flipH="1">
            <a:off x="6607089" y="2048892"/>
            <a:ext cx="1298339" cy="0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3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62" grpId="0" animBg="1"/>
      <p:bldP spid="65" grpId="0"/>
      <p:bldP spid="67" grpId="0"/>
      <p:bldP spid="73" grpId="0" animBg="1"/>
      <p:bldP spid="6" grpId="0" animBg="1"/>
      <p:bldP spid="7" grpId="0"/>
      <p:bldP spid="63" grpId="0" animBg="1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F4BC0-FD28-9C33-9844-06C4DC8AC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52FF11-90ED-873C-1D65-EE0A88A18747}"/>
              </a:ext>
            </a:extLst>
          </p:cNvPr>
          <p:cNvSpPr/>
          <p:nvPr/>
        </p:nvSpPr>
        <p:spPr>
          <a:xfrm>
            <a:off x="2" y="4419223"/>
            <a:ext cx="9143999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Evaluation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55657B-C786-5CA4-246E-8D96374F2481}"/>
              </a:ext>
            </a:extLst>
          </p:cNvPr>
          <p:cNvSpPr/>
          <p:nvPr/>
        </p:nvSpPr>
        <p:spPr>
          <a:xfrm>
            <a:off x="2" y="981787"/>
            <a:ext cx="9143999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chemeClr val="bg1"/>
                </a:solidFill>
                <a:latin typeface="Cambria" panose="02040503050406030204" pitchFamily="18" charset="0"/>
              </a:rPr>
              <a:t>Background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993C56-0E4D-8742-64FD-4728DE7DBA19}"/>
              </a:ext>
            </a:extLst>
          </p:cNvPr>
          <p:cNvSpPr/>
          <p:nvPr/>
        </p:nvSpPr>
        <p:spPr>
          <a:xfrm>
            <a:off x="2" y="1841146"/>
            <a:ext cx="9143999" cy="747452"/>
          </a:xfrm>
          <a:prstGeom prst="rect">
            <a:avLst/>
          </a:prstGeom>
          <a:solidFill>
            <a:srgbClr val="3F1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Problem and Motivation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00DF53-5E18-6828-EF0A-064448A54FB1}"/>
              </a:ext>
            </a:extLst>
          </p:cNvPr>
          <p:cNvSpPr/>
          <p:nvPr/>
        </p:nvSpPr>
        <p:spPr>
          <a:xfrm>
            <a:off x="2" y="2700505"/>
            <a:ext cx="9144001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Experimental Characterization of Real DRAM Chips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6D73F9-E0B0-2FB2-B72E-EC574E7507B9}"/>
              </a:ext>
            </a:extLst>
          </p:cNvPr>
          <p:cNvSpPr/>
          <p:nvPr/>
        </p:nvSpPr>
        <p:spPr>
          <a:xfrm>
            <a:off x="4" y="3559864"/>
            <a:ext cx="9144001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PaCRAM: Partial Charge Restoration for Aggressive Mitigation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B2BA58-0340-EE7A-EFBB-6DD3674897B9}"/>
              </a:ext>
            </a:extLst>
          </p:cNvPr>
          <p:cNvSpPr/>
          <p:nvPr/>
        </p:nvSpPr>
        <p:spPr>
          <a:xfrm>
            <a:off x="0" y="5278583"/>
            <a:ext cx="9144000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17874C-7B6A-FD63-A277-B5F00B0E2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8299" y="6517178"/>
            <a:ext cx="4427556" cy="204298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7FFD57-7745-3609-608C-448E11279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6517178"/>
            <a:ext cx="489065" cy="204298"/>
          </a:xfrm>
        </p:spPr>
        <p:txBody>
          <a:bodyPr/>
          <a:lstStyle/>
          <a:p>
            <a:fld id="{CBE5B309-C2CE-4D90-B104-F7E98438FC65}" type="slidenum">
              <a:rPr lang="tr-TR" smtClean="0"/>
              <a:pPr/>
              <a:t>12</a:t>
            </a:fld>
            <a:endParaRPr lang="tr-TR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6BE39923-8F28-FC5A-0899-E751EA1C7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262252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606D6-5434-6955-39A8-79F299EEC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9C920-6590-6A1E-D570-FEAC3BC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>
            <a:normAutofit/>
          </a:bodyPr>
          <a:lstStyle/>
          <a:p>
            <a:r>
              <a:rPr lang="en-US" dirty="0"/>
              <a:t>Problem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E7151B-EE15-CD61-438E-26BC1978B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859"/>
            <a:ext cx="9143998" cy="2174747"/>
          </a:xfrm>
        </p:spPr>
        <p:txBody>
          <a:bodyPr anchor="ctr">
            <a:noAutofit/>
          </a:bodyPr>
          <a:lstStyle/>
          <a:p>
            <a:pPr>
              <a:buClr>
                <a:schemeClr val="tx1"/>
              </a:buClr>
            </a:pPr>
            <a:r>
              <a:rPr lang="en-US" sz="2600" b="1" dirty="0">
                <a:solidFill>
                  <a:srgbClr val="F23F00"/>
                </a:solidFill>
                <a:latin typeface="+mj-lt"/>
              </a:rPr>
              <a:t>RowHammer worsens</a:t>
            </a:r>
            <a:r>
              <a:rPr lang="en-US" sz="2600" dirty="0">
                <a:solidFill>
                  <a:srgbClr val="F23F00"/>
                </a:solidFill>
                <a:latin typeface="+mj-lt"/>
              </a:rPr>
              <a:t> </a:t>
            </a:r>
            <a:r>
              <a:rPr lang="en-US" sz="2600" dirty="0">
                <a:latin typeface="+mj-lt"/>
              </a:rPr>
              <a:t>as </a:t>
            </a:r>
            <a:r>
              <a:rPr lang="en-US" sz="2600" b="1" dirty="0">
                <a:solidFill>
                  <a:srgbClr val="B3195F"/>
                </a:solidFill>
                <a:latin typeface="+mj-lt"/>
              </a:rPr>
              <a:t>DRAM chip density increases</a:t>
            </a:r>
          </a:p>
          <a:p>
            <a:endParaRPr lang="en-US" sz="2600" b="1" dirty="0">
              <a:solidFill>
                <a:srgbClr val="965900"/>
              </a:solidFill>
              <a:latin typeface="+mj-lt"/>
            </a:endParaRPr>
          </a:p>
          <a:p>
            <a:r>
              <a:rPr lang="en-US" sz="2600" dirty="0">
                <a:latin typeface="+mj-lt"/>
              </a:rPr>
              <a:t>RowHammer bitflips occur at much lower activation counts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8F15A0-A74D-F5E7-918C-00CD8EB79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err="1"/>
              <a:t>Bostancı</a:t>
            </a:r>
            <a:r>
              <a:rPr lang="en-US" dirty="0"/>
              <a:t>+, HPCA’24]</a:t>
            </a:r>
            <a:endParaRPr lang="tr-T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64DE83-F276-A24F-689C-F13686250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13</a:t>
            </a:fld>
            <a:endParaRPr lang="tr-TR" dirty="0"/>
          </a:p>
        </p:txBody>
      </p:sp>
      <p:cxnSp>
        <p:nvCxnSpPr>
          <p:cNvPr id="9" name="Düz Ok Bağlayıcısı 7">
            <a:extLst>
              <a:ext uri="{FF2B5EF4-FFF2-40B4-BE49-F238E27FC236}">
                <a16:creationId xmlns:a16="http://schemas.microsoft.com/office/drawing/2014/main" id="{D6D45E37-2DB0-0E90-64CD-CC0BF0F2585B}"/>
              </a:ext>
            </a:extLst>
          </p:cNvPr>
          <p:cNvCxnSpPr>
            <a:cxnSpLocks/>
          </p:cNvCxnSpPr>
          <p:nvPr/>
        </p:nvCxnSpPr>
        <p:spPr>
          <a:xfrm>
            <a:off x="1909763" y="3657600"/>
            <a:ext cx="5667375" cy="0"/>
          </a:xfrm>
          <a:prstGeom prst="straightConnector1">
            <a:avLst/>
          </a:prstGeom>
          <a:ln w="76200">
            <a:gradFill flip="none" rotWithShape="1">
              <a:gsLst>
                <a:gs pos="0">
                  <a:srgbClr val="00B050"/>
                </a:gs>
                <a:gs pos="24000">
                  <a:srgbClr val="00B050"/>
                </a:gs>
                <a:gs pos="58000">
                  <a:srgbClr val="FF0000"/>
                </a:gs>
                <a:gs pos="100000">
                  <a:srgbClr val="FF0000"/>
                </a:gs>
              </a:gsLst>
              <a:lin ang="0" scaled="1"/>
              <a:tileRect/>
            </a:gra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 32">
            <a:extLst>
              <a:ext uri="{FF2B5EF4-FFF2-40B4-BE49-F238E27FC236}">
                <a16:creationId xmlns:a16="http://schemas.microsoft.com/office/drawing/2014/main" id="{ADA6221B-9F2D-78CE-C977-8038E3695EC4}"/>
              </a:ext>
            </a:extLst>
          </p:cNvPr>
          <p:cNvGrpSpPr/>
          <p:nvPr/>
        </p:nvGrpSpPr>
        <p:grpSpPr>
          <a:xfrm>
            <a:off x="1293923" y="3437410"/>
            <a:ext cx="1981200" cy="1237974"/>
            <a:chOff x="1322742" y="2823744"/>
            <a:chExt cx="1981200" cy="1237974"/>
          </a:xfrm>
        </p:grpSpPr>
        <p:sp>
          <p:nvSpPr>
            <p:cNvPr id="11" name="Metin kutusu 12">
              <a:extLst>
                <a:ext uri="{FF2B5EF4-FFF2-40B4-BE49-F238E27FC236}">
                  <a16:creationId xmlns:a16="http://schemas.microsoft.com/office/drawing/2014/main" id="{1043F306-024B-AFE0-0C6B-FB5018C56386}"/>
                </a:ext>
              </a:extLst>
            </p:cNvPr>
            <p:cNvSpPr txBox="1"/>
            <p:nvPr/>
          </p:nvSpPr>
          <p:spPr>
            <a:xfrm>
              <a:off x="1322742" y="335383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dirty="0">
                  <a:solidFill>
                    <a:srgbClr val="00B050"/>
                  </a:solidFill>
                  <a:latin typeface="+mj-lt"/>
                </a:rPr>
                <a:t>139K</a:t>
              </a:r>
            </a:p>
            <a:p>
              <a:pPr algn="ctr"/>
              <a:r>
                <a:rPr lang="tr-TR" sz="2000" dirty="0">
                  <a:solidFill>
                    <a:srgbClr val="00B050"/>
                  </a:solidFill>
                  <a:latin typeface="+mj-lt"/>
                </a:rPr>
                <a:t>[Kim+, ISCA’14]</a:t>
              </a:r>
            </a:p>
          </p:txBody>
        </p:sp>
        <p:cxnSp>
          <p:nvCxnSpPr>
            <p:cNvPr id="12" name="Düz Ok Bağlayıcısı 18">
              <a:extLst>
                <a:ext uri="{FF2B5EF4-FFF2-40B4-BE49-F238E27FC236}">
                  <a16:creationId xmlns:a16="http://schemas.microsoft.com/office/drawing/2014/main" id="{347C4484-4C0E-0703-ED13-98CFC424D3C3}"/>
                </a:ext>
              </a:extLst>
            </p:cNvPr>
            <p:cNvCxnSpPr>
              <a:cxnSpLocks/>
            </p:cNvCxnSpPr>
            <p:nvPr/>
          </p:nvCxnSpPr>
          <p:spPr>
            <a:xfrm>
              <a:off x="2313342" y="2823744"/>
              <a:ext cx="0" cy="45720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 33">
            <a:extLst>
              <a:ext uri="{FF2B5EF4-FFF2-40B4-BE49-F238E27FC236}">
                <a16:creationId xmlns:a16="http://schemas.microsoft.com/office/drawing/2014/main" id="{39874EDC-30FB-761E-EB73-FD1F47D1FB28}"/>
              </a:ext>
            </a:extLst>
          </p:cNvPr>
          <p:cNvGrpSpPr/>
          <p:nvPr/>
        </p:nvGrpSpPr>
        <p:grpSpPr>
          <a:xfrm>
            <a:off x="3587319" y="3437410"/>
            <a:ext cx="1981200" cy="1237974"/>
            <a:chOff x="3682813" y="2823744"/>
            <a:chExt cx="1981200" cy="1237974"/>
          </a:xfrm>
        </p:grpSpPr>
        <p:sp>
          <p:nvSpPr>
            <p:cNvPr id="14" name="Metin kutusu 13">
              <a:extLst>
                <a:ext uri="{FF2B5EF4-FFF2-40B4-BE49-F238E27FC236}">
                  <a16:creationId xmlns:a16="http://schemas.microsoft.com/office/drawing/2014/main" id="{739E3527-4D1C-86DA-F6E6-2B89BAB323DC}"/>
                </a:ext>
              </a:extLst>
            </p:cNvPr>
            <p:cNvSpPr txBox="1"/>
            <p:nvPr/>
          </p:nvSpPr>
          <p:spPr>
            <a:xfrm>
              <a:off x="3682813" y="335383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dirty="0">
                  <a:solidFill>
                    <a:srgbClr val="7C5A29"/>
                  </a:solidFill>
                  <a:latin typeface="+mj-lt"/>
                </a:rPr>
                <a:t>9</a:t>
              </a:r>
              <a:r>
                <a:rPr lang="en-US" sz="2000" dirty="0">
                  <a:solidFill>
                    <a:srgbClr val="7C5A29"/>
                  </a:solidFill>
                  <a:latin typeface="+mj-lt"/>
                </a:rPr>
                <a:t>.6</a:t>
              </a:r>
              <a:r>
                <a:rPr lang="tr-TR" sz="2000" dirty="0">
                  <a:solidFill>
                    <a:srgbClr val="7C5A29"/>
                  </a:solidFill>
                  <a:latin typeface="+mj-lt"/>
                </a:rPr>
                <a:t>K</a:t>
              </a:r>
            </a:p>
            <a:p>
              <a:pPr algn="ctr"/>
              <a:r>
                <a:rPr lang="tr-TR" sz="2000" dirty="0">
                  <a:solidFill>
                    <a:srgbClr val="7C5A29"/>
                  </a:solidFill>
                  <a:latin typeface="+mj-lt"/>
                </a:rPr>
                <a:t>[Kim+, ISCA’</a:t>
              </a:r>
              <a:r>
                <a:rPr lang="en-US" sz="2000" dirty="0">
                  <a:solidFill>
                    <a:srgbClr val="7C5A29"/>
                  </a:solidFill>
                  <a:latin typeface="+mj-lt"/>
                </a:rPr>
                <a:t>20</a:t>
              </a:r>
              <a:r>
                <a:rPr lang="tr-TR" sz="2000" dirty="0">
                  <a:solidFill>
                    <a:srgbClr val="7C5A29"/>
                  </a:solidFill>
                  <a:latin typeface="+mj-lt"/>
                </a:rPr>
                <a:t>]</a:t>
              </a:r>
            </a:p>
          </p:txBody>
        </p:sp>
        <p:cxnSp>
          <p:nvCxnSpPr>
            <p:cNvPr id="15" name="Düz Ok Bağlayıcısı 20">
              <a:extLst>
                <a:ext uri="{FF2B5EF4-FFF2-40B4-BE49-F238E27FC236}">
                  <a16:creationId xmlns:a16="http://schemas.microsoft.com/office/drawing/2014/main" id="{35931BAB-0DD1-3CEC-A28D-EA1DE818FF45}"/>
                </a:ext>
              </a:extLst>
            </p:cNvPr>
            <p:cNvCxnSpPr>
              <a:cxnSpLocks/>
            </p:cNvCxnSpPr>
            <p:nvPr/>
          </p:nvCxnSpPr>
          <p:spPr>
            <a:xfrm>
              <a:off x="4673413" y="2823744"/>
              <a:ext cx="0" cy="457200"/>
            </a:xfrm>
            <a:prstGeom prst="straightConnector1">
              <a:avLst/>
            </a:prstGeom>
            <a:ln w="76200">
              <a:solidFill>
                <a:srgbClr val="775E2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 34">
            <a:extLst>
              <a:ext uri="{FF2B5EF4-FFF2-40B4-BE49-F238E27FC236}">
                <a16:creationId xmlns:a16="http://schemas.microsoft.com/office/drawing/2014/main" id="{8AF7E0AC-E992-92E7-EEF3-0F2542891CB2}"/>
              </a:ext>
            </a:extLst>
          </p:cNvPr>
          <p:cNvGrpSpPr/>
          <p:nvPr/>
        </p:nvGrpSpPr>
        <p:grpSpPr>
          <a:xfrm>
            <a:off x="5875841" y="3437410"/>
            <a:ext cx="1981200" cy="1232527"/>
            <a:chOff x="5637960" y="2823744"/>
            <a:chExt cx="1981200" cy="1232527"/>
          </a:xfrm>
        </p:grpSpPr>
        <p:sp>
          <p:nvSpPr>
            <p:cNvPr id="17" name="Metin kutusu 14">
              <a:extLst>
                <a:ext uri="{FF2B5EF4-FFF2-40B4-BE49-F238E27FC236}">
                  <a16:creationId xmlns:a16="http://schemas.microsoft.com/office/drawing/2014/main" id="{068419EA-D98C-8628-E71C-AF004F12F25E}"/>
                </a:ext>
              </a:extLst>
            </p:cNvPr>
            <p:cNvSpPr txBox="1"/>
            <p:nvPr/>
          </p:nvSpPr>
          <p:spPr>
            <a:xfrm>
              <a:off x="5637960" y="3348385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C0201"/>
                  </a:solidFill>
                  <a:latin typeface="+mj-lt"/>
                </a:rPr>
                <a:t>&lt;1</a:t>
              </a:r>
              <a:r>
                <a:rPr lang="tr-TR" sz="2000" dirty="0">
                  <a:solidFill>
                    <a:srgbClr val="FC0201"/>
                  </a:solidFill>
                  <a:latin typeface="+mj-lt"/>
                </a:rPr>
                <a:t>K</a:t>
              </a:r>
            </a:p>
            <a:p>
              <a:pPr algn="ctr"/>
              <a:r>
                <a:rPr lang="tr-TR" sz="2000" dirty="0">
                  <a:solidFill>
                    <a:srgbClr val="FC0201"/>
                  </a:solidFill>
                  <a:latin typeface="+mj-lt"/>
                </a:rPr>
                <a:t>[</a:t>
              </a:r>
              <a:r>
                <a:rPr lang="en-US" sz="2000" dirty="0">
                  <a:solidFill>
                    <a:srgbClr val="FC0201"/>
                  </a:solidFill>
                  <a:latin typeface="+mj-lt"/>
                </a:rPr>
                <a:t>Luo</a:t>
              </a:r>
              <a:r>
                <a:rPr lang="tr-TR" sz="2000" dirty="0">
                  <a:solidFill>
                    <a:srgbClr val="FC0201"/>
                  </a:solidFill>
                  <a:latin typeface="+mj-lt"/>
                </a:rPr>
                <a:t>+, ISCA’</a:t>
              </a:r>
              <a:r>
                <a:rPr lang="en-US" sz="2000" dirty="0">
                  <a:solidFill>
                    <a:srgbClr val="FC0201"/>
                  </a:solidFill>
                  <a:latin typeface="+mj-lt"/>
                </a:rPr>
                <a:t>23</a:t>
              </a:r>
              <a:r>
                <a:rPr lang="tr-TR" sz="2000" dirty="0">
                  <a:solidFill>
                    <a:srgbClr val="FC0201"/>
                  </a:solidFill>
                  <a:latin typeface="+mj-lt"/>
                </a:rPr>
                <a:t>]</a:t>
              </a:r>
            </a:p>
          </p:txBody>
        </p:sp>
        <p:cxnSp>
          <p:nvCxnSpPr>
            <p:cNvPr id="18" name="Düz Ok Bağlayıcısı 26">
              <a:extLst>
                <a:ext uri="{FF2B5EF4-FFF2-40B4-BE49-F238E27FC236}">
                  <a16:creationId xmlns:a16="http://schemas.microsoft.com/office/drawing/2014/main" id="{0A98E375-B54B-F80B-9383-09CC48EDC7A1}"/>
                </a:ext>
              </a:extLst>
            </p:cNvPr>
            <p:cNvCxnSpPr>
              <a:cxnSpLocks/>
            </p:cNvCxnSpPr>
            <p:nvPr/>
          </p:nvCxnSpPr>
          <p:spPr>
            <a:xfrm>
              <a:off x="6628560" y="2823744"/>
              <a:ext cx="0" cy="45720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Dikdörtgen 9">
            <a:extLst>
              <a:ext uri="{FF2B5EF4-FFF2-40B4-BE49-F238E27FC236}">
                <a16:creationId xmlns:a16="http://schemas.microsoft.com/office/drawing/2014/main" id="{C566FB69-9E1E-42B7-0365-1D66379BD7D9}"/>
              </a:ext>
            </a:extLst>
          </p:cNvPr>
          <p:cNvSpPr/>
          <p:nvPr/>
        </p:nvSpPr>
        <p:spPr bwMode="auto">
          <a:xfrm>
            <a:off x="-96715" y="5039265"/>
            <a:ext cx="9337430" cy="973154"/>
          </a:xfrm>
          <a:prstGeom prst="rect">
            <a:avLst/>
          </a:prstGeom>
          <a:solidFill>
            <a:srgbClr val="FFE1E1"/>
          </a:solidFill>
          <a:ln w="57150" cap="flat" cmpd="sng" algn="ctr">
            <a:solidFill>
              <a:srgbClr val="8E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127000" indent="0" algn="ctr">
              <a:lnSpc>
                <a:spcPct val="100000"/>
              </a:lnSpc>
              <a:spcBef>
                <a:spcPts val="1600"/>
              </a:spcBef>
              <a:spcAft>
                <a:spcPts val="1800"/>
              </a:spcAft>
              <a:buClr>
                <a:schemeClr val="tx1"/>
              </a:buClr>
              <a:buNone/>
            </a:pPr>
            <a:r>
              <a:rPr lang="en-US" sz="2400" dirty="0">
                <a:ea typeface="Cambria"/>
              </a:rPr>
              <a:t>Mitigation mechanisms against RowHammer attacks</a:t>
            </a:r>
            <a:br>
              <a:rPr lang="en-US" sz="2400" dirty="0">
                <a:ea typeface="Cambria"/>
              </a:rPr>
            </a:br>
            <a:r>
              <a:rPr lang="en-US" sz="2400" b="1" dirty="0">
                <a:solidFill>
                  <a:srgbClr val="8E0000"/>
                </a:solidFill>
                <a:ea typeface="Cambria"/>
              </a:rPr>
              <a:t>induce higher overheads </a:t>
            </a:r>
            <a:r>
              <a:rPr lang="en-US" sz="2400" dirty="0">
                <a:ea typeface="Cambria"/>
              </a:rPr>
              <a:t>as </a:t>
            </a:r>
            <a:r>
              <a:rPr lang="en-US" sz="2400" b="1" dirty="0">
                <a:solidFill>
                  <a:srgbClr val="B3195F"/>
                </a:solidFill>
                <a:ea typeface="Cambria"/>
              </a:rPr>
              <a:t>RowHammer worsens</a:t>
            </a: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3653D5D2-D5C0-B6D7-D3DF-6AC18CE4F1FA}"/>
              </a:ext>
            </a:extLst>
          </p:cNvPr>
          <p:cNvSpPr txBox="1"/>
          <p:nvPr/>
        </p:nvSpPr>
        <p:spPr>
          <a:xfrm>
            <a:off x="892226" y="3059606"/>
            <a:ext cx="7359548" cy="369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</a:rPr>
              <a:t>The minimum activation count needed to induce the first bitflip (N</a:t>
            </a:r>
            <a:r>
              <a:rPr lang="en-US" sz="1800" baseline="-25000" dirty="0">
                <a:solidFill>
                  <a:schemeClr val="tx1"/>
                </a:solidFill>
                <a:latin typeface="Cambria" panose="02040503050406030204" pitchFamily="18" charset="0"/>
              </a:rPr>
              <a:t>RH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6473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DA22-EC16-F075-6850-0FAEA7E48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>
            <a:noAutofit/>
          </a:bodyPr>
          <a:lstStyle/>
          <a:p>
            <a:r>
              <a:rPr lang="en-US" sz="4000" dirty="0"/>
              <a:t>Reducing Mitigation Overhead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F15F6-0248-4484-EDD8-4F35E445E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2836"/>
            <a:ext cx="9143998" cy="564434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133C8F"/>
                </a:solidFill>
              </a:rPr>
              <a:t>Reduced Charge Restoration Latency</a:t>
            </a:r>
          </a:p>
          <a:p>
            <a:pPr marL="0" indent="0" algn="ctr">
              <a:buNone/>
            </a:pPr>
            <a:endParaRPr lang="en-US" sz="6600" b="1" dirty="0">
              <a:solidFill>
                <a:srgbClr val="965900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rgbClr val="965900"/>
                </a:solidFill>
              </a:rPr>
              <a:t>Reduced Preventive Refresh Latency</a:t>
            </a:r>
          </a:p>
          <a:p>
            <a:pPr marL="0" indent="0" algn="ctr">
              <a:buNone/>
            </a:pPr>
            <a:endParaRPr lang="en-US" sz="6600" b="1" dirty="0">
              <a:solidFill>
                <a:srgbClr val="965900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rgbClr val="660E36"/>
                </a:solidFill>
              </a:rPr>
              <a:t>Reduced Preventive Refresh Overhead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99829-D244-5769-DDCA-5A8D40776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C63E38-327D-71A0-F6DE-24EF5D669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14</a:t>
            </a:fld>
            <a:endParaRPr lang="tr-TR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8E22CF7-39E2-B0B8-B398-3859F0E4420E}"/>
              </a:ext>
            </a:extLst>
          </p:cNvPr>
          <p:cNvSpPr/>
          <p:nvPr/>
        </p:nvSpPr>
        <p:spPr>
          <a:xfrm>
            <a:off x="4238625" y="2478803"/>
            <a:ext cx="666750" cy="900918"/>
          </a:xfrm>
          <a:prstGeom prst="downArrow">
            <a:avLst/>
          </a:prstGeom>
          <a:solidFill>
            <a:srgbClr val="E28700"/>
          </a:solidFill>
          <a:ln w="76200">
            <a:solidFill>
              <a:srgbClr val="965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C8B0F851-6F67-30B3-B91B-CF855575715D}"/>
              </a:ext>
            </a:extLst>
          </p:cNvPr>
          <p:cNvSpPr/>
          <p:nvPr/>
        </p:nvSpPr>
        <p:spPr>
          <a:xfrm>
            <a:off x="4238625" y="4105381"/>
            <a:ext cx="666750" cy="905256"/>
          </a:xfrm>
          <a:prstGeom prst="downArrow">
            <a:avLst/>
          </a:prstGeom>
          <a:solidFill>
            <a:srgbClr val="B3195F"/>
          </a:solidFill>
          <a:ln w="76200">
            <a:solidFill>
              <a:srgbClr val="660E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1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6ACE7-E766-974C-DAC3-46BCFD234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7F6D3266-4991-9596-E69B-2275B470F630}"/>
              </a:ext>
            </a:extLst>
          </p:cNvPr>
          <p:cNvSpPr/>
          <p:nvPr/>
        </p:nvSpPr>
        <p:spPr>
          <a:xfrm>
            <a:off x="2013329" y="2011513"/>
            <a:ext cx="5892099" cy="987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0F4F75E-5BF4-76E9-284F-3811A67D1F3F}"/>
              </a:ext>
            </a:extLst>
          </p:cNvPr>
          <p:cNvSpPr/>
          <p:nvPr/>
        </p:nvSpPr>
        <p:spPr>
          <a:xfrm>
            <a:off x="2013329" y="3006696"/>
            <a:ext cx="5893916" cy="17354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D57CB626-70F9-99A3-0144-B75BE7CFAFB2}"/>
              </a:ext>
            </a:extLst>
          </p:cNvPr>
          <p:cNvCxnSpPr/>
          <p:nvPr/>
        </p:nvCxnSpPr>
        <p:spPr>
          <a:xfrm flipV="1">
            <a:off x="2013329" y="1999111"/>
            <a:ext cx="0" cy="2750376"/>
          </a:xfrm>
          <a:prstGeom prst="straightConnector1">
            <a:avLst/>
          </a:prstGeom>
          <a:ln w="25400" cap="rnd">
            <a:solidFill>
              <a:schemeClr val="tx1"/>
            </a:solidFill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7D81EE8F-C541-E8A7-6D80-2E1A9297C794}"/>
              </a:ext>
            </a:extLst>
          </p:cNvPr>
          <p:cNvSpPr/>
          <p:nvPr/>
        </p:nvSpPr>
        <p:spPr>
          <a:xfrm rot="16200000">
            <a:off x="-1767853" y="3129033"/>
            <a:ext cx="5012442" cy="41736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Capacitor voltage (V</a:t>
            </a:r>
            <a:r>
              <a:rPr lang="en-US" sz="2400" baseline="-25000" dirty="0">
                <a:solidFill>
                  <a:schemeClr val="tx1"/>
                </a:solidFill>
                <a:latin typeface="Cambria" panose="02040503050406030204" pitchFamily="18" charset="0"/>
              </a:rPr>
              <a:t>DD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5E49849-9DBF-3B07-71D3-7EC591733101}"/>
              </a:ext>
            </a:extLst>
          </p:cNvPr>
          <p:cNvSpPr/>
          <p:nvPr/>
        </p:nvSpPr>
        <p:spPr>
          <a:xfrm rot="16200000">
            <a:off x="-425861" y="3406847"/>
            <a:ext cx="3010144" cy="41736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BD0B798-D961-5847-7E77-F847E22896F9}"/>
              </a:ext>
            </a:extLst>
          </p:cNvPr>
          <p:cNvSpPr/>
          <p:nvPr/>
        </p:nvSpPr>
        <p:spPr>
          <a:xfrm>
            <a:off x="1007491" y="1736752"/>
            <a:ext cx="968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100%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D30A917-D7B9-255E-BE48-C0F60A76D2C3}"/>
              </a:ext>
            </a:extLst>
          </p:cNvPr>
          <p:cNvSpPr/>
          <p:nvPr/>
        </p:nvSpPr>
        <p:spPr>
          <a:xfrm>
            <a:off x="1350707" y="4480051"/>
            <a:ext cx="6286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0%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22463D5-014D-B519-E7CD-3A4AA3C18D15}"/>
              </a:ext>
            </a:extLst>
          </p:cNvPr>
          <p:cNvSpPr/>
          <p:nvPr/>
        </p:nvSpPr>
        <p:spPr>
          <a:xfrm>
            <a:off x="6667082" y="4838494"/>
            <a:ext cx="2635045" cy="41736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time</a:t>
            </a:r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A548E8F4-9D58-3F77-CF24-7EC93AC94AA9}"/>
              </a:ext>
            </a:extLst>
          </p:cNvPr>
          <p:cNvSpPr/>
          <p:nvPr/>
        </p:nvSpPr>
        <p:spPr>
          <a:xfrm flipH="1" flipV="1">
            <a:off x="1821826" y="-403104"/>
            <a:ext cx="5063719" cy="3431983"/>
          </a:xfrm>
          <a:prstGeom prst="arc">
            <a:avLst>
              <a:gd name="adj1" fmla="val 19897832"/>
              <a:gd name="adj2" fmla="val 20639277"/>
            </a:avLst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B4C0DEC-D4CD-D61D-15DE-44E8D6E3B171}"/>
              </a:ext>
            </a:extLst>
          </p:cNvPr>
          <p:cNvCxnSpPr>
            <a:cxnSpLocks/>
          </p:cNvCxnSpPr>
          <p:nvPr/>
        </p:nvCxnSpPr>
        <p:spPr>
          <a:xfrm>
            <a:off x="2351652" y="2360357"/>
            <a:ext cx="0" cy="313787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03EC252B-D53C-42CF-6DD3-18CDD5830A12}"/>
              </a:ext>
            </a:extLst>
          </p:cNvPr>
          <p:cNvSpPr/>
          <p:nvPr/>
        </p:nvSpPr>
        <p:spPr>
          <a:xfrm>
            <a:off x="1126275" y="3137362"/>
            <a:ext cx="798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50%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02847D9-2968-41DE-7F6D-2C6C845C7D34}"/>
              </a:ext>
            </a:extLst>
          </p:cNvPr>
          <p:cNvGrpSpPr/>
          <p:nvPr/>
        </p:nvGrpSpPr>
        <p:grpSpPr>
          <a:xfrm>
            <a:off x="2025247" y="2031816"/>
            <a:ext cx="1425438" cy="3224042"/>
            <a:chOff x="1944276" y="2031816"/>
            <a:chExt cx="1425438" cy="3224042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4A8A1DFE-7D35-E4AC-3A0E-2C503409AA62}"/>
                </a:ext>
              </a:extLst>
            </p:cNvPr>
            <p:cNvCxnSpPr>
              <a:cxnSpLocks/>
            </p:cNvCxnSpPr>
            <p:nvPr/>
          </p:nvCxnSpPr>
          <p:spPr>
            <a:xfrm>
              <a:off x="2656995" y="2031816"/>
              <a:ext cx="0" cy="2699302"/>
            </a:xfrm>
            <a:prstGeom prst="straightConnector1">
              <a:avLst/>
            </a:prstGeom>
            <a:ln w="12700" cap="rnd">
              <a:solidFill>
                <a:schemeClr val="tx1">
                  <a:lumMod val="50000"/>
                  <a:lumOff val="50000"/>
                </a:schemeClr>
              </a:solidFill>
              <a:prstDash val="sysDash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16E8D6D-511D-AA0B-1C1E-A3EDEAE303FE}"/>
                </a:ext>
              </a:extLst>
            </p:cNvPr>
            <p:cNvSpPr/>
            <p:nvPr/>
          </p:nvSpPr>
          <p:spPr>
            <a:xfrm>
              <a:off x="1944276" y="4833149"/>
              <a:ext cx="1425438" cy="422709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rgbClr val="6D40DC"/>
                  </a:solidFill>
                  <a:latin typeface="Cambria" panose="02040503050406030204" pitchFamily="18" charset="0"/>
                </a:rPr>
                <a:t>Preventive Refresh</a:t>
              </a: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A0211FE7-AD59-D49F-1FBC-E6EB68DCDA9E}"/>
              </a:ext>
            </a:extLst>
          </p:cNvPr>
          <p:cNvSpPr/>
          <p:nvPr/>
        </p:nvSpPr>
        <p:spPr>
          <a:xfrm>
            <a:off x="1176230" y="2761599"/>
            <a:ext cx="7031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</a:rPr>
              <a:t>V</a:t>
            </a:r>
            <a:r>
              <a:rPr lang="en-US" sz="2400" baseline="-25000" dirty="0" err="1">
                <a:latin typeface="Cambria" panose="02040503050406030204" pitchFamily="18" charset="0"/>
              </a:rPr>
              <a:t>min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B89B30C-ABBB-B152-EA2D-197631AC75C0}"/>
              </a:ext>
            </a:extLst>
          </p:cNvPr>
          <p:cNvSpPr/>
          <p:nvPr/>
        </p:nvSpPr>
        <p:spPr>
          <a:xfrm>
            <a:off x="3039212" y="2013496"/>
            <a:ext cx="3577313" cy="2743560"/>
          </a:xfrm>
          <a:prstGeom prst="rect">
            <a:avLst/>
          </a:pr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1F67230-2356-3EC5-D459-5891C5EF4B0C}"/>
              </a:ext>
            </a:extLst>
          </p:cNvPr>
          <p:cNvSpPr/>
          <p:nvPr/>
        </p:nvSpPr>
        <p:spPr>
          <a:xfrm>
            <a:off x="2740497" y="2013495"/>
            <a:ext cx="298710" cy="2727963"/>
          </a:xfrm>
          <a:prstGeom prst="rect">
            <a:avLst/>
          </a:prstGeom>
          <a:solidFill>
            <a:srgbClr val="C4D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6AC027D-1FB3-BA1F-5D2C-71FB1C556F5C}"/>
              </a:ext>
            </a:extLst>
          </p:cNvPr>
          <p:cNvSpPr/>
          <p:nvPr/>
        </p:nvSpPr>
        <p:spPr>
          <a:xfrm>
            <a:off x="1667967" y="1070654"/>
            <a:ext cx="2422316" cy="699310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16CE3"/>
                </a:solidFill>
                <a:latin typeface="Cambria" panose="02040503050406030204" pitchFamily="18" charset="0"/>
              </a:rPr>
              <a:t>Charge</a:t>
            </a:r>
            <a:br>
              <a:rPr lang="en-US" sz="3200" b="1" dirty="0">
                <a:solidFill>
                  <a:srgbClr val="316CE3"/>
                </a:solidFill>
                <a:latin typeface="Cambria" panose="02040503050406030204" pitchFamily="18" charset="0"/>
              </a:rPr>
            </a:br>
            <a:r>
              <a:rPr lang="en-US" sz="3200" b="1" dirty="0">
                <a:solidFill>
                  <a:srgbClr val="316CE3"/>
                </a:solidFill>
                <a:latin typeface="Cambria" panose="02040503050406030204" pitchFamily="18" charset="0"/>
              </a:rPr>
              <a:t>Sharing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E6243D0-C19A-568E-BFF9-A82D54C6F97F}"/>
              </a:ext>
            </a:extLst>
          </p:cNvPr>
          <p:cNvSpPr/>
          <p:nvPr/>
        </p:nvSpPr>
        <p:spPr>
          <a:xfrm>
            <a:off x="3618298" y="1070654"/>
            <a:ext cx="2422316" cy="699310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Charge</a:t>
            </a:r>
            <a:b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Restoration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6194BA90-3490-2D96-26FC-24BF5386454C}"/>
              </a:ext>
            </a:extLst>
          </p:cNvPr>
          <p:cNvCxnSpPr>
            <a:cxnSpLocks/>
          </p:cNvCxnSpPr>
          <p:nvPr/>
        </p:nvCxnSpPr>
        <p:spPr>
          <a:xfrm>
            <a:off x="3031645" y="2033086"/>
            <a:ext cx="0" cy="2699302"/>
          </a:xfrm>
          <a:prstGeom prst="straightConnector1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5D37B00-54BE-78F9-A31E-E6A6955F85CA}"/>
              </a:ext>
            </a:extLst>
          </p:cNvPr>
          <p:cNvCxnSpPr/>
          <p:nvPr/>
        </p:nvCxnSpPr>
        <p:spPr>
          <a:xfrm>
            <a:off x="2013329" y="4751259"/>
            <a:ext cx="5971276" cy="0"/>
          </a:xfrm>
          <a:prstGeom prst="straightConnector1">
            <a:avLst/>
          </a:prstGeom>
          <a:ln w="25400" cap="rnd">
            <a:solidFill>
              <a:schemeClr val="tx1"/>
            </a:solidFill>
            <a:headEnd type="non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Arc 88">
            <a:extLst>
              <a:ext uri="{FF2B5EF4-FFF2-40B4-BE49-F238E27FC236}">
                <a16:creationId xmlns:a16="http://schemas.microsoft.com/office/drawing/2014/main" id="{C8CF46A3-0A40-EAD9-DC95-B6C567E3B4B6}"/>
              </a:ext>
            </a:extLst>
          </p:cNvPr>
          <p:cNvSpPr/>
          <p:nvPr/>
        </p:nvSpPr>
        <p:spPr>
          <a:xfrm flipH="1" flipV="1">
            <a:off x="1821826" y="-104187"/>
            <a:ext cx="5063719" cy="3431983"/>
          </a:xfrm>
          <a:prstGeom prst="arc">
            <a:avLst>
              <a:gd name="adj1" fmla="val 19215850"/>
              <a:gd name="adj2" fmla="val 19973194"/>
            </a:avLst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2700DEA-B432-E5E9-2A9A-3067F2001F46}"/>
              </a:ext>
            </a:extLst>
          </p:cNvPr>
          <p:cNvSpPr/>
          <p:nvPr/>
        </p:nvSpPr>
        <p:spPr>
          <a:xfrm>
            <a:off x="6623513" y="2003164"/>
            <a:ext cx="1276756" cy="2743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DADF6F0-D503-7DAD-8D4B-743E0F7A64F8}"/>
              </a:ext>
            </a:extLst>
          </p:cNvPr>
          <p:cNvSpPr/>
          <p:nvPr/>
        </p:nvSpPr>
        <p:spPr>
          <a:xfrm>
            <a:off x="6057876" y="1070654"/>
            <a:ext cx="2422316" cy="699310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</a:rPr>
              <a:t>Precharge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4BE3B5CC-84BF-F341-6019-66DE50F411A8}"/>
              </a:ext>
            </a:extLst>
          </p:cNvPr>
          <p:cNvCxnSpPr>
            <a:cxnSpLocks/>
          </p:cNvCxnSpPr>
          <p:nvPr/>
        </p:nvCxnSpPr>
        <p:spPr>
          <a:xfrm>
            <a:off x="2045573" y="3411947"/>
            <a:ext cx="5895628" cy="3441"/>
          </a:xfrm>
          <a:prstGeom prst="straightConnector1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ash"/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6E9F0D28-A2D5-9572-5869-9AA9429EE1AE}"/>
              </a:ext>
            </a:extLst>
          </p:cNvPr>
          <p:cNvCxnSpPr>
            <a:cxnSpLocks/>
          </p:cNvCxnSpPr>
          <p:nvPr/>
        </p:nvCxnSpPr>
        <p:spPr>
          <a:xfrm>
            <a:off x="2047613" y="3003255"/>
            <a:ext cx="5895628" cy="3441"/>
          </a:xfrm>
          <a:prstGeom prst="straightConnector1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ash"/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6ED41689-126B-7A3D-B88F-54FEB3C5FD1E}"/>
              </a:ext>
            </a:extLst>
          </p:cNvPr>
          <p:cNvSpPr/>
          <p:nvPr/>
        </p:nvSpPr>
        <p:spPr>
          <a:xfrm>
            <a:off x="2732886" y="2931320"/>
            <a:ext cx="294093" cy="414120"/>
          </a:xfrm>
          <a:custGeom>
            <a:avLst/>
            <a:gdLst>
              <a:gd name="connsiteX0" fmla="*/ 0 w 4255477"/>
              <a:gd name="connsiteY0" fmla="*/ 36391 h 810114"/>
              <a:gd name="connsiteX1" fmla="*/ 2716823 w 4255477"/>
              <a:gd name="connsiteY1" fmla="*/ 89144 h 810114"/>
              <a:gd name="connsiteX2" fmla="*/ 4255477 w 4255477"/>
              <a:gd name="connsiteY2" fmla="*/ 810114 h 810114"/>
              <a:gd name="connsiteX0" fmla="*/ 0 w 4255477"/>
              <a:gd name="connsiteY0" fmla="*/ 16494 h 790217"/>
              <a:gd name="connsiteX1" fmla="*/ 2192948 w 4255477"/>
              <a:gd name="connsiteY1" fmla="*/ 131160 h 790217"/>
              <a:gd name="connsiteX2" fmla="*/ 4255477 w 4255477"/>
              <a:gd name="connsiteY2" fmla="*/ 790217 h 790217"/>
              <a:gd name="connsiteX0" fmla="*/ 0 w 4255477"/>
              <a:gd name="connsiteY0" fmla="*/ 9832 h 783555"/>
              <a:gd name="connsiteX1" fmla="*/ 2064360 w 4255477"/>
              <a:gd name="connsiteY1" fmla="*/ 176886 h 783555"/>
              <a:gd name="connsiteX2" fmla="*/ 4255477 w 4255477"/>
              <a:gd name="connsiteY2" fmla="*/ 783555 h 783555"/>
              <a:gd name="connsiteX0" fmla="*/ 0 w 4269764"/>
              <a:gd name="connsiteY0" fmla="*/ 4386 h 920984"/>
              <a:gd name="connsiteX1" fmla="*/ 2078647 w 4269764"/>
              <a:gd name="connsiteY1" fmla="*/ 314315 h 920984"/>
              <a:gd name="connsiteX2" fmla="*/ 4269764 w 4269764"/>
              <a:gd name="connsiteY2" fmla="*/ 920984 h 920984"/>
              <a:gd name="connsiteX0" fmla="*/ 0 w 4269764"/>
              <a:gd name="connsiteY0" fmla="*/ 1812 h 918410"/>
              <a:gd name="connsiteX1" fmla="*/ 2641499 w 4269764"/>
              <a:gd name="connsiteY1" fmla="*/ 666936 h 918410"/>
              <a:gd name="connsiteX2" fmla="*/ 4269764 w 4269764"/>
              <a:gd name="connsiteY2" fmla="*/ 918410 h 918410"/>
              <a:gd name="connsiteX0" fmla="*/ 0 w 4365569"/>
              <a:gd name="connsiteY0" fmla="*/ 1812 h 814221"/>
              <a:gd name="connsiteX1" fmla="*/ 2641499 w 4365569"/>
              <a:gd name="connsiteY1" fmla="*/ 666936 h 814221"/>
              <a:gd name="connsiteX2" fmla="*/ 4365569 w 4365569"/>
              <a:gd name="connsiteY2" fmla="*/ 814221 h 814221"/>
              <a:gd name="connsiteX0" fmla="*/ 0 w 4365569"/>
              <a:gd name="connsiteY0" fmla="*/ 1812 h 814221"/>
              <a:gd name="connsiteX1" fmla="*/ 2641499 w 4365569"/>
              <a:gd name="connsiteY1" fmla="*/ 666936 h 814221"/>
              <a:gd name="connsiteX2" fmla="*/ 4365569 w 4365569"/>
              <a:gd name="connsiteY2" fmla="*/ 814221 h 814221"/>
              <a:gd name="connsiteX0" fmla="*/ 0 w 4365569"/>
              <a:gd name="connsiteY0" fmla="*/ 1812 h 814221"/>
              <a:gd name="connsiteX1" fmla="*/ 2641499 w 4365569"/>
              <a:gd name="connsiteY1" fmla="*/ 666936 h 814221"/>
              <a:gd name="connsiteX2" fmla="*/ 4365569 w 4365569"/>
              <a:gd name="connsiteY2" fmla="*/ 814221 h 814221"/>
              <a:gd name="connsiteX0" fmla="*/ 0 w 4401497"/>
              <a:gd name="connsiteY0" fmla="*/ 1812 h 804750"/>
              <a:gd name="connsiteX1" fmla="*/ 2641499 w 4401497"/>
              <a:gd name="connsiteY1" fmla="*/ 666936 h 804750"/>
              <a:gd name="connsiteX2" fmla="*/ 4401497 w 4401497"/>
              <a:gd name="connsiteY2" fmla="*/ 804750 h 804750"/>
              <a:gd name="connsiteX0" fmla="*/ 0 w 4401497"/>
              <a:gd name="connsiteY0" fmla="*/ 1812 h 804750"/>
              <a:gd name="connsiteX1" fmla="*/ 2641499 w 4401497"/>
              <a:gd name="connsiteY1" fmla="*/ 666936 h 804750"/>
              <a:gd name="connsiteX2" fmla="*/ 4401497 w 4401497"/>
              <a:gd name="connsiteY2" fmla="*/ 804750 h 804750"/>
              <a:gd name="connsiteX0" fmla="*/ 0 w 4401497"/>
              <a:gd name="connsiteY0" fmla="*/ 1812 h 804750"/>
              <a:gd name="connsiteX1" fmla="*/ 2641499 w 4401497"/>
              <a:gd name="connsiteY1" fmla="*/ 666936 h 804750"/>
              <a:gd name="connsiteX2" fmla="*/ 4401497 w 4401497"/>
              <a:gd name="connsiteY2" fmla="*/ 804750 h 804750"/>
              <a:gd name="connsiteX0" fmla="*/ 0 w 4401497"/>
              <a:gd name="connsiteY0" fmla="*/ 1770 h 804708"/>
              <a:gd name="connsiteX1" fmla="*/ 2270256 w 4401497"/>
              <a:gd name="connsiteY1" fmla="*/ 681100 h 804708"/>
              <a:gd name="connsiteX2" fmla="*/ 4401497 w 4401497"/>
              <a:gd name="connsiteY2" fmla="*/ 804708 h 804708"/>
              <a:gd name="connsiteX0" fmla="*/ 0 w 4401497"/>
              <a:gd name="connsiteY0" fmla="*/ 1770 h 804708"/>
              <a:gd name="connsiteX1" fmla="*/ 2270256 w 4401497"/>
              <a:gd name="connsiteY1" fmla="*/ 681100 h 804708"/>
              <a:gd name="connsiteX2" fmla="*/ 4401497 w 4401497"/>
              <a:gd name="connsiteY2" fmla="*/ 804708 h 804708"/>
              <a:gd name="connsiteX0" fmla="*/ 0 w 4401497"/>
              <a:gd name="connsiteY0" fmla="*/ 1770 h 814425"/>
              <a:gd name="connsiteX1" fmla="*/ 2270256 w 4401497"/>
              <a:gd name="connsiteY1" fmla="*/ 681100 h 814425"/>
              <a:gd name="connsiteX2" fmla="*/ 4401497 w 4401497"/>
              <a:gd name="connsiteY2" fmla="*/ 804708 h 814425"/>
              <a:gd name="connsiteX0" fmla="*/ 0 w 4401497"/>
              <a:gd name="connsiteY0" fmla="*/ 1770 h 808112"/>
              <a:gd name="connsiteX1" fmla="*/ 2270256 w 4401497"/>
              <a:gd name="connsiteY1" fmla="*/ 681100 h 808112"/>
              <a:gd name="connsiteX2" fmla="*/ 4401497 w 4401497"/>
              <a:gd name="connsiteY2" fmla="*/ 804708 h 8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01497" h="808112">
                <a:moveTo>
                  <a:pt x="0" y="1770"/>
                </a:moveTo>
                <a:cubicBezTo>
                  <a:pt x="1003788" y="-36331"/>
                  <a:pt x="1561010" y="552146"/>
                  <a:pt x="2270256" y="681100"/>
                </a:cubicBezTo>
                <a:cubicBezTo>
                  <a:pt x="3027403" y="847941"/>
                  <a:pt x="3628794" y="801034"/>
                  <a:pt x="4401497" y="804708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222A5879-C339-33DD-6DE0-21BE15F0FBA2}"/>
              </a:ext>
            </a:extLst>
          </p:cNvPr>
          <p:cNvCxnSpPr>
            <a:cxnSpLocks/>
          </p:cNvCxnSpPr>
          <p:nvPr/>
        </p:nvCxnSpPr>
        <p:spPr>
          <a:xfrm>
            <a:off x="6617649" y="2013419"/>
            <a:ext cx="0" cy="2699302"/>
          </a:xfrm>
          <a:prstGeom prst="straightConnector1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C82DEC0-27A1-E7AA-A444-7DB7AA7FB961}"/>
              </a:ext>
            </a:extLst>
          </p:cNvPr>
          <p:cNvCxnSpPr>
            <a:cxnSpLocks/>
          </p:cNvCxnSpPr>
          <p:nvPr/>
        </p:nvCxnSpPr>
        <p:spPr>
          <a:xfrm>
            <a:off x="7905429" y="2021039"/>
            <a:ext cx="0" cy="2699302"/>
          </a:xfrm>
          <a:prstGeom prst="straightConnector1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C9037EA-D670-2E7E-5B40-081749AC8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>
            <a:normAutofit fontScale="90000"/>
          </a:bodyPr>
          <a:lstStyle/>
          <a:p>
            <a:r>
              <a:rPr lang="en-US" dirty="0"/>
              <a:t>Reducing Charge Restoration Latency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16544B-F120-FB95-5C87-B09681DCB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65AB0-07C7-AC40-0AAD-B3CCA6E0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15</a:t>
            </a:fld>
            <a:endParaRPr lang="tr-TR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FF84533-D754-7181-5EBD-3D1D2B03BFAF}"/>
              </a:ext>
            </a:extLst>
          </p:cNvPr>
          <p:cNvSpPr/>
          <p:nvPr/>
        </p:nvSpPr>
        <p:spPr>
          <a:xfrm rot="16200000">
            <a:off x="-425861" y="3406847"/>
            <a:ext cx="3010144" cy="41736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F1127E-73C9-97CF-CF67-06BA6C5F853D}"/>
              </a:ext>
            </a:extLst>
          </p:cNvPr>
          <p:cNvSpPr/>
          <p:nvPr/>
        </p:nvSpPr>
        <p:spPr>
          <a:xfrm>
            <a:off x="6667082" y="4838494"/>
            <a:ext cx="2635045" cy="41736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time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F25C6F-808D-EB2A-D9D3-7EF7ACEB73E6}"/>
              </a:ext>
            </a:extLst>
          </p:cNvPr>
          <p:cNvCxnSpPr>
            <a:cxnSpLocks/>
          </p:cNvCxnSpPr>
          <p:nvPr/>
        </p:nvCxnSpPr>
        <p:spPr>
          <a:xfrm flipH="1">
            <a:off x="3870960" y="2490057"/>
            <a:ext cx="4063839" cy="0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Down 9">
            <a:extLst>
              <a:ext uri="{FF2B5EF4-FFF2-40B4-BE49-F238E27FC236}">
                <a16:creationId xmlns:a16="http://schemas.microsoft.com/office/drawing/2014/main" id="{E83A890D-0E26-DE92-19F4-EF55FFFD502A}"/>
              </a:ext>
            </a:extLst>
          </p:cNvPr>
          <p:cNvSpPr/>
          <p:nvPr/>
        </p:nvSpPr>
        <p:spPr>
          <a:xfrm>
            <a:off x="8056576" y="2019505"/>
            <a:ext cx="318561" cy="531511"/>
          </a:xfrm>
          <a:prstGeom prst="downArrow">
            <a:avLst>
              <a:gd name="adj1" fmla="val 47010"/>
              <a:gd name="adj2" fmla="val 50000"/>
            </a:avLst>
          </a:prstGeom>
          <a:solidFill>
            <a:srgbClr val="D20000"/>
          </a:solidFill>
          <a:ln w="57150">
            <a:solidFill>
              <a:srgbClr val="8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F0B0FD-D36F-A960-5618-90F83F61585E}"/>
              </a:ext>
            </a:extLst>
          </p:cNvPr>
          <p:cNvSpPr/>
          <p:nvPr/>
        </p:nvSpPr>
        <p:spPr>
          <a:xfrm>
            <a:off x="836230" y="2177095"/>
            <a:ext cx="1215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&lt;100%</a:t>
            </a:r>
          </a:p>
        </p:txBody>
      </p:sp>
      <p:sp>
        <p:nvSpPr>
          <p:cNvPr id="7" name="Dikdörtgen 4">
            <a:extLst>
              <a:ext uri="{FF2B5EF4-FFF2-40B4-BE49-F238E27FC236}">
                <a16:creationId xmlns:a16="http://schemas.microsoft.com/office/drawing/2014/main" id="{1F6FEB2D-B939-37EB-3535-D52ABF9200BF}"/>
              </a:ext>
            </a:extLst>
          </p:cNvPr>
          <p:cNvSpPr/>
          <p:nvPr/>
        </p:nvSpPr>
        <p:spPr bwMode="auto">
          <a:xfrm>
            <a:off x="-96715" y="5551133"/>
            <a:ext cx="9337430" cy="774076"/>
          </a:xfrm>
          <a:prstGeom prst="rect">
            <a:avLst/>
          </a:prstGeom>
          <a:solidFill>
            <a:srgbClr val="DAD3F9"/>
          </a:solidFill>
          <a:ln w="57150" cap="flat" cmpd="sng" algn="ctr">
            <a:solidFill>
              <a:srgbClr val="3F1C9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atin typeface="Cambria" panose="02040503050406030204" pitchFamily="18" charset="0"/>
              </a:rPr>
              <a:t>The charge of the cell are </a:t>
            </a:r>
            <a:r>
              <a:rPr lang="en-US" sz="3600" b="1" dirty="0">
                <a:solidFill>
                  <a:srgbClr val="965900"/>
                </a:solidFill>
                <a:latin typeface="Cambria" panose="02040503050406030204" pitchFamily="18" charset="0"/>
              </a:rPr>
              <a:t>partially restored</a:t>
            </a:r>
            <a:endParaRPr lang="en-US" sz="3600" dirty="0">
              <a:latin typeface="Cambria" panose="02040503050406030204" pitchFamily="18" charset="0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7DAA5A1D-CF13-E01B-AC66-7BCE7D812F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6534"/>
          <a:stretch/>
        </p:blipFill>
        <p:spPr>
          <a:xfrm>
            <a:off x="2992979" y="2003239"/>
            <a:ext cx="848335" cy="136562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AB1FD92-E573-FFF9-2995-2C5844D8F8A9}"/>
              </a:ext>
            </a:extLst>
          </p:cNvPr>
          <p:cNvGrpSpPr/>
          <p:nvPr/>
        </p:nvGrpSpPr>
        <p:grpSpPr>
          <a:xfrm>
            <a:off x="3763849" y="2003239"/>
            <a:ext cx="4141579" cy="1365622"/>
            <a:chOff x="3763849" y="2003239"/>
            <a:chExt cx="4141579" cy="1365622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8E0D847-E222-846D-B0A8-A245F1657A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7089" y="2048892"/>
              <a:ext cx="1298339" cy="0"/>
            </a:xfrm>
            <a:prstGeom prst="line">
              <a:avLst/>
            </a:prstGeom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325304FC-8685-C16C-99BE-4BC8058B4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1324" r="-2811"/>
            <a:stretch/>
          </p:blipFill>
          <p:spPr>
            <a:xfrm>
              <a:off x="3763849" y="2003239"/>
              <a:ext cx="2945930" cy="1365622"/>
            </a:xfrm>
            <a:prstGeom prst="rect">
              <a:avLst/>
            </a:prstGeom>
          </p:spPr>
        </p:pic>
      </p:grpSp>
      <p:sp>
        <p:nvSpPr>
          <p:cNvPr id="5" name="Callout: Left Arrow 4">
            <a:extLst>
              <a:ext uri="{FF2B5EF4-FFF2-40B4-BE49-F238E27FC236}">
                <a16:creationId xmlns:a16="http://schemas.microsoft.com/office/drawing/2014/main" id="{68A8DFCB-19E2-E528-6885-91554DD2C96B}"/>
              </a:ext>
            </a:extLst>
          </p:cNvPr>
          <p:cNvSpPr/>
          <p:nvPr/>
        </p:nvSpPr>
        <p:spPr>
          <a:xfrm>
            <a:off x="6093464" y="2031816"/>
            <a:ext cx="616316" cy="2709642"/>
          </a:xfrm>
          <a:prstGeom prst="leftArrowCallout">
            <a:avLst>
              <a:gd name="adj1" fmla="val 24068"/>
              <a:gd name="adj2" fmla="val 32107"/>
              <a:gd name="adj3" fmla="val 41537"/>
              <a:gd name="adj4" fmla="val 20911"/>
            </a:avLst>
          </a:prstGeom>
          <a:solidFill>
            <a:srgbClr val="6D40DC"/>
          </a:solidFill>
          <a:ln w="38100">
            <a:solidFill>
              <a:srgbClr val="3F1C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0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93 L -0.30556 -0.00093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7" grpId="0" animBg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A14E3-4F03-D98F-DB16-C0DCDCFD0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989FC1-151E-8BFF-57E9-16EE830C5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2836"/>
            <a:ext cx="9143998" cy="564434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335020"/>
                </a:solidFill>
                <a:ea typeface="Cambria"/>
              </a:rPr>
              <a:t>Partial charge restoration</a:t>
            </a:r>
            <a:br>
              <a:rPr lang="en-US" sz="3200" dirty="0">
                <a:ea typeface="Cambria"/>
              </a:rPr>
            </a:br>
            <a:r>
              <a:rPr lang="en-US" sz="3200" dirty="0">
                <a:ea typeface="Cambria"/>
              </a:rPr>
              <a:t>might </a:t>
            </a:r>
            <a:r>
              <a:rPr lang="en-US" sz="3200" b="1" dirty="0">
                <a:solidFill>
                  <a:srgbClr val="3F1C98"/>
                </a:solidFill>
                <a:ea typeface="Cambria"/>
              </a:rPr>
              <a:t>affect the voltage level </a:t>
            </a:r>
            <a:r>
              <a:rPr lang="en-US" sz="3200" dirty="0">
                <a:ea typeface="Cambria"/>
              </a:rPr>
              <a:t>of the cell </a:t>
            </a:r>
            <a:br>
              <a:rPr lang="en-US" sz="3200" dirty="0">
                <a:ea typeface="Cambria"/>
              </a:rPr>
            </a:br>
            <a:r>
              <a:rPr lang="en-US" sz="3200" dirty="0">
                <a:ea typeface="Cambria"/>
              </a:rPr>
              <a:t>and thus </a:t>
            </a:r>
            <a:r>
              <a:rPr lang="en-US" sz="3200" b="1" dirty="0">
                <a:solidFill>
                  <a:srgbClr val="3F1C98"/>
                </a:solidFill>
                <a:ea typeface="Cambria"/>
              </a:rPr>
              <a:t>affect the RowHammer vulnerability</a:t>
            </a:r>
          </a:p>
          <a:p>
            <a:pPr marL="0" indent="0" algn="ctr">
              <a:buNone/>
            </a:pPr>
            <a:endParaRPr lang="en-US" sz="3200" dirty="0">
              <a:solidFill>
                <a:srgbClr val="3F1C98"/>
              </a:solidFill>
              <a:ea typeface="Cambria"/>
            </a:endParaRPr>
          </a:p>
          <a:p>
            <a:pPr marL="0" indent="0" algn="ctr">
              <a:buNone/>
            </a:pPr>
            <a:endParaRPr lang="en-US" sz="3200" dirty="0">
              <a:solidFill>
                <a:srgbClr val="3F1C98"/>
              </a:solidFill>
              <a:ea typeface="Cambria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rgbClr val="965900"/>
                </a:solidFill>
                <a:ea typeface="Cambria"/>
              </a:rPr>
              <a:t>To robustly perform partial charge restoration</a:t>
            </a:r>
            <a:r>
              <a:rPr lang="en-US" sz="3200" dirty="0">
                <a:ea typeface="Cambria"/>
              </a:rPr>
              <a:t>,</a:t>
            </a:r>
            <a:br>
              <a:rPr lang="en-US" sz="3200" dirty="0">
                <a:ea typeface="Cambria"/>
              </a:rPr>
            </a:br>
            <a:r>
              <a:rPr lang="en-US" sz="3200" dirty="0">
                <a:ea typeface="Cambria"/>
              </a:rPr>
              <a:t>we need to understand the DRAM chip’s limit</a:t>
            </a:r>
            <a:br>
              <a:rPr lang="en-US" sz="3200" dirty="0">
                <a:ea typeface="Cambria"/>
              </a:rPr>
            </a:br>
            <a:r>
              <a:rPr lang="en-US" sz="3200" dirty="0">
                <a:ea typeface="Cambria"/>
              </a:rPr>
              <a:t>with </a:t>
            </a:r>
            <a:r>
              <a:rPr lang="en-US" sz="3200" b="1" dirty="0">
                <a:solidFill>
                  <a:srgbClr val="660E36"/>
                </a:solidFill>
                <a:ea typeface="Cambria"/>
              </a:rPr>
              <a:t>rigorous characterization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EE2996-D69F-782A-C15C-86F2CA6B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9CFFD-DFA9-5526-4EB9-4A7B93FFE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16</a:t>
            </a:fld>
            <a:endParaRPr lang="tr-T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F3F2E-D099-B72D-E6C8-4A8C9E7DB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Partial Charge Restoration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46C469F-04D0-58D2-5E37-E16FB4B3AA13}"/>
              </a:ext>
            </a:extLst>
          </p:cNvPr>
          <p:cNvSpPr/>
          <p:nvPr/>
        </p:nvSpPr>
        <p:spPr>
          <a:xfrm rot="16200000">
            <a:off x="-425861" y="3406847"/>
            <a:ext cx="3010144" cy="41736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57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8DDB3A4-D612-3B26-BDB9-EC4FFB72F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2836"/>
            <a:ext cx="9143998" cy="564434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500" dirty="0">
                <a:ea typeface="Tahoma" panose="020B0604030504040204" pitchFamily="34" charset="0"/>
                <a:cs typeface="Tahoma" panose="020B0604030504040204" pitchFamily="34" charset="0"/>
              </a:rPr>
              <a:t>To understand the </a:t>
            </a:r>
            <a:r>
              <a:rPr lang="en-US" sz="3500" b="1" dirty="0">
                <a:solidFill>
                  <a:srgbClr val="660E3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impact of </a:t>
            </a:r>
            <a:br>
              <a:rPr lang="en-US" sz="3500" b="1" dirty="0">
                <a:solidFill>
                  <a:srgbClr val="660E36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500" b="1" dirty="0">
                <a:solidFill>
                  <a:srgbClr val="660E3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charge restoration latency on RowHammer</a:t>
            </a:r>
          </a:p>
          <a:p>
            <a:pPr marL="0" indent="0" algn="ctr">
              <a:buNone/>
            </a:pPr>
            <a:endParaRPr lang="en-US" sz="35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endParaRPr lang="en-US" sz="35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US" sz="3500" dirty="0">
                <a:ea typeface="Tahoma" panose="020B0604030504040204" pitchFamily="34" charset="0"/>
                <a:cs typeface="Tahoma" panose="020B0604030504040204" pitchFamily="34" charset="0"/>
              </a:rPr>
              <a:t>To leverage this understanding to </a:t>
            </a:r>
            <a:br>
              <a:rPr lang="en-US" sz="35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500" b="1" dirty="0">
                <a:solidFill>
                  <a:srgbClr val="3F1C98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reduce the overheads of existing solutions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45B0BE-5E7B-D8CA-72E4-8A115F01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8450D0-C387-3834-B042-CA92FBD7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17</a:t>
            </a:fld>
            <a:endParaRPr lang="tr-T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0DDA0E-C5D7-4736-5748-7A3FD2E5D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</a:t>
            </a:r>
          </a:p>
        </p:txBody>
      </p:sp>
    </p:spTree>
    <p:extLst>
      <p:ext uri="{BB962C8B-B14F-4D97-AF65-F5344CB8AC3E}">
        <p14:creationId xmlns:p14="http://schemas.microsoft.com/office/powerpoint/2010/main" val="415137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16340-CD1E-2640-7806-8482A5963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9B71C-2DCB-CB06-52D9-BAF6F44F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8299" y="6517178"/>
            <a:ext cx="4427556" cy="204298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A89C5D-9EF6-F053-C6DB-ADA1890B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6517178"/>
            <a:ext cx="489065" cy="204298"/>
          </a:xfrm>
        </p:spPr>
        <p:txBody>
          <a:bodyPr/>
          <a:lstStyle/>
          <a:p>
            <a:fld id="{CBE5B309-C2CE-4D90-B104-F7E98438FC65}" type="slidenum">
              <a:rPr lang="tr-TR" smtClean="0"/>
              <a:pPr/>
              <a:t>18</a:t>
            </a:fld>
            <a:endParaRPr lang="tr-TR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7F1FFFA-8DAE-66B3-902A-0DD6AA839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B73849-3A65-D43E-CFD8-8D3096D8722A}"/>
              </a:ext>
            </a:extLst>
          </p:cNvPr>
          <p:cNvSpPr/>
          <p:nvPr/>
        </p:nvSpPr>
        <p:spPr>
          <a:xfrm>
            <a:off x="2" y="4419223"/>
            <a:ext cx="9143999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Evaluation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E45CB7-A9CE-D6B0-7DFA-280D58EF838F}"/>
              </a:ext>
            </a:extLst>
          </p:cNvPr>
          <p:cNvSpPr/>
          <p:nvPr/>
        </p:nvSpPr>
        <p:spPr>
          <a:xfrm>
            <a:off x="2" y="981787"/>
            <a:ext cx="9143999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chemeClr val="bg1"/>
                </a:solidFill>
                <a:latin typeface="Cambria" panose="02040503050406030204" pitchFamily="18" charset="0"/>
              </a:rPr>
              <a:t>Background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008516-357A-5DDB-6AA6-A022C42AADE2}"/>
              </a:ext>
            </a:extLst>
          </p:cNvPr>
          <p:cNvSpPr/>
          <p:nvPr/>
        </p:nvSpPr>
        <p:spPr>
          <a:xfrm>
            <a:off x="2" y="1841146"/>
            <a:ext cx="9143999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Problem and Motivation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2717CE-3EA2-847E-2E58-B85FA6FC0001}"/>
              </a:ext>
            </a:extLst>
          </p:cNvPr>
          <p:cNvSpPr/>
          <p:nvPr/>
        </p:nvSpPr>
        <p:spPr>
          <a:xfrm>
            <a:off x="2" y="2700505"/>
            <a:ext cx="9144001" cy="747452"/>
          </a:xfrm>
          <a:prstGeom prst="rect">
            <a:avLst/>
          </a:prstGeom>
          <a:solidFill>
            <a:srgbClr val="3F1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Experimental Characterization of Real DRAM Chips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0CA6EC-F184-5756-4692-C6E48A399A90}"/>
              </a:ext>
            </a:extLst>
          </p:cNvPr>
          <p:cNvSpPr/>
          <p:nvPr/>
        </p:nvSpPr>
        <p:spPr>
          <a:xfrm>
            <a:off x="4" y="3559864"/>
            <a:ext cx="9144001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PaCRAM: Partial Charge Restoration for Aggressive Mitigation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46965A-ACC1-59BD-516D-A657D058467C}"/>
              </a:ext>
            </a:extLst>
          </p:cNvPr>
          <p:cNvSpPr/>
          <p:nvPr/>
        </p:nvSpPr>
        <p:spPr>
          <a:xfrm>
            <a:off x="0" y="5278583"/>
            <a:ext cx="9144000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698861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D6211C-66BD-7D83-F142-6094B8A95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2837"/>
            <a:ext cx="9143998" cy="619882"/>
          </a:xfrm>
        </p:spPr>
        <p:txBody>
          <a:bodyPr anchor="ctr"/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DRAM Bender* on a Xilinx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Alveo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U200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713E29-DF8B-D1D2-65BF-568DC761A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8299" y="6353175"/>
            <a:ext cx="4427556" cy="4542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</a:rPr>
              <a:t>*</a:t>
            </a:r>
            <a:r>
              <a:rPr lang="en-US" dirty="0" err="1">
                <a:latin typeface="Cambria" panose="02040503050406030204" pitchFamily="18" charset="0"/>
              </a:rPr>
              <a:t>Olgun</a:t>
            </a:r>
            <a:r>
              <a:rPr lang="en-US" dirty="0">
                <a:latin typeface="Cambria" panose="02040503050406030204" pitchFamily="18" charset="0"/>
              </a:rPr>
              <a:t> et al., TCAD, 2023</a:t>
            </a:r>
            <a:br>
              <a:rPr lang="en-US" dirty="0">
                <a:latin typeface="Cambria" panose="02040503050406030204" pitchFamily="18" charset="0"/>
              </a:rPr>
            </a:br>
            <a:r>
              <a:rPr lang="en-US" sz="1400" b="1" dirty="0">
                <a:latin typeface="Cambria" panose="02040503050406030204" pitchFamily="18" charset="0"/>
                <a:hlinkClick r:id="rId3"/>
              </a:rPr>
              <a:t>https://github.com/CMU-SAFARI/DRAM-Bender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FF85F5-4C65-F3F1-EE13-A36771D7A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19</a:t>
            </a:fld>
            <a:endParaRPr lang="tr-T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65CE38-64A9-3AB6-48A3-6BD3F2CA1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Testing Infrastructure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9E34AA-40C3-3E7E-A2FC-F1C330E2A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1492718"/>
            <a:ext cx="9144000" cy="3787455"/>
          </a:xfrm>
          <a:prstGeom prst="rect">
            <a:avLst/>
          </a:prstGeom>
        </p:spPr>
      </p:pic>
      <p:sp>
        <p:nvSpPr>
          <p:cNvPr id="9" name="Dikdörtgen 6">
            <a:extLst>
              <a:ext uri="{FF2B5EF4-FFF2-40B4-BE49-F238E27FC236}">
                <a16:creationId xmlns:a16="http://schemas.microsoft.com/office/drawing/2014/main" id="{017D3401-4585-A4FA-2B6A-14B84BCEDCC8}"/>
              </a:ext>
            </a:extLst>
          </p:cNvPr>
          <p:cNvSpPr/>
          <p:nvPr/>
        </p:nvSpPr>
        <p:spPr bwMode="auto">
          <a:xfrm>
            <a:off x="-96715" y="5422803"/>
            <a:ext cx="9337430" cy="817416"/>
          </a:xfrm>
          <a:prstGeom prst="rect">
            <a:avLst/>
          </a:prstGeom>
          <a:solidFill>
            <a:srgbClr val="C4D7FC"/>
          </a:solidFill>
          <a:ln w="57150" cap="flat" cmpd="sng" algn="ctr">
            <a:solidFill>
              <a:srgbClr val="133C8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Fine-grained control over </a:t>
            </a:r>
            <a:r>
              <a:rPr lang="en-US" sz="2400" b="1" dirty="0">
                <a:solidFill>
                  <a:srgbClr val="660E3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DRAM commands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algn="ctr"/>
            <a:r>
              <a:rPr lang="en-US" sz="2400" b="1" dirty="0">
                <a:solidFill>
                  <a:srgbClr val="133C8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timing parameters (±1.5ns)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and</a:t>
            </a:r>
            <a:r>
              <a:rPr lang="en-US" sz="2400" b="1" dirty="0">
                <a:solidFill>
                  <a:srgbClr val="133C8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rgbClr val="9659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temperature (±0.5°C )</a:t>
            </a:r>
          </a:p>
        </p:txBody>
      </p:sp>
    </p:spTree>
    <p:extLst>
      <p:ext uri="{BB962C8B-B14F-4D97-AF65-F5344CB8AC3E}">
        <p14:creationId xmlns:p14="http://schemas.microsoft.com/office/powerpoint/2010/main" val="234485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D53C0F-45FA-15AB-53CA-64FAF170E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6517178"/>
            <a:ext cx="489065" cy="204298"/>
          </a:xfrm>
        </p:spPr>
        <p:txBody>
          <a:bodyPr/>
          <a:lstStyle/>
          <a:p>
            <a:fld id="{CBE5B309-C2CE-4D90-B104-F7E98438FC65}" type="slidenum">
              <a:rPr lang="tr-TR" smtClean="0"/>
              <a:pPr/>
              <a:t>2</a:t>
            </a:fld>
            <a:endParaRPr lang="tr-T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885883-75E3-EE9C-4663-4DADBAEA6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/>
          <a:lstStyle/>
          <a:p>
            <a:r>
              <a:rPr lang="en-US" sz="4400" dirty="0"/>
              <a:t>Executive Summary</a:t>
            </a:r>
          </a:p>
        </p:txBody>
      </p:sp>
      <p:sp>
        <p:nvSpPr>
          <p:cNvPr id="7" name="Dikdörtgen 9">
            <a:extLst>
              <a:ext uri="{FF2B5EF4-FFF2-40B4-BE49-F238E27FC236}">
                <a16:creationId xmlns:a16="http://schemas.microsoft.com/office/drawing/2014/main" id="{026B84E8-4678-2643-5FE9-FE9AAAB7EA5C}"/>
              </a:ext>
            </a:extLst>
          </p:cNvPr>
          <p:cNvSpPr/>
          <p:nvPr/>
        </p:nvSpPr>
        <p:spPr bwMode="auto">
          <a:xfrm>
            <a:off x="0" y="5778008"/>
            <a:ext cx="9144000" cy="594360"/>
          </a:xfrm>
          <a:prstGeom prst="rect">
            <a:avLst/>
          </a:prstGeom>
          <a:solidFill>
            <a:srgbClr val="E2F0D9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rgbClr val="33502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Evaluation: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By reducing the existing solutions’ performance and energy overheads, </a:t>
            </a:r>
            <a:r>
              <a:rPr lang="en-US" b="1" dirty="0">
                <a:solidFill>
                  <a:srgbClr val="33502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improves system performance </a:t>
            </a:r>
            <a:r>
              <a:rPr lang="en-US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en-US" b="1" dirty="0">
                <a:solidFill>
                  <a:srgbClr val="33502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energy efficiency </a:t>
            </a:r>
            <a:r>
              <a:rPr lang="en-US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with </a:t>
            </a:r>
            <a:r>
              <a:rPr lang="en-US" b="1" dirty="0">
                <a:solidFill>
                  <a:srgbClr val="33502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small additional area cost</a:t>
            </a:r>
          </a:p>
        </p:txBody>
      </p:sp>
      <p:sp>
        <p:nvSpPr>
          <p:cNvPr id="8" name="Dikdörtgen 8">
            <a:extLst>
              <a:ext uri="{FF2B5EF4-FFF2-40B4-BE49-F238E27FC236}">
                <a16:creationId xmlns:a16="http://schemas.microsoft.com/office/drawing/2014/main" id="{097A303D-5FB0-7700-756A-ED23311EE8E2}"/>
              </a:ext>
            </a:extLst>
          </p:cNvPr>
          <p:cNvSpPr/>
          <p:nvPr/>
        </p:nvSpPr>
        <p:spPr bwMode="auto">
          <a:xfrm>
            <a:off x="0" y="4811514"/>
            <a:ext cx="9144000" cy="868680"/>
          </a:xfrm>
          <a:prstGeom prst="rect">
            <a:avLst/>
          </a:prstGeom>
          <a:solidFill>
            <a:srgbClr val="DAD3F9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rgbClr val="3F1C98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PaCRAM: Partial Charge Restoration for Aggressive Mitigation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F1C98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Reduces the latency of preventive refreshes </a:t>
            </a:r>
            <a:r>
              <a:rPr lang="en-US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issued by the existing solution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F1C98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Adjusts the aggressiveness </a:t>
            </a:r>
            <a:r>
              <a:rPr lang="en-US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of the existing solution</a:t>
            </a:r>
          </a:p>
        </p:txBody>
      </p:sp>
      <p:sp>
        <p:nvSpPr>
          <p:cNvPr id="9" name="Dikdörtgen 7">
            <a:extLst>
              <a:ext uri="{FF2B5EF4-FFF2-40B4-BE49-F238E27FC236}">
                <a16:creationId xmlns:a16="http://schemas.microsoft.com/office/drawing/2014/main" id="{34356580-A4BB-8ACC-5310-3EE010AD2528}"/>
              </a:ext>
            </a:extLst>
          </p:cNvPr>
          <p:cNvSpPr/>
          <p:nvPr/>
        </p:nvSpPr>
        <p:spPr bwMode="auto">
          <a:xfrm>
            <a:off x="0" y="3845021"/>
            <a:ext cx="9144000" cy="868680"/>
          </a:xfrm>
          <a:prstGeom prst="rect">
            <a:avLst/>
          </a:prstGeom>
          <a:solidFill>
            <a:srgbClr val="F9D3E4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rgbClr val="660E3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Experimental Characterization: 388 DDR4 DRAM chips </a:t>
            </a:r>
            <a:r>
              <a:rPr lang="en-US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from </a:t>
            </a:r>
            <a:r>
              <a:rPr lang="en-US" b="1" dirty="0">
                <a:solidFill>
                  <a:srgbClr val="660E3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three major vendors</a:t>
            </a:r>
            <a:endParaRPr lang="en-US" dirty="0">
              <a:solidFill>
                <a:srgbClr val="660E36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The latency of a vast majority of preventive refresh can </a:t>
            </a:r>
            <a:r>
              <a:rPr lang="en-US" b="1" dirty="0">
                <a:solidFill>
                  <a:srgbClr val="660E3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be significantly reduced </a:t>
            </a:r>
            <a:br>
              <a:rPr lang="en-US" b="1" dirty="0">
                <a:solidFill>
                  <a:srgbClr val="660E3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/>
              <a:t>without jeopardizing the data integrity of a DRAM chip</a:t>
            </a:r>
            <a:endParaRPr lang="en-US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Dikdörtgen 6">
            <a:extLst>
              <a:ext uri="{FF2B5EF4-FFF2-40B4-BE49-F238E27FC236}">
                <a16:creationId xmlns:a16="http://schemas.microsoft.com/office/drawing/2014/main" id="{D869DFBD-F857-E5DA-047A-EED39C1ED8DA}"/>
              </a:ext>
            </a:extLst>
          </p:cNvPr>
          <p:cNvSpPr/>
          <p:nvPr/>
        </p:nvSpPr>
        <p:spPr bwMode="auto">
          <a:xfrm>
            <a:off x="0" y="2878528"/>
            <a:ext cx="9144000" cy="868680"/>
          </a:xfrm>
          <a:prstGeom prst="rect">
            <a:avLst/>
          </a:prstGeom>
          <a:solidFill>
            <a:srgbClr val="C4D7FC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rgbClr val="133C8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Goal: 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To understand the </a:t>
            </a:r>
            <a:r>
              <a:rPr lang="en-US" b="1" dirty="0">
                <a:solidFill>
                  <a:srgbClr val="133C8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impact of preventive refresh latency on RowHammer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To leverage this understanding to </a:t>
            </a:r>
            <a:r>
              <a:rPr lang="en-US" b="1" dirty="0">
                <a:solidFill>
                  <a:srgbClr val="133C8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reduce the overheads of existing solutions</a:t>
            </a:r>
          </a:p>
        </p:txBody>
      </p:sp>
      <p:sp>
        <p:nvSpPr>
          <p:cNvPr id="11" name="Dikdörtgen 4">
            <a:extLst>
              <a:ext uri="{FF2B5EF4-FFF2-40B4-BE49-F238E27FC236}">
                <a16:creationId xmlns:a16="http://schemas.microsoft.com/office/drawing/2014/main" id="{C312FB70-1683-024C-6F70-C3C47D26C3B2}"/>
              </a:ext>
            </a:extLst>
          </p:cNvPr>
          <p:cNvSpPr/>
          <p:nvPr/>
        </p:nvSpPr>
        <p:spPr bwMode="auto">
          <a:xfrm>
            <a:off x="0" y="945542"/>
            <a:ext cx="9144000" cy="868680"/>
          </a:xfrm>
          <a:prstGeom prst="rect">
            <a:avLst/>
          </a:prstGeom>
          <a:solidFill>
            <a:srgbClr val="FFE0D5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922600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Problem: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922600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922600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Read disturbance in DRAM (e.g. RowHammer) worsens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965900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with technology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node scaling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aseline="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Existing</a:t>
            </a:r>
            <a:r>
              <a:rPr lang="en-US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solutions perform </a:t>
            </a:r>
            <a:r>
              <a:rPr lang="en-US" b="1" dirty="0">
                <a:solidFill>
                  <a:srgbClr val="9226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preventive refresh</a:t>
            </a: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inducing </a:t>
            </a:r>
            <a:r>
              <a:rPr lang="en-US" b="1" dirty="0">
                <a:solidFill>
                  <a:srgbClr val="9226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significant overheads</a:t>
            </a:r>
            <a:endParaRPr kumimoji="0" lang="tr-T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Dikdörtgen 4">
            <a:extLst>
              <a:ext uri="{FF2B5EF4-FFF2-40B4-BE49-F238E27FC236}">
                <a16:creationId xmlns:a16="http://schemas.microsoft.com/office/drawing/2014/main" id="{B6F8C1E9-1CCA-8F4B-5111-7FD1B8DE371A}"/>
              </a:ext>
            </a:extLst>
          </p:cNvPr>
          <p:cNvSpPr/>
          <p:nvPr/>
        </p:nvSpPr>
        <p:spPr bwMode="auto">
          <a:xfrm>
            <a:off x="0" y="1912035"/>
            <a:ext cx="9144000" cy="868680"/>
          </a:xfrm>
          <a:prstGeom prst="rect">
            <a:avLst/>
          </a:prstGeom>
          <a:solidFill>
            <a:srgbClr val="FFEBCD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965900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Motivation: Reducing preventive</a:t>
            </a:r>
            <a:r>
              <a:rPr kumimoji="0" lang="en-US" b="1" i="0" u="none" strike="noStrike" cap="none" normalizeH="0" dirty="0">
                <a:ln>
                  <a:noFill/>
                </a:ln>
                <a:solidFill>
                  <a:srgbClr val="965900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refresh latency to reduce its overheads. 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i="0" u="none" strike="noStrike" cap="none" normalizeH="0" baseline="0" dirty="0">
                <a:ln>
                  <a:noFill/>
                </a:ln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kumimoji="0" lang="en-US" i="0" u="none" strike="noStrike" cap="none" normalizeH="0" dirty="0">
                <a:ln>
                  <a:noFill/>
                </a:ln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prior work </a:t>
            </a:r>
            <a:r>
              <a:rPr kumimoji="0" lang="en-US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studies </a:t>
            </a:r>
            <a:r>
              <a:rPr kumimoji="0" lang="en-US" b="1" i="0" u="none" strike="noStrike" cap="none" normalizeH="0" dirty="0" err="1">
                <a:ln>
                  <a:noFill/>
                </a:ln>
                <a:solidFill>
                  <a:srgbClr val="965900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kumimoji="0" lang="en-US" b="1" i="0" u="none" strike="noStrike" cap="none" normalizeH="0" dirty="0">
                <a:ln>
                  <a:noFill/>
                </a:ln>
                <a:solidFill>
                  <a:srgbClr val="965900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kumimoji="0" lang="en-US" i="0" u="none" strike="noStrike" cap="none" normalizeH="0" dirty="0">
                <a:ln>
                  <a:noFill/>
                </a:ln>
                <a:solidFill>
                  <a:srgbClr val="965900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>
                <a:solidFill>
                  <a:srgbClr val="9659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the effect of </a:t>
            </a:r>
            <a:r>
              <a:rPr kumimoji="0" lang="en-US" b="1" i="0" u="none" strike="noStrike" cap="none" normalizeH="0" dirty="0">
                <a:ln>
                  <a:noFill/>
                </a:ln>
                <a:solidFill>
                  <a:srgbClr val="965900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preventive refresh latency </a:t>
            </a:r>
            <a:r>
              <a:rPr kumimoji="0" lang="en-US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on RowHammer or </a:t>
            </a:r>
            <a:br>
              <a:rPr kumimoji="0" lang="en-US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b="1" i="0" u="none" strike="noStrike" cap="none" normalizeH="0" dirty="0">
                <a:ln>
                  <a:noFill/>
                </a:ln>
                <a:solidFill>
                  <a:srgbClr val="965900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ii) </a:t>
            </a:r>
            <a:r>
              <a:rPr lang="en-US" b="1" baseline="0" dirty="0">
                <a:solidFill>
                  <a:srgbClr val="9659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the implications</a:t>
            </a:r>
            <a:r>
              <a:rPr lang="en-US" b="1" dirty="0">
                <a:solidFill>
                  <a:srgbClr val="9659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of reducing preventive refresh latency </a:t>
            </a:r>
            <a:r>
              <a:rPr lang="en-US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on existing solutions</a:t>
            </a:r>
            <a:endParaRPr kumimoji="0" lang="tr-T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14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3F9E7F-076B-1B46-C807-9ADAFDE60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5826"/>
            <a:ext cx="9143998" cy="56268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388 DDR4 DRAM chips from SK Hynix, Micron, and Samsung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C01210-410C-DA73-EC0E-01BB70922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BE51E8-A3E7-A5EC-6B08-DBEC77F57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20</a:t>
            </a:fld>
            <a:endParaRPr lang="tr-T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E1158E-FC08-A85C-8AC8-E999800BC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Tested DRAM Chips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A54C89-A316-588F-306F-688D73670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36" y="1448511"/>
            <a:ext cx="7347727" cy="48878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4D3D78-AA06-5195-A9DB-376265B7EF21}"/>
              </a:ext>
            </a:extLst>
          </p:cNvPr>
          <p:cNvSpPr/>
          <p:nvPr/>
        </p:nvSpPr>
        <p:spPr>
          <a:xfrm>
            <a:off x="4444365" y="1448511"/>
            <a:ext cx="1064896" cy="4837989"/>
          </a:xfrm>
          <a:prstGeom prst="rect">
            <a:avLst/>
          </a:prstGeom>
          <a:solidFill>
            <a:srgbClr val="965900">
              <a:alpha val="40000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693B2F-024A-A62D-A430-F1D5D8ED0038}"/>
              </a:ext>
            </a:extLst>
          </p:cNvPr>
          <p:cNvSpPr/>
          <p:nvPr/>
        </p:nvSpPr>
        <p:spPr>
          <a:xfrm>
            <a:off x="6438900" y="1448508"/>
            <a:ext cx="495813" cy="4837989"/>
          </a:xfrm>
          <a:prstGeom prst="rect">
            <a:avLst/>
          </a:prstGeom>
          <a:solidFill>
            <a:srgbClr val="922600">
              <a:alpha val="40000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AA7594-C88A-EFED-F5BE-6F632C2F60BF}"/>
              </a:ext>
            </a:extLst>
          </p:cNvPr>
          <p:cNvSpPr/>
          <p:nvPr/>
        </p:nvSpPr>
        <p:spPr>
          <a:xfrm>
            <a:off x="6987540" y="1448509"/>
            <a:ext cx="548640" cy="4837989"/>
          </a:xfrm>
          <a:prstGeom prst="rect">
            <a:avLst/>
          </a:prstGeom>
          <a:solidFill>
            <a:srgbClr val="660E36">
              <a:alpha val="40000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3E8A16-D6B0-3506-864C-2F28ED26C03B}"/>
              </a:ext>
            </a:extLst>
          </p:cNvPr>
          <p:cNvSpPr/>
          <p:nvPr/>
        </p:nvSpPr>
        <p:spPr>
          <a:xfrm>
            <a:off x="5593336" y="1448508"/>
            <a:ext cx="784604" cy="4837989"/>
          </a:xfrm>
          <a:prstGeom prst="rect">
            <a:avLst/>
          </a:prstGeom>
          <a:solidFill>
            <a:srgbClr val="133C8F">
              <a:alpha val="40000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6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8DE9F4A-ADEC-5101-A4A4-33EDEE49B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2CB3C9-268B-604F-7609-70F805E0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21</a:t>
            </a:fld>
            <a:endParaRPr lang="tr-T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BA9570-77AE-E124-CCD2-D87AC4B8F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Key Takeaway from Real Chip Experiments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8C74B1D9-6352-16B5-5C0C-8FE149878457}"/>
              </a:ext>
            </a:extLst>
          </p:cNvPr>
          <p:cNvSpPr/>
          <p:nvPr/>
        </p:nvSpPr>
        <p:spPr bwMode="auto">
          <a:xfrm>
            <a:off x="-96715" y="2770861"/>
            <a:ext cx="9337430" cy="1833514"/>
          </a:xfrm>
          <a:prstGeom prst="rect">
            <a:avLst/>
          </a:prstGeom>
          <a:solidFill>
            <a:srgbClr val="FBE5EF"/>
          </a:solidFill>
          <a:ln w="57150" cap="flat" cmpd="sng" algn="ctr">
            <a:solidFill>
              <a:srgbClr val="660E3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Charge restoration latency </a:t>
            </a:r>
            <a:b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can </a:t>
            </a:r>
            <a:r>
              <a:rPr lang="en-US" sz="3600" b="1" dirty="0">
                <a:solidFill>
                  <a:srgbClr val="9659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be significantly reduced </a:t>
            </a:r>
          </a:p>
          <a:p>
            <a:pPr marL="0" indent="0" algn="ctr">
              <a:buNone/>
            </a:pP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en-US" sz="3600" b="1" dirty="0">
                <a:solidFill>
                  <a:srgbClr val="133C8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 vast majority of preventive refreshes</a:t>
            </a:r>
          </a:p>
        </p:txBody>
      </p:sp>
    </p:spTree>
    <p:extLst>
      <p:ext uri="{BB962C8B-B14F-4D97-AF65-F5344CB8AC3E}">
        <p14:creationId xmlns:p14="http://schemas.microsoft.com/office/powerpoint/2010/main" val="3983412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FAF7CC-42D0-29EF-F272-2B5BF7897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7BD64A-2FB2-758E-8B01-959774CDE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22</a:t>
            </a:fld>
            <a:endParaRPr lang="tr-T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2DF189-FCFE-90D7-1DF3-B1726D7EC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Algorithm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798C2EB-236E-B187-37BF-9DDE81CE4326}"/>
              </a:ext>
            </a:extLst>
          </p:cNvPr>
          <p:cNvSpPr/>
          <p:nvPr/>
        </p:nvSpPr>
        <p:spPr>
          <a:xfrm>
            <a:off x="8189287" y="3288142"/>
            <a:ext cx="869388" cy="41736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time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8659CC1-3355-0841-C63F-C747804C7303}"/>
              </a:ext>
            </a:extLst>
          </p:cNvPr>
          <p:cNvCxnSpPr>
            <a:cxnSpLocks/>
          </p:cNvCxnSpPr>
          <p:nvPr/>
        </p:nvCxnSpPr>
        <p:spPr>
          <a:xfrm>
            <a:off x="85324" y="3305163"/>
            <a:ext cx="8612345" cy="0"/>
          </a:xfrm>
          <a:prstGeom prst="straightConnector1">
            <a:avLst/>
          </a:prstGeom>
          <a:ln w="25400" cap="rnd">
            <a:solidFill>
              <a:schemeClr val="tx1"/>
            </a:solidFill>
            <a:headEnd type="non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DFAE5AF0-AA4A-1BEA-7293-D7B23A9A8EFE}"/>
              </a:ext>
            </a:extLst>
          </p:cNvPr>
          <p:cNvSpPr/>
          <p:nvPr/>
        </p:nvSpPr>
        <p:spPr>
          <a:xfrm>
            <a:off x="141661" y="3096486"/>
            <a:ext cx="1449014" cy="417354"/>
          </a:xfrm>
          <a:prstGeom prst="rect">
            <a:avLst/>
          </a:prstGeom>
          <a:solidFill>
            <a:srgbClr val="FFEBCD"/>
          </a:solidFill>
          <a:ln>
            <a:solidFill>
              <a:srgbClr val="965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965900"/>
                </a:solidFill>
              </a:rPr>
              <a:t>Initialize</a:t>
            </a:r>
            <a:endParaRPr lang="en-US" b="1" dirty="0">
              <a:solidFill>
                <a:srgbClr val="965900"/>
              </a:solidFill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B05DA0A-95F9-4F34-64F4-DD63D3B0FF59}"/>
              </a:ext>
            </a:extLst>
          </p:cNvPr>
          <p:cNvCxnSpPr>
            <a:cxnSpLocks/>
          </p:cNvCxnSpPr>
          <p:nvPr/>
        </p:nvCxnSpPr>
        <p:spPr>
          <a:xfrm>
            <a:off x="3598543" y="3207605"/>
            <a:ext cx="0" cy="1056890"/>
          </a:xfrm>
          <a:prstGeom prst="straightConnector1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ash"/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8A4CAC3-969E-C7A3-1DF9-69A8CACA3F69}"/>
              </a:ext>
            </a:extLst>
          </p:cNvPr>
          <p:cNvCxnSpPr>
            <a:cxnSpLocks/>
          </p:cNvCxnSpPr>
          <p:nvPr/>
        </p:nvCxnSpPr>
        <p:spPr>
          <a:xfrm>
            <a:off x="7064682" y="3355240"/>
            <a:ext cx="0" cy="909255"/>
          </a:xfrm>
          <a:prstGeom prst="straightConnector1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ash"/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1D6253-FC3E-A4CE-E2D0-6CC5D46FCD5A}"/>
              </a:ext>
            </a:extLst>
          </p:cNvPr>
          <p:cNvGrpSpPr/>
          <p:nvPr/>
        </p:nvGrpSpPr>
        <p:grpSpPr>
          <a:xfrm>
            <a:off x="3630231" y="3685792"/>
            <a:ext cx="3410047" cy="871830"/>
            <a:chOff x="3777870" y="2040283"/>
            <a:chExt cx="3410047" cy="87183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8F9E2DC-85FA-F9A1-DB1C-FA2489A74154}"/>
                </a:ext>
              </a:extLst>
            </p:cNvPr>
            <p:cNvSpPr/>
            <p:nvPr/>
          </p:nvSpPr>
          <p:spPr>
            <a:xfrm>
              <a:off x="4606454" y="2040283"/>
              <a:ext cx="1736070" cy="871830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8E0000"/>
                  </a:solidFill>
                  <a:latin typeface="Cambria" panose="02040503050406030204" pitchFamily="18" charset="0"/>
                </a:rPr>
                <a:t>Refresh</a:t>
              </a:r>
            </a:p>
            <a:p>
              <a:pPr algn="ctr"/>
              <a:r>
                <a:rPr lang="en-US" sz="2800" b="1" dirty="0">
                  <a:solidFill>
                    <a:srgbClr val="8E0000"/>
                  </a:solidFill>
                  <a:latin typeface="Cambria" panose="02040503050406030204" pitchFamily="18" charset="0"/>
                </a:rPr>
                <a:t>Window</a:t>
              </a:r>
            </a:p>
          </p:txBody>
        </p:sp>
        <p:sp>
          <p:nvSpPr>
            <p:cNvPr id="50" name="Callout: Right Arrow 49">
              <a:extLst>
                <a:ext uri="{FF2B5EF4-FFF2-40B4-BE49-F238E27FC236}">
                  <a16:creationId xmlns:a16="http://schemas.microsoft.com/office/drawing/2014/main" id="{D52B226F-B254-FD36-2765-4312C0CF4452}"/>
                </a:ext>
              </a:extLst>
            </p:cNvPr>
            <p:cNvSpPr/>
            <p:nvPr/>
          </p:nvSpPr>
          <p:spPr>
            <a:xfrm rot="10800000">
              <a:off x="3777870" y="2245331"/>
              <a:ext cx="1005840" cy="461734"/>
            </a:xfrm>
            <a:prstGeom prst="rightArrowCallout">
              <a:avLst>
                <a:gd name="adj1" fmla="val 15206"/>
                <a:gd name="adj2" fmla="val 31652"/>
                <a:gd name="adj3" fmla="val 48135"/>
                <a:gd name="adj4" fmla="val 4514"/>
              </a:avLst>
            </a:prstGeom>
            <a:solidFill>
              <a:srgbClr val="8E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E0000"/>
                </a:solidFill>
              </a:endParaRPr>
            </a:p>
          </p:txBody>
        </p:sp>
        <p:sp>
          <p:nvSpPr>
            <p:cNvPr id="51" name="Callout: Right Arrow 50">
              <a:extLst>
                <a:ext uri="{FF2B5EF4-FFF2-40B4-BE49-F238E27FC236}">
                  <a16:creationId xmlns:a16="http://schemas.microsoft.com/office/drawing/2014/main" id="{BD3A2F50-08BE-5656-B28F-7EE366B66C42}"/>
                </a:ext>
              </a:extLst>
            </p:cNvPr>
            <p:cNvSpPr/>
            <p:nvPr/>
          </p:nvSpPr>
          <p:spPr>
            <a:xfrm>
              <a:off x="6182077" y="2245331"/>
              <a:ext cx="1005840" cy="461734"/>
            </a:xfrm>
            <a:prstGeom prst="rightArrowCallout">
              <a:avLst>
                <a:gd name="adj1" fmla="val 15206"/>
                <a:gd name="adj2" fmla="val 31652"/>
                <a:gd name="adj3" fmla="val 48135"/>
                <a:gd name="adj4" fmla="val 4514"/>
              </a:avLst>
            </a:prstGeom>
            <a:solidFill>
              <a:srgbClr val="8E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8E0000"/>
                </a:solidFill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9BE34464-2EC9-4AE7-1E0D-30C3440E2469}"/>
              </a:ext>
            </a:extLst>
          </p:cNvPr>
          <p:cNvSpPr/>
          <p:nvPr/>
        </p:nvSpPr>
        <p:spPr>
          <a:xfrm>
            <a:off x="1676932" y="2776974"/>
            <a:ext cx="1825248" cy="1056378"/>
          </a:xfrm>
          <a:prstGeom prst="rect">
            <a:avLst/>
          </a:prstGeom>
          <a:solidFill>
            <a:srgbClr val="DAD3F9"/>
          </a:solidFill>
          <a:ln>
            <a:solidFill>
              <a:srgbClr val="3F1C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3F1C98"/>
                </a:solidFill>
              </a:rPr>
              <a:t>Partial</a:t>
            </a:r>
            <a:br>
              <a:rPr lang="en-US" sz="2400" b="1" dirty="0">
                <a:solidFill>
                  <a:srgbClr val="3F1C98"/>
                </a:solidFill>
              </a:rPr>
            </a:br>
            <a:r>
              <a:rPr lang="en-US" sz="2400" b="1" dirty="0">
                <a:solidFill>
                  <a:srgbClr val="3F1C98"/>
                </a:solidFill>
              </a:rPr>
              <a:t>Charge</a:t>
            </a:r>
            <a:br>
              <a:rPr lang="en-US" sz="2400" b="1" dirty="0">
                <a:solidFill>
                  <a:srgbClr val="3F1C98"/>
                </a:solidFill>
              </a:rPr>
            </a:br>
            <a:r>
              <a:rPr lang="en-US" sz="2400" b="1" dirty="0">
                <a:solidFill>
                  <a:srgbClr val="3F1C98"/>
                </a:solidFill>
              </a:rPr>
              <a:t>Restoration</a:t>
            </a:r>
            <a:endParaRPr lang="en-US" sz="1600" b="1" dirty="0">
              <a:solidFill>
                <a:srgbClr val="3F1C98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FA8296B-C6AC-C39A-B1CB-F701FB981BC6}"/>
              </a:ext>
            </a:extLst>
          </p:cNvPr>
          <p:cNvSpPr/>
          <p:nvPr/>
        </p:nvSpPr>
        <p:spPr>
          <a:xfrm>
            <a:off x="7048925" y="2912922"/>
            <a:ext cx="1213893" cy="784482"/>
          </a:xfrm>
          <a:prstGeom prst="rect">
            <a:avLst/>
          </a:prstGeom>
          <a:solidFill>
            <a:srgbClr val="E2F0D9"/>
          </a:solidFill>
          <a:ln>
            <a:solidFill>
              <a:srgbClr val="3350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335020"/>
                </a:solidFill>
              </a:rPr>
              <a:t>Check</a:t>
            </a:r>
            <a:br>
              <a:rPr lang="en-US" sz="2400" b="1" dirty="0">
                <a:solidFill>
                  <a:srgbClr val="335020"/>
                </a:solidFill>
              </a:rPr>
            </a:br>
            <a:r>
              <a:rPr lang="en-US" sz="2400" b="1" dirty="0">
                <a:solidFill>
                  <a:srgbClr val="335020"/>
                </a:solidFill>
              </a:rPr>
              <a:t>Bitflips</a:t>
            </a:r>
            <a:endParaRPr lang="en-US" b="1" dirty="0">
              <a:solidFill>
                <a:srgbClr val="33502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B98E8F7-3A8F-364B-380A-E4EC89A5A9A9}"/>
              </a:ext>
            </a:extLst>
          </p:cNvPr>
          <p:cNvSpPr/>
          <p:nvPr/>
        </p:nvSpPr>
        <p:spPr>
          <a:xfrm>
            <a:off x="3588437" y="3096486"/>
            <a:ext cx="2104798" cy="417354"/>
          </a:xfrm>
          <a:prstGeom prst="rect">
            <a:avLst/>
          </a:prstGeom>
          <a:solidFill>
            <a:srgbClr val="C4D7FC"/>
          </a:solidFill>
          <a:ln>
            <a:solidFill>
              <a:srgbClr val="133C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133C8F"/>
                </a:solidFill>
              </a:rPr>
              <a:t>RowHammer</a:t>
            </a:r>
            <a:endParaRPr lang="en-US" b="1" dirty="0">
              <a:solidFill>
                <a:srgbClr val="133C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77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 animBg="1"/>
      <p:bldP spid="47" grpId="0" animBg="1"/>
      <p:bldP spid="48" grpId="0" animBg="1"/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EDF70-9EE1-6863-E199-2132900E3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ontent Placeholder 34">
                <a:extLst>
                  <a:ext uri="{FF2B5EF4-FFF2-40B4-BE49-F238E27FC236}">
                    <a16:creationId xmlns:a16="http://schemas.microsoft.com/office/drawing/2014/main" id="{B522F1DD-BB6D-EDF7-CF13-94A34B544B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817418"/>
                <a:ext cx="9143998" cy="5699760"/>
              </a:xfrm>
            </p:spPr>
            <p:txBody>
              <a:bodyPr anchor="ctr"/>
              <a:lstStyle/>
              <a:p>
                <a:pPr marL="0" indent="0" algn="ctr">
                  <a:spcAft>
                    <a:spcPts val="1200"/>
                  </a:spcAft>
                  <a:buClr>
                    <a:schemeClr val="tx1"/>
                  </a:buClr>
                  <a:buNone/>
                </a:pPr>
                <a:r>
                  <a:rPr lang="en-US" sz="3600" b="1" dirty="0">
                    <a:solidFill>
                      <a:srgbClr val="316CE3"/>
                    </a:solidFill>
                  </a:rPr>
                  <a:t>Normalized RowHammer Threshold</a:t>
                </a:r>
              </a:p>
              <a:p>
                <a:pPr marL="0" indent="0">
                  <a:spcAft>
                    <a:spcPts val="1200"/>
                  </a:spcAft>
                  <a:buClr>
                    <a:schemeClr val="tx1"/>
                  </a:buClr>
                  <a:buNone/>
                </a:pPr>
                <a:endParaRPr lang="en-US" sz="3000" b="1" i="1" dirty="0">
                  <a:solidFill>
                    <a:srgbClr val="316CE3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spcAft>
                    <a:spcPts val="1200"/>
                  </a:spcAft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1" i="1" smtClean="0">
                              <a:solidFill>
                                <a:srgbClr val="316CE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1" i="1">
                              <a:solidFill>
                                <a:srgbClr val="316CE3"/>
                              </a:solidFill>
                              <a:latin typeface="Cambria Math" panose="02040503050406030204" pitchFamily="18" charset="0"/>
                            </a:rPr>
                            <m:t>𝐍𝐨𝐫𝐦</m:t>
                          </m:r>
                        </m:e>
                        <m:sub>
                          <m:r>
                            <a:rPr lang="en-US" sz="3000" b="1" i="1">
                              <a:solidFill>
                                <a:srgbClr val="316CE3"/>
                              </a:solidFill>
                              <a:latin typeface="Cambria Math" panose="02040503050406030204" pitchFamily="18" charset="0"/>
                            </a:rPr>
                            <m:t>𝐑𝐇</m:t>
                          </m:r>
                        </m:sub>
                      </m:sSub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000" b="1" i="1" smtClean="0">
                                  <a:solidFill>
                                    <a:srgbClr val="6D40D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1" i="1">
                                  <a:solidFill>
                                    <a:srgbClr val="6D40DC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3000" b="1" i="1">
                                  <a:solidFill>
                                    <a:srgbClr val="6D40DC"/>
                                  </a:solidFill>
                                  <a:latin typeface="Cambria Math" panose="02040503050406030204" pitchFamily="18" charset="0"/>
                                </a:rPr>
                                <m:t>𝑹𝑯</m:t>
                              </m:r>
                            </m:sub>
                          </m:sSub>
                          <m:r>
                            <a:rPr lang="en-US" sz="3000" b="1" i="1">
                              <a:solidFill>
                                <a:srgbClr val="6D40D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1" i="1">
                              <a:solidFill>
                                <a:srgbClr val="6D40DC"/>
                              </a:solidFill>
                              <a:latin typeface="Cambria Math" panose="02040503050406030204" pitchFamily="18" charset="0"/>
                            </a:rPr>
                            <m:t>𝒘𝒊𝒕𝒉</m:t>
                          </m:r>
                          <m:r>
                            <a:rPr lang="en-US" sz="3000" b="1" i="1">
                              <a:solidFill>
                                <a:srgbClr val="6D40D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1" i="1">
                              <a:solidFill>
                                <a:srgbClr val="6D40DC"/>
                              </a:solidFill>
                              <a:latin typeface="Cambria Math" panose="02040503050406030204" pitchFamily="18" charset="0"/>
                            </a:rPr>
                            <m:t>𝑷𝒂𝒓𝒕𝒊𝒂𝒍</m:t>
                          </m:r>
                          <m:r>
                            <a:rPr lang="en-US" sz="3000" b="1" i="1">
                              <a:solidFill>
                                <a:srgbClr val="6D40D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1" i="1">
                              <a:solidFill>
                                <a:srgbClr val="6D40DC"/>
                              </a:solidFill>
                              <a:latin typeface="Cambria Math" panose="02040503050406030204" pitchFamily="18" charset="0"/>
                            </a:rPr>
                            <m:t>𝑪𝒉𝒂𝒓𝒈𝒆</m:t>
                          </m:r>
                          <m:r>
                            <a:rPr lang="en-US" sz="3000" b="1" i="1">
                              <a:solidFill>
                                <a:srgbClr val="6D40D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1" i="1">
                              <a:solidFill>
                                <a:srgbClr val="6D40DC"/>
                              </a:solidFill>
                              <a:latin typeface="Cambria Math" panose="02040503050406030204" pitchFamily="18" charset="0"/>
                            </a:rPr>
                            <m:t>𝑹𝒆𝒔𝒕𝒐𝒓𝒂𝒕𝒊𝒐𝒏</m:t>
                          </m:r>
                        </m:num>
                        <m:den>
                          <m:sSub>
                            <m:sSubPr>
                              <m:ctrlPr>
                                <a:rPr lang="en-US" sz="3000" b="1" i="1" smtClean="0">
                                  <a:solidFill>
                                    <a:srgbClr val="D2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1" i="1">
                                  <a:solidFill>
                                    <a:srgbClr val="D20000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3000" b="1" i="1">
                                  <a:solidFill>
                                    <a:srgbClr val="D20000"/>
                                  </a:solidFill>
                                  <a:latin typeface="Cambria Math" panose="02040503050406030204" pitchFamily="18" charset="0"/>
                                </a:rPr>
                                <m:t>𝑹𝑯</m:t>
                              </m:r>
                            </m:sub>
                          </m:sSub>
                          <m:r>
                            <a:rPr lang="en-US" sz="3000" b="1" i="1">
                              <a:solidFill>
                                <a:srgbClr val="D2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1" i="1">
                              <a:solidFill>
                                <a:srgbClr val="D20000"/>
                              </a:solidFill>
                              <a:latin typeface="Cambria Math" panose="02040503050406030204" pitchFamily="18" charset="0"/>
                            </a:rPr>
                            <m:t>𝒘𝒊𝒕𝒉</m:t>
                          </m:r>
                          <m:r>
                            <a:rPr lang="en-US" sz="3000" b="1" i="1">
                              <a:solidFill>
                                <a:srgbClr val="D2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1" i="1" smtClean="0">
                              <a:solidFill>
                                <a:srgbClr val="D20000"/>
                              </a:solidFill>
                              <a:latin typeface="Cambria Math" panose="02040503050406030204" pitchFamily="18" charset="0"/>
                            </a:rPr>
                            <m:t>𝑭𝒖𝒍𝒍</m:t>
                          </m:r>
                          <m:r>
                            <a:rPr lang="en-US" sz="3000" b="1" i="1">
                              <a:solidFill>
                                <a:srgbClr val="D2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1" i="1">
                              <a:solidFill>
                                <a:srgbClr val="D20000"/>
                              </a:solidFill>
                              <a:latin typeface="Cambria Math" panose="02040503050406030204" pitchFamily="18" charset="0"/>
                            </a:rPr>
                            <m:t>𝑪𝒉𝒂𝒓𝒈𝒆</m:t>
                          </m:r>
                          <m:r>
                            <a:rPr lang="en-US" sz="3000" b="1" i="1">
                              <a:solidFill>
                                <a:srgbClr val="D2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1" i="1">
                              <a:solidFill>
                                <a:srgbClr val="D20000"/>
                              </a:solidFill>
                              <a:latin typeface="Cambria Math" panose="02040503050406030204" pitchFamily="18" charset="0"/>
                            </a:rPr>
                            <m:t>𝑹𝒆𝒔𝒕𝒐𝒓𝒂𝒕𝒊𝒐𝒏</m:t>
                          </m:r>
                        </m:den>
                      </m:f>
                    </m:oMath>
                  </m:oMathPara>
                </a14:m>
                <a:endParaRPr lang="en-US" sz="3000" b="1" i="1" dirty="0">
                  <a:solidFill>
                    <a:srgbClr val="548235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Content Placeholder 34">
                <a:extLst>
                  <a:ext uri="{FF2B5EF4-FFF2-40B4-BE49-F238E27FC236}">
                    <a16:creationId xmlns:a16="http://schemas.microsoft.com/office/drawing/2014/main" id="{B522F1DD-BB6D-EDF7-CF13-94A34B544B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817418"/>
                <a:ext cx="9143998" cy="569976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500055-FA9C-C6E2-B8EC-94E29BD83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4998DE-3A5F-A096-CA14-93CD76B67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23</a:t>
            </a:fld>
            <a:endParaRPr lang="tr-T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283410-762A-D54C-5ECB-D2D9D4F9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RowHammer Vulnerability Metric</a:t>
            </a:r>
          </a:p>
        </p:txBody>
      </p:sp>
    </p:spTree>
    <p:extLst>
      <p:ext uri="{BB962C8B-B14F-4D97-AF65-F5344CB8AC3E}">
        <p14:creationId xmlns:p14="http://schemas.microsoft.com/office/powerpoint/2010/main" val="324097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E6B0AA-D5EC-7B84-216A-382DE6495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8299" y="6517178"/>
            <a:ext cx="4427556" cy="204298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6B2675-AA64-DEA3-4989-5092FF2F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6517178"/>
            <a:ext cx="489065" cy="204298"/>
          </a:xfrm>
        </p:spPr>
        <p:txBody>
          <a:bodyPr/>
          <a:lstStyle/>
          <a:p>
            <a:fld id="{CBE5B309-C2CE-4D90-B104-F7E98438FC65}" type="slidenum">
              <a:rPr lang="tr-TR" smtClean="0"/>
              <a:pPr/>
              <a:t>24</a:t>
            </a:fld>
            <a:endParaRPr lang="tr-T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EFF475-8A1F-01FB-DEE8-A0FA31D8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>
            <a:noAutofit/>
          </a:bodyPr>
          <a:lstStyle/>
          <a:p>
            <a:r>
              <a:rPr lang="en-US" sz="4000" dirty="0"/>
              <a:t>Effect of Partial Charge Restoration</a:t>
            </a:r>
          </a:p>
        </p:txBody>
      </p:sp>
      <p:pic>
        <p:nvPicPr>
          <p:cNvPr id="20" name="Picture 19" descr="A graph with numbers and a box&#10;&#10;AI-generated content may be incorrect.">
            <a:extLst>
              <a:ext uri="{FF2B5EF4-FFF2-40B4-BE49-F238E27FC236}">
                <a16:creationId xmlns:a16="http://schemas.microsoft.com/office/drawing/2014/main" id="{3F07A04C-CFAA-36EA-60EC-2B605F9FF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78"/>
          <a:stretch/>
        </p:blipFill>
        <p:spPr>
          <a:xfrm>
            <a:off x="2271936" y="1388700"/>
            <a:ext cx="4600128" cy="3747399"/>
          </a:xfrm>
          <a:prstGeom prst="rect">
            <a:avLst/>
          </a:prstGeom>
        </p:spPr>
      </p:pic>
      <p:pic>
        <p:nvPicPr>
          <p:cNvPr id="22" name="Picture 21" descr="A graph with numbers and a box&#10;&#10;AI-generated content may be incorrect.">
            <a:extLst>
              <a:ext uri="{FF2B5EF4-FFF2-40B4-BE49-F238E27FC236}">
                <a16:creationId xmlns:a16="http://schemas.microsoft.com/office/drawing/2014/main" id="{971C05BB-D289-6533-4C9D-ED26EC86A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78"/>
          <a:stretch/>
        </p:blipFill>
        <p:spPr>
          <a:xfrm>
            <a:off x="2271935" y="1388699"/>
            <a:ext cx="4600127" cy="37473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C2F05FC-10A2-951C-5A46-28C0D6AB40D1}"/>
              </a:ext>
            </a:extLst>
          </p:cNvPr>
          <p:cNvSpPr txBox="1"/>
          <p:nvPr/>
        </p:nvSpPr>
        <p:spPr>
          <a:xfrm>
            <a:off x="2008764" y="5136098"/>
            <a:ext cx="5599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Charge Restoration Latency</a:t>
            </a:r>
            <a:endParaRPr lang="en-US" sz="28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D02673-49B6-BFFC-4C75-0E8D34C57DD5}"/>
              </a:ext>
            </a:extLst>
          </p:cNvPr>
          <p:cNvGrpSpPr/>
          <p:nvPr/>
        </p:nvGrpSpPr>
        <p:grpSpPr>
          <a:xfrm>
            <a:off x="3277547" y="5597258"/>
            <a:ext cx="3061954" cy="603450"/>
            <a:chOff x="689547" y="4186597"/>
            <a:chExt cx="3061954" cy="603450"/>
          </a:xfrm>
          <a:solidFill>
            <a:srgbClr val="8E0000"/>
          </a:solidFill>
        </p:grpSpPr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B4630330-9BA3-2948-B167-D84F38BEB269}"/>
                </a:ext>
              </a:extLst>
            </p:cNvPr>
            <p:cNvSpPr/>
            <p:nvPr/>
          </p:nvSpPr>
          <p:spPr>
            <a:xfrm>
              <a:off x="1209412" y="4186597"/>
              <a:ext cx="2022224" cy="210272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rgbClr val="8E0000"/>
                </a:solidFill>
                <a:latin typeface="+mj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B27FB3D-BAF8-BCC5-4E6C-67E6F33B2C5D}"/>
                </a:ext>
              </a:extLst>
            </p:cNvPr>
            <p:cNvSpPr txBox="1"/>
            <p:nvPr/>
          </p:nvSpPr>
          <p:spPr>
            <a:xfrm>
              <a:off x="689547" y="4359160"/>
              <a:ext cx="3061954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rgbClr val="8E0000"/>
                  </a:solidFill>
                  <a:latin typeface="+mj-lt"/>
                </a:rPr>
                <a:t>lower latency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8B7395B-F459-9EC0-6BE5-E03C1FB0F1C9}"/>
              </a:ext>
            </a:extLst>
          </p:cNvPr>
          <p:cNvSpPr txBox="1"/>
          <p:nvPr/>
        </p:nvSpPr>
        <p:spPr>
          <a:xfrm rot="16200000">
            <a:off x="-302330" y="2594975"/>
            <a:ext cx="4214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Normalized </a:t>
            </a:r>
            <a:b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RowHammer Threshold</a:t>
            </a:r>
            <a:endParaRPr lang="en-US" sz="28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E3364FC-7E7E-3269-1CE4-852BE14B7515}"/>
              </a:ext>
            </a:extLst>
          </p:cNvPr>
          <p:cNvGrpSpPr/>
          <p:nvPr/>
        </p:nvGrpSpPr>
        <p:grpSpPr>
          <a:xfrm rot="16200000">
            <a:off x="-1359324" y="2593252"/>
            <a:ext cx="4509226" cy="957578"/>
            <a:chOff x="-34100" y="4067963"/>
            <a:chExt cx="4509226" cy="957578"/>
          </a:xfrm>
          <a:solidFill>
            <a:srgbClr val="8E0000"/>
          </a:solidFill>
        </p:grpSpPr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49A7C1D9-A02B-121C-F9DB-131773EA2C8A}"/>
                </a:ext>
              </a:extLst>
            </p:cNvPr>
            <p:cNvSpPr/>
            <p:nvPr/>
          </p:nvSpPr>
          <p:spPr>
            <a:xfrm rot="10800000">
              <a:off x="1209394" y="4815269"/>
              <a:ext cx="2022224" cy="210272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rgbClr val="8E0000"/>
                </a:solidFill>
                <a:latin typeface="+mj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3C3E0EA-D4A3-2A05-0A38-695FACB3133C}"/>
                </a:ext>
              </a:extLst>
            </p:cNvPr>
            <p:cNvSpPr txBox="1"/>
            <p:nvPr/>
          </p:nvSpPr>
          <p:spPr>
            <a:xfrm>
              <a:off x="-34100" y="4067963"/>
              <a:ext cx="450922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rgbClr val="8E0000"/>
                  </a:solidFill>
                  <a:latin typeface="+mj-lt"/>
                </a:rPr>
                <a:t>N</a:t>
              </a:r>
              <a:r>
                <a:rPr lang="en-US" sz="2200" b="1" baseline="-25000" dirty="0">
                  <a:solidFill>
                    <a:srgbClr val="8E0000"/>
                  </a:solidFill>
                  <a:latin typeface="+mj-lt"/>
                </a:rPr>
                <a:t>RH</a:t>
              </a:r>
              <a:r>
                <a:rPr lang="en-US" sz="2200" b="1" dirty="0">
                  <a:solidFill>
                    <a:srgbClr val="8E0000"/>
                  </a:solidFill>
                  <a:latin typeface="+mj-lt"/>
                </a:rPr>
                <a:t> reduces more</a:t>
              </a:r>
              <a:br>
                <a:rPr lang="en-US" sz="2200" b="1" dirty="0">
                  <a:solidFill>
                    <a:srgbClr val="8E0000"/>
                  </a:solidFill>
                  <a:latin typeface="+mj-lt"/>
                </a:rPr>
              </a:br>
              <a:r>
                <a:rPr lang="en-US" sz="2200" b="1" dirty="0">
                  <a:solidFill>
                    <a:srgbClr val="8E0000"/>
                  </a:solidFill>
                  <a:latin typeface="+mj-lt"/>
                </a:rPr>
                <a:t>(becomes more vulnerable)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CC01941-31DF-A16C-6BEC-AA01120950A6}"/>
              </a:ext>
            </a:extLst>
          </p:cNvPr>
          <p:cNvSpPr/>
          <p:nvPr/>
        </p:nvSpPr>
        <p:spPr>
          <a:xfrm>
            <a:off x="3245644" y="3938503"/>
            <a:ext cx="923926" cy="338138"/>
          </a:xfrm>
          <a:prstGeom prst="roundRect">
            <a:avLst>
              <a:gd name="adj" fmla="val 9911"/>
            </a:avLst>
          </a:prstGeom>
          <a:noFill/>
          <a:ln w="57150">
            <a:solidFill>
              <a:srgbClr val="8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357CD6F-1889-435B-C8C9-815EDD4AEE0B}"/>
              </a:ext>
            </a:extLst>
          </p:cNvPr>
          <p:cNvSpPr/>
          <p:nvPr/>
        </p:nvSpPr>
        <p:spPr>
          <a:xfrm>
            <a:off x="2972023" y="1736833"/>
            <a:ext cx="2676302" cy="577741"/>
          </a:xfrm>
          <a:prstGeom prst="roundRect">
            <a:avLst>
              <a:gd name="adj" fmla="val 9911"/>
            </a:avLst>
          </a:prstGeom>
          <a:noFill/>
          <a:ln w="76200">
            <a:solidFill>
              <a:srgbClr val="3350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972F987-FE6D-4BA7-4E3F-336DA4F3D72E}"/>
              </a:ext>
            </a:extLst>
          </p:cNvPr>
          <p:cNvSpPr/>
          <p:nvPr/>
        </p:nvSpPr>
        <p:spPr>
          <a:xfrm>
            <a:off x="5358068" y="2022745"/>
            <a:ext cx="1105979" cy="1955813"/>
          </a:xfrm>
          <a:custGeom>
            <a:avLst/>
            <a:gdLst>
              <a:gd name="connsiteX0" fmla="*/ 0 w 1858111"/>
              <a:gd name="connsiteY0" fmla="*/ 0 h 3431357"/>
              <a:gd name="connsiteX1" fmla="*/ 1743959 w 1858111"/>
              <a:gd name="connsiteY1" fmla="*/ 1545996 h 3431357"/>
              <a:gd name="connsiteX2" fmla="*/ 1545996 w 1858111"/>
              <a:gd name="connsiteY2" fmla="*/ 3431357 h 3431357"/>
              <a:gd name="connsiteX0" fmla="*/ 0 w 1678802"/>
              <a:gd name="connsiteY0" fmla="*/ 0 h 3431357"/>
              <a:gd name="connsiteX1" fmla="*/ 1432874 w 1678802"/>
              <a:gd name="connsiteY1" fmla="*/ 1253765 h 3431357"/>
              <a:gd name="connsiteX2" fmla="*/ 1545996 w 1678802"/>
              <a:gd name="connsiteY2" fmla="*/ 3431357 h 3431357"/>
              <a:gd name="connsiteX0" fmla="*/ 0 w 1545996"/>
              <a:gd name="connsiteY0" fmla="*/ 0 h 3431357"/>
              <a:gd name="connsiteX1" fmla="*/ 1545996 w 1545996"/>
              <a:gd name="connsiteY1" fmla="*/ 3431357 h 3431357"/>
              <a:gd name="connsiteX0" fmla="*/ 0 w 1612784"/>
              <a:gd name="connsiteY0" fmla="*/ 0 h 3431357"/>
              <a:gd name="connsiteX1" fmla="*/ 1545996 w 1612784"/>
              <a:gd name="connsiteY1" fmla="*/ 3431357 h 3431357"/>
              <a:gd name="connsiteX0" fmla="*/ 0 w 1688730"/>
              <a:gd name="connsiteY0" fmla="*/ 0 h 3431357"/>
              <a:gd name="connsiteX1" fmla="*/ 1545996 w 1688730"/>
              <a:gd name="connsiteY1" fmla="*/ 3431357 h 3431357"/>
              <a:gd name="connsiteX0" fmla="*/ 0 w 2085462"/>
              <a:gd name="connsiteY0" fmla="*/ 0 h 2903456"/>
              <a:gd name="connsiteX1" fmla="*/ 1989056 w 2085462"/>
              <a:gd name="connsiteY1" fmla="*/ 2903456 h 2903456"/>
              <a:gd name="connsiteX0" fmla="*/ 0 w 1989056"/>
              <a:gd name="connsiteY0" fmla="*/ 0 h 2903456"/>
              <a:gd name="connsiteX1" fmla="*/ 1989056 w 1989056"/>
              <a:gd name="connsiteY1" fmla="*/ 2903456 h 2903456"/>
              <a:gd name="connsiteX0" fmla="*/ 0 w 1468909"/>
              <a:gd name="connsiteY0" fmla="*/ 0 h 2922406"/>
              <a:gd name="connsiteX1" fmla="*/ 1468909 w 1468909"/>
              <a:gd name="connsiteY1" fmla="*/ 2922406 h 2922406"/>
              <a:gd name="connsiteX0" fmla="*/ 0 w 1468909"/>
              <a:gd name="connsiteY0" fmla="*/ 0 h 2922406"/>
              <a:gd name="connsiteX1" fmla="*/ 1468909 w 1468909"/>
              <a:gd name="connsiteY1" fmla="*/ 2922406 h 2922406"/>
              <a:gd name="connsiteX0" fmla="*/ 0 w 1468909"/>
              <a:gd name="connsiteY0" fmla="*/ 0 h 2922406"/>
              <a:gd name="connsiteX1" fmla="*/ 1468909 w 1468909"/>
              <a:gd name="connsiteY1" fmla="*/ 2922406 h 2922406"/>
              <a:gd name="connsiteX0" fmla="*/ 0 w 1340160"/>
              <a:gd name="connsiteY0" fmla="*/ 0 h 2606586"/>
              <a:gd name="connsiteX1" fmla="*/ 1340160 w 1340160"/>
              <a:gd name="connsiteY1" fmla="*/ 2606586 h 2606586"/>
              <a:gd name="connsiteX0" fmla="*/ 0 w 1340160"/>
              <a:gd name="connsiteY0" fmla="*/ 0 h 2606586"/>
              <a:gd name="connsiteX1" fmla="*/ 1340160 w 1340160"/>
              <a:gd name="connsiteY1" fmla="*/ 2606586 h 2606586"/>
              <a:gd name="connsiteX0" fmla="*/ 0 w 1195961"/>
              <a:gd name="connsiteY0" fmla="*/ 0 h 2593953"/>
              <a:gd name="connsiteX1" fmla="*/ 1195961 w 1195961"/>
              <a:gd name="connsiteY1" fmla="*/ 2593953 h 2593953"/>
              <a:gd name="connsiteX0" fmla="*/ 0 w 1195961"/>
              <a:gd name="connsiteY0" fmla="*/ 0 h 2593953"/>
              <a:gd name="connsiteX1" fmla="*/ 1195961 w 1195961"/>
              <a:gd name="connsiteY1" fmla="*/ 2593953 h 2593953"/>
              <a:gd name="connsiteX0" fmla="*/ 0 w 1195961"/>
              <a:gd name="connsiteY0" fmla="*/ 0 h 2593953"/>
              <a:gd name="connsiteX1" fmla="*/ 1195961 w 1195961"/>
              <a:gd name="connsiteY1" fmla="*/ 2593953 h 259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5961" h="2593953">
                <a:moveTo>
                  <a:pt x="0" y="0"/>
                </a:moveTo>
                <a:cubicBezTo>
                  <a:pt x="1247559" y="295277"/>
                  <a:pt x="1106657" y="1144539"/>
                  <a:pt x="1195961" y="2593953"/>
                </a:cubicBezTo>
              </a:path>
            </a:pathLst>
          </a:custGeom>
          <a:noFill/>
          <a:ln w="76200">
            <a:solidFill>
              <a:srgbClr val="9226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3D5DECA-337F-D50F-FA77-511F5E69E8B7}"/>
              </a:ext>
            </a:extLst>
          </p:cNvPr>
          <p:cNvSpPr/>
          <p:nvPr/>
        </p:nvSpPr>
        <p:spPr>
          <a:xfrm>
            <a:off x="6144007" y="3997999"/>
            <a:ext cx="640080" cy="640080"/>
          </a:xfrm>
          <a:prstGeom prst="ellipse">
            <a:avLst/>
          </a:prstGeom>
          <a:noFill/>
          <a:ln w="76200">
            <a:solidFill>
              <a:srgbClr val="8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067007-E7D1-EEE3-C967-747E17C0EAB1}"/>
              </a:ext>
            </a:extLst>
          </p:cNvPr>
          <p:cNvSpPr txBox="1"/>
          <p:nvPr/>
        </p:nvSpPr>
        <p:spPr>
          <a:xfrm>
            <a:off x="6912081" y="2867051"/>
            <a:ext cx="20640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8E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Data </a:t>
            </a:r>
            <a:br>
              <a:rPr lang="en-US" sz="3200" b="1" dirty="0">
                <a:solidFill>
                  <a:srgbClr val="8E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200" b="1" dirty="0">
                <a:solidFill>
                  <a:srgbClr val="8E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Retention</a:t>
            </a:r>
            <a:br>
              <a:rPr lang="en-US" sz="3200" b="1" dirty="0">
                <a:solidFill>
                  <a:srgbClr val="8E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200" b="1" dirty="0">
                <a:solidFill>
                  <a:srgbClr val="8E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Bitflip</a:t>
            </a:r>
            <a:endParaRPr lang="en-US" sz="3200" dirty="0">
              <a:solidFill>
                <a:srgbClr val="8E0000"/>
              </a:solidFill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DED4CD1B-2D45-3CE7-C070-9B3C2CFE8B39}"/>
              </a:ext>
            </a:extLst>
          </p:cNvPr>
          <p:cNvSpPr/>
          <p:nvPr/>
        </p:nvSpPr>
        <p:spPr>
          <a:xfrm>
            <a:off x="6610774" y="3658794"/>
            <a:ext cx="410609" cy="398856"/>
          </a:xfrm>
          <a:custGeom>
            <a:avLst/>
            <a:gdLst>
              <a:gd name="connsiteX0" fmla="*/ 0 w 1858111"/>
              <a:gd name="connsiteY0" fmla="*/ 0 h 3431357"/>
              <a:gd name="connsiteX1" fmla="*/ 1743959 w 1858111"/>
              <a:gd name="connsiteY1" fmla="*/ 1545996 h 3431357"/>
              <a:gd name="connsiteX2" fmla="*/ 1545996 w 1858111"/>
              <a:gd name="connsiteY2" fmla="*/ 3431357 h 3431357"/>
              <a:gd name="connsiteX0" fmla="*/ 0 w 1678802"/>
              <a:gd name="connsiteY0" fmla="*/ 0 h 3431357"/>
              <a:gd name="connsiteX1" fmla="*/ 1432874 w 1678802"/>
              <a:gd name="connsiteY1" fmla="*/ 1253765 h 3431357"/>
              <a:gd name="connsiteX2" fmla="*/ 1545996 w 1678802"/>
              <a:gd name="connsiteY2" fmla="*/ 3431357 h 3431357"/>
              <a:gd name="connsiteX0" fmla="*/ 0 w 1545996"/>
              <a:gd name="connsiteY0" fmla="*/ 0 h 3431357"/>
              <a:gd name="connsiteX1" fmla="*/ 1545996 w 1545996"/>
              <a:gd name="connsiteY1" fmla="*/ 3431357 h 3431357"/>
              <a:gd name="connsiteX0" fmla="*/ 0 w 1612784"/>
              <a:gd name="connsiteY0" fmla="*/ 0 h 3431357"/>
              <a:gd name="connsiteX1" fmla="*/ 1545996 w 1612784"/>
              <a:gd name="connsiteY1" fmla="*/ 3431357 h 3431357"/>
              <a:gd name="connsiteX0" fmla="*/ 0 w 1688730"/>
              <a:gd name="connsiteY0" fmla="*/ 0 h 3431357"/>
              <a:gd name="connsiteX1" fmla="*/ 1545996 w 1688730"/>
              <a:gd name="connsiteY1" fmla="*/ 3431357 h 3431357"/>
              <a:gd name="connsiteX0" fmla="*/ 0 w 2085462"/>
              <a:gd name="connsiteY0" fmla="*/ 0 h 2903456"/>
              <a:gd name="connsiteX1" fmla="*/ 1989056 w 2085462"/>
              <a:gd name="connsiteY1" fmla="*/ 2903456 h 2903456"/>
              <a:gd name="connsiteX0" fmla="*/ 0 w 1989056"/>
              <a:gd name="connsiteY0" fmla="*/ 0 h 2903456"/>
              <a:gd name="connsiteX1" fmla="*/ 1989056 w 1989056"/>
              <a:gd name="connsiteY1" fmla="*/ 2903456 h 2903456"/>
              <a:gd name="connsiteX0" fmla="*/ 0 w 1468909"/>
              <a:gd name="connsiteY0" fmla="*/ 0 h 2922406"/>
              <a:gd name="connsiteX1" fmla="*/ 1468909 w 1468909"/>
              <a:gd name="connsiteY1" fmla="*/ 2922406 h 2922406"/>
              <a:gd name="connsiteX0" fmla="*/ 0 w 1468909"/>
              <a:gd name="connsiteY0" fmla="*/ 0 h 2922406"/>
              <a:gd name="connsiteX1" fmla="*/ 1468909 w 1468909"/>
              <a:gd name="connsiteY1" fmla="*/ 2922406 h 2922406"/>
              <a:gd name="connsiteX0" fmla="*/ 0 w 1468909"/>
              <a:gd name="connsiteY0" fmla="*/ 0 h 2922406"/>
              <a:gd name="connsiteX1" fmla="*/ 1468909 w 1468909"/>
              <a:gd name="connsiteY1" fmla="*/ 2922406 h 2922406"/>
              <a:gd name="connsiteX0" fmla="*/ 0 w 1340160"/>
              <a:gd name="connsiteY0" fmla="*/ 0 h 2606586"/>
              <a:gd name="connsiteX1" fmla="*/ 1340160 w 1340160"/>
              <a:gd name="connsiteY1" fmla="*/ 2606586 h 2606586"/>
              <a:gd name="connsiteX0" fmla="*/ 0 w 1340160"/>
              <a:gd name="connsiteY0" fmla="*/ 0 h 2606586"/>
              <a:gd name="connsiteX1" fmla="*/ 1340160 w 1340160"/>
              <a:gd name="connsiteY1" fmla="*/ 2606586 h 2606586"/>
              <a:gd name="connsiteX0" fmla="*/ 0 w 1195961"/>
              <a:gd name="connsiteY0" fmla="*/ 0 h 2593953"/>
              <a:gd name="connsiteX1" fmla="*/ 1195961 w 1195961"/>
              <a:gd name="connsiteY1" fmla="*/ 2593953 h 2593953"/>
              <a:gd name="connsiteX0" fmla="*/ 0 w 1195961"/>
              <a:gd name="connsiteY0" fmla="*/ 0 h 2593953"/>
              <a:gd name="connsiteX1" fmla="*/ 1195961 w 1195961"/>
              <a:gd name="connsiteY1" fmla="*/ 2593953 h 2593953"/>
              <a:gd name="connsiteX0" fmla="*/ 0 w 1195961"/>
              <a:gd name="connsiteY0" fmla="*/ 0 h 2593953"/>
              <a:gd name="connsiteX1" fmla="*/ 1195961 w 1195961"/>
              <a:gd name="connsiteY1" fmla="*/ 2593953 h 2593953"/>
              <a:gd name="connsiteX0" fmla="*/ 0 w 1201112"/>
              <a:gd name="connsiteY0" fmla="*/ 0 h 1760188"/>
              <a:gd name="connsiteX1" fmla="*/ 1201112 w 1201112"/>
              <a:gd name="connsiteY1" fmla="*/ 1760188 h 1760188"/>
              <a:gd name="connsiteX0" fmla="*/ 0 w 668625"/>
              <a:gd name="connsiteY0" fmla="*/ 1014167 h 1040992"/>
              <a:gd name="connsiteX1" fmla="*/ 438915 w 668625"/>
              <a:gd name="connsiteY1" fmla="*/ 487817 h 1040992"/>
              <a:gd name="connsiteX0" fmla="*/ 88427 w 527342"/>
              <a:gd name="connsiteY0" fmla="*/ 567573 h 619023"/>
              <a:gd name="connsiteX1" fmla="*/ 527342 w 527342"/>
              <a:gd name="connsiteY1" fmla="*/ 41223 h 619023"/>
              <a:gd name="connsiteX0" fmla="*/ 287013 w 725928"/>
              <a:gd name="connsiteY0" fmla="*/ 698702 h 698702"/>
              <a:gd name="connsiteX1" fmla="*/ 725928 w 725928"/>
              <a:gd name="connsiteY1" fmla="*/ 172352 h 698702"/>
              <a:gd name="connsiteX0" fmla="*/ 0 w 438915"/>
              <a:gd name="connsiteY0" fmla="*/ 598059 h 598059"/>
              <a:gd name="connsiteX1" fmla="*/ 438915 w 438915"/>
              <a:gd name="connsiteY1" fmla="*/ 71709 h 598059"/>
              <a:gd name="connsiteX0" fmla="*/ 5101 w 444016"/>
              <a:gd name="connsiteY0" fmla="*/ 528994 h 528994"/>
              <a:gd name="connsiteX1" fmla="*/ 444016 w 444016"/>
              <a:gd name="connsiteY1" fmla="*/ 2644 h 528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4016" h="528994">
                <a:moveTo>
                  <a:pt x="5101" y="528994"/>
                </a:moveTo>
                <a:cubicBezTo>
                  <a:pt x="-34831" y="173683"/>
                  <a:pt x="164161" y="-25580"/>
                  <a:pt x="444016" y="2644"/>
                </a:cubicBezTo>
              </a:path>
            </a:pathLst>
          </a:custGeom>
          <a:noFill/>
          <a:ln w="76200">
            <a:solidFill>
              <a:srgbClr val="8E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91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1" animBg="1"/>
      <p:bldP spid="40" grpId="0" animBg="1"/>
      <p:bldP spid="44" grpId="0" animBg="1"/>
      <p:bldP spid="45" grpId="0" animBg="1"/>
      <p:bldP spid="46" grpId="0"/>
      <p:bldP spid="5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8ACCE-EF84-E319-27E5-556D7E0DB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412CF6-289F-FC89-D8B0-83A944B73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8299" y="6517178"/>
            <a:ext cx="4427556" cy="204298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9DDFF4-151C-9BF1-785C-E6D39A087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6517178"/>
            <a:ext cx="489065" cy="204298"/>
          </a:xfrm>
        </p:spPr>
        <p:txBody>
          <a:bodyPr/>
          <a:lstStyle/>
          <a:p>
            <a:fld id="{CBE5B309-C2CE-4D90-B104-F7E98438FC65}" type="slidenum">
              <a:rPr lang="tr-TR" smtClean="0"/>
              <a:pPr/>
              <a:t>25</a:t>
            </a:fld>
            <a:endParaRPr lang="tr-T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B95317-B2D7-6984-8D3E-4A0BADC89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>
            <a:noAutofit/>
          </a:bodyPr>
          <a:lstStyle/>
          <a:p>
            <a:r>
              <a:rPr lang="en-US" sz="4000" dirty="0"/>
              <a:t>Effect of Partial Charge Restoration</a:t>
            </a:r>
          </a:p>
        </p:txBody>
      </p:sp>
      <p:pic>
        <p:nvPicPr>
          <p:cNvPr id="17" name="Picture 16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8E08E1A0-EF9B-C2E3-1A59-E464FD3D8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44" y="1615547"/>
            <a:ext cx="8314528" cy="24331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DFD8F2C-E060-8179-8F10-CBAAD49E51E6}"/>
              </a:ext>
            </a:extLst>
          </p:cNvPr>
          <p:cNvSpPr txBox="1"/>
          <p:nvPr/>
        </p:nvSpPr>
        <p:spPr>
          <a:xfrm>
            <a:off x="1996154" y="4000059"/>
            <a:ext cx="5599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Charge Restoration Latency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E219C9-00B0-FAAC-977D-4C94E410EAE0}"/>
              </a:ext>
            </a:extLst>
          </p:cNvPr>
          <p:cNvSpPr txBox="1"/>
          <p:nvPr/>
        </p:nvSpPr>
        <p:spPr>
          <a:xfrm rot="16200000">
            <a:off x="-1749669" y="2355047"/>
            <a:ext cx="4214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Normalized </a:t>
            </a:r>
            <a:b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RowHammer Threshold</a:t>
            </a:r>
            <a:endParaRPr lang="en-US" sz="28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8880F4E-39DA-11B4-8B86-558423558E67}"/>
              </a:ext>
            </a:extLst>
          </p:cNvPr>
          <p:cNvGrpSpPr/>
          <p:nvPr/>
        </p:nvGrpSpPr>
        <p:grpSpPr>
          <a:xfrm>
            <a:off x="1220503" y="1832778"/>
            <a:ext cx="6459822" cy="391833"/>
            <a:chOff x="1039528" y="2429678"/>
            <a:chExt cx="6459822" cy="39183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90AC914-2630-5DAE-0269-234F74123651}"/>
                </a:ext>
              </a:extLst>
            </p:cNvPr>
            <p:cNvSpPr/>
            <p:nvPr/>
          </p:nvSpPr>
          <p:spPr>
            <a:xfrm>
              <a:off x="1039528" y="2429678"/>
              <a:ext cx="1760822" cy="389984"/>
            </a:xfrm>
            <a:prstGeom prst="roundRect">
              <a:avLst>
                <a:gd name="adj" fmla="val 9911"/>
              </a:avLst>
            </a:prstGeom>
            <a:noFill/>
            <a:ln w="76200">
              <a:solidFill>
                <a:srgbClr val="33502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29CECAE-EEA9-0FC0-BC9E-FF36F76E0086}"/>
                </a:ext>
              </a:extLst>
            </p:cNvPr>
            <p:cNvSpPr/>
            <p:nvPr/>
          </p:nvSpPr>
          <p:spPr>
            <a:xfrm>
              <a:off x="3744628" y="2431527"/>
              <a:ext cx="2459322" cy="389984"/>
            </a:xfrm>
            <a:prstGeom prst="roundRect">
              <a:avLst>
                <a:gd name="adj" fmla="val 9911"/>
              </a:avLst>
            </a:prstGeom>
            <a:noFill/>
            <a:ln w="76200">
              <a:solidFill>
                <a:srgbClr val="33502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C4578DD-2319-0B5B-22D2-75E19BFEA864}"/>
                </a:ext>
              </a:extLst>
            </p:cNvPr>
            <p:cNvSpPr/>
            <p:nvPr/>
          </p:nvSpPr>
          <p:spPr>
            <a:xfrm>
              <a:off x="6457949" y="2429678"/>
              <a:ext cx="1041401" cy="389984"/>
            </a:xfrm>
            <a:prstGeom prst="roundRect">
              <a:avLst>
                <a:gd name="adj" fmla="val 9911"/>
              </a:avLst>
            </a:prstGeom>
            <a:noFill/>
            <a:ln w="76200">
              <a:solidFill>
                <a:srgbClr val="33502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4676865-B03F-9C2B-AD98-D7BD0A23D016}"/>
              </a:ext>
            </a:extLst>
          </p:cNvPr>
          <p:cNvGrpSpPr/>
          <p:nvPr/>
        </p:nvGrpSpPr>
        <p:grpSpPr>
          <a:xfrm>
            <a:off x="2764631" y="2036286"/>
            <a:ext cx="6126956" cy="1256189"/>
            <a:chOff x="2583656" y="2633186"/>
            <a:chExt cx="6126956" cy="1256189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62F8F9-C40F-3C9B-A165-9D52D3791682}"/>
                </a:ext>
              </a:extLst>
            </p:cNvPr>
            <p:cNvSpPr/>
            <p:nvPr/>
          </p:nvSpPr>
          <p:spPr>
            <a:xfrm>
              <a:off x="2583656" y="2640806"/>
              <a:ext cx="727482" cy="1248569"/>
            </a:xfrm>
            <a:custGeom>
              <a:avLst/>
              <a:gdLst>
                <a:gd name="connsiteX0" fmla="*/ 0 w 1858111"/>
                <a:gd name="connsiteY0" fmla="*/ 0 h 3431357"/>
                <a:gd name="connsiteX1" fmla="*/ 1743959 w 1858111"/>
                <a:gd name="connsiteY1" fmla="*/ 1545996 h 3431357"/>
                <a:gd name="connsiteX2" fmla="*/ 1545996 w 1858111"/>
                <a:gd name="connsiteY2" fmla="*/ 3431357 h 3431357"/>
                <a:gd name="connsiteX0" fmla="*/ 0 w 1678802"/>
                <a:gd name="connsiteY0" fmla="*/ 0 h 3431357"/>
                <a:gd name="connsiteX1" fmla="*/ 1432874 w 1678802"/>
                <a:gd name="connsiteY1" fmla="*/ 1253765 h 3431357"/>
                <a:gd name="connsiteX2" fmla="*/ 1545996 w 1678802"/>
                <a:gd name="connsiteY2" fmla="*/ 3431357 h 3431357"/>
                <a:gd name="connsiteX0" fmla="*/ 0 w 1545996"/>
                <a:gd name="connsiteY0" fmla="*/ 0 h 3431357"/>
                <a:gd name="connsiteX1" fmla="*/ 1545996 w 1545996"/>
                <a:gd name="connsiteY1" fmla="*/ 3431357 h 3431357"/>
                <a:gd name="connsiteX0" fmla="*/ 0 w 1612784"/>
                <a:gd name="connsiteY0" fmla="*/ 0 h 3431357"/>
                <a:gd name="connsiteX1" fmla="*/ 1545996 w 1612784"/>
                <a:gd name="connsiteY1" fmla="*/ 3431357 h 3431357"/>
                <a:gd name="connsiteX0" fmla="*/ 0 w 1688730"/>
                <a:gd name="connsiteY0" fmla="*/ 0 h 3431357"/>
                <a:gd name="connsiteX1" fmla="*/ 1545996 w 1688730"/>
                <a:gd name="connsiteY1" fmla="*/ 3431357 h 3431357"/>
                <a:gd name="connsiteX0" fmla="*/ 0 w 2085462"/>
                <a:gd name="connsiteY0" fmla="*/ 0 h 2903456"/>
                <a:gd name="connsiteX1" fmla="*/ 1989056 w 2085462"/>
                <a:gd name="connsiteY1" fmla="*/ 2903456 h 2903456"/>
                <a:gd name="connsiteX0" fmla="*/ 0 w 1989056"/>
                <a:gd name="connsiteY0" fmla="*/ 0 h 2903456"/>
                <a:gd name="connsiteX1" fmla="*/ 1989056 w 1989056"/>
                <a:gd name="connsiteY1" fmla="*/ 2903456 h 2903456"/>
                <a:gd name="connsiteX0" fmla="*/ 0 w 1468909"/>
                <a:gd name="connsiteY0" fmla="*/ 0 h 2922406"/>
                <a:gd name="connsiteX1" fmla="*/ 1468909 w 1468909"/>
                <a:gd name="connsiteY1" fmla="*/ 2922406 h 2922406"/>
                <a:gd name="connsiteX0" fmla="*/ 0 w 1468909"/>
                <a:gd name="connsiteY0" fmla="*/ 0 h 2922406"/>
                <a:gd name="connsiteX1" fmla="*/ 1468909 w 1468909"/>
                <a:gd name="connsiteY1" fmla="*/ 2922406 h 2922406"/>
                <a:gd name="connsiteX0" fmla="*/ 0 w 1468909"/>
                <a:gd name="connsiteY0" fmla="*/ 0 h 2922406"/>
                <a:gd name="connsiteX1" fmla="*/ 1468909 w 1468909"/>
                <a:gd name="connsiteY1" fmla="*/ 2922406 h 2922406"/>
                <a:gd name="connsiteX0" fmla="*/ 0 w 1340160"/>
                <a:gd name="connsiteY0" fmla="*/ 0 h 2606586"/>
                <a:gd name="connsiteX1" fmla="*/ 1340160 w 1340160"/>
                <a:gd name="connsiteY1" fmla="*/ 2606586 h 2606586"/>
                <a:gd name="connsiteX0" fmla="*/ 0 w 1340160"/>
                <a:gd name="connsiteY0" fmla="*/ 0 h 2606586"/>
                <a:gd name="connsiteX1" fmla="*/ 1340160 w 1340160"/>
                <a:gd name="connsiteY1" fmla="*/ 2606586 h 2606586"/>
                <a:gd name="connsiteX0" fmla="*/ 0 w 1195961"/>
                <a:gd name="connsiteY0" fmla="*/ 0 h 2593953"/>
                <a:gd name="connsiteX1" fmla="*/ 1195961 w 1195961"/>
                <a:gd name="connsiteY1" fmla="*/ 2593953 h 2593953"/>
                <a:gd name="connsiteX0" fmla="*/ 0 w 1195961"/>
                <a:gd name="connsiteY0" fmla="*/ 0 h 2593953"/>
                <a:gd name="connsiteX1" fmla="*/ 1195961 w 1195961"/>
                <a:gd name="connsiteY1" fmla="*/ 2593953 h 2593953"/>
                <a:gd name="connsiteX0" fmla="*/ 0 w 1195961"/>
                <a:gd name="connsiteY0" fmla="*/ 0 h 2593953"/>
                <a:gd name="connsiteX1" fmla="*/ 1195961 w 1195961"/>
                <a:gd name="connsiteY1" fmla="*/ 2593953 h 2593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5961" h="2593953">
                  <a:moveTo>
                    <a:pt x="0" y="0"/>
                  </a:moveTo>
                  <a:cubicBezTo>
                    <a:pt x="1247559" y="295277"/>
                    <a:pt x="1106657" y="1144539"/>
                    <a:pt x="1195961" y="2593953"/>
                  </a:cubicBezTo>
                </a:path>
              </a:pathLst>
            </a:custGeom>
            <a:noFill/>
            <a:ln w="76200">
              <a:solidFill>
                <a:srgbClr val="922600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0ECF02A-71EE-FAD8-6332-B0FD492E950D}"/>
                </a:ext>
              </a:extLst>
            </p:cNvPr>
            <p:cNvSpPr/>
            <p:nvPr/>
          </p:nvSpPr>
          <p:spPr>
            <a:xfrm>
              <a:off x="7267575" y="2633186"/>
              <a:ext cx="1443037" cy="1172052"/>
            </a:xfrm>
            <a:custGeom>
              <a:avLst/>
              <a:gdLst>
                <a:gd name="connsiteX0" fmla="*/ 0 w 1858111"/>
                <a:gd name="connsiteY0" fmla="*/ 0 h 3431357"/>
                <a:gd name="connsiteX1" fmla="*/ 1743959 w 1858111"/>
                <a:gd name="connsiteY1" fmla="*/ 1545996 h 3431357"/>
                <a:gd name="connsiteX2" fmla="*/ 1545996 w 1858111"/>
                <a:gd name="connsiteY2" fmla="*/ 3431357 h 3431357"/>
                <a:gd name="connsiteX0" fmla="*/ 0 w 1678802"/>
                <a:gd name="connsiteY0" fmla="*/ 0 h 3431357"/>
                <a:gd name="connsiteX1" fmla="*/ 1432874 w 1678802"/>
                <a:gd name="connsiteY1" fmla="*/ 1253765 h 3431357"/>
                <a:gd name="connsiteX2" fmla="*/ 1545996 w 1678802"/>
                <a:gd name="connsiteY2" fmla="*/ 3431357 h 3431357"/>
                <a:gd name="connsiteX0" fmla="*/ 0 w 1545996"/>
                <a:gd name="connsiteY0" fmla="*/ 0 h 3431357"/>
                <a:gd name="connsiteX1" fmla="*/ 1545996 w 1545996"/>
                <a:gd name="connsiteY1" fmla="*/ 3431357 h 3431357"/>
                <a:gd name="connsiteX0" fmla="*/ 0 w 1612784"/>
                <a:gd name="connsiteY0" fmla="*/ 0 h 3431357"/>
                <a:gd name="connsiteX1" fmla="*/ 1545996 w 1612784"/>
                <a:gd name="connsiteY1" fmla="*/ 3431357 h 3431357"/>
                <a:gd name="connsiteX0" fmla="*/ 0 w 1688730"/>
                <a:gd name="connsiteY0" fmla="*/ 0 h 3431357"/>
                <a:gd name="connsiteX1" fmla="*/ 1545996 w 1688730"/>
                <a:gd name="connsiteY1" fmla="*/ 3431357 h 3431357"/>
                <a:gd name="connsiteX0" fmla="*/ 0 w 2085462"/>
                <a:gd name="connsiteY0" fmla="*/ 0 h 2903456"/>
                <a:gd name="connsiteX1" fmla="*/ 1989056 w 2085462"/>
                <a:gd name="connsiteY1" fmla="*/ 2903456 h 2903456"/>
                <a:gd name="connsiteX0" fmla="*/ 0 w 1989056"/>
                <a:gd name="connsiteY0" fmla="*/ 0 h 2903456"/>
                <a:gd name="connsiteX1" fmla="*/ 1989056 w 1989056"/>
                <a:gd name="connsiteY1" fmla="*/ 2903456 h 2903456"/>
                <a:gd name="connsiteX0" fmla="*/ 0 w 1468909"/>
                <a:gd name="connsiteY0" fmla="*/ 0 h 2922406"/>
                <a:gd name="connsiteX1" fmla="*/ 1468909 w 1468909"/>
                <a:gd name="connsiteY1" fmla="*/ 2922406 h 2922406"/>
                <a:gd name="connsiteX0" fmla="*/ 0 w 1468909"/>
                <a:gd name="connsiteY0" fmla="*/ 0 h 2922406"/>
                <a:gd name="connsiteX1" fmla="*/ 1468909 w 1468909"/>
                <a:gd name="connsiteY1" fmla="*/ 2922406 h 2922406"/>
                <a:gd name="connsiteX0" fmla="*/ 0 w 1468909"/>
                <a:gd name="connsiteY0" fmla="*/ 0 h 2922406"/>
                <a:gd name="connsiteX1" fmla="*/ 1468909 w 1468909"/>
                <a:gd name="connsiteY1" fmla="*/ 2922406 h 2922406"/>
                <a:gd name="connsiteX0" fmla="*/ 0 w 1340160"/>
                <a:gd name="connsiteY0" fmla="*/ 0 h 2606586"/>
                <a:gd name="connsiteX1" fmla="*/ 1340160 w 1340160"/>
                <a:gd name="connsiteY1" fmla="*/ 2606586 h 2606586"/>
                <a:gd name="connsiteX0" fmla="*/ 0 w 1340160"/>
                <a:gd name="connsiteY0" fmla="*/ 0 h 2606586"/>
                <a:gd name="connsiteX1" fmla="*/ 1340160 w 1340160"/>
                <a:gd name="connsiteY1" fmla="*/ 2606586 h 2606586"/>
                <a:gd name="connsiteX0" fmla="*/ 0 w 1195961"/>
                <a:gd name="connsiteY0" fmla="*/ 0 h 2593953"/>
                <a:gd name="connsiteX1" fmla="*/ 1195961 w 1195961"/>
                <a:gd name="connsiteY1" fmla="*/ 2593953 h 2593953"/>
                <a:gd name="connsiteX0" fmla="*/ 0 w 1195961"/>
                <a:gd name="connsiteY0" fmla="*/ 0 h 2593953"/>
                <a:gd name="connsiteX1" fmla="*/ 1195961 w 1195961"/>
                <a:gd name="connsiteY1" fmla="*/ 2593953 h 2593953"/>
                <a:gd name="connsiteX0" fmla="*/ 0 w 1195961"/>
                <a:gd name="connsiteY0" fmla="*/ 0 h 2593953"/>
                <a:gd name="connsiteX1" fmla="*/ 1195961 w 1195961"/>
                <a:gd name="connsiteY1" fmla="*/ 2593953 h 2593953"/>
                <a:gd name="connsiteX0" fmla="*/ 0 w 1195961"/>
                <a:gd name="connsiteY0" fmla="*/ 0 h 2593953"/>
                <a:gd name="connsiteX1" fmla="*/ 1195961 w 1195961"/>
                <a:gd name="connsiteY1" fmla="*/ 2593953 h 2593953"/>
                <a:gd name="connsiteX0" fmla="*/ 0 w 1195961"/>
                <a:gd name="connsiteY0" fmla="*/ 0 h 2593953"/>
                <a:gd name="connsiteX1" fmla="*/ 1195961 w 1195961"/>
                <a:gd name="connsiteY1" fmla="*/ 2593953 h 2593953"/>
                <a:gd name="connsiteX0" fmla="*/ 0 w 1195961"/>
                <a:gd name="connsiteY0" fmla="*/ 0 h 2593953"/>
                <a:gd name="connsiteX1" fmla="*/ 1195961 w 1195961"/>
                <a:gd name="connsiteY1" fmla="*/ 2593953 h 2593953"/>
                <a:gd name="connsiteX0" fmla="*/ 0 w 1195961"/>
                <a:gd name="connsiteY0" fmla="*/ 0 h 2593953"/>
                <a:gd name="connsiteX1" fmla="*/ 1195961 w 1195961"/>
                <a:gd name="connsiteY1" fmla="*/ 2593953 h 2593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5961" h="2593953">
                  <a:moveTo>
                    <a:pt x="0" y="0"/>
                  </a:moveTo>
                  <a:cubicBezTo>
                    <a:pt x="880482" y="242575"/>
                    <a:pt x="861939" y="1049677"/>
                    <a:pt x="1195961" y="2593953"/>
                  </a:cubicBezTo>
                </a:path>
              </a:pathLst>
            </a:custGeom>
            <a:noFill/>
            <a:ln w="76200">
              <a:solidFill>
                <a:srgbClr val="922600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32DD0FC-4039-219D-44CF-C50D52FFDBBA}"/>
              </a:ext>
            </a:extLst>
          </p:cNvPr>
          <p:cNvGrpSpPr/>
          <p:nvPr/>
        </p:nvGrpSpPr>
        <p:grpSpPr>
          <a:xfrm>
            <a:off x="3261361" y="3290206"/>
            <a:ext cx="6146404" cy="1497911"/>
            <a:chOff x="3080386" y="3887106"/>
            <a:chExt cx="6146404" cy="149791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B1E387-83B5-9D32-9A53-4717FE84D3B1}"/>
                </a:ext>
              </a:extLst>
            </p:cNvPr>
            <p:cNvSpPr txBox="1"/>
            <p:nvPr/>
          </p:nvSpPr>
          <p:spPr>
            <a:xfrm>
              <a:off x="6414070" y="4615576"/>
              <a:ext cx="281272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solidFill>
                    <a:srgbClr val="8E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Data </a:t>
              </a:r>
              <a:br>
                <a:rPr lang="en-US" sz="2200" b="1" dirty="0">
                  <a:solidFill>
                    <a:srgbClr val="8E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en-US" sz="2200" b="1" dirty="0">
                  <a:solidFill>
                    <a:srgbClr val="8E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Retention Bitflips</a:t>
              </a:r>
              <a:endParaRPr lang="en-US" sz="2200" dirty="0">
                <a:solidFill>
                  <a:srgbClr val="8E0000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50FB4A8-F564-DB99-D0C5-86EA6C5E6AAF}"/>
                </a:ext>
              </a:extLst>
            </p:cNvPr>
            <p:cNvSpPr/>
            <p:nvPr/>
          </p:nvSpPr>
          <p:spPr>
            <a:xfrm>
              <a:off x="3080386" y="3887107"/>
              <a:ext cx="447497" cy="447497"/>
            </a:xfrm>
            <a:prstGeom prst="ellipse">
              <a:avLst/>
            </a:prstGeom>
            <a:noFill/>
            <a:ln w="76200">
              <a:solidFill>
                <a:srgbClr val="8E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684E358-0C7C-4E09-BE7D-5FCDE8B72265}"/>
                </a:ext>
              </a:extLst>
            </p:cNvPr>
            <p:cNvSpPr/>
            <p:nvPr/>
          </p:nvSpPr>
          <p:spPr>
            <a:xfrm rot="5109159">
              <a:off x="5025863" y="2474570"/>
              <a:ext cx="990243" cy="3879503"/>
            </a:xfrm>
            <a:custGeom>
              <a:avLst/>
              <a:gdLst>
                <a:gd name="connsiteX0" fmla="*/ 0 w 1858111"/>
                <a:gd name="connsiteY0" fmla="*/ 0 h 3431357"/>
                <a:gd name="connsiteX1" fmla="*/ 1743959 w 1858111"/>
                <a:gd name="connsiteY1" fmla="*/ 1545996 h 3431357"/>
                <a:gd name="connsiteX2" fmla="*/ 1545996 w 1858111"/>
                <a:gd name="connsiteY2" fmla="*/ 3431357 h 3431357"/>
                <a:gd name="connsiteX0" fmla="*/ 0 w 1678802"/>
                <a:gd name="connsiteY0" fmla="*/ 0 h 3431357"/>
                <a:gd name="connsiteX1" fmla="*/ 1432874 w 1678802"/>
                <a:gd name="connsiteY1" fmla="*/ 1253765 h 3431357"/>
                <a:gd name="connsiteX2" fmla="*/ 1545996 w 1678802"/>
                <a:gd name="connsiteY2" fmla="*/ 3431357 h 3431357"/>
                <a:gd name="connsiteX0" fmla="*/ 0 w 1545996"/>
                <a:gd name="connsiteY0" fmla="*/ 0 h 3431357"/>
                <a:gd name="connsiteX1" fmla="*/ 1545996 w 1545996"/>
                <a:gd name="connsiteY1" fmla="*/ 3431357 h 3431357"/>
                <a:gd name="connsiteX0" fmla="*/ 0 w 1612784"/>
                <a:gd name="connsiteY0" fmla="*/ 0 h 3431357"/>
                <a:gd name="connsiteX1" fmla="*/ 1545996 w 1612784"/>
                <a:gd name="connsiteY1" fmla="*/ 3431357 h 3431357"/>
                <a:gd name="connsiteX0" fmla="*/ 0 w 1688730"/>
                <a:gd name="connsiteY0" fmla="*/ 0 h 3431357"/>
                <a:gd name="connsiteX1" fmla="*/ 1545996 w 1688730"/>
                <a:gd name="connsiteY1" fmla="*/ 3431357 h 3431357"/>
                <a:gd name="connsiteX0" fmla="*/ 0 w 2085462"/>
                <a:gd name="connsiteY0" fmla="*/ 0 h 2903456"/>
                <a:gd name="connsiteX1" fmla="*/ 1989056 w 2085462"/>
                <a:gd name="connsiteY1" fmla="*/ 2903456 h 2903456"/>
                <a:gd name="connsiteX0" fmla="*/ 0 w 1989056"/>
                <a:gd name="connsiteY0" fmla="*/ 0 h 2903456"/>
                <a:gd name="connsiteX1" fmla="*/ 1989056 w 1989056"/>
                <a:gd name="connsiteY1" fmla="*/ 2903456 h 2903456"/>
                <a:gd name="connsiteX0" fmla="*/ 0 w 1468909"/>
                <a:gd name="connsiteY0" fmla="*/ 0 h 2922406"/>
                <a:gd name="connsiteX1" fmla="*/ 1468909 w 1468909"/>
                <a:gd name="connsiteY1" fmla="*/ 2922406 h 2922406"/>
                <a:gd name="connsiteX0" fmla="*/ 0 w 1468909"/>
                <a:gd name="connsiteY0" fmla="*/ 0 h 2922406"/>
                <a:gd name="connsiteX1" fmla="*/ 1468909 w 1468909"/>
                <a:gd name="connsiteY1" fmla="*/ 2922406 h 2922406"/>
                <a:gd name="connsiteX0" fmla="*/ 0 w 1468909"/>
                <a:gd name="connsiteY0" fmla="*/ 0 h 2922406"/>
                <a:gd name="connsiteX1" fmla="*/ 1468909 w 1468909"/>
                <a:gd name="connsiteY1" fmla="*/ 2922406 h 2922406"/>
                <a:gd name="connsiteX0" fmla="*/ 0 w 1340160"/>
                <a:gd name="connsiteY0" fmla="*/ 0 h 2606586"/>
                <a:gd name="connsiteX1" fmla="*/ 1340160 w 1340160"/>
                <a:gd name="connsiteY1" fmla="*/ 2606586 h 2606586"/>
                <a:gd name="connsiteX0" fmla="*/ 0 w 1340160"/>
                <a:gd name="connsiteY0" fmla="*/ 0 h 2606586"/>
                <a:gd name="connsiteX1" fmla="*/ 1340160 w 1340160"/>
                <a:gd name="connsiteY1" fmla="*/ 2606586 h 2606586"/>
                <a:gd name="connsiteX0" fmla="*/ 0 w 1195961"/>
                <a:gd name="connsiteY0" fmla="*/ 0 h 2593953"/>
                <a:gd name="connsiteX1" fmla="*/ 1195961 w 1195961"/>
                <a:gd name="connsiteY1" fmla="*/ 2593953 h 2593953"/>
                <a:gd name="connsiteX0" fmla="*/ 0 w 1195961"/>
                <a:gd name="connsiteY0" fmla="*/ 0 h 2593953"/>
                <a:gd name="connsiteX1" fmla="*/ 1195961 w 1195961"/>
                <a:gd name="connsiteY1" fmla="*/ 2593953 h 2593953"/>
                <a:gd name="connsiteX0" fmla="*/ 0 w 1195961"/>
                <a:gd name="connsiteY0" fmla="*/ 0 h 2593953"/>
                <a:gd name="connsiteX1" fmla="*/ 1195961 w 1195961"/>
                <a:gd name="connsiteY1" fmla="*/ 2593953 h 2593953"/>
                <a:gd name="connsiteX0" fmla="*/ 0 w 1201112"/>
                <a:gd name="connsiteY0" fmla="*/ 0 h 1760188"/>
                <a:gd name="connsiteX1" fmla="*/ 1201112 w 1201112"/>
                <a:gd name="connsiteY1" fmla="*/ 1760188 h 1760188"/>
                <a:gd name="connsiteX0" fmla="*/ 0 w 668625"/>
                <a:gd name="connsiteY0" fmla="*/ 1014167 h 1040992"/>
                <a:gd name="connsiteX1" fmla="*/ 438915 w 668625"/>
                <a:gd name="connsiteY1" fmla="*/ 487817 h 1040992"/>
                <a:gd name="connsiteX0" fmla="*/ 88427 w 527342"/>
                <a:gd name="connsiteY0" fmla="*/ 567573 h 619023"/>
                <a:gd name="connsiteX1" fmla="*/ 527342 w 527342"/>
                <a:gd name="connsiteY1" fmla="*/ 41223 h 619023"/>
                <a:gd name="connsiteX0" fmla="*/ 287013 w 725928"/>
                <a:gd name="connsiteY0" fmla="*/ 698702 h 698702"/>
                <a:gd name="connsiteX1" fmla="*/ 725928 w 725928"/>
                <a:gd name="connsiteY1" fmla="*/ 172352 h 698702"/>
                <a:gd name="connsiteX0" fmla="*/ 0 w 438915"/>
                <a:gd name="connsiteY0" fmla="*/ 598059 h 598059"/>
                <a:gd name="connsiteX1" fmla="*/ 438915 w 438915"/>
                <a:gd name="connsiteY1" fmla="*/ 71709 h 598059"/>
                <a:gd name="connsiteX0" fmla="*/ 5101 w 444016"/>
                <a:gd name="connsiteY0" fmla="*/ 528994 h 528994"/>
                <a:gd name="connsiteX1" fmla="*/ 444016 w 444016"/>
                <a:gd name="connsiteY1" fmla="*/ 2644 h 528994"/>
                <a:gd name="connsiteX0" fmla="*/ 3820 w 523681"/>
                <a:gd name="connsiteY0" fmla="*/ 526337 h 526337"/>
                <a:gd name="connsiteX1" fmla="*/ 523681 w 523681"/>
                <a:gd name="connsiteY1" fmla="*/ 2674 h 526337"/>
                <a:gd name="connsiteX0" fmla="*/ 1294 w 1137062"/>
                <a:gd name="connsiteY0" fmla="*/ 530257 h 530257"/>
                <a:gd name="connsiteX1" fmla="*/ 1137062 w 1137062"/>
                <a:gd name="connsiteY1" fmla="*/ 2629 h 530257"/>
                <a:gd name="connsiteX0" fmla="*/ 4619 w 1140387"/>
                <a:gd name="connsiteY0" fmla="*/ 527628 h 527628"/>
                <a:gd name="connsiteX1" fmla="*/ 1140387 w 1140387"/>
                <a:gd name="connsiteY1" fmla="*/ 0 h 527628"/>
                <a:gd name="connsiteX0" fmla="*/ 2597 w 1138365"/>
                <a:gd name="connsiteY0" fmla="*/ 527628 h 527628"/>
                <a:gd name="connsiteX1" fmla="*/ 1138365 w 1138365"/>
                <a:gd name="connsiteY1" fmla="*/ 0 h 527628"/>
                <a:gd name="connsiteX0" fmla="*/ 0 w 1135768"/>
                <a:gd name="connsiteY0" fmla="*/ 527628 h 527628"/>
                <a:gd name="connsiteX1" fmla="*/ 1135768 w 1135768"/>
                <a:gd name="connsiteY1" fmla="*/ 0 h 52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35768" h="527628">
                  <a:moveTo>
                    <a:pt x="0" y="527628"/>
                  </a:moveTo>
                  <a:cubicBezTo>
                    <a:pt x="233412" y="154704"/>
                    <a:pt x="382579" y="127107"/>
                    <a:pt x="1135768" y="0"/>
                  </a:cubicBezTo>
                </a:path>
              </a:pathLst>
            </a:custGeom>
            <a:noFill/>
            <a:ln w="76200">
              <a:solidFill>
                <a:srgbClr val="8E0000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F3149C7-B714-E654-B2D0-3EE965B68881}"/>
                </a:ext>
              </a:extLst>
            </p:cNvPr>
            <p:cNvSpPr/>
            <p:nvPr/>
          </p:nvSpPr>
          <p:spPr>
            <a:xfrm>
              <a:off x="8486863" y="3887106"/>
              <a:ext cx="447497" cy="447497"/>
            </a:xfrm>
            <a:prstGeom prst="ellipse">
              <a:avLst/>
            </a:prstGeom>
            <a:noFill/>
            <a:ln w="76200">
              <a:solidFill>
                <a:srgbClr val="8E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6237E96-D225-75A3-2EAC-4E51BB3BF604}"/>
                </a:ext>
              </a:extLst>
            </p:cNvPr>
            <p:cNvSpPr/>
            <p:nvPr/>
          </p:nvSpPr>
          <p:spPr>
            <a:xfrm rot="5109159" flipV="1">
              <a:off x="8013921" y="4203266"/>
              <a:ext cx="527762" cy="464383"/>
            </a:xfrm>
            <a:custGeom>
              <a:avLst/>
              <a:gdLst>
                <a:gd name="connsiteX0" fmla="*/ 0 w 1858111"/>
                <a:gd name="connsiteY0" fmla="*/ 0 h 3431357"/>
                <a:gd name="connsiteX1" fmla="*/ 1743959 w 1858111"/>
                <a:gd name="connsiteY1" fmla="*/ 1545996 h 3431357"/>
                <a:gd name="connsiteX2" fmla="*/ 1545996 w 1858111"/>
                <a:gd name="connsiteY2" fmla="*/ 3431357 h 3431357"/>
                <a:gd name="connsiteX0" fmla="*/ 0 w 1678802"/>
                <a:gd name="connsiteY0" fmla="*/ 0 h 3431357"/>
                <a:gd name="connsiteX1" fmla="*/ 1432874 w 1678802"/>
                <a:gd name="connsiteY1" fmla="*/ 1253765 h 3431357"/>
                <a:gd name="connsiteX2" fmla="*/ 1545996 w 1678802"/>
                <a:gd name="connsiteY2" fmla="*/ 3431357 h 3431357"/>
                <a:gd name="connsiteX0" fmla="*/ 0 w 1545996"/>
                <a:gd name="connsiteY0" fmla="*/ 0 h 3431357"/>
                <a:gd name="connsiteX1" fmla="*/ 1545996 w 1545996"/>
                <a:gd name="connsiteY1" fmla="*/ 3431357 h 3431357"/>
                <a:gd name="connsiteX0" fmla="*/ 0 w 1612784"/>
                <a:gd name="connsiteY0" fmla="*/ 0 h 3431357"/>
                <a:gd name="connsiteX1" fmla="*/ 1545996 w 1612784"/>
                <a:gd name="connsiteY1" fmla="*/ 3431357 h 3431357"/>
                <a:gd name="connsiteX0" fmla="*/ 0 w 1688730"/>
                <a:gd name="connsiteY0" fmla="*/ 0 h 3431357"/>
                <a:gd name="connsiteX1" fmla="*/ 1545996 w 1688730"/>
                <a:gd name="connsiteY1" fmla="*/ 3431357 h 3431357"/>
                <a:gd name="connsiteX0" fmla="*/ 0 w 2085462"/>
                <a:gd name="connsiteY0" fmla="*/ 0 h 2903456"/>
                <a:gd name="connsiteX1" fmla="*/ 1989056 w 2085462"/>
                <a:gd name="connsiteY1" fmla="*/ 2903456 h 2903456"/>
                <a:gd name="connsiteX0" fmla="*/ 0 w 1989056"/>
                <a:gd name="connsiteY0" fmla="*/ 0 h 2903456"/>
                <a:gd name="connsiteX1" fmla="*/ 1989056 w 1989056"/>
                <a:gd name="connsiteY1" fmla="*/ 2903456 h 2903456"/>
                <a:gd name="connsiteX0" fmla="*/ 0 w 1468909"/>
                <a:gd name="connsiteY0" fmla="*/ 0 h 2922406"/>
                <a:gd name="connsiteX1" fmla="*/ 1468909 w 1468909"/>
                <a:gd name="connsiteY1" fmla="*/ 2922406 h 2922406"/>
                <a:gd name="connsiteX0" fmla="*/ 0 w 1468909"/>
                <a:gd name="connsiteY0" fmla="*/ 0 h 2922406"/>
                <a:gd name="connsiteX1" fmla="*/ 1468909 w 1468909"/>
                <a:gd name="connsiteY1" fmla="*/ 2922406 h 2922406"/>
                <a:gd name="connsiteX0" fmla="*/ 0 w 1468909"/>
                <a:gd name="connsiteY0" fmla="*/ 0 h 2922406"/>
                <a:gd name="connsiteX1" fmla="*/ 1468909 w 1468909"/>
                <a:gd name="connsiteY1" fmla="*/ 2922406 h 2922406"/>
                <a:gd name="connsiteX0" fmla="*/ 0 w 1340160"/>
                <a:gd name="connsiteY0" fmla="*/ 0 h 2606586"/>
                <a:gd name="connsiteX1" fmla="*/ 1340160 w 1340160"/>
                <a:gd name="connsiteY1" fmla="*/ 2606586 h 2606586"/>
                <a:gd name="connsiteX0" fmla="*/ 0 w 1340160"/>
                <a:gd name="connsiteY0" fmla="*/ 0 h 2606586"/>
                <a:gd name="connsiteX1" fmla="*/ 1340160 w 1340160"/>
                <a:gd name="connsiteY1" fmla="*/ 2606586 h 2606586"/>
                <a:gd name="connsiteX0" fmla="*/ 0 w 1195961"/>
                <a:gd name="connsiteY0" fmla="*/ 0 h 2593953"/>
                <a:gd name="connsiteX1" fmla="*/ 1195961 w 1195961"/>
                <a:gd name="connsiteY1" fmla="*/ 2593953 h 2593953"/>
                <a:gd name="connsiteX0" fmla="*/ 0 w 1195961"/>
                <a:gd name="connsiteY0" fmla="*/ 0 h 2593953"/>
                <a:gd name="connsiteX1" fmla="*/ 1195961 w 1195961"/>
                <a:gd name="connsiteY1" fmla="*/ 2593953 h 2593953"/>
                <a:gd name="connsiteX0" fmla="*/ 0 w 1195961"/>
                <a:gd name="connsiteY0" fmla="*/ 0 h 2593953"/>
                <a:gd name="connsiteX1" fmla="*/ 1195961 w 1195961"/>
                <a:gd name="connsiteY1" fmla="*/ 2593953 h 2593953"/>
                <a:gd name="connsiteX0" fmla="*/ 0 w 1201112"/>
                <a:gd name="connsiteY0" fmla="*/ 0 h 1760188"/>
                <a:gd name="connsiteX1" fmla="*/ 1201112 w 1201112"/>
                <a:gd name="connsiteY1" fmla="*/ 1760188 h 1760188"/>
                <a:gd name="connsiteX0" fmla="*/ 0 w 668625"/>
                <a:gd name="connsiteY0" fmla="*/ 1014167 h 1040992"/>
                <a:gd name="connsiteX1" fmla="*/ 438915 w 668625"/>
                <a:gd name="connsiteY1" fmla="*/ 487817 h 1040992"/>
                <a:gd name="connsiteX0" fmla="*/ 88427 w 527342"/>
                <a:gd name="connsiteY0" fmla="*/ 567573 h 619023"/>
                <a:gd name="connsiteX1" fmla="*/ 527342 w 527342"/>
                <a:gd name="connsiteY1" fmla="*/ 41223 h 619023"/>
                <a:gd name="connsiteX0" fmla="*/ 287013 w 725928"/>
                <a:gd name="connsiteY0" fmla="*/ 698702 h 698702"/>
                <a:gd name="connsiteX1" fmla="*/ 725928 w 725928"/>
                <a:gd name="connsiteY1" fmla="*/ 172352 h 698702"/>
                <a:gd name="connsiteX0" fmla="*/ 0 w 438915"/>
                <a:gd name="connsiteY0" fmla="*/ 598059 h 598059"/>
                <a:gd name="connsiteX1" fmla="*/ 438915 w 438915"/>
                <a:gd name="connsiteY1" fmla="*/ 71709 h 598059"/>
                <a:gd name="connsiteX0" fmla="*/ 5101 w 444016"/>
                <a:gd name="connsiteY0" fmla="*/ 528994 h 528994"/>
                <a:gd name="connsiteX1" fmla="*/ 444016 w 444016"/>
                <a:gd name="connsiteY1" fmla="*/ 2644 h 528994"/>
                <a:gd name="connsiteX0" fmla="*/ 3820 w 523681"/>
                <a:gd name="connsiteY0" fmla="*/ 526337 h 526337"/>
                <a:gd name="connsiteX1" fmla="*/ 523681 w 523681"/>
                <a:gd name="connsiteY1" fmla="*/ 2674 h 526337"/>
                <a:gd name="connsiteX0" fmla="*/ 1294 w 1137062"/>
                <a:gd name="connsiteY0" fmla="*/ 530257 h 530257"/>
                <a:gd name="connsiteX1" fmla="*/ 1137062 w 1137062"/>
                <a:gd name="connsiteY1" fmla="*/ 2629 h 530257"/>
                <a:gd name="connsiteX0" fmla="*/ 4619 w 1140387"/>
                <a:gd name="connsiteY0" fmla="*/ 527628 h 527628"/>
                <a:gd name="connsiteX1" fmla="*/ 1140387 w 1140387"/>
                <a:gd name="connsiteY1" fmla="*/ 0 h 527628"/>
                <a:gd name="connsiteX0" fmla="*/ 2597 w 1138365"/>
                <a:gd name="connsiteY0" fmla="*/ 527628 h 527628"/>
                <a:gd name="connsiteX1" fmla="*/ 1138365 w 1138365"/>
                <a:gd name="connsiteY1" fmla="*/ 0 h 527628"/>
                <a:gd name="connsiteX0" fmla="*/ 0 w 1135768"/>
                <a:gd name="connsiteY0" fmla="*/ 527628 h 527628"/>
                <a:gd name="connsiteX1" fmla="*/ 1135768 w 1135768"/>
                <a:gd name="connsiteY1" fmla="*/ 0 h 52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35768" h="527628">
                  <a:moveTo>
                    <a:pt x="0" y="527628"/>
                  </a:moveTo>
                  <a:cubicBezTo>
                    <a:pt x="233412" y="154704"/>
                    <a:pt x="382579" y="127107"/>
                    <a:pt x="1135768" y="0"/>
                  </a:cubicBezTo>
                </a:path>
              </a:pathLst>
            </a:custGeom>
            <a:noFill/>
            <a:ln w="76200">
              <a:solidFill>
                <a:srgbClr val="8E0000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8A3077B-5597-E0CC-838F-570DBC3B4AC0}"/>
              </a:ext>
            </a:extLst>
          </p:cNvPr>
          <p:cNvGrpSpPr/>
          <p:nvPr/>
        </p:nvGrpSpPr>
        <p:grpSpPr>
          <a:xfrm>
            <a:off x="1385888" y="3271156"/>
            <a:ext cx="6012656" cy="246156"/>
            <a:chOff x="1204913" y="3868056"/>
            <a:chExt cx="6012656" cy="24615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31C81B6B-02C9-9003-A1E0-C0CF36A1996A}"/>
                </a:ext>
              </a:extLst>
            </p:cNvPr>
            <p:cNvSpPr/>
            <p:nvPr/>
          </p:nvSpPr>
          <p:spPr>
            <a:xfrm>
              <a:off x="1204913" y="3868056"/>
              <a:ext cx="615156" cy="245694"/>
            </a:xfrm>
            <a:prstGeom prst="roundRect">
              <a:avLst>
                <a:gd name="adj" fmla="val 9911"/>
              </a:avLst>
            </a:prstGeom>
            <a:noFill/>
            <a:ln w="57150">
              <a:solidFill>
                <a:srgbClr val="8E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BA3C3A3-E2D6-50E4-1939-BAB9DA5D70C2}"/>
                </a:ext>
              </a:extLst>
            </p:cNvPr>
            <p:cNvSpPr/>
            <p:nvPr/>
          </p:nvSpPr>
          <p:spPr>
            <a:xfrm>
              <a:off x="3927088" y="3868056"/>
              <a:ext cx="615156" cy="245694"/>
            </a:xfrm>
            <a:prstGeom prst="roundRect">
              <a:avLst>
                <a:gd name="adj" fmla="val 9911"/>
              </a:avLst>
            </a:prstGeom>
            <a:noFill/>
            <a:ln w="57150">
              <a:solidFill>
                <a:srgbClr val="8E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7777449-2E64-B756-429D-59924BE4EBD6}"/>
                </a:ext>
              </a:extLst>
            </p:cNvPr>
            <p:cNvSpPr/>
            <p:nvPr/>
          </p:nvSpPr>
          <p:spPr>
            <a:xfrm>
              <a:off x="6615625" y="3868518"/>
              <a:ext cx="601944" cy="245694"/>
            </a:xfrm>
            <a:prstGeom prst="roundRect">
              <a:avLst>
                <a:gd name="adj" fmla="val 9911"/>
              </a:avLst>
            </a:prstGeom>
            <a:noFill/>
            <a:ln w="57150">
              <a:solidFill>
                <a:srgbClr val="8E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7F1FD02-9149-B790-2567-648568B251F6}"/>
              </a:ext>
            </a:extLst>
          </p:cNvPr>
          <p:cNvSpPr txBox="1"/>
          <p:nvPr/>
        </p:nvSpPr>
        <p:spPr>
          <a:xfrm>
            <a:off x="1134540" y="977540"/>
            <a:ext cx="20640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316CE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64%</a:t>
            </a:r>
            <a:endParaRPr lang="en-US" sz="3200" dirty="0">
              <a:solidFill>
                <a:srgbClr val="316CE3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9239EC-2453-9049-CE57-F0E9068EF80F}"/>
              </a:ext>
            </a:extLst>
          </p:cNvPr>
          <p:cNvSpPr txBox="1"/>
          <p:nvPr/>
        </p:nvSpPr>
        <p:spPr>
          <a:xfrm>
            <a:off x="4178361" y="977540"/>
            <a:ext cx="20640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316CE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82%</a:t>
            </a:r>
            <a:endParaRPr lang="en-US" sz="3200" dirty="0">
              <a:solidFill>
                <a:srgbClr val="316CE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44B666A-3B7A-5F2B-0798-6DD6FCC14AD9}"/>
              </a:ext>
            </a:extLst>
          </p:cNvPr>
          <p:cNvSpPr txBox="1"/>
          <p:nvPr/>
        </p:nvSpPr>
        <p:spPr>
          <a:xfrm>
            <a:off x="6185624" y="958310"/>
            <a:ext cx="20640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316CE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36%</a:t>
            </a:r>
            <a:endParaRPr lang="en-US" sz="3200" dirty="0">
              <a:solidFill>
                <a:srgbClr val="316CE3"/>
              </a:solidFill>
            </a:endParaRPr>
          </a:p>
        </p:txBody>
      </p:sp>
      <p:sp>
        <p:nvSpPr>
          <p:cNvPr id="42" name="Dikdörtgen 7">
            <a:extLst>
              <a:ext uri="{FF2B5EF4-FFF2-40B4-BE49-F238E27FC236}">
                <a16:creationId xmlns:a16="http://schemas.microsoft.com/office/drawing/2014/main" id="{B279F76C-1B95-BA04-D511-79F0D762825E}"/>
              </a:ext>
            </a:extLst>
          </p:cNvPr>
          <p:cNvSpPr/>
          <p:nvPr/>
        </p:nvSpPr>
        <p:spPr bwMode="auto">
          <a:xfrm>
            <a:off x="-96715" y="4932762"/>
            <a:ext cx="9337430" cy="1184918"/>
          </a:xfrm>
          <a:prstGeom prst="rect">
            <a:avLst/>
          </a:prstGeom>
          <a:solidFill>
            <a:srgbClr val="C4D7FC"/>
          </a:solidFill>
          <a:ln w="57150" cap="flat" cmpd="sng" algn="ctr">
            <a:solidFill>
              <a:srgbClr val="133C8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sz="3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Charge restoration latency </a:t>
            </a:r>
            <a:br>
              <a:rPr lang="en-US" sz="3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can </a:t>
            </a:r>
            <a:r>
              <a:rPr lang="en-US" sz="3200" b="1" dirty="0">
                <a:solidFill>
                  <a:srgbClr val="660E3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be significantly reduced</a:t>
            </a:r>
            <a:endParaRPr lang="en-US" sz="3200" dirty="0">
              <a:solidFill>
                <a:srgbClr val="660E36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8E80209-6C3D-D7FF-A100-CE7B41A9C05B}"/>
              </a:ext>
            </a:extLst>
          </p:cNvPr>
          <p:cNvSpPr/>
          <p:nvPr/>
        </p:nvSpPr>
        <p:spPr>
          <a:xfrm>
            <a:off x="1342673" y="1475782"/>
            <a:ext cx="1647825" cy="210272"/>
          </a:xfrm>
          <a:prstGeom prst="rightArrow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rgbClr val="8E0000"/>
              </a:solidFill>
              <a:latin typeface="+mj-lt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444EBAA-B418-25BE-EF6C-DA8666370AFB}"/>
              </a:ext>
            </a:extLst>
          </p:cNvPr>
          <p:cNvSpPr/>
          <p:nvPr/>
        </p:nvSpPr>
        <p:spPr>
          <a:xfrm>
            <a:off x="4035887" y="1475782"/>
            <a:ext cx="2349038" cy="210272"/>
          </a:xfrm>
          <a:prstGeom prst="rightArrow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rgbClr val="8E0000"/>
              </a:solidFill>
              <a:latin typeface="+mj-lt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C1168F3-DCC5-536F-9D21-491ACEFBE822}"/>
              </a:ext>
            </a:extLst>
          </p:cNvPr>
          <p:cNvSpPr/>
          <p:nvPr/>
        </p:nvSpPr>
        <p:spPr>
          <a:xfrm>
            <a:off x="6744474" y="1475782"/>
            <a:ext cx="946391" cy="210272"/>
          </a:xfrm>
          <a:prstGeom prst="rightArrow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rgbClr val="8E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9969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42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63EB6-C6F4-DABF-06E2-A0333587B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B131E60E-77A9-B13E-63BC-ADFE8B597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2836"/>
            <a:ext cx="9143998" cy="368386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6D40DC"/>
                </a:solidFill>
              </a:rPr>
              <a:t>Partial Charge Restoration </a:t>
            </a:r>
            <a:r>
              <a:rPr lang="en-US" sz="3200" dirty="0"/>
              <a:t>causes </a:t>
            </a:r>
            <a:br>
              <a:rPr lang="en-US" sz="3200" dirty="0"/>
            </a:br>
            <a:r>
              <a:rPr lang="en-US" sz="3200" dirty="0"/>
              <a:t>cells to </a:t>
            </a:r>
            <a:r>
              <a:rPr lang="en-US" sz="3200" b="1" dirty="0">
                <a:solidFill>
                  <a:srgbClr val="B3195F"/>
                </a:solidFill>
              </a:rPr>
              <a:t>be partially restored</a:t>
            </a:r>
          </a:p>
          <a:p>
            <a:pPr marL="0" indent="0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b="1" dirty="0">
                <a:solidFill>
                  <a:srgbClr val="6D40DC"/>
                </a:solidFill>
              </a:rPr>
              <a:t>Repeated Partial Charge Restorations </a:t>
            </a:r>
            <a:br>
              <a:rPr lang="en-US" sz="3200" b="1" dirty="0">
                <a:solidFill>
                  <a:srgbClr val="316CE3"/>
                </a:solidFill>
              </a:rPr>
            </a:br>
            <a:r>
              <a:rPr lang="en-US" sz="3200" dirty="0"/>
              <a:t>might </a:t>
            </a:r>
            <a:r>
              <a:rPr lang="en-US" sz="3200" b="1" dirty="0">
                <a:solidFill>
                  <a:srgbClr val="FF0000"/>
                </a:solidFill>
              </a:rPr>
              <a:t>induce bitflips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DE11D9-05E1-E2C2-2C04-979969E2E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1B5803-EA5A-8AD1-C71F-9757C523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26</a:t>
            </a:fld>
            <a:endParaRPr lang="tr-T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A9F878-9129-7B52-8842-18B183222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F1C98"/>
                </a:solidFill>
                <a:effectLst/>
                <a:uLnTx/>
                <a:uFillTx/>
                <a:latin typeface="Cambria" panose="02040503050406030204"/>
              </a:rPr>
              <a:t>Repeated Partial Charge Restorations</a:t>
            </a:r>
            <a:endParaRPr lang="en-US" sz="40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F25AD4A-C660-026B-D359-6D51E7AF4529}"/>
              </a:ext>
            </a:extLst>
          </p:cNvPr>
          <p:cNvSpPr txBox="1"/>
          <p:nvPr/>
        </p:nvSpPr>
        <p:spPr>
          <a:xfrm>
            <a:off x="1528912" y="5689713"/>
            <a:ext cx="20171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D20000"/>
                </a:solidFill>
              </a:rPr>
              <a:t>N </a:t>
            </a:r>
            <a:r>
              <a:rPr lang="en-US" sz="2400" b="1" dirty="0">
                <a:solidFill>
                  <a:srgbClr val="D20000"/>
                </a:solidFill>
                <a:sym typeface="Wingdings" panose="05000000000000000000" pitchFamily="2" charset="2"/>
              </a:rPr>
              <a:t> 15K</a:t>
            </a:r>
            <a:endParaRPr lang="en-US" sz="24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E28C494-D9B5-11D8-ED16-B7B567E8BA3A}"/>
              </a:ext>
            </a:extLst>
          </p:cNvPr>
          <p:cNvGrpSpPr/>
          <p:nvPr/>
        </p:nvGrpSpPr>
        <p:grpSpPr>
          <a:xfrm>
            <a:off x="85323" y="4573716"/>
            <a:ext cx="8973351" cy="1780648"/>
            <a:chOff x="85324" y="2776974"/>
            <a:chExt cx="8973351" cy="178064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9899697-78CB-111E-B4DB-CF48CAF67326}"/>
                </a:ext>
              </a:extLst>
            </p:cNvPr>
            <p:cNvSpPr/>
            <p:nvPr/>
          </p:nvSpPr>
          <p:spPr>
            <a:xfrm>
              <a:off x="8189287" y="3288142"/>
              <a:ext cx="869388" cy="417364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ambria" panose="02040503050406030204" pitchFamily="18" charset="0"/>
                </a:rPr>
                <a:t>time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B0F14C9-D405-0CEE-9009-DB4020F6D27C}"/>
                </a:ext>
              </a:extLst>
            </p:cNvPr>
            <p:cNvCxnSpPr>
              <a:cxnSpLocks/>
            </p:cNvCxnSpPr>
            <p:nvPr/>
          </p:nvCxnSpPr>
          <p:spPr>
            <a:xfrm>
              <a:off x="85324" y="3305163"/>
              <a:ext cx="8612345" cy="0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triangl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8F3BE9-0376-E066-1D57-EA05E9928E76}"/>
                </a:ext>
              </a:extLst>
            </p:cNvPr>
            <p:cNvSpPr/>
            <p:nvPr/>
          </p:nvSpPr>
          <p:spPr>
            <a:xfrm>
              <a:off x="141661" y="3096486"/>
              <a:ext cx="1449014" cy="417354"/>
            </a:xfrm>
            <a:prstGeom prst="rect">
              <a:avLst/>
            </a:prstGeom>
            <a:solidFill>
              <a:srgbClr val="FFEBCD"/>
            </a:solidFill>
            <a:ln>
              <a:solidFill>
                <a:srgbClr val="9659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965900"/>
                  </a:solidFill>
                </a:rPr>
                <a:t>Initialize</a:t>
              </a:r>
              <a:endParaRPr lang="en-US" b="1" dirty="0">
                <a:solidFill>
                  <a:srgbClr val="965900"/>
                </a:solidFill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BA91DED-9FCA-B49D-FD8E-62F92FEE1E3B}"/>
                </a:ext>
              </a:extLst>
            </p:cNvPr>
            <p:cNvCxnSpPr>
              <a:cxnSpLocks/>
            </p:cNvCxnSpPr>
            <p:nvPr/>
          </p:nvCxnSpPr>
          <p:spPr>
            <a:xfrm>
              <a:off x="3598543" y="3207605"/>
              <a:ext cx="0" cy="1056890"/>
            </a:xfrm>
            <a:prstGeom prst="straightConnector1">
              <a:avLst/>
            </a:prstGeom>
            <a:ln w="38100" cap="rnd">
              <a:solidFill>
                <a:schemeClr val="bg1">
                  <a:lumMod val="50000"/>
                </a:schemeClr>
              </a:solidFill>
              <a:prstDash val="sysDash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6B7D458-5E5E-833A-9848-9096C2629A26}"/>
                </a:ext>
              </a:extLst>
            </p:cNvPr>
            <p:cNvCxnSpPr>
              <a:cxnSpLocks/>
            </p:cNvCxnSpPr>
            <p:nvPr/>
          </p:nvCxnSpPr>
          <p:spPr>
            <a:xfrm>
              <a:off x="7064682" y="3355240"/>
              <a:ext cx="0" cy="909255"/>
            </a:xfrm>
            <a:prstGeom prst="straightConnector1">
              <a:avLst/>
            </a:prstGeom>
            <a:ln w="38100" cap="rnd">
              <a:solidFill>
                <a:schemeClr val="bg1">
                  <a:lumMod val="50000"/>
                </a:schemeClr>
              </a:solidFill>
              <a:prstDash val="sysDash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2073999-8D8B-0272-0061-A71AD02E9C0E}"/>
                </a:ext>
              </a:extLst>
            </p:cNvPr>
            <p:cNvGrpSpPr/>
            <p:nvPr/>
          </p:nvGrpSpPr>
          <p:grpSpPr>
            <a:xfrm>
              <a:off x="3630231" y="3685792"/>
              <a:ext cx="3410047" cy="871830"/>
              <a:chOff x="3777870" y="2040283"/>
              <a:chExt cx="3410047" cy="87183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E19204B-0F3C-EC5D-E4E5-C5D3FA6CF966}"/>
                  </a:ext>
                </a:extLst>
              </p:cNvPr>
              <p:cNvSpPr/>
              <p:nvPr/>
            </p:nvSpPr>
            <p:spPr>
              <a:xfrm>
                <a:off x="4606454" y="2040283"/>
                <a:ext cx="1736070" cy="871830"/>
              </a:xfrm>
              <a:prstGeom prst="rect">
                <a:avLst/>
              </a:prstGeom>
              <a:no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8E0000"/>
                    </a:solidFill>
                    <a:latin typeface="Cambria" panose="02040503050406030204" pitchFamily="18" charset="0"/>
                  </a:rPr>
                  <a:t>Refresh</a:t>
                </a:r>
              </a:p>
              <a:p>
                <a:pPr algn="ctr"/>
                <a:r>
                  <a:rPr lang="en-US" sz="2800" b="1" dirty="0">
                    <a:solidFill>
                      <a:srgbClr val="8E0000"/>
                    </a:solidFill>
                    <a:latin typeface="Cambria" panose="02040503050406030204" pitchFamily="18" charset="0"/>
                  </a:rPr>
                  <a:t>Window</a:t>
                </a:r>
              </a:p>
            </p:txBody>
          </p:sp>
          <p:sp>
            <p:nvSpPr>
              <p:cNvPr id="25" name="Callout: Right Arrow 24">
                <a:extLst>
                  <a:ext uri="{FF2B5EF4-FFF2-40B4-BE49-F238E27FC236}">
                    <a16:creationId xmlns:a16="http://schemas.microsoft.com/office/drawing/2014/main" id="{86CDEEE5-FB89-6A98-FB19-94854194282E}"/>
                  </a:ext>
                </a:extLst>
              </p:cNvPr>
              <p:cNvSpPr/>
              <p:nvPr/>
            </p:nvSpPr>
            <p:spPr>
              <a:xfrm rot="10800000">
                <a:off x="3777870" y="2245331"/>
                <a:ext cx="1005840" cy="461734"/>
              </a:xfrm>
              <a:prstGeom prst="rightArrowCallout">
                <a:avLst>
                  <a:gd name="adj1" fmla="val 15206"/>
                  <a:gd name="adj2" fmla="val 31652"/>
                  <a:gd name="adj3" fmla="val 48135"/>
                  <a:gd name="adj4" fmla="val 4514"/>
                </a:avLst>
              </a:prstGeom>
              <a:solidFill>
                <a:srgbClr val="8E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E0000"/>
                  </a:solidFill>
                </a:endParaRPr>
              </a:p>
            </p:txBody>
          </p:sp>
          <p:sp>
            <p:nvSpPr>
              <p:cNvPr id="26" name="Callout: Right Arrow 25">
                <a:extLst>
                  <a:ext uri="{FF2B5EF4-FFF2-40B4-BE49-F238E27FC236}">
                    <a16:creationId xmlns:a16="http://schemas.microsoft.com/office/drawing/2014/main" id="{6470A018-2FEA-7C73-1CFB-9A5A3CFDF9D7}"/>
                  </a:ext>
                </a:extLst>
              </p:cNvPr>
              <p:cNvSpPr/>
              <p:nvPr/>
            </p:nvSpPr>
            <p:spPr>
              <a:xfrm>
                <a:off x="6182077" y="2245331"/>
                <a:ext cx="1005840" cy="461734"/>
              </a:xfrm>
              <a:prstGeom prst="rightArrowCallout">
                <a:avLst>
                  <a:gd name="adj1" fmla="val 15206"/>
                  <a:gd name="adj2" fmla="val 31652"/>
                  <a:gd name="adj3" fmla="val 48135"/>
                  <a:gd name="adj4" fmla="val 4514"/>
                </a:avLst>
              </a:prstGeom>
              <a:solidFill>
                <a:srgbClr val="8E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8E0000"/>
                  </a:solidFill>
                </a:endParaRP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5901EB-003F-4C59-F693-91583B7F3A6F}"/>
                </a:ext>
              </a:extLst>
            </p:cNvPr>
            <p:cNvSpPr/>
            <p:nvPr/>
          </p:nvSpPr>
          <p:spPr>
            <a:xfrm>
              <a:off x="1676932" y="2776974"/>
              <a:ext cx="1825248" cy="1056378"/>
            </a:xfrm>
            <a:prstGeom prst="rect">
              <a:avLst/>
            </a:prstGeom>
            <a:solidFill>
              <a:srgbClr val="DAD3F9"/>
            </a:solidFill>
            <a:ln>
              <a:solidFill>
                <a:srgbClr val="3F1C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rgbClr val="FF0000"/>
                  </a:solidFill>
                </a:rPr>
                <a:t>N</a:t>
              </a:r>
              <a:r>
                <a:rPr lang="en-US" sz="2200" b="1" dirty="0">
                  <a:solidFill>
                    <a:srgbClr val="3F1C98"/>
                  </a:solidFill>
                </a:rPr>
                <a:t> Partial</a:t>
              </a:r>
              <a:br>
                <a:rPr lang="en-US" sz="2200" b="1" dirty="0">
                  <a:solidFill>
                    <a:srgbClr val="3F1C98"/>
                  </a:solidFill>
                </a:rPr>
              </a:br>
              <a:r>
                <a:rPr lang="en-US" sz="2200" b="1" dirty="0">
                  <a:solidFill>
                    <a:srgbClr val="3F1C98"/>
                  </a:solidFill>
                </a:rPr>
                <a:t>Charge</a:t>
              </a:r>
              <a:br>
                <a:rPr lang="en-US" sz="2200" b="1" dirty="0">
                  <a:solidFill>
                    <a:srgbClr val="3F1C98"/>
                  </a:solidFill>
                </a:rPr>
              </a:br>
              <a:r>
                <a:rPr lang="en-US" sz="2200" b="1" dirty="0">
                  <a:solidFill>
                    <a:srgbClr val="3F1C98"/>
                  </a:solidFill>
                </a:rPr>
                <a:t>Restorations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F592FDD-4BC9-0BD7-3334-897BB0043D56}"/>
                </a:ext>
              </a:extLst>
            </p:cNvPr>
            <p:cNvSpPr/>
            <p:nvPr/>
          </p:nvSpPr>
          <p:spPr>
            <a:xfrm>
              <a:off x="7048925" y="2912922"/>
              <a:ext cx="1213893" cy="784482"/>
            </a:xfrm>
            <a:prstGeom prst="rect">
              <a:avLst/>
            </a:prstGeom>
            <a:solidFill>
              <a:srgbClr val="E2F0D9"/>
            </a:solidFill>
            <a:ln>
              <a:solidFill>
                <a:srgbClr val="33502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335020"/>
                  </a:solidFill>
                </a:rPr>
                <a:t>Check</a:t>
              </a:r>
              <a:br>
                <a:rPr lang="en-US" sz="2400" b="1" dirty="0">
                  <a:solidFill>
                    <a:srgbClr val="335020"/>
                  </a:solidFill>
                </a:rPr>
              </a:br>
              <a:r>
                <a:rPr lang="en-US" sz="2400" b="1" dirty="0">
                  <a:solidFill>
                    <a:srgbClr val="335020"/>
                  </a:solidFill>
                </a:rPr>
                <a:t>Bitflips</a:t>
              </a:r>
              <a:endParaRPr lang="en-US" b="1" dirty="0">
                <a:solidFill>
                  <a:srgbClr val="33502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A0A59BC-3F11-3EC0-32BE-71E94F6A355B}"/>
                </a:ext>
              </a:extLst>
            </p:cNvPr>
            <p:cNvSpPr/>
            <p:nvPr/>
          </p:nvSpPr>
          <p:spPr>
            <a:xfrm>
              <a:off x="3588437" y="3096486"/>
              <a:ext cx="2104798" cy="417354"/>
            </a:xfrm>
            <a:prstGeom prst="rect">
              <a:avLst/>
            </a:prstGeom>
            <a:solidFill>
              <a:srgbClr val="C4D7FC"/>
            </a:solidFill>
            <a:ln>
              <a:solidFill>
                <a:srgbClr val="133C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133C8F"/>
                  </a:solidFill>
                </a:rPr>
                <a:t>RowHammer</a:t>
              </a:r>
              <a:endParaRPr lang="en-US" b="1" dirty="0">
                <a:solidFill>
                  <a:srgbClr val="133C8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611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DD4D6-3A9E-63DE-7F12-F5435F5D5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5D02C71-78DF-B211-7DFF-94AD7B0BA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3"/>
          <a:stretch/>
        </p:blipFill>
        <p:spPr>
          <a:xfrm>
            <a:off x="2531986" y="1302974"/>
            <a:ext cx="4283352" cy="44997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48C57E-8467-EFCB-BD91-BF1CB35FB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3"/>
          <a:stretch/>
        </p:blipFill>
        <p:spPr>
          <a:xfrm>
            <a:off x="2531986" y="1302974"/>
            <a:ext cx="4283352" cy="4499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4E3AE0-F348-8A4E-AAC5-5EE85D9FC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r="95887"/>
          <a:stretch/>
        </p:blipFill>
        <p:spPr>
          <a:xfrm>
            <a:off x="1972988" y="1302974"/>
            <a:ext cx="558998" cy="44996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C0F0A1-52DE-BCE7-6B8A-682D84BE7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1" r="37408" b="86944"/>
          <a:stretch/>
        </p:blipFill>
        <p:spPr>
          <a:xfrm>
            <a:off x="3408062" y="1454625"/>
            <a:ext cx="2531200" cy="48926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65DF74-D92D-A80F-0C5D-C4E7781E7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8299" y="6517178"/>
            <a:ext cx="4427556" cy="204298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242037-65AA-D76B-412D-700B75A15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6517178"/>
            <a:ext cx="489065" cy="204298"/>
          </a:xfrm>
        </p:spPr>
        <p:txBody>
          <a:bodyPr/>
          <a:lstStyle/>
          <a:p>
            <a:fld id="{CBE5B309-C2CE-4D90-B104-F7E98438FC65}" type="slidenum">
              <a:rPr lang="tr-TR" smtClean="0"/>
              <a:pPr/>
              <a:t>27</a:t>
            </a:fld>
            <a:endParaRPr lang="tr-T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97CF5A-1CA3-2C42-1643-94790B074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>
            <a:no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F1C98"/>
                </a:solidFill>
                <a:effectLst/>
                <a:uLnTx/>
                <a:uFillTx/>
                <a:latin typeface="Cambria" panose="02040503050406030204"/>
              </a:rPr>
              <a:t>Repeated Partial Charge Restorations</a:t>
            </a:r>
            <a:endParaRPr lang="en-US" sz="4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AFF956-E541-B8D2-B8B0-D87B68CAA0C0}"/>
              </a:ext>
            </a:extLst>
          </p:cNvPr>
          <p:cNvSpPr txBox="1"/>
          <p:nvPr/>
        </p:nvSpPr>
        <p:spPr>
          <a:xfrm>
            <a:off x="1873901" y="5726471"/>
            <a:ext cx="5599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Charge Restoration Latency</a:t>
            </a:r>
            <a:endParaRPr lang="en-US" sz="2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406AA35-7914-CD28-930B-39CEC991A9B2}"/>
              </a:ext>
            </a:extLst>
          </p:cNvPr>
          <p:cNvSpPr txBox="1"/>
          <p:nvPr/>
        </p:nvSpPr>
        <p:spPr>
          <a:xfrm rot="16200000">
            <a:off x="-580919" y="2978893"/>
            <a:ext cx="4214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Normalized </a:t>
            </a:r>
            <a:b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RowHammer Threshold</a:t>
            </a:r>
            <a:endParaRPr lang="en-US" sz="2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096E56-FD3B-A1A6-C64C-5081161BB80F}"/>
              </a:ext>
            </a:extLst>
          </p:cNvPr>
          <p:cNvSpPr txBox="1"/>
          <p:nvPr/>
        </p:nvSpPr>
        <p:spPr>
          <a:xfrm>
            <a:off x="1873901" y="1042927"/>
            <a:ext cx="5599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Number of Restorations</a:t>
            </a:r>
            <a:endParaRPr lang="en-US" sz="24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061B00C-8AFF-E4C0-0FC4-9114A7F337F2}"/>
              </a:ext>
            </a:extLst>
          </p:cNvPr>
          <p:cNvSpPr/>
          <p:nvPr/>
        </p:nvSpPr>
        <p:spPr>
          <a:xfrm>
            <a:off x="3044372" y="1092235"/>
            <a:ext cx="3242127" cy="851656"/>
          </a:xfrm>
          <a:prstGeom prst="roundRect">
            <a:avLst>
              <a:gd name="adj" fmla="val 9911"/>
            </a:avLst>
          </a:prstGeom>
          <a:noFill/>
          <a:ln w="57150">
            <a:solidFill>
              <a:srgbClr val="8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42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B2791-78A5-8CE3-5B21-245A1F740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B79C2B-3D8B-CD7D-A695-60B821ECC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8299" y="6517178"/>
            <a:ext cx="4427556" cy="204298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B516-6AEE-D0C2-814E-3CF34E1D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6517178"/>
            <a:ext cx="489065" cy="204298"/>
          </a:xfrm>
        </p:spPr>
        <p:txBody>
          <a:bodyPr/>
          <a:lstStyle/>
          <a:p>
            <a:fld id="{CBE5B309-C2CE-4D90-B104-F7E98438FC65}" type="slidenum">
              <a:rPr lang="tr-TR" smtClean="0"/>
              <a:pPr/>
              <a:t>28</a:t>
            </a:fld>
            <a:endParaRPr lang="tr-T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FEFC2E-E5C1-E5B9-2F3B-D85E3585D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>
            <a:no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F1C98"/>
                </a:solidFill>
                <a:effectLst/>
                <a:uLnTx/>
                <a:uFillTx/>
                <a:latin typeface="Cambria" panose="02040503050406030204"/>
              </a:rPr>
              <a:t>Repeated Partial Charge Restorations</a:t>
            </a:r>
            <a:endParaRPr lang="en-US" sz="4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A68CA6-0299-9D74-3A6C-FF82F3443856}"/>
              </a:ext>
            </a:extLst>
          </p:cNvPr>
          <p:cNvSpPr txBox="1"/>
          <p:nvPr/>
        </p:nvSpPr>
        <p:spPr>
          <a:xfrm>
            <a:off x="2284778" y="4310641"/>
            <a:ext cx="5599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Charge Restoration Latency</a:t>
            </a:r>
            <a:endParaRPr lang="en-US" sz="2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51EDBD-8868-A565-8040-55CF105CE0E8}"/>
              </a:ext>
            </a:extLst>
          </p:cNvPr>
          <p:cNvSpPr txBox="1"/>
          <p:nvPr/>
        </p:nvSpPr>
        <p:spPr>
          <a:xfrm rot="16200000">
            <a:off x="-1739215" y="2367746"/>
            <a:ext cx="4214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Normalized </a:t>
            </a:r>
            <a:b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RowHammer Threshold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B60795-36E4-BD99-E29A-39E22CF27D7E}"/>
              </a:ext>
            </a:extLst>
          </p:cNvPr>
          <p:cNvSpPr txBox="1"/>
          <p:nvPr/>
        </p:nvSpPr>
        <p:spPr>
          <a:xfrm>
            <a:off x="2272697" y="1077734"/>
            <a:ext cx="5599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Numbers of Restorations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382411-FA39-A7E7-F797-37CA486E6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1501576"/>
            <a:ext cx="8332816" cy="27624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5CD586-69B4-6FA8-6F7A-CE074804C3F3}"/>
              </a:ext>
            </a:extLst>
          </p:cNvPr>
          <p:cNvGrpSpPr/>
          <p:nvPr/>
        </p:nvGrpSpPr>
        <p:grpSpPr>
          <a:xfrm>
            <a:off x="1386084" y="3481768"/>
            <a:ext cx="5967216" cy="248537"/>
            <a:chOff x="1204913" y="3865675"/>
            <a:chExt cx="6107906" cy="2485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C3A2DCA-E822-F614-B3EE-685BD5BDBEED}"/>
                </a:ext>
              </a:extLst>
            </p:cNvPr>
            <p:cNvSpPr/>
            <p:nvPr/>
          </p:nvSpPr>
          <p:spPr>
            <a:xfrm>
              <a:off x="1204913" y="3868056"/>
              <a:ext cx="615156" cy="245694"/>
            </a:xfrm>
            <a:prstGeom prst="roundRect">
              <a:avLst>
                <a:gd name="adj" fmla="val 9911"/>
              </a:avLst>
            </a:prstGeom>
            <a:noFill/>
            <a:ln w="57150">
              <a:solidFill>
                <a:srgbClr val="8E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EADB7CC-9FB3-1153-6277-0AD049EDEE70}"/>
                </a:ext>
              </a:extLst>
            </p:cNvPr>
            <p:cNvSpPr/>
            <p:nvPr/>
          </p:nvSpPr>
          <p:spPr>
            <a:xfrm>
              <a:off x="3959808" y="3865675"/>
              <a:ext cx="633202" cy="245694"/>
            </a:xfrm>
            <a:prstGeom prst="roundRect">
              <a:avLst>
                <a:gd name="adj" fmla="val 9911"/>
              </a:avLst>
            </a:prstGeom>
            <a:noFill/>
            <a:ln w="57150">
              <a:solidFill>
                <a:srgbClr val="8E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DB7A86B-B117-4516-3BDE-CD86CB8D6398}"/>
                </a:ext>
              </a:extLst>
            </p:cNvPr>
            <p:cNvSpPr/>
            <p:nvPr/>
          </p:nvSpPr>
          <p:spPr>
            <a:xfrm>
              <a:off x="6710875" y="3868518"/>
              <a:ext cx="601944" cy="245694"/>
            </a:xfrm>
            <a:prstGeom prst="roundRect">
              <a:avLst>
                <a:gd name="adj" fmla="val 9911"/>
              </a:avLst>
            </a:prstGeom>
            <a:noFill/>
            <a:ln w="57150">
              <a:solidFill>
                <a:srgbClr val="8E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Dikdörtgen 7">
            <a:extLst>
              <a:ext uri="{FF2B5EF4-FFF2-40B4-BE49-F238E27FC236}">
                <a16:creationId xmlns:a16="http://schemas.microsoft.com/office/drawing/2014/main" id="{35E950AA-3E36-92AE-C0E7-C1017A96C4F7}"/>
              </a:ext>
            </a:extLst>
          </p:cNvPr>
          <p:cNvSpPr/>
          <p:nvPr/>
        </p:nvSpPr>
        <p:spPr bwMode="auto">
          <a:xfrm>
            <a:off x="-96715" y="5042887"/>
            <a:ext cx="9337430" cy="1203710"/>
          </a:xfrm>
          <a:prstGeom prst="rect">
            <a:avLst/>
          </a:prstGeom>
          <a:solidFill>
            <a:srgbClr val="F9D3E4"/>
          </a:solidFill>
          <a:ln w="57150" cap="flat" cmpd="sng" algn="ctr">
            <a:solidFill>
              <a:srgbClr val="660E3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Partial charge restoration </a:t>
            </a:r>
            <a:br>
              <a:rPr lang="en-US" sz="3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can </a:t>
            </a:r>
            <a:r>
              <a:rPr lang="en-US" sz="3200" b="1" dirty="0">
                <a:solidFill>
                  <a:srgbClr val="133C8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be consecutively performed many times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BDD8ADB-C2C7-A888-7AF5-FFFD03F253F7}"/>
              </a:ext>
            </a:extLst>
          </p:cNvPr>
          <p:cNvSpPr/>
          <p:nvPr/>
        </p:nvSpPr>
        <p:spPr>
          <a:xfrm>
            <a:off x="1185574" y="2047876"/>
            <a:ext cx="1425651" cy="416386"/>
          </a:xfrm>
          <a:prstGeom prst="roundRect">
            <a:avLst>
              <a:gd name="adj" fmla="val 9911"/>
            </a:avLst>
          </a:prstGeom>
          <a:noFill/>
          <a:ln w="76200">
            <a:solidFill>
              <a:srgbClr val="3350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7719D7-6A2B-CD89-832B-9B8395959386}"/>
              </a:ext>
            </a:extLst>
          </p:cNvPr>
          <p:cNvSpPr/>
          <p:nvPr/>
        </p:nvSpPr>
        <p:spPr>
          <a:xfrm>
            <a:off x="3859174" y="1985962"/>
            <a:ext cx="2527339" cy="416386"/>
          </a:xfrm>
          <a:prstGeom prst="roundRect">
            <a:avLst>
              <a:gd name="adj" fmla="val 9911"/>
            </a:avLst>
          </a:prstGeom>
          <a:noFill/>
          <a:ln w="76200">
            <a:solidFill>
              <a:srgbClr val="3350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74A3B0A-9A35-0D69-92C1-EEB0D332ABAD}"/>
              </a:ext>
            </a:extLst>
          </p:cNvPr>
          <p:cNvSpPr/>
          <p:nvPr/>
        </p:nvSpPr>
        <p:spPr>
          <a:xfrm>
            <a:off x="6553400" y="2047876"/>
            <a:ext cx="1080719" cy="416386"/>
          </a:xfrm>
          <a:prstGeom prst="roundRect">
            <a:avLst>
              <a:gd name="adj" fmla="val 9911"/>
            </a:avLst>
          </a:prstGeom>
          <a:noFill/>
          <a:ln w="76200">
            <a:solidFill>
              <a:srgbClr val="3350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8FC310-CBEC-21ED-E1C1-C5D4BFB1ABF1}"/>
              </a:ext>
            </a:extLst>
          </p:cNvPr>
          <p:cNvSpPr/>
          <p:nvPr/>
        </p:nvSpPr>
        <p:spPr>
          <a:xfrm>
            <a:off x="8326315" y="2041589"/>
            <a:ext cx="746275" cy="1689100"/>
          </a:xfrm>
          <a:prstGeom prst="roundRect">
            <a:avLst>
              <a:gd name="adj" fmla="val 9911"/>
            </a:avLst>
          </a:prstGeom>
          <a:noFill/>
          <a:ln w="57150">
            <a:solidFill>
              <a:srgbClr val="8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54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8" grpId="0" animBg="1"/>
      <p:bldP spid="6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27CAC-609C-E4D7-A5D9-8E32AE053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graph with numbers and letters&#10;&#10;AI-generated content may be incorrect.">
            <a:extLst>
              <a:ext uri="{FF2B5EF4-FFF2-40B4-BE49-F238E27FC236}">
                <a16:creationId xmlns:a16="http://schemas.microsoft.com/office/drawing/2014/main" id="{3D69DFBD-2EA6-6150-40AE-CA0F60128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8" y="1192164"/>
            <a:ext cx="7692160" cy="3270878"/>
          </a:xfrm>
          <a:prstGeom prst="rect">
            <a:avLst/>
          </a:prstGeom>
        </p:spPr>
      </p:pic>
      <p:pic>
        <p:nvPicPr>
          <p:cNvPr id="35" name="Picture 34" descr="A screen shot of a graph&#10;&#10;AI-generated content may be incorrect.">
            <a:extLst>
              <a:ext uri="{FF2B5EF4-FFF2-40B4-BE49-F238E27FC236}">
                <a16:creationId xmlns:a16="http://schemas.microsoft.com/office/drawing/2014/main" id="{98742B97-DBCE-A401-2D9E-BA22F300E8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8" y="1192164"/>
            <a:ext cx="7692160" cy="3270878"/>
          </a:xfrm>
          <a:prstGeom prst="rect">
            <a:avLst/>
          </a:prstGeom>
        </p:spPr>
      </p:pic>
      <p:pic>
        <p:nvPicPr>
          <p:cNvPr id="29" name="Picture 28" descr="A screen shot of a graph&#10;&#10;AI-generated content may be incorrect.">
            <a:extLst>
              <a:ext uri="{FF2B5EF4-FFF2-40B4-BE49-F238E27FC236}">
                <a16:creationId xmlns:a16="http://schemas.microsoft.com/office/drawing/2014/main" id="{76768AC1-7E6B-0EFE-5832-AD8BC70CC5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8" y="1192164"/>
            <a:ext cx="7692160" cy="3270878"/>
          </a:xfrm>
          <a:prstGeom prst="rect">
            <a:avLst/>
          </a:prstGeom>
        </p:spPr>
      </p:pic>
      <p:pic>
        <p:nvPicPr>
          <p:cNvPr id="31" name="Picture 30" descr="A screen shot of a graph&#10;&#10;AI-generated content may be incorrect.">
            <a:extLst>
              <a:ext uri="{FF2B5EF4-FFF2-40B4-BE49-F238E27FC236}">
                <a16:creationId xmlns:a16="http://schemas.microsoft.com/office/drawing/2014/main" id="{9271A2A7-366B-2FF4-68BB-C904C24E1A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8" y="1192164"/>
            <a:ext cx="7692160" cy="327087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B0C47F-B466-5759-7946-92631F1DF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8299" y="6517178"/>
            <a:ext cx="4427556" cy="204298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75AA97-EAB8-ACDA-92A1-9BD91769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6517178"/>
            <a:ext cx="489065" cy="204298"/>
          </a:xfrm>
        </p:spPr>
        <p:txBody>
          <a:bodyPr/>
          <a:lstStyle/>
          <a:p>
            <a:fld id="{CBE5B309-C2CE-4D90-B104-F7E98438FC65}" type="slidenum">
              <a:rPr lang="tr-TR" smtClean="0"/>
              <a:pPr/>
              <a:t>29</a:t>
            </a:fld>
            <a:endParaRPr lang="tr-T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BBB9AF-6EED-A944-99A1-389E9F6B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>
            <a:no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F1C98"/>
                </a:solidFill>
                <a:effectLst/>
                <a:uLnTx/>
                <a:uFillTx/>
                <a:latin typeface="Cambria" panose="02040503050406030204"/>
              </a:rPr>
              <a:t>Repeated Partial Charge Restorations</a:t>
            </a:r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6DFABD-CD20-B651-0AB3-37DDBB0BFAAE}"/>
              </a:ext>
            </a:extLst>
          </p:cNvPr>
          <p:cNvSpPr txBox="1"/>
          <p:nvPr/>
        </p:nvSpPr>
        <p:spPr>
          <a:xfrm>
            <a:off x="2276555" y="4389273"/>
            <a:ext cx="5599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Number of Restorations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BC133E-5221-646B-BA0A-F0E21046A81B}"/>
              </a:ext>
            </a:extLst>
          </p:cNvPr>
          <p:cNvSpPr txBox="1"/>
          <p:nvPr/>
        </p:nvSpPr>
        <p:spPr>
          <a:xfrm rot="16200000">
            <a:off x="-1727272" y="2350550"/>
            <a:ext cx="4214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Normalized </a:t>
            </a:r>
            <a:b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RowHammer Threshold</a:t>
            </a:r>
            <a:endParaRPr lang="en-US" sz="2800" dirty="0"/>
          </a:p>
        </p:txBody>
      </p:sp>
      <p:sp>
        <p:nvSpPr>
          <p:cNvPr id="36" name="Dikdörtgen 7">
            <a:extLst>
              <a:ext uri="{FF2B5EF4-FFF2-40B4-BE49-F238E27FC236}">
                <a16:creationId xmlns:a16="http://schemas.microsoft.com/office/drawing/2014/main" id="{D1DDDAB9-95E3-21F1-C41E-E4F9CA8F1DE4}"/>
              </a:ext>
            </a:extLst>
          </p:cNvPr>
          <p:cNvSpPr/>
          <p:nvPr/>
        </p:nvSpPr>
        <p:spPr bwMode="auto">
          <a:xfrm>
            <a:off x="-96715" y="5046388"/>
            <a:ext cx="9337430" cy="1171686"/>
          </a:xfrm>
          <a:prstGeom prst="rect">
            <a:avLst/>
          </a:prstGeom>
          <a:solidFill>
            <a:srgbClr val="C4D7FC"/>
          </a:solidFill>
          <a:ln w="57150" cap="flat" cmpd="sng" algn="ctr">
            <a:solidFill>
              <a:srgbClr val="133C8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After 15K/15K/1K partial charge restoration,</a:t>
            </a:r>
          </a:p>
          <a:p>
            <a:pPr algn="ctr"/>
            <a:r>
              <a:rPr lang="en-US" sz="3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 single </a:t>
            </a:r>
            <a:r>
              <a:rPr lang="en-US" sz="3200" b="1" dirty="0">
                <a:solidFill>
                  <a:srgbClr val="8E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full charge restoration </a:t>
            </a:r>
            <a:r>
              <a:rPr lang="en-US" sz="3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is needed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4F42D5D-386E-0143-AA68-3B438A05D66C}"/>
              </a:ext>
            </a:extLst>
          </p:cNvPr>
          <p:cNvSpPr/>
          <p:nvPr/>
        </p:nvSpPr>
        <p:spPr>
          <a:xfrm>
            <a:off x="1596163" y="4199114"/>
            <a:ext cx="6960304" cy="278056"/>
          </a:xfrm>
          <a:prstGeom prst="roundRect">
            <a:avLst>
              <a:gd name="adj" fmla="val 9911"/>
            </a:avLst>
          </a:prstGeom>
          <a:noFill/>
          <a:ln w="57150">
            <a:solidFill>
              <a:srgbClr val="8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D05D49-C46C-DD78-8BDC-24F9E0B31C8B}"/>
              </a:ext>
            </a:extLst>
          </p:cNvPr>
          <p:cNvSpPr/>
          <p:nvPr/>
        </p:nvSpPr>
        <p:spPr>
          <a:xfrm>
            <a:off x="3303626" y="1280236"/>
            <a:ext cx="2342564" cy="298533"/>
          </a:xfrm>
          <a:prstGeom prst="roundRect">
            <a:avLst>
              <a:gd name="adj" fmla="val 9911"/>
            </a:avLst>
          </a:prstGeom>
          <a:noFill/>
          <a:ln w="57150">
            <a:solidFill>
              <a:srgbClr val="8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D8E3E5B-6BB6-CB6B-FAD4-EB6058FF82F9}"/>
              </a:ext>
            </a:extLst>
          </p:cNvPr>
          <p:cNvSpPr/>
          <p:nvPr/>
        </p:nvSpPr>
        <p:spPr>
          <a:xfrm>
            <a:off x="5751564" y="1280236"/>
            <a:ext cx="1061828" cy="298533"/>
          </a:xfrm>
          <a:prstGeom prst="roundRect">
            <a:avLst>
              <a:gd name="adj" fmla="val 9911"/>
            </a:avLst>
          </a:prstGeom>
          <a:noFill/>
          <a:ln w="57150">
            <a:solidFill>
              <a:srgbClr val="8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F9D3DC2B-FFF0-9834-AB9C-B417A778ABD9}"/>
              </a:ext>
            </a:extLst>
          </p:cNvPr>
          <p:cNvSpPr/>
          <p:nvPr/>
        </p:nvSpPr>
        <p:spPr>
          <a:xfrm>
            <a:off x="1452642" y="3022072"/>
            <a:ext cx="6933687" cy="210272"/>
          </a:xfrm>
          <a:prstGeom prst="rightArrow">
            <a:avLst/>
          </a:prstGeom>
          <a:solidFill>
            <a:srgbClr val="3274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rgbClr val="8E0000"/>
              </a:solidFill>
              <a:latin typeface="+mj-lt"/>
            </a:endParaRPr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5EA5EEBB-F9DD-0244-4AFF-E7138AD2242D}"/>
              </a:ext>
            </a:extLst>
          </p:cNvPr>
          <p:cNvSpPr/>
          <p:nvPr/>
        </p:nvSpPr>
        <p:spPr>
          <a:xfrm>
            <a:off x="1452641" y="3140552"/>
            <a:ext cx="6933687" cy="210272"/>
          </a:xfrm>
          <a:prstGeom prst="rightArrow">
            <a:avLst/>
          </a:prstGeom>
          <a:solidFill>
            <a:srgbClr val="E181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rgbClr val="8E0000"/>
              </a:solidFill>
              <a:latin typeface="+mj-lt"/>
            </a:endParaRPr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8230FBD1-6D19-E2AF-25DC-FE265A6DB4E9}"/>
              </a:ext>
            </a:extLst>
          </p:cNvPr>
          <p:cNvSpPr/>
          <p:nvPr/>
        </p:nvSpPr>
        <p:spPr>
          <a:xfrm>
            <a:off x="1452640" y="3485046"/>
            <a:ext cx="2763760" cy="210272"/>
          </a:xfrm>
          <a:prstGeom prst="rightArrow">
            <a:avLst/>
          </a:prstGeom>
          <a:solidFill>
            <a:srgbClr val="3A92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rgbClr val="8E0000"/>
              </a:solidFill>
              <a:latin typeface="+mj-lt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8891E74-6685-7454-944A-97CFD266CEE7}"/>
              </a:ext>
            </a:extLst>
          </p:cNvPr>
          <p:cNvSpPr/>
          <p:nvPr/>
        </p:nvSpPr>
        <p:spPr>
          <a:xfrm flipV="1">
            <a:off x="4105610" y="3590182"/>
            <a:ext cx="4407214" cy="501030"/>
          </a:xfrm>
          <a:custGeom>
            <a:avLst/>
            <a:gdLst>
              <a:gd name="connsiteX0" fmla="*/ 0 w 676275"/>
              <a:gd name="connsiteY0" fmla="*/ 0 h 542925"/>
              <a:gd name="connsiteX1" fmla="*/ 676275 w 676275"/>
              <a:gd name="connsiteY1" fmla="*/ 542925 h 542925"/>
              <a:gd name="connsiteX0" fmla="*/ 0 w 926859"/>
              <a:gd name="connsiteY0" fmla="*/ 1554908 h 1574331"/>
              <a:gd name="connsiteX1" fmla="*/ 926859 w 926859"/>
              <a:gd name="connsiteY1" fmla="*/ 2865 h 1574331"/>
              <a:gd name="connsiteX0" fmla="*/ 0 w 495129"/>
              <a:gd name="connsiteY0" fmla="*/ 3908142 h 3917103"/>
              <a:gd name="connsiteX1" fmla="*/ 495129 w 495129"/>
              <a:gd name="connsiteY1" fmla="*/ 1290 h 3917103"/>
              <a:gd name="connsiteX0" fmla="*/ 0 w 495129"/>
              <a:gd name="connsiteY0" fmla="*/ 3908278 h 3908278"/>
              <a:gd name="connsiteX1" fmla="*/ 495129 w 495129"/>
              <a:gd name="connsiteY1" fmla="*/ 1426 h 3908278"/>
              <a:gd name="connsiteX0" fmla="*/ 0 w 495129"/>
              <a:gd name="connsiteY0" fmla="*/ 3906853 h 3906853"/>
              <a:gd name="connsiteX1" fmla="*/ 495129 w 495129"/>
              <a:gd name="connsiteY1" fmla="*/ 1 h 3906853"/>
              <a:gd name="connsiteX0" fmla="*/ 0 w 485065"/>
              <a:gd name="connsiteY0" fmla="*/ 3647012 h 3647012"/>
              <a:gd name="connsiteX1" fmla="*/ 485065 w 485065"/>
              <a:gd name="connsiteY1" fmla="*/ 0 h 3647012"/>
              <a:gd name="connsiteX0" fmla="*/ 0 w 438772"/>
              <a:gd name="connsiteY0" fmla="*/ 3452131 h 3452131"/>
              <a:gd name="connsiteX1" fmla="*/ 438772 w 438772"/>
              <a:gd name="connsiteY1" fmla="*/ 0 h 3452131"/>
              <a:gd name="connsiteX0" fmla="*/ 0 w 438772"/>
              <a:gd name="connsiteY0" fmla="*/ 3452131 h 3452131"/>
              <a:gd name="connsiteX1" fmla="*/ 438772 w 438772"/>
              <a:gd name="connsiteY1" fmla="*/ 0 h 3452131"/>
              <a:gd name="connsiteX0" fmla="*/ 0 w 468963"/>
              <a:gd name="connsiteY0" fmla="*/ 3690319 h 3690319"/>
              <a:gd name="connsiteX1" fmla="*/ 468963 w 468963"/>
              <a:gd name="connsiteY1" fmla="*/ 0 h 3690319"/>
              <a:gd name="connsiteX0" fmla="*/ 0 w 2758639"/>
              <a:gd name="connsiteY0" fmla="*/ 3898192 h 3898192"/>
              <a:gd name="connsiteX1" fmla="*/ 2758639 w 2758639"/>
              <a:gd name="connsiteY1" fmla="*/ 0 h 3898192"/>
              <a:gd name="connsiteX0" fmla="*/ 0 w 2758639"/>
              <a:gd name="connsiteY0" fmla="*/ 3898192 h 3898192"/>
              <a:gd name="connsiteX1" fmla="*/ 2758639 w 2758639"/>
              <a:gd name="connsiteY1" fmla="*/ 0 h 3898192"/>
              <a:gd name="connsiteX0" fmla="*/ 0 w 2758639"/>
              <a:gd name="connsiteY0" fmla="*/ 3898192 h 3898192"/>
              <a:gd name="connsiteX1" fmla="*/ 994880 w 2758639"/>
              <a:gd name="connsiteY1" fmla="*/ 2476990 h 3898192"/>
              <a:gd name="connsiteX2" fmla="*/ 2758639 w 2758639"/>
              <a:gd name="connsiteY2" fmla="*/ 0 h 3898192"/>
              <a:gd name="connsiteX0" fmla="*/ 0 w 2758639"/>
              <a:gd name="connsiteY0" fmla="*/ 3898192 h 3898192"/>
              <a:gd name="connsiteX1" fmla="*/ 363891 w 2758639"/>
              <a:gd name="connsiteY1" fmla="*/ 138418 h 3898192"/>
              <a:gd name="connsiteX2" fmla="*/ 2758639 w 2758639"/>
              <a:gd name="connsiteY2" fmla="*/ 0 h 3898192"/>
              <a:gd name="connsiteX0" fmla="*/ 0 w 2758639"/>
              <a:gd name="connsiteY0" fmla="*/ 3898192 h 3898192"/>
              <a:gd name="connsiteX1" fmla="*/ 363891 w 2758639"/>
              <a:gd name="connsiteY1" fmla="*/ 138418 h 3898192"/>
              <a:gd name="connsiteX2" fmla="*/ 2758639 w 2758639"/>
              <a:gd name="connsiteY2" fmla="*/ 0 h 3898192"/>
              <a:gd name="connsiteX0" fmla="*/ 0 w 2758639"/>
              <a:gd name="connsiteY0" fmla="*/ 3898192 h 3898192"/>
              <a:gd name="connsiteX1" fmla="*/ 363891 w 2758639"/>
              <a:gd name="connsiteY1" fmla="*/ 138418 h 3898192"/>
              <a:gd name="connsiteX2" fmla="*/ 2758639 w 2758639"/>
              <a:gd name="connsiteY2" fmla="*/ 0 h 3898192"/>
              <a:gd name="connsiteX0" fmla="*/ 0 w 2758639"/>
              <a:gd name="connsiteY0" fmla="*/ 3898192 h 3898192"/>
              <a:gd name="connsiteX1" fmla="*/ 363891 w 2758639"/>
              <a:gd name="connsiteY1" fmla="*/ 138418 h 3898192"/>
              <a:gd name="connsiteX2" fmla="*/ 2758639 w 2758639"/>
              <a:gd name="connsiteY2" fmla="*/ 0 h 3898192"/>
              <a:gd name="connsiteX0" fmla="*/ 0 w 2758639"/>
              <a:gd name="connsiteY0" fmla="*/ 3898192 h 3898192"/>
              <a:gd name="connsiteX1" fmla="*/ 360872 w 2758639"/>
              <a:gd name="connsiteY1" fmla="*/ 398260 h 3898192"/>
              <a:gd name="connsiteX2" fmla="*/ 2758639 w 2758639"/>
              <a:gd name="connsiteY2" fmla="*/ 0 h 3898192"/>
              <a:gd name="connsiteX0" fmla="*/ 0 w 2758639"/>
              <a:gd name="connsiteY0" fmla="*/ 3898192 h 3898192"/>
              <a:gd name="connsiteX1" fmla="*/ 360872 w 2758639"/>
              <a:gd name="connsiteY1" fmla="*/ 658101 h 3898192"/>
              <a:gd name="connsiteX2" fmla="*/ 2758639 w 2758639"/>
              <a:gd name="connsiteY2" fmla="*/ 0 h 3898192"/>
              <a:gd name="connsiteX0" fmla="*/ 0 w 2779772"/>
              <a:gd name="connsiteY0" fmla="*/ 3281072 h 3281072"/>
              <a:gd name="connsiteX1" fmla="*/ 360872 w 2779772"/>
              <a:gd name="connsiteY1" fmla="*/ 40981 h 3281072"/>
              <a:gd name="connsiteX2" fmla="*/ 2779772 w 2779772"/>
              <a:gd name="connsiteY2" fmla="*/ 0 h 3281072"/>
              <a:gd name="connsiteX0" fmla="*/ 0 w 2779772"/>
              <a:gd name="connsiteY0" fmla="*/ 3240091 h 3240091"/>
              <a:gd name="connsiteX1" fmla="*/ 360872 w 2779772"/>
              <a:gd name="connsiteY1" fmla="*/ 0 h 3240091"/>
              <a:gd name="connsiteX2" fmla="*/ 2779772 w 2779772"/>
              <a:gd name="connsiteY2" fmla="*/ 23979 h 3240091"/>
              <a:gd name="connsiteX0" fmla="*/ 0 w 2783797"/>
              <a:gd name="connsiteY0" fmla="*/ 3281072 h 3281072"/>
              <a:gd name="connsiteX1" fmla="*/ 360872 w 2783797"/>
              <a:gd name="connsiteY1" fmla="*/ 40981 h 3281072"/>
              <a:gd name="connsiteX2" fmla="*/ 2783797 w 2783797"/>
              <a:gd name="connsiteY2" fmla="*/ 0 h 3281072"/>
              <a:gd name="connsiteX0" fmla="*/ 0 w 2783797"/>
              <a:gd name="connsiteY0" fmla="*/ 3281072 h 3281072"/>
              <a:gd name="connsiteX1" fmla="*/ 360872 w 2783797"/>
              <a:gd name="connsiteY1" fmla="*/ 40981 h 3281072"/>
              <a:gd name="connsiteX2" fmla="*/ 2783797 w 2783797"/>
              <a:gd name="connsiteY2" fmla="*/ 0 h 3281072"/>
              <a:gd name="connsiteX0" fmla="*/ 0 w 2793861"/>
              <a:gd name="connsiteY0" fmla="*/ 3410993 h 3410993"/>
              <a:gd name="connsiteX1" fmla="*/ 360872 w 2793861"/>
              <a:gd name="connsiteY1" fmla="*/ 170902 h 3410993"/>
              <a:gd name="connsiteX2" fmla="*/ 2793861 w 2793861"/>
              <a:gd name="connsiteY2" fmla="*/ 0 h 3410993"/>
              <a:gd name="connsiteX0" fmla="*/ 0 w 2793861"/>
              <a:gd name="connsiteY0" fmla="*/ 3417015 h 3417015"/>
              <a:gd name="connsiteX1" fmla="*/ 350808 w 2793861"/>
              <a:gd name="connsiteY1" fmla="*/ 3696 h 3417015"/>
              <a:gd name="connsiteX2" fmla="*/ 2793861 w 2793861"/>
              <a:gd name="connsiteY2" fmla="*/ 6022 h 3417015"/>
              <a:gd name="connsiteX0" fmla="*/ 0 w 2793861"/>
              <a:gd name="connsiteY0" fmla="*/ 3417015 h 3417015"/>
              <a:gd name="connsiteX1" fmla="*/ 350808 w 2793861"/>
              <a:gd name="connsiteY1" fmla="*/ 3696 h 3417015"/>
              <a:gd name="connsiteX2" fmla="*/ 2793861 w 2793861"/>
              <a:gd name="connsiteY2" fmla="*/ 6022 h 3417015"/>
              <a:gd name="connsiteX0" fmla="*/ 0 w 2793861"/>
              <a:gd name="connsiteY0" fmla="*/ 3417015 h 3417015"/>
              <a:gd name="connsiteX1" fmla="*/ 350808 w 2793861"/>
              <a:gd name="connsiteY1" fmla="*/ 3696 h 3417015"/>
              <a:gd name="connsiteX2" fmla="*/ 2793861 w 2793861"/>
              <a:gd name="connsiteY2" fmla="*/ 6022 h 3417015"/>
              <a:gd name="connsiteX0" fmla="*/ 0 w 2793861"/>
              <a:gd name="connsiteY0" fmla="*/ 3417015 h 3417015"/>
              <a:gd name="connsiteX1" fmla="*/ 350808 w 2793861"/>
              <a:gd name="connsiteY1" fmla="*/ 3696 h 3417015"/>
              <a:gd name="connsiteX2" fmla="*/ 2793861 w 2793861"/>
              <a:gd name="connsiteY2" fmla="*/ 6022 h 3417015"/>
              <a:gd name="connsiteX0" fmla="*/ 0 w 2793861"/>
              <a:gd name="connsiteY0" fmla="*/ 3417015 h 3417015"/>
              <a:gd name="connsiteX1" fmla="*/ 350808 w 2793861"/>
              <a:gd name="connsiteY1" fmla="*/ 3696 h 3417015"/>
              <a:gd name="connsiteX2" fmla="*/ 2793861 w 2793861"/>
              <a:gd name="connsiteY2" fmla="*/ 6022 h 3417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93861" h="3417015">
                <a:moveTo>
                  <a:pt x="0" y="3417015"/>
                </a:moveTo>
                <a:cubicBezTo>
                  <a:pt x="190736" y="3398008"/>
                  <a:pt x="192276" y="152631"/>
                  <a:pt x="350808" y="3696"/>
                </a:cubicBezTo>
                <a:cubicBezTo>
                  <a:pt x="415754" y="-9964"/>
                  <a:pt x="1986219" y="19682"/>
                  <a:pt x="2793861" y="6022"/>
                </a:cubicBezTo>
              </a:path>
            </a:pathLst>
          </a:custGeom>
          <a:noFill/>
          <a:ln w="107950">
            <a:gradFill>
              <a:gsLst>
                <a:gs pos="35000">
                  <a:srgbClr val="8E0000"/>
                </a:gs>
                <a:gs pos="100000">
                  <a:srgbClr val="3A923A"/>
                </a:gs>
              </a:gsLst>
              <a:lin ang="5400000" scaled="1"/>
            </a:gradFill>
            <a:tailEnd type="triangle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EF42D58-C377-AEF4-953A-E73990D595B2}"/>
              </a:ext>
            </a:extLst>
          </p:cNvPr>
          <p:cNvSpPr txBox="1"/>
          <p:nvPr/>
        </p:nvSpPr>
        <p:spPr>
          <a:xfrm>
            <a:off x="6666559" y="4350633"/>
            <a:ext cx="28127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8E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Data</a:t>
            </a:r>
            <a:br>
              <a:rPr lang="en-US" sz="2000" b="1" dirty="0">
                <a:solidFill>
                  <a:srgbClr val="8E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b="1" dirty="0">
                <a:solidFill>
                  <a:srgbClr val="8E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Retention Bitflips</a:t>
            </a:r>
            <a:endParaRPr lang="en-US" sz="2000" dirty="0">
              <a:solidFill>
                <a:srgbClr val="8E0000"/>
              </a:solidFill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B3C256C-483C-0C2F-F42E-33BCFE06631F}"/>
              </a:ext>
            </a:extLst>
          </p:cNvPr>
          <p:cNvSpPr/>
          <p:nvPr/>
        </p:nvSpPr>
        <p:spPr>
          <a:xfrm rot="5109159">
            <a:off x="7228651" y="4123373"/>
            <a:ext cx="487111" cy="423616"/>
          </a:xfrm>
          <a:custGeom>
            <a:avLst/>
            <a:gdLst>
              <a:gd name="connsiteX0" fmla="*/ 0 w 1858111"/>
              <a:gd name="connsiteY0" fmla="*/ 0 h 3431357"/>
              <a:gd name="connsiteX1" fmla="*/ 1743959 w 1858111"/>
              <a:gd name="connsiteY1" fmla="*/ 1545996 h 3431357"/>
              <a:gd name="connsiteX2" fmla="*/ 1545996 w 1858111"/>
              <a:gd name="connsiteY2" fmla="*/ 3431357 h 3431357"/>
              <a:gd name="connsiteX0" fmla="*/ 0 w 1678802"/>
              <a:gd name="connsiteY0" fmla="*/ 0 h 3431357"/>
              <a:gd name="connsiteX1" fmla="*/ 1432874 w 1678802"/>
              <a:gd name="connsiteY1" fmla="*/ 1253765 h 3431357"/>
              <a:gd name="connsiteX2" fmla="*/ 1545996 w 1678802"/>
              <a:gd name="connsiteY2" fmla="*/ 3431357 h 3431357"/>
              <a:gd name="connsiteX0" fmla="*/ 0 w 1545996"/>
              <a:gd name="connsiteY0" fmla="*/ 0 h 3431357"/>
              <a:gd name="connsiteX1" fmla="*/ 1545996 w 1545996"/>
              <a:gd name="connsiteY1" fmla="*/ 3431357 h 3431357"/>
              <a:gd name="connsiteX0" fmla="*/ 0 w 1612784"/>
              <a:gd name="connsiteY0" fmla="*/ 0 h 3431357"/>
              <a:gd name="connsiteX1" fmla="*/ 1545996 w 1612784"/>
              <a:gd name="connsiteY1" fmla="*/ 3431357 h 3431357"/>
              <a:gd name="connsiteX0" fmla="*/ 0 w 1688730"/>
              <a:gd name="connsiteY0" fmla="*/ 0 h 3431357"/>
              <a:gd name="connsiteX1" fmla="*/ 1545996 w 1688730"/>
              <a:gd name="connsiteY1" fmla="*/ 3431357 h 3431357"/>
              <a:gd name="connsiteX0" fmla="*/ 0 w 2085462"/>
              <a:gd name="connsiteY0" fmla="*/ 0 h 2903456"/>
              <a:gd name="connsiteX1" fmla="*/ 1989056 w 2085462"/>
              <a:gd name="connsiteY1" fmla="*/ 2903456 h 2903456"/>
              <a:gd name="connsiteX0" fmla="*/ 0 w 1989056"/>
              <a:gd name="connsiteY0" fmla="*/ 0 h 2903456"/>
              <a:gd name="connsiteX1" fmla="*/ 1989056 w 1989056"/>
              <a:gd name="connsiteY1" fmla="*/ 2903456 h 2903456"/>
              <a:gd name="connsiteX0" fmla="*/ 0 w 1468909"/>
              <a:gd name="connsiteY0" fmla="*/ 0 h 2922406"/>
              <a:gd name="connsiteX1" fmla="*/ 1468909 w 1468909"/>
              <a:gd name="connsiteY1" fmla="*/ 2922406 h 2922406"/>
              <a:gd name="connsiteX0" fmla="*/ 0 w 1468909"/>
              <a:gd name="connsiteY0" fmla="*/ 0 h 2922406"/>
              <a:gd name="connsiteX1" fmla="*/ 1468909 w 1468909"/>
              <a:gd name="connsiteY1" fmla="*/ 2922406 h 2922406"/>
              <a:gd name="connsiteX0" fmla="*/ 0 w 1468909"/>
              <a:gd name="connsiteY0" fmla="*/ 0 h 2922406"/>
              <a:gd name="connsiteX1" fmla="*/ 1468909 w 1468909"/>
              <a:gd name="connsiteY1" fmla="*/ 2922406 h 2922406"/>
              <a:gd name="connsiteX0" fmla="*/ 0 w 1340160"/>
              <a:gd name="connsiteY0" fmla="*/ 0 h 2606586"/>
              <a:gd name="connsiteX1" fmla="*/ 1340160 w 1340160"/>
              <a:gd name="connsiteY1" fmla="*/ 2606586 h 2606586"/>
              <a:gd name="connsiteX0" fmla="*/ 0 w 1340160"/>
              <a:gd name="connsiteY0" fmla="*/ 0 h 2606586"/>
              <a:gd name="connsiteX1" fmla="*/ 1340160 w 1340160"/>
              <a:gd name="connsiteY1" fmla="*/ 2606586 h 2606586"/>
              <a:gd name="connsiteX0" fmla="*/ 0 w 1195961"/>
              <a:gd name="connsiteY0" fmla="*/ 0 h 2593953"/>
              <a:gd name="connsiteX1" fmla="*/ 1195961 w 1195961"/>
              <a:gd name="connsiteY1" fmla="*/ 2593953 h 2593953"/>
              <a:gd name="connsiteX0" fmla="*/ 0 w 1195961"/>
              <a:gd name="connsiteY0" fmla="*/ 0 h 2593953"/>
              <a:gd name="connsiteX1" fmla="*/ 1195961 w 1195961"/>
              <a:gd name="connsiteY1" fmla="*/ 2593953 h 2593953"/>
              <a:gd name="connsiteX0" fmla="*/ 0 w 1195961"/>
              <a:gd name="connsiteY0" fmla="*/ 0 h 2593953"/>
              <a:gd name="connsiteX1" fmla="*/ 1195961 w 1195961"/>
              <a:gd name="connsiteY1" fmla="*/ 2593953 h 2593953"/>
              <a:gd name="connsiteX0" fmla="*/ 0 w 1201112"/>
              <a:gd name="connsiteY0" fmla="*/ 0 h 1760188"/>
              <a:gd name="connsiteX1" fmla="*/ 1201112 w 1201112"/>
              <a:gd name="connsiteY1" fmla="*/ 1760188 h 1760188"/>
              <a:gd name="connsiteX0" fmla="*/ 0 w 668625"/>
              <a:gd name="connsiteY0" fmla="*/ 1014167 h 1040992"/>
              <a:gd name="connsiteX1" fmla="*/ 438915 w 668625"/>
              <a:gd name="connsiteY1" fmla="*/ 487817 h 1040992"/>
              <a:gd name="connsiteX0" fmla="*/ 88427 w 527342"/>
              <a:gd name="connsiteY0" fmla="*/ 567573 h 619023"/>
              <a:gd name="connsiteX1" fmla="*/ 527342 w 527342"/>
              <a:gd name="connsiteY1" fmla="*/ 41223 h 619023"/>
              <a:gd name="connsiteX0" fmla="*/ 287013 w 725928"/>
              <a:gd name="connsiteY0" fmla="*/ 698702 h 698702"/>
              <a:gd name="connsiteX1" fmla="*/ 725928 w 725928"/>
              <a:gd name="connsiteY1" fmla="*/ 172352 h 698702"/>
              <a:gd name="connsiteX0" fmla="*/ 0 w 438915"/>
              <a:gd name="connsiteY0" fmla="*/ 598059 h 598059"/>
              <a:gd name="connsiteX1" fmla="*/ 438915 w 438915"/>
              <a:gd name="connsiteY1" fmla="*/ 71709 h 598059"/>
              <a:gd name="connsiteX0" fmla="*/ 5101 w 444016"/>
              <a:gd name="connsiteY0" fmla="*/ 528994 h 528994"/>
              <a:gd name="connsiteX1" fmla="*/ 444016 w 444016"/>
              <a:gd name="connsiteY1" fmla="*/ 2644 h 528994"/>
              <a:gd name="connsiteX0" fmla="*/ 3820 w 523681"/>
              <a:gd name="connsiteY0" fmla="*/ 526337 h 526337"/>
              <a:gd name="connsiteX1" fmla="*/ 523681 w 523681"/>
              <a:gd name="connsiteY1" fmla="*/ 2674 h 526337"/>
              <a:gd name="connsiteX0" fmla="*/ 1294 w 1137062"/>
              <a:gd name="connsiteY0" fmla="*/ 530257 h 530257"/>
              <a:gd name="connsiteX1" fmla="*/ 1137062 w 1137062"/>
              <a:gd name="connsiteY1" fmla="*/ 2629 h 530257"/>
              <a:gd name="connsiteX0" fmla="*/ 4619 w 1140387"/>
              <a:gd name="connsiteY0" fmla="*/ 527628 h 527628"/>
              <a:gd name="connsiteX1" fmla="*/ 1140387 w 1140387"/>
              <a:gd name="connsiteY1" fmla="*/ 0 h 527628"/>
              <a:gd name="connsiteX0" fmla="*/ 2597 w 1138365"/>
              <a:gd name="connsiteY0" fmla="*/ 527628 h 527628"/>
              <a:gd name="connsiteX1" fmla="*/ 1138365 w 1138365"/>
              <a:gd name="connsiteY1" fmla="*/ 0 h 527628"/>
              <a:gd name="connsiteX0" fmla="*/ 0 w 1135768"/>
              <a:gd name="connsiteY0" fmla="*/ 527628 h 527628"/>
              <a:gd name="connsiteX1" fmla="*/ 1135768 w 1135768"/>
              <a:gd name="connsiteY1" fmla="*/ 0 h 527628"/>
              <a:gd name="connsiteX0" fmla="*/ 0 w 1135768"/>
              <a:gd name="connsiteY0" fmla="*/ 527628 h 527628"/>
              <a:gd name="connsiteX1" fmla="*/ 1135768 w 1135768"/>
              <a:gd name="connsiteY1" fmla="*/ 0 h 527628"/>
              <a:gd name="connsiteX0" fmla="*/ 0 w 1135768"/>
              <a:gd name="connsiteY0" fmla="*/ 527628 h 527628"/>
              <a:gd name="connsiteX1" fmla="*/ 1135768 w 1135768"/>
              <a:gd name="connsiteY1" fmla="*/ 0 h 527628"/>
              <a:gd name="connsiteX0" fmla="*/ -1 w 1449864"/>
              <a:gd name="connsiteY0" fmla="*/ 176863 h 176863"/>
              <a:gd name="connsiteX1" fmla="*/ 1449864 w 1449864"/>
              <a:gd name="connsiteY1" fmla="*/ 0 h 176863"/>
              <a:gd name="connsiteX0" fmla="*/ 0 w 735412"/>
              <a:gd name="connsiteY0" fmla="*/ 97845 h 112401"/>
              <a:gd name="connsiteX1" fmla="*/ 735411 w 735412"/>
              <a:gd name="connsiteY1" fmla="*/ 0 h 112401"/>
              <a:gd name="connsiteX0" fmla="*/ 0 w 735411"/>
              <a:gd name="connsiteY0" fmla="*/ 97845 h 159354"/>
              <a:gd name="connsiteX1" fmla="*/ 735411 w 735411"/>
              <a:gd name="connsiteY1" fmla="*/ 0 h 159354"/>
              <a:gd name="connsiteX0" fmla="*/ 0 w 735411"/>
              <a:gd name="connsiteY0" fmla="*/ 97845 h 97845"/>
              <a:gd name="connsiteX1" fmla="*/ 735411 w 735411"/>
              <a:gd name="connsiteY1" fmla="*/ 0 h 97845"/>
              <a:gd name="connsiteX0" fmla="*/ 0 w 735411"/>
              <a:gd name="connsiteY0" fmla="*/ 97845 h 97845"/>
              <a:gd name="connsiteX1" fmla="*/ 735411 w 735411"/>
              <a:gd name="connsiteY1" fmla="*/ 0 h 97845"/>
              <a:gd name="connsiteX0" fmla="*/ 0 w 686145"/>
              <a:gd name="connsiteY0" fmla="*/ 58482 h 68227"/>
              <a:gd name="connsiteX1" fmla="*/ 686145 w 686145"/>
              <a:gd name="connsiteY1" fmla="*/ 0 h 68227"/>
              <a:gd name="connsiteX0" fmla="*/ 0 w 693827"/>
              <a:gd name="connsiteY0" fmla="*/ 85357 h 85357"/>
              <a:gd name="connsiteX1" fmla="*/ 693827 w 693827"/>
              <a:gd name="connsiteY1" fmla="*/ 0 h 85357"/>
              <a:gd name="connsiteX0" fmla="*/ 0 w 693827"/>
              <a:gd name="connsiteY0" fmla="*/ 85357 h 90207"/>
              <a:gd name="connsiteX1" fmla="*/ 693827 w 693827"/>
              <a:gd name="connsiteY1" fmla="*/ 0 h 90207"/>
              <a:gd name="connsiteX0" fmla="*/ 0 w 672562"/>
              <a:gd name="connsiteY0" fmla="*/ 270293 h 270413"/>
              <a:gd name="connsiteX1" fmla="*/ 672562 w 672562"/>
              <a:gd name="connsiteY1" fmla="*/ 0 h 270413"/>
              <a:gd name="connsiteX0" fmla="*/ 0 w 672562"/>
              <a:gd name="connsiteY0" fmla="*/ 270293 h 270449"/>
              <a:gd name="connsiteX1" fmla="*/ 672562 w 672562"/>
              <a:gd name="connsiteY1" fmla="*/ 0 h 270449"/>
              <a:gd name="connsiteX0" fmla="*/ 0 w 598074"/>
              <a:gd name="connsiteY0" fmla="*/ 139364 h 141280"/>
              <a:gd name="connsiteX1" fmla="*/ 598074 w 598074"/>
              <a:gd name="connsiteY1" fmla="*/ 0 h 141280"/>
              <a:gd name="connsiteX0" fmla="*/ 0 w 581139"/>
              <a:gd name="connsiteY0" fmla="*/ 149941 h 151146"/>
              <a:gd name="connsiteX1" fmla="*/ 581139 w 581139"/>
              <a:gd name="connsiteY1" fmla="*/ 0 h 151146"/>
              <a:gd name="connsiteX0" fmla="*/ 0 w 581139"/>
              <a:gd name="connsiteY0" fmla="*/ 149941 h 150596"/>
              <a:gd name="connsiteX1" fmla="*/ 581139 w 581139"/>
              <a:gd name="connsiteY1" fmla="*/ 0 h 150596"/>
              <a:gd name="connsiteX0" fmla="*/ 0 w 581139"/>
              <a:gd name="connsiteY0" fmla="*/ 149941 h 149941"/>
              <a:gd name="connsiteX1" fmla="*/ 581139 w 581139"/>
              <a:gd name="connsiteY1" fmla="*/ 0 h 149941"/>
              <a:gd name="connsiteX0" fmla="*/ 0 w 581139"/>
              <a:gd name="connsiteY0" fmla="*/ 149941 h 150038"/>
              <a:gd name="connsiteX1" fmla="*/ 581139 w 581139"/>
              <a:gd name="connsiteY1" fmla="*/ 0 h 150038"/>
              <a:gd name="connsiteX0" fmla="*/ 0 w 581139"/>
              <a:gd name="connsiteY0" fmla="*/ 149941 h 149941"/>
              <a:gd name="connsiteX1" fmla="*/ 581139 w 581139"/>
              <a:gd name="connsiteY1" fmla="*/ 0 h 149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1139" h="149941">
                <a:moveTo>
                  <a:pt x="0" y="149941"/>
                </a:moveTo>
                <a:cubicBezTo>
                  <a:pt x="221138" y="145793"/>
                  <a:pt x="429222" y="131520"/>
                  <a:pt x="581139" y="0"/>
                </a:cubicBezTo>
              </a:path>
            </a:pathLst>
          </a:custGeom>
          <a:noFill/>
          <a:ln w="76200">
            <a:solidFill>
              <a:srgbClr val="8E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51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8" grpId="1" animBg="1"/>
      <p:bldP spid="40" grpId="0" animBg="1"/>
      <p:bldP spid="49" grpId="0" animBg="1"/>
      <p:bldP spid="49" grpId="1" animBg="1"/>
      <p:bldP spid="50" grpId="0" animBg="1"/>
      <p:bldP spid="50" grpId="1" animBg="1"/>
      <p:bldP spid="51" grpId="0" animBg="1"/>
      <p:bldP spid="52" grpId="0" animBg="1"/>
      <p:bldP spid="54" grpId="0"/>
      <p:bldP spid="5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153709-0B09-9E4F-3D97-8FF63B77F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8299" y="6517178"/>
            <a:ext cx="4427556" cy="204298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7777F0-73D0-46EF-050F-5A59CA138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6517178"/>
            <a:ext cx="489065" cy="204298"/>
          </a:xfrm>
        </p:spPr>
        <p:txBody>
          <a:bodyPr/>
          <a:lstStyle/>
          <a:p>
            <a:fld id="{CBE5B309-C2CE-4D90-B104-F7E98438FC65}" type="slidenum">
              <a:rPr lang="tr-TR" smtClean="0"/>
              <a:pPr/>
              <a:t>3</a:t>
            </a:fld>
            <a:endParaRPr lang="tr-TR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D1FB3D1-E094-AF8D-466F-1324AD635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" y="4419223"/>
            <a:ext cx="9143999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Evaluation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" y="981787"/>
            <a:ext cx="9143999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chemeClr val="bg1"/>
                </a:solidFill>
                <a:latin typeface="Cambria" panose="02040503050406030204" pitchFamily="18" charset="0"/>
              </a:rPr>
              <a:t>Background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2F442F-3A35-1441-816F-E719C1E2BEDF}"/>
              </a:ext>
            </a:extLst>
          </p:cNvPr>
          <p:cNvSpPr/>
          <p:nvPr/>
        </p:nvSpPr>
        <p:spPr>
          <a:xfrm>
            <a:off x="2" y="1841146"/>
            <a:ext cx="9143999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Problem and Motivation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" y="2700505"/>
            <a:ext cx="9144001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Experimental Characterization of Real DRAM Chips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23554B-6458-8143-80B2-CE61E54CE880}"/>
              </a:ext>
            </a:extLst>
          </p:cNvPr>
          <p:cNvSpPr/>
          <p:nvPr/>
        </p:nvSpPr>
        <p:spPr>
          <a:xfrm>
            <a:off x="4" y="3559864"/>
            <a:ext cx="9144001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PaCRAM: Partial Charge Restoration for Aggressive Mitigation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F33AA2-83C5-59DA-6C1B-F1998CEB430D}"/>
              </a:ext>
            </a:extLst>
          </p:cNvPr>
          <p:cNvSpPr/>
          <p:nvPr/>
        </p:nvSpPr>
        <p:spPr>
          <a:xfrm>
            <a:off x="0" y="5278583"/>
            <a:ext cx="9144000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67838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1C98"/>
                                      </p:to>
                                    </p:animClr>
                                    <p:set>
                                      <p:cBhvr>
                                        <p:cTn id="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8AA96-94B9-11C8-05F8-C862CEF4E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EB431B-BFA2-69BD-5FD0-52459DB5D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BE17DF-9485-21E5-3AB6-0DBDA19B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30</a:t>
            </a:fld>
            <a:endParaRPr lang="tr-T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4B7293-4CE6-7F57-01AF-1E2B9BA6D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Key Takeaway from Real Chip Experiments</a:t>
            </a:r>
          </a:p>
        </p:txBody>
      </p:sp>
      <p:sp>
        <p:nvSpPr>
          <p:cNvPr id="5" name="Dikdörtgen 7">
            <a:extLst>
              <a:ext uri="{FF2B5EF4-FFF2-40B4-BE49-F238E27FC236}">
                <a16:creationId xmlns:a16="http://schemas.microsoft.com/office/drawing/2014/main" id="{C5DEBA9E-0BDA-E44D-8780-688CB7EE2A8F}"/>
              </a:ext>
            </a:extLst>
          </p:cNvPr>
          <p:cNvSpPr/>
          <p:nvPr/>
        </p:nvSpPr>
        <p:spPr bwMode="auto">
          <a:xfrm>
            <a:off x="-96715" y="2770861"/>
            <a:ext cx="9337430" cy="1833514"/>
          </a:xfrm>
          <a:prstGeom prst="rect">
            <a:avLst/>
          </a:prstGeom>
          <a:solidFill>
            <a:srgbClr val="FBE5EF"/>
          </a:solidFill>
          <a:ln w="57150" cap="flat" cmpd="sng" algn="ctr">
            <a:solidFill>
              <a:srgbClr val="660E3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Charge restoration latency </a:t>
            </a:r>
            <a:b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can </a:t>
            </a:r>
            <a:r>
              <a:rPr lang="en-US" sz="3600" b="1" dirty="0">
                <a:solidFill>
                  <a:srgbClr val="9659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be significantly reduced </a:t>
            </a:r>
          </a:p>
          <a:p>
            <a:pPr marL="0" indent="0" algn="ctr">
              <a:buNone/>
            </a:pP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en-US" sz="3600" b="1" dirty="0">
                <a:solidFill>
                  <a:srgbClr val="133C8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 vast majority of preventive refreshes</a:t>
            </a:r>
          </a:p>
        </p:txBody>
      </p:sp>
    </p:spTree>
    <p:extLst>
      <p:ext uri="{BB962C8B-B14F-4D97-AF65-F5344CB8AC3E}">
        <p14:creationId xmlns:p14="http://schemas.microsoft.com/office/powerpoint/2010/main" val="88610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40F30-597F-59E1-C3F2-457EFF855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8B8DB6-734F-91EA-088D-B9DAB41F9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8299" y="6517178"/>
            <a:ext cx="4427556" cy="204298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D9114A-126E-6D0B-C9A5-FEB80A143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6517178"/>
            <a:ext cx="489065" cy="204298"/>
          </a:xfrm>
        </p:spPr>
        <p:txBody>
          <a:bodyPr/>
          <a:lstStyle/>
          <a:p>
            <a:fld id="{CBE5B309-C2CE-4D90-B104-F7E98438FC65}" type="slidenum">
              <a:rPr lang="tr-TR" smtClean="0"/>
              <a:pPr/>
              <a:t>31</a:t>
            </a:fld>
            <a:endParaRPr lang="tr-TR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AEFDE435-82AA-D656-06FE-9234DD13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103490-91B6-5849-CFE2-61B677FB6113}"/>
              </a:ext>
            </a:extLst>
          </p:cNvPr>
          <p:cNvSpPr/>
          <p:nvPr/>
        </p:nvSpPr>
        <p:spPr>
          <a:xfrm>
            <a:off x="2" y="4419223"/>
            <a:ext cx="9143999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Evaluation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51AFCA-B184-DD27-3CF3-2FB275F8DFBC}"/>
              </a:ext>
            </a:extLst>
          </p:cNvPr>
          <p:cNvSpPr/>
          <p:nvPr/>
        </p:nvSpPr>
        <p:spPr>
          <a:xfrm>
            <a:off x="2" y="981787"/>
            <a:ext cx="9143999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chemeClr val="bg1"/>
                </a:solidFill>
                <a:latin typeface="Cambria" panose="02040503050406030204" pitchFamily="18" charset="0"/>
              </a:rPr>
              <a:t>Background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689E36-DD37-2E2D-3587-87EAD61FB92A}"/>
              </a:ext>
            </a:extLst>
          </p:cNvPr>
          <p:cNvSpPr/>
          <p:nvPr/>
        </p:nvSpPr>
        <p:spPr>
          <a:xfrm>
            <a:off x="2" y="1841146"/>
            <a:ext cx="9143999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Problem and Motivation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EBD80E-EFCC-A538-26EC-581A7F054E92}"/>
              </a:ext>
            </a:extLst>
          </p:cNvPr>
          <p:cNvSpPr/>
          <p:nvPr/>
        </p:nvSpPr>
        <p:spPr>
          <a:xfrm>
            <a:off x="2" y="2700505"/>
            <a:ext cx="9144001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Experimental Characterization of Real DRAM Chips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586E79-C241-9DA6-3106-55D1AFA59152}"/>
              </a:ext>
            </a:extLst>
          </p:cNvPr>
          <p:cNvSpPr/>
          <p:nvPr/>
        </p:nvSpPr>
        <p:spPr>
          <a:xfrm>
            <a:off x="4" y="3559864"/>
            <a:ext cx="9144001" cy="747452"/>
          </a:xfrm>
          <a:prstGeom prst="rect">
            <a:avLst/>
          </a:prstGeom>
          <a:solidFill>
            <a:srgbClr val="3F1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PaCRAM: Partial Charge Restoration for Aggressive Mitigation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8F57E9-C859-BBCC-D32B-EA4AA2FDA4AC}"/>
              </a:ext>
            </a:extLst>
          </p:cNvPr>
          <p:cNvSpPr/>
          <p:nvPr/>
        </p:nvSpPr>
        <p:spPr>
          <a:xfrm>
            <a:off x="0" y="5278583"/>
            <a:ext cx="9144000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007127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C6E1300-732E-AE31-C9E0-2C8C3AD74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18790"/>
            <a:ext cx="9144000" cy="3900982"/>
          </a:xfrm>
        </p:spPr>
        <p:txBody>
          <a:bodyPr anchor="ctr"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400" b="1" dirty="0">
                <a:solidFill>
                  <a:srgbClr val="660E36"/>
                </a:solidFill>
              </a:rPr>
              <a:t>Key Experimental Takeaway:</a:t>
            </a:r>
            <a:r>
              <a:rPr lang="en-US" sz="2400" dirty="0">
                <a:solidFill>
                  <a:srgbClr val="660E36"/>
                </a:solidFill>
              </a:rPr>
              <a:t> 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Charge restoration latency can be significantly reduced for a vast majority of preventive refreshes</a:t>
            </a:r>
          </a:p>
          <a:p>
            <a:endParaRPr lang="en-US" sz="11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</a:pPr>
            <a:r>
              <a:rPr lang="en-US" sz="2400" b="1" dirty="0">
                <a:solidFill>
                  <a:srgbClr val="133C8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Key Idea: </a:t>
            </a:r>
            <a:r>
              <a:rPr lang="en-US" sz="2400" dirty="0">
                <a:ea typeface="Tahoma" panose="020B0604030504040204" pitchFamily="34" charset="0"/>
                <a:cs typeface="Tahoma" panose="020B0604030504040204" pitchFamily="34" charset="0"/>
              </a:rPr>
              <a:t>Reduce preventive refresh overhead </a:t>
            </a:r>
            <a:br>
              <a:rPr lang="en-US" sz="24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ea typeface="Tahoma" panose="020B0604030504040204" pitchFamily="34" charset="0"/>
                <a:cs typeface="Tahoma" panose="020B0604030504040204" pitchFamily="34" charset="0"/>
              </a:rPr>
              <a:t>by reducing charge restoration latency of preventive refreshes</a:t>
            </a:r>
          </a:p>
          <a:p>
            <a:pPr marL="0" indent="0">
              <a:buNone/>
            </a:pPr>
            <a:endParaRPr lang="en-US" sz="1100" b="1" dirty="0">
              <a:latin typeface="Cambria" panose="02040503050406030204" pitchFamily="18" charset="0"/>
            </a:endParaRPr>
          </a:p>
          <a:p>
            <a:pPr>
              <a:buClr>
                <a:schemeClr val="tx1"/>
              </a:buClr>
            </a:pPr>
            <a:r>
              <a:rPr lang="en-US" sz="2400" b="1" dirty="0">
                <a:solidFill>
                  <a:srgbClr val="6D40DC"/>
                </a:solidFill>
                <a:latin typeface="Cambria" panose="02040503050406030204" pitchFamily="18" charset="0"/>
              </a:rPr>
              <a:t>PaCRAM:</a:t>
            </a:r>
            <a:r>
              <a:rPr lang="en-US" sz="2400" dirty="0">
                <a:solidFill>
                  <a:srgbClr val="6D40D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6D40DC"/>
                </a:solidFill>
                <a:latin typeface="Cambria" panose="02040503050406030204" pitchFamily="18" charset="0"/>
              </a:rPr>
              <a:t>Pa</a:t>
            </a:r>
            <a:r>
              <a:rPr lang="en-US" sz="2400" dirty="0">
                <a:solidFill>
                  <a:srgbClr val="6D40DC"/>
                </a:solidFill>
                <a:latin typeface="Cambria" panose="02040503050406030204" pitchFamily="18" charset="0"/>
              </a:rPr>
              <a:t>rtial </a:t>
            </a:r>
            <a:r>
              <a:rPr lang="en-US" sz="2400" b="1" dirty="0">
                <a:solidFill>
                  <a:srgbClr val="6D40DC"/>
                </a:solidFill>
                <a:latin typeface="Cambria" panose="02040503050406030204" pitchFamily="18" charset="0"/>
              </a:rPr>
              <a:t>C</a:t>
            </a:r>
            <a:r>
              <a:rPr lang="en-US" sz="2400" dirty="0">
                <a:solidFill>
                  <a:srgbClr val="6D40DC"/>
                </a:solidFill>
                <a:latin typeface="Cambria" panose="02040503050406030204" pitchFamily="18" charset="0"/>
              </a:rPr>
              <a:t>harge </a:t>
            </a:r>
            <a:r>
              <a:rPr lang="en-US" sz="2400" b="1" dirty="0">
                <a:solidFill>
                  <a:srgbClr val="6D40DC"/>
                </a:solidFill>
                <a:latin typeface="Cambria" panose="02040503050406030204" pitchFamily="18" charset="0"/>
              </a:rPr>
              <a:t>R</a:t>
            </a:r>
            <a:r>
              <a:rPr lang="en-US" sz="2400" dirty="0">
                <a:solidFill>
                  <a:srgbClr val="6D40DC"/>
                </a:solidFill>
                <a:latin typeface="Cambria" panose="02040503050406030204" pitchFamily="18" charset="0"/>
              </a:rPr>
              <a:t>estoration for </a:t>
            </a:r>
            <a:r>
              <a:rPr lang="en-US" sz="2400" b="1" dirty="0">
                <a:solidFill>
                  <a:srgbClr val="6D40DC"/>
                </a:solidFill>
                <a:latin typeface="Cambria" panose="02040503050406030204" pitchFamily="18" charset="0"/>
              </a:rPr>
              <a:t>A</a:t>
            </a:r>
            <a:r>
              <a:rPr lang="en-US" sz="2400" dirty="0">
                <a:solidFill>
                  <a:srgbClr val="6D40DC"/>
                </a:solidFill>
                <a:latin typeface="Cambria" panose="02040503050406030204" pitchFamily="18" charset="0"/>
              </a:rPr>
              <a:t>ggressive </a:t>
            </a:r>
            <a:r>
              <a:rPr lang="en-US" sz="2400" b="1" dirty="0">
                <a:solidFill>
                  <a:srgbClr val="6D40DC"/>
                </a:solidFill>
                <a:latin typeface="Cambria" panose="02040503050406030204" pitchFamily="18" charset="0"/>
              </a:rPr>
              <a:t>M</a:t>
            </a:r>
            <a:r>
              <a:rPr lang="en-US" sz="2400" dirty="0">
                <a:solidFill>
                  <a:srgbClr val="6D40DC"/>
                </a:solidFill>
                <a:latin typeface="Cambria" panose="02040503050406030204" pitchFamily="18" charset="0"/>
              </a:rPr>
              <a:t>itigation</a:t>
            </a:r>
          </a:p>
          <a:p>
            <a:pPr marL="339725" lvl="1">
              <a:buClr>
                <a:schemeClr val="tx1"/>
              </a:buClr>
            </a:pPr>
            <a:r>
              <a:rPr lang="en-US" sz="2000" b="1" dirty="0">
                <a:solidFill>
                  <a:srgbClr val="E287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Reduces the latency of preventive refreshes 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issued by the existing solution</a:t>
            </a:r>
          </a:p>
          <a:p>
            <a:pPr marL="339725" lvl="1">
              <a:buClr>
                <a:schemeClr val="tx1"/>
              </a:buClr>
            </a:pPr>
            <a:r>
              <a:rPr lang="en-US" sz="2000" b="1" dirty="0">
                <a:solidFill>
                  <a:srgbClr val="316CE3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Configures</a:t>
            </a:r>
            <a:r>
              <a:rPr lang="en-US" sz="20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the existing solution with </a:t>
            </a:r>
            <a:r>
              <a:rPr lang="en-US" sz="2000" b="1" dirty="0">
                <a:solidFill>
                  <a:srgbClr val="316CE3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the reduced RowHammer </a:t>
            </a:r>
            <a:r>
              <a:rPr lang="en-US" sz="2000" b="1" dirty="0">
                <a:solidFill>
                  <a:srgbClr val="316CE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threshold</a:t>
            </a:r>
          </a:p>
          <a:p>
            <a:pPr marL="339725" lvl="1">
              <a:buClr>
                <a:schemeClr val="tx1"/>
              </a:buClr>
            </a:pPr>
            <a:r>
              <a:rPr lang="en-US" sz="2000" b="1" dirty="0">
                <a:solidFill>
                  <a:srgbClr val="B3195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Guarantees 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that any victim is </a:t>
            </a:r>
            <a:r>
              <a:rPr lang="en-US" sz="2000" b="1" dirty="0">
                <a:solidFill>
                  <a:srgbClr val="B3195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not refreshed 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by more than a safe number of </a:t>
            </a:r>
            <a:r>
              <a:rPr lang="en-US" sz="2000" b="1" dirty="0">
                <a:solidFill>
                  <a:srgbClr val="B3195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consecutive partial charge restorations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AB5DEE-43F7-9ED8-DF6A-74E2A9578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0151F9-BE05-14DC-B2F7-F49063E17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32</a:t>
            </a:fld>
            <a:endParaRPr lang="tr-T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1580BE-D4DE-FB95-8626-3AAFAC420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72"/>
            <a:ext cx="2601798" cy="81741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latin typeface="Cambria" panose="02040503050406030204" pitchFamily="18" charset="0"/>
              </a:rPr>
              <a:t>PaCRAM:</a:t>
            </a:r>
            <a:endParaRPr lang="en-US" sz="4000" dirty="0">
              <a:latin typeface="Cambria" panose="02040503050406030204" pitchFamily="18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ECC9305-B2A2-ACA6-D824-7A45AEE7B3F0}"/>
              </a:ext>
            </a:extLst>
          </p:cNvPr>
          <p:cNvSpPr txBox="1">
            <a:spLocks/>
          </p:cNvSpPr>
          <p:nvPr/>
        </p:nvSpPr>
        <p:spPr>
          <a:xfrm>
            <a:off x="2394408" y="1372"/>
            <a:ext cx="6749590" cy="817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F1C98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200" dirty="0">
                <a:latin typeface="Cambria" panose="02040503050406030204" pitchFamily="18" charset="0"/>
              </a:rPr>
              <a:t>Partial Charge Restoration for Aggressive Mitigation</a:t>
            </a:r>
          </a:p>
        </p:txBody>
      </p:sp>
      <p:sp>
        <p:nvSpPr>
          <p:cNvPr id="9" name="Dikdörtgen 7">
            <a:extLst>
              <a:ext uri="{FF2B5EF4-FFF2-40B4-BE49-F238E27FC236}">
                <a16:creationId xmlns:a16="http://schemas.microsoft.com/office/drawing/2014/main" id="{049EC7E9-7AC7-33CE-4A16-EB45DB30D68A}"/>
              </a:ext>
            </a:extLst>
          </p:cNvPr>
          <p:cNvSpPr/>
          <p:nvPr/>
        </p:nvSpPr>
        <p:spPr bwMode="auto">
          <a:xfrm>
            <a:off x="-96715" y="4908813"/>
            <a:ext cx="9337430" cy="1336866"/>
          </a:xfrm>
          <a:prstGeom prst="rect">
            <a:avLst/>
          </a:prstGeom>
          <a:solidFill>
            <a:srgbClr val="FFEBCD"/>
          </a:solidFill>
          <a:ln w="57150" cap="flat" cmpd="sng" algn="ctr">
            <a:solidFill>
              <a:srgbClr val="965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solidFill>
                  <a:srgbClr val="6D40DC"/>
                </a:solidFill>
                <a:latin typeface="Cambria" panose="02040503050406030204" pitchFamily="18" charset="0"/>
              </a:rPr>
              <a:t>PaCRAM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significantly </a:t>
            </a:r>
            <a:r>
              <a:rPr lang="en-US" sz="3200" b="1" dirty="0">
                <a:solidFill>
                  <a:srgbClr val="8E0000"/>
                </a:solidFill>
                <a:latin typeface="Cambria" panose="02040503050406030204" pitchFamily="18" charset="0"/>
              </a:rPr>
              <a:t>reduces the performance and energy overhead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of existing solutions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2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386AB-533B-4659-4F6D-8EDC3A1D0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B24DB1-DD9E-8B1B-5F6B-437F21E15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2836"/>
            <a:ext cx="9143998" cy="992325"/>
          </a:xfrm>
        </p:spPr>
        <p:txBody>
          <a:bodyPr anchor="ctr">
            <a:normAutofit/>
          </a:bodyPr>
          <a:lstStyle/>
          <a:p>
            <a:r>
              <a:rPr lang="en-US" dirty="0"/>
              <a:t>PaCRAM is implemented in the memory controller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8B3306D-D2B9-A4E0-0061-93851F728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DEC394-9562-ACEE-B7ED-EA95F368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33</a:t>
            </a:fld>
            <a:endParaRPr lang="tr-T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F64864-3A81-CBF9-953B-AA1CA38BF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72"/>
            <a:ext cx="2601798" cy="81741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latin typeface="Cambria" panose="02040503050406030204" pitchFamily="18" charset="0"/>
              </a:rPr>
              <a:t>PaCRAM:</a:t>
            </a:r>
            <a:endParaRPr lang="en-US" sz="4000" dirty="0">
              <a:latin typeface="Cambria" panose="02040503050406030204" pitchFamily="18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7DC546F-C82B-B071-371C-C2A26837B72D}"/>
              </a:ext>
            </a:extLst>
          </p:cNvPr>
          <p:cNvSpPr txBox="1">
            <a:spLocks/>
          </p:cNvSpPr>
          <p:nvPr/>
        </p:nvSpPr>
        <p:spPr>
          <a:xfrm>
            <a:off x="2394408" y="1372"/>
            <a:ext cx="6749590" cy="817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F1C98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200" dirty="0">
                <a:latin typeface="Cambria" panose="02040503050406030204" pitchFamily="18" charset="0"/>
              </a:rPr>
              <a:t>Partial Charge Restoration for Aggressive Mitigation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932D0E-4DC6-B823-7196-E906FF038F48}"/>
              </a:ext>
            </a:extLst>
          </p:cNvPr>
          <p:cNvSpPr/>
          <p:nvPr/>
        </p:nvSpPr>
        <p:spPr>
          <a:xfrm>
            <a:off x="556182" y="1884494"/>
            <a:ext cx="6311906" cy="3899774"/>
          </a:xfrm>
          <a:prstGeom prst="rect">
            <a:avLst/>
          </a:prstGeom>
          <a:solidFill>
            <a:srgbClr val="FFF9CD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b="1" dirty="0">
                <a:solidFill>
                  <a:schemeClr val="tx1"/>
                </a:solidFill>
              </a:rPr>
              <a:t>Memory Controller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E1462B-32B7-17E9-7371-FE56A64A81DF}"/>
              </a:ext>
            </a:extLst>
          </p:cNvPr>
          <p:cNvSpPr/>
          <p:nvPr/>
        </p:nvSpPr>
        <p:spPr>
          <a:xfrm>
            <a:off x="7170271" y="2199298"/>
            <a:ext cx="1431164" cy="35849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</a:rPr>
              <a:t>DRAM 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</a:rPr>
              <a:t>Chip</a:t>
            </a:r>
            <a:b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</a:rPr>
              <a:t>(or module)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0CFF194-44FA-1280-ED0C-8F28596DA3DA}"/>
              </a:ext>
            </a:extLst>
          </p:cNvPr>
          <p:cNvCxnSpPr>
            <a:cxnSpLocks/>
          </p:cNvCxnSpPr>
          <p:nvPr/>
        </p:nvCxnSpPr>
        <p:spPr>
          <a:xfrm>
            <a:off x="1988906" y="2676989"/>
            <a:ext cx="5142015" cy="0"/>
          </a:xfrm>
          <a:prstGeom prst="straightConnector1">
            <a:avLst/>
          </a:prstGeom>
          <a:ln w="698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4AEA0C0-482C-F5BB-E06E-46AE1AD41B73}"/>
              </a:ext>
            </a:extLst>
          </p:cNvPr>
          <p:cNvSpPr txBox="1"/>
          <p:nvPr/>
        </p:nvSpPr>
        <p:spPr>
          <a:xfrm>
            <a:off x="2028256" y="2338435"/>
            <a:ext cx="2571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</a:rPr>
              <a:t>DRAM Commands, Address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469D3CC-31FF-7E2E-5E2C-6126B98D7F2D}"/>
              </a:ext>
            </a:extLst>
          </p:cNvPr>
          <p:cNvSpPr/>
          <p:nvPr/>
        </p:nvSpPr>
        <p:spPr>
          <a:xfrm>
            <a:off x="780070" y="2415195"/>
            <a:ext cx="1208836" cy="234949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</a:rPr>
              <a:t>Memory</a:t>
            </a:r>
            <a:b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</a:rPr>
              <a:t>Request</a:t>
            </a:r>
            <a:b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</a:rPr>
              <a:t>Scheduler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ADF9273-E047-753F-B97E-16BE8329C173}"/>
              </a:ext>
            </a:extLst>
          </p:cNvPr>
          <p:cNvCxnSpPr>
            <a:cxnSpLocks/>
          </p:cNvCxnSpPr>
          <p:nvPr/>
        </p:nvCxnSpPr>
        <p:spPr>
          <a:xfrm>
            <a:off x="3006420" y="2676988"/>
            <a:ext cx="0" cy="691342"/>
          </a:xfrm>
          <a:prstGeom prst="straightConnector1">
            <a:avLst/>
          </a:prstGeom>
          <a:ln w="698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920862E-4704-B4A8-CA8C-795165EDB60D}"/>
              </a:ext>
            </a:extLst>
          </p:cNvPr>
          <p:cNvSpPr txBox="1"/>
          <p:nvPr/>
        </p:nvSpPr>
        <p:spPr>
          <a:xfrm>
            <a:off x="2998146" y="2632250"/>
            <a:ext cx="1332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</a:rPr>
              <a:t>Activated</a:t>
            </a:r>
            <a:br>
              <a:rPr lang="en-US" sz="1600" dirty="0">
                <a:latin typeface="Cambria" panose="02040503050406030204" pitchFamily="18" charset="0"/>
              </a:rPr>
            </a:br>
            <a:r>
              <a:rPr lang="en-US" sz="1600" dirty="0">
                <a:latin typeface="Cambria" panose="02040503050406030204" pitchFamily="18" charset="0"/>
              </a:rPr>
              <a:t>Row Address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EEBD972-BBCC-2700-F474-537DD97F73DE}"/>
              </a:ext>
            </a:extLst>
          </p:cNvPr>
          <p:cNvCxnSpPr>
            <a:cxnSpLocks/>
          </p:cNvCxnSpPr>
          <p:nvPr/>
        </p:nvCxnSpPr>
        <p:spPr>
          <a:xfrm>
            <a:off x="5497684" y="2676988"/>
            <a:ext cx="0" cy="691342"/>
          </a:xfrm>
          <a:prstGeom prst="straightConnector1">
            <a:avLst/>
          </a:prstGeom>
          <a:ln w="698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E3138AA0-8EE3-3909-6EBC-62AF2378F056}"/>
              </a:ext>
            </a:extLst>
          </p:cNvPr>
          <p:cNvSpPr txBox="1"/>
          <p:nvPr/>
        </p:nvSpPr>
        <p:spPr>
          <a:xfrm>
            <a:off x="5489410" y="2632250"/>
            <a:ext cx="1332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</a:rPr>
              <a:t>Activated</a:t>
            </a:r>
            <a:br>
              <a:rPr lang="en-US" sz="1600" dirty="0">
                <a:latin typeface="Cambria" panose="02040503050406030204" pitchFamily="18" charset="0"/>
              </a:rPr>
            </a:br>
            <a:r>
              <a:rPr lang="en-US" sz="1600" dirty="0">
                <a:latin typeface="Cambria" panose="02040503050406030204" pitchFamily="18" charset="0"/>
              </a:rPr>
              <a:t>Row Address</a:t>
            </a:r>
          </a:p>
        </p:txBody>
      </p: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5FC8B45B-CD07-82A1-D423-0576D6B1A41C}"/>
              </a:ext>
            </a:extLst>
          </p:cNvPr>
          <p:cNvCxnSpPr>
            <a:cxnSpLocks/>
            <a:stCxn id="39" idx="2"/>
            <a:endCxn id="104" idx="2"/>
          </p:cNvCxnSpPr>
          <p:nvPr/>
        </p:nvCxnSpPr>
        <p:spPr>
          <a:xfrm rot="5400000">
            <a:off x="2288457" y="4046729"/>
            <a:ext cx="70729" cy="1365198"/>
          </a:xfrm>
          <a:prstGeom prst="bentConnector3">
            <a:avLst>
              <a:gd name="adj1" fmla="val 681770"/>
            </a:avLst>
          </a:prstGeom>
          <a:ln w="69850">
            <a:solidFill>
              <a:srgbClr val="8E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or: Elbow 73">
            <a:extLst>
              <a:ext uri="{FF2B5EF4-FFF2-40B4-BE49-F238E27FC236}">
                <a16:creationId xmlns:a16="http://schemas.microsoft.com/office/drawing/2014/main" id="{E1FD1AAB-4225-1AA3-42E8-B132B9B1F1B8}"/>
              </a:ext>
            </a:extLst>
          </p:cNvPr>
          <p:cNvCxnSpPr>
            <a:cxnSpLocks/>
            <a:stCxn id="59" idx="2"/>
            <a:endCxn id="93" idx="2"/>
          </p:cNvCxnSpPr>
          <p:nvPr/>
        </p:nvCxnSpPr>
        <p:spPr>
          <a:xfrm rot="5400000">
            <a:off x="3110394" y="2371998"/>
            <a:ext cx="473273" cy="4312119"/>
          </a:xfrm>
          <a:prstGeom prst="bentConnector3">
            <a:avLst>
              <a:gd name="adj1" fmla="val 220755"/>
            </a:avLst>
          </a:prstGeom>
          <a:ln w="69850">
            <a:solidFill>
              <a:srgbClr val="3F1C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43E4F828-BC8C-26A7-BA02-AFC9B7EDE3E4}"/>
              </a:ext>
            </a:extLst>
          </p:cNvPr>
          <p:cNvSpPr/>
          <p:nvPr/>
        </p:nvSpPr>
        <p:spPr>
          <a:xfrm>
            <a:off x="780069" y="2861947"/>
            <a:ext cx="821801" cy="190274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2FF86027-995F-D71F-A52E-F39FD9CD2846}"/>
              </a:ext>
            </a:extLst>
          </p:cNvPr>
          <p:cNvSpPr/>
          <p:nvPr/>
        </p:nvSpPr>
        <p:spPr>
          <a:xfrm>
            <a:off x="1286563" y="2861946"/>
            <a:ext cx="709318" cy="190274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F215F4A-A80B-4AE6-8EC3-1082E43E6036}"/>
              </a:ext>
            </a:extLst>
          </p:cNvPr>
          <p:cNvSpPr txBox="1"/>
          <p:nvPr/>
        </p:nvSpPr>
        <p:spPr>
          <a:xfrm>
            <a:off x="2973177" y="4638213"/>
            <a:ext cx="1190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D20000"/>
                </a:solidFill>
                <a:latin typeface="Cambria" panose="02040503050406030204" pitchFamily="18" charset="0"/>
              </a:rPr>
              <a:t>Preventive</a:t>
            </a:r>
            <a:br>
              <a:rPr lang="en-US" sz="1600" b="1" dirty="0">
                <a:solidFill>
                  <a:srgbClr val="D20000"/>
                </a:solidFill>
                <a:latin typeface="Cambria" panose="02040503050406030204" pitchFamily="18" charset="0"/>
              </a:rPr>
            </a:br>
            <a:r>
              <a:rPr lang="en-US" sz="1600" b="1" dirty="0">
                <a:solidFill>
                  <a:srgbClr val="D20000"/>
                </a:solidFill>
                <a:latin typeface="Cambria" panose="02040503050406030204" pitchFamily="18" charset="0"/>
              </a:rPr>
              <a:t>Refresh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F56C598-F233-954B-7310-03A6EA78526E}"/>
              </a:ext>
            </a:extLst>
          </p:cNvPr>
          <p:cNvSpPr txBox="1"/>
          <p:nvPr/>
        </p:nvSpPr>
        <p:spPr>
          <a:xfrm>
            <a:off x="5478634" y="4265954"/>
            <a:ext cx="1190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6D40DC"/>
                </a:solidFill>
                <a:latin typeface="Cambria" panose="02040503050406030204" pitchFamily="18" charset="0"/>
              </a:rPr>
              <a:t>Preventive</a:t>
            </a:r>
            <a:br>
              <a:rPr lang="en-US" sz="1600" b="1" dirty="0">
                <a:solidFill>
                  <a:srgbClr val="6D40DC"/>
                </a:solidFill>
                <a:latin typeface="Cambria" panose="02040503050406030204" pitchFamily="18" charset="0"/>
              </a:rPr>
            </a:br>
            <a:r>
              <a:rPr lang="en-US" sz="1600" b="1" dirty="0">
                <a:solidFill>
                  <a:srgbClr val="6D40DC"/>
                </a:solidFill>
                <a:latin typeface="Cambria" panose="02040503050406030204" pitchFamily="18" charset="0"/>
              </a:rPr>
              <a:t>Refresh</a:t>
            </a:r>
            <a:br>
              <a:rPr lang="en-US" sz="1600" b="1" dirty="0">
                <a:solidFill>
                  <a:srgbClr val="6D40DC"/>
                </a:solidFill>
                <a:latin typeface="Cambria" panose="02040503050406030204" pitchFamily="18" charset="0"/>
              </a:rPr>
            </a:br>
            <a:r>
              <a:rPr lang="en-US" sz="1600" b="1" dirty="0">
                <a:solidFill>
                  <a:srgbClr val="6D40DC"/>
                </a:solidFill>
                <a:latin typeface="Cambria" panose="02040503050406030204" pitchFamily="18" charset="0"/>
              </a:rPr>
              <a:t>Latency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7029C44-3ED3-119F-99B1-8955A4ABA44E}"/>
              </a:ext>
            </a:extLst>
          </p:cNvPr>
          <p:cNvSpPr/>
          <p:nvPr/>
        </p:nvSpPr>
        <p:spPr>
          <a:xfrm>
            <a:off x="2237812" y="3368330"/>
            <a:ext cx="1537215" cy="132563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</a:rPr>
              <a:t>Existing RowHammer Mitigation Solution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3468079-84EA-31D5-66C7-286EC6E60F12}"/>
              </a:ext>
            </a:extLst>
          </p:cNvPr>
          <p:cNvCxnSpPr>
            <a:cxnSpLocks/>
          </p:cNvCxnSpPr>
          <p:nvPr/>
        </p:nvCxnSpPr>
        <p:spPr>
          <a:xfrm flipH="1">
            <a:off x="3775027" y="3831880"/>
            <a:ext cx="920104" cy="0"/>
          </a:xfrm>
          <a:prstGeom prst="straightConnector1">
            <a:avLst/>
          </a:prstGeom>
          <a:ln w="69850">
            <a:solidFill>
              <a:srgbClr val="133C8F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9AD6B5B8-851B-D42B-1A3D-3BB7D9BCB67C}"/>
              </a:ext>
            </a:extLst>
          </p:cNvPr>
          <p:cNvSpPr/>
          <p:nvPr/>
        </p:nvSpPr>
        <p:spPr>
          <a:xfrm>
            <a:off x="4695131" y="3368330"/>
            <a:ext cx="1615916" cy="923091"/>
          </a:xfrm>
          <a:prstGeom prst="rect">
            <a:avLst/>
          </a:prstGeom>
          <a:solidFill>
            <a:srgbClr val="DAD3F9"/>
          </a:solidFill>
          <a:ln w="38100">
            <a:solidFill>
              <a:srgbClr val="3F1C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6D40DC"/>
                </a:solidFill>
                <a:latin typeface="Cambria" panose="02040503050406030204" pitchFamily="18" charset="0"/>
              </a:rPr>
              <a:t>PaCRAM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AB82FD-80CC-14E0-0EED-989C33F0217F}"/>
              </a:ext>
            </a:extLst>
          </p:cNvPr>
          <p:cNvSpPr txBox="1"/>
          <p:nvPr/>
        </p:nvSpPr>
        <p:spPr>
          <a:xfrm>
            <a:off x="4010606" y="3425138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16CE3"/>
                </a:solidFill>
                <a:latin typeface="Cambria" panose="02040503050406030204" pitchFamily="18" charset="0"/>
              </a:rPr>
              <a:t>N</a:t>
            </a:r>
            <a:r>
              <a:rPr lang="en-US" b="1" baseline="-25000" dirty="0">
                <a:solidFill>
                  <a:srgbClr val="316CE3"/>
                </a:solidFill>
                <a:latin typeface="Cambria" panose="02040503050406030204" pitchFamily="18" charset="0"/>
              </a:rPr>
              <a:t>RH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6A89A5-67FE-6403-A53E-D4938AD89145}"/>
              </a:ext>
            </a:extLst>
          </p:cNvPr>
          <p:cNvSpPr txBox="1"/>
          <p:nvPr/>
        </p:nvSpPr>
        <p:spPr>
          <a:xfrm>
            <a:off x="795974" y="2440849"/>
            <a:ext cx="1190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D20000"/>
                </a:solidFill>
                <a:latin typeface="Cambria" panose="02040503050406030204" pitchFamily="18" charset="0"/>
              </a:rPr>
              <a:t>Reduced</a:t>
            </a:r>
          </a:p>
          <a:p>
            <a:pPr algn="ctr"/>
            <a:r>
              <a:rPr lang="en-US" sz="1600" b="1" dirty="0">
                <a:solidFill>
                  <a:srgbClr val="D20000"/>
                </a:solidFill>
                <a:latin typeface="Cambria" panose="02040503050406030204" pitchFamily="18" charset="0"/>
              </a:rPr>
              <a:t>Preventive</a:t>
            </a:r>
            <a:br>
              <a:rPr lang="en-US" sz="1600" b="1" dirty="0">
                <a:solidFill>
                  <a:srgbClr val="D20000"/>
                </a:solidFill>
                <a:latin typeface="Cambria" panose="02040503050406030204" pitchFamily="18" charset="0"/>
              </a:rPr>
            </a:br>
            <a:r>
              <a:rPr lang="en-US" sz="1600" b="1" dirty="0">
                <a:solidFill>
                  <a:srgbClr val="D20000"/>
                </a:solidFill>
                <a:latin typeface="Cambria" panose="02040503050406030204" pitchFamily="18" charset="0"/>
              </a:rPr>
              <a:t>Refresh</a:t>
            </a:r>
          </a:p>
        </p:txBody>
      </p:sp>
    </p:spTree>
    <p:extLst>
      <p:ext uri="{BB962C8B-B14F-4D97-AF65-F5344CB8AC3E}">
        <p14:creationId xmlns:p14="http://schemas.microsoft.com/office/powerpoint/2010/main" val="428653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4.81481E-6 L 0.09375 -0.09584 L 0.57691 -0.09514 C 0.62153 -0.07014 0.6658 -0.04329 0.71042 -0.01806 " pathEditMode="relative" rAng="0" ptsTypes="AA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21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120" grpId="0"/>
      <p:bldP spid="121" grpId="0"/>
      <p:bldP spid="59" grpId="0" animBg="1"/>
      <p:bldP spid="11" grpId="0"/>
      <p:bldP spid="12" grpId="0"/>
      <p:bldP spid="12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17F9A-A99C-30BD-6D80-F5B6A1525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D1B92E-F35A-8135-15D4-324647628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8299" y="6517178"/>
            <a:ext cx="4427556" cy="204298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F0E30-C7FE-1F7A-B84E-E9EA7A4C0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6517178"/>
            <a:ext cx="489065" cy="204298"/>
          </a:xfrm>
        </p:spPr>
        <p:txBody>
          <a:bodyPr/>
          <a:lstStyle/>
          <a:p>
            <a:fld id="{CBE5B309-C2CE-4D90-B104-F7E98438FC65}" type="slidenum">
              <a:rPr lang="tr-TR" smtClean="0"/>
              <a:pPr/>
              <a:t>34</a:t>
            </a:fld>
            <a:endParaRPr lang="tr-TR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B827441-D4CA-817A-D2C6-DA6C70F56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91154D-5B3E-3F2C-9DD0-64EA97AC3A69}"/>
              </a:ext>
            </a:extLst>
          </p:cNvPr>
          <p:cNvSpPr/>
          <p:nvPr/>
        </p:nvSpPr>
        <p:spPr>
          <a:xfrm>
            <a:off x="2" y="4419223"/>
            <a:ext cx="9143999" cy="747452"/>
          </a:xfrm>
          <a:prstGeom prst="rect">
            <a:avLst/>
          </a:prstGeom>
          <a:solidFill>
            <a:srgbClr val="3F1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Evaluation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8B07D9-9650-B4FA-D46E-98C92A0E1833}"/>
              </a:ext>
            </a:extLst>
          </p:cNvPr>
          <p:cNvSpPr/>
          <p:nvPr/>
        </p:nvSpPr>
        <p:spPr>
          <a:xfrm>
            <a:off x="2" y="981787"/>
            <a:ext cx="9143999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chemeClr val="bg1"/>
                </a:solidFill>
                <a:latin typeface="Cambria" panose="02040503050406030204" pitchFamily="18" charset="0"/>
              </a:rPr>
              <a:t>Background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B43E6A-D676-4197-F2C2-CC7A39FDE81A}"/>
              </a:ext>
            </a:extLst>
          </p:cNvPr>
          <p:cNvSpPr/>
          <p:nvPr/>
        </p:nvSpPr>
        <p:spPr>
          <a:xfrm>
            <a:off x="2" y="1841146"/>
            <a:ext cx="9143999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Problem and Motivation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20F60C-A217-F460-2F1A-38BFD568AA26}"/>
              </a:ext>
            </a:extLst>
          </p:cNvPr>
          <p:cNvSpPr/>
          <p:nvPr/>
        </p:nvSpPr>
        <p:spPr>
          <a:xfrm>
            <a:off x="2" y="2700505"/>
            <a:ext cx="9144001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Experimental Characterization of Real DRAM Chips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3E9D9E-51E3-416D-FF24-0486D63630BE}"/>
              </a:ext>
            </a:extLst>
          </p:cNvPr>
          <p:cNvSpPr/>
          <p:nvPr/>
        </p:nvSpPr>
        <p:spPr>
          <a:xfrm>
            <a:off x="4" y="3559864"/>
            <a:ext cx="9144001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PaCRAM: Partial Charge Restoration for Aggressive Mitigation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D4DADE-E469-A16D-3877-6A41D26D3939}"/>
              </a:ext>
            </a:extLst>
          </p:cNvPr>
          <p:cNvSpPr/>
          <p:nvPr/>
        </p:nvSpPr>
        <p:spPr>
          <a:xfrm>
            <a:off x="0" y="5278583"/>
            <a:ext cx="9144000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931590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FBB44BA-F248-C24D-BA01-71686C69E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/>
              <a:t>Cycle-level simulations using </a:t>
            </a:r>
            <a:r>
              <a:rPr lang="en-US" b="1" dirty="0" err="1">
                <a:solidFill>
                  <a:srgbClr val="316CE3"/>
                </a:solidFill>
              </a:rPr>
              <a:t>Ramulator</a:t>
            </a:r>
            <a:r>
              <a:rPr lang="en-US" b="1" dirty="0">
                <a:solidFill>
                  <a:srgbClr val="316CE3"/>
                </a:solidFill>
              </a:rPr>
              <a:t> 2.0</a:t>
            </a:r>
            <a:r>
              <a:rPr lang="en-US" sz="1800" b="1" dirty="0">
                <a:solidFill>
                  <a:srgbClr val="316CE3"/>
                </a:solidFill>
              </a:rPr>
              <a:t> </a:t>
            </a:r>
            <a:r>
              <a:rPr lang="en-US" sz="1800" dirty="0"/>
              <a:t>[Luo+, CAL 2023]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b="1" u="sng" dirty="0">
                <a:solidFill>
                  <a:srgbClr val="F23F00"/>
                </a:solidFill>
              </a:rPr>
              <a:t>System Configuration</a:t>
            </a:r>
            <a:r>
              <a:rPr lang="en-US" dirty="0">
                <a:solidFill>
                  <a:srgbClr val="F23F00"/>
                </a:solidFill>
              </a:rPr>
              <a:t>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 sz="3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 sz="3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 sz="3200" b="1" u="sng" dirty="0">
              <a:solidFill>
                <a:srgbClr val="7030A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 sz="4400" b="1" u="sng" dirty="0">
              <a:solidFill>
                <a:srgbClr val="7030A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 sz="1600" b="1" u="sng" dirty="0">
              <a:solidFill>
                <a:srgbClr val="7030A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 sz="2000" b="1" u="sng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b="1" u="sng" dirty="0">
                <a:solidFill>
                  <a:srgbClr val="6D40DC"/>
                </a:solidFill>
              </a:rPr>
              <a:t>Workloads</a:t>
            </a:r>
            <a:r>
              <a:rPr lang="en-US" dirty="0">
                <a:solidFill>
                  <a:srgbClr val="6D40DC"/>
                </a:solidFill>
              </a:rPr>
              <a:t>: </a:t>
            </a:r>
            <a:r>
              <a:rPr lang="en-US" b="1" dirty="0">
                <a:solidFill>
                  <a:srgbClr val="6D40DC"/>
                </a:solidFill>
              </a:rPr>
              <a:t>62 single-core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dirty="0"/>
              <a:t>and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b="1" dirty="0">
                <a:solidFill>
                  <a:srgbClr val="6D40DC"/>
                </a:solidFill>
              </a:rPr>
              <a:t>60 four-core</a:t>
            </a:r>
            <a:r>
              <a:rPr lang="en-US" dirty="0">
                <a:solidFill>
                  <a:srgbClr val="6D40DC"/>
                </a:solidFill>
              </a:rPr>
              <a:t> </a:t>
            </a:r>
            <a:r>
              <a:rPr lang="en-US" dirty="0" err="1"/>
              <a:t>multiprogrammed</a:t>
            </a:r>
            <a:r>
              <a:rPr lang="en-US" dirty="0"/>
              <a:t> workloads from </a:t>
            </a:r>
            <a:r>
              <a:rPr lang="en-US" b="1" dirty="0">
                <a:solidFill>
                  <a:srgbClr val="6D40DC"/>
                </a:solidFill>
              </a:rPr>
              <a:t>5 benchmark suites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en-US" b="1" u="sng" dirty="0">
                <a:solidFill>
                  <a:srgbClr val="D20000"/>
                </a:solidFill>
              </a:rPr>
              <a:t>N</a:t>
            </a:r>
            <a:r>
              <a:rPr lang="en-US" b="1" u="sng" baseline="-25000" dirty="0">
                <a:solidFill>
                  <a:srgbClr val="D20000"/>
                </a:solidFill>
              </a:rPr>
              <a:t>RH</a:t>
            </a:r>
            <a:r>
              <a:rPr lang="en-US" b="1" dirty="0">
                <a:solidFill>
                  <a:srgbClr val="D20000"/>
                </a:solidFill>
              </a:rPr>
              <a:t>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{1K, 512, 256, 128, 64, 32} hammers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2400" dirty="0"/>
              <a:t>The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D20000"/>
                </a:solidFill>
              </a:rPr>
              <a:t>minimum hammer count </a:t>
            </a:r>
            <a:r>
              <a:rPr lang="en-US" sz="2400" dirty="0"/>
              <a:t>needed to induce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D20000"/>
                </a:solidFill>
              </a:rPr>
              <a:t>the first bitflip</a:t>
            </a:r>
            <a:endParaRPr lang="en-US" b="1" dirty="0">
              <a:solidFill>
                <a:srgbClr val="D200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283CAA-96F5-1016-BB41-E29586DDA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2E298A-0665-4AF9-6225-92E63FD5E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35</a:t>
            </a:fld>
            <a:endParaRPr lang="tr-T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400198-BF7E-72EC-F533-5838F307A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Methodology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FD51E7-963F-C657-0027-6549CD006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5" y="1858280"/>
            <a:ext cx="8097610" cy="258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1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7A968-26E7-C944-A083-8B9F493D1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76C9161-6FC0-64D0-28B5-DA2B49345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569" y="5148716"/>
            <a:ext cx="4115157" cy="6218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527650-B8B5-2849-81E0-3A7571766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926" y="4456110"/>
            <a:ext cx="4115157" cy="6218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8E7D2A-6CEE-FC30-E202-0076940E3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926" y="3766883"/>
            <a:ext cx="4115157" cy="615749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19299C1-1FF8-CFC3-3223-47FE685B8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/>
              </a:rPr>
              <a:t>Paired with 5 state-of-the-art solutions</a:t>
            </a:r>
            <a:endParaRPr lang="en-US" dirty="0">
              <a:latin typeface="Cambria" panose="02040503050406030204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b="1" dirty="0">
                <a:solidFill>
                  <a:srgbClr val="316CE3"/>
                </a:solidFill>
              </a:rPr>
              <a:t>PARA</a:t>
            </a:r>
            <a:r>
              <a:rPr lang="en-US" dirty="0"/>
              <a:t> [Kim+, ISCA’14]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b="1" dirty="0">
                <a:solidFill>
                  <a:srgbClr val="316CE3"/>
                </a:solidFill>
              </a:rPr>
              <a:t>RFM</a:t>
            </a:r>
            <a:r>
              <a:rPr lang="en-US" dirty="0"/>
              <a:t> [JEDEC  2020]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b="1" dirty="0">
                <a:solidFill>
                  <a:srgbClr val="316CE3"/>
                </a:solidFill>
              </a:rPr>
              <a:t>PRAC</a:t>
            </a:r>
            <a:r>
              <a:rPr lang="en-US" dirty="0"/>
              <a:t> [JEDEC 2024]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b="1" dirty="0">
                <a:solidFill>
                  <a:srgbClr val="316CE3"/>
                </a:solidFill>
              </a:rPr>
              <a:t>Hydra</a:t>
            </a:r>
            <a:r>
              <a:rPr lang="en-US" dirty="0"/>
              <a:t> [Qureshi+, ISCA’22]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b="1" dirty="0">
                <a:solidFill>
                  <a:srgbClr val="316CE3"/>
                </a:solidFill>
              </a:rPr>
              <a:t>Graphene</a:t>
            </a:r>
            <a:r>
              <a:rPr lang="en-US" dirty="0"/>
              <a:t> [Park+, MICRO’20]</a:t>
            </a:r>
            <a:endParaRPr kumimoji="0" lang="en-US" b="1" i="0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Cambria" panose="02040503050406030204"/>
            </a:endParaRP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Cambria" panose="02040503050406030204"/>
              </a:rPr>
              <a:t>Configured using </a:t>
            </a:r>
            <a:r>
              <a:rPr lang="en-US" b="1" dirty="0">
                <a:solidFill>
                  <a:srgbClr val="6D40DC"/>
                </a:solidFill>
                <a:latin typeface="Cambria" panose="02040503050406030204"/>
              </a:rPr>
              <a:t>experimental characterization data</a:t>
            </a:r>
            <a:endParaRPr lang="en-US" b="1" dirty="0">
              <a:solidFill>
                <a:srgbClr val="B3195F"/>
              </a:solidFill>
              <a:latin typeface="Cambria" panose="02040503050406030204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11D24B-F1C9-31CF-F4EA-34E472986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158DF4-ED1B-8919-42B6-79851D53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36</a:t>
            </a:fld>
            <a:endParaRPr lang="tr-T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210DBA-82EB-1B12-98C7-F3EC2A2AF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B1A0AC7-3791-0887-4FE4-4C10E955E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724265"/>
              </p:ext>
            </p:extLst>
          </p:nvPr>
        </p:nvGraphicFramePr>
        <p:xfrm>
          <a:off x="293051" y="3749675"/>
          <a:ext cx="4278948" cy="2031999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278574">
                  <a:extLst>
                    <a:ext uri="{9D8B030D-6E8A-4147-A177-3AD203B41FA5}">
                      <a16:colId xmlns:a16="http://schemas.microsoft.com/office/drawing/2014/main" val="2591175158"/>
                    </a:ext>
                  </a:extLst>
                </a:gridCol>
                <a:gridCol w="561975">
                  <a:extLst>
                    <a:ext uri="{9D8B030D-6E8A-4147-A177-3AD203B41FA5}">
                      <a16:colId xmlns:a16="http://schemas.microsoft.com/office/drawing/2014/main" val="3058559603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1462271320"/>
                    </a:ext>
                  </a:extLst>
                </a:gridCol>
              </a:tblGrid>
              <a:tr h="677333"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Mfr. 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FF7F0E"/>
                          </a:solidFill>
                        </a:rPr>
                        <a:t>PaCRAM-S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445688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Mfr. 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2BA02B"/>
                          </a:solidFill>
                        </a:rPr>
                        <a:t>PaCRAM-H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199768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Mfr. 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D62728"/>
                          </a:solidFill>
                        </a:rPr>
                        <a:t>PaCRAM-M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76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748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DE80F-DC22-886E-8BAD-D79A055DB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814BBFA-DB62-CEBF-D954-384035875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/>
              </a:rPr>
              <a:t>Paired with 5 state-of-the-art solutions</a:t>
            </a:r>
            <a:endParaRPr lang="en-US" dirty="0">
              <a:latin typeface="Cambria" panose="02040503050406030204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b="1" dirty="0">
                <a:solidFill>
                  <a:srgbClr val="316CE3"/>
                </a:solidFill>
              </a:rPr>
              <a:t>PARA</a:t>
            </a:r>
            <a:r>
              <a:rPr lang="en-US" dirty="0"/>
              <a:t> [Kim+, ISCA’14]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b="1" dirty="0">
                <a:solidFill>
                  <a:srgbClr val="316CE3"/>
                </a:solidFill>
              </a:rPr>
              <a:t>RFM</a:t>
            </a:r>
            <a:r>
              <a:rPr lang="en-US" dirty="0"/>
              <a:t> [JEDEC  2020]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b="1" dirty="0">
                <a:solidFill>
                  <a:srgbClr val="316CE3"/>
                </a:solidFill>
              </a:rPr>
              <a:t>PRAC</a:t>
            </a:r>
            <a:r>
              <a:rPr lang="en-US" dirty="0"/>
              <a:t> [JEDEC 2024]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b="1" dirty="0">
                <a:solidFill>
                  <a:srgbClr val="316CE3"/>
                </a:solidFill>
              </a:rPr>
              <a:t>Hydra</a:t>
            </a:r>
            <a:r>
              <a:rPr lang="en-US" dirty="0"/>
              <a:t> [Qureshi+, ISCA’22]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b="1" dirty="0">
                <a:solidFill>
                  <a:srgbClr val="316CE3"/>
                </a:solidFill>
              </a:rPr>
              <a:t>Graphene</a:t>
            </a:r>
            <a:r>
              <a:rPr lang="en-US" dirty="0"/>
              <a:t> [Park+, MICRO’20]</a:t>
            </a:r>
            <a:endParaRPr kumimoji="0" lang="en-US" b="1" i="0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Cambria" panose="02040503050406030204"/>
            </a:endParaRP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Cambria" panose="02040503050406030204"/>
              </a:rPr>
              <a:t>Configured using </a:t>
            </a:r>
            <a:r>
              <a:rPr lang="en-US" b="1" dirty="0">
                <a:solidFill>
                  <a:srgbClr val="6D40DC"/>
                </a:solidFill>
                <a:latin typeface="Cambria" panose="02040503050406030204"/>
              </a:rPr>
              <a:t>experimental characterization data</a:t>
            </a:r>
            <a:endParaRPr lang="en-US" b="1" dirty="0">
              <a:solidFill>
                <a:srgbClr val="B3195F"/>
              </a:solidFill>
              <a:latin typeface="Cambria" panose="02040503050406030204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33BDE-D2B0-7EA2-7B39-CB836052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F89459-994F-D1B6-64D2-174D32F69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37</a:t>
            </a:fld>
            <a:endParaRPr lang="tr-T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FF359A-2A21-1529-ED3A-763197C6D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BA62EEF-0330-A449-B855-1E779F119737}"/>
              </a:ext>
            </a:extLst>
          </p:cNvPr>
          <p:cNvGraphicFramePr>
            <a:graphicFrameLocks noGrp="1"/>
          </p:cNvGraphicFramePr>
          <p:nvPr/>
        </p:nvGraphicFramePr>
        <p:xfrm>
          <a:off x="293051" y="3749675"/>
          <a:ext cx="4278948" cy="2031999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278574">
                  <a:extLst>
                    <a:ext uri="{9D8B030D-6E8A-4147-A177-3AD203B41FA5}">
                      <a16:colId xmlns:a16="http://schemas.microsoft.com/office/drawing/2014/main" val="2591175158"/>
                    </a:ext>
                  </a:extLst>
                </a:gridCol>
                <a:gridCol w="561975">
                  <a:extLst>
                    <a:ext uri="{9D8B030D-6E8A-4147-A177-3AD203B41FA5}">
                      <a16:colId xmlns:a16="http://schemas.microsoft.com/office/drawing/2014/main" val="3058559603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1462271320"/>
                    </a:ext>
                  </a:extLst>
                </a:gridCol>
              </a:tblGrid>
              <a:tr h="677333"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Mfr. 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FF7F0E"/>
                          </a:solidFill>
                        </a:rPr>
                        <a:t>PaCRAM-S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445688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Mfr. 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2BA02B"/>
                          </a:solidFill>
                        </a:rPr>
                        <a:t>PaCRAM-H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199768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Mfr. 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D62728"/>
                          </a:solidFill>
                        </a:rPr>
                        <a:t>PaCRAM-M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7621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808A2D6-75CF-2CA0-7D52-2F2C9505A55D}"/>
              </a:ext>
            </a:extLst>
          </p:cNvPr>
          <p:cNvSpPr txBox="1"/>
          <p:nvPr/>
        </p:nvSpPr>
        <p:spPr>
          <a:xfrm>
            <a:off x="6350779" y="3777962"/>
            <a:ext cx="1524000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FF7F0E"/>
                </a:solidFill>
                <a:latin typeface="Cambria" panose="02040503050406030204"/>
              </a:rPr>
              <a:t>55%</a:t>
            </a:r>
            <a:endParaRPr lang="en-US" sz="3200" dirty="0">
              <a:solidFill>
                <a:srgbClr val="FF7F0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B76DB5-3232-1C2C-23D0-18DD5BBC6C2C}"/>
              </a:ext>
            </a:extLst>
          </p:cNvPr>
          <p:cNvSpPr txBox="1"/>
          <p:nvPr/>
        </p:nvSpPr>
        <p:spPr>
          <a:xfrm>
            <a:off x="5979298" y="4470400"/>
            <a:ext cx="1524000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2BA02B"/>
                </a:solidFill>
                <a:latin typeface="Cambria" panose="02040503050406030204"/>
              </a:rPr>
              <a:t>64%</a:t>
            </a:r>
            <a:endParaRPr lang="en-US" sz="3200" dirty="0">
              <a:solidFill>
                <a:srgbClr val="2BA02B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17E4FA-7E50-ED3A-B9DE-CDB921D81697}"/>
              </a:ext>
            </a:extLst>
          </p:cNvPr>
          <p:cNvSpPr txBox="1"/>
          <p:nvPr/>
        </p:nvSpPr>
        <p:spPr>
          <a:xfrm>
            <a:off x="5241100" y="5162838"/>
            <a:ext cx="1524000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D62728"/>
                </a:solidFill>
                <a:latin typeface="Cambria" panose="02040503050406030204"/>
              </a:rPr>
              <a:t>82%</a:t>
            </a:r>
            <a:endParaRPr lang="en-US" sz="3200" dirty="0">
              <a:solidFill>
                <a:srgbClr val="D62728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18C6E4-17A1-203F-552F-A924DA2F33B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473569" y="5148716"/>
            <a:ext cx="740728" cy="6218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6DC29E-1120-6ABD-2BA8-D76052BCAB5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73926" y="4456110"/>
            <a:ext cx="1481457" cy="6218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A988DA-7960-75FF-DFF7-7DC10564DABF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473926" y="3766883"/>
            <a:ext cx="1851821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3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13AD4C-5534-8191-5ACD-858BD7F02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82" y="1570960"/>
            <a:ext cx="3829526" cy="3991718"/>
          </a:xfrm>
          <a:prstGeom prst="rect">
            <a:avLst/>
          </a:prstGeom>
        </p:spPr>
      </p:pic>
      <p:pic>
        <p:nvPicPr>
          <p:cNvPr id="23" name="Picture 22" descr="A graph with numbers and points&#10;&#10;AI-generated content may be incorrect.">
            <a:extLst>
              <a:ext uri="{FF2B5EF4-FFF2-40B4-BE49-F238E27FC236}">
                <a16:creationId xmlns:a16="http://schemas.microsoft.com/office/drawing/2014/main" id="{9F46B624-3174-C47C-0102-F8F0BDC6F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82" y="1570961"/>
            <a:ext cx="3829526" cy="3991717"/>
          </a:xfrm>
          <a:prstGeom prst="rect">
            <a:avLst/>
          </a:prstGeom>
        </p:spPr>
      </p:pic>
      <p:pic>
        <p:nvPicPr>
          <p:cNvPr id="8" name="Picture 7" descr="A graph with numbers and a line&#10;&#10;AI-generated content may be incorrect.">
            <a:extLst>
              <a:ext uri="{FF2B5EF4-FFF2-40B4-BE49-F238E27FC236}">
                <a16:creationId xmlns:a16="http://schemas.microsoft.com/office/drawing/2014/main" id="{49BB7427-CA99-DA42-BE90-68C11B4BD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82" y="1570960"/>
            <a:ext cx="3829526" cy="3991718"/>
          </a:xfrm>
          <a:prstGeom prst="rect">
            <a:avLst/>
          </a:prstGeom>
        </p:spPr>
      </p:pic>
      <p:pic>
        <p:nvPicPr>
          <p:cNvPr id="10" name="Picture 9" descr="A graph with numbers and a line&#10;&#10;AI-generated content may be incorrect.">
            <a:extLst>
              <a:ext uri="{FF2B5EF4-FFF2-40B4-BE49-F238E27FC236}">
                <a16:creationId xmlns:a16="http://schemas.microsoft.com/office/drawing/2014/main" id="{132CA451-7340-3AB6-CD3F-C46A21BAA6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82" y="1570960"/>
            <a:ext cx="3829526" cy="3991718"/>
          </a:xfrm>
          <a:prstGeom prst="rect">
            <a:avLst/>
          </a:prstGeom>
        </p:spPr>
      </p:pic>
      <p:pic>
        <p:nvPicPr>
          <p:cNvPr id="21" name="Picture 20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78504110-C3D8-F10A-4E0F-2903037B1E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82" y="1570960"/>
            <a:ext cx="3829526" cy="39917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570A4C-091E-195F-D398-2A7007B5B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BF3598-9029-7BA8-8092-099F5919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38</a:t>
            </a:fld>
            <a:endParaRPr lang="tr-T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99CD3F-1BFB-4437-C286-60E255181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Implication on Future Solutions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31F69A-59CA-B08A-8FF6-C1B305C6DEA5}"/>
              </a:ext>
            </a:extLst>
          </p:cNvPr>
          <p:cNvSpPr txBox="1"/>
          <p:nvPr/>
        </p:nvSpPr>
        <p:spPr>
          <a:xfrm>
            <a:off x="1957964" y="5476747"/>
            <a:ext cx="5599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RowHammer Threshold</a:t>
            </a:r>
            <a:endParaRPr lang="en-US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BA2EB8-7AFC-71A0-B92F-29B2A277E143}"/>
              </a:ext>
            </a:extLst>
          </p:cNvPr>
          <p:cNvGrpSpPr/>
          <p:nvPr/>
        </p:nvGrpSpPr>
        <p:grpSpPr>
          <a:xfrm>
            <a:off x="3226747" y="5884622"/>
            <a:ext cx="3061954" cy="603450"/>
            <a:chOff x="689547" y="4186597"/>
            <a:chExt cx="3061954" cy="603450"/>
          </a:xfrm>
          <a:solidFill>
            <a:srgbClr val="8E0000"/>
          </a:solidFill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BA79D8F0-60A9-803E-2CD2-E60D2D4F20F9}"/>
                </a:ext>
              </a:extLst>
            </p:cNvPr>
            <p:cNvSpPr/>
            <p:nvPr/>
          </p:nvSpPr>
          <p:spPr>
            <a:xfrm>
              <a:off x="1209412" y="4186597"/>
              <a:ext cx="2022224" cy="210272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rgbClr val="8E0000"/>
                </a:solidFill>
                <a:latin typeface="+mj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A6EB463-9996-164C-9503-CD0E8B3D71CF}"/>
                </a:ext>
              </a:extLst>
            </p:cNvPr>
            <p:cNvSpPr txBox="1"/>
            <p:nvPr/>
          </p:nvSpPr>
          <p:spPr>
            <a:xfrm>
              <a:off x="689547" y="4359160"/>
              <a:ext cx="3061954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rgbClr val="8E0000"/>
                  </a:solidFill>
                  <a:latin typeface="+mj-lt"/>
                </a:rPr>
                <a:t>more vulnerable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882B7ED-D02C-056B-EAB0-2E8F33300D68}"/>
              </a:ext>
            </a:extLst>
          </p:cNvPr>
          <p:cNvSpPr txBox="1"/>
          <p:nvPr/>
        </p:nvSpPr>
        <p:spPr>
          <a:xfrm rot="16200000">
            <a:off x="-254614" y="3151954"/>
            <a:ext cx="38889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System Performance</a:t>
            </a:r>
            <a:b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(Norm. to No PaCRAM)</a:t>
            </a:r>
            <a:endParaRPr lang="en-US" sz="2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729929-E22F-89E4-0CD3-21DE058200D1}"/>
              </a:ext>
            </a:extLst>
          </p:cNvPr>
          <p:cNvGrpSpPr/>
          <p:nvPr/>
        </p:nvGrpSpPr>
        <p:grpSpPr>
          <a:xfrm rot="16200000">
            <a:off x="-635774" y="3234270"/>
            <a:ext cx="3061954" cy="666365"/>
            <a:chOff x="689547" y="4359160"/>
            <a:chExt cx="3061954" cy="666365"/>
          </a:xfrm>
          <a:solidFill>
            <a:srgbClr val="8E0000"/>
          </a:solidFill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A1C82D9E-AD88-CB5F-C565-DE284E6C7BF6}"/>
                </a:ext>
              </a:extLst>
            </p:cNvPr>
            <p:cNvSpPr/>
            <p:nvPr/>
          </p:nvSpPr>
          <p:spPr>
            <a:xfrm>
              <a:off x="1209407" y="4815253"/>
              <a:ext cx="2022224" cy="210272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rgbClr val="8E0000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A24D8DD-6516-8141-CA4D-53F3FC39D947}"/>
                </a:ext>
              </a:extLst>
            </p:cNvPr>
            <p:cNvSpPr txBox="1"/>
            <p:nvPr/>
          </p:nvSpPr>
          <p:spPr>
            <a:xfrm>
              <a:off x="689547" y="4359160"/>
              <a:ext cx="3061954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rgbClr val="8E0000"/>
                  </a:solidFill>
                  <a:latin typeface="+mj-lt"/>
                </a:rPr>
                <a:t>lower overhead</a:t>
              </a:r>
            </a:p>
          </p:txBody>
        </p:sp>
      </p:grpSp>
      <p:sp>
        <p:nvSpPr>
          <p:cNvPr id="32" name="Dikdörtgen 9">
            <a:extLst>
              <a:ext uri="{FF2B5EF4-FFF2-40B4-BE49-F238E27FC236}">
                <a16:creationId xmlns:a16="http://schemas.microsoft.com/office/drawing/2014/main" id="{4F923857-1821-3DD6-BA58-DBDB04C88FD0}"/>
              </a:ext>
            </a:extLst>
          </p:cNvPr>
          <p:cNvSpPr/>
          <p:nvPr/>
        </p:nvSpPr>
        <p:spPr bwMode="auto">
          <a:xfrm>
            <a:off x="6701326" y="2453529"/>
            <a:ext cx="2281945" cy="1960656"/>
          </a:xfrm>
          <a:prstGeom prst="rect">
            <a:avLst/>
          </a:prstGeom>
          <a:solidFill>
            <a:srgbClr val="FFE1E1"/>
          </a:solidFill>
          <a:ln w="57150" cap="flat" cmpd="sng" algn="ctr">
            <a:solidFill>
              <a:srgbClr val="8E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Reduction in mitigation overhead</a:t>
            </a:r>
            <a:br>
              <a:rPr lang="en-US" sz="2400" b="1" dirty="0">
                <a:solidFill>
                  <a:srgbClr val="8E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solidFill>
                  <a:srgbClr val="8E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25.43% Speedup</a:t>
            </a:r>
          </a:p>
        </p:txBody>
      </p:sp>
      <p:pic>
        <p:nvPicPr>
          <p:cNvPr id="24" name="Picture 23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7CF73070-8B8A-228E-87D3-DF06E6177E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21" b="62347"/>
          <a:stretch/>
        </p:blipFill>
        <p:spPr>
          <a:xfrm>
            <a:off x="2414882" y="1570960"/>
            <a:ext cx="2630084" cy="1503009"/>
          </a:xfrm>
          <a:prstGeom prst="rect">
            <a:avLst/>
          </a:prstGeom>
        </p:spPr>
      </p:pic>
      <p:sp>
        <p:nvSpPr>
          <p:cNvPr id="28" name="Arrow: Right 27">
            <a:extLst>
              <a:ext uri="{FF2B5EF4-FFF2-40B4-BE49-F238E27FC236}">
                <a16:creationId xmlns:a16="http://schemas.microsoft.com/office/drawing/2014/main" id="{34020E47-7333-66DF-5D5F-B33CB052FA66}"/>
              </a:ext>
            </a:extLst>
          </p:cNvPr>
          <p:cNvSpPr/>
          <p:nvPr/>
        </p:nvSpPr>
        <p:spPr>
          <a:xfrm rot="16200000">
            <a:off x="5078556" y="3176471"/>
            <a:ext cx="2860768" cy="529060"/>
          </a:xfrm>
          <a:prstGeom prst="rightArrow">
            <a:avLst>
              <a:gd name="adj1" fmla="val 34697"/>
              <a:gd name="adj2" fmla="val 63803"/>
            </a:avLst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DA12088-0E75-6FAF-4A2F-D968433B6463}"/>
              </a:ext>
            </a:extLst>
          </p:cNvPr>
          <p:cNvSpPr/>
          <p:nvPr/>
        </p:nvSpPr>
        <p:spPr>
          <a:xfrm>
            <a:off x="3219450" y="1797050"/>
            <a:ext cx="2819400" cy="2456335"/>
          </a:xfrm>
          <a:custGeom>
            <a:avLst/>
            <a:gdLst>
              <a:gd name="connsiteX0" fmla="*/ 0 w 2705100"/>
              <a:gd name="connsiteY0" fmla="*/ 2057400 h 2057400"/>
              <a:gd name="connsiteX1" fmla="*/ 2705100 w 2705100"/>
              <a:gd name="connsiteY1" fmla="*/ 0 h 2057400"/>
              <a:gd name="connsiteX0" fmla="*/ 0 w 2863850"/>
              <a:gd name="connsiteY0" fmla="*/ 2406650 h 2406650"/>
              <a:gd name="connsiteX1" fmla="*/ 2863850 w 2863850"/>
              <a:gd name="connsiteY1" fmla="*/ 0 h 2406650"/>
              <a:gd name="connsiteX0" fmla="*/ 0 w 2863850"/>
              <a:gd name="connsiteY0" fmla="*/ 2406650 h 2406650"/>
              <a:gd name="connsiteX1" fmla="*/ 2863850 w 2863850"/>
              <a:gd name="connsiteY1" fmla="*/ 0 h 2406650"/>
              <a:gd name="connsiteX0" fmla="*/ 0 w 2863850"/>
              <a:gd name="connsiteY0" fmla="*/ 2406650 h 2423106"/>
              <a:gd name="connsiteX1" fmla="*/ 2863850 w 2863850"/>
              <a:gd name="connsiteY1" fmla="*/ 0 h 2423106"/>
              <a:gd name="connsiteX0" fmla="*/ 0 w 2863850"/>
              <a:gd name="connsiteY0" fmla="*/ 2406650 h 2422850"/>
              <a:gd name="connsiteX1" fmla="*/ 2863850 w 2863850"/>
              <a:gd name="connsiteY1" fmla="*/ 0 h 2422850"/>
              <a:gd name="connsiteX0" fmla="*/ 0 w 2863850"/>
              <a:gd name="connsiteY0" fmla="*/ 2406650 h 2406650"/>
              <a:gd name="connsiteX1" fmla="*/ 2863850 w 2863850"/>
              <a:gd name="connsiteY1" fmla="*/ 0 h 2406650"/>
              <a:gd name="connsiteX0" fmla="*/ 0 w 2863850"/>
              <a:gd name="connsiteY0" fmla="*/ 2406650 h 2406650"/>
              <a:gd name="connsiteX1" fmla="*/ 2863850 w 2863850"/>
              <a:gd name="connsiteY1" fmla="*/ 0 h 2406650"/>
              <a:gd name="connsiteX0" fmla="*/ 0 w 2832100"/>
              <a:gd name="connsiteY0" fmla="*/ 2457450 h 2457450"/>
              <a:gd name="connsiteX1" fmla="*/ 2832100 w 2832100"/>
              <a:gd name="connsiteY1" fmla="*/ 0 h 2457450"/>
              <a:gd name="connsiteX0" fmla="*/ 0 w 2876550"/>
              <a:gd name="connsiteY0" fmla="*/ 2514600 h 2514600"/>
              <a:gd name="connsiteX1" fmla="*/ 2876550 w 2876550"/>
              <a:gd name="connsiteY1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76550" h="2514600">
                <a:moveTo>
                  <a:pt x="0" y="2514600"/>
                </a:moveTo>
                <a:cubicBezTo>
                  <a:pt x="996950" y="2400300"/>
                  <a:pt x="1974850" y="1168400"/>
                  <a:pt x="2876550" y="0"/>
                </a:cubicBezTo>
              </a:path>
            </a:pathLst>
          </a:custGeom>
          <a:noFill/>
          <a:ln w="123825">
            <a:solidFill>
              <a:srgbClr val="3F1C98"/>
            </a:solidFill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ikdörtgen 9">
            <a:extLst>
              <a:ext uri="{FF2B5EF4-FFF2-40B4-BE49-F238E27FC236}">
                <a16:creationId xmlns:a16="http://schemas.microsoft.com/office/drawing/2014/main" id="{A1EFB5E9-2928-1AFB-4195-FCED917C29D3}"/>
              </a:ext>
            </a:extLst>
          </p:cNvPr>
          <p:cNvSpPr/>
          <p:nvPr/>
        </p:nvSpPr>
        <p:spPr bwMode="auto">
          <a:xfrm>
            <a:off x="5306870" y="940382"/>
            <a:ext cx="3789505" cy="817417"/>
          </a:xfrm>
          <a:prstGeom prst="rect">
            <a:avLst/>
          </a:prstGeom>
          <a:solidFill>
            <a:srgbClr val="DAD3F9"/>
          </a:solidFill>
          <a:ln w="57150" cap="flat" cmpd="sng" algn="ctr">
            <a:solidFill>
              <a:srgbClr val="3F1C9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>
                <a:solidFill>
                  <a:srgbClr val="3F1C98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PaCRAM’s</a:t>
            </a:r>
            <a:r>
              <a:rPr lang="en-US" sz="2400" b="1" dirty="0">
                <a:solidFill>
                  <a:srgbClr val="3F1C98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benefits increase 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as N</a:t>
            </a:r>
            <a:r>
              <a:rPr lang="en-US" sz="2400" baseline="-25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RH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reduces</a:t>
            </a:r>
            <a:endParaRPr lang="en-US" sz="2400" b="1" dirty="0">
              <a:solidFill>
                <a:srgbClr val="8E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26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8" grpId="0" animBg="1"/>
      <p:bldP spid="9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D1FF4-F9F8-77AC-5889-D4B73059B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85141AD2-AE1D-84FB-68E6-4425AACAD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527" y="984576"/>
            <a:ext cx="3152125" cy="2426136"/>
          </a:xfrm>
          <a:prstGeom prst="rect">
            <a:avLst/>
          </a:prstGeom>
        </p:spPr>
      </p:pic>
      <p:pic>
        <p:nvPicPr>
          <p:cNvPr id="28" name="Picture 27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42EFA04D-EF9C-0474-599F-8F1F0E9F1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79" y="3522034"/>
            <a:ext cx="3148421" cy="2426136"/>
          </a:xfrm>
          <a:prstGeom prst="rect">
            <a:avLst/>
          </a:prstGeom>
        </p:spPr>
      </p:pic>
      <p:pic>
        <p:nvPicPr>
          <p:cNvPr id="30" name="Picture 29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96742CCA-F3D9-B898-5E6C-4FA7B3412A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00" y="3522034"/>
            <a:ext cx="3152125" cy="2426136"/>
          </a:xfrm>
          <a:prstGeom prst="rect">
            <a:avLst/>
          </a:prstGeom>
        </p:spPr>
      </p:pic>
      <p:pic>
        <p:nvPicPr>
          <p:cNvPr id="33" name="Picture 32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40B48E88-2750-BFD2-6541-7266498B76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2" y="984576"/>
            <a:ext cx="3148421" cy="242613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E6D279-ADA2-6DD4-8A25-DA3E3885B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3E62DB-82A3-9C5E-9B08-4A186EEE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39</a:t>
            </a:fld>
            <a:endParaRPr lang="tr-T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A5D6F8-050D-854A-1D7F-19539F24C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Implication on Future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CEECEE-C07A-4BB7-9EC3-4A58070330F4}"/>
              </a:ext>
            </a:extLst>
          </p:cNvPr>
          <p:cNvSpPr txBox="1"/>
          <p:nvPr/>
        </p:nvSpPr>
        <p:spPr>
          <a:xfrm>
            <a:off x="1851716" y="5946095"/>
            <a:ext cx="5599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RowHammer Threshold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25EA59-55B1-916E-7EB6-1C7D86DC4F16}"/>
              </a:ext>
            </a:extLst>
          </p:cNvPr>
          <p:cNvSpPr txBox="1"/>
          <p:nvPr/>
        </p:nvSpPr>
        <p:spPr>
          <a:xfrm rot="16200000">
            <a:off x="-1393821" y="3050875"/>
            <a:ext cx="40209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System Performance</a:t>
            </a:r>
            <a:b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(Norm. to No PaCRAM)</a:t>
            </a:r>
            <a:endParaRPr lang="en-US" sz="2400" dirty="0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64DCA32E-132A-1EDA-A01B-A9F38FAF5DBF}"/>
              </a:ext>
            </a:extLst>
          </p:cNvPr>
          <p:cNvSpPr/>
          <p:nvPr/>
        </p:nvSpPr>
        <p:spPr>
          <a:xfrm rot="16200000">
            <a:off x="3697349" y="1997079"/>
            <a:ext cx="1395507" cy="353796"/>
          </a:xfrm>
          <a:prstGeom prst="rightArrow">
            <a:avLst>
              <a:gd name="adj1" fmla="val 34697"/>
              <a:gd name="adj2" fmla="val 63803"/>
            </a:avLst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rgbClr val="8E0000"/>
              </a:solidFill>
              <a:latin typeface="+mj-lt"/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FBADDA2C-7AFA-F4C6-7C3E-1EEB193E5D38}"/>
              </a:ext>
            </a:extLst>
          </p:cNvPr>
          <p:cNvSpPr/>
          <p:nvPr/>
        </p:nvSpPr>
        <p:spPr>
          <a:xfrm rot="16200000">
            <a:off x="7481557" y="2095643"/>
            <a:ext cx="1198380" cy="353796"/>
          </a:xfrm>
          <a:prstGeom prst="rightArrow">
            <a:avLst>
              <a:gd name="adj1" fmla="val 34697"/>
              <a:gd name="adj2" fmla="val 63803"/>
            </a:avLst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rgbClr val="8E0000"/>
              </a:solidFill>
              <a:latin typeface="+mj-lt"/>
            </a:endParaRP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3EF2BD2B-355E-07DF-1F1F-02645719ADE0}"/>
              </a:ext>
            </a:extLst>
          </p:cNvPr>
          <p:cNvSpPr/>
          <p:nvPr/>
        </p:nvSpPr>
        <p:spPr>
          <a:xfrm rot="16200000">
            <a:off x="7370160" y="4519959"/>
            <a:ext cx="1421174" cy="353796"/>
          </a:xfrm>
          <a:prstGeom prst="rightArrow">
            <a:avLst>
              <a:gd name="adj1" fmla="val 34697"/>
              <a:gd name="adj2" fmla="val 63803"/>
            </a:avLst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rgbClr val="8E0000"/>
              </a:solidFill>
              <a:latin typeface="+mj-lt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181D19B5-67F2-3D7C-7645-14D5DC741468}"/>
              </a:ext>
            </a:extLst>
          </p:cNvPr>
          <p:cNvSpPr/>
          <p:nvPr/>
        </p:nvSpPr>
        <p:spPr>
          <a:xfrm rot="16200000">
            <a:off x="3745127" y="4568647"/>
            <a:ext cx="1286891" cy="353796"/>
          </a:xfrm>
          <a:prstGeom prst="rightArrow">
            <a:avLst>
              <a:gd name="adj1" fmla="val 34697"/>
              <a:gd name="adj2" fmla="val 63803"/>
            </a:avLst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rgbClr val="8E0000"/>
              </a:solidFill>
              <a:latin typeface="+mj-lt"/>
            </a:endParaRPr>
          </a:p>
        </p:txBody>
      </p:sp>
      <p:sp>
        <p:nvSpPr>
          <p:cNvPr id="12" name="Dikdörtgen 7">
            <a:extLst>
              <a:ext uri="{FF2B5EF4-FFF2-40B4-BE49-F238E27FC236}">
                <a16:creationId xmlns:a16="http://schemas.microsoft.com/office/drawing/2014/main" id="{4E7C0141-BBFF-E2C0-DB7E-961D3703A5AB}"/>
              </a:ext>
            </a:extLst>
          </p:cNvPr>
          <p:cNvSpPr/>
          <p:nvPr/>
        </p:nvSpPr>
        <p:spPr bwMode="auto">
          <a:xfrm>
            <a:off x="1" y="909830"/>
            <a:ext cx="9144000" cy="5497929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4976C2-639A-A808-F350-73E0DADC65EA}"/>
              </a:ext>
            </a:extLst>
          </p:cNvPr>
          <p:cNvGrpSpPr/>
          <p:nvPr/>
        </p:nvGrpSpPr>
        <p:grpSpPr>
          <a:xfrm>
            <a:off x="2226704" y="1730933"/>
            <a:ext cx="5499802" cy="3359488"/>
            <a:chOff x="2254896" y="1571278"/>
            <a:chExt cx="5499802" cy="3359488"/>
          </a:xfrm>
        </p:grpSpPr>
        <p:sp>
          <p:nvSpPr>
            <p:cNvPr id="14" name="Dikdörtgen 9">
              <a:extLst>
                <a:ext uri="{FF2B5EF4-FFF2-40B4-BE49-F238E27FC236}">
                  <a16:creationId xmlns:a16="http://schemas.microsoft.com/office/drawing/2014/main" id="{AD451BA2-F3F0-A0C7-47B1-5F02D2049129}"/>
                </a:ext>
              </a:extLst>
            </p:cNvPr>
            <p:cNvSpPr/>
            <p:nvPr/>
          </p:nvSpPr>
          <p:spPr bwMode="auto">
            <a:xfrm>
              <a:off x="2254896" y="1571278"/>
              <a:ext cx="1831040" cy="824070"/>
            </a:xfrm>
            <a:prstGeom prst="rect">
              <a:avLst/>
            </a:prstGeom>
            <a:solidFill>
              <a:srgbClr val="FFE1E1"/>
            </a:solidFill>
            <a:ln w="57150" cap="flat" cmpd="sng" algn="ctr">
              <a:solidFill>
                <a:srgbClr val="8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 dirty="0">
                  <a:solidFill>
                    <a:srgbClr val="8E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16.28% Speedup</a:t>
              </a:r>
            </a:p>
          </p:txBody>
        </p:sp>
        <p:sp>
          <p:nvSpPr>
            <p:cNvPr id="15" name="Dikdörtgen 9">
              <a:extLst>
                <a:ext uri="{FF2B5EF4-FFF2-40B4-BE49-F238E27FC236}">
                  <a16:creationId xmlns:a16="http://schemas.microsoft.com/office/drawing/2014/main" id="{79E927BF-656D-6116-F5D1-EA5B6A0730EB}"/>
                </a:ext>
              </a:extLst>
            </p:cNvPr>
            <p:cNvSpPr/>
            <p:nvPr/>
          </p:nvSpPr>
          <p:spPr bwMode="auto">
            <a:xfrm>
              <a:off x="5923658" y="1571278"/>
              <a:ext cx="1831040" cy="824070"/>
            </a:xfrm>
            <a:prstGeom prst="rect">
              <a:avLst/>
            </a:prstGeom>
            <a:solidFill>
              <a:srgbClr val="FFE1E1"/>
            </a:solidFill>
            <a:ln w="57150" cap="flat" cmpd="sng" algn="ctr">
              <a:solidFill>
                <a:srgbClr val="8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 dirty="0">
                  <a:solidFill>
                    <a:srgbClr val="8E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2.87% Speedup</a:t>
              </a:r>
            </a:p>
          </p:txBody>
        </p:sp>
        <p:sp>
          <p:nvSpPr>
            <p:cNvPr id="16" name="Dikdörtgen 9">
              <a:extLst>
                <a:ext uri="{FF2B5EF4-FFF2-40B4-BE49-F238E27FC236}">
                  <a16:creationId xmlns:a16="http://schemas.microsoft.com/office/drawing/2014/main" id="{3CE2CC5E-9CB3-539D-6913-37939418C684}"/>
                </a:ext>
              </a:extLst>
            </p:cNvPr>
            <p:cNvSpPr/>
            <p:nvPr/>
          </p:nvSpPr>
          <p:spPr bwMode="auto">
            <a:xfrm>
              <a:off x="5923658" y="4106696"/>
              <a:ext cx="1831040" cy="824070"/>
            </a:xfrm>
            <a:prstGeom prst="rect">
              <a:avLst/>
            </a:prstGeom>
            <a:solidFill>
              <a:srgbClr val="FFE1E1"/>
            </a:solidFill>
            <a:ln w="57150" cap="flat" cmpd="sng" algn="ctr">
              <a:solidFill>
                <a:srgbClr val="8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 dirty="0">
                  <a:solidFill>
                    <a:srgbClr val="8E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6.77% Speedup</a:t>
              </a:r>
            </a:p>
          </p:txBody>
        </p:sp>
        <p:sp>
          <p:nvSpPr>
            <p:cNvPr id="17" name="Dikdörtgen 9">
              <a:extLst>
                <a:ext uri="{FF2B5EF4-FFF2-40B4-BE49-F238E27FC236}">
                  <a16:creationId xmlns:a16="http://schemas.microsoft.com/office/drawing/2014/main" id="{0E4989DA-9B95-18EF-CDBD-5A24337B9922}"/>
                </a:ext>
              </a:extLst>
            </p:cNvPr>
            <p:cNvSpPr/>
            <p:nvPr/>
          </p:nvSpPr>
          <p:spPr bwMode="auto">
            <a:xfrm>
              <a:off x="2254896" y="4106696"/>
              <a:ext cx="1831040" cy="824070"/>
            </a:xfrm>
            <a:prstGeom prst="rect">
              <a:avLst/>
            </a:prstGeom>
            <a:solidFill>
              <a:srgbClr val="FFE1E1"/>
            </a:solidFill>
            <a:ln w="57150" cap="flat" cmpd="sng" algn="ctr">
              <a:solidFill>
                <a:srgbClr val="8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 dirty="0">
                  <a:solidFill>
                    <a:srgbClr val="8E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3.16% Speedup</a:t>
              </a:r>
            </a:p>
          </p:txBody>
        </p:sp>
      </p:grpSp>
      <p:sp>
        <p:nvSpPr>
          <p:cNvPr id="18" name="Dikdörtgen 7">
            <a:extLst>
              <a:ext uri="{FF2B5EF4-FFF2-40B4-BE49-F238E27FC236}">
                <a16:creationId xmlns:a16="http://schemas.microsoft.com/office/drawing/2014/main" id="{83DA1FAD-1438-A30F-4B59-97C961B5ED39}"/>
              </a:ext>
            </a:extLst>
          </p:cNvPr>
          <p:cNvSpPr/>
          <p:nvPr/>
        </p:nvSpPr>
        <p:spPr bwMode="auto">
          <a:xfrm>
            <a:off x="-96715" y="2857069"/>
            <a:ext cx="9337430" cy="1107216"/>
          </a:xfrm>
          <a:prstGeom prst="rect">
            <a:avLst/>
          </a:prstGeom>
          <a:solidFill>
            <a:srgbClr val="FFEBCD"/>
          </a:solidFill>
          <a:ln w="57150" cap="flat" cmpd="sng" algn="ctr">
            <a:solidFill>
              <a:srgbClr val="965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>
                <a:solidFill>
                  <a:srgbClr val="6D40DC"/>
                </a:solidFill>
                <a:latin typeface="Cambria" panose="02040503050406030204" pitchFamily="18" charset="0"/>
              </a:rPr>
              <a:t>PaCRAM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 significantly 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reduces (11% on average)</a:t>
            </a:r>
            <a:b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the performance overhead 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of existing solutions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94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12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C473CB-635A-B35C-7145-68B72A75F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8299" y="6517178"/>
            <a:ext cx="4427556" cy="204298"/>
          </a:xfrm>
        </p:spPr>
        <p:txBody>
          <a:bodyPr/>
          <a:lstStyle/>
          <a:p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[Hassan+, MICRO’21]</a:t>
            </a:r>
            <a:endParaRPr lang="tr-TR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AC2557-F4FD-27CD-CA8F-5C649FBE6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6517178"/>
            <a:ext cx="489065" cy="204298"/>
          </a:xfrm>
        </p:spPr>
        <p:txBody>
          <a:bodyPr/>
          <a:lstStyle/>
          <a:p>
            <a:fld id="{CBE5B309-C2CE-4D90-B104-F7E98438FC65}" type="slidenum">
              <a:rPr lang="tr-TR" smtClean="0"/>
              <a:pPr/>
              <a:t>4</a:t>
            </a:fld>
            <a:endParaRPr lang="tr-T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A8EE66-AEA4-EC2F-7C74-2898DB204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/>
          <a:lstStyle/>
          <a:p>
            <a:r>
              <a:rPr lang="en-US" dirty="0"/>
              <a:t>DRAM Organization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B95856-6200-F29D-87BD-676EA57B980D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75" b="24919"/>
          <a:stretch/>
        </p:blipFill>
        <p:spPr>
          <a:xfrm>
            <a:off x="1213152" y="1692443"/>
            <a:ext cx="2400300" cy="119308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37FCAB7-2091-F3A4-AFC7-612434805A20}"/>
              </a:ext>
            </a:extLst>
          </p:cNvPr>
          <p:cNvSpPr/>
          <p:nvPr/>
        </p:nvSpPr>
        <p:spPr bwMode="auto">
          <a:xfrm>
            <a:off x="1670352" y="4038491"/>
            <a:ext cx="1485900" cy="1314450"/>
          </a:xfrm>
          <a:prstGeom prst="roundRect">
            <a:avLst/>
          </a:prstGeom>
          <a:solidFill>
            <a:srgbClr val="E2F0D9"/>
          </a:solidFill>
          <a:ln w="9525" cap="flat" cmpd="sng" algn="ctr">
            <a:solidFill>
              <a:srgbClr val="33502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5020"/>
                </a:solidFill>
              </a:rPr>
              <a:t>CPU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FEA23A5-7684-9953-6914-036E1CFC2AC8}"/>
              </a:ext>
            </a:extLst>
          </p:cNvPr>
          <p:cNvSpPr/>
          <p:nvPr/>
        </p:nvSpPr>
        <p:spPr bwMode="auto">
          <a:xfrm>
            <a:off x="1898952" y="4055160"/>
            <a:ext cx="1028700" cy="457200"/>
          </a:xfrm>
          <a:prstGeom prst="roundRect">
            <a:avLst/>
          </a:prstGeom>
          <a:solidFill>
            <a:srgbClr val="DAD3F9"/>
          </a:solidFill>
          <a:ln w="9525" cap="flat" cmpd="sng" algn="ctr">
            <a:solidFill>
              <a:srgbClr val="3F1C9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3F1C98"/>
                </a:solidFill>
              </a:rPr>
              <a:t>Memory Controller</a:t>
            </a:r>
          </a:p>
        </p:txBody>
      </p:sp>
      <p:sp>
        <p:nvSpPr>
          <p:cNvPr id="9" name="Up-Down Arrow 8">
            <a:extLst>
              <a:ext uri="{FF2B5EF4-FFF2-40B4-BE49-F238E27FC236}">
                <a16:creationId xmlns:a16="http://schemas.microsoft.com/office/drawing/2014/main" id="{14794CB4-BEBB-6B0D-864C-628B22EB3AE3}"/>
              </a:ext>
            </a:extLst>
          </p:cNvPr>
          <p:cNvSpPr/>
          <p:nvPr/>
        </p:nvSpPr>
        <p:spPr bwMode="auto">
          <a:xfrm>
            <a:off x="2127552" y="2912160"/>
            <a:ext cx="571500" cy="1028701"/>
          </a:xfrm>
          <a:prstGeom prst="upDown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panose="020B0604020202020204" pitchFamily="34" charset="0"/>
            </a:endParaRPr>
          </a:p>
        </p:txBody>
      </p:sp>
      <p:sp>
        <p:nvSpPr>
          <p:cNvPr id="30" name="67Text">
            <a:extLst>
              <a:ext uri="{FF2B5EF4-FFF2-40B4-BE49-F238E27FC236}">
                <a16:creationId xmlns:a16="http://schemas.microsoft.com/office/drawing/2014/main" id="{8E8F85D6-D66C-3ECE-408B-56C1A540860B}"/>
              </a:ext>
            </a:extLst>
          </p:cNvPr>
          <p:cNvSpPr txBox="1"/>
          <p:nvPr/>
        </p:nvSpPr>
        <p:spPr>
          <a:xfrm>
            <a:off x="656175" y="3241743"/>
            <a:ext cx="2048827" cy="36953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en-US" i="1" dirty="0">
                <a:solidFill>
                  <a:srgbClr val="000000"/>
                </a:solidFill>
                <a:latin typeface="Cambria" panose="02040503050406030204" pitchFamily="18" charset="0"/>
              </a:rPr>
              <a:t>Memory </a:t>
            </a:r>
          </a:p>
          <a:p>
            <a:pPr algn="ctr">
              <a:lnSpc>
                <a:spcPts val="1800"/>
              </a:lnSpc>
            </a:pPr>
            <a:r>
              <a:rPr lang="en-US" i="1" dirty="0">
                <a:solidFill>
                  <a:srgbClr val="000000"/>
                </a:solidFill>
                <a:latin typeface="Cambria" panose="02040503050406030204" pitchFamily="18" charset="0"/>
              </a:rPr>
              <a:t>Channel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BC0CC07-0D12-2ED4-B0AF-2A27A6916445}"/>
              </a:ext>
            </a:extLst>
          </p:cNvPr>
          <p:cNvCxnSpPr/>
          <p:nvPr/>
        </p:nvCxnSpPr>
        <p:spPr bwMode="auto">
          <a:xfrm>
            <a:off x="3465780" y="1815585"/>
            <a:ext cx="1426260" cy="48007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226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80ADE4C-0299-CD4E-11E5-38AF2CF27C0F}"/>
              </a:ext>
            </a:extLst>
          </p:cNvPr>
          <p:cNvCxnSpPr/>
          <p:nvPr/>
        </p:nvCxnSpPr>
        <p:spPr bwMode="auto">
          <a:xfrm>
            <a:off x="3463145" y="2115622"/>
            <a:ext cx="1406671" cy="284531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226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7" name="DRAM">
            <a:extLst>
              <a:ext uri="{FF2B5EF4-FFF2-40B4-BE49-F238E27FC236}">
                <a16:creationId xmlns:a16="http://schemas.microsoft.com/office/drawing/2014/main" id="{295006C3-F40F-CF1C-CD5B-87C6D3BD6350}"/>
              </a:ext>
            </a:extLst>
          </p:cNvPr>
          <p:cNvSpPr/>
          <p:nvPr/>
        </p:nvSpPr>
        <p:spPr>
          <a:xfrm>
            <a:off x="3027630" y="1815585"/>
            <a:ext cx="438150" cy="300037"/>
          </a:xfrm>
          <a:prstGeom prst="roundRect">
            <a:avLst>
              <a:gd name="adj" fmla="val 11319"/>
            </a:avLst>
          </a:prstGeom>
          <a:noFill/>
          <a:ln w="57150">
            <a:solidFill>
              <a:srgbClr val="922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latin typeface="Cambria" panose="02040503050406030204" pitchFamily="18" charset="0"/>
            </a:endParaRP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23D74CA6-2381-07F6-4558-DE4341CB8967}"/>
              </a:ext>
            </a:extLst>
          </p:cNvPr>
          <p:cNvGrpSpPr/>
          <p:nvPr/>
        </p:nvGrpSpPr>
        <p:grpSpPr>
          <a:xfrm>
            <a:off x="5043550" y="2353673"/>
            <a:ext cx="2799493" cy="3095697"/>
            <a:chOff x="5043550" y="2353673"/>
            <a:chExt cx="2799493" cy="3095697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77E7BFCA-4BD3-BA5F-1F0D-E4551C42283D}"/>
                </a:ext>
              </a:extLst>
            </p:cNvPr>
            <p:cNvGrpSpPr/>
            <p:nvPr/>
          </p:nvGrpSpPr>
          <p:grpSpPr>
            <a:xfrm>
              <a:off x="5043550" y="2353673"/>
              <a:ext cx="2055115" cy="2607267"/>
              <a:chOff x="5043550" y="2353673"/>
              <a:chExt cx="2055115" cy="2607267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0510E688-FB37-5CB5-E70F-E61BF96C3600}"/>
                  </a:ext>
                </a:extLst>
              </p:cNvPr>
              <p:cNvCxnSpPr/>
              <p:nvPr/>
            </p:nvCxnSpPr>
            <p:spPr>
              <a:xfrm flipV="1">
                <a:off x="5215000" y="2353673"/>
                <a:ext cx="0" cy="2207218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DRAM">
                <a:extLst>
                  <a:ext uri="{FF2B5EF4-FFF2-40B4-BE49-F238E27FC236}">
                    <a16:creationId xmlns:a16="http://schemas.microsoft.com/office/drawing/2014/main" id="{390621F6-AFEF-DA0F-ADC6-033AFB033E70}"/>
                  </a:ext>
                </a:extLst>
              </p:cNvPr>
              <p:cNvSpPr/>
              <p:nvPr/>
            </p:nvSpPr>
            <p:spPr>
              <a:xfrm>
                <a:off x="5043550" y="4560890"/>
                <a:ext cx="342900" cy="400050"/>
              </a:xfrm>
              <a:prstGeom prst="roundRect">
                <a:avLst>
                  <a:gd name="adj" fmla="val 11319"/>
                </a:avLst>
              </a:prstGeom>
              <a:solidFill>
                <a:srgbClr val="FFEBCD"/>
              </a:solidFill>
              <a:ln w="25400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A743FD67-0D38-C40D-B86E-A1E2B72BC40E}"/>
                  </a:ext>
                </a:extLst>
              </p:cNvPr>
              <p:cNvCxnSpPr/>
              <p:nvPr/>
            </p:nvCxnSpPr>
            <p:spPr>
              <a:xfrm flipV="1">
                <a:off x="5557900" y="2353673"/>
                <a:ext cx="0" cy="2207218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DRAM">
                <a:extLst>
                  <a:ext uri="{FF2B5EF4-FFF2-40B4-BE49-F238E27FC236}">
                    <a16:creationId xmlns:a16="http://schemas.microsoft.com/office/drawing/2014/main" id="{CCE94C14-B06B-DFFF-5C71-07E52B6B4AD7}"/>
                  </a:ext>
                </a:extLst>
              </p:cNvPr>
              <p:cNvSpPr/>
              <p:nvPr/>
            </p:nvSpPr>
            <p:spPr>
              <a:xfrm>
                <a:off x="5386450" y="4560890"/>
                <a:ext cx="342900" cy="400050"/>
              </a:xfrm>
              <a:prstGeom prst="roundRect">
                <a:avLst>
                  <a:gd name="adj" fmla="val 11319"/>
                </a:avLst>
              </a:prstGeom>
              <a:solidFill>
                <a:srgbClr val="FFEBCD"/>
              </a:solidFill>
              <a:ln w="25400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1AB788DE-A3DD-36A4-682B-DCB86507C39A}"/>
                  </a:ext>
                </a:extLst>
              </p:cNvPr>
              <p:cNvCxnSpPr/>
              <p:nvPr/>
            </p:nvCxnSpPr>
            <p:spPr>
              <a:xfrm flipV="1">
                <a:off x="5903085" y="2353673"/>
                <a:ext cx="0" cy="2207218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DRAM">
                <a:extLst>
                  <a:ext uri="{FF2B5EF4-FFF2-40B4-BE49-F238E27FC236}">
                    <a16:creationId xmlns:a16="http://schemas.microsoft.com/office/drawing/2014/main" id="{8E872590-4AAF-CDD2-4A48-28694A88EE65}"/>
                  </a:ext>
                </a:extLst>
              </p:cNvPr>
              <p:cNvSpPr/>
              <p:nvPr/>
            </p:nvSpPr>
            <p:spPr>
              <a:xfrm>
                <a:off x="5731635" y="4560890"/>
                <a:ext cx="342900" cy="400050"/>
              </a:xfrm>
              <a:prstGeom prst="roundRect">
                <a:avLst>
                  <a:gd name="adj" fmla="val 11319"/>
                </a:avLst>
              </a:prstGeom>
              <a:solidFill>
                <a:srgbClr val="FFEBCD"/>
              </a:solidFill>
              <a:ln w="25400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66D557A5-36F8-5D71-99B9-5E333AAF4A3B}"/>
                  </a:ext>
                </a:extLst>
              </p:cNvPr>
              <p:cNvCxnSpPr/>
              <p:nvPr/>
            </p:nvCxnSpPr>
            <p:spPr>
              <a:xfrm flipV="1">
                <a:off x="6245985" y="2353673"/>
                <a:ext cx="0" cy="2207218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DRAM">
                <a:extLst>
                  <a:ext uri="{FF2B5EF4-FFF2-40B4-BE49-F238E27FC236}">
                    <a16:creationId xmlns:a16="http://schemas.microsoft.com/office/drawing/2014/main" id="{21411449-79B7-B34C-9009-20F4DF78A9D9}"/>
                  </a:ext>
                </a:extLst>
              </p:cNvPr>
              <p:cNvSpPr/>
              <p:nvPr/>
            </p:nvSpPr>
            <p:spPr>
              <a:xfrm>
                <a:off x="6074535" y="4560890"/>
                <a:ext cx="342900" cy="400050"/>
              </a:xfrm>
              <a:prstGeom prst="roundRect">
                <a:avLst>
                  <a:gd name="adj" fmla="val 11319"/>
                </a:avLst>
              </a:prstGeom>
              <a:solidFill>
                <a:srgbClr val="FFEBCD"/>
              </a:solidFill>
              <a:ln w="25400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0178D260-0553-3F71-AA3F-CD71BFCFA9CB}"/>
                  </a:ext>
                </a:extLst>
              </p:cNvPr>
              <p:cNvCxnSpPr/>
              <p:nvPr/>
            </p:nvCxnSpPr>
            <p:spPr>
              <a:xfrm flipV="1">
                <a:off x="6586600" y="2353673"/>
                <a:ext cx="0" cy="2207218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DRAM">
                <a:extLst>
                  <a:ext uri="{FF2B5EF4-FFF2-40B4-BE49-F238E27FC236}">
                    <a16:creationId xmlns:a16="http://schemas.microsoft.com/office/drawing/2014/main" id="{BA475C55-30D3-0B9A-9F03-C60C3EED8E4D}"/>
                  </a:ext>
                </a:extLst>
              </p:cNvPr>
              <p:cNvSpPr/>
              <p:nvPr/>
            </p:nvSpPr>
            <p:spPr>
              <a:xfrm>
                <a:off x="6415150" y="4560890"/>
                <a:ext cx="342900" cy="400050"/>
              </a:xfrm>
              <a:prstGeom prst="roundRect">
                <a:avLst>
                  <a:gd name="adj" fmla="val 11319"/>
                </a:avLst>
              </a:prstGeom>
              <a:solidFill>
                <a:srgbClr val="FFEBCD"/>
              </a:solidFill>
              <a:ln w="25400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2C649104-A800-94B6-0DD7-E4E5B7D57CE5}"/>
                  </a:ext>
                </a:extLst>
              </p:cNvPr>
              <p:cNvCxnSpPr/>
              <p:nvPr/>
            </p:nvCxnSpPr>
            <p:spPr>
              <a:xfrm flipV="1">
                <a:off x="6927215" y="2353673"/>
                <a:ext cx="0" cy="2207218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DRAM">
                <a:extLst>
                  <a:ext uri="{FF2B5EF4-FFF2-40B4-BE49-F238E27FC236}">
                    <a16:creationId xmlns:a16="http://schemas.microsoft.com/office/drawing/2014/main" id="{02B4A333-950C-28F2-CA6B-29A7E58473A7}"/>
                  </a:ext>
                </a:extLst>
              </p:cNvPr>
              <p:cNvSpPr/>
              <p:nvPr/>
            </p:nvSpPr>
            <p:spPr>
              <a:xfrm>
                <a:off x="6755765" y="4560890"/>
                <a:ext cx="342900" cy="400050"/>
              </a:xfrm>
              <a:prstGeom prst="roundRect">
                <a:avLst>
                  <a:gd name="adj" fmla="val 11319"/>
                </a:avLst>
              </a:prstGeom>
              <a:solidFill>
                <a:srgbClr val="FFEBCD"/>
              </a:solidFill>
              <a:ln w="25400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ED707A9A-B337-9871-86AF-523B5C626F19}"/>
                </a:ext>
              </a:extLst>
            </p:cNvPr>
            <p:cNvGrpSpPr/>
            <p:nvPr/>
          </p:nvGrpSpPr>
          <p:grpSpPr>
            <a:xfrm>
              <a:off x="5525727" y="4819445"/>
              <a:ext cx="2317316" cy="629925"/>
              <a:chOff x="5859262" y="4811697"/>
              <a:chExt cx="3089755" cy="839900"/>
            </a:xfrm>
          </p:grpSpPr>
          <p:sp>
            <p:nvSpPr>
              <p:cNvPr id="150" name="67Text">
                <a:extLst>
                  <a:ext uri="{FF2B5EF4-FFF2-40B4-BE49-F238E27FC236}">
                    <a16:creationId xmlns:a16="http://schemas.microsoft.com/office/drawing/2014/main" id="{29A1560C-F9C2-02EA-50FD-F1B4A0B59625}"/>
                  </a:ext>
                </a:extLst>
              </p:cNvPr>
              <p:cNvSpPr txBox="1"/>
              <p:nvPr/>
            </p:nvSpPr>
            <p:spPr>
              <a:xfrm>
                <a:off x="6217248" y="5158885"/>
                <a:ext cx="2731769" cy="492712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100" i="1" dirty="0">
                    <a:solidFill>
                      <a:srgbClr val="965900"/>
                    </a:solidFill>
                    <a:latin typeface="Cambria" panose="02040503050406030204" pitchFamily="18" charset="0"/>
                  </a:rPr>
                  <a:t>Sense Amplifier</a:t>
                </a:r>
              </a:p>
            </p:txBody>
          </p:sp>
          <p:sp>
            <p:nvSpPr>
              <p:cNvPr id="151" name="Freeform 89">
                <a:extLst>
                  <a:ext uri="{FF2B5EF4-FFF2-40B4-BE49-F238E27FC236}">
                    <a16:creationId xmlns:a16="http://schemas.microsoft.com/office/drawing/2014/main" id="{ADFF8D74-34E3-A2A7-7BF5-D1B87E060E6D}"/>
                  </a:ext>
                </a:extLst>
              </p:cNvPr>
              <p:cNvSpPr/>
              <p:nvPr/>
            </p:nvSpPr>
            <p:spPr>
              <a:xfrm>
                <a:off x="5859262" y="4811697"/>
                <a:ext cx="532660" cy="612559"/>
              </a:xfrm>
              <a:custGeom>
                <a:avLst/>
                <a:gdLst>
                  <a:gd name="connsiteX0" fmla="*/ 532660 w 532660"/>
                  <a:gd name="connsiteY0" fmla="*/ 612559 h 612559"/>
                  <a:gd name="connsiteX1" fmla="*/ 106532 w 532660"/>
                  <a:gd name="connsiteY1" fmla="*/ 390618 h 612559"/>
                  <a:gd name="connsiteX2" fmla="*/ 0 w 532660"/>
                  <a:gd name="connsiteY2" fmla="*/ 0 h 612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2660" h="612559">
                    <a:moveTo>
                      <a:pt x="532660" y="612559"/>
                    </a:moveTo>
                    <a:cubicBezTo>
                      <a:pt x="363984" y="552635"/>
                      <a:pt x="195309" y="492711"/>
                      <a:pt x="106532" y="390618"/>
                    </a:cubicBezTo>
                    <a:cubicBezTo>
                      <a:pt x="17755" y="288525"/>
                      <a:pt x="8877" y="144262"/>
                      <a:pt x="0" y="0"/>
                    </a:cubicBezTo>
                  </a:path>
                </a:pathLst>
              </a:custGeom>
              <a:noFill/>
              <a:ln w="25400">
                <a:solidFill>
                  <a:srgbClr val="9659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Cambria" panose="02040503050406030204" pitchFamily="18" charset="0"/>
                </a:endParaRPr>
              </a:p>
            </p:txBody>
          </p:sp>
        </p:grp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B8B53636-EED2-F435-D317-A727341FA71B}"/>
              </a:ext>
            </a:extLst>
          </p:cNvPr>
          <p:cNvGrpSpPr/>
          <p:nvPr/>
        </p:nvGrpSpPr>
        <p:grpSpPr>
          <a:xfrm>
            <a:off x="4945380" y="1737888"/>
            <a:ext cx="2243900" cy="461665"/>
            <a:chOff x="4340295" y="1484772"/>
            <a:chExt cx="2518744" cy="461665"/>
          </a:xfrm>
        </p:grpSpPr>
        <p:sp>
          <p:nvSpPr>
            <p:cNvPr id="163" name="TextBox 112">
              <a:extLst>
                <a:ext uri="{FF2B5EF4-FFF2-40B4-BE49-F238E27FC236}">
                  <a16:creationId xmlns:a16="http://schemas.microsoft.com/office/drawing/2014/main" id="{31C9629A-C756-166B-D300-26091B797CFE}"/>
                </a:ext>
              </a:extLst>
            </p:cNvPr>
            <p:cNvSpPr txBox="1"/>
            <p:nvPr/>
          </p:nvSpPr>
          <p:spPr>
            <a:xfrm>
              <a:off x="4361999" y="1484772"/>
              <a:ext cx="2475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solidFill>
                    <a:srgbClr val="922600"/>
                  </a:solidFill>
                </a:rPr>
                <a:t>DRAM Bank</a:t>
              </a:r>
            </a:p>
          </p:txBody>
        </p: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CFB9E7DF-6B5C-BD17-5543-959ABE294E4C}"/>
                </a:ext>
              </a:extLst>
            </p:cNvPr>
            <p:cNvCxnSpPr>
              <a:cxnSpLocks/>
            </p:cNvCxnSpPr>
            <p:nvPr/>
          </p:nvCxnSpPr>
          <p:spPr>
            <a:xfrm>
              <a:off x="4340295" y="1866362"/>
              <a:ext cx="2518744" cy="0"/>
            </a:xfrm>
            <a:prstGeom prst="line">
              <a:avLst/>
            </a:prstGeom>
            <a:ln w="38100">
              <a:solidFill>
                <a:srgbClr val="922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C21FD83E-B5F4-9A64-3618-B0B609EAE190}"/>
              </a:ext>
            </a:extLst>
          </p:cNvPr>
          <p:cNvGrpSpPr/>
          <p:nvPr/>
        </p:nvGrpSpPr>
        <p:grpSpPr>
          <a:xfrm>
            <a:off x="5038630" y="2306120"/>
            <a:ext cx="3259323" cy="2163652"/>
            <a:chOff x="5038630" y="2306120"/>
            <a:chExt cx="3259323" cy="2163652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6E047410-B8A4-BADD-1D9E-ECADA22041D6}"/>
                </a:ext>
              </a:extLst>
            </p:cNvPr>
            <p:cNvGrpSpPr/>
            <p:nvPr/>
          </p:nvGrpSpPr>
          <p:grpSpPr>
            <a:xfrm>
              <a:off x="5038630" y="2418088"/>
              <a:ext cx="2057400" cy="687229"/>
              <a:chOff x="4572000" y="1609886"/>
              <a:chExt cx="2743200" cy="916305"/>
            </a:xfrm>
            <a:solidFill>
              <a:srgbClr val="C4D7FC"/>
            </a:solidFill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3AABB894-DB1D-7638-FBDA-3E2F46BB8754}"/>
                  </a:ext>
                </a:extLst>
              </p:cNvPr>
              <p:cNvSpPr/>
              <p:nvPr/>
            </p:nvSpPr>
            <p:spPr>
              <a:xfrm>
                <a:off x="5486400" y="1611791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CAF4D3C4-6E13-795F-F56A-025D105053F8}"/>
                  </a:ext>
                </a:extLst>
              </p:cNvPr>
              <p:cNvSpPr/>
              <p:nvPr/>
            </p:nvSpPr>
            <p:spPr>
              <a:xfrm>
                <a:off x="5486400" y="2068991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6C16A135-D15F-FB74-6BB2-3748E0047144}"/>
                  </a:ext>
                </a:extLst>
              </p:cNvPr>
              <p:cNvSpPr/>
              <p:nvPr/>
            </p:nvSpPr>
            <p:spPr>
              <a:xfrm>
                <a:off x="5943600" y="2068991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9C397B53-C33C-2941-FC58-A1D12D7F463F}"/>
                  </a:ext>
                </a:extLst>
              </p:cNvPr>
              <p:cNvSpPr/>
              <p:nvPr/>
            </p:nvSpPr>
            <p:spPr>
              <a:xfrm>
                <a:off x="6400800" y="1611791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9457DA6C-4545-B4A7-83D0-99F0661F499B}"/>
                  </a:ext>
                </a:extLst>
              </p:cNvPr>
              <p:cNvSpPr/>
              <p:nvPr/>
            </p:nvSpPr>
            <p:spPr>
              <a:xfrm>
                <a:off x="6400800" y="2068991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35C06C89-BEC8-F3E4-C5DD-16A1635885FA}"/>
                  </a:ext>
                </a:extLst>
              </p:cNvPr>
              <p:cNvSpPr/>
              <p:nvPr/>
            </p:nvSpPr>
            <p:spPr>
              <a:xfrm>
                <a:off x="6858000" y="2067086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80DBD936-9D25-9955-7DFD-E94C2FC1670D}"/>
                  </a:ext>
                </a:extLst>
              </p:cNvPr>
              <p:cNvSpPr/>
              <p:nvPr/>
            </p:nvSpPr>
            <p:spPr>
              <a:xfrm>
                <a:off x="5943600" y="1611791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9BF95637-56FF-15F9-40C2-C69FCE270AEE}"/>
                  </a:ext>
                </a:extLst>
              </p:cNvPr>
              <p:cNvSpPr/>
              <p:nvPr/>
            </p:nvSpPr>
            <p:spPr>
              <a:xfrm>
                <a:off x="6858000" y="1609886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FF35FEA-12DA-74C0-0E4B-F7A5BC126FF2}"/>
                  </a:ext>
                </a:extLst>
              </p:cNvPr>
              <p:cNvSpPr/>
              <p:nvPr/>
            </p:nvSpPr>
            <p:spPr>
              <a:xfrm>
                <a:off x="4572000" y="1609886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359FC7BA-105D-B839-7C72-74D1903F028D}"/>
                  </a:ext>
                </a:extLst>
              </p:cNvPr>
              <p:cNvSpPr/>
              <p:nvPr/>
            </p:nvSpPr>
            <p:spPr>
              <a:xfrm>
                <a:off x="4572000" y="2067086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146B9EDF-DD01-FFD0-D483-93113286CF3A}"/>
                  </a:ext>
                </a:extLst>
              </p:cNvPr>
              <p:cNvSpPr/>
              <p:nvPr/>
            </p:nvSpPr>
            <p:spPr>
              <a:xfrm>
                <a:off x="5029200" y="2067086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13B1B82C-BA22-D5DB-6C80-853C63A0600D}"/>
                  </a:ext>
                </a:extLst>
              </p:cNvPr>
              <p:cNvSpPr/>
              <p:nvPr/>
            </p:nvSpPr>
            <p:spPr>
              <a:xfrm>
                <a:off x="5029200" y="1609886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685D37ED-EF4B-6469-4342-17890970E9A2}"/>
                </a:ext>
              </a:extLst>
            </p:cNvPr>
            <p:cNvGrpSpPr/>
            <p:nvPr/>
          </p:nvGrpSpPr>
          <p:grpSpPr>
            <a:xfrm>
              <a:off x="5038630" y="3443929"/>
              <a:ext cx="2057400" cy="1025843"/>
              <a:chOff x="4572000" y="2977676"/>
              <a:chExt cx="2743200" cy="1367790"/>
            </a:xfrm>
            <a:solidFill>
              <a:srgbClr val="C4D7FC"/>
            </a:solidFill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06915B55-E554-0F5D-279C-6BCA3B9C7ED1}"/>
                  </a:ext>
                </a:extLst>
              </p:cNvPr>
              <p:cNvSpPr/>
              <p:nvPr/>
            </p:nvSpPr>
            <p:spPr>
              <a:xfrm>
                <a:off x="5486400" y="2979581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264D50AF-0C6F-866A-58BF-CEDE927D2628}"/>
                  </a:ext>
                </a:extLst>
              </p:cNvPr>
              <p:cNvSpPr/>
              <p:nvPr/>
            </p:nvSpPr>
            <p:spPr>
              <a:xfrm>
                <a:off x="5943600" y="2979581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31B1EBC8-584A-832C-9C66-3EC80F658138}"/>
                  </a:ext>
                </a:extLst>
              </p:cNvPr>
              <p:cNvSpPr/>
              <p:nvPr/>
            </p:nvSpPr>
            <p:spPr>
              <a:xfrm>
                <a:off x="6400800" y="2979581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BB6D87BA-0541-06E4-88C4-78FC702FB7BE}"/>
                  </a:ext>
                </a:extLst>
              </p:cNvPr>
              <p:cNvSpPr/>
              <p:nvPr/>
            </p:nvSpPr>
            <p:spPr>
              <a:xfrm>
                <a:off x="6858000" y="2977676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7A1F9C0A-8687-96A4-B53B-06DB4C8051F2}"/>
                  </a:ext>
                </a:extLst>
              </p:cNvPr>
              <p:cNvSpPr/>
              <p:nvPr/>
            </p:nvSpPr>
            <p:spPr>
              <a:xfrm>
                <a:off x="4572000" y="2977676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33B1CA0A-3653-D57D-2FFC-43D5CAE2FA5C}"/>
                  </a:ext>
                </a:extLst>
              </p:cNvPr>
              <p:cNvSpPr/>
              <p:nvPr/>
            </p:nvSpPr>
            <p:spPr>
              <a:xfrm>
                <a:off x="5029200" y="2977676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7EABEF15-9FED-BE31-87F4-807516553F5D}"/>
                  </a:ext>
                </a:extLst>
              </p:cNvPr>
              <p:cNvSpPr/>
              <p:nvPr/>
            </p:nvSpPr>
            <p:spPr>
              <a:xfrm>
                <a:off x="5486400" y="3434876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1FB45E13-3B3F-2177-10E4-E452FD858CD9}"/>
                  </a:ext>
                </a:extLst>
              </p:cNvPr>
              <p:cNvSpPr/>
              <p:nvPr/>
            </p:nvSpPr>
            <p:spPr>
              <a:xfrm>
                <a:off x="5943600" y="3434876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E391C510-0752-4413-5443-C67ECB21D3C8}"/>
                  </a:ext>
                </a:extLst>
              </p:cNvPr>
              <p:cNvSpPr/>
              <p:nvPr/>
            </p:nvSpPr>
            <p:spPr>
              <a:xfrm>
                <a:off x="6400800" y="3434876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B33D4660-AC81-66E2-346A-312D4DC97190}"/>
                  </a:ext>
                </a:extLst>
              </p:cNvPr>
              <p:cNvSpPr/>
              <p:nvPr/>
            </p:nvSpPr>
            <p:spPr>
              <a:xfrm>
                <a:off x="6858000" y="3432971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2B99C6A1-2D6A-09DE-CBF7-A28C3DE768F4}"/>
                  </a:ext>
                </a:extLst>
              </p:cNvPr>
              <p:cNvSpPr/>
              <p:nvPr/>
            </p:nvSpPr>
            <p:spPr>
              <a:xfrm>
                <a:off x="5486400" y="3888266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CEBAC27E-322A-C3FF-3801-56C7D054522E}"/>
                  </a:ext>
                </a:extLst>
              </p:cNvPr>
              <p:cNvSpPr/>
              <p:nvPr/>
            </p:nvSpPr>
            <p:spPr>
              <a:xfrm>
                <a:off x="5943600" y="3888266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ED85193A-BF3A-CB29-8F8C-631AC290F9C0}"/>
                  </a:ext>
                </a:extLst>
              </p:cNvPr>
              <p:cNvSpPr/>
              <p:nvPr/>
            </p:nvSpPr>
            <p:spPr>
              <a:xfrm>
                <a:off x="6400800" y="3888266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D734E0B4-90A3-6863-FBC7-5B0465A3C649}"/>
                  </a:ext>
                </a:extLst>
              </p:cNvPr>
              <p:cNvSpPr/>
              <p:nvPr/>
            </p:nvSpPr>
            <p:spPr>
              <a:xfrm>
                <a:off x="6858000" y="3886361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95CE1B5E-E645-8362-AF5F-1A419324A70B}"/>
                  </a:ext>
                </a:extLst>
              </p:cNvPr>
              <p:cNvSpPr/>
              <p:nvPr/>
            </p:nvSpPr>
            <p:spPr>
              <a:xfrm>
                <a:off x="4572000" y="3432971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B7591C22-6B6F-8BB7-7C9D-A3DE353E2DB0}"/>
                  </a:ext>
                </a:extLst>
              </p:cNvPr>
              <p:cNvSpPr/>
              <p:nvPr/>
            </p:nvSpPr>
            <p:spPr>
              <a:xfrm>
                <a:off x="5029200" y="3432971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84F0F8C1-CA1E-A5EE-74A9-7E6D7C560D61}"/>
                  </a:ext>
                </a:extLst>
              </p:cNvPr>
              <p:cNvSpPr/>
              <p:nvPr/>
            </p:nvSpPr>
            <p:spPr>
              <a:xfrm>
                <a:off x="4572000" y="3886361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73668560-2CE4-23DB-B1FD-B69884448AA4}"/>
                  </a:ext>
                </a:extLst>
              </p:cNvPr>
              <p:cNvSpPr/>
              <p:nvPr/>
            </p:nvSpPr>
            <p:spPr>
              <a:xfrm>
                <a:off x="5029200" y="3886361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9F830606-49FD-8ACF-92E2-024B46FE4FE8}"/>
                </a:ext>
              </a:extLst>
            </p:cNvPr>
            <p:cNvGrpSpPr/>
            <p:nvPr/>
          </p:nvGrpSpPr>
          <p:grpSpPr>
            <a:xfrm>
              <a:off x="6955930" y="2306120"/>
              <a:ext cx="1342023" cy="369534"/>
              <a:chOff x="7469123" y="1642246"/>
              <a:chExt cx="1789364" cy="492712"/>
            </a:xfrm>
          </p:grpSpPr>
          <p:sp>
            <p:nvSpPr>
              <p:cNvPr id="160" name="67Text">
                <a:extLst>
                  <a:ext uri="{FF2B5EF4-FFF2-40B4-BE49-F238E27FC236}">
                    <a16:creationId xmlns:a16="http://schemas.microsoft.com/office/drawing/2014/main" id="{BC918E12-7ECB-1698-E177-9DB5814DB9F9}"/>
                  </a:ext>
                </a:extLst>
              </p:cNvPr>
              <p:cNvSpPr txBox="1"/>
              <p:nvPr/>
            </p:nvSpPr>
            <p:spPr>
              <a:xfrm>
                <a:off x="7548372" y="1642246"/>
                <a:ext cx="1710115" cy="492712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100"/>
                  </a:lnSpc>
                </a:pPr>
                <a:r>
                  <a:rPr lang="en-US" sz="2100" i="1" dirty="0">
                    <a:solidFill>
                      <a:srgbClr val="133C8F"/>
                    </a:solidFill>
                    <a:latin typeface="Cambria" panose="02040503050406030204" pitchFamily="18" charset="0"/>
                  </a:rPr>
                  <a:t>DRAM Cell</a:t>
                </a:r>
              </a:p>
            </p:txBody>
          </p:sp>
          <p:sp>
            <p:nvSpPr>
              <p:cNvPr id="161" name="Freeform 109">
                <a:extLst>
                  <a:ext uri="{FF2B5EF4-FFF2-40B4-BE49-F238E27FC236}">
                    <a16:creationId xmlns:a16="http://schemas.microsoft.com/office/drawing/2014/main" id="{494A4BF7-D993-E7DD-5CCC-914F3E57F0EA}"/>
                  </a:ext>
                </a:extLst>
              </p:cNvPr>
              <p:cNvSpPr/>
              <p:nvPr/>
            </p:nvSpPr>
            <p:spPr>
              <a:xfrm>
                <a:off x="7469123" y="1926860"/>
                <a:ext cx="608075" cy="103854"/>
              </a:xfrm>
              <a:custGeom>
                <a:avLst/>
                <a:gdLst>
                  <a:gd name="connsiteX0" fmla="*/ 443884 w 443884"/>
                  <a:gd name="connsiteY0" fmla="*/ 0 h 719091"/>
                  <a:gd name="connsiteX1" fmla="*/ 168676 w 443884"/>
                  <a:gd name="connsiteY1" fmla="*/ 186431 h 719091"/>
                  <a:gd name="connsiteX2" fmla="*/ 0 w 443884"/>
                  <a:gd name="connsiteY2" fmla="*/ 719091 h 719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3884" h="719091">
                    <a:moveTo>
                      <a:pt x="443884" y="0"/>
                    </a:moveTo>
                    <a:cubicBezTo>
                      <a:pt x="343270" y="33291"/>
                      <a:pt x="242657" y="66583"/>
                      <a:pt x="168676" y="186431"/>
                    </a:cubicBezTo>
                    <a:cubicBezTo>
                      <a:pt x="94695" y="306279"/>
                      <a:pt x="47347" y="512685"/>
                      <a:pt x="0" y="719091"/>
                    </a:cubicBezTo>
                  </a:path>
                </a:pathLst>
              </a:custGeom>
              <a:noFill/>
              <a:ln w="25400">
                <a:solidFill>
                  <a:srgbClr val="133C8F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80ACDA-501C-742A-C70D-D21683D6B2BE}"/>
                </a:ext>
              </a:extLst>
            </p:cNvPr>
            <p:cNvGrpSpPr/>
            <p:nvPr/>
          </p:nvGrpSpPr>
          <p:grpSpPr>
            <a:xfrm>
              <a:off x="5041265" y="3096887"/>
              <a:ext cx="2057400" cy="344329"/>
              <a:chOff x="4724400" y="2590800"/>
              <a:chExt cx="2743200" cy="459105"/>
            </a:xfrm>
            <a:solidFill>
              <a:srgbClr val="C4D7FC"/>
            </a:solidFill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47BDB584-3C3C-3C51-D29F-5BB0FD1AEE99}"/>
                  </a:ext>
                </a:extLst>
              </p:cNvPr>
              <p:cNvSpPr/>
              <p:nvPr/>
            </p:nvSpPr>
            <p:spPr>
              <a:xfrm>
                <a:off x="5638800" y="2592705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57C057A-18F9-8392-94FD-F296D48A48D9}"/>
                  </a:ext>
                </a:extLst>
              </p:cNvPr>
              <p:cNvSpPr/>
              <p:nvPr/>
            </p:nvSpPr>
            <p:spPr>
              <a:xfrm>
                <a:off x="6096000" y="2592705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FE7ACF31-9924-D77D-5A82-D94D18915D8B}"/>
                  </a:ext>
                </a:extLst>
              </p:cNvPr>
              <p:cNvSpPr/>
              <p:nvPr/>
            </p:nvSpPr>
            <p:spPr>
              <a:xfrm>
                <a:off x="6553200" y="2592705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38647D66-F82F-F174-5843-D1EDA96BA97E}"/>
                  </a:ext>
                </a:extLst>
              </p:cNvPr>
              <p:cNvSpPr/>
              <p:nvPr/>
            </p:nvSpPr>
            <p:spPr>
              <a:xfrm>
                <a:off x="7010400" y="2590800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676E985-7609-4317-EA2D-3BD939ABDB26}"/>
                  </a:ext>
                </a:extLst>
              </p:cNvPr>
              <p:cNvSpPr/>
              <p:nvPr/>
            </p:nvSpPr>
            <p:spPr>
              <a:xfrm>
                <a:off x="4724400" y="2590800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D9FC4EDD-0DE7-114E-CFE2-2724F3D6A75C}"/>
                  </a:ext>
                </a:extLst>
              </p:cNvPr>
              <p:cNvSpPr/>
              <p:nvPr/>
            </p:nvSpPr>
            <p:spPr>
              <a:xfrm>
                <a:off x="5181600" y="2590800"/>
                <a:ext cx="457200" cy="4572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Cambria" panose="02040503050406030204" pitchFamily="18" charset="0"/>
                </a:endParaRPr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D49F0A0-82D6-E277-238E-ED53F5CCC3A1}"/>
              </a:ext>
            </a:extLst>
          </p:cNvPr>
          <p:cNvGrpSpPr/>
          <p:nvPr/>
        </p:nvGrpSpPr>
        <p:grpSpPr>
          <a:xfrm>
            <a:off x="4973946" y="3098453"/>
            <a:ext cx="3363552" cy="824092"/>
            <a:chOff x="4444755" y="2606327"/>
            <a:chExt cx="3363552" cy="8240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DFB27D1-CC99-5E91-669C-B54C55617FC5}"/>
                </a:ext>
              </a:extLst>
            </p:cNvPr>
            <p:cNvGrpSpPr/>
            <p:nvPr/>
          </p:nvGrpSpPr>
          <p:grpSpPr>
            <a:xfrm>
              <a:off x="6525721" y="2935459"/>
              <a:ext cx="1282586" cy="494960"/>
              <a:chOff x="7392078" y="2030714"/>
              <a:chExt cx="1710115" cy="659947"/>
            </a:xfrm>
          </p:grpSpPr>
          <p:sp>
            <p:nvSpPr>
              <p:cNvPr id="40" name="67Text">
                <a:extLst>
                  <a:ext uri="{FF2B5EF4-FFF2-40B4-BE49-F238E27FC236}">
                    <a16:creationId xmlns:a16="http://schemas.microsoft.com/office/drawing/2014/main" id="{10C1980A-6873-7696-5F5A-88E937B4AA64}"/>
                  </a:ext>
                </a:extLst>
              </p:cNvPr>
              <p:cNvSpPr txBox="1"/>
              <p:nvPr/>
            </p:nvSpPr>
            <p:spPr>
              <a:xfrm>
                <a:off x="7392078" y="2197949"/>
                <a:ext cx="1710115" cy="492712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100"/>
                  </a:lnSpc>
                </a:pPr>
                <a:r>
                  <a:rPr lang="en-US" sz="2100" i="1" dirty="0">
                    <a:solidFill>
                      <a:srgbClr val="660E36"/>
                    </a:solidFill>
                    <a:latin typeface="Cambria" panose="02040503050406030204" pitchFamily="18" charset="0"/>
                  </a:rPr>
                  <a:t>DRAM Row</a:t>
                </a:r>
              </a:p>
            </p:txBody>
          </p:sp>
          <p:sp>
            <p:nvSpPr>
              <p:cNvPr id="41" name="Freeform 86">
                <a:extLst>
                  <a:ext uri="{FF2B5EF4-FFF2-40B4-BE49-F238E27FC236}">
                    <a16:creationId xmlns:a16="http://schemas.microsoft.com/office/drawing/2014/main" id="{727CC356-210B-C785-6AC1-32B92C2F47CB}"/>
                  </a:ext>
                </a:extLst>
              </p:cNvPr>
              <p:cNvSpPr/>
              <p:nvPr/>
            </p:nvSpPr>
            <p:spPr>
              <a:xfrm flipV="1">
                <a:off x="7469123" y="2030714"/>
                <a:ext cx="367379" cy="480350"/>
              </a:xfrm>
              <a:custGeom>
                <a:avLst/>
                <a:gdLst>
                  <a:gd name="connsiteX0" fmla="*/ 443884 w 443884"/>
                  <a:gd name="connsiteY0" fmla="*/ 0 h 719091"/>
                  <a:gd name="connsiteX1" fmla="*/ 168676 w 443884"/>
                  <a:gd name="connsiteY1" fmla="*/ 186431 h 719091"/>
                  <a:gd name="connsiteX2" fmla="*/ 0 w 443884"/>
                  <a:gd name="connsiteY2" fmla="*/ 719091 h 719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3884" h="719091">
                    <a:moveTo>
                      <a:pt x="443884" y="0"/>
                    </a:moveTo>
                    <a:cubicBezTo>
                      <a:pt x="343270" y="33291"/>
                      <a:pt x="242657" y="66583"/>
                      <a:pt x="168676" y="186431"/>
                    </a:cubicBezTo>
                    <a:cubicBezTo>
                      <a:pt x="94695" y="306279"/>
                      <a:pt x="47347" y="512685"/>
                      <a:pt x="0" y="719091"/>
                    </a:cubicBezTo>
                  </a:path>
                </a:pathLst>
              </a:custGeom>
              <a:noFill/>
              <a:ln w="25400">
                <a:solidFill>
                  <a:srgbClr val="660E36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solidFill>
                    <a:srgbClr val="000000"/>
                  </a:solidFill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14D4960E-E218-339A-D3A3-0719C16E74BB}"/>
                </a:ext>
              </a:extLst>
            </p:cNvPr>
            <p:cNvSpPr/>
            <p:nvPr/>
          </p:nvSpPr>
          <p:spPr bwMode="auto">
            <a:xfrm>
              <a:off x="4444755" y="2606327"/>
              <a:ext cx="2199132" cy="347923"/>
            </a:xfrm>
            <a:prstGeom prst="roundRect">
              <a:avLst/>
            </a:prstGeom>
            <a:solidFill>
              <a:srgbClr val="F9D3E4">
                <a:alpha val="50000"/>
              </a:srgbClr>
            </a:solidFill>
            <a:ln w="9525" cap="flat" cmpd="sng" algn="ctr">
              <a:solidFill>
                <a:srgbClr val="660E3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125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CCE02-607A-9B98-F81E-B444D5E25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CDB492-01B7-05A9-68E6-A6DEB04EC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C76885-67F5-B5BF-2FEA-0F3E890F2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40</a:t>
            </a:fld>
            <a:endParaRPr lang="tr-T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0479D4-516F-CE13-45BA-FFBECCE44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Implication on Future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72560B-B8F7-E4A1-A202-65C193F7B833}"/>
              </a:ext>
            </a:extLst>
          </p:cNvPr>
          <p:cNvSpPr txBox="1"/>
          <p:nvPr/>
        </p:nvSpPr>
        <p:spPr>
          <a:xfrm>
            <a:off x="2224483" y="5608507"/>
            <a:ext cx="5599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RowHammer Threshold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3BBBFA-E295-3CE7-A7C9-CB421DF562B8}"/>
              </a:ext>
            </a:extLst>
          </p:cNvPr>
          <p:cNvSpPr txBox="1"/>
          <p:nvPr/>
        </p:nvSpPr>
        <p:spPr>
          <a:xfrm rot="16200000">
            <a:off x="-1442004" y="2996893"/>
            <a:ext cx="40209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Energy Consumption</a:t>
            </a:r>
            <a:b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(Norm. to No PaCRAM)</a:t>
            </a:r>
            <a:endParaRPr lang="en-US" sz="24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94FE9D2-2C98-905F-637E-F0A5565266CC}"/>
              </a:ext>
            </a:extLst>
          </p:cNvPr>
          <p:cNvGrpSpPr/>
          <p:nvPr/>
        </p:nvGrpSpPr>
        <p:grpSpPr>
          <a:xfrm>
            <a:off x="983983" y="1522316"/>
            <a:ext cx="7788926" cy="4100851"/>
            <a:chOff x="1095993" y="1265346"/>
            <a:chExt cx="7788926" cy="410085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523C02F-69A7-2C43-03E3-23346F30959F}"/>
                </a:ext>
              </a:extLst>
            </p:cNvPr>
            <p:cNvGrpSpPr/>
            <p:nvPr/>
          </p:nvGrpSpPr>
          <p:grpSpPr>
            <a:xfrm>
              <a:off x="2241236" y="3369753"/>
              <a:ext cx="5485822" cy="1996444"/>
              <a:chOff x="2344079" y="3260993"/>
              <a:chExt cx="5485822" cy="1996444"/>
            </a:xfrm>
          </p:grpSpPr>
          <p:pic>
            <p:nvPicPr>
              <p:cNvPr id="9" name="Picture 8" descr="A graph with numbers and lines&#10;&#10;AI-generated content may be incorrect.">
                <a:extLst>
                  <a:ext uri="{FF2B5EF4-FFF2-40B4-BE49-F238E27FC236}">
                    <a16:creationId xmlns:a16="http://schemas.microsoft.com/office/drawing/2014/main" id="{4E429A63-F0F2-6441-8D01-23487B7D7A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9096" y="3260993"/>
                <a:ext cx="2590805" cy="1996444"/>
              </a:xfrm>
              <a:prstGeom prst="rect">
                <a:avLst/>
              </a:prstGeom>
            </p:spPr>
          </p:pic>
          <p:pic>
            <p:nvPicPr>
              <p:cNvPr id="17" name="Picture 16" descr="A graph with numbers and lines&#10;&#10;AI-generated content may be incorrect.">
                <a:extLst>
                  <a:ext uri="{FF2B5EF4-FFF2-40B4-BE49-F238E27FC236}">
                    <a16:creationId xmlns:a16="http://schemas.microsoft.com/office/drawing/2014/main" id="{6464F308-0B45-EABB-64C9-22C0FEDE7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4079" y="3260993"/>
                <a:ext cx="2590805" cy="1996444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C103884-21E4-131F-D21C-EE640F08E205}"/>
                </a:ext>
              </a:extLst>
            </p:cNvPr>
            <p:cNvGrpSpPr/>
            <p:nvPr/>
          </p:nvGrpSpPr>
          <p:grpSpPr>
            <a:xfrm>
              <a:off x="1095993" y="1265346"/>
              <a:ext cx="7788926" cy="1998038"/>
              <a:chOff x="1153906" y="1099771"/>
              <a:chExt cx="7788926" cy="1998038"/>
            </a:xfrm>
          </p:grpSpPr>
          <p:pic>
            <p:nvPicPr>
              <p:cNvPr id="11" name="Picture 10" descr="A graph with numbers and lines&#10;&#10;AI-generated content may be incorrect.">
                <a:extLst>
                  <a:ext uri="{FF2B5EF4-FFF2-40B4-BE49-F238E27FC236}">
                    <a16:creationId xmlns:a16="http://schemas.microsoft.com/office/drawing/2014/main" id="{10D74F4E-DA6A-81BF-A665-C84A80A5F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6658" y="1101365"/>
                <a:ext cx="2590805" cy="1996444"/>
              </a:xfrm>
              <a:prstGeom prst="rect">
                <a:avLst/>
              </a:prstGeom>
            </p:spPr>
          </p:pic>
          <p:pic>
            <p:nvPicPr>
              <p:cNvPr id="15" name="Picture 14" descr="A graph with numbers and lines&#10;&#10;AI-generated content may be incorrect.">
                <a:extLst>
                  <a:ext uri="{FF2B5EF4-FFF2-40B4-BE49-F238E27FC236}">
                    <a16:creationId xmlns:a16="http://schemas.microsoft.com/office/drawing/2014/main" id="{5A0396C8-8D12-B4FF-CCC3-181891E1F7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3906" y="1101365"/>
                <a:ext cx="2590805" cy="1996444"/>
              </a:xfrm>
              <a:prstGeom prst="rect">
                <a:avLst/>
              </a:prstGeom>
            </p:spPr>
          </p:pic>
          <p:pic>
            <p:nvPicPr>
              <p:cNvPr id="19" name="Picture 18" descr="A graph with numbers and lines&#10;&#10;AI-generated content may be incorrect.">
                <a:extLst>
                  <a:ext uri="{FF2B5EF4-FFF2-40B4-BE49-F238E27FC236}">
                    <a16:creationId xmlns:a16="http://schemas.microsoft.com/office/drawing/2014/main" id="{5C3713C3-5820-4CFF-31D7-F3F9602FD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2027" y="1099771"/>
                <a:ext cx="2590805" cy="1996444"/>
              </a:xfrm>
              <a:prstGeom prst="rect">
                <a:avLst/>
              </a:prstGeom>
            </p:spPr>
          </p:pic>
        </p:grpSp>
      </p:grp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78173A09-674F-CEFF-92E2-D9530A7AC796}"/>
              </a:ext>
            </a:extLst>
          </p:cNvPr>
          <p:cNvSpPr/>
          <p:nvPr/>
        </p:nvSpPr>
        <p:spPr>
          <a:xfrm rot="5400000">
            <a:off x="2820809" y="2246160"/>
            <a:ext cx="1304924" cy="353796"/>
          </a:xfrm>
          <a:prstGeom prst="rightArrow">
            <a:avLst>
              <a:gd name="adj1" fmla="val 34697"/>
              <a:gd name="adj2" fmla="val 63803"/>
            </a:avLst>
          </a:prstGeom>
          <a:solidFill>
            <a:srgbClr val="3350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rgbClr val="8E0000"/>
              </a:solidFill>
              <a:latin typeface="+mj-lt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4AF41641-7475-53E0-971B-B8F6AA994FCD}"/>
              </a:ext>
            </a:extLst>
          </p:cNvPr>
          <p:cNvSpPr/>
          <p:nvPr/>
        </p:nvSpPr>
        <p:spPr>
          <a:xfrm rot="5400000">
            <a:off x="5411614" y="2244629"/>
            <a:ext cx="1304924" cy="353796"/>
          </a:xfrm>
          <a:prstGeom prst="rightArrow">
            <a:avLst>
              <a:gd name="adj1" fmla="val 34697"/>
              <a:gd name="adj2" fmla="val 63803"/>
            </a:avLst>
          </a:prstGeom>
          <a:solidFill>
            <a:srgbClr val="3350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rgbClr val="8E0000"/>
              </a:solidFill>
              <a:latin typeface="+mj-lt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66C88961-9096-0D54-CF6F-BD4270C984CF}"/>
              </a:ext>
            </a:extLst>
          </p:cNvPr>
          <p:cNvSpPr/>
          <p:nvPr/>
        </p:nvSpPr>
        <p:spPr>
          <a:xfrm rot="5400000">
            <a:off x="8092145" y="2222800"/>
            <a:ext cx="1158493" cy="353796"/>
          </a:xfrm>
          <a:prstGeom prst="rightArrow">
            <a:avLst>
              <a:gd name="adj1" fmla="val 34697"/>
              <a:gd name="adj2" fmla="val 63803"/>
            </a:avLst>
          </a:prstGeom>
          <a:solidFill>
            <a:srgbClr val="3350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rgbClr val="8E0000"/>
              </a:solidFill>
              <a:latin typeface="+mj-lt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459EE1A7-5999-DC03-A76E-CC2774E0AF16}"/>
              </a:ext>
            </a:extLst>
          </p:cNvPr>
          <p:cNvSpPr/>
          <p:nvPr/>
        </p:nvSpPr>
        <p:spPr>
          <a:xfrm rot="5400000">
            <a:off x="3962116" y="4346428"/>
            <a:ext cx="1304924" cy="353796"/>
          </a:xfrm>
          <a:prstGeom prst="rightArrow">
            <a:avLst>
              <a:gd name="adj1" fmla="val 34697"/>
              <a:gd name="adj2" fmla="val 63803"/>
            </a:avLst>
          </a:prstGeom>
          <a:solidFill>
            <a:srgbClr val="3350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rgbClr val="8E0000"/>
              </a:solidFill>
              <a:latin typeface="+mj-lt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35E7E91-B0C5-010C-0C84-A349FBD1EDA6}"/>
              </a:ext>
            </a:extLst>
          </p:cNvPr>
          <p:cNvSpPr/>
          <p:nvPr/>
        </p:nvSpPr>
        <p:spPr>
          <a:xfrm rot="5400000">
            <a:off x="6856828" y="4332141"/>
            <a:ext cx="1304924" cy="353796"/>
          </a:xfrm>
          <a:prstGeom prst="rightArrow">
            <a:avLst>
              <a:gd name="adj1" fmla="val 34697"/>
              <a:gd name="adj2" fmla="val 63803"/>
            </a:avLst>
          </a:prstGeom>
          <a:solidFill>
            <a:srgbClr val="3350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rgbClr val="8E0000"/>
              </a:solidFill>
              <a:latin typeface="+mj-lt"/>
            </a:endParaRPr>
          </a:p>
        </p:txBody>
      </p:sp>
      <p:sp>
        <p:nvSpPr>
          <p:cNvPr id="31" name="Dikdörtgen 7">
            <a:extLst>
              <a:ext uri="{FF2B5EF4-FFF2-40B4-BE49-F238E27FC236}">
                <a16:creationId xmlns:a16="http://schemas.microsoft.com/office/drawing/2014/main" id="{D22FC228-B183-5EE3-09A2-28FE5151767C}"/>
              </a:ext>
            </a:extLst>
          </p:cNvPr>
          <p:cNvSpPr/>
          <p:nvPr/>
        </p:nvSpPr>
        <p:spPr bwMode="auto">
          <a:xfrm>
            <a:off x="0" y="933905"/>
            <a:ext cx="9144000" cy="5497929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Dikdörtgen 9">
            <a:extLst>
              <a:ext uri="{FF2B5EF4-FFF2-40B4-BE49-F238E27FC236}">
                <a16:creationId xmlns:a16="http://schemas.microsoft.com/office/drawing/2014/main" id="{ABE10ED9-9DBE-2870-46F8-F3A431B31847}"/>
              </a:ext>
            </a:extLst>
          </p:cNvPr>
          <p:cNvSpPr/>
          <p:nvPr/>
        </p:nvSpPr>
        <p:spPr bwMode="auto">
          <a:xfrm>
            <a:off x="1511743" y="1892807"/>
            <a:ext cx="1662212" cy="824070"/>
          </a:xfrm>
          <a:prstGeom prst="rect">
            <a:avLst/>
          </a:prstGeom>
          <a:solidFill>
            <a:srgbClr val="E2F0D9"/>
          </a:solidFill>
          <a:ln w="57150" cap="flat" cmpd="sng" algn="ctr">
            <a:solidFill>
              <a:srgbClr val="33502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>
                <a:solidFill>
                  <a:srgbClr val="54823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18.10% Reduction</a:t>
            </a:r>
          </a:p>
        </p:txBody>
      </p:sp>
      <p:sp>
        <p:nvSpPr>
          <p:cNvPr id="27" name="Dikdörtgen 9">
            <a:extLst>
              <a:ext uri="{FF2B5EF4-FFF2-40B4-BE49-F238E27FC236}">
                <a16:creationId xmlns:a16="http://schemas.microsoft.com/office/drawing/2014/main" id="{BACA2486-9A73-CF14-9EF0-88224B9258A1}"/>
              </a:ext>
            </a:extLst>
          </p:cNvPr>
          <p:cNvSpPr/>
          <p:nvPr/>
        </p:nvSpPr>
        <p:spPr bwMode="auto">
          <a:xfrm>
            <a:off x="4107586" y="1892807"/>
            <a:ext cx="1662212" cy="824070"/>
          </a:xfrm>
          <a:prstGeom prst="rect">
            <a:avLst/>
          </a:prstGeom>
          <a:solidFill>
            <a:srgbClr val="E2F0D9"/>
          </a:solidFill>
          <a:ln w="57150" cap="flat" cmpd="sng" algn="ctr">
            <a:solidFill>
              <a:srgbClr val="33502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>
                <a:solidFill>
                  <a:srgbClr val="54823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14.71% Reduction</a:t>
            </a:r>
          </a:p>
        </p:txBody>
      </p:sp>
      <p:sp>
        <p:nvSpPr>
          <p:cNvPr id="28" name="Dikdörtgen 9">
            <a:extLst>
              <a:ext uri="{FF2B5EF4-FFF2-40B4-BE49-F238E27FC236}">
                <a16:creationId xmlns:a16="http://schemas.microsoft.com/office/drawing/2014/main" id="{E6D1D46F-8A1E-503A-2A08-E3682163BE95}"/>
              </a:ext>
            </a:extLst>
          </p:cNvPr>
          <p:cNvSpPr/>
          <p:nvPr/>
        </p:nvSpPr>
        <p:spPr bwMode="auto">
          <a:xfrm>
            <a:off x="6718284" y="1892807"/>
            <a:ext cx="1662212" cy="824070"/>
          </a:xfrm>
          <a:prstGeom prst="rect">
            <a:avLst/>
          </a:prstGeom>
          <a:solidFill>
            <a:srgbClr val="E2F0D9"/>
          </a:solidFill>
          <a:ln w="57150" cap="flat" cmpd="sng" algn="ctr">
            <a:solidFill>
              <a:srgbClr val="33502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>
                <a:solidFill>
                  <a:srgbClr val="54823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1.96% Reduction</a:t>
            </a:r>
          </a:p>
        </p:txBody>
      </p:sp>
      <p:sp>
        <p:nvSpPr>
          <p:cNvPr id="29" name="Dikdörtgen 9">
            <a:extLst>
              <a:ext uri="{FF2B5EF4-FFF2-40B4-BE49-F238E27FC236}">
                <a16:creationId xmlns:a16="http://schemas.microsoft.com/office/drawing/2014/main" id="{BB4C82CD-34F3-9AAC-7C00-65AD5CBFBF6B}"/>
              </a:ext>
            </a:extLst>
          </p:cNvPr>
          <p:cNvSpPr/>
          <p:nvPr/>
        </p:nvSpPr>
        <p:spPr bwMode="auto">
          <a:xfrm>
            <a:off x="2664426" y="4094646"/>
            <a:ext cx="1662212" cy="824070"/>
          </a:xfrm>
          <a:prstGeom prst="rect">
            <a:avLst/>
          </a:prstGeom>
          <a:solidFill>
            <a:srgbClr val="E2F0D9"/>
          </a:solidFill>
          <a:ln w="57150" cap="flat" cmpd="sng" algn="ctr">
            <a:solidFill>
              <a:srgbClr val="33502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>
                <a:solidFill>
                  <a:srgbClr val="54823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2.66% Reduction</a:t>
            </a:r>
          </a:p>
        </p:txBody>
      </p:sp>
      <p:sp>
        <p:nvSpPr>
          <p:cNvPr id="30" name="Dikdörtgen 9">
            <a:extLst>
              <a:ext uri="{FF2B5EF4-FFF2-40B4-BE49-F238E27FC236}">
                <a16:creationId xmlns:a16="http://schemas.microsoft.com/office/drawing/2014/main" id="{D8973A00-7FEC-AFA5-4CB4-18039A195398}"/>
              </a:ext>
            </a:extLst>
          </p:cNvPr>
          <p:cNvSpPr/>
          <p:nvPr/>
        </p:nvSpPr>
        <p:spPr bwMode="auto">
          <a:xfrm>
            <a:off x="5561180" y="4094646"/>
            <a:ext cx="1662212" cy="824070"/>
          </a:xfrm>
          <a:prstGeom prst="rect">
            <a:avLst/>
          </a:prstGeom>
          <a:solidFill>
            <a:srgbClr val="E2F0D9"/>
          </a:solidFill>
          <a:ln w="57150" cap="flat" cmpd="sng" algn="ctr">
            <a:solidFill>
              <a:srgbClr val="33502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>
                <a:solidFill>
                  <a:srgbClr val="54823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5.55% Reduction</a:t>
            </a:r>
          </a:p>
        </p:txBody>
      </p:sp>
      <p:sp>
        <p:nvSpPr>
          <p:cNvPr id="32" name="Dikdörtgen 7">
            <a:extLst>
              <a:ext uri="{FF2B5EF4-FFF2-40B4-BE49-F238E27FC236}">
                <a16:creationId xmlns:a16="http://schemas.microsoft.com/office/drawing/2014/main" id="{1DF86FE8-DB0C-7BBA-B0B9-4CC0D0F6AE97}"/>
              </a:ext>
            </a:extLst>
          </p:cNvPr>
          <p:cNvSpPr/>
          <p:nvPr/>
        </p:nvSpPr>
        <p:spPr bwMode="auto">
          <a:xfrm>
            <a:off x="-96715" y="2857069"/>
            <a:ext cx="9337430" cy="1107216"/>
          </a:xfrm>
          <a:prstGeom prst="rect">
            <a:avLst/>
          </a:prstGeom>
          <a:solidFill>
            <a:srgbClr val="FFE1E1"/>
          </a:solidFill>
          <a:ln w="57150" cap="flat" cmpd="sng" algn="ctr">
            <a:solidFill>
              <a:srgbClr val="8E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>
                <a:solidFill>
                  <a:srgbClr val="6D40DC"/>
                </a:solidFill>
                <a:latin typeface="Cambria" panose="02040503050406030204" pitchFamily="18" charset="0"/>
              </a:rPr>
              <a:t>PaCRAM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 significantly </a:t>
            </a:r>
            <a:r>
              <a:rPr lang="en-US" sz="2800" b="1" dirty="0">
                <a:solidFill>
                  <a:srgbClr val="548235"/>
                </a:solidFill>
                <a:latin typeface="Cambria" panose="02040503050406030204" pitchFamily="18" charset="0"/>
              </a:rPr>
              <a:t>reduces (9% on average)</a:t>
            </a:r>
            <a:br>
              <a:rPr lang="en-US" sz="2800" b="1" dirty="0">
                <a:solidFill>
                  <a:srgbClr val="548235"/>
                </a:solidFill>
                <a:latin typeface="Cambria" panose="02040503050406030204" pitchFamily="18" charset="0"/>
              </a:rPr>
            </a:br>
            <a:r>
              <a:rPr lang="en-US" sz="2800" b="1" dirty="0">
                <a:solidFill>
                  <a:srgbClr val="548235"/>
                </a:solidFill>
                <a:latin typeface="Cambria" panose="02040503050406030204" pitchFamily="18" charset="0"/>
              </a:rPr>
              <a:t>the energy overhead 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of existing solutions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57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3" grpId="0" animBg="1"/>
      <p:bldP spid="24" grpId="0" animBg="1"/>
      <p:bldP spid="25" grpId="0" animBg="1"/>
      <p:bldP spid="26" grpId="0" animBg="1"/>
      <p:bldP spid="31" grpId="0" animBg="1"/>
      <p:bldP spid="7" grpId="0" animBg="1"/>
      <p:bldP spid="27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99237E-9960-1801-095E-DD33437D6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>
            <a:normAutofit/>
          </a:bodyPr>
          <a:lstStyle/>
          <a:p>
            <a:r>
              <a:rPr lang="en-US" dirty="0"/>
              <a:t>More in the Extended Version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3DDFA6-0010-4EE4-BE0E-8B08E495D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Effect of </a:t>
            </a:r>
            <a:r>
              <a:rPr lang="en-US" b="1" dirty="0">
                <a:solidFill>
                  <a:srgbClr val="316CE3"/>
                </a:solidFill>
              </a:rPr>
              <a:t>partial charge restoration </a:t>
            </a:r>
            <a:r>
              <a:rPr lang="en-US" dirty="0"/>
              <a:t>on</a:t>
            </a:r>
          </a:p>
          <a:p>
            <a:pPr lvl="1"/>
            <a:r>
              <a:rPr lang="en-US" dirty="0"/>
              <a:t>Lowest observed N</a:t>
            </a:r>
            <a:r>
              <a:rPr lang="en-US" baseline="-25000" dirty="0"/>
              <a:t>RH</a:t>
            </a:r>
            <a:r>
              <a:rPr lang="en-US" dirty="0"/>
              <a:t> of DRAM modules</a:t>
            </a:r>
          </a:p>
          <a:p>
            <a:pPr lvl="1"/>
            <a:r>
              <a:rPr lang="en-US" dirty="0"/>
              <a:t>RowHammer Bit-Error-Rate</a:t>
            </a:r>
          </a:p>
          <a:p>
            <a:pPr lvl="1"/>
            <a:r>
              <a:rPr lang="en-US" dirty="0"/>
              <a:t>Half-Double access pattern</a:t>
            </a:r>
          </a:p>
          <a:p>
            <a:pPr lvl="1"/>
            <a:r>
              <a:rPr lang="en-US" dirty="0"/>
              <a:t>Data retention time</a:t>
            </a:r>
          </a:p>
          <a:p>
            <a:r>
              <a:rPr lang="en-US" dirty="0"/>
              <a:t>Combined effect of </a:t>
            </a:r>
            <a:r>
              <a:rPr lang="en-US" b="1" dirty="0">
                <a:solidFill>
                  <a:srgbClr val="316CE3"/>
                </a:solidFill>
              </a:rPr>
              <a:t>partial charge restoration </a:t>
            </a:r>
            <a:r>
              <a:rPr lang="en-US" dirty="0"/>
              <a:t>and </a:t>
            </a:r>
            <a:r>
              <a:rPr lang="en-US" b="1" dirty="0">
                <a:solidFill>
                  <a:srgbClr val="E28700"/>
                </a:solidFill>
              </a:rPr>
              <a:t>temperature</a:t>
            </a:r>
          </a:p>
          <a:p>
            <a:r>
              <a:rPr lang="en-US" b="1" dirty="0">
                <a:solidFill>
                  <a:srgbClr val="548235"/>
                </a:solidFill>
              </a:rPr>
              <a:t>Algorithms</a:t>
            </a:r>
            <a:r>
              <a:rPr lang="en-US" dirty="0">
                <a:solidFill>
                  <a:srgbClr val="548235"/>
                </a:solidFill>
              </a:rPr>
              <a:t> </a:t>
            </a:r>
            <a:r>
              <a:rPr lang="en-US" b="1" dirty="0">
                <a:solidFill>
                  <a:srgbClr val="548235"/>
                </a:solidFill>
              </a:rPr>
              <a:t>and</a:t>
            </a:r>
            <a:r>
              <a:rPr lang="en-US" dirty="0">
                <a:solidFill>
                  <a:srgbClr val="548235"/>
                </a:solidFill>
              </a:rPr>
              <a:t> </a:t>
            </a:r>
            <a:r>
              <a:rPr lang="en-US" b="1" dirty="0">
                <a:solidFill>
                  <a:srgbClr val="548235"/>
                </a:solidFill>
              </a:rPr>
              <a:t>details</a:t>
            </a:r>
            <a:r>
              <a:rPr lang="en-US" dirty="0">
                <a:solidFill>
                  <a:srgbClr val="548235"/>
                </a:solidFill>
              </a:rPr>
              <a:t> </a:t>
            </a:r>
            <a:r>
              <a:rPr lang="en-US" dirty="0"/>
              <a:t>of our experiments</a:t>
            </a:r>
          </a:p>
          <a:p>
            <a:r>
              <a:rPr lang="en-US" b="1" dirty="0">
                <a:solidFill>
                  <a:srgbClr val="B3195F"/>
                </a:solidFill>
              </a:rPr>
              <a:t>Detailed implementation of PaCRAM</a:t>
            </a:r>
            <a:endParaRPr lang="en-US" dirty="0"/>
          </a:p>
          <a:p>
            <a:pPr lvl="1"/>
            <a:r>
              <a:rPr lang="en-US" dirty="0"/>
              <a:t>Hardware complexity analysis </a:t>
            </a:r>
            <a:br>
              <a:rPr lang="en-US" dirty="0"/>
            </a:br>
            <a:r>
              <a:rPr lang="en-US" dirty="0"/>
              <a:t>(0.09% area overhead on a high-end Intel Xeon Processer)</a:t>
            </a:r>
          </a:p>
          <a:p>
            <a:pPr lvl="1"/>
            <a:r>
              <a:rPr lang="en-US" dirty="0"/>
              <a:t>Profiling cost analysis</a:t>
            </a:r>
          </a:p>
          <a:p>
            <a:r>
              <a:rPr lang="en-US" dirty="0"/>
              <a:t>Reducing charge restoration latency for </a:t>
            </a:r>
            <a:br>
              <a:rPr lang="en-US" dirty="0"/>
            </a:br>
            <a:r>
              <a:rPr lang="en-US" b="1" dirty="0">
                <a:solidFill>
                  <a:srgbClr val="D20000"/>
                </a:solidFill>
              </a:rPr>
              <a:t>periodic refreshes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D0EBA2-4135-9A2F-D491-3495A918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D122A8-C262-D72F-95FC-4FEA2F17B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41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9266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2F5E4-0B3D-B13E-C578-FF63AF8EB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C27350-92A0-F50B-D6AD-893C6A71A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098720-DF81-8326-C28D-0EA65547E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42</a:t>
            </a:fld>
            <a:endParaRPr lang="tr-T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0F38F8-D05E-7673-3B8A-B3755FDA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More in the Extended Version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0711E9-9072-9B52-E009-D389B19614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54" r="6354" b="12234"/>
          <a:stretch/>
        </p:blipFill>
        <p:spPr>
          <a:xfrm>
            <a:off x="308846" y="1001789"/>
            <a:ext cx="8526308" cy="338557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9" name="TextBox 8">
            <a:hlinkClick r:id="rId4"/>
            <a:extLst>
              <a:ext uri="{FF2B5EF4-FFF2-40B4-BE49-F238E27FC236}">
                <a16:creationId xmlns:a16="http://schemas.microsoft.com/office/drawing/2014/main" id="{1BE6DB68-6E50-D23A-EB34-4F888BE471F4}"/>
              </a:ext>
            </a:extLst>
          </p:cNvPr>
          <p:cNvSpPr txBox="1"/>
          <p:nvPr/>
        </p:nvSpPr>
        <p:spPr>
          <a:xfrm>
            <a:off x="461075" y="5856211"/>
            <a:ext cx="822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2800" i="0" u="sng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hlinkClick r:id="rId5"/>
              </a:rPr>
              <a:t>https://arxiv.org/pdf/2502.11745</a:t>
            </a:r>
            <a:endParaRPr lang="en-US" sz="2800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Picture 9" descr="A qr code with a red and white cross&#10;&#10;AI-generated content may be incorrect.">
            <a:extLst>
              <a:ext uri="{FF2B5EF4-FFF2-40B4-BE49-F238E27FC236}">
                <a16:creationId xmlns:a16="http://schemas.microsoft.com/office/drawing/2014/main" id="{ED5FF582-0D85-D89F-BE38-5294D3CC44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619505"/>
            <a:ext cx="1219200" cy="1219200"/>
          </a:xfrm>
          <a:prstGeom prst="rect">
            <a:avLst/>
          </a:prstGeom>
          <a:ln w="38100" cap="sq">
            <a:solidFill>
              <a:srgbClr val="B31B1B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17989637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1694D-9EFB-5249-A7EC-A97C27EFB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BFDC4EA5-F289-5343-EE01-2684C750B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5604E5A-B977-C529-28DF-A2A10BF77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t>43</a:t>
            </a:fld>
            <a:endParaRPr lang="tr-TR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F92D93E-7A45-E98F-E1B8-26B0D805F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PaCRAM is Open Source and Artifact Evaluated</a:t>
            </a:r>
            <a:endParaRPr lang="tr-TR" sz="3200" dirty="0"/>
          </a:p>
        </p:txBody>
      </p:sp>
      <p:sp>
        <p:nvSpPr>
          <p:cNvPr id="15" name="Alt Başlık 2">
            <a:extLst>
              <a:ext uri="{FF2B5EF4-FFF2-40B4-BE49-F238E27FC236}">
                <a16:creationId xmlns:a16="http://schemas.microsoft.com/office/drawing/2014/main" id="{5360E25D-51FB-1EE4-A434-60008D952C22}"/>
              </a:ext>
            </a:extLst>
          </p:cNvPr>
          <p:cNvSpPr txBox="1">
            <a:spLocks/>
          </p:cNvSpPr>
          <p:nvPr/>
        </p:nvSpPr>
        <p:spPr>
          <a:xfrm>
            <a:off x="0" y="5935829"/>
            <a:ext cx="9143999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https://github.com/CMU-SAFARI/</a:t>
            </a:r>
            <a:r>
              <a:rPr lang="en-US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PaCRAM</a:t>
            </a:r>
            <a:endParaRPr lang="tr-TR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744857-1BE1-17F3-7E80-DDBCD0FBBDE6}"/>
              </a:ext>
            </a:extLst>
          </p:cNvPr>
          <p:cNvGrpSpPr/>
          <p:nvPr/>
        </p:nvGrpSpPr>
        <p:grpSpPr>
          <a:xfrm>
            <a:off x="2589361" y="895052"/>
            <a:ext cx="3965279" cy="1097842"/>
            <a:chOff x="3534969" y="1198690"/>
            <a:chExt cx="2184541" cy="604520"/>
          </a:xfrm>
        </p:grpSpPr>
        <p:pic>
          <p:nvPicPr>
            <p:cNvPr id="3" name="Resim 17" descr="grafik, tasarım, yaratıcılık içeren bir resim&#10;&#10;Açıklama otomatik olarak oluşturuldu">
              <a:extLst>
                <a:ext uri="{FF2B5EF4-FFF2-40B4-BE49-F238E27FC236}">
                  <a16:creationId xmlns:a16="http://schemas.microsoft.com/office/drawing/2014/main" id="{94C2D970-C4F8-FFAE-CC6F-074281EBE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4969" y="1245650"/>
              <a:ext cx="687166" cy="556862"/>
            </a:xfrm>
            <a:prstGeom prst="rect">
              <a:avLst/>
            </a:prstGeom>
          </p:spPr>
        </p:pic>
        <p:pic>
          <p:nvPicPr>
            <p:cNvPr id="6" name="Resim 19" descr="daire, grafik, ekran görüntüsü, tasarım içeren bir resim&#10;&#10;Açıklama otomatik olarak oluşturuldu">
              <a:extLst>
                <a:ext uri="{FF2B5EF4-FFF2-40B4-BE49-F238E27FC236}">
                  <a16:creationId xmlns:a16="http://schemas.microsoft.com/office/drawing/2014/main" id="{DA2DCB18-99D8-4BED-8227-363B8106D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850" y="1378116"/>
              <a:ext cx="801760" cy="422424"/>
            </a:xfrm>
            <a:prstGeom prst="rect">
              <a:avLst/>
            </a:prstGeom>
          </p:spPr>
        </p:pic>
        <p:pic>
          <p:nvPicPr>
            <p:cNvPr id="7" name="Resim 21" descr="logo, grafik, kırpıntı çizim, simge, sembol içeren bir resim&#10;&#10;Açıklama otomatik olarak oluşturuldu">
              <a:extLst>
                <a:ext uri="{FF2B5EF4-FFF2-40B4-BE49-F238E27FC236}">
                  <a16:creationId xmlns:a16="http://schemas.microsoft.com/office/drawing/2014/main" id="{7EBF6BE8-CDD5-3169-D541-2CAA46869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758" y="1198690"/>
              <a:ext cx="501752" cy="60452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458AF81-62E0-405A-9297-F127B0BAA79F}"/>
              </a:ext>
            </a:extLst>
          </p:cNvPr>
          <p:cNvGrpSpPr/>
          <p:nvPr/>
        </p:nvGrpSpPr>
        <p:grpSpPr>
          <a:xfrm>
            <a:off x="833869" y="2140560"/>
            <a:ext cx="7476263" cy="3617145"/>
            <a:chOff x="996307" y="2102460"/>
            <a:chExt cx="7476263" cy="361714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DDAF783-90D9-F193-788B-0E6072391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8582" b="17897"/>
            <a:stretch/>
          </p:blipFill>
          <p:spPr>
            <a:xfrm>
              <a:off x="996307" y="2102460"/>
              <a:ext cx="7476263" cy="361714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0D2983-346D-51ED-8112-E0B8FB93F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59931" y="2102460"/>
              <a:ext cx="2912639" cy="406237"/>
            </a:xfrm>
            <a:prstGeom prst="rect">
              <a:avLst/>
            </a:prstGeom>
          </p:spPr>
        </p:pic>
      </p:grpSp>
      <p:pic>
        <p:nvPicPr>
          <p:cNvPr id="9" name="Picture 8" descr="A qr code with a cat&#10;&#10;AI-generated content may be incorrect.">
            <a:extLst>
              <a:ext uri="{FF2B5EF4-FFF2-40B4-BE49-F238E27FC236}">
                <a16:creationId xmlns:a16="http://schemas.microsoft.com/office/drawing/2014/main" id="{65BB6407-FE3A-77EB-3F8C-B40E71E0BD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68" y="5213836"/>
            <a:ext cx="1087118" cy="1087118"/>
          </a:xfrm>
          <a:prstGeom prst="rect">
            <a:avLst/>
          </a:prstGeom>
          <a:ln w="38100">
            <a:solidFill>
              <a:srgbClr val="24292F"/>
            </a:solidFill>
          </a:ln>
        </p:spPr>
      </p:pic>
    </p:spTree>
    <p:extLst>
      <p:ext uri="{BB962C8B-B14F-4D97-AF65-F5344CB8AC3E}">
        <p14:creationId xmlns:p14="http://schemas.microsoft.com/office/powerpoint/2010/main" val="17680078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D5C1E-56C0-33EA-68A9-D68B3A6AC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74325-F15F-F032-46EC-B074CDAAA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8299" y="6517178"/>
            <a:ext cx="4427556" cy="204298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6EBFEE-32E1-E24B-D665-C95C7C3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6517178"/>
            <a:ext cx="489065" cy="204298"/>
          </a:xfrm>
        </p:spPr>
        <p:txBody>
          <a:bodyPr/>
          <a:lstStyle/>
          <a:p>
            <a:fld id="{CBE5B309-C2CE-4D90-B104-F7E98438FC65}" type="slidenum">
              <a:rPr lang="tr-TR" smtClean="0"/>
              <a:pPr/>
              <a:t>44</a:t>
            </a:fld>
            <a:endParaRPr lang="tr-TR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692BE364-179F-7A39-A658-512BFA68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7063F9-E46A-93B5-609A-EE84AC538955}"/>
              </a:ext>
            </a:extLst>
          </p:cNvPr>
          <p:cNvSpPr/>
          <p:nvPr/>
        </p:nvSpPr>
        <p:spPr>
          <a:xfrm>
            <a:off x="2" y="4419223"/>
            <a:ext cx="9143999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Evaluation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DD56F5-1E27-8013-0146-FAC920A4A87E}"/>
              </a:ext>
            </a:extLst>
          </p:cNvPr>
          <p:cNvSpPr/>
          <p:nvPr/>
        </p:nvSpPr>
        <p:spPr>
          <a:xfrm>
            <a:off x="2" y="981787"/>
            <a:ext cx="9143999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chemeClr val="bg1"/>
                </a:solidFill>
                <a:latin typeface="Cambria" panose="02040503050406030204" pitchFamily="18" charset="0"/>
              </a:rPr>
              <a:t>Background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A7EA37-C795-67EF-428B-B3B9C314A591}"/>
              </a:ext>
            </a:extLst>
          </p:cNvPr>
          <p:cNvSpPr/>
          <p:nvPr/>
        </p:nvSpPr>
        <p:spPr>
          <a:xfrm>
            <a:off x="2" y="1841146"/>
            <a:ext cx="9143999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Problem and Motivation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8CCDEA-F000-3943-A064-517702609E72}"/>
              </a:ext>
            </a:extLst>
          </p:cNvPr>
          <p:cNvSpPr/>
          <p:nvPr/>
        </p:nvSpPr>
        <p:spPr>
          <a:xfrm>
            <a:off x="2" y="2700505"/>
            <a:ext cx="9144001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Experimental Characterization of Real DRAM Chips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B3C2E7-98EA-093D-2161-C940B7D640EB}"/>
              </a:ext>
            </a:extLst>
          </p:cNvPr>
          <p:cNvSpPr/>
          <p:nvPr/>
        </p:nvSpPr>
        <p:spPr>
          <a:xfrm>
            <a:off x="4" y="3559864"/>
            <a:ext cx="9144001" cy="7474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PaCRAM: Partial Charge Restoration for Aggressive Mitigation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5224F6-5790-E7AD-CC9F-FB05AD834672}"/>
              </a:ext>
            </a:extLst>
          </p:cNvPr>
          <p:cNvSpPr/>
          <p:nvPr/>
        </p:nvSpPr>
        <p:spPr>
          <a:xfrm>
            <a:off x="0" y="5278583"/>
            <a:ext cx="9144000" cy="747452"/>
          </a:xfrm>
          <a:prstGeom prst="rect">
            <a:avLst/>
          </a:prstGeom>
          <a:solidFill>
            <a:srgbClr val="3F1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mbria" panose="02040503050406030204" pitchFamily="18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3353570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EE499B-59E3-EB61-7D70-D6C78B49B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B9C0C45-4413-C85B-72CA-AAB34F8C0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2836"/>
            <a:ext cx="9143998" cy="138047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965900"/>
                </a:solidFill>
              </a:rPr>
              <a:t>The first rigorous experimental characterization </a:t>
            </a:r>
            <a:br>
              <a:rPr lang="en-US" b="1" dirty="0">
                <a:solidFill>
                  <a:srgbClr val="965900"/>
                </a:solidFill>
              </a:rPr>
            </a:br>
            <a:r>
              <a:rPr lang="en-US" dirty="0"/>
              <a:t>on the effect of preventive refresh latency on RowHammer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n-US" sz="2000" b="1" dirty="0">
                <a:solidFill>
                  <a:srgbClr val="965900"/>
                </a:solidFill>
              </a:rPr>
              <a:t>388 DDR4 DRAM chips </a:t>
            </a:r>
            <a:r>
              <a:rPr lang="en-US" sz="2000" dirty="0"/>
              <a:t>from</a:t>
            </a:r>
            <a:r>
              <a:rPr lang="en-US" sz="2000" dirty="0">
                <a:solidFill>
                  <a:srgbClr val="660E36"/>
                </a:solidFill>
              </a:rPr>
              <a:t> </a:t>
            </a:r>
            <a:r>
              <a:rPr lang="en-US" sz="2000" b="1" dirty="0">
                <a:solidFill>
                  <a:srgbClr val="965900"/>
                </a:solidFill>
              </a:rPr>
              <a:t>three major vendors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F0358D-C360-8874-D63D-FFF00329A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07A35F-3008-9F49-722F-1D0E73F40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45</a:t>
            </a:fld>
            <a:endParaRPr lang="tr-TR" dirty="0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8B5A0416-AAB8-62E6-97A9-AB5A9301E86E}"/>
              </a:ext>
            </a:extLst>
          </p:cNvPr>
          <p:cNvSpPr txBox="1">
            <a:spLocks/>
          </p:cNvSpPr>
          <p:nvPr/>
        </p:nvSpPr>
        <p:spPr>
          <a:xfrm>
            <a:off x="2" y="3692186"/>
            <a:ext cx="9143998" cy="15684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buNone/>
            </a:pPr>
            <a:r>
              <a:rPr lang="en-US" b="1" dirty="0">
                <a:solidFill>
                  <a:srgbClr val="3F1C98"/>
                </a:solidFill>
                <a:latin typeface="Cambria" panose="02040503050406030204" pitchFamily="18" charset="0"/>
              </a:rPr>
              <a:t>PaCRAM: Partial Charge Restoration for </a:t>
            </a:r>
            <a:br>
              <a:rPr lang="en-US" b="1" dirty="0">
                <a:solidFill>
                  <a:srgbClr val="3F1C98"/>
                </a:solidFill>
                <a:latin typeface="Cambria" panose="02040503050406030204" pitchFamily="18" charset="0"/>
              </a:rPr>
            </a:br>
            <a:r>
              <a:rPr lang="en-US" b="1" dirty="0">
                <a:solidFill>
                  <a:srgbClr val="3F1C98"/>
                </a:solidFill>
                <a:latin typeface="Cambria" panose="02040503050406030204" pitchFamily="18" charset="0"/>
              </a:rPr>
              <a:t>	        Aggressive Mitigation</a:t>
            </a:r>
            <a:endParaRPr lang="en-US" b="1" dirty="0">
              <a:solidFill>
                <a:srgbClr val="3F1C98"/>
              </a:solidFill>
            </a:endParaRP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n-US" sz="2000" b="1" dirty="0">
                <a:solidFill>
                  <a:srgbClr val="3F1C98"/>
                </a:solidFill>
              </a:rPr>
              <a:t>Reduces the latency of preventive refreshes </a:t>
            </a:r>
            <a:r>
              <a:rPr lang="en-US" sz="2000" dirty="0"/>
              <a:t>issued by the existing solution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n-US" sz="2000" b="1" dirty="0">
                <a:solidFill>
                  <a:srgbClr val="3F1C98"/>
                </a:solidFill>
              </a:rPr>
              <a:t>Adjusts the aggressiveness </a:t>
            </a:r>
            <a:r>
              <a:rPr lang="en-US" sz="2000" dirty="0"/>
              <a:t>of the existing solution</a:t>
            </a:r>
          </a:p>
        </p:txBody>
      </p:sp>
      <p:sp>
        <p:nvSpPr>
          <p:cNvPr id="14" name="Dikdörtgen 7">
            <a:extLst>
              <a:ext uri="{FF2B5EF4-FFF2-40B4-BE49-F238E27FC236}">
                <a16:creationId xmlns:a16="http://schemas.microsoft.com/office/drawing/2014/main" id="{BC14FFAC-D71E-E621-08AD-A5658C8F657B}"/>
              </a:ext>
            </a:extLst>
          </p:cNvPr>
          <p:cNvSpPr/>
          <p:nvPr/>
        </p:nvSpPr>
        <p:spPr bwMode="auto">
          <a:xfrm>
            <a:off x="-96715" y="2073591"/>
            <a:ext cx="9337430" cy="1380470"/>
          </a:xfrm>
          <a:prstGeom prst="rect">
            <a:avLst/>
          </a:prstGeom>
          <a:solidFill>
            <a:srgbClr val="F9D3E4"/>
          </a:solidFill>
          <a:ln w="57150" cap="flat" cmpd="sng" algn="ctr">
            <a:solidFill>
              <a:srgbClr val="660E3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The latency of </a:t>
            </a:r>
            <a:r>
              <a:rPr lang="en-US" sz="2800" b="1" dirty="0">
                <a:solidFill>
                  <a:srgbClr val="33502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 vast majority of preventive refresh </a:t>
            </a:r>
            <a:br>
              <a:rPr lang="en-US" sz="2800" b="1" dirty="0">
                <a:solidFill>
                  <a:srgbClr val="335020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ea typeface="Tahoma" panose="020B0604030504040204" pitchFamily="34" charset="0"/>
                <a:cs typeface="Tahoma" panose="020B0604030504040204" pitchFamily="34" charset="0"/>
              </a:rPr>
              <a:t>can </a:t>
            </a:r>
            <a:r>
              <a:rPr lang="en-US" sz="2800" b="1" dirty="0">
                <a:solidFill>
                  <a:srgbClr val="133C8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be significantly reduced </a:t>
            </a:r>
            <a:r>
              <a:rPr lang="en-US" sz="2800" dirty="0"/>
              <a:t>without jeopardizing </a:t>
            </a:r>
            <a:br>
              <a:rPr lang="en-US" sz="2800" dirty="0"/>
            </a:br>
            <a:r>
              <a:rPr lang="en-US" sz="2800" dirty="0"/>
              <a:t>the data integrity of a DRAM chip</a:t>
            </a:r>
            <a:endParaRPr lang="en-US" sz="2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Dikdörtgen 9">
            <a:extLst>
              <a:ext uri="{FF2B5EF4-FFF2-40B4-BE49-F238E27FC236}">
                <a16:creationId xmlns:a16="http://schemas.microsoft.com/office/drawing/2014/main" id="{B1C813BE-6CC3-5D32-D2DF-BE6C2348062E}"/>
              </a:ext>
            </a:extLst>
          </p:cNvPr>
          <p:cNvSpPr/>
          <p:nvPr/>
        </p:nvSpPr>
        <p:spPr bwMode="auto">
          <a:xfrm>
            <a:off x="-97671" y="5165361"/>
            <a:ext cx="9338386" cy="973274"/>
          </a:xfrm>
          <a:prstGeom prst="rect">
            <a:avLst/>
          </a:prstGeom>
          <a:solidFill>
            <a:srgbClr val="C4D7FC"/>
          </a:solidFill>
          <a:ln w="57150" cap="flat" cmpd="sng" algn="ctr">
            <a:solidFill>
              <a:srgbClr val="133C8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>
                <a:solidFill>
                  <a:srgbClr val="3F1C98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PaCRAM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significantly </a:t>
            </a:r>
            <a:r>
              <a:rPr lang="en-US" sz="2800" b="1" dirty="0">
                <a:solidFill>
                  <a:srgbClr val="9226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reduces the performance </a:t>
            </a:r>
            <a:br>
              <a:rPr lang="en-US" sz="2800" b="1" dirty="0">
                <a:solidFill>
                  <a:srgbClr val="9226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9226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and energy overheads 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of existing solutions</a:t>
            </a:r>
          </a:p>
        </p:txBody>
      </p:sp>
    </p:spTree>
    <p:extLst>
      <p:ext uri="{BB962C8B-B14F-4D97-AF65-F5344CB8AC3E}">
        <p14:creationId xmlns:p14="http://schemas.microsoft.com/office/powerpoint/2010/main" val="295919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8AC87-8B31-E3A6-D95A-E3B1FF0C6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10">
            <a:extLst>
              <a:ext uri="{FF2B5EF4-FFF2-40B4-BE49-F238E27FC236}">
                <a16:creationId xmlns:a16="http://schemas.microsoft.com/office/drawing/2014/main" id="{0C110F74-DE2F-A1A7-F7AC-D0D0A26CCC9C}"/>
              </a:ext>
            </a:extLst>
          </p:cNvPr>
          <p:cNvSpPr>
            <a:spLocks/>
          </p:cNvSpPr>
          <p:nvPr/>
        </p:nvSpPr>
        <p:spPr>
          <a:xfrm>
            <a:off x="0" y="0"/>
            <a:ext cx="9144000" cy="3107267"/>
          </a:xfrm>
          <a:prstGeom prst="rect">
            <a:avLst/>
          </a:prstGeom>
          <a:solidFill>
            <a:srgbClr val="E6E1F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B8BAD-6C10-910F-F30B-2A3B4BB67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015" y="728325"/>
            <a:ext cx="8721970" cy="2378942"/>
          </a:xfrm>
        </p:spPr>
        <p:txBody>
          <a:bodyPr anchor="ctr">
            <a:noAutofit/>
          </a:bodyPr>
          <a:lstStyle/>
          <a:p>
            <a:r>
              <a:rPr lang="en-US" sz="4400" b="1" dirty="0">
                <a:solidFill>
                  <a:srgbClr val="3F1C98"/>
                </a:solidFill>
              </a:rPr>
              <a:t>Understanding RowHammer </a:t>
            </a:r>
            <a:br>
              <a:rPr lang="en-US" sz="4400" b="1" dirty="0">
                <a:solidFill>
                  <a:srgbClr val="3F1C98"/>
                </a:solidFill>
              </a:rPr>
            </a:br>
            <a:r>
              <a:rPr lang="en-US" sz="4400" b="1" dirty="0">
                <a:solidFill>
                  <a:srgbClr val="3F1C98"/>
                </a:solidFill>
              </a:rPr>
              <a:t>Under Reduced Refresh Latency:</a:t>
            </a:r>
            <a:br>
              <a:rPr lang="en-US" sz="3600" b="1" dirty="0">
                <a:solidFill>
                  <a:srgbClr val="3F1C98"/>
                </a:solidFill>
              </a:rPr>
            </a:br>
            <a:r>
              <a:rPr lang="en-US" sz="3400" b="1" dirty="0">
                <a:solidFill>
                  <a:srgbClr val="3F1C98"/>
                </a:solidFill>
              </a:rPr>
              <a:t>Experimental Analysis of Real DRAM Chips </a:t>
            </a:r>
            <a:br>
              <a:rPr lang="en-US" sz="3400" b="1" dirty="0">
                <a:solidFill>
                  <a:srgbClr val="3F1C98"/>
                </a:solidFill>
              </a:rPr>
            </a:br>
            <a:r>
              <a:rPr lang="en-US" sz="3400" b="1" dirty="0">
                <a:solidFill>
                  <a:srgbClr val="3F1C98"/>
                </a:solidFill>
              </a:rPr>
              <a:t>and Implications on Future Solutions</a:t>
            </a:r>
          </a:p>
        </p:txBody>
      </p:sp>
      <p:pic>
        <p:nvPicPr>
          <p:cNvPr id="6" name="Resim 17" descr="grafik, tasarım, yaratıcılık içeren bir resim&#10;&#10;Açıklama otomatik olarak oluşturuldu">
            <a:extLst>
              <a:ext uri="{FF2B5EF4-FFF2-40B4-BE49-F238E27FC236}">
                <a16:creationId xmlns:a16="http://schemas.microsoft.com/office/drawing/2014/main" id="{F730E481-CA18-5B09-122D-824DB433F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52" y="173434"/>
            <a:ext cx="687166" cy="556862"/>
          </a:xfrm>
          <a:prstGeom prst="rect">
            <a:avLst/>
          </a:prstGeom>
        </p:spPr>
      </p:pic>
      <p:pic>
        <p:nvPicPr>
          <p:cNvPr id="7" name="Resim 19" descr="daire, grafik, ekran görüntüsü, tasarım içeren bir resim&#10;&#10;Açıklama otomatik olarak oluşturuldu">
            <a:extLst>
              <a:ext uri="{FF2B5EF4-FFF2-40B4-BE49-F238E27FC236}">
                <a16:creationId xmlns:a16="http://schemas.microsoft.com/office/drawing/2014/main" id="{4D89AC3B-0301-ECED-068D-8F76E61C6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33" y="305900"/>
            <a:ext cx="801760" cy="422424"/>
          </a:xfrm>
          <a:prstGeom prst="rect">
            <a:avLst/>
          </a:prstGeom>
        </p:spPr>
      </p:pic>
      <p:pic>
        <p:nvPicPr>
          <p:cNvPr id="8" name="Resim 21" descr="logo, grafik, kırpıntı çizim, simge, sembol içeren bir resim&#10;&#10;Açıklama otomatik olarak oluşturuldu">
            <a:extLst>
              <a:ext uri="{FF2B5EF4-FFF2-40B4-BE49-F238E27FC236}">
                <a16:creationId xmlns:a16="http://schemas.microsoft.com/office/drawing/2014/main" id="{59CF0DE3-1703-EBB4-9EED-D78D8C1C00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841" y="126474"/>
            <a:ext cx="501752" cy="604520"/>
          </a:xfrm>
          <a:prstGeom prst="rect">
            <a:avLst/>
          </a:prstGeom>
        </p:spPr>
      </p:pic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EE52700-3A96-0412-AA86-D3A00D0BB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61" y="5941547"/>
            <a:ext cx="3191256" cy="851002"/>
          </a:xfrm>
          <a:prstGeom prst="rect">
            <a:avLst/>
          </a:prstGeom>
        </p:spPr>
      </p:pic>
      <p:pic>
        <p:nvPicPr>
          <p:cNvPr id="11" name="Graphic 2">
            <a:extLst>
              <a:ext uri="{FF2B5EF4-FFF2-40B4-BE49-F238E27FC236}">
                <a16:creationId xmlns:a16="http://schemas.microsoft.com/office/drawing/2014/main" id="{25167BDA-D07D-5CF3-328C-851F88E3F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6206" y="5446723"/>
            <a:ext cx="2157984" cy="415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739FF3-5400-56E1-FC96-51990EBE6A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820" t="33599" r="12247" b="30996"/>
          <a:stretch/>
        </p:blipFill>
        <p:spPr>
          <a:xfrm>
            <a:off x="580500" y="6115035"/>
            <a:ext cx="3429000" cy="5899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4E6AF-201D-D563-1CD9-A50792CEC3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4115" y="5413382"/>
            <a:ext cx="2953512" cy="554136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F2C27906-82DF-8834-C4F5-4A57841F3D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107268"/>
            <a:ext cx="9144000" cy="2306114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Yahya Can Tuğrul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Giray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Yağlıkçı</a:t>
            </a:r>
            <a:r>
              <a:rPr lang="en-US" sz="2800" u="none" dirty="0">
                <a:solidFill>
                  <a:prstClr val="black"/>
                </a:solidFill>
                <a:latin typeface="+mj-lt"/>
              </a:rPr>
              <a:t>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İsmail Emir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Yüksel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Ataberk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Olgun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Oğuzhan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Canpolat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Nisa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Bostancı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Mohammad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Sadrosadati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Oğuz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Ergin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Onur Mutlu</a:t>
            </a:r>
            <a:endParaRPr lang="en-US" sz="2800" dirty="0">
              <a:latin typeface="+mj-lt"/>
            </a:endParaRPr>
          </a:p>
        </p:txBody>
      </p:sp>
      <p:pic>
        <p:nvPicPr>
          <p:cNvPr id="3" name="Picture 2" descr="A qr code with a cat&#10;&#10;AI-generated content may be incorrect.">
            <a:extLst>
              <a:ext uri="{FF2B5EF4-FFF2-40B4-BE49-F238E27FC236}">
                <a16:creationId xmlns:a16="http://schemas.microsoft.com/office/drawing/2014/main" id="{FADAF5E7-7D3A-481D-CD56-B3710D5F98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07" y="3160897"/>
            <a:ext cx="1087118" cy="1087118"/>
          </a:xfrm>
          <a:prstGeom prst="rect">
            <a:avLst/>
          </a:prstGeom>
          <a:ln w="38100">
            <a:solidFill>
              <a:srgbClr val="24292F"/>
            </a:solidFill>
          </a:ln>
        </p:spPr>
      </p:pic>
      <p:pic>
        <p:nvPicPr>
          <p:cNvPr id="4" name="Picture 3" descr="A qr code with a red and white cross&#10;&#10;AI-generated content may be incorrect.">
            <a:extLst>
              <a:ext uri="{FF2B5EF4-FFF2-40B4-BE49-F238E27FC236}">
                <a16:creationId xmlns:a16="http://schemas.microsoft.com/office/drawing/2014/main" id="{65AAC406-02F7-579D-251A-D1BFB1C5F9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" y="3157092"/>
            <a:ext cx="1087118" cy="1087118"/>
          </a:xfrm>
          <a:prstGeom prst="rect">
            <a:avLst/>
          </a:prstGeom>
          <a:ln w="38100">
            <a:solidFill>
              <a:srgbClr val="B31B1B"/>
            </a:solidFill>
          </a:ln>
        </p:spPr>
      </p:pic>
    </p:spTree>
    <p:extLst>
      <p:ext uri="{BB962C8B-B14F-4D97-AF65-F5344CB8AC3E}">
        <p14:creationId xmlns:p14="http://schemas.microsoft.com/office/powerpoint/2010/main" val="31135946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7CADB-E175-39CA-2FF0-F2043CDFE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10">
            <a:extLst>
              <a:ext uri="{FF2B5EF4-FFF2-40B4-BE49-F238E27FC236}">
                <a16:creationId xmlns:a16="http://schemas.microsoft.com/office/drawing/2014/main" id="{28753BC7-A1EF-6FDC-3BCE-5F27C8D3080A}"/>
              </a:ext>
            </a:extLst>
          </p:cNvPr>
          <p:cNvSpPr>
            <a:spLocks/>
          </p:cNvSpPr>
          <p:nvPr/>
        </p:nvSpPr>
        <p:spPr>
          <a:xfrm>
            <a:off x="0" y="0"/>
            <a:ext cx="9144000" cy="3107267"/>
          </a:xfrm>
          <a:prstGeom prst="rect">
            <a:avLst/>
          </a:prstGeom>
          <a:solidFill>
            <a:srgbClr val="E6E1F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142985-51C4-050E-9340-A591C57368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015" y="728325"/>
            <a:ext cx="8721970" cy="2378942"/>
          </a:xfrm>
        </p:spPr>
        <p:txBody>
          <a:bodyPr anchor="ctr">
            <a:noAutofit/>
          </a:bodyPr>
          <a:lstStyle/>
          <a:p>
            <a:r>
              <a:rPr lang="en-US" sz="4400" b="1" dirty="0">
                <a:solidFill>
                  <a:srgbClr val="3F1C98"/>
                </a:solidFill>
              </a:rPr>
              <a:t>Backup Slides</a:t>
            </a:r>
            <a:endParaRPr lang="en-US" sz="3400" b="1" dirty="0">
              <a:solidFill>
                <a:srgbClr val="3F1C98"/>
              </a:solidFill>
            </a:endParaRPr>
          </a:p>
        </p:txBody>
      </p:sp>
      <p:pic>
        <p:nvPicPr>
          <p:cNvPr id="6" name="Resim 17" descr="grafik, tasarım, yaratıcılık içeren bir resim&#10;&#10;Açıklama otomatik olarak oluşturuldu">
            <a:extLst>
              <a:ext uri="{FF2B5EF4-FFF2-40B4-BE49-F238E27FC236}">
                <a16:creationId xmlns:a16="http://schemas.microsoft.com/office/drawing/2014/main" id="{F15B5261-6D49-1F28-FAFC-7C896EC88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52" y="173434"/>
            <a:ext cx="687166" cy="556862"/>
          </a:xfrm>
          <a:prstGeom prst="rect">
            <a:avLst/>
          </a:prstGeom>
        </p:spPr>
      </p:pic>
      <p:pic>
        <p:nvPicPr>
          <p:cNvPr id="7" name="Resim 19" descr="daire, grafik, ekran görüntüsü, tasarım içeren bir resim&#10;&#10;Açıklama otomatik olarak oluşturuldu">
            <a:extLst>
              <a:ext uri="{FF2B5EF4-FFF2-40B4-BE49-F238E27FC236}">
                <a16:creationId xmlns:a16="http://schemas.microsoft.com/office/drawing/2014/main" id="{31CE1FD7-9191-A2B7-AF26-566B30DDD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33" y="305900"/>
            <a:ext cx="801760" cy="422424"/>
          </a:xfrm>
          <a:prstGeom prst="rect">
            <a:avLst/>
          </a:prstGeom>
        </p:spPr>
      </p:pic>
      <p:pic>
        <p:nvPicPr>
          <p:cNvPr id="8" name="Resim 21" descr="logo, grafik, kırpıntı çizim, simge, sembol içeren bir resim&#10;&#10;Açıklama otomatik olarak oluşturuldu">
            <a:extLst>
              <a:ext uri="{FF2B5EF4-FFF2-40B4-BE49-F238E27FC236}">
                <a16:creationId xmlns:a16="http://schemas.microsoft.com/office/drawing/2014/main" id="{C1A7C586-3D8A-1255-C27C-2C6DA8745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841" y="126474"/>
            <a:ext cx="501752" cy="604520"/>
          </a:xfrm>
          <a:prstGeom prst="rect">
            <a:avLst/>
          </a:prstGeom>
        </p:spPr>
      </p:pic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C8AE59F-AC86-EBEC-D431-9D4F47782A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61" y="5941547"/>
            <a:ext cx="3191256" cy="851002"/>
          </a:xfrm>
          <a:prstGeom prst="rect">
            <a:avLst/>
          </a:prstGeom>
        </p:spPr>
      </p:pic>
      <p:pic>
        <p:nvPicPr>
          <p:cNvPr id="11" name="Graphic 2">
            <a:extLst>
              <a:ext uri="{FF2B5EF4-FFF2-40B4-BE49-F238E27FC236}">
                <a16:creationId xmlns:a16="http://schemas.microsoft.com/office/drawing/2014/main" id="{508D5C88-D0F5-5080-479D-2D013CB45B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6206" y="5446723"/>
            <a:ext cx="2157984" cy="415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9266B0-D40D-35F4-5A9E-AA3F8DF2D20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820" t="33599" r="12247" b="30996"/>
          <a:stretch/>
        </p:blipFill>
        <p:spPr>
          <a:xfrm>
            <a:off x="580500" y="6115035"/>
            <a:ext cx="3429000" cy="5899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54E9A7-D0DC-FA19-CC5B-1697E07857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4115" y="5413382"/>
            <a:ext cx="2953512" cy="554136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73730D6A-9D8B-68B6-850E-734814958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107268"/>
            <a:ext cx="9144000" cy="2306114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Yahya Can Tuğrul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Giray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Yağlıkçı</a:t>
            </a:r>
            <a:r>
              <a:rPr lang="en-US" sz="2800" u="none" dirty="0">
                <a:solidFill>
                  <a:prstClr val="black"/>
                </a:solidFill>
                <a:latin typeface="+mj-lt"/>
              </a:rPr>
              <a:t>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İsmail Emir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Yüksel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Ataberk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Olgun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Oğuzhan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Canpolat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Nisa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Bostancı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Mohammad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Sadrosadati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Oğuz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Ergin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Onur Mutlu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5269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FC3279-84AB-2CC7-EFC4-67DCF509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3A981-026F-6D64-5A00-28FDA9454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48</a:t>
            </a:fld>
            <a:endParaRPr lang="tr-TR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4A8042-EF0A-34DD-B2F9-358CD1B6A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Preventive Refresh Overhead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D40D11-F839-42B7-BB2A-C19CC3A85A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96" b="9551"/>
          <a:stretch/>
        </p:blipFill>
        <p:spPr>
          <a:xfrm>
            <a:off x="1496005" y="1375973"/>
            <a:ext cx="7471782" cy="29829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7DE58C-7BB9-0215-4B71-C3A4AE47F537}"/>
              </a:ext>
            </a:extLst>
          </p:cNvPr>
          <p:cNvSpPr txBox="1"/>
          <p:nvPr/>
        </p:nvSpPr>
        <p:spPr>
          <a:xfrm>
            <a:off x="2699516" y="4358881"/>
            <a:ext cx="5599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RowHammer Threshold</a:t>
            </a:r>
            <a:endParaRPr lang="en-US" sz="2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F00DC4-C6F4-1542-20BE-B0BE7CD1CEA3}"/>
              </a:ext>
            </a:extLst>
          </p:cNvPr>
          <p:cNvGrpSpPr/>
          <p:nvPr/>
        </p:nvGrpSpPr>
        <p:grpSpPr>
          <a:xfrm>
            <a:off x="3968299" y="4766756"/>
            <a:ext cx="3061954" cy="603450"/>
            <a:chOff x="689547" y="4186597"/>
            <a:chExt cx="3061954" cy="603450"/>
          </a:xfrm>
          <a:solidFill>
            <a:srgbClr val="8E0000"/>
          </a:solidFill>
        </p:grpSpPr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A9F88B93-AB40-3747-7A76-253742DE0A66}"/>
                </a:ext>
              </a:extLst>
            </p:cNvPr>
            <p:cNvSpPr/>
            <p:nvPr/>
          </p:nvSpPr>
          <p:spPr>
            <a:xfrm>
              <a:off x="1209412" y="4186597"/>
              <a:ext cx="2022224" cy="210272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rgbClr val="8E0000"/>
                </a:solidFill>
                <a:latin typeface="+mj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AC8EECE-4115-DF60-9CEF-6F370C8F5DD5}"/>
                </a:ext>
              </a:extLst>
            </p:cNvPr>
            <p:cNvSpPr txBox="1"/>
            <p:nvPr/>
          </p:nvSpPr>
          <p:spPr>
            <a:xfrm>
              <a:off x="689547" y="4359160"/>
              <a:ext cx="3061954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rgbClr val="8E0000"/>
                  </a:solidFill>
                  <a:latin typeface="+mj-lt"/>
                </a:rPr>
                <a:t>more vulnerable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E69215A-78E1-A5EA-C77C-0172CFFC8E28}"/>
              </a:ext>
            </a:extLst>
          </p:cNvPr>
          <p:cNvSpPr txBox="1"/>
          <p:nvPr/>
        </p:nvSpPr>
        <p:spPr>
          <a:xfrm rot="16200000">
            <a:off x="-863961" y="2341568"/>
            <a:ext cx="38889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Fraction of Exec. Time Spent on Preventive Refresh (%)</a:t>
            </a:r>
            <a:endParaRPr lang="en-US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7D3040-39D6-8CD9-37CB-47F1FE247DC7}"/>
              </a:ext>
            </a:extLst>
          </p:cNvPr>
          <p:cNvGrpSpPr/>
          <p:nvPr/>
        </p:nvGrpSpPr>
        <p:grpSpPr>
          <a:xfrm rot="16200000">
            <a:off x="-1199153" y="2423884"/>
            <a:ext cx="3061954" cy="666365"/>
            <a:chOff x="689547" y="4359160"/>
            <a:chExt cx="3061954" cy="666365"/>
          </a:xfrm>
          <a:solidFill>
            <a:srgbClr val="8E0000"/>
          </a:solidFill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4172D653-FE2B-F58A-618C-86CE5225AA9C}"/>
                </a:ext>
              </a:extLst>
            </p:cNvPr>
            <p:cNvSpPr/>
            <p:nvPr/>
          </p:nvSpPr>
          <p:spPr>
            <a:xfrm>
              <a:off x="1209407" y="4815253"/>
              <a:ext cx="2022224" cy="210272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rgbClr val="8E0000"/>
                </a:solidFill>
                <a:latin typeface="+mj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44DA79-F827-6618-424F-A011FEE6A547}"/>
                </a:ext>
              </a:extLst>
            </p:cNvPr>
            <p:cNvSpPr txBox="1"/>
            <p:nvPr/>
          </p:nvSpPr>
          <p:spPr>
            <a:xfrm>
              <a:off x="689547" y="4359160"/>
              <a:ext cx="3061954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rgbClr val="8E0000"/>
                  </a:solidFill>
                  <a:latin typeface="+mj-lt"/>
                </a:rPr>
                <a:t>higher overhead</a:t>
              </a:r>
            </a:p>
          </p:txBody>
        </p:sp>
      </p:grpSp>
      <p:sp>
        <p:nvSpPr>
          <p:cNvPr id="16" name="Dikdörtgen 9">
            <a:extLst>
              <a:ext uri="{FF2B5EF4-FFF2-40B4-BE49-F238E27FC236}">
                <a16:creationId xmlns:a16="http://schemas.microsoft.com/office/drawing/2014/main" id="{BCC17F79-19AC-1B43-E8F0-164C7DE948B0}"/>
              </a:ext>
            </a:extLst>
          </p:cNvPr>
          <p:cNvSpPr/>
          <p:nvPr/>
        </p:nvSpPr>
        <p:spPr bwMode="auto">
          <a:xfrm>
            <a:off x="-96715" y="5384903"/>
            <a:ext cx="9337430" cy="973154"/>
          </a:xfrm>
          <a:prstGeom prst="rect">
            <a:avLst/>
          </a:prstGeom>
          <a:solidFill>
            <a:srgbClr val="FFE1E1"/>
          </a:solidFill>
          <a:ln w="57150" cap="flat" cmpd="sng" algn="ctr">
            <a:solidFill>
              <a:srgbClr val="8E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127000" indent="0" algn="ctr">
              <a:lnSpc>
                <a:spcPct val="100000"/>
              </a:lnSpc>
              <a:spcBef>
                <a:spcPts val="1600"/>
              </a:spcBef>
              <a:spcAft>
                <a:spcPts val="1800"/>
              </a:spcAft>
              <a:buClr>
                <a:schemeClr val="tx1"/>
              </a:buClr>
              <a:buNone/>
            </a:pPr>
            <a:r>
              <a:rPr lang="en-US" sz="2400" dirty="0">
                <a:ea typeface="Cambria"/>
              </a:rPr>
              <a:t>Mitigation mechanisms against RowHammer attacks</a:t>
            </a:r>
            <a:br>
              <a:rPr lang="en-US" sz="2400" dirty="0">
                <a:ea typeface="Cambria"/>
              </a:rPr>
            </a:br>
            <a:r>
              <a:rPr lang="en-US" sz="2400" b="1" dirty="0">
                <a:solidFill>
                  <a:srgbClr val="8E0000"/>
                </a:solidFill>
                <a:ea typeface="Cambria"/>
              </a:rPr>
              <a:t>induce higher overheads </a:t>
            </a:r>
            <a:r>
              <a:rPr lang="en-US" sz="2400" dirty="0">
                <a:ea typeface="Cambria"/>
              </a:rPr>
              <a:t>as </a:t>
            </a:r>
            <a:r>
              <a:rPr lang="en-US" sz="2400" b="1" dirty="0">
                <a:solidFill>
                  <a:srgbClr val="B3195F"/>
                </a:solidFill>
                <a:ea typeface="Cambria"/>
              </a:rPr>
              <a:t>RowHammer worsens</a:t>
            </a:r>
          </a:p>
        </p:txBody>
      </p:sp>
    </p:spTree>
    <p:extLst>
      <p:ext uri="{BB962C8B-B14F-4D97-AF65-F5344CB8AC3E}">
        <p14:creationId xmlns:p14="http://schemas.microsoft.com/office/powerpoint/2010/main" val="42763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D1658B-7547-667A-146B-8921DF380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82EFA-01DE-AA35-D4AF-6BB699E45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49</a:t>
            </a:fld>
            <a:endParaRPr lang="tr-TR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35015F4-F910-745E-F9DB-918AABBD3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Effect of Partial Charge Restoration </a:t>
            </a:r>
            <a:br>
              <a:rPr lang="en-US" sz="2800" dirty="0"/>
            </a:br>
            <a:r>
              <a:rPr lang="en-US" sz="2800" dirty="0"/>
              <a:t>on Lowest Observed N</a:t>
            </a:r>
            <a:r>
              <a:rPr lang="en-US" sz="2800" baseline="-25000" dirty="0"/>
              <a:t>RH</a:t>
            </a:r>
            <a:r>
              <a:rPr lang="en-US" sz="2800" dirty="0"/>
              <a:t> of DRAM Modules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726AF-9417-5267-B8F8-ADE53DC1A4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66" b="17752"/>
          <a:stretch/>
        </p:blipFill>
        <p:spPr>
          <a:xfrm>
            <a:off x="1137274" y="1435787"/>
            <a:ext cx="7747645" cy="2977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F5C0F7-4236-3167-C422-E5DDF6139524}"/>
              </a:ext>
            </a:extLst>
          </p:cNvPr>
          <p:cNvSpPr txBox="1"/>
          <p:nvPr/>
        </p:nvSpPr>
        <p:spPr>
          <a:xfrm>
            <a:off x="2407206" y="4413071"/>
            <a:ext cx="5599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Charge Restoration Latency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29B896-2291-9C18-93BE-5A9AB48145BD}"/>
              </a:ext>
            </a:extLst>
          </p:cNvPr>
          <p:cNvSpPr txBox="1"/>
          <p:nvPr/>
        </p:nvSpPr>
        <p:spPr>
          <a:xfrm rot="16200000">
            <a:off x="-1446792" y="2447376"/>
            <a:ext cx="4214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Normalized </a:t>
            </a:r>
            <a:b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RowHammer Threshold</a:t>
            </a:r>
            <a:endParaRPr lang="en-US" sz="2800" dirty="0"/>
          </a:p>
        </p:txBody>
      </p:sp>
      <p:sp>
        <p:nvSpPr>
          <p:cNvPr id="15" name="Dikdörtgen 7">
            <a:extLst>
              <a:ext uri="{FF2B5EF4-FFF2-40B4-BE49-F238E27FC236}">
                <a16:creationId xmlns:a16="http://schemas.microsoft.com/office/drawing/2014/main" id="{47F223A5-43E7-99FB-0201-3DA525944A1F}"/>
              </a:ext>
            </a:extLst>
          </p:cNvPr>
          <p:cNvSpPr/>
          <p:nvPr/>
        </p:nvSpPr>
        <p:spPr bwMode="auto">
          <a:xfrm>
            <a:off x="-96715" y="4952376"/>
            <a:ext cx="9337430" cy="1394869"/>
          </a:xfrm>
          <a:prstGeom prst="rect">
            <a:avLst/>
          </a:prstGeom>
          <a:solidFill>
            <a:srgbClr val="C4D7FC"/>
          </a:solidFill>
          <a:ln w="57150" cap="flat" cmpd="sng" algn="ctr">
            <a:solidFill>
              <a:srgbClr val="133C8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Charge restoration latency </a:t>
            </a:r>
            <a:b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can </a:t>
            </a:r>
            <a:r>
              <a:rPr lang="en-US" sz="2800" b="1" dirty="0">
                <a:solidFill>
                  <a:srgbClr val="660E3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be reduced without significantly affecting </a:t>
            </a:r>
            <a:br>
              <a:rPr lang="en-US" sz="2800" b="1" dirty="0">
                <a:solidFill>
                  <a:srgbClr val="660E3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660E3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the Lowest Observed N</a:t>
            </a:r>
            <a:r>
              <a:rPr lang="en-US" sz="2800" b="1" baseline="-25000" dirty="0">
                <a:solidFill>
                  <a:srgbClr val="660E3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RH</a:t>
            </a:r>
            <a:r>
              <a:rPr lang="en-US" sz="2800" b="1" dirty="0">
                <a:solidFill>
                  <a:srgbClr val="660E3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of DRAM Modules</a:t>
            </a:r>
          </a:p>
        </p:txBody>
      </p:sp>
    </p:spTree>
    <p:extLst>
      <p:ext uri="{BB962C8B-B14F-4D97-AF65-F5344CB8AC3E}">
        <p14:creationId xmlns:p14="http://schemas.microsoft.com/office/powerpoint/2010/main" val="289101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3570F8-14EB-3D96-D49A-1FF5BDE29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8299" y="6517178"/>
            <a:ext cx="4427556" cy="204298"/>
          </a:xfrm>
        </p:spPr>
        <p:txBody>
          <a:bodyPr/>
          <a:lstStyle/>
          <a:p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[Hassan+, MICRO’21]</a:t>
            </a:r>
            <a:endParaRPr lang="tr-TR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BDCC8-15F6-A5D3-C74C-18FF34AD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6517178"/>
            <a:ext cx="489065" cy="204298"/>
          </a:xfrm>
        </p:spPr>
        <p:txBody>
          <a:bodyPr/>
          <a:lstStyle/>
          <a:p>
            <a:fld id="{CBE5B309-C2CE-4D90-B104-F7E98438FC65}" type="slidenum">
              <a:rPr lang="tr-TR" smtClean="0"/>
              <a:pPr/>
              <a:t>5</a:t>
            </a:fld>
            <a:endParaRPr lang="tr-T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0C074-879D-AAAF-17E7-15AD150D8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/>
          <a:lstStyle/>
          <a:p>
            <a:r>
              <a:rPr lang="en-US" dirty="0"/>
              <a:t>DRAM Access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6FB53DF-0652-2C45-C44B-CAAB55920F95}"/>
              </a:ext>
            </a:extLst>
          </p:cNvPr>
          <p:cNvGrpSpPr/>
          <p:nvPr/>
        </p:nvGrpSpPr>
        <p:grpSpPr>
          <a:xfrm>
            <a:off x="5041265" y="3096887"/>
            <a:ext cx="2057400" cy="344329"/>
            <a:chOff x="4724400" y="2590800"/>
            <a:chExt cx="2743200" cy="459105"/>
          </a:xfrm>
          <a:solidFill>
            <a:srgbClr val="C4D7FC"/>
          </a:solidFill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FCCC6424-6187-8791-06C1-D3DF06B8F219}"/>
                </a:ext>
              </a:extLst>
            </p:cNvPr>
            <p:cNvSpPr/>
            <p:nvPr/>
          </p:nvSpPr>
          <p:spPr>
            <a:xfrm>
              <a:off x="5638800" y="2592705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D4DE388-0AF1-2978-0F2C-0FADBF184B0C}"/>
                </a:ext>
              </a:extLst>
            </p:cNvPr>
            <p:cNvSpPr/>
            <p:nvPr/>
          </p:nvSpPr>
          <p:spPr>
            <a:xfrm>
              <a:off x="6096000" y="2592705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B95D5AEF-F40E-29DC-EAE0-3B34FD13C953}"/>
                </a:ext>
              </a:extLst>
            </p:cNvPr>
            <p:cNvSpPr/>
            <p:nvPr/>
          </p:nvSpPr>
          <p:spPr>
            <a:xfrm>
              <a:off x="6553200" y="2592705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6C1B7853-12AD-CD85-F0F2-53877D2FD36F}"/>
                </a:ext>
              </a:extLst>
            </p:cNvPr>
            <p:cNvSpPr/>
            <p:nvPr/>
          </p:nvSpPr>
          <p:spPr>
            <a:xfrm>
              <a:off x="7010400" y="2590800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FE4F56A7-C778-759C-80C8-EDC1D5B49FCB}"/>
                </a:ext>
              </a:extLst>
            </p:cNvPr>
            <p:cNvSpPr/>
            <p:nvPr/>
          </p:nvSpPr>
          <p:spPr>
            <a:xfrm>
              <a:off x="4724400" y="2590800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034ABF7-BA10-CCF3-F9EA-242184FBA571}"/>
                </a:ext>
              </a:extLst>
            </p:cNvPr>
            <p:cNvSpPr/>
            <p:nvPr/>
          </p:nvSpPr>
          <p:spPr>
            <a:xfrm>
              <a:off x="5181600" y="2590800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</p:grp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799F7055-99A2-B1A8-D6BD-B135209904B3}"/>
              </a:ext>
            </a:extLst>
          </p:cNvPr>
          <p:cNvCxnSpPr/>
          <p:nvPr/>
        </p:nvCxnSpPr>
        <p:spPr>
          <a:xfrm flipV="1">
            <a:off x="5215000" y="2353673"/>
            <a:ext cx="0" cy="2207218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25400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DRAM">
            <a:extLst>
              <a:ext uri="{FF2B5EF4-FFF2-40B4-BE49-F238E27FC236}">
                <a16:creationId xmlns:a16="http://schemas.microsoft.com/office/drawing/2014/main" id="{93E1ADC2-8E09-348D-04BD-23B88C728CA5}"/>
              </a:ext>
            </a:extLst>
          </p:cNvPr>
          <p:cNvSpPr/>
          <p:nvPr/>
        </p:nvSpPr>
        <p:spPr>
          <a:xfrm>
            <a:off x="5043550" y="4560890"/>
            <a:ext cx="342900" cy="400050"/>
          </a:xfrm>
          <a:prstGeom prst="roundRect">
            <a:avLst>
              <a:gd name="adj" fmla="val 11319"/>
            </a:avLst>
          </a:prstGeom>
          <a:solidFill>
            <a:srgbClr val="FFEBCD"/>
          </a:solidFill>
          <a:ln w="2540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mbria" panose="02040503050406030204" pitchFamily="18" charset="0"/>
            </a:endParaRP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38F9B48C-6677-F3FE-7549-0CE7472715D7}"/>
              </a:ext>
            </a:extLst>
          </p:cNvPr>
          <p:cNvCxnSpPr/>
          <p:nvPr/>
        </p:nvCxnSpPr>
        <p:spPr>
          <a:xfrm flipV="1">
            <a:off x="5557900" y="2353673"/>
            <a:ext cx="0" cy="2207218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25400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DRAM">
            <a:extLst>
              <a:ext uri="{FF2B5EF4-FFF2-40B4-BE49-F238E27FC236}">
                <a16:creationId xmlns:a16="http://schemas.microsoft.com/office/drawing/2014/main" id="{804C1249-65EB-C39F-6438-CF5DBEF73B60}"/>
              </a:ext>
            </a:extLst>
          </p:cNvPr>
          <p:cNvSpPr/>
          <p:nvPr/>
        </p:nvSpPr>
        <p:spPr>
          <a:xfrm>
            <a:off x="5386450" y="4560890"/>
            <a:ext cx="342900" cy="400050"/>
          </a:xfrm>
          <a:prstGeom prst="roundRect">
            <a:avLst>
              <a:gd name="adj" fmla="val 11319"/>
            </a:avLst>
          </a:prstGeom>
          <a:solidFill>
            <a:srgbClr val="FFEBCD"/>
          </a:solidFill>
          <a:ln w="2540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mbria" panose="02040503050406030204" pitchFamily="18" charset="0"/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F5F53F1E-F932-B0D6-AA1F-858B965A5160}"/>
              </a:ext>
            </a:extLst>
          </p:cNvPr>
          <p:cNvCxnSpPr/>
          <p:nvPr/>
        </p:nvCxnSpPr>
        <p:spPr>
          <a:xfrm flipV="1">
            <a:off x="5903085" y="2353673"/>
            <a:ext cx="0" cy="2207218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25400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DRAM">
            <a:extLst>
              <a:ext uri="{FF2B5EF4-FFF2-40B4-BE49-F238E27FC236}">
                <a16:creationId xmlns:a16="http://schemas.microsoft.com/office/drawing/2014/main" id="{9BDF1EB4-B67A-3D45-5894-899541520E1D}"/>
              </a:ext>
            </a:extLst>
          </p:cNvPr>
          <p:cNvSpPr/>
          <p:nvPr/>
        </p:nvSpPr>
        <p:spPr>
          <a:xfrm>
            <a:off x="5731635" y="4560890"/>
            <a:ext cx="342900" cy="400050"/>
          </a:xfrm>
          <a:prstGeom prst="roundRect">
            <a:avLst>
              <a:gd name="adj" fmla="val 11319"/>
            </a:avLst>
          </a:prstGeom>
          <a:solidFill>
            <a:srgbClr val="FFEBCD"/>
          </a:solidFill>
          <a:ln w="2540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mbria" panose="02040503050406030204" pitchFamily="18" charset="0"/>
            </a:endParaRP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27D561CA-64FA-E920-6E7D-0E1A830D57EB}"/>
              </a:ext>
            </a:extLst>
          </p:cNvPr>
          <p:cNvCxnSpPr/>
          <p:nvPr/>
        </p:nvCxnSpPr>
        <p:spPr>
          <a:xfrm flipV="1">
            <a:off x="6245985" y="2353673"/>
            <a:ext cx="0" cy="2207218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25400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DRAM">
            <a:extLst>
              <a:ext uri="{FF2B5EF4-FFF2-40B4-BE49-F238E27FC236}">
                <a16:creationId xmlns:a16="http://schemas.microsoft.com/office/drawing/2014/main" id="{495919CB-AF14-A60C-1B2D-3EAF6B801ABF}"/>
              </a:ext>
            </a:extLst>
          </p:cNvPr>
          <p:cNvSpPr/>
          <p:nvPr/>
        </p:nvSpPr>
        <p:spPr>
          <a:xfrm>
            <a:off x="6074535" y="4560890"/>
            <a:ext cx="342900" cy="400050"/>
          </a:xfrm>
          <a:prstGeom prst="roundRect">
            <a:avLst>
              <a:gd name="adj" fmla="val 11319"/>
            </a:avLst>
          </a:prstGeom>
          <a:solidFill>
            <a:srgbClr val="FFEBCD"/>
          </a:solidFill>
          <a:ln w="2540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mbria" panose="02040503050406030204" pitchFamily="18" charset="0"/>
            </a:endParaRP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203DC1B1-80E0-7160-AA0B-6E90458A79AB}"/>
              </a:ext>
            </a:extLst>
          </p:cNvPr>
          <p:cNvCxnSpPr/>
          <p:nvPr/>
        </p:nvCxnSpPr>
        <p:spPr>
          <a:xfrm flipV="1">
            <a:off x="6586600" y="2353673"/>
            <a:ext cx="0" cy="2207218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25400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DRAM">
            <a:extLst>
              <a:ext uri="{FF2B5EF4-FFF2-40B4-BE49-F238E27FC236}">
                <a16:creationId xmlns:a16="http://schemas.microsoft.com/office/drawing/2014/main" id="{0D8982D7-BC57-958C-EB99-EA3B6A191C53}"/>
              </a:ext>
            </a:extLst>
          </p:cNvPr>
          <p:cNvSpPr/>
          <p:nvPr/>
        </p:nvSpPr>
        <p:spPr>
          <a:xfrm>
            <a:off x="6415150" y="4560890"/>
            <a:ext cx="342900" cy="400050"/>
          </a:xfrm>
          <a:prstGeom prst="roundRect">
            <a:avLst>
              <a:gd name="adj" fmla="val 11319"/>
            </a:avLst>
          </a:prstGeom>
          <a:solidFill>
            <a:srgbClr val="FFEBCD"/>
          </a:solidFill>
          <a:ln w="2540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mbria" panose="02040503050406030204" pitchFamily="18" charset="0"/>
            </a:endParaRP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C8D336FD-7FC6-6E85-B67A-52A64B92842F}"/>
              </a:ext>
            </a:extLst>
          </p:cNvPr>
          <p:cNvCxnSpPr/>
          <p:nvPr/>
        </p:nvCxnSpPr>
        <p:spPr>
          <a:xfrm flipV="1">
            <a:off x="6927215" y="2353673"/>
            <a:ext cx="0" cy="2207218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25400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DRAM">
            <a:extLst>
              <a:ext uri="{FF2B5EF4-FFF2-40B4-BE49-F238E27FC236}">
                <a16:creationId xmlns:a16="http://schemas.microsoft.com/office/drawing/2014/main" id="{90ABA3AE-DEB5-2B58-E4A6-9C9F039086AF}"/>
              </a:ext>
            </a:extLst>
          </p:cNvPr>
          <p:cNvSpPr/>
          <p:nvPr/>
        </p:nvSpPr>
        <p:spPr>
          <a:xfrm>
            <a:off x="6755765" y="4560890"/>
            <a:ext cx="342900" cy="400050"/>
          </a:xfrm>
          <a:prstGeom prst="roundRect">
            <a:avLst>
              <a:gd name="adj" fmla="val 11319"/>
            </a:avLst>
          </a:prstGeom>
          <a:solidFill>
            <a:srgbClr val="FFEBCD"/>
          </a:solidFill>
          <a:ln w="2540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mbria" panose="02040503050406030204" pitchFamily="18" charset="0"/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28653D2-A323-20F8-07B5-5AB9D0A361CC}"/>
              </a:ext>
            </a:extLst>
          </p:cNvPr>
          <p:cNvGrpSpPr/>
          <p:nvPr/>
        </p:nvGrpSpPr>
        <p:grpSpPr>
          <a:xfrm>
            <a:off x="5038630" y="2418088"/>
            <a:ext cx="2057400" cy="687229"/>
            <a:chOff x="4572000" y="1609886"/>
            <a:chExt cx="2743200" cy="916305"/>
          </a:xfrm>
          <a:solidFill>
            <a:srgbClr val="C4D7FC"/>
          </a:solidFill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148E2A3B-6A4F-D8F4-550F-8A38952E6FEA}"/>
                </a:ext>
              </a:extLst>
            </p:cNvPr>
            <p:cNvSpPr/>
            <p:nvPr/>
          </p:nvSpPr>
          <p:spPr>
            <a:xfrm>
              <a:off x="5486400" y="1611791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6E6744C1-9557-F65F-B276-BC990A6476EF}"/>
                </a:ext>
              </a:extLst>
            </p:cNvPr>
            <p:cNvSpPr/>
            <p:nvPr/>
          </p:nvSpPr>
          <p:spPr>
            <a:xfrm>
              <a:off x="5486400" y="2068991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18A92919-2EDA-9662-154E-64CE8B73C3DB}"/>
                </a:ext>
              </a:extLst>
            </p:cNvPr>
            <p:cNvSpPr/>
            <p:nvPr/>
          </p:nvSpPr>
          <p:spPr>
            <a:xfrm>
              <a:off x="5943600" y="2068991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1396569A-8134-6B6D-F6A0-9FB969F2AF9E}"/>
                </a:ext>
              </a:extLst>
            </p:cNvPr>
            <p:cNvSpPr/>
            <p:nvPr/>
          </p:nvSpPr>
          <p:spPr>
            <a:xfrm>
              <a:off x="6400800" y="1611791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86A57C30-9D69-8D55-BDB9-57434A3249BB}"/>
                </a:ext>
              </a:extLst>
            </p:cNvPr>
            <p:cNvSpPr/>
            <p:nvPr/>
          </p:nvSpPr>
          <p:spPr>
            <a:xfrm>
              <a:off x="6400800" y="2068991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C2356BE7-3AA9-12B8-BFD0-2A3E36D66994}"/>
                </a:ext>
              </a:extLst>
            </p:cNvPr>
            <p:cNvSpPr/>
            <p:nvPr/>
          </p:nvSpPr>
          <p:spPr>
            <a:xfrm>
              <a:off x="6858000" y="2067086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74A58DCA-3AF1-0FCA-DFDA-EA365EBCC88E}"/>
                </a:ext>
              </a:extLst>
            </p:cNvPr>
            <p:cNvSpPr/>
            <p:nvPr/>
          </p:nvSpPr>
          <p:spPr>
            <a:xfrm>
              <a:off x="5943600" y="1611791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52C33975-C4B0-7C35-CF0B-DB07BCFB31D3}"/>
                </a:ext>
              </a:extLst>
            </p:cNvPr>
            <p:cNvSpPr/>
            <p:nvPr/>
          </p:nvSpPr>
          <p:spPr>
            <a:xfrm>
              <a:off x="6858000" y="1609886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E419487E-B0EE-CC71-5F80-FC8E5EFCBA21}"/>
                </a:ext>
              </a:extLst>
            </p:cNvPr>
            <p:cNvSpPr/>
            <p:nvPr/>
          </p:nvSpPr>
          <p:spPr>
            <a:xfrm>
              <a:off x="4572000" y="1609886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4E9D2AF9-ED58-3E77-9E5A-8FEB6E543390}"/>
                </a:ext>
              </a:extLst>
            </p:cNvPr>
            <p:cNvSpPr/>
            <p:nvPr/>
          </p:nvSpPr>
          <p:spPr>
            <a:xfrm>
              <a:off x="4572000" y="2067086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D3560AA-DA60-9EC7-70DB-68364F006342}"/>
                </a:ext>
              </a:extLst>
            </p:cNvPr>
            <p:cNvSpPr/>
            <p:nvPr/>
          </p:nvSpPr>
          <p:spPr>
            <a:xfrm>
              <a:off x="5029200" y="2067086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6C5CAA4-6148-5B54-E22A-58F0D4DAF3F6}"/>
                </a:ext>
              </a:extLst>
            </p:cNvPr>
            <p:cNvSpPr/>
            <p:nvPr/>
          </p:nvSpPr>
          <p:spPr>
            <a:xfrm>
              <a:off x="5029200" y="1609886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5EA907D8-5B21-70A2-B551-1F889E86E80D}"/>
              </a:ext>
            </a:extLst>
          </p:cNvPr>
          <p:cNvGrpSpPr/>
          <p:nvPr/>
        </p:nvGrpSpPr>
        <p:grpSpPr>
          <a:xfrm>
            <a:off x="5038630" y="3443929"/>
            <a:ext cx="2057400" cy="1025843"/>
            <a:chOff x="4572000" y="2977676"/>
            <a:chExt cx="2743200" cy="1367790"/>
          </a:xfrm>
          <a:solidFill>
            <a:srgbClr val="C4D7FC"/>
          </a:solidFill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8EED8437-DC67-D0B1-02A8-9CFBB37B548F}"/>
                </a:ext>
              </a:extLst>
            </p:cNvPr>
            <p:cNvSpPr/>
            <p:nvPr/>
          </p:nvSpPr>
          <p:spPr>
            <a:xfrm>
              <a:off x="5486400" y="2979581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6FF0F106-29E0-2EAC-5430-5A3EF56BEA76}"/>
                </a:ext>
              </a:extLst>
            </p:cNvPr>
            <p:cNvSpPr/>
            <p:nvPr/>
          </p:nvSpPr>
          <p:spPr>
            <a:xfrm>
              <a:off x="5943600" y="2979581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E7E35136-A78C-E05F-706C-9B3973B4C29A}"/>
                </a:ext>
              </a:extLst>
            </p:cNvPr>
            <p:cNvSpPr/>
            <p:nvPr/>
          </p:nvSpPr>
          <p:spPr>
            <a:xfrm>
              <a:off x="6400800" y="2979581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C2CC0DEF-1E4D-5889-E492-ED5152E1DCB2}"/>
                </a:ext>
              </a:extLst>
            </p:cNvPr>
            <p:cNvSpPr/>
            <p:nvPr/>
          </p:nvSpPr>
          <p:spPr>
            <a:xfrm>
              <a:off x="6858000" y="2977676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C6D388E-D4FD-19CB-9BD5-B22BAABFE51A}"/>
                </a:ext>
              </a:extLst>
            </p:cNvPr>
            <p:cNvSpPr/>
            <p:nvPr/>
          </p:nvSpPr>
          <p:spPr>
            <a:xfrm>
              <a:off x="4572000" y="2977676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5245F63A-B381-1915-173D-1DE2A84457FA}"/>
                </a:ext>
              </a:extLst>
            </p:cNvPr>
            <p:cNvSpPr/>
            <p:nvPr/>
          </p:nvSpPr>
          <p:spPr>
            <a:xfrm>
              <a:off x="5029200" y="2977676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2FD48C91-0F3D-87D8-E24F-254798055679}"/>
                </a:ext>
              </a:extLst>
            </p:cNvPr>
            <p:cNvSpPr/>
            <p:nvPr/>
          </p:nvSpPr>
          <p:spPr>
            <a:xfrm>
              <a:off x="5486400" y="3434876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3B25AFE3-5356-E81B-370C-7408A8B58877}"/>
                </a:ext>
              </a:extLst>
            </p:cNvPr>
            <p:cNvSpPr/>
            <p:nvPr/>
          </p:nvSpPr>
          <p:spPr>
            <a:xfrm>
              <a:off x="5943600" y="3434876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A9015DBF-9239-1C95-42A8-8DEE51B420B3}"/>
                </a:ext>
              </a:extLst>
            </p:cNvPr>
            <p:cNvSpPr/>
            <p:nvPr/>
          </p:nvSpPr>
          <p:spPr>
            <a:xfrm>
              <a:off x="6400800" y="3434876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A70D3569-FABB-C9FC-C79A-D655AE7B98A7}"/>
                </a:ext>
              </a:extLst>
            </p:cNvPr>
            <p:cNvSpPr/>
            <p:nvPr/>
          </p:nvSpPr>
          <p:spPr>
            <a:xfrm>
              <a:off x="6858000" y="3432971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99224DD1-897D-C92C-1012-56CD5D207A4E}"/>
                </a:ext>
              </a:extLst>
            </p:cNvPr>
            <p:cNvSpPr/>
            <p:nvPr/>
          </p:nvSpPr>
          <p:spPr>
            <a:xfrm>
              <a:off x="5486400" y="3888266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A147E97C-42B3-0AD9-4E81-7E31C6A9A7B2}"/>
                </a:ext>
              </a:extLst>
            </p:cNvPr>
            <p:cNvSpPr/>
            <p:nvPr/>
          </p:nvSpPr>
          <p:spPr>
            <a:xfrm>
              <a:off x="5943600" y="3888266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BE286530-7E29-A3E2-DDAA-1B8D18090588}"/>
                </a:ext>
              </a:extLst>
            </p:cNvPr>
            <p:cNvSpPr/>
            <p:nvPr/>
          </p:nvSpPr>
          <p:spPr>
            <a:xfrm>
              <a:off x="6400800" y="3888266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BE2CF5D2-3555-59B2-5E21-08E7CF73546F}"/>
                </a:ext>
              </a:extLst>
            </p:cNvPr>
            <p:cNvSpPr/>
            <p:nvPr/>
          </p:nvSpPr>
          <p:spPr>
            <a:xfrm>
              <a:off x="6858000" y="3886361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50E3FE03-F497-A9DF-807C-F21F7D8FA6F6}"/>
                </a:ext>
              </a:extLst>
            </p:cNvPr>
            <p:cNvSpPr/>
            <p:nvPr/>
          </p:nvSpPr>
          <p:spPr>
            <a:xfrm>
              <a:off x="4572000" y="3432971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FF4E022E-F14C-D8E4-8543-29B567C79883}"/>
                </a:ext>
              </a:extLst>
            </p:cNvPr>
            <p:cNvSpPr/>
            <p:nvPr/>
          </p:nvSpPr>
          <p:spPr>
            <a:xfrm>
              <a:off x="5029200" y="3432971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B0913C29-2C5B-0786-93EC-C80B07D28DBC}"/>
                </a:ext>
              </a:extLst>
            </p:cNvPr>
            <p:cNvSpPr/>
            <p:nvPr/>
          </p:nvSpPr>
          <p:spPr>
            <a:xfrm>
              <a:off x="4572000" y="3886361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3C0D6503-35E2-B651-E4FE-4B95B253A863}"/>
                </a:ext>
              </a:extLst>
            </p:cNvPr>
            <p:cNvSpPr/>
            <p:nvPr/>
          </p:nvSpPr>
          <p:spPr>
            <a:xfrm>
              <a:off x="5029200" y="3886361"/>
              <a:ext cx="457200" cy="457200"/>
            </a:xfrm>
            <a:prstGeom prst="ellips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6C24F5D-3BB6-EFCB-2982-1A3BD050FB8B}"/>
              </a:ext>
            </a:extLst>
          </p:cNvPr>
          <p:cNvGrpSpPr/>
          <p:nvPr/>
        </p:nvGrpSpPr>
        <p:grpSpPr>
          <a:xfrm>
            <a:off x="5049838" y="3105459"/>
            <a:ext cx="2043684" cy="330613"/>
            <a:chOff x="4583430" y="2539526"/>
            <a:chExt cx="2724912" cy="440817"/>
          </a:xfrm>
          <a:solidFill>
            <a:srgbClr val="C4D7FC"/>
          </a:solidFill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AF44021D-BD51-A965-D6D5-8F9BE822DB6B}"/>
                </a:ext>
              </a:extLst>
            </p:cNvPr>
            <p:cNvSpPr/>
            <p:nvPr/>
          </p:nvSpPr>
          <p:spPr>
            <a:xfrm>
              <a:off x="5497830" y="2541431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DA824959-C88E-899E-F98D-07A2DCFBF0B5}"/>
                </a:ext>
              </a:extLst>
            </p:cNvPr>
            <p:cNvSpPr/>
            <p:nvPr/>
          </p:nvSpPr>
          <p:spPr>
            <a:xfrm>
              <a:off x="5955030" y="2541431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110BF791-CB50-B616-5145-7B6BD18BDA67}"/>
                </a:ext>
              </a:extLst>
            </p:cNvPr>
            <p:cNvSpPr/>
            <p:nvPr/>
          </p:nvSpPr>
          <p:spPr>
            <a:xfrm>
              <a:off x="6412230" y="2541431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4AB07B86-65CC-5320-A0D9-59D9E7C942B0}"/>
                </a:ext>
              </a:extLst>
            </p:cNvPr>
            <p:cNvSpPr/>
            <p:nvPr/>
          </p:nvSpPr>
          <p:spPr>
            <a:xfrm>
              <a:off x="6869430" y="2539526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15B55D24-1843-E57B-71E2-738CEE107338}"/>
                </a:ext>
              </a:extLst>
            </p:cNvPr>
            <p:cNvSpPr/>
            <p:nvPr/>
          </p:nvSpPr>
          <p:spPr>
            <a:xfrm>
              <a:off x="4583430" y="2539526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BFCF00F6-6538-1833-4D3D-82BE55A3854E}"/>
                </a:ext>
              </a:extLst>
            </p:cNvPr>
            <p:cNvSpPr/>
            <p:nvPr/>
          </p:nvSpPr>
          <p:spPr>
            <a:xfrm>
              <a:off x="5040630" y="2539526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FCF0ADD6-DE3F-201F-ECDB-65AA82ED477F}"/>
              </a:ext>
            </a:extLst>
          </p:cNvPr>
          <p:cNvGrpSpPr/>
          <p:nvPr/>
        </p:nvGrpSpPr>
        <p:grpSpPr>
          <a:xfrm>
            <a:off x="5100701" y="3438095"/>
            <a:ext cx="1944244" cy="1091686"/>
            <a:chOff x="4648200" y="2969895"/>
            <a:chExt cx="2592325" cy="1455581"/>
          </a:xfrm>
          <a:solidFill>
            <a:srgbClr val="C00000"/>
          </a:solidFill>
        </p:grpSpPr>
        <p:sp>
          <p:nvSpPr>
            <p:cNvPr id="160" name="Down Arrow 71">
              <a:extLst>
                <a:ext uri="{FF2B5EF4-FFF2-40B4-BE49-F238E27FC236}">
                  <a16:creationId xmlns:a16="http://schemas.microsoft.com/office/drawing/2014/main" id="{7B44F56B-89DF-B38F-719A-8F70FA2257E7}"/>
                </a:ext>
              </a:extLst>
            </p:cNvPr>
            <p:cNvSpPr/>
            <p:nvPr/>
          </p:nvSpPr>
          <p:spPr>
            <a:xfrm>
              <a:off x="4648200" y="2971800"/>
              <a:ext cx="301752" cy="1447800"/>
            </a:xfrm>
            <a:prstGeom prst="downArrow">
              <a:avLst>
                <a:gd name="adj1" fmla="val 50000"/>
                <a:gd name="adj2" fmla="val 125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61" name="Down Arrow 72">
              <a:extLst>
                <a:ext uri="{FF2B5EF4-FFF2-40B4-BE49-F238E27FC236}">
                  <a16:creationId xmlns:a16="http://schemas.microsoft.com/office/drawing/2014/main" id="{1A973935-7A36-2F72-6615-8473525C60E1}"/>
                </a:ext>
              </a:extLst>
            </p:cNvPr>
            <p:cNvSpPr/>
            <p:nvPr/>
          </p:nvSpPr>
          <p:spPr>
            <a:xfrm>
              <a:off x="5108450" y="2969895"/>
              <a:ext cx="301752" cy="1447800"/>
            </a:xfrm>
            <a:prstGeom prst="downArrow">
              <a:avLst>
                <a:gd name="adj1" fmla="val 50000"/>
                <a:gd name="adj2" fmla="val 125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62" name="Down Arrow 73">
              <a:extLst>
                <a:ext uri="{FF2B5EF4-FFF2-40B4-BE49-F238E27FC236}">
                  <a16:creationId xmlns:a16="http://schemas.microsoft.com/office/drawing/2014/main" id="{ABF86A34-28BF-411A-5E14-295088034BD8}"/>
                </a:ext>
              </a:extLst>
            </p:cNvPr>
            <p:cNvSpPr/>
            <p:nvPr/>
          </p:nvSpPr>
          <p:spPr>
            <a:xfrm>
              <a:off x="5562602" y="2977676"/>
              <a:ext cx="301752" cy="1447800"/>
            </a:xfrm>
            <a:prstGeom prst="downArrow">
              <a:avLst>
                <a:gd name="adj1" fmla="val 50000"/>
                <a:gd name="adj2" fmla="val 125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63" name="Down Arrow 74">
              <a:extLst>
                <a:ext uri="{FF2B5EF4-FFF2-40B4-BE49-F238E27FC236}">
                  <a16:creationId xmlns:a16="http://schemas.microsoft.com/office/drawing/2014/main" id="{99B87F2A-1395-B82B-DAD8-DCFEBF57836F}"/>
                </a:ext>
              </a:extLst>
            </p:cNvPr>
            <p:cNvSpPr/>
            <p:nvPr/>
          </p:nvSpPr>
          <p:spPr>
            <a:xfrm>
              <a:off x="6022852" y="2975771"/>
              <a:ext cx="301752" cy="1447800"/>
            </a:xfrm>
            <a:prstGeom prst="downArrow">
              <a:avLst>
                <a:gd name="adj1" fmla="val 50000"/>
                <a:gd name="adj2" fmla="val 125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64" name="Down Arrow 75">
              <a:extLst>
                <a:ext uri="{FF2B5EF4-FFF2-40B4-BE49-F238E27FC236}">
                  <a16:creationId xmlns:a16="http://schemas.microsoft.com/office/drawing/2014/main" id="{EBBC6DA6-C336-FC90-6B87-7E25C1582903}"/>
                </a:ext>
              </a:extLst>
            </p:cNvPr>
            <p:cNvSpPr/>
            <p:nvPr/>
          </p:nvSpPr>
          <p:spPr>
            <a:xfrm>
              <a:off x="6478523" y="2977676"/>
              <a:ext cx="301752" cy="1447800"/>
            </a:xfrm>
            <a:prstGeom prst="downArrow">
              <a:avLst>
                <a:gd name="adj1" fmla="val 50000"/>
                <a:gd name="adj2" fmla="val 125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65" name="Down Arrow 76">
              <a:extLst>
                <a:ext uri="{FF2B5EF4-FFF2-40B4-BE49-F238E27FC236}">
                  <a16:creationId xmlns:a16="http://schemas.microsoft.com/office/drawing/2014/main" id="{5BE6A794-F404-63D2-217B-7B6C64AF66EB}"/>
                </a:ext>
              </a:extLst>
            </p:cNvPr>
            <p:cNvSpPr/>
            <p:nvPr/>
          </p:nvSpPr>
          <p:spPr>
            <a:xfrm>
              <a:off x="6938773" y="2975771"/>
              <a:ext cx="301752" cy="1447800"/>
            </a:xfrm>
            <a:prstGeom prst="downArrow">
              <a:avLst>
                <a:gd name="adj1" fmla="val 50000"/>
                <a:gd name="adj2" fmla="val 125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760027A8-CC2F-6A3C-8CA7-DFB55C41D7E6}"/>
              </a:ext>
            </a:extLst>
          </p:cNvPr>
          <p:cNvGrpSpPr/>
          <p:nvPr/>
        </p:nvGrpSpPr>
        <p:grpSpPr>
          <a:xfrm>
            <a:off x="5525727" y="4819445"/>
            <a:ext cx="2317316" cy="629925"/>
            <a:chOff x="5859262" y="4811697"/>
            <a:chExt cx="3089755" cy="839900"/>
          </a:xfrm>
        </p:grpSpPr>
        <p:sp>
          <p:nvSpPr>
            <p:cNvPr id="170" name="67Text">
              <a:extLst>
                <a:ext uri="{FF2B5EF4-FFF2-40B4-BE49-F238E27FC236}">
                  <a16:creationId xmlns:a16="http://schemas.microsoft.com/office/drawing/2014/main" id="{458A6E8C-0918-0F1B-F055-8966F58AF245}"/>
                </a:ext>
              </a:extLst>
            </p:cNvPr>
            <p:cNvSpPr txBox="1"/>
            <p:nvPr/>
          </p:nvSpPr>
          <p:spPr>
            <a:xfrm>
              <a:off x="6217248" y="5158885"/>
              <a:ext cx="2731769" cy="49271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100" i="1" dirty="0">
                  <a:solidFill>
                    <a:srgbClr val="965900"/>
                  </a:solidFill>
                  <a:latin typeface="Cambria" panose="02040503050406030204" pitchFamily="18" charset="0"/>
                </a:rPr>
                <a:t>Sense Amplifier</a:t>
              </a:r>
            </a:p>
          </p:txBody>
        </p:sp>
        <p:sp>
          <p:nvSpPr>
            <p:cNvPr id="171" name="Freeform 89">
              <a:extLst>
                <a:ext uri="{FF2B5EF4-FFF2-40B4-BE49-F238E27FC236}">
                  <a16:creationId xmlns:a16="http://schemas.microsoft.com/office/drawing/2014/main" id="{33D67B07-2ED9-515E-A6AC-2017F4091932}"/>
                </a:ext>
              </a:extLst>
            </p:cNvPr>
            <p:cNvSpPr/>
            <p:nvPr/>
          </p:nvSpPr>
          <p:spPr>
            <a:xfrm>
              <a:off x="5859262" y="4811697"/>
              <a:ext cx="532660" cy="612559"/>
            </a:xfrm>
            <a:custGeom>
              <a:avLst/>
              <a:gdLst>
                <a:gd name="connsiteX0" fmla="*/ 532660 w 532660"/>
                <a:gd name="connsiteY0" fmla="*/ 612559 h 612559"/>
                <a:gd name="connsiteX1" fmla="*/ 106532 w 532660"/>
                <a:gd name="connsiteY1" fmla="*/ 390618 h 612559"/>
                <a:gd name="connsiteX2" fmla="*/ 0 w 532660"/>
                <a:gd name="connsiteY2" fmla="*/ 0 h 612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2660" h="612559">
                  <a:moveTo>
                    <a:pt x="532660" y="612559"/>
                  </a:moveTo>
                  <a:cubicBezTo>
                    <a:pt x="363984" y="552635"/>
                    <a:pt x="195309" y="492711"/>
                    <a:pt x="106532" y="390618"/>
                  </a:cubicBezTo>
                  <a:cubicBezTo>
                    <a:pt x="17755" y="288525"/>
                    <a:pt x="8877" y="144262"/>
                    <a:pt x="0" y="0"/>
                  </a:cubicBezTo>
                </a:path>
              </a:pathLst>
            </a:custGeom>
            <a:noFill/>
            <a:ln w="25400">
              <a:solidFill>
                <a:srgbClr val="9659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A18FE174-4933-8D87-703C-C25FC7F6BEC8}"/>
              </a:ext>
            </a:extLst>
          </p:cNvPr>
          <p:cNvGrpSpPr/>
          <p:nvPr/>
        </p:nvGrpSpPr>
        <p:grpSpPr>
          <a:xfrm>
            <a:off x="5050346" y="3104982"/>
            <a:ext cx="2043684" cy="330613"/>
            <a:chOff x="4583430" y="2539526"/>
            <a:chExt cx="2724912" cy="440817"/>
          </a:xfrm>
          <a:solidFill>
            <a:srgbClr val="C00000"/>
          </a:solidFill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11DD26CF-DB24-4E8D-4325-7EAB93B6CC32}"/>
                </a:ext>
              </a:extLst>
            </p:cNvPr>
            <p:cNvSpPr/>
            <p:nvPr/>
          </p:nvSpPr>
          <p:spPr>
            <a:xfrm>
              <a:off x="5497830" y="2541431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77C6721E-5A36-CCA6-07BF-FC6030FA7352}"/>
                </a:ext>
              </a:extLst>
            </p:cNvPr>
            <p:cNvSpPr/>
            <p:nvPr/>
          </p:nvSpPr>
          <p:spPr>
            <a:xfrm>
              <a:off x="5955030" y="2541431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68F2083A-7BA1-1E98-408E-645612BB14AE}"/>
                </a:ext>
              </a:extLst>
            </p:cNvPr>
            <p:cNvSpPr/>
            <p:nvPr/>
          </p:nvSpPr>
          <p:spPr>
            <a:xfrm>
              <a:off x="6412230" y="2541431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5F1E8BC1-9383-2947-8418-DF78F4718537}"/>
                </a:ext>
              </a:extLst>
            </p:cNvPr>
            <p:cNvSpPr/>
            <p:nvPr/>
          </p:nvSpPr>
          <p:spPr>
            <a:xfrm>
              <a:off x="6869430" y="2539526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367F29B9-B9AD-6A67-506D-B2AB6BBABCED}"/>
                </a:ext>
              </a:extLst>
            </p:cNvPr>
            <p:cNvSpPr/>
            <p:nvPr/>
          </p:nvSpPr>
          <p:spPr>
            <a:xfrm>
              <a:off x="4583430" y="2539526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10DF48CB-D7C6-CC65-CEE9-DD54503B02C6}"/>
                </a:ext>
              </a:extLst>
            </p:cNvPr>
            <p:cNvSpPr/>
            <p:nvPr/>
          </p:nvSpPr>
          <p:spPr>
            <a:xfrm>
              <a:off x="5040630" y="2539526"/>
              <a:ext cx="438912" cy="438912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mbria" panose="02040503050406030204" pitchFamily="18" charset="0"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0FE44660-AAE0-6F3E-FC8D-AFECF0114025}"/>
              </a:ext>
            </a:extLst>
          </p:cNvPr>
          <p:cNvGrpSpPr/>
          <p:nvPr/>
        </p:nvGrpSpPr>
        <p:grpSpPr>
          <a:xfrm>
            <a:off x="6955930" y="2306120"/>
            <a:ext cx="1342023" cy="369534"/>
            <a:chOff x="7469123" y="1642246"/>
            <a:chExt cx="1789364" cy="492712"/>
          </a:xfrm>
        </p:grpSpPr>
        <p:sp>
          <p:nvSpPr>
            <p:cNvPr id="180" name="67Text">
              <a:extLst>
                <a:ext uri="{FF2B5EF4-FFF2-40B4-BE49-F238E27FC236}">
                  <a16:creationId xmlns:a16="http://schemas.microsoft.com/office/drawing/2014/main" id="{556D7D9F-1FF1-3E2A-CCCF-04092F5AEB1A}"/>
                </a:ext>
              </a:extLst>
            </p:cNvPr>
            <p:cNvSpPr txBox="1"/>
            <p:nvPr/>
          </p:nvSpPr>
          <p:spPr>
            <a:xfrm>
              <a:off x="7548372" y="1642246"/>
              <a:ext cx="1710115" cy="49271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100"/>
                </a:lnSpc>
              </a:pPr>
              <a:r>
                <a:rPr lang="en-US" sz="2100" i="1" dirty="0">
                  <a:solidFill>
                    <a:srgbClr val="133C8F"/>
                  </a:solidFill>
                  <a:latin typeface="Cambria" panose="02040503050406030204" pitchFamily="18" charset="0"/>
                </a:rPr>
                <a:t>DRAM Cell</a:t>
              </a:r>
            </a:p>
          </p:txBody>
        </p:sp>
        <p:sp>
          <p:nvSpPr>
            <p:cNvPr id="181" name="Freeform 109">
              <a:extLst>
                <a:ext uri="{FF2B5EF4-FFF2-40B4-BE49-F238E27FC236}">
                  <a16:creationId xmlns:a16="http://schemas.microsoft.com/office/drawing/2014/main" id="{97343C3A-6B2C-AACF-E2E2-12F75DF56BAC}"/>
                </a:ext>
              </a:extLst>
            </p:cNvPr>
            <p:cNvSpPr/>
            <p:nvPr/>
          </p:nvSpPr>
          <p:spPr>
            <a:xfrm>
              <a:off x="7469123" y="1926860"/>
              <a:ext cx="608075" cy="103854"/>
            </a:xfrm>
            <a:custGeom>
              <a:avLst/>
              <a:gdLst>
                <a:gd name="connsiteX0" fmla="*/ 443884 w 443884"/>
                <a:gd name="connsiteY0" fmla="*/ 0 h 719091"/>
                <a:gd name="connsiteX1" fmla="*/ 168676 w 443884"/>
                <a:gd name="connsiteY1" fmla="*/ 186431 h 719091"/>
                <a:gd name="connsiteX2" fmla="*/ 0 w 443884"/>
                <a:gd name="connsiteY2" fmla="*/ 719091 h 719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884" h="719091">
                  <a:moveTo>
                    <a:pt x="443884" y="0"/>
                  </a:moveTo>
                  <a:cubicBezTo>
                    <a:pt x="343270" y="33291"/>
                    <a:pt x="242657" y="66583"/>
                    <a:pt x="168676" y="186431"/>
                  </a:cubicBezTo>
                  <a:cubicBezTo>
                    <a:pt x="94695" y="306279"/>
                    <a:pt x="47347" y="512685"/>
                    <a:pt x="0" y="719091"/>
                  </a:cubicBezTo>
                </a:path>
              </a:pathLst>
            </a:custGeom>
            <a:noFill/>
            <a:ln w="25400">
              <a:solidFill>
                <a:srgbClr val="133C8F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0000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85" name="Graphic 184" descr="Clock">
            <a:extLst>
              <a:ext uri="{FF2B5EF4-FFF2-40B4-BE49-F238E27FC236}">
                <a16:creationId xmlns:a16="http://schemas.microsoft.com/office/drawing/2014/main" id="{74D1D7C2-485F-A79D-2F5C-765AB6CFE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0107" y="2864970"/>
            <a:ext cx="1618854" cy="1618854"/>
          </a:xfrm>
          <a:prstGeom prst="rect">
            <a:avLst/>
          </a:prstGeom>
        </p:spPr>
      </p:pic>
      <p:sp>
        <p:nvSpPr>
          <p:cNvPr id="186" name="Round Diagonal Corner Rectangle 105">
            <a:extLst>
              <a:ext uri="{FF2B5EF4-FFF2-40B4-BE49-F238E27FC236}">
                <a16:creationId xmlns:a16="http://schemas.microsoft.com/office/drawing/2014/main" id="{C5D8CBBF-EBB6-7873-181B-9FF09DBAB74C}"/>
              </a:ext>
            </a:extLst>
          </p:cNvPr>
          <p:cNvSpPr/>
          <p:nvPr/>
        </p:nvSpPr>
        <p:spPr bwMode="auto">
          <a:xfrm>
            <a:off x="2044820" y="2398281"/>
            <a:ext cx="1080209" cy="466690"/>
          </a:xfrm>
          <a:prstGeom prst="round2DiagRect">
            <a:avLst/>
          </a:prstGeom>
          <a:solidFill>
            <a:srgbClr val="DAD3F9"/>
          </a:solidFill>
          <a:ln w="9525" cap="flat" cmpd="sng" algn="ctr">
            <a:solidFill>
              <a:srgbClr val="3F1C9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3F1C98"/>
                </a:solidFill>
              </a:rPr>
              <a:t>Activate</a:t>
            </a: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032C2EEE-F59A-4C8C-93AF-0C89A47D9A8E}"/>
              </a:ext>
            </a:extLst>
          </p:cNvPr>
          <p:cNvCxnSpPr>
            <a:cxnSpLocks/>
          </p:cNvCxnSpPr>
          <p:nvPr/>
        </p:nvCxnSpPr>
        <p:spPr>
          <a:xfrm>
            <a:off x="2586089" y="2923025"/>
            <a:ext cx="0" cy="11814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0066D97B-33F1-02CB-324E-A3EC0FDC15C8}"/>
              </a:ext>
            </a:extLst>
          </p:cNvPr>
          <p:cNvCxnSpPr>
            <a:cxnSpLocks/>
          </p:cNvCxnSpPr>
          <p:nvPr/>
        </p:nvCxnSpPr>
        <p:spPr>
          <a:xfrm>
            <a:off x="3091193" y="3992747"/>
            <a:ext cx="142691" cy="7711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5677F9FD-E606-9C78-999C-72014358E0BC}"/>
              </a:ext>
            </a:extLst>
          </p:cNvPr>
          <p:cNvCxnSpPr>
            <a:cxnSpLocks/>
          </p:cNvCxnSpPr>
          <p:nvPr/>
        </p:nvCxnSpPr>
        <p:spPr>
          <a:xfrm>
            <a:off x="1833510" y="3669815"/>
            <a:ext cx="158145" cy="173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Round Diagonal Corner Rectangle 105">
            <a:extLst>
              <a:ext uri="{FF2B5EF4-FFF2-40B4-BE49-F238E27FC236}">
                <a16:creationId xmlns:a16="http://schemas.microsoft.com/office/drawing/2014/main" id="{5C69BEB4-313F-5562-AD37-C948010A10D2}"/>
              </a:ext>
            </a:extLst>
          </p:cNvPr>
          <p:cNvSpPr/>
          <p:nvPr/>
        </p:nvSpPr>
        <p:spPr bwMode="auto">
          <a:xfrm>
            <a:off x="450836" y="3441216"/>
            <a:ext cx="1295075" cy="466690"/>
          </a:xfrm>
          <a:prstGeom prst="round2DiagRect">
            <a:avLst/>
          </a:prstGeom>
          <a:solidFill>
            <a:srgbClr val="DAD3F9"/>
          </a:solidFill>
          <a:ln w="9525" cap="flat" cmpd="sng" algn="ctr">
            <a:solidFill>
              <a:srgbClr val="3F1C9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3F1C98"/>
                </a:solidFill>
              </a:rPr>
              <a:t>Precharge</a:t>
            </a:r>
            <a:endParaRPr lang="en-US" sz="2000" dirty="0">
              <a:solidFill>
                <a:srgbClr val="3F1C98"/>
              </a:solidFill>
            </a:endParaRPr>
          </a:p>
        </p:txBody>
      </p:sp>
      <p:sp>
        <p:nvSpPr>
          <p:cNvPr id="191" name="Round Diagonal Corner Rectangle 105">
            <a:extLst>
              <a:ext uri="{FF2B5EF4-FFF2-40B4-BE49-F238E27FC236}">
                <a16:creationId xmlns:a16="http://schemas.microsoft.com/office/drawing/2014/main" id="{50381939-B941-46CB-B19E-D5B677D852A9}"/>
              </a:ext>
            </a:extLst>
          </p:cNvPr>
          <p:cNvSpPr/>
          <p:nvPr/>
        </p:nvSpPr>
        <p:spPr bwMode="auto">
          <a:xfrm>
            <a:off x="3319702" y="3992747"/>
            <a:ext cx="911892" cy="547918"/>
          </a:xfrm>
          <a:prstGeom prst="round2DiagRect">
            <a:avLst/>
          </a:prstGeom>
          <a:solidFill>
            <a:srgbClr val="DAD3F9"/>
          </a:solidFill>
          <a:ln w="9525" cap="flat" cmpd="sng" algn="ctr">
            <a:solidFill>
              <a:srgbClr val="3F1C9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3F1C98"/>
                </a:solidFill>
              </a:rPr>
              <a:t>Read/Write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15597C4-B7AF-CCA8-3D3E-EDE275D07721}"/>
              </a:ext>
            </a:extLst>
          </p:cNvPr>
          <p:cNvGrpSpPr/>
          <p:nvPr/>
        </p:nvGrpSpPr>
        <p:grpSpPr>
          <a:xfrm>
            <a:off x="4945380" y="1737888"/>
            <a:ext cx="2243900" cy="461665"/>
            <a:chOff x="4340295" y="1484772"/>
            <a:chExt cx="2518744" cy="461665"/>
          </a:xfrm>
        </p:grpSpPr>
        <p:sp>
          <p:nvSpPr>
            <p:cNvPr id="9" name="TextBox 112">
              <a:extLst>
                <a:ext uri="{FF2B5EF4-FFF2-40B4-BE49-F238E27FC236}">
                  <a16:creationId xmlns:a16="http://schemas.microsoft.com/office/drawing/2014/main" id="{E6672B98-8A05-D673-63E3-1256841C2962}"/>
                </a:ext>
              </a:extLst>
            </p:cNvPr>
            <p:cNvSpPr txBox="1"/>
            <p:nvPr/>
          </p:nvSpPr>
          <p:spPr>
            <a:xfrm>
              <a:off x="4361999" y="1484772"/>
              <a:ext cx="2475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solidFill>
                    <a:srgbClr val="922600"/>
                  </a:solidFill>
                </a:rPr>
                <a:t>DRAM Bank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7CF64E7-FC63-99BB-D482-EFDE58B05D4B}"/>
                </a:ext>
              </a:extLst>
            </p:cNvPr>
            <p:cNvCxnSpPr>
              <a:cxnSpLocks/>
            </p:cNvCxnSpPr>
            <p:nvPr/>
          </p:nvCxnSpPr>
          <p:spPr>
            <a:xfrm>
              <a:off x="4340295" y="1866362"/>
              <a:ext cx="2518744" cy="0"/>
            </a:xfrm>
            <a:prstGeom prst="line">
              <a:avLst/>
            </a:prstGeom>
            <a:ln w="38100">
              <a:solidFill>
                <a:srgbClr val="922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319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5" dur="indefinite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"/>
                            </p:stCondLst>
                            <p:childTnLst>
                              <p:par>
                                <p:cTn id="2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7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"/>
                            </p:stCondLst>
                            <p:childTnLst>
                              <p:par>
                                <p:cTn id="27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1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1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09" grpId="1" animBg="1"/>
      <p:bldP spid="111" grpId="0" animBg="1"/>
      <p:bldP spid="111" grpId="1" animBg="1"/>
      <p:bldP spid="113" grpId="0" animBg="1"/>
      <p:bldP spid="113" grpId="1" animBg="1"/>
      <p:bldP spid="115" grpId="0" animBg="1"/>
      <p:bldP spid="115" grpId="1" animBg="1"/>
      <p:bldP spid="117" grpId="0" animBg="1"/>
      <p:bldP spid="117" grpId="1" animBg="1"/>
      <p:bldP spid="119" grpId="0" animBg="1"/>
      <p:bldP spid="119" grpId="1" animBg="1"/>
      <p:bldP spid="186" grpId="0" animBg="1"/>
      <p:bldP spid="190" grpId="0" animBg="1"/>
      <p:bldP spid="19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9BC3E7-D94A-F7E4-8FB3-E7030719C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6A672-EE8F-C02A-99C3-37C7BF220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50</a:t>
            </a:fld>
            <a:endParaRPr lang="tr-TR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56148D-C2AD-C192-538A-F28CEAAE8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N</a:t>
            </a:r>
            <a:r>
              <a:rPr lang="en-US" sz="4400" baseline="-25000" dirty="0"/>
              <a:t>RH </a:t>
            </a:r>
            <a:r>
              <a:rPr lang="en-US" dirty="0"/>
              <a:t>Reduction Distribution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D90A9B-8B5A-5788-FEF1-2DE60453E9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87" b="9160"/>
          <a:stretch/>
        </p:blipFill>
        <p:spPr>
          <a:xfrm>
            <a:off x="707011" y="1251466"/>
            <a:ext cx="8336432" cy="3022815"/>
          </a:xfrm>
          <a:prstGeom prst="rect">
            <a:avLst/>
          </a:prstGeom>
        </p:spPr>
      </p:pic>
      <p:sp>
        <p:nvSpPr>
          <p:cNvPr id="6" name="Dikdörtgen 7">
            <a:extLst>
              <a:ext uri="{FF2B5EF4-FFF2-40B4-BE49-F238E27FC236}">
                <a16:creationId xmlns:a16="http://schemas.microsoft.com/office/drawing/2014/main" id="{86F6F1DE-8CDC-9824-45B9-53BE15A4D80B}"/>
              </a:ext>
            </a:extLst>
          </p:cNvPr>
          <p:cNvSpPr/>
          <p:nvPr/>
        </p:nvSpPr>
        <p:spPr bwMode="auto">
          <a:xfrm>
            <a:off x="-96715" y="5156462"/>
            <a:ext cx="9337430" cy="1190783"/>
          </a:xfrm>
          <a:prstGeom prst="rect">
            <a:avLst/>
          </a:prstGeom>
          <a:solidFill>
            <a:srgbClr val="C4D7FC"/>
          </a:solidFill>
          <a:ln w="57150" cap="flat" cmpd="sng" algn="ctr">
            <a:solidFill>
              <a:srgbClr val="133C8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Rows that are highly vulnerable with full charge restoration </a:t>
            </a:r>
            <a:b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solidFill>
                  <a:srgbClr val="660E3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do not exhibit the largest </a:t>
            </a:r>
            <a:r>
              <a:rPr lang="en-US" sz="2400" b="1" dirty="0">
                <a:solidFill>
                  <a:srgbClr val="660E3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400" b="1" baseline="-25000" dirty="0">
                <a:solidFill>
                  <a:srgbClr val="660E3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RH </a:t>
            </a:r>
            <a:r>
              <a:rPr lang="en-US" sz="2400" b="1" dirty="0">
                <a:solidFill>
                  <a:srgbClr val="660E3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reductions </a:t>
            </a:r>
            <a:b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with partial charge restoration</a:t>
            </a:r>
            <a:endParaRPr lang="en-US" sz="2400" b="1" dirty="0">
              <a:solidFill>
                <a:srgbClr val="660E36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8540E0-9913-7ED9-14CF-A1FDAF72A95B}"/>
              </a:ext>
            </a:extLst>
          </p:cNvPr>
          <p:cNvSpPr txBox="1"/>
          <p:nvPr/>
        </p:nvSpPr>
        <p:spPr>
          <a:xfrm>
            <a:off x="2352971" y="4221025"/>
            <a:ext cx="5599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RowHammer Threshold with </a:t>
            </a:r>
            <a:b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Full Charge Restoration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FB9E81-FF96-3F68-E09A-A688D946F56B}"/>
              </a:ext>
            </a:extLst>
          </p:cNvPr>
          <p:cNvSpPr txBox="1"/>
          <p:nvPr/>
        </p:nvSpPr>
        <p:spPr>
          <a:xfrm rot="16200000">
            <a:off x="-1863666" y="2339262"/>
            <a:ext cx="4488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Normalized </a:t>
            </a:r>
            <a:b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RowHammer Threshold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406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C03AD3-A7C4-61F0-4A6A-B872C05FA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11EBB-C100-2A0D-3010-080C4ABC8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51</a:t>
            </a:fld>
            <a:endParaRPr lang="tr-TR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C5AC9F-67A3-4228-89A6-590B191D1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Effect of Partial Charge Restoration</a:t>
            </a:r>
            <a:br>
              <a:rPr lang="en-US" sz="2800" dirty="0"/>
            </a:br>
            <a:r>
              <a:rPr lang="en-US" sz="2800" dirty="0"/>
              <a:t>on RowHammer Bit-Error-Rate (BER)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70F576-3663-69E0-5633-422393A238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08" b="20104"/>
          <a:stretch/>
        </p:blipFill>
        <p:spPr>
          <a:xfrm>
            <a:off x="1104900" y="1136315"/>
            <a:ext cx="8039100" cy="3297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A83A58-8CE6-7994-F6A0-79B9DFDFBDDC}"/>
              </a:ext>
            </a:extLst>
          </p:cNvPr>
          <p:cNvSpPr txBox="1"/>
          <p:nvPr/>
        </p:nvSpPr>
        <p:spPr>
          <a:xfrm>
            <a:off x="2324690" y="4343400"/>
            <a:ext cx="5599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Charge Restoration Latency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D74BE0-A80B-1129-3FA3-BF758B9357BF}"/>
              </a:ext>
            </a:extLst>
          </p:cNvPr>
          <p:cNvSpPr txBox="1"/>
          <p:nvPr/>
        </p:nvSpPr>
        <p:spPr>
          <a:xfrm rot="16200000">
            <a:off x="-1583784" y="2308144"/>
            <a:ext cx="44880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Normalized </a:t>
            </a:r>
            <a:b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RowHammer BER</a:t>
            </a:r>
            <a:endParaRPr lang="en-US" sz="2800" dirty="0"/>
          </a:p>
        </p:txBody>
      </p:sp>
      <p:sp>
        <p:nvSpPr>
          <p:cNvPr id="9" name="Dikdörtgen 7">
            <a:extLst>
              <a:ext uri="{FF2B5EF4-FFF2-40B4-BE49-F238E27FC236}">
                <a16:creationId xmlns:a16="http://schemas.microsoft.com/office/drawing/2014/main" id="{FDA0C5A2-171D-DCBD-03F0-0066211D5B27}"/>
              </a:ext>
            </a:extLst>
          </p:cNvPr>
          <p:cNvSpPr/>
          <p:nvPr/>
        </p:nvSpPr>
        <p:spPr bwMode="auto">
          <a:xfrm>
            <a:off x="-96715" y="4952376"/>
            <a:ext cx="9337430" cy="1394869"/>
          </a:xfrm>
          <a:prstGeom prst="rect">
            <a:avLst/>
          </a:prstGeom>
          <a:solidFill>
            <a:srgbClr val="C4D7FC"/>
          </a:solidFill>
          <a:ln w="57150" cap="flat" cmpd="sng" algn="ctr">
            <a:solidFill>
              <a:srgbClr val="133C8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Charge restoration latency </a:t>
            </a:r>
            <a:b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can </a:t>
            </a:r>
            <a:r>
              <a:rPr lang="en-US" sz="2800" b="1" dirty="0">
                <a:solidFill>
                  <a:srgbClr val="660E3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be reduced without significantly affecting </a:t>
            </a:r>
            <a:br>
              <a:rPr lang="en-US" sz="2800" b="1" dirty="0">
                <a:solidFill>
                  <a:srgbClr val="660E3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660E3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RowHammer Bit-Error-Rate</a:t>
            </a:r>
          </a:p>
        </p:txBody>
      </p:sp>
    </p:spTree>
    <p:extLst>
      <p:ext uri="{BB962C8B-B14F-4D97-AF65-F5344CB8AC3E}">
        <p14:creationId xmlns:p14="http://schemas.microsoft.com/office/powerpoint/2010/main" val="69597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687280-5E5D-D1BC-6F9D-373B42E00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85690-AA61-5A64-EFE0-5E08410F9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52</a:t>
            </a:fld>
            <a:endParaRPr lang="tr-TR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0D39C04-2522-2F3E-7310-F5FA62509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Combined Effect of Partial Charge Restoration and Temperature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3995BD9-5F59-97FF-A4F4-8D621CEBDCA7}"/>
              </a:ext>
            </a:extLst>
          </p:cNvPr>
          <p:cNvGrpSpPr/>
          <p:nvPr/>
        </p:nvGrpSpPr>
        <p:grpSpPr>
          <a:xfrm>
            <a:off x="1067978" y="1224003"/>
            <a:ext cx="7642202" cy="3267502"/>
            <a:chOff x="1600199" y="1028273"/>
            <a:chExt cx="6795655" cy="29055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07BC86-B127-4797-DB93-CF0FFF6F0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597" r="6788" b="58383"/>
            <a:stretch/>
          </p:blipFill>
          <p:spPr>
            <a:xfrm>
              <a:off x="1600199" y="1028273"/>
              <a:ext cx="6795655" cy="227690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902F91-F71D-CEEE-0A6A-B31D8EC21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597" t="73999" r="6788" b="13814"/>
            <a:stretch/>
          </p:blipFill>
          <p:spPr>
            <a:xfrm>
              <a:off x="1600199" y="3267075"/>
              <a:ext cx="6795655" cy="66675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CE550AB-56A3-91A6-3CFF-94A7C90A2715}"/>
              </a:ext>
            </a:extLst>
          </p:cNvPr>
          <p:cNvSpPr txBox="1"/>
          <p:nvPr/>
        </p:nvSpPr>
        <p:spPr>
          <a:xfrm>
            <a:off x="2407206" y="4413071"/>
            <a:ext cx="5599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Charge Restoration Latency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6141D6-C9C2-7465-4DDE-09FDAE436D01}"/>
              </a:ext>
            </a:extLst>
          </p:cNvPr>
          <p:cNvSpPr txBox="1"/>
          <p:nvPr/>
        </p:nvSpPr>
        <p:spPr>
          <a:xfrm rot="16200000">
            <a:off x="-1446792" y="2380701"/>
            <a:ext cx="4214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Normalized </a:t>
            </a:r>
            <a:b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RowHammer Threshold</a:t>
            </a:r>
            <a:endParaRPr lang="en-US" sz="2800" dirty="0"/>
          </a:p>
        </p:txBody>
      </p:sp>
      <p:sp>
        <p:nvSpPr>
          <p:cNvPr id="12" name="Dikdörtgen 7">
            <a:extLst>
              <a:ext uri="{FF2B5EF4-FFF2-40B4-BE49-F238E27FC236}">
                <a16:creationId xmlns:a16="http://schemas.microsoft.com/office/drawing/2014/main" id="{E501651C-8EB0-8248-9409-3E342D53D1F3}"/>
              </a:ext>
            </a:extLst>
          </p:cNvPr>
          <p:cNvSpPr/>
          <p:nvPr/>
        </p:nvSpPr>
        <p:spPr bwMode="auto">
          <a:xfrm>
            <a:off x="-96715" y="4952376"/>
            <a:ext cx="9337430" cy="1394869"/>
          </a:xfrm>
          <a:prstGeom prst="rect">
            <a:avLst/>
          </a:prstGeom>
          <a:solidFill>
            <a:srgbClr val="C4D7FC"/>
          </a:solidFill>
          <a:ln w="57150" cap="flat" cmpd="sng" algn="ctr">
            <a:solidFill>
              <a:srgbClr val="133C8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>
                <a:solidFill>
                  <a:srgbClr val="660E3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No significant impact of temperature </a:t>
            </a:r>
            <a:b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on the effect of charge restoration latency </a:t>
            </a:r>
            <a:b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on RowHammer vulnerability</a:t>
            </a:r>
            <a:endParaRPr lang="en-US" sz="2800" b="1" dirty="0">
              <a:solidFill>
                <a:srgbClr val="660E36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84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955390-1725-8BC8-3DC5-693A8C0D2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EDB88-AB23-7C80-9DB4-D768F49A8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53</a:t>
            </a:fld>
            <a:endParaRPr lang="tr-TR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C52CC3-FDCD-06A0-6E2A-6F860854A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Effect of Partial Charge Restoration </a:t>
            </a:r>
            <a:br>
              <a:rPr lang="en-US" sz="3200" dirty="0"/>
            </a:br>
            <a:r>
              <a:rPr lang="en-US" sz="3200" dirty="0"/>
              <a:t>on Data Retention Time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706F44-C318-FB50-7829-94F4F8F2E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1417957"/>
            <a:ext cx="7858125" cy="28795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7B87C5-C82E-0F7F-D109-7FA4A13C17E6}"/>
              </a:ext>
            </a:extLst>
          </p:cNvPr>
          <p:cNvSpPr txBox="1"/>
          <p:nvPr/>
        </p:nvSpPr>
        <p:spPr>
          <a:xfrm>
            <a:off x="2054781" y="4218575"/>
            <a:ext cx="5599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Charge Restoration Latency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01577F-D117-BEAA-FAC9-B18AA6C1F4D8}"/>
              </a:ext>
            </a:extLst>
          </p:cNvPr>
          <p:cNvSpPr txBox="1"/>
          <p:nvPr/>
        </p:nvSpPr>
        <p:spPr>
          <a:xfrm rot="16200000">
            <a:off x="-1446792" y="2380701"/>
            <a:ext cx="4214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Fraction of Rows with</a:t>
            </a:r>
            <a:b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Data Retention Bitflips</a:t>
            </a:r>
            <a:endParaRPr lang="en-US" sz="2800" dirty="0"/>
          </a:p>
        </p:txBody>
      </p:sp>
      <p:sp>
        <p:nvSpPr>
          <p:cNvPr id="11" name="Dikdörtgen 7">
            <a:extLst>
              <a:ext uri="{FF2B5EF4-FFF2-40B4-BE49-F238E27FC236}">
                <a16:creationId xmlns:a16="http://schemas.microsoft.com/office/drawing/2014/main" id="{07A50C6E-36F2-927E-7772-E8D62CFB0337}"/>
              </a:ext>
            </a:extLst>
          </p:cNvPr>
          <p:cNvSpPr/>
          <p:nvPr/>
        </p:nvSpPr>
        <p:spPr bwMode="auto">
          <a:xfrm>
            <a:off x="-96715" y="4964768"/>
            <a:ext cx="9337430" cy="1382478"/>
          </a:xfrm>
          <a:prstGeom prst="rect">
            <a:avLst/>
          </a:prstGeom>
          <a:solidFill>
            <a:srgbClr val="C4D7FC"/>
          </a:solidFill>
          <a:ln w="57150" cap="flat" cmpd="sng" algn="ctr">
            <a:solidFill>
              <a:srgbClr val="133C8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Charge restoration latency can </a:t>
            </a:r>
            <a:r>
              <a:rPr lang="en-US" sz="2800" b="1" dirty="0">
                <a:solidFill>
                  <a:srgbClr val="660E3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be significantly reduced </a:t>
            </a:r>
            <a:b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to a safe minimum value </a:t>
            </a:r>
            <a:b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660E3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without causing data retention failures</a:t>
            </a:r>
          </a:p>
        </p:txBody>
      </p:sp>
    </p:spTree>
    <p:extLst>
      <p:ext uri="{BB962C8B-B14F-4D97-AF65-F5344CB8AC3E}">
        <p14:creationId xmlns:p14="http://schemas.microsoft.com/office/powerpoint/2010/main" val="149602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FDD324-7F31-408D-5B34-9C782E932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F170E-59C5-4ED2-7AF0-7F5CDB1B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54</a:t>
            </a:fld>
            <a:endParaRPr lang="tr-TR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A63EA4-93A0-B82E-95D0-2480D7ED3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Effect of Partial Charge Restoration </a:t>
            </a:r>
            <a:br>
              <a:rPr lang="en-US" sz="3200" dirty="0"/>
            </a:br>
            <a:r>
              <a:rPr lang="en-US" sz="3200" dirty="0"/>
              <a:t>on Half-Double Access Pattern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0ED3F4-238A-30EE-7E20-0B49322FEE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00"/>
          <a:stretch/>
        </p:blipFill>
        <p:spPr>
          <a:xfrm>
            <a:off x="1009649" y="1248475"/>
            <a:ext cx="7515225" cy="32185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4E5098-DFED-10A4-D6D5-62AED0FFD0AA}"/>
              </a:ext>
            </a:extLst>
          </p:cNvPr>
          <p:cNvSpPr txBox="1"/>
          <p:nvPr/>
        </p:nvSpPr>
        <p:spPr>
          <a:xfrm>
            <a:off x="2031314" y="4374870"/>
            <a:ext cx="5599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Charge Restoration Latency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DE2D7-BCDF-E543-13D4-D2434A574A99}"/>
              </a:ext>
            </a:extLst>
          </p:cNvPr>
          <p:cNvSpPr txBox="1"/>
          <p:nvPr/>
        </p:nvSpPr>
        <p:spPr>
          <a:xfrm rot="16200000">
            <a:off x="-1522992" y="2380701"/>
            <a:ext cx="4214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Fraction of Rows with</a:t>
            </a:r>
            <a:b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Half-Double Bitflips (%)</a:t>
            </a:r>
            <a:endParaRPr lang="en-US" sz="2800" dirty="0"/>
          </a:p>
        </p:txBody>
      </p:sp>
      <p:sp>
        <p:nvSpPr>
          <p:cNvPr id="10" name="Dikdörtgen 7">
            <a:extLst>
              <a:ext uri="{FF2B5EF4-FFF2-40B4-BE49-F238E27FC236}">
                <a16:creationId xmlns:a16="http://schemas.microsoft.com/office/drawing/2014/main" id="{8F753607-CEF9-F859-0B51-072D05EFB02E}"/>
              </a:ext>
            </a:extLst>
          </p:cNvPr>
          <p:cNvSpPr/>
          <p:nvPr/>
        </p:nvSpPr>
        <p:spPr bwMode="auto">
          <a:xfrm>
            <a:off x="-96715" y="4932762"/>
            <a:ext cx="9337430" cy="1184918"/>
          </a:xfrm>
          <a:prstGeom prst="rect">
            <a:avLst/>
          </a:prstGeom>
          <a:solidFill>
            <a:srgbClr val="C4D7FC"/>
          </a:solidFill>
          <a:ln w="57150" cap="flat" cmpd="sng" algn="ctr">
            <a:solidFill>
              <a:srgbClr val="133C8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sz="3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Charge restoration latency </a:t>
            </a:r>
            <a:br>
              <a:rPr lang="en-US" sz="3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can </a:t>
            </a:r>
            <a:r>
              <a:rPr lang="en-US" sz="3200" b="1" dirty="0">
                <a:solidFill>
                  <a:srgbClr val="660E3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be significantly reduced</a:t>
            </a:r>
            <a:endParaRPr lang="en-US" sz="3200" dirty="0">
              <a:solidFill>
                <a:srgbClr val="660E36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31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FD1DDF-CE9D-99E2-ACD2-4CD57D9BF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73D45-139F-990C-76B8-B10CF241C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55</a:t>
            </a:fld>
            <a:endParaRPr lang="tr-TR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EE2475-D322-ABDE-0C8A-8CE9A4A21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Detailed Implementation of PaCRAM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A6BFB4-7D27-B194-0529-15ED26EFFCF9}"/>
              </a:ext>
            </a:extLst>
          </p:cNvPr>
          <p:cNvSpPr/>
          <p:nvPr/>
        </p:nvSpPr>
        <p:spPr>
          <a:xfrm>
            <a:off x="600042" y="1612871"/>
            <a:ext cx="6311906" cy="3899774"/>
          </a:xfrm>
          <a:prstGeom prst="rect">
            <a:avLst/>
          </a:prstGeom>
          <a:solidFill>
            <a:srgbClr val="FFF9CD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b="1" dirty="0">
                <a:solidFill>
                  <a:schemeClr val="tx1"/>
                </a:solidFill>
              </a:rPr>
              <a:t>Memory Controller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D9E047-F969-43F8-0F94-3114BDB311FC}"/>
              </a:ext>
            </a:extLst>
          </p:cNvPr>
          <p:cNvSpPr/>
          <p:nvPr/>
        </p:nvSpPr>
        <p:spPr>
          <a:xfrm>
            <a:off x="7214131" y="1927675"/>
            <a:ext cx="1431164" cy="35849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</a:rPr>
              <a:t>DRAM 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</a:rPr>
              <a:t>Chip</a:t>
            </a:r>
            <a:b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</a:rPr>
              <a:t>(or module)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31D125-E51A-8AA1-D4C1-AC5F7B26840C}"/>
              </a:ext>
            </a:extLst>
          </p:cNvPr>
          <p:cNvCxnSpPr>
            <a:cxnSpLocks/>
          </p:cNvCxnSpPr>
          <p:nvPr/>
        </p:nvCxnSpPr>
        <p:spPr>
          <a:xfrm>
            <a:off x="2032766" y="2405366"/>
            <a:ext cx="5142015" cy="0"/>
          </a:xfrm>
          <a:prstGeom prst="straightConnector1">
            <a:avLst/>
          </a:prstGeom>
          <a:ln w="698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8BC4A2A-B1FA-DD3E-89FE-04DB4B846745}"/>
              </a:ext>
            </a:extLst>
          </p:cNvPr>
          <p:cNvSpPr txBox="1"/>
          <p:nvPr/>
        </p:nvSpPr>
        <p:spPr>
          <a:xfrm>
            <a:off x="2072116" y="2066812"/>
            <a:ext cx="2571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</a:rPr>
              <a:t>DRAM Commands, Address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A87F2A-DD55-6F99-2E9A-85578D4CDE9C}"/>
              </a:ext>
            </a:extLst>
          </p:cNvPr>
          <p:cNvSpPr/>
          <p:nvPr/>
        </p:nvSpPr>
        <p:spPr>
          <a:xfrm>
            <a:off x="823930" y="2143572"/>
            <a:ext cx="1208836" cy="234949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</a:rPr>
              <a:t>Memory</a:t>
            </a:r>
            <a:b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</a:rPr>
              <a:t>Request</a:t>
            </a:r>
            <a:b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</a:rPr>
              <a:t>Scheduler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58CBED3-2915-99AD-E303-5637BF62B2C0}"/>
              </a:ext>
            </a:extLst>
          </p:cNvPr>
          <p:cNvCxnSpPr>
            <a:cxnSpLocks/>
          </p:cNvCxnSpPr>
          <p:nvPr/>
        </p:nvCxnSpPr>
        <p:spPr>
          <a:xfrm>
            <a:off x="3050280" y="2405365"/>
            <a:ext cx="0" cy="691342"/>
          </a:xfrm>
          <a:prstGeom prst="straightConnector1">
            <a:avLst/>
          </a:prstGeom>
          <a:ln w="698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B86DBA0-7FF5-6C59-3784-B020CDE00FC3}"/>
              </a:ext>
            </a:extLst>
          </p:cNvPr>
          <p:cNvSpPr txBox="1"/>
          <p:nvPr/>
        </p:nvSpPr>
        <p:spPr>
          <a:xfrm>
            <a:off x="3042006" y="2360627"/>
            <a:ext cx="1332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</a:rPr>
              <a:t>Activated</a:t>
            </a:r>
            <a:br>
              <a:rPr lang="en-US" sz="1600" dirty="0">
                <a:latin typeface="Cambria" panose="02040503050406030204" pitchFamily="18" charset="0"/>
              </a:rPr>
            </a:br>
            <a:r>
              <a:rPr lang="en-US" sz="1600" dirty="0">
                <a:latin typeface="Cambria" panose="02040503050406030204" pitchFamily="18" charset="0"/>
              </a:rPr>
              <a:t>Row Address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393961-C52D-BB74-4ABF-8253B47ED900}"/>
              </a:ext>
            </a:extLst>
          </p:cNvPr>
          <p:cNvCxnSpPr>
            <a:cxnSpLocks/>
          </p:cNvCxnSpPr>
          <p:nvPr/>
        </p:nvCxnSpPr>
        <p:spPr>
          <a:xfrm>
            <a:off x="5541544" y="2405365"/>
            <a:ext cx="0" cy="691342"/>
          </a:xfrm>
          <a:prstGeom prst="straightConnector1">
            <a:avLst/>
          </a:prstGeom>
          <a:ln w="698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D57F40A-EA02-F99B-C449-8A58B45504E7}"/>
              </a:ext>
            </a:extLst>
          </p:cNvPr>
          <p:cNvSpPr txBox="1"/>
          <p:nvPr/>
        </p:nvSpPr>
        <p:spPr>
          <a:xfrm>
            <a:off x="5533270" y="2360627"/>
            <a:ext cx="1332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</a:rPr>
              <a:t>Activated</a:t>
            </a:r>
            <a:br>
              <a:rPr lang="en-US" sz="1600" dirty="0">
                <a:latin typeface="Cambria" panose="02040503050406030204" pitchFamily="18" charset="0"/>
              </a:rPr>
            </a:br>
            <a:r>
              <a:rPr lang="en-US" sz="1600" dirty="0">
                <a:latin typeface="Cambria" panose="02040503050406030204" pitchFamily="18" charset="0"/>
              </a:rPr>
              <a:t>Row Address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7AFFD724-B7AC-7213-B844-826E6004F938}"/>
              </a:ext>
            </a:extLst>
          </p:cNvPr>
          <p:cNvCxnSpPr>
            <a:cxnSpLocks/>
            <a:stCxn id="21" idx="2"/>
            <a:endCxn id="18" idx="2"/>
          </p:cNvCxnSpPr>
          <p:nvPr/>
        </p:nvCxnSpPr>
        <p:spPr>
          <a:xfrm rot="5400000">
            <a:off x="2332317" y="3775106"/>
            <a:ext cx="70729" cy="1365198"/>
          </a:xfrm>
          <a:prstGeom prst="bentConnector3">
            <a:avLst>
              <a:gd name="adj1" fmla="val 681770"/>
            </a:avLst>
          </a:prstGeom>
          <a:ln w="69850">
            <a:solidFill>
              <a:srgbClr val="8E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9947FA2E-6A45-38BD-0AF5-91FDE646E2D2}"/>
              </a:ext>
            </a:extLst>
          </p:cNvPr>
          <p:cNvCxnSpPr>
            <a:cxnSpLocks/>
            <a:stCxn id="23" idx="2"/>
            <a:endCxn id="17" idx="2"/>
          </p:cNvCxnSpPr>
          <p:nvPr/>
        </p:nvCxnSpPr>
        <p:spPr>
          <a:xfrm rot="5400000">
            <a:off x="3154254" y="2100375"/>
            <a:ext cx="473273" cy="4312119"/>
          </a:xfrm>
          <a:prstGeom prst="bentConnector3">
            <a:avLst>
              <a:gd name="adj1" fmla="val 220755"/>
            </a:avLst>
          </a:prstGeom>
          <a:ln w="69850">
            <a:solidFill>
              <a:srgbClr val="3F1C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4498723-EBF1-1765-2B1A-758B7DC1A76E}"/>
              </a:ext>
            </a:extLst>
          </p:cNvPr>
          <p:cNvSpPr/>
          <p:nvPr/>
        </p:nvSpPr>
        <p:spPr>
          <a:xfrm>
            <a:off x="823929" y="2590324"/>
            <a:ext cx="821801" cy="190274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4A02C1-6885-8D5E-E605-387EE384A427}"/>
              </a:ext>
            </a:extLst>
          </p:cNvPr>
          <p:cNvSpPr/>
          <p:nvPr/>
        </p:nvSpPr>
        <p:spPr>
          <a:xfrm>
            <a:off x="1330423" y="2590323"/>
            <a:ext cx="709318" cy="190274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E63CC4-6942-A011-826A-DC0B1A333243}"/>
              </a:ext>
            </a:extLst>
          </p:cNvPr>
          <p:cNvSpPr txBox="1"/>
          <p:nvPr/>
        </p:nvSpPr>
        <p:spPr>
          <a:xfrm>
            <a:off x="3017037" y="4366590"/>
            <a:ext cx="1190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D20000"/>
                </a:solidFill>
                <a:latin typeface="Cambria" panose="02040503050406030204" pitchFamily="18" charset="0"/>
              </a:rPr>
              <a:t>Preventive</a:t>
            </a:r>
            <a:br>
              <a:rPr lang="en-US" sz="1600" b="1" dirty="0">
                <a:solidFill>
                  <a:srgbClr val="D20000"/>
                </a:solidFill>
                <a:latin typeface="Cambria" panose="02040503050406030204" pitchFamily="18" charset="0"/>
              </a:rPr>
            </a:br>
            <a:r>
              <a:rPr lang="en-US" sz="1600" b="1" dirty="0">
                <a:solidFill>
                  <a:srgbClr val="D20000"/>
                </a:solidFill>
                <a:latin typeface="Cambria" panose="02040503050406030204" pitchFamily="18" charset="0"/>
              </a:rPr>
              <a:t>Refresh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F33177-A60B-1318-F3BD-39B7F22F1A3F}"/>
              </a:ext>
            </a:extLst>
          </p:cNvPr>
          <p:cNvSpPr txBox="1"/>
          <p:nvPr/>
        </p:nvSpPr>
        <p:spPr>
          <a:xfrm>
            <a:off x="5522494" y="3994331"/>
            <a:ext cx="1190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6D40DC"/>
                </a:solidFill>
                <a:latin typeface="Cambria" panose="02040503050406030204" pitchFamily="18" charset="0"/>
              </a:rPr>
              <a:t>Preventive</a:t>
            </a:r>
            <a:br>
              <a:rPr lang="en-US" sz="1600" b="1" dirty="0">
                <a:solidFill>
                  <a:srgbClr val="6D40DC"/>
                </a:solidFill>
                <a:latin typeface="Cambria" panose="02040503050406030204" pitchFamily="18" charset="0"/>
              </a:rPr>
            </a:br>
            <a:r>
              <a:rPr lang="en-US" sz="1600" b="1" dirty="0">
                <a:solidFill>
                  <a:srgbClr val="6D40DC"/>
                </a:solidFill>
                <a:latin typeface="Cambria" panose="02040503050406030204" pitchFamily="18" charset="0"/>
              </a:rPr>
              <a:t>Refresh</a:t>
            </a:r>
            <a:br>
              <a:rPr lang="en-US" sz="1600" b="1" dirty="0">
                <a:solidFill>
                  <a:srgbClr val="6D40DC"/>
                </a:solidFill>
                <a:latin typeface="Cambria" panose="02040503050406030204" pitchFamily="18" charset="0"/>
              </a:rPr>
            </a:br>
            <a:r>
              <a:rPr lang="en-US" sz="1600" b="1" dirty="0">
                <a:solidFill>
                  <a:srgbClr val="6D40DC"/>
                </a:solidFill>
                <a:latin typeface="Cambria" panose="02040503050406030204" pitchFamily="18" charset="0"/>
              </a:rPr>
              <a:t>Latency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A10EA3-B10B-4DED-DC3D-D57E8DEDEE69}"/>
              </a:ext>
            </a:extLst>
          </p:cNvPr>
          <p:cNvSpPr/>
          <p:nvPr/>
        </p:nvSpPr>
        <p:spPr>
          <a:xfrm>
            <a:off x="2281672" y="3096707"/>
            <a:ext cx="1537215" cy="132563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</a:rPr>
              <a:t>Existing RowHammer Mitigation Solution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63B7D47-5DF1-3F97-F30B-151E692FECBA}"/>
              </a:ext>
            </a:extLst>
          </p:cNvPr>
          <p:cNvCxnSpPr>
            <a:cxnSpLocks/>
          </p:cNvCxnSpPr>
          <p:nvPr/>
        </p:nvCxnSpPr>
        <p:spPr>
          <a:xfrm flipH="1">
            <a:off x="3818887" y="3560257"/>
            <a:ext cx="920104" cy="0"/>
          </a:xfrm>
          <a:prstGeom prst="straightConnector1">
            <a:avLst/>
          </a:prstGeom>
          <a:ln w="69850">
            <a:solidFill>
              <a:srgbClr val="133C8F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60AE15E4-CD71-1474-29B9-FDE226465DB9}"/>
              </a:ext>
            </a:extLst>
          </p:cNvPr>
          <p:cNvSpPr/>
          <p:nvPr/>
        </p:nvSpPr>
        <p:spPr>
          <a:xfrm>
            <a:off x="4738991" y="3096707"/>
            <a:ext cx="1615916" cy="923091"/>
          </a:xfrm>
          <a:prstGeom prst="rect">
            <a:avLst/>
          </a:prstGeom>
          <a:solidFill>
            <a:srgbClr val="DAD3F9"/>
          </a:solidFill>
          <a:ln w="38100">
            <a:solidFill>
              <a:srgbClr val="3F1C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6D40DC"/>
                </a:solidFill>
                <a:latin typeface="Cambria" panose="02040503050406030204" pitchFamily="18" charset="0"/>
              </a:rPr>
              <a:t>PaCRAM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A550DC-D4FF-7A60-FDED-AFCF8025F05D}"/>
              </a:ext>
            </a:extLst>
          </p:cNvPr>
          <p:cNvSpPr txBox="1"/>
          <p:nvPr/>
        </p:nvSpPr>
        <p:spPr>
          <a:xfrm>
            <a:off x="4054466" y="3153515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16CE3"/>
                </a:solidFill>
                <a:latin typeface="Cambria" panose="02040503050406030204" pitchFamily="18" charset="0"/>
              </a:rPr>
              <a:t>N</a:t>
            </a:r>
            <a:r>
              <a:rPr lang="en-US" b="1" baseline="-25000" dirty="0">
                <a:solidFill>
                  <a:srgbClr val="316CE3"/>
                </a:solidFill>
                <a:latin typeface="Cambria" panose="02040503050406030204" pitchFamily="18" charset="0"/>
              </a:rPr>
              <a:t>RH</a:t>
            </a:r>
          </a:p>
        </p:txBody>
      </p:sp>
    </p:spTree>
    <p:extLst>
      <p:ext uri="{BB962C8B-B14F-4D97-AF65-F5344CB8AC3E}">
        <p14:creationId xmlns:p14="http://schemas.microsoft.com/office/powerpoint/2010/main" val="12803499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3ABDF5F-9078-2329-A63F-DD525E180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67150"/>
            <a:ext cx="9143998" cy="2635250"/>
          </a:xfrm>
        </p:spPr>
        <p:txBody>
          <a:bodyPr anchor="ctr"/>
          <a:lstStyle/>
          <a:p>
            <a:r>
              <a:rPr lang="en-US" b="1" dirty="0"/>
              <a:t>F State</a:t>
            </a:r>
            <a:r>
              <a:rPr lang="en-US" dirty="0"/>
              <a:t>: the row has to be refreshed </a:t>
            </a:r>
            <a:br>
              <a:rPr lang="en-US" dirty="0"/>
            </a:br>
            <a:r>
              <a:rPr lang="en-US" dirty="0"/>
              <a:t>	       using </a:t>
            </a:r>
            <a:r>
              <a:rPr lang="en-US" b="1" dirty="0">
                <a:solidFill>
                  <a:srgbClr val="D20000"/>
                </a:solidFill>
              </a:rPr>
              <a:t>full charge restoration</a:t>
            </a:r>
          </a:p>
          <a:p>
            <a:r>
              <a:rPr lang="en-US" b="1" dirty="0"/>
              <a:t>P State</a:t>
            </a:r>
            <a:r>
              <a:rPr lang="en-US" dirty="0"/>
              <a:t>: the row can be refreshed </a:t>
            </a:r>
            <a:br>
              <a:rPr lang="en-US" dirty="0"/>
            </a:br>
            <a:r>
              <a:rPr lang="en-US" dirty="0"/>
              <a:t> 	        using </a:t>
            </a:r>
            <a:r>
              <a:rPr lang="en-US" b="1" dirty="0">
                <a:solidFill>
                  <a:srgbClr val="6D40DC"/>
                </a:solidFill>
              </a:rPr>
              <a:t>partial charge restoration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91C966-C67E-5C25-786F-90A81CF4D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2DE014-D167-A31D-FF89-08F9CEB2E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56</a:t>
            </a:fld>
            <a:endParaRPr lang="tr-TR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EECCD8-0857-43A0-0216-FEDA5E231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Detailed Implementation of PaCRAM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7BDEEA-31ED-15AA-890B-1A979F08A021}"/>
              </a:ext>
            </a:extLst>
          </p:cNvPr>
          <p:cNvSpPr/>
          <p:nvPr/>
        </p:nvSpPr>
        <p:spPr>
          <a:xfrm>
            <a:off x="352234" y="1206631"/>
            <a:ext cx="8439533" cy="2660519"/>
          </a:xfrm>
          <a:prstGeom prst="rect">
            <a:avLst/>
          </a:prstGeom>
          <a:solidFill>
            <a:srgbClr val="DAD3F9"/>
          </a:solidFill>
          <a:ln w="38100">
            <a:solidFill>
              <a:srgbClr val="3F1C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4000" b="1" dirty="0">
                <a:solidFill>
                  <a:srgbClr val="6D40DC"/>
                </a:solidFill>
                <a:latin typeface="Cambria" panose="02040503050406030204" pitchFamily="18" charset="0"/>
              </a:rPr>
              <a:t>PaCRAM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2DB693-2E0F-7D84-D6B9-A7307F8752C9}"/>
              </a:ext>
            </a:extLst>
          </p:cNvPr>
          <p:cNvSpPr/>
          <p:nvPr/>
        </p:nvSpPr>
        <p:spPr>
          <a:xfrm>
            <a:off x="933254" y="2017336"/>
            <a:ext cx="7277492" cy="1630739"/>
          </a:xfrm>
          <a:prstGeom prst="rect">
            <a:avLst/>
          </a:prstGeom>
          <a:solidFill>
            <a:srgbClr val="FFE1E1"/>
          </a:solidFill>
          <a:ln w="38100">
            <a:solidFill>
              <a:srgbClr val="8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8E0000"/>
                </a:solidFill>
              </a:rPr>
              <a:t>Fully Restored Bit Vector (FR)</a:t>
            </a:r>
            <a:endParaRPr lang="en-US" sz="2800" b="1" dirty="0">
              <a:solidFill>
                <a:srgbClr val="8E0000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6544B7C-568F-FDA0-6C30-E4363B2A00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153620"/>
              </p:ext>
            </p:extLst>
          </p:nvPr>
        </p:nvGraphicFramePr>
        <p:xfrm>
          <a:off x="1310326" y="2735606"/>
          <a:ext cx="6523349" cy="370840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622169">
                  <a:extLst>
                    <a:ext uri="{9D8B030D-6E8A-4147-A177-3AD203B41FA5}">
                      <a16:colId xmlns:a16="http://schemas.microsoft.com/office/drawing/2014/main" val="1050791538"/>
                    </a:ext>
                  </a:extLst>
                </a:gridCol>
                <a:gridCol w="622169">
                  <a:extLst>
                    <a:ext uri="{9D8B030D-6E8A-4147-A177-3AD203B41FA5}">
                      <a16:colId xmlns:a16="http://schemas.microsoft.com/office/drawing/2014/main" val="1915324792"/>
                    </a:ext>
                  </a:extLst>
                </a:gridCol>
                <a:gridCol w="622169">
                  <a:extLst>
                    <a:ext uri="{9D8B030D-6E8A-4147-A177-3AD203B41FA5}">
                      <a16:colId xmlns:a16="http://schemas.microsoft.com/office/drawing/2014/main" val="1982876145"/>
                    </a:ext>
                  </a:extLst>
                </a:gridCol>
                <a:gridCol w="622169">
                  <a:extLst>
                    <a:ext uri="{9D8B030D-6E8A-4147-A177-3AD203B41FA5}">
                      <a16:colId xmlns:a16="http://schemas.microsoft.com/office/drawing/2014/main" val="2710979377"/>
                    </a:ext>
                  </a:extLst>
                </a:gridCol>
                <a:gridCol w="622169">
                  <a:extLst>
                    <a:ext uri="{9D8B030D-6E8A-4147-A177-3AD203B41FA5}">
                      <a16:colId xmlns:a16="http://schemas.microsoft.com/office/drawing/2014/main" val="4112459704"/>
                    </a:ext>
                  </a:extLst>
                </a:gridCol>
                <a:gridCol w="622169">
                  <a:extLst>
                    <a:ext uri="{9D8B030D-6E8A-4147-A177-3AD203B41FA5}">
                      <a16:colId xmlns:a16="http://schemas.microsoft.com/office/drawing/2014/main" val="4270434057"/>
                    </a:ext>
                  </a:extLst>
                </a:gridCol>
                <a:gridCol w="1074656">
                  <a:extLst>
                    <a:ext uri="{9D8B030D-6E8A-4147-A177-3AD203B41FA5}">
                      <a16:colId xmlns:a16="http://schemas.microsoft.com/office/drawing/2014/main" val="2600536699"/>
                    </a:ext>
                  </a:extLst>
                </a:gridCol>
                <a:gridCol w="571893">
                  <a:extLst>
                    <a:ext uri="{9D8B030D-6E8A-4147-A177-3AD203B41FA5}">
                      <a16:colId xmlns:a16="http://schemas.microsoft.com/office/drawing/2014/main" val="308100674"/>
                    </a:ext>
                  </a:extLst>
                </a:gridCol>
                <a:gridCol w="571893">
                  <a:extLst>
                    <a:ext uri="{9D8B030D-6E8A-4147-A177-3AD203B41FA5}">
                      <a16:colId xmlns:a16="http://schemas.microsoft.com/office/drawing/2014/main" val="1695049591"/>
                    </a:ext>
                  </a:extLst>
                </a:gridCol>
                <a:gridCol w="571893">
                  <a:extLst>
                    <a:ext uri="{9D8B030D-6E8A-4147-A177-3AD203B41FA5}">
                      <a16:colId xmlns:a16="http://schemas.microsoft.com/office/drawing/2014/main" val="1536666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22127"/>
                  </a:ext>
                </a:extLst>
              </a:tr>
            </a:tbl>
          </a:graphicData>
        </a:graphic>
      </p:graphicFrame>
      <p:sp>
        <p:nvSpPr>
          <p:cNvPr id="10" name="Right Brace 9">
            <a:extLst>
              <a:ext uri="{FF2B5EF4-FFF2-40B4-BE49-F238E27FC236}">
                <a16:creationId xmlns:a16="http://schemas.microsoft.com/office/drawing/2014/main" id="{9857F38F-4419-3067-93BB-CD01159E308F}"/>
              </a:ext>
            </a:extLst>
          </p:cNvPr>
          <p:cNvSpPr/>
          <p:nvPr/>
        </p:nvSpPr>
        <p:spPr>
          <a:xfrm rot="16200000">
            <a:off x="4416457" y="-739626"/>
            <a:ext cx="311085" cy="6523348"/>
          </a:xfrm>
          <a:prstGeom prst="rightBrace">
            <a:avLst>
              <a:gd name="adj1" fmla="val 4048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3AD75B-EE47-F9BF-C5A2-81CA9A0EC7E7}"/>
              </a:ext>
            </a:extLst>
          </p:cNvPr>
          <p:cNvSpPr txBox="1"/>
          <p:nvPr/>
        </p:nvSpPr>
        <p:spPr>
          <a:xfrm>
            <a:off x="2933698" y="1941982"/>
            <a:ext cx="3276602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4472C4"/>
                </a:solidFill>
                <a:latin typeface="Cambria" panose="02040503050406030204" pitchFamily="18" charset="0"/>
              </a:rPr>
              <a:t>Number of Rows</a:t>
            </a:r>
            <a:endParaRPr lang="en-US" sz="2800" dirty="0">
              <a:solidFill>
                <a:srgbClr val="4472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584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5097A5-A5C1-F3A9-8D11-C9B0B5AA0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3F47F3-63E0-5356-935C-9299E181B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57</a:t>
            </a:fld>
            <a:endParaRPr lang="tr-TR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BDB8E-5A0E-BB22-22E2-E749BA036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Determining Preventive Refresh Latency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7A6790-F307-10D9-8BB4-00C5319F7577}"/>
              </a:ext>
            </a:extLst>
          </p:cNvPr>
          <p:cNvSpPr/>
          <p:nvPr/>
        </p:nvSpPr>
        <p:spPr>
          <a:xfrm>
            <a:off x="352233" y="1965390"/>
            <a:ext cx="8439533" cy="2660519"/>
          </a:xfrm>
          <a:prstGeom prst="rect">
            <a:avLst/>
          </a:prstGeom>
          <a:solidFill>
            <a:srgbClr val="DAD3F9"/>
          </a:solidFill>
          <a:ln w="38100">
            <a:solidFill>
              <a:srgbClr val="3F1C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4000" b="1" dirty="0">
                <a:solidFill>
                  <a:srgbClr val="6D40DC"/>
                </a:solidFill>
                <a:latin typeface="Cambria" panose="02040503050406030204" pitchFamily="18" charset="0"/>
              </a:rPr>
              <a:t>PaCRAM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C82388-4604-886F-E36E-A7986548404E}"/>
              </a:ext>
            </a:extLst>
          </p:cNvPr>
          <p:cNvSpPr/>
          <p:nvPr/>
        </p:nvSpPr>
        <p:spPr>
          <a:xfrm>
            <a:off x="933253" y="2776095"/>
            <a:ext cx="7277492" cy="1630739"/>
          </a:xfrm>
          <a:prstGeom prst="rect">
            <a:avLst/>
          </a:prstGeom>
          <a:solidFill>
            <a:srgbClr val="FFE1E1"/>
          </a:solidFill>
          <a:ln w="38100">
            <a:solidFill>
              <a:srgbClr val="8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8E0000"/>
                </a:solidFill>
              </a:rPr>
              <a:t>Fully Restored Bit Vector (FR)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3B375C9-E35E-877E-ED40-68681253F5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319735"/>
              </p:ext>
            </p:extLst>
          </p:nvPr>
        </p:nvGraphicFramePr>
        <p:xfrm>
          <a:off x="1310325" y="3494365"/>
          <a:ext cx="6523349" cy="370840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622169">
                  <a:extLst>
                    <a:ext uri="{9D8B030D-6E8A-4147-A177-3AD203B41FA5}">
                      <a16:colId xmlns:a16="http://schemas.microsoft.com/office/drawing/2014/main" val="1050791538"/>
                    </a:ext>
                  </a:extLst>
                </a:gridCol>
                <a:gridCol w="622169">
                  <a:extLst>
                    <a:ext uri="{9D8B030D-6E8A-4147-A177-3AD203B41FA5}">
                      <a16:colId xmlns:a16="http://schemas.microsoft.com/office/drawing/2014/main" val="1915324792"/>
                    </a:ext>
                  </a:extLst>
                </a:gridCol>
                <a:gridCol w="622169">
                  <a:extLst>
                    <a:ext uri="{9D8B030D-6E8A-4147-A177-3AD203B41FA5}">
                      <a16:colId xmlns:a16="http://schemas.microsoft.com/office/drawing/2014/main" val="1982876145"/>
                    </a:ext>
                  </a:extLst>
                </a:gridCol>
                <a:gridCol w="622169">
                  <a:extLst>
                    <a:ext uri="{9D8B030D-6E8A-4147-A177-3AD203B41FA5}">
                      <a16:colId xmlns:a16="http://schemas.microsoft.com/office/drawing/2014/main" val="2710979377"/>
                    </a:ext>
                  </a:extLst>
                </a:gridCol>
                <a:gridCol w="622169">
                  <a:extLst>
                    <a:ext uri="{9D8B030D-6E8A-4147-A177-3AD203B41FA5}">
                      <a16:colId xmlns:a16="http://schemas.microsoft.com/office/drawing/2014/main" val="4112459704"/>
                    </a:ext>
                  </a:extLst>
                </a:gridCol>
                <a:gridCol w="622169">
                  <a:extLst>
                    <a:ext uri="{9D8B030D-6E8A-4147-A177-3AD203B41FA5}">
                      <a16:colId xmlns:a16="http://schemas.microsoft.com/office/drawing/2014/main" val="4270434057"/>
                    </a:ext>
                  </a:extLst>
                </a:gridCol>
                <a:gridCol w="1074656">
                  <a:extLst>
                    <a:ext uri="{9D8B030D-6E8A-4147-A177-3AD203B41FA5}">
                      <a16:colId xmlns:a16="http://schemas.microsoft.com/office/drawing/2014/main" val="2600536699"/>
                    </a:ext>
                  </a:extLst>
                </a:gridCol>
                <a:gridCol w="571893">
                  <a:extLst>
                    <a:ext uri="{9D8B030D-6E8A-4147-A177-3AD203B41FA5}">
                      <a16:colId xmlns:a16="http://schemas.microsoft.com/office/drawing/2014/main" val="308100674"/>
                    </a:ext>
                  </a:extLst>
                </a:gridCol>
                <a:gridCol w="571893">
                  <a:extLst>
                    <a:ext uri="{9D8B030D-6E8A-4147-A177-3AD203B41FA5}">
                      <a16:colId xmlns:a16="http://schemas.microsoft.com/office/drawing/2014/main" val="1695049591"/>
                    </a:ext>
                  </a:extLst>
                </a:gridCol>
                <a:gridCol w="571893">
                  <a:extLst>
                    <a:ext uri="{9D8B030D-6E8A-4147-A177-3AD203B41FA5}">
                      <a16:colId xmlns:a16="http://schemas.microsoft.com/office/drawing/2014/main" val="1536666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22127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2D1B4CF-4329-3C3F-841B-5269573960E5}"/>
              </a:ext>
            </a:extLst>
          </p:cNvPr>
          <p:cNvCxnSpPr>
            <a:cxnSpLocks/>
          </p:cNvCxnSpPr>
          <p:nvPr/>
        </p:nvCxnSpPr>
        <p:spPr>
          <a:xfrm>
            <a:off x="4580274" y="1038225"/>
            <a:ext cx="0" cy="915595"/>
          </a:xfrm>
          <a:prstGeom prst="straightConnector1">
            <a:avLst/>
          </a:prstGeom>
          <a:ln w="762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05BD42F-92F0-0730-BECE-E6C860BFE2F4}"/>
              </a:ext>
            </a:extLst>
          </p:cNvPr>
          <p:cNvSpPr txBox="1"/>
          <p:nvPr/>
        </p:nvSpPr>
        <p:spPr>
          <a:xfrm>
            <a:off x="4648200" y="939582"/>
            <a:ext cx="2381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Activated</a:t>
            </a:r>
            <a:br>
              <a:rPr lang="en-US" sz="2800" dirty="0">
                <a:latin typeface="Cambria" panose="02040503050406030204" pitchFamily="18" charset="0"/>
              </a:rPr>
            </a:br>
            <a:r>
              <a:rPr lang="en-US" sz="2800" dirty="0">
                <a:latin typeface="Cambria" panose="02040503050406030204" pitchFamily="18" charset="0"/>
              </a:rPr>
              <a:t>Row Address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B16E6C-8BE0-E159-AF39-069857ABE0AC}"/>
              </a:ext>
            </a:extLst>
          </p:cNvPr>
          <p:cNvSpPr txBox="1"/>
          <p:nvPr/>
        </p:nvSpPr>
        <p:spPr>
          <a:xfrm>
            <a:off x="1056929" y="5027761"/>
            <a:ext cx="66110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D20000"/>
                </a:solidFill>
                <a:latin typeface="Cambria" panose="02040503050406030204" pitchFamily="18" charset="0"/>
              </a:rPr>
              <a:t>F</a:t>
            </a:r>
            <a:r>
              <a:rPr lang="en-US" sz="2800" b="1" dirty="0">
                <a:solidFill>
                  <a:srgbClr val="D20000"/>
                </a:solidFill>
                <a:sym typeface="Wingdings" panose="05000000000000000000" pitchFamily="2" charset="2"/>
              </a:rPr>
              <a:t>  </a:t>
            </a:r>
            <a:r>
              <a:rPr lang="en-US" sz="2800" b="1" dirty="0">
                <a:solidFill>
                  <a:srgbClr val="D20000"/>
                </a:solidFill>
                <a:latin typeface="Cambria" panose="02040503050406030204" pitchFamily="18" charset="0"/>
              </a:rPr>
              <a:t>Full Charge Restoration Latency</a:t>
            </a:r>
            <a:br>
              <a:rPr lang="en-US" sz="2800" b="1" dirty="0">
                <a:solidFill>
                  <a:srgbClr val="6D40DC"/>
                </a:solidFill>
                <a:latin typeface="Cambria" panose="02040503050406030204" pitchFamily="18" charset="0"/>
              </a:rPr>
            </a:br>
            <a:r>
              <a:rPr lang="en-US" sz="2800" b="1" dirty="0">
                <a:solidFill>
                  <a:srgbClr val="6D40DC"/>
                </a:solidFill>
                <a:latin typeface="Cambria" panose="02040503050406030204" pitchFamily="18" charset="0"/>
              </a:rPr>
              <a:t>P</a:t>
            </a:r>
            <a:r>
              <a:rPr lang="en-US" sz="2800" b="1" dirty="0">
                <a:solidFill>
                  <a:srgbClr val="D2000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6D40DC"/>
                </a:solidFill>
                <a:sym typeface="Wingdings" panose="05000000000000000000" pitchFamily="2" charset="2"/>
              </a:rPr>
              <a:t></a:t>
            </a:r>
            <a:r>
              <a:rPr lang="en-US" sz="2800" b="1" dirty="0">
                <a:solidFill>
                  <a:srgbClr val="D2000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6D40DC"/>
                </a:solidFill>
                <a:latin typeface="Cambria" panose="02040503050406030204" pitchFamily="18" charset="0"/>
              </a:rPr>
              <a:t>Partial Charge Restoration Latency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E7BB955-3B85-CA03-DA91-8761D011BB5D}"/>
              </a:ext>
            </a:extLst>
          </p:cNvPr>
          <p:cNvCxnSpPr>
            <a:cxnSpLocks/>
          </p:cNvCxnSpPr>
          <p:nvPr/>
        </p:nvCxnSpPr>
        <p:spPr>
          <a:xfrm rot="5400000">
            <a:off x="3272465" y="2186555"/>
            <a:ext cx="1540545" cy="1075074"/>
          </a:xfrm>
          <a:prstGeom prst="bentConnector3">
            <a:avLst>
              <a:gd name="adj1" fmla="val 68549"/>
            </a:avLst>
          </a:prstGeom>
          <a:ln w="762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8752AD7-D0F6-06AB-24EE-D7A9B8F7A251}"/>
              </a:ext>
            </a:extLst>
          </p:cNvPr>
          <p:cNvCxnSpPr>
            <a:cxnSpLocks/>
          </p:cNvCxnSpPr>
          <p:nvPr/>
        </p:nvCxnSpPr>
        <p:spPr>
          <a:xfrm>
            <a:off x="3505200" y="3865205"/>
            <a:ext cx="0" cy="1268770"/>
          </a:xfrm>
          <a:prstGeom prst="straightConnector1">
            <a:avLst/>
          </a:prstGeom>
          <a:ln w="762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228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ABCB79-6F47-5100-000F-978802204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sz="3600" b="1" dirty="0">
                <a:solidFill>
                  <a:srgbClr val="D20000"/>
                </a:solidFill>
                <a:latin typeface="Cambria" panose="02040503050406030204" pitchFamily="18" charset="0"/>
              </a:rPr>
              <a:t>F</a:t>
            </a:r>
            <a:r>
              <a:rPr lang="en-US" sz="3600" b="1" dirty="0">
                <a:solidFill>
                  <a:srgbClr val="D20000"/>
                </a:solidFill>
                <a:sym typeface="Wingdings" panose="05000000000000000000" pitchFamily="2" charset="2"/>
              </a:rPr>
              <a:t> State </a:t>
            </a:r>
            <a:r>
              <a:rPr lang="en-US" sz="3600" b="1" dirty="0">
                <a:sym typeface="Wingdings" panose="05000000000000000000" pitchFamily="2" charset="2"/>
              </a:rPr>
              <a:t> </a:t>
            </a:r>
            <a:r>
              <a:rPr lang="en-US" sz="3600" b="1" dirty="0">
                <a:solidFill>
                  <a:srgbClr val="6D40DC"/>
                </a:solidFill>
                <a:sym typeface="Wingdings" panose="05000000000000000000" pitchFamily="2" charset="2"/>
              </a:rPr>
              <a:t>P State</a:t>
            </a:r>
          </a:p>
          <a:p>
            <a:pPr lvl="1"/>
            <a:r>
              <a:rPr lang="en-US" sz="2800" dirty="0"/>
              <a:t>When the row is refreshed </a:t>
            </a:r>
            <a:br>
              <a:rPr lang="en-US" sz="2800" dirty="0"/>
            </a:br>
            <a:r>
              <a:rPr lang="en-US" sz="2800" dirty="0"/>
              <a:t>using full charge restoration</a:t>
            </a:r>
          </a:p>
          <a:p>
            <a:pPr lvl="1"/>
            <a:r>
              <a:rPr lang="en-US" sz="2800" dirty="0"/>
              <a:t>After fully restoring a row, </a:t>
            </a:r>
            <a:br>
              <a:rPr lang="en-US" sz="2800" dirty="0"/>
            </a:br>
            <a:r>
              <a:rPr lang="en-US" sz="2800" dirty="0"/>
              <a:t>PaCRAM uses partial charge restoration</a:t>
            </a:r>
          </a:p>
          <a:p>
            <a:endParaRPr lang="en-US" sz="3200" dirty="0"/>
          </a:p>
          <a:p>
            <a:r>
              <a:rPr lang="en-US" sz="3600" b="1" dirty="0">
                <a:solidFill>
                  <a:srgbClr val="6D40DC"/>
                </a:solidFill>
                <a:latin typeface="Cambria" panose="02040503050406030204" pitchFamily="18" charset="0"/>
              </a:rPr>
              <a:t>P</a:t>
            </a:r>
            <a:r>
              <a:rPr lang="en-US" sz="3600" b="1" dirty="0">
                <a:solidFill>
                  <a:srgbClr val="6D40DC"/>
                </a:solidFill>
                <a:sym typeface="Wingdings" panose="05000000000000000000" pitchFamily="2" charset="2"/>
              </a:rPr>
              <a:t> State </a:t>
            </a:r>
            <a:r>
              <a:rPr lang="en-US" sz="3600" b="1" dirty="0">
                <a:sym typeface="Wingdings" panose="05000000000000000000" pitchFamily="2" charset="2"/>
              </a:rPr>
              <a:t> </a:t>
            </a:r>
            <a:r>
              <a:rPr lang="en-US" sz="3600" b="1" dirty="0">
                <a:solidFill>
                  <a:srgbClr val="D20000"/>
                </a:solidFill>
                <a:sym typeface="Wingdings" panose="05000000000000000000" pitchFamily="2" charset="2"/>
              </a:rPr>
              <a:t>F State</a:t>
            </a:r>
          </a:p>
          <a:p>
            <a:pPr lvl="1"/>
            <a:r>
              <a:rPr lang="en-US" sz="2800" dirty="0"/>
              <a:t>PaCRAM periodically resets each rows state to F state</a:t>
            </a:r>
          </a:p>
          <a:p>
            <a:pPr lvl="1"/>
            <a:r>
              <a:rPr lang="en-US" sz="2800" b="1" dirty="0">
                <a:solidFill>
                  <a:srgbClr val="133C8F"/>
                </a:solidFill>
              </a:rPr>
              <a:t>Full Charge Restoration Interval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1A52A8-44E2-0DE4-7CD5-A1B5B62B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77190-4AB6-984B-5886-9A0CEDE1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58</a:t>
            </a:fld>
            <a:endParaRPr lang="tr-TR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3D289F-2B80-58EE-0BAD-CF4564096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PaCRAM’s</a:t>
            </a:r>
            <a:r>
              <a:rPr lang="en-US" dirty="0"/>
              <a:t> Row State Transition</a:t>
            </a:r>
          </a:p>
        </p:txBody>
      </p:sp>
    </p:spTree>
    <p:extLst>
      <p:ext uri="{BB962C8B-B14F-4D97-AF65-F5344CB8AC3E}">
        <p14:creationId xmlns:p14="http://schemas.microsoft.com/office/powerpoint/2010/main" val="9091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4EDAA65-EAE6-5911-7E16-312726E70B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b="1" dirty="0">
                    <a:solidFill>
                      <a:srgbClr val="B3195F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To Guarantee </a:t>
                </a:r>
                <a:r>
                  <a:rPr lang="en-US" sz="2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that any victim is </a:t>
                </a:r>
                <a:r>
                  <a:rPr lang="en-US" sz="2800" b="1" dirty="0">
                    <a:solidFill>
                      <a:srgbClr val="B3195F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not refreshed </a:t>
                </a:r>
                <a:br>
                  <a:rPr lang="en-US" sz="2800" b="1" dirty="0">
                    <a:solidFill>
                      <a:srgbClr val="B3195F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by more than a safe number (N</a:t>
                </a:r>
                <a:r>
                  <a:rPr lang="en-US" sz="2800" baseline="-25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PCR</a:t>
                </a:r>
                <a:r>
                  <a:rPr lang="en-US" sz="2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) of </a:t>
                </a:r>
                <a:r>
                  <a:rPr lang="en-US" sz="2800" b="1" dirty="0">
                    <a:solidFill>
                      <a:srgbClr val="B3195F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consecutive </a:t>
                </a:r>
                <a:br>
                  <a:rPr lang="en-US" sz="2800" b="1" dirty="0">
                    <a:solidFill>
                      <a:srgbClr val="B3195F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800" b="1" dirty="0">
                    <a:solidFill>
                      <a:srgbClr val="B3195F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partial charge restorations</a:t>
                </a:r>
              </a:p>
              <a:p>
                <a:endParaRPr lang="en-US" sz="1400" dirty="0"/>
              </a:p>
              <a:p>
                <a:r>
                  <a:rPr lang="en-US" dirty="0"/>
                  <a:t>PaCRAM assumes </a:t>
                </a:r>
                <a:r>
                  <a:rPr lang="en-US" b="1" dirty="0">
                    <a:solidFill>
                      <a:srgbClr val="8E0000"/>
                    </a:solidFill>
                  </a:rPr>
                  <a:t>the worst case </a:t>
                </a:r>
                <a:r>
                  <a:rPr lang="en-US" dirty="0"/>
                  <a:t>where a DRAM row </a:t>
                </a:r>
                <a:br>
                  <a:rPr lang="en-US" dirty="0"/>
                </a:br>
                <a:r>
                  <a:rPr lang="en-US" dirty="0"/>
                  <a:t>is accessed as frequently as possible</a:t>
                </a:r>
              </a:p>
              <a:p>
                <a:r>
                  <a:rPr lang="en-US" dirty="0"/>
                  <a:t>The </a:t>
                </a:r>
                <a:r>
                  <a:rPr lang="en-US" b="1" dirty="0">
                    <a:solidFill>
                      <a:srgbClr val="3F1C98"/>
                    </a:solidFill>
                  </a:rPr>
                  <a:t>smallest time window </a:t>
                </a:r>
                <a:r>
                  <a:rPr lang="en-US" dirty="0"/>
                  <a:t>that can contain </a:t>
                </a:r>
                <a:br>
                  <a:rPr lang="en-US" dirty="0"/>
                </a:br>
                <a:r>
                  <a:rPr lang="en-US" sz="2800" b="1" dirty="0">
                    <a:solidFill>
                      <a:srgbClr val="335020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N</a:t>
                </a:r>
                <a:r>
                  <a:rPr lang="en-US" sz="2800" b="1" baseline="-25000" dirty="0">
                    <a:solidFill>
                      <a:srgbClr val="335020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PCR </a:t>
                </a:r>
                <a:r>
                  <a:rPr lang="en-US" b="1" dirty="0">
                    <a:solidFill>
                      <a:srgbClr val="335020"/>
                    </a:solidFill>
                  </a:rPr>
                  <a:t>preventive refreshes</a:t>
                </a:r>
              </a:p>
              <a:p>
                <a:endParaRPr lang="en-US" sz="4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𝑃𝐶𝑅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𝑅𝐻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𝑅𝐶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𝑅𝐴𝑆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𝑅𝑒𝑑</m:t>
                                  </m:r>
                                </m:e>
                              </m:d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𝑅𝑃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4EDAA65-EAE6-5911-7E16-312726E70B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0" t="-1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A4472-DF87-7F5C-57E0-8BAECBFD1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E11E4-A778-DBC7-B625-6D0689AA4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59</a:t>
            </a:fld>
            <a:endParaRPr lang="tr-TR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D82583-8173-2D50-6598-BF16D7AAC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Full Charge Restoration Interval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95E261-CFA5-849F-352C-537F97CDCA2B}"/>
              </a:ext>
            </a:extLst>
          </p:cNvPr>
          <p:cNvSpPr txBox="1"/>
          <p:nvPr/>
        </p:nvSpPr>
        <p:spPr>
          <a:xfrm>
            <a:off x="2620652" y="5423458"/>
            <a:ext cx="21681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B3195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Attack Time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924093-2E37-8C84-2AB0-36724CB0DD1F}"/>
              </a:ext>
            </a:extLst>
          </p:cNvPr>
          <p:cNvSpPr txBox="1"/>
          <p:nvPr/>
        </p:nvSpPr>
        <p:spPr>
          <a:xfrm>
            <a:off x="4758905" y="5447550"/>
            <a:ext cx="31478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6D40DC"/>
                </a:solidFill>
              </a:rPr>
              <a:t>Preventive </a:t>
            </a:r>
            <a:br>
              <a:rPr lang="en-US" sz="2800" b="1" dirty="0">
                <a:solidFill>
                  <a:srgbClr val="6D40DC"/>
                </a:solidFill>
              </a:rPr>
            </a:br>
            <a:r>
              <a:rPr lang="en-US" sz="2800" b="1" dirty="0">
                <a:solidFill>
                  <a:srgbClr val="6D40DC"/>
                </a:solidFill>
              </a:rPr>
              <a:t>Refresh Latency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92052C-9B61-8C5B-4293-66C4D3D57F4B}"/>
              </a:ext>
            </a:extLst>
          </p:cNvPr>
          <p:cNvSpPr/>
          <p:nvPr/>
        </p:nvSpPr>
        <p:spPr>
          <a:xfrm>
            <a:off x="2837469" y="4911358"/>
            <a:ext cx="1734532" cy="55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E96F0F-4118-625B-1951-AC994A1B4BC9}"/>
              </a:ext>
            </a:extLst>
          </p:cNvPr>
          <p:cNvSpPr/>
          <p:nvPr/>
        </p:nvSpPr>
        <p:spPr>
          <a:xfrm>
            <a:off x="4677267" y="4911358"/>
            <a:ext cx="2930164" cy="55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9A33DE-C4EA-BB6A-8055-30BBEB72FE2B}"/>
              </a:ext>
            </a:extLst>
          </p:cNvPr>
          <p:cNvSpPr/>
          <p:nvPr/>
        </p:nvSpPr>
        <p:spPr>
          <a:xfrm>
            <a:off x="1102937" y="4911358"/>
            <a:ext cx="1734532" cy="55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B11A9D-0E63-C330-E4D5-9277A5DADB67}"/>
              </a:ext>
            </a:extLst>
          </p:cNvPr>
          <p:cNvSpPr/>
          <p:nvPr/>
        </p:nvSpPr>
        <p:spPr>
          <a:xfrm>
            <a:off x="7607431" y="4911358"/>
            <a:ext cx="433632" cy="55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EB2398-140D-361F-5D60-D8AAD099D2B8}"/>
              </a:ext>
            </a:extLst>
          </p:cNvPr>
          <p:cNvSpPr txBox="1"/>
          <p:nvPr/>
        </p:nvSpPr>
        <p:spPr>
          <a:xfrm>
            <a:off x="3083067" y="4113047"/>
            <a:ext cx="40249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16CE3"/>
                </a:solidFill>
              </a:rPr>
              <a:t>Time to Receive One Preventive Refresh</a:t>
            </a:r>
          </a:p>
        </p:txBody>
      </p:sp>
    </p:spTree>
    <p:extLst>
      <p:ext uri="{BB962C8B-B14F-4D97-AF65-F5344CB8AC3E}">
        <p14:creationId xmlns:p14="http://schemas.microsoft.com/office/powerpoint/2010/main" val="201252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 build="allAtOnce"/>
      <p:bldP spid="6" grpId="0" animBg="1"/>
      <p:bldP spid="7" grpId="0" animBg="1"/>
      <p:bldP spid="8" grpId="0" animBg="1"/>
      <p:bldP spid="9" grpId="0" animBg="1"/>
      <p:bldP spid="14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0478E-5E9A-B2AD-A274-7CD16A348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8299" y="6517178"/>
            <a:ext cx="4427556" cy="204298"/>
          </a:xfrm>
        </p:spPr>
        <p:txBody>
          <a:bodyPr/>
          <a:lstStyle/>
          <a:p>
            <a:r>
              <a:rPr lang="tr-TR" b="1" dirty="0"/>
              <a:t>[</a:t>
            </a:r>
            <a:r>
              <a:rPr lang="tr-TR" b="1" dirty="0" err="1"/>
              <a:t>Patel</a:t>
            </a:r>
            <a:r>
              <a:rPr lang="tr-TR" b="1" dirty="0"/>
              <a:t>+, ISCA’17]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F7D297-C81B-60F0-7D07-5E898284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6517178"/>
            <a:ext cx="489065" cy="204298"/>
          </a:xfrm>
        </p:spPr>
        <p:txBody>
          <a:bodyPr/>
          <a:lstStyle/>
          <a:p>
            <a:fld id="{CBE5B309-C2CE-4D90-B104-F7E98438FC65}" type="slidenum">
              <a:rPr lang="tr-TR" smtClean="0"/>
              <a:pPr/>
              <a:t>6</a:t>
            </a:fld>
            <a:endParaRPr lang="tr-T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8E14F-59CD-D04A-E069-EF8364A60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/>
          <a:lstStyle/>
          <a:p>
            <a:r>
              <a:rPr lang="en-US" dirty="0"/>
              <a:t>DRAM Cell Leakage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0815D81-8A71-01FF-AE54-3B154948E93B}"/>
              </a:ext>
            </a:extLst>
          </p:cNvPr>
          <p:cNvSpPr txBox="1">
            <a:spLocks/>
          </p:cNvSpPr>
          <p:nvPr/>
        </p:nvSpPr>
        <p:spPr>
          <a:xfrm>
            <a:off x="75991" y="911225"/>
            <a:ext cx="8987622" cy="6183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latin typeface="+mj-lt"/>
              </a:rPr>
              <a:t>Each cell encodes information in </a:t>
            </a:r>
            <a:r>
              <a:rPr lang="en-US" b="1" dirty="0">
                <a:solidFill>
                  <a:srgbClr val="C00000"/>
                </a:solidFill>
                <a:latin typeface="+mj-lt"/>
              </a:rPr>
              <a:t>leaky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capacitors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C4141D9-CA61-A234-6C6E-E18D658634A6}"/>
              </a:ext>
            </a:extLst>
          </p:cNvPr>
          <p:cNvSpPr txBox="1">
            <a:spLocks/>
          </p:cNvSpPr>
          <p:nvPr/>
        </p:nvSpPr>
        <p:spPr>
          <a:xfrm>
            <a:off x="75991" y="5385716"/>
            <a:ext cx="8987622" cy="105859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latin typeface="+mj-lt"/>
              </a:rPr>
              <a:t>Stored data is </a:t>
            </a:r>
            <a:r>
              <a:rPr lang="en-US" sz="2800" b="1" dirty="0">
                <a:solidFill>
                  <a:srgbClr val="C00000"/>
                </a:solidFill>
                <a:latin typeface="+mj-lt"/>
              </a:rPr>
              <a:t>corrupted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if too much charge leaks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(i.e., the capacitor voltage degrades too much)</a:t>
            </a:r>
            <a:endParaRPr lang="en-US" sz="2800" b="1" dirty="0">
              <a:latin typeface="+mj-lt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072A87-F82D-8069-C90B-5DA73F6EA4A5}"/>
              </a:ext>
            </a:extLst>
          </p:cNvPr>
          <p:cNvGrpSpPr/>
          <p:nvPr/>
        </p:nvGrpSpPr>
        <p:grpSpPr>
          <a:xfrm>
            <a:off x="2572237" y="1413857"/>
            <a:ext cx="3999525" cy="3998791"/>
            <a:chOff x="2486999" y="1392354"/>
            <a:chExt cx="4165605" cy="41648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9337BFE-7C69-E80A-C217-88F6C063431D}"/>
                </a:ext>
              </a:extLst>
            </p:cNvPr>
            <p:cNvSpPr/>
            <p:nvPr/>
          </p:nvSpPr>
          <p:spPr>
            <a:xfrm>
              <a:off x="2486999" y="1392354"/>
              <a:ext cx="4165605" cy="41648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DCE8416-9B0E-5ECF-3345-D71458816BEA}"/>
                </a:ext>
              </a:extLst>
            </p:cNvPr>
            <p:cNvGrpSpPr/>
            <p:nvPr/>
          </p:nvGrpSpPr>
          <p:grpSpPr>
            <a:xfrm>
              <a:off x="2843762" y="2010672"/>
              <a:ext cx="3342898" cy="3111480"/>
              <a:chOff x="2557570" y="1812402"/>
              <a:chExt cx="3342898" cy="311148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4E83387-9B34-CDA9-3860-8439BE453F29}"/>
                  </a:ext>
                </a:extLst>
              </p:cNvPr>
              <p:cNvSpPr/>
              <p:nvPr/>
            </p:nvSpPr>
            <p:spPr>
              <a:xfrm>
                <a:off x="2557570" y="1874038"/>
                <a:ext cx="1197124" cy="371342"/>
              </a:xfrm>
              <a:prstGeom prst="rect">
                <a:avLst/>
              </a:prstGeom>
              <a:no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i="1" dirty="0" err="1">
                    <a:solidFill>
                      <a:schemeClr val="tx1"/>
                    </a:solidFill>
                    <a:latin typeface="Cambria" panose="02040503050406030204" pitchFamily="18" charset="0"/>
                  </a:rPr>
                  <a:t>wordline</a:t>
                </a:r>
                <a:endParaRPr lang="en-US" sz="2000" i="1" dirty="0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562AECD2-4217-1FA7-7E5A-079B417CBA80}"/>
                  </a:ext>
                </a:extLst>
              </p:cNvPr>
              <p:cNvCxnSpPr/>
              <p:nvPr/>
            </p:nvCxnSpPr>
            <p:spPr>
              <a:xfrm flipH="1">
                <a:off x="2557570" y="2195147"/>
                <a:ext cx="3342898" cy="0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44DB65-3545-0E88-0970-18FE854267A2}"/>
                  </a:ext>
                </a:extLst>
              </p:cNvPr>
              <p:cNvSpPr/>
              <p:nvPr/>
            </p:nvSpPr>
            <p:spPr>
              <a:xfrm rot="5400000">
                <a:off x="2517108" y="3820123"/>
                <a:ext cx="1487561" cy="406454"/>
              </a:xfrm>
              <a:prstGeom prst="rect">
                <a:avLst/>
              </a:prstGeom>
              <a:no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i="1" dirty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capacitor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66B9169-BFA2-CB11-7B78-1FBE9B4693D6}"/>
                  </a:ext>
                </a:extLst>
              </p:cNvPr>
              <p:cNvSpPr/>
              <p:nvPr/>
            </p:nvSpPr>
            <p:spPr>
              <a:xfrm>
                <a:off x="2921424" y="2394239"/>
                <a:ext cx="1470874" cy="426355"/>
              </a:xfrm>
              <a:prstGeom prst="rect">
                <a:avLst/>
              </a:prstGeom>
              <a:no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i="1" dirty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access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EF5AE4E-66F8-3479-65DD-811ACE6BC676}"/>
                  </a:ext>
                </a:extLst>
              </p:cNvPr>
              <p:cNvSpPr/>
              <p:nvPr/>
            </p:nvSpPr>
            <p:spPr>
              <a:xfrm>
                <a:off x="2921424" y="2564962"/>
                <a:ext cx="1452774" cy="489927"/>
              </a:xfrm>
              <a:prstGeom prst="rect">
                <a:avLst/>
              </a:prstGeom>
              <a:no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i="1" dirty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transistor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3F24DAD-3C66-E0D2-3DCF-B40B8D67BCBB}"/>
                  </a:ext>
                </a:extLst>
              </p:cNvPr>
              <p:cNvSpPr/>
              <p:nvPr/>
            </p:nvSpPr>
            <p:spPr>
              <a:xfrm rot="5400000">
                <a:off x="5126323" y="4171648"/>
                <a:ext cx="1098348" cy="406119"/>
              </a:xfrm>
              <a:prstGeom prst="rect">
                <a:avLst/>
              </a:prstGeom>
              <a:no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i="1" dirty="0" err="1">
                    <a:solidFill>
                      <a:schemeClr val="tx1"/>
                    </a:solidFill>
                    <a:latin typeface="Cambria" panose="02040503050406030204" pitchFamily="18" charset="0"/>
                  </a:rPr>
                  <a:t>bitline</a:t>
                </a:r>
                <a:endParaRPr lang="en-US" sz="2000" i="1" dirty="0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2CC58283-F77E-8B1E-3E4E-9E9487F452BD}"/>
                  </a:ext>
                </a:extLst>
              </p:cNvPr>
              <p:cNvCxnSpPr/>
              <p:nvPr/>
            </p:nvCxnSpPr>
            <p:spPr>
              <a:xfrm flipV="1">
                <a:off x="5482013" y="1812402"/>
                <a:ext cx="0" cy="3030318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67557951-19E3-EAE1-AF71-DEC7350AE7FD}"/>
                  </a:ext>
                </a:extLst>
              </p:cNvPr>
              <p:cNvCxnSpPr/>
              <p:nvPr/>
            </p:nvCxnSpPr>
            <p:spPr>
              <a:xfrm flipV="1">
                <a:off x="4662341" y="2492189"/>
                <a:ext cx="0" cy="155572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F514B5F-342C-2AD4-895E-C3ADB080808B}"/>
                  </a:ext>
                </a:extLst>
              </p:cNvPr>
              <p:cNvCxnSpPr/>
              <p:nvPr/>
            </p:nvCxnSpPr>
            <p:spPr>
              <a:xfrm flipH="1">
                <a:off x="4411958" y="2654972"/>
                <a:ext cx="499012" cy="0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FA1ECD69-17FB-0F48-A836-18389D335FBC}"/>
                  </a:ext>
                </a:extLst>
              </p:cNvPr>
              <p:cNvCxnSpPr/>
              <p:nvPr/>
            </p:nvCxnSpPr>
            <p:spPr>
              <a:xfrm flipH="1" flipV="1">
                <a:off x="4910967" y="2766192"/>
                <a:ext cx="1" cy="259566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77A8E7BE-F61F-756A-7303-98E095D4EA25}"/>
                  </a:ext>
                </a:extLst>
              </p:cNvPr>
              <p:cNvCxnSpPr/>
              <p:nvPr/>
            </p:nvCxnSpPr>
            <p:spPr>
              <a:xfrm flipH="1">
                <a:off x="4411958" y="2766192"/>
                <a:ext cx="499012" cy="0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1C79F922-6040-E81F-5969-21C99DEB0679}"/>
                  </a:ext>
                </a:extLst>
              </p:cNvPr>
              <p:cNvCxnSpPr/>
              <p:nvPr/>
            </p:nvCxnSpPr>
            <p:spPr>
              <a:xfrm>
                <a:off x="4910967" y="3025758"/>
                <a:ext cx="193166" cy="0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2B158F38-18AD-FA42-5AF3-95C17B1824BF}"/>
                  </a:ext>
                </a:extLst>
              </p:cNvPr>
              <p:cNvCxnSpPr/>
              <p:nvPr/>
            </p:nvCxnSpPr>
            <p:spPr>
              <a:xfrm>
                <a:off x="4218791" y="3025758"/>
                <a:ext cx="193167" cy="0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DE9CD4E7-59B0-399B-8343-58A035E219E8}"/>
                  </a:ext>
                </a:extLst>
              </p:cNvPr>
              <p:cNvCxnSpPr/>
              <p:nvPr/>
            </p:nvCxnSpPr>
            <p:spPr>
              <a:xfrm flipH="1" flipV="1">
                <a:off x="4411957" y="2766192"/>
                <a:ext cx="1" cy="259566"/>
              </a:xfrm>
              <a:prstGeom prst="straightConnector1">
                <a:avLst/>
              </a:prstGeom>
              <a:ln w="508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E41F36BC-953F-D2BC-3E87-EA8C0A72BFA2}"/>
                  </a:ext>
                </a:extLst>
              </p:cNvPr>
              <p:cNvCxnSpPr/>
              <p:nvPr/>
            </p:nvCxnSpPr>
            <p:spPr>
              <a:xfrm>
                <a:off x="4662341" y="2195147"/>
                <a:ext cx="1" cy="321296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8ACECD00-F6BF-6E6A-F235-8DB949B9AF44}"/>
                  </a:ext>
                </a:extLst>
              </p:cNvPr>
              <p:cNvCxnSpPr/>
              <p:nvPr/>
            </p:nvCxnSpPr>
            <p:spPr>
              <a:xfrm flipH="1">
                <a:off x="5104133" y="3025758"/>
                <a:ext cx="377880" cy="0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lbow Connector 44">
                <a:extLst>
                  <a:ext uri="{FF2B5EF4-FFF2-40B4-BE49-F238E27FC236}">
                    <a16:creationId xmlns:a16="http://schemas.microsoft.com/office/drawing/2014/main" id="{9E70F495-573A-388B-1826-F3DFDFA0532A}"/>
                  </a:ext>
                </a:extLst>
              </p:cNvPr>
              <p:cNvCxnSpPr/>
              <p:nvPr/>
            </p:nvCxnSpPr>
            <p:spPr>
              <a:xfrm rot="5400000">
                <a:off x="3572140" y="3155982"/>
                <a:ext cx="774172" cy="519135"/>
              </a:xfrm>
              <a:prstGeom prst="bentConnector3">
                <a:avLst>
                  <a:gd name="adj1" fmla="val -293"/>
                </a:avLst>
              </a:prstGeom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1E386138-CA4C-8C6E-AC75-9907F57F6601}"/>
                  </a:ext>
                </a:extLst>
              </p:cNvPr>
              <p:cNvCxnSpPr/>
              <p:nvPr/>
            </p:nvCxnSpPr>
            <p:spPr>
              <a:xfrm>
                <a:off x="3699658" y="4343967"/>
                <a:ext cx="0" cy="31818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 w="lg" len="med"/>
                <a:tailEnd type="triangl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F95DE90D-6D23-CFD4-3212-1535FB430B01}"/>
                  </a:ext>
                </a:extLst>
              </p:cNvPr>
              <p:cNvCxnSpPr/>
              <p:nvPr/>
            </p:nvCxnSpPr>
            <p:spPr>
              <a:xfrm flipV="1">
                <a:off x="3699658" y="3796933"/>
                <a:ext cx="0" cy="151697"/>
              </a:xfrm>
              <a:prstGeom prst="straightConnector1">
                <a:avLst/>
              </a:prstGeom>
              <a:ln w="50800" cap="rnd">
                <a:solidFill>
                  <a:srgbClr val="C00000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F047BFE5-F772-FE2E-A8DC-28766C55E184}"/>
                  </a:ext>
                </a:extLst>
              </p:cNvPr>
              <p:cNvCxnSpPr/>
              <p:nvPr/>
            </p:nvCxnSpPr>
            <p:spPr>
              <a:xfrm flipH="1">
                <a:off x="3440094" y="4213787"/>
                <a:ext cx="519130" cy="0"/>
              </a:xfrm>
              <a:prstGeom prst="straightConnector1">
                <a:avLst/>
              </a:prstGeom>
              <a:ln w="50800" cap="rnd">
                <a:solidFill>
                  <a:srgbClr val="C00000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B065F4D3-FC72-EA6D-A899-83AD1E0E4C0A}"/>
                  </a:ext>
                </a:extLst>
              </p:cNvPr>
              <p:cNvCxnSpPr/>
              <p:nvPr/>
            </p:nvCxnSpPr>
            <p:spPr>
              <a:xfrm flipH="1">
                <a:off x="3440094" y="3948630"/>
                <a:ext cx="519130" cy="0"/>
              </a:xfrm>
              <a:prstGeom prst="straightConnector1">
                <a:avLst/>
              </a:prstGeom>
              <a:ln w="50800" cap="rnd">
                <a:solidFill>
                  <a:srgbClr val="C00000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AA182F52-80FC-8B47-DF2F-2C708EFAD079}"/>
                  </a:ext>
                </a:extLst>
              </p:cNvPr>
              <p:cNvCxnSpPr/>
              <p:nvPr/>
            </p:nvCxnSpPr>
            <p:spPr>
              <a:xfrm flipV="1">
                <a:off x="3699658" y="4213788"/>
                <a:ext cx="0" cy="130178"/>
              </a:xfrm>
              <a:prstGeom prst="straightConnector1">
                <a:avLst/>
              </a:prstGeom>
              <a:ln w="50800" cap="rnd">
                <a:solidFill>
                  <a:srgbClr val="C00000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A17391-85FE-F1B0-19E4-87F00C7334C6}"/>
              </a:ext>
            </a:extLst>
          </p:cNvPr>
          <p:cNvGrpSpPr/>
          <p:nvPr/>
        </p:nvGrpSpPr>
        <p:grpSpPr>
          <a:xfrm>
            <a:off x="4309340" y="3398209"/>
            <a:ext cx="1264075" cy="1220500"/>
            <a:chOff x="4010043" y="3260836"/>
            <a:chExt cx="1316566" cy="1271181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E9F9F4F-BDD9-0121-1A44-D6A01FB27366}"/>
                </a:ext>
              </a:extLst>
            </p:cNvPr>
            <p:cNvCxnSpPr/>
            <p:nvPr/>
          </p:nvCxnSpPr>
          <p:spPr>
            <a:xfrm>
              <a:off x="4126465" y="3572633"/>
              <a:ext cx="7220" cy="959384"/>
            </a:xfrm>
            <a:prstGeom prst="straightConnector1">
              <a:avLst/>
            </a:prstGeom>
            <a:ln w="76200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0E43AEB-0AB9-3E6B-DC48-36E15D9CAEC2}"/>
                </a:ext>
              </a:extLst>
            </p:cNvPr>
            <p:cNvCxnSpPr/>
            <p:nvPr/>
          </p:nvCxnSpPr>
          <p:spPr>
            <a:xfrm flipV="1">
              <a:off x="4010043" y="3260836"/>
              <a:ext cx="1316566" cy="9662"/>
            </a:xfrm>
            <a:prstGeom prst="straightConnector1">
              <a:avLst/>
            </a:prstGeom>
            <a:ln w="76200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B1D25A8-71A2-94EE-2E2B-D43891A156AE}"/>
                </a:ext>
              </a:extLst>
            </p:cNvPr>
            <p:cNvSpPr/>
            <p:nvPr/>
          </p:nvSpPr>
          <p:spPr>
            <a:xfrm>
              <a:off x="4233845" y="3453258"/>
              <a:ext cx="101316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C00000"/>
                  </a:solidFill>
                  <a:latin typeface="Cambria" panose="02040503050406030204" pitchFamily="18" charset="0"/>
                </a:rPr>
                <a:t>charge</a:t>
              </a:r>
            </a:p>
            <a:p>
              <a:pPr algn="ctr"/>
              <a:r>
                <a:rPr lang="en-US" sz="2000" dirty="0">
                  <a:solidFill>
                    <a:srgbClr val="C00000"/>
                  </a:solidFill>
                  <a:latin typeface="Cambria" panose="02040503050406030204" pitchFamily="18" charset="0"/>
                </a:rPr>
                <a:t>leakage</a:t>
              </a:r>
            </a:p>
            <a:p>
              <a:pPr algn="ctr"/>
              <a:r>
                <a:rPr lang="en-US" sz="2000" dirty="0">
                  <a:solidFill>
                    <a:srgbClr val="C00000"/>
                  </a:solidFill>
                  <a:latin typeface="Cambria" panose="02040503050406030204" pitchFamily="18" charset="0"/>
                </a:rPr>
                <a:t>paths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112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0218B7-5A72-5C53-1172-A390A282B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2836"/>
            <a:ext cx="9143998" cy="4292525"/>
          </a:xfrm>
        </p:spPr>
        <p:txBody>
          <a:bodyPr anchor="ctr">
            <a:normAutofit lnSpcReduction="10000"/>
          </a:bodyPr>
          <a:lstStyle/>
          <a:p>
            <a:r>
              <a:rPr lang="en-US" b="1" dirty="0">
                <a:solidFill>
                  <a:srgbClr val="8E0000"/>
                </a:solidFill>
              </a:rPr>
              <a:t>Chip area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>
                <a:solidFill>
                  <a:srgbClr val="8E0000"/>
                </a:solidFill>
              </a:rPr>
              <a:t>access latency </a:t>
            </a:r>
            <a:r>
              <a:rPr lang="en-US" dirty="0"/>
              <a:t>analysis using CACTI</a:t>
            </a:r>
          </a:p>
          <a:p>
            <a:endParaRPr lang="en-US" dirty="0"/>
          </a:p>
          <a:p>
            <a:r>
              <a:rPr lang="en-US" dirty="0"/>
              <a:t>PaCRAM requires </a:t>
            </a:r>
            <a:r>
              <a:rPr lang="en-US" b="1" dirty="0">
                <a:solidFill>
                  <a:srgbClr val="548235"/>
                </a:solidFill>
              </a:rPr>
              <a:t>1 bit </a:t>
            </a:r>
            <a:r>
              <a:rPr lang="en-US" dirty="0"/>
              <a:t>for each DRAM row</a:t>
            </a:r>
            <a:br>
              <a:rPr lang="en-US" dirty="0"/>
            </a:br>
            <a:r>
              <a:rPr lang="en-US" dirty="0"/>
              <a:t>(Fully Restored Bit Vector)</a:t>
            </a:r>
          </a:p>
          <a:p>
            <a:endParaRPr lang="en-US" dirty="0"/>
          </a:p>
          <a:p>
            <a:r>
              <a:rPr lang="en-US" dirty="0"/>
              <a:t>For a DRAM module with 32 banks and 64K row/bank,</a:t>
            </a:r>
          </a:p>
          <a:p>
            <a:pPr lvl="1"/>
            <a:r>
              <a:rPr lang="en-US" sz="2800" b="1" dirty="0">
                <a:solidFill>
                  <a:srgbClr val="3F1C98"/>
                </a:solidFill>
              </a:rPr>
              <a:t>256 KB of SRAM</a:t>
            </a:r>
          </a:p>
          <a:p>
            <a:pPr lvl="1"/>
            <a:r>
              <a:rPr lang="en-US" sz="2800" b="1" dirty="0">
                <a:solidFill>
                  <a:srgbClr val="3F1C98"/>
                </a:solidFill>
              </a:rPr>
              <a:t>0.09%</a:t>
            </a:r>
            <a:r>
              <a:rPr lang="en-US" sz="2800" dirty="0"/>
              <a:t> of a high-end Intel Xeon processor</a:t>
            </a:r>
          </a:p>
          <a:p>
            <a:pPr lvl="1"/>
            <a:r>
              <a:rPr lang="en-US" sz="2800" b="1" dirty="0">
                <a:solidFill>
                  <a:srgbClr val="3F1C98"/>
                </a:solidFill>
              </a:rPr>
              <a:t>1.35%</a:t>
            </a:r>
            <a:r>
              <a:rPr lang="en-US" sz="2800" dirty="0"/>
              <a:t> of the memory controller area</a:t>
            </a:r>
          </a:p>
          <a:p>
            <a:pPr lvl="1"/>
            <a:r>
              <a:rPr lang="en-US" sz="2800" dirty="0"/>
              <a:t>Access latency of </a:t>
            </a:r>
            <a:r>
              <a:rPr lang="en-US" sz="2800" b="1" dirty="0">
                <a:solidFill>
                  <a:srgbClr val="133C8F"/>
                </a:solidFill>
              </a:rPr>
              <a:t>0.27ns</a:t>
            </a:r>
            <a:r>
              <a:rPr lang="en-US" sz="2800" dirty="0"/>
              <a:t> (&lt;&lt; row activation latency)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201EF1-20DC-31E0-3E63-5B7C2A1EA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CAE8E-252F-0EC9-4ECD-0B80CAD7E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60</a:t>
            </a:fld>
            <a:endParaRPr lang="tr-TR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591DC34-1157-3442-382D-5E79DD7EE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Hardware Complexity Analysis of PaCRAM</a:t>
            </a:r>
          </a:p>
        </p:txBody>
      </p:sp>
      <p:sp>
        <p:nvSpPr>
          <p:cNvPr id="6" name="Dikdörtgen 9">
            <a:extLst>
              <a:ext uri="{FF2B5EF4-FFF2-40B4-BE49-F238E27FC236}">
                <a16:creationId xmlns:a16="http://schemas.microsoft.com/office/drawing/2014/main" id="{62E48978-1828-E863-B4BD-086C516A2572}"/>
              </a:ext>
            </a:extLst>
          </p:cNvPr>
          <p:cNvSpPr/>
          <p:nvPr/>
        </p:nvSpPr>
        <p:spPr bwMode="auto">
          <a:xfrm>
            <a:off x="-97194" y="5220779"/>
            <a:ext cx="9338386" cy="973274"/>
          </a:xfrm>
          <a:prstGeom prst="rect">
            <a:avLst/>
          </a:prstGeom>
          <a:solidFill>
            <a:srgbClr val="C4D7FC"/>
          </a:solidFill>
          <a:ln w="57150" cap="flat" cmpd="sng" algn="ctr">
            <a:solidFill>
              <a:srgbClr val="133C8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>
                <a:solidFill>
                  <a:srgbClr val="3F1C98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PaCRAM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introduces </a:t>
            </a:r>
            <a:r>
              <a:rPr lang="en-US" sz="2800" b="1" dirty="0">
                <a:solidFill>
                  <a:srgbClr val="8E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 small additional area overhead</a:t>
            </a:r>
          </a:p>
        </p:txBody>
      </p:sp>
    </p:spTree>
    <p:extLst>
      <p:ext uri="{BB962C8B-B14F-4D97-AF65-F5344CB8AC3E}">
        <p14:creationId xmlns:p14="http://schemas.microsoft.com/office/powerpoint/2010/main" val="214045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A6B37A-4FE3-1897-24AB-612CC6F42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2836"/>
            <a:ext cx="9143998" cy="5451764"/>
          </a:xfrm>
        </p:spPr>
        <p:txBody>
          <a:bodyPr anchor="ctr"/>
          <a:lstStyle/>
          <a:p>
            <a:r>
              <a:rPr lang="en-US" b="1" dirty="0">
                <a:solidFill>
                  <a:srgbClr val="316CE3"/>
                </a:solidFill>
              </a:rPr>
              <a:t>On-DRAM-die mitigation mechanism</a:t>
            </a:r>
          </a:p>
          <a:p>
            <a:pPr lvl="1"/>
            <a:r>
              <a:rPr lang="en-US" b="1" dirty="0"/>
              <a:t>PRAC</a:t>
            </a:r>
          </a:p>
          <a:p>
            <a:pPr lvl="1"/>
            <a:r>
              <a:rPr lang="en-US" b="1" dirty="0" err="1"/>
              <a:t>Chronus</a:t>
            </a:r>
            <a:endParaRPr lang="en-US" b="1" dirty="0"/>
          </a:p>
          <a:p>
            <a:pPr lvl="1"/>
            <a:r>
              <a:rPr lang="en-US" b="1" dirty="0"/>
              <a:t>…</a:t>
            </a:r>
          </a:p>
          <a:p>
            <a:r>
              <a:rPr lang="en-US" dirty="0"/>
              <a:t>PaCRAM can be implemented </a:t>
            </a:r>
            <a:r>
              <a:rPr lang="en-US" b="1" dirty="0">
                <a:solidFill>
                  <a:srgbClr val="660E36"/>
                </a:solidFill>
              </a:rPr>
              <a:t>inside DRAM chip</a:t>
            </a:r>
          </a:p>
          <a:p>
            <a:pPr lvl="1"/>
            <a:r>
              <a:rPr lang="en-US" dirty="0"/>
              <a:t>On-DRAM-die mitigation mechanism </a:t>
            </a:r>
            <a:r>
              <a:rPr lang="en-US" b="1" dirty="0">
                <a:solidFill>
                  <a:srgbClr val="8E0000"/>
                </a:solidFill>
              </a:rPr>
              <a:t>inserts </a:t>
            </a:r>
            <a:br>
              <a:rPr lang="en-US" b="1" dirty="0">
                <a:solidFill>
                  <a:srgbClr val="8E0000"/>
                </a:solidFill>
              </a:rPr>
            </a:br>
            <a:r>
              <a:rPr lang="en-US" b="1" dirty="0">
                <a:solidFill>
                  <a:srgbClr val="8E0000"/>
                </a:solidFill>
              </a:rPr>
              <a:t>a Back-Off signal</a:t>
            </a:r>
            <a:r>
              <a:rPr lang="en-US" dirty="0"/>
              <a:t> to request a preventive refresh</a:t>
            </a:r>
          </a:p>
          <a:p>
            <a:pPr lvl="1"/>
            <a:r>
              <a:rPr lang="en-US" dirty="0"/>
              <a:t>PaCRAM stores </a:t>
            </a:r>
            <a:r>
              <a:rPr lang="en-US" b="1" dirty="0">
                <a:solidFill>
                  <a:srgbClr val="965900"/>
                </a:solidFill>
              </a:rPr>
              <a:t>the preventive refresh latency</a:t>
            </a:r>
            <a:br>
              <a:rPr lang="en-US" b="1" dirty="0">
                <a:solidFill>
                  <a:srgbClr val="965900"/>
                </a:solidFill>
              </a:rPr>
            </a:br>
            <a:r>
              <a:rPr lang="en-US" b="1" dirty="0">
                <a:solidFill>
                  <a:srgbClr val="965900"/>
                </a:solidFill>
              </a:rPr>
              <a:t>in the mode register (MR)</a:t>
            </a:r>
          </a:p>
          <a:p>
            <a:pPr lvl="1"/>
            <a:r>
              <a:rPr lang="en-US" dirty="0"/>
              <a:t>Memory controller checks the latency value in MR </a:t>
            </a:r>
            <a:br>
              <a:rPr lang="en-US" dirty="0"/>
            </a:br>
            <a:r>
              <a:rPr lang="en-US" dirty="0"/>
              <a:t>and issues </a:t>
            </a:r>
            <a:r>
              <a:rPr lang="en-US" b="1" dirty="0">
                <a:solidFill>
                  <a:srgbClr val="335020"/>
                </a:solidFill>
              </a:rPr>
              <a:t>a preventive refresh with the latency </a:t>
            </a:r>
            <a:br>
              <a:rPr lang="en-US" b="1" dirty="0">
                <a:solidFill>
                  <a:srgbClr val="335020"/>
                </a:solidFill>
              </a:rPr>
            </a:br>
            <a:r>
              <a:rPr lang="en-US" b="1" dirty="0">
                <a:solidFill>
                  <a:srgbClr val="335020"/>
                </a:solidFill>
              </a:rPr>
              <a:t>provided by PaCRAM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AD0B0-E013-45E9-9642-45A807FA7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E5F3E-44BA-9C80-4F26-4A9DC7A0C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61</a:t>
            </a:fld>
            <a:endParaRPr lang="tr-TR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FC3CEF2-783E-4FD9-2CFD-20F9C2861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PaCRAM with on-DRAM-die </a:t>
            </a:r>
            <a:br>
              <a:rPr lang="en-US" sz="3200" dirty="0"/>
            </a:br>
            <a:r>
              <a:rPr lang="en-US" sz="3200" dirty="0"/>
              <a:t>RowHammer Mitigation Mechanisms</a:t>
            </a:r>
          </a:p>
        </p:txBody>
      </p:sp>
    </p:spTree>
    <p:extLst>
      <p:ext uri="{BB962C8B-B14F-4D97-AF65-F5344CB8AC3E}">
        <p14:creationId xmlns:p14="http://schemas.microsoft.com/office/powerpoint/2010/main" val="306607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550A19-0135-69AA-B7D9-F80F72778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For PaCRAM to work </a:t>
            </a:r>
            <a:r>
              <a:rPr lang="en-US" b="1" dirty="0">
                <a:solidFill>
                  <a:srgbClr val="548235"/>
                </a:solidFill>
              </a:rPr>
              <a:t>robustly</a:t>
            </a:r>
            <a:r>
              <a:rPr lang="en-US" dirty="0"/>
              <a:t>,</a:t>
            </a:r>
          </a:p>
          <a:p>
            <a:pPr lvl="1"/>
            <a:r>
              <a:rPr lang="en-US" dirty="0"/>
              <a:t>How much charge restoration latency can be reduced</a:t>
            </a:r>
          </a:p>
          <a:p>
            <a:pPr lvl="1"/>
            <a:r>
              <a:rPr lang="en-US" dirty="0"/>
              <a:t>How RowHammer threshold changes </a:t>
            </a:r>
            <a:br>
              <a:rPr lang="en-US" dirty="0"/>
            </a:br>
            <a:r>
              <a:rPr lang="en-US" dirty="0"/>
              <a:t>with partial charge restoration </a:t>
            </a:r>
          </a:p>
          <a:p>
            <a:pPr lvl="1"/>
            <a:r>
              <a:rPr lang="en-US" dirty="0"/>
              <a:t>How many partial charge restorations </a:t>
            </a:r>
            <a:br>
              <a:rPr lang="en-US" dirty="0"/>
            </a:br>
            <a:r>
              <a:rPr lang="en-US" dirty="0"/>
              <a:t>we can perform consecutively</a:t>
            </a:r>
          </a:p>
          <a:p>
            <a:r>
              <a:rPr lang="en-US" b="1" dirty="0">
                <a:solidFill>
                  <a:srgbClr val="6D40DC"/>
                </a:solidFill>
              </a:rPr>
              <a:t>Profiling</a:t>
            </a:r>
          </a:p>
          <a:p>
            <a:pPr lvl="1"/>
            <a:r>
              <a:rPr lang="en-US" dirty="0"/>
              <a:t>The system perform profiling </a:t>
            </a:r>
            <a:br>
              <a:rPr lang="en-US" dirty="0"/>
            </a:br>
            <a:r>
              <a:rPr lang="en-US" dirty="0"/>
              <a:t>the very first time DRAM is initialized</a:t>
            </a:r>
          </a:p>
          <a:p>
            <a:pPr lvl="1"/>
            <a:r>
              <a:rPr lang="en-US" dirty="0"/>
              <a:t>DRAM manufacturers perform profiling </a:t>
            </a:r>
            <a:br>
              <a:rPr lang="en-US" dirty="0"/>
            </a:br>
            <a:r>
              <a:rPr lang="en-US" dirty="0"/>
              <a:t>and store metadata in SPD</a:t>
            </a:r>
          </a:p>
          <a:p>
            <a:pPr lvl="1"/>
            <a:r>
              <a:rPr lang="en-US" dirty="0"/>
              <a:t>The system can perform online profiling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CC247-AA73-9EAE-2B42-3A5E08903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A372D-EA71-E962-367D-EA470986B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62</a:t>
            </a:fld>
            <a:endParaRPr lang="tr-TR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E295D58-2DDC-739C-AA0B-9E0497DD7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Profiling Cost Analysis</a:t>
            </a:r>
          </a:p>
        </p:txBody>
      </p:sp>
    </p:spTree>
    <p:extLst>
      <p:ext uri="{BB962C8B-B14F-4D97-AF65-F5344CB8AC3E}">
        <p14:creationId xmlns:p14="http://schemas.microsoft.com/office/powerpoint/2010/main" val="50851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C8EAE1-852F-C214-EC5D-97FBCACF4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7963A-B41B-736F-58C7-8CE3221B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63</a:t>
            </a:fld>
            <a:endParaRPr lang="tr-TR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CB4D2B-0A49-F6D7-38E4-B33C24F74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Effect of Charge Restoration Latency</a:t>
            </a:r>
            <a:br>
              <a:rPr lang="en-US" sz="2800" dirty="0"/>
            </a:br>
            <a:r>
              <a:rPr lang="en-US" sz="2800" dirty="0"/>
              <a:t>on System Performance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39D48F-5CCD-F518-A535-7BAEAC67AC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00" r="60312" b="67699"/>
          <a:stretch/>
        </p:blipFill>
        <p:spPr>
          <a:xfrm>
            <a:off x="1814512" y="968518"/>
            <a:ext cx="5514975" cy="3514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707154-962D-7FDD-8080-FDA3069BB5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00" t="95319" r="60312"/>
          <a:stretch/>
        </p:blipFill>
        <p:spPr>
          <a:xfrm>
            <a:off x="1814512" y="4424979"/>
            <a:ext cx="5514975" cy="509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21C42A-FEE6-0E9B-DC3A-7CF23EA12F56}"/>
              </a:ext>
            </a:extLst>
          </p:cNvPr>
          <p:cNvSpPr txBox="1"/>
          <p:nvPr/>
        </p:nvSpPr>
        <p:spPr>
          <a:xfrm>
            <a:off x="2021789" y="4796806"/>
            <a:ext cx="5599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Charge Restoration Latency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3A25E0-2C32-ACFD-4415-ED568D7F5745}"/>
              </a:ext>
            </a:extLst>
          </p:cNvPr>
          <p:cNvSpPr txBox="1"/>
          <p:nvPr/>
        </p:nvSpPr>
        <p:spPr>
          <a:xfrm rot="16200000">
            <a:off x="-769554" y="2447376"/>
            <a:ext cx="4214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System Performance</a:t>
            </a:r>
            <a:b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(Norm. to No PaCRAM)</a:t>
            </a:r>
            <a:endParaRPr lang="en-US" sz="28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2038F3C-F5DD-1399-B58A-FB452D7D14DA}"/>
              </a:ext>
            </a:extLst>
          </p:cNvPr>
          <p:cNvSpPr/>
          <p:nvPr/>
        </p:nvSpPr>
        <p:spPr>
          <a:xfrm>
            <a:off x="2790824" y="1556538"/>
            <a:ext cx="3843337" cy="1091611"/>
          </a:xfrm>
          <a:custGeom>
            <a:avLst/>
            <a:gdLst>
              <a:gd name="connsiteX0" fmla="*/ 0 w 4838700"/>
              <a:gd name="connsiteY0" fmla="*/ 887688 h 887688"/>
              <a:gd name="connsiteX1" fmla="*/ 3200400 w 4838700"/>
              <a:gd name="connsiteY1" fmla="*/ 68538 h 887688"/>
              <a:gd name="connsiteX2" fmla="*/ 4838700 w 4838700"/>
              <a:gd name="connsiteY2" fmla="*/ 97113 h 887688"/>
              <a:gd name="connsiteX0" fmla="*/ 0 w 3843337"/>
              <a:gd name="connsiteY0" fmla="*/ 913250 h 913250"/>
              <a:gd name="connsiteX1" fmla="*/ 3200400 w 3843337"/>
              <a:gd name="connsiteY1" fmla="*/ 94100 h 913250"/>
              <a:gd name="connsiteX2" fmla="*/ 3843337 w 3843337"/>
              <a:gd name="connsiteY2" fmla="*/ 60763 h 913250"/>
              <a:gd name="connsiteX0" fmla="*/ 0 w 3843337"/>
              <a:gd name="connsiteY0" fmla="*/ 868124 h 868124"/>
              <a:gd name="connsiteX1" fmla="*/ 1824038 w 3843337"/>
              <a:gd name="connsiteY1" fmla="*/ 282336 h 868124"/>
              <a:gd name="connsiteX2" fmla="*/ 3843337 w 3843337"/>
              <a:gd name="connsiteY2" fmla="*/ 15637 h 868124"/>
              <a:gd name="connsiteX0" fmla="*/ 0 w 3843337"/>
              <a:gd name="connsiteY0" fmla="*/ 973524 h 973524"/>
              <a:gd name="connsiteX1" fmla="*/ 3105151 w 3843337"/>
              <a:gd name="connsiteY1" fmla="*/ 59123 h 973524"/>
              <a:gd name="connsiteX2" fmla="*/ 3843337 w 3843337"/>
              <a:gd name="connsiteY2" fmla="*/ 121037 h 973524"/>
              <a:gd name="connsiteX0" fmla="*/ 0 w 3843337"/>
              <a:gd name="connsiteY0" fmla="*/ 943919 h 943919"/>
              <a:gd name="connsiteX1" fmla="*/ 3105151 w 3843337"/>
              <a:gd name="connsiteY1" fmla="*/ 29518 h 943919"/>
              <a:gd name="connsiteX2" fmla="*/ 3843337 w 3843337"/>
              <a:gd name="connsiteY2" fmla="*/ 91432 h 943919"/>
              <a:gd name="connsiteX0" fmla="*/ 0 w 3843337"/>
              <a:gd name="connsiteY0" fmla="*/ 969997 h 969997"/>
              <a:gd name="connsiteX1" fmla="*/ 3105151 w 3843337"/>
              <a:gd name="connsiteY1" fmla="*/ 55596 h 969997"/>
              <a:gd name="connsiteX2" fmla="*/ 3843337 w 3843337"/>
              <a:gd name="connsiteY2" fmla="*/ 117510 h 969997"/>
              <a:gd name="connsiteX0" fmla="*/ 0 w 3843337"/>
              <a:gd name="connsiteY0" fmla="*/ 969997 h 969997"/>
              <a:gd name="connsiteX1" fmla="*/ 3105151 w 3843337"/>
              <a:gd name="connsiteY1" fmla="*/ 55596 h 969997"/>
              <a:gd name="connsiteX2" fmla="*/ 3843337 w 3843337"/>
              <a:gd name="connsiteY2" fmla="*/ 117510 h 969997"/>
              <a:gd name="connsiteX0" fmla="*/ 0 w 3843337"/>
              <a:gd name="connsiteY0" fmla="*/ 1098327 h 1098327"/>
              <a:gd name="connsiteX1" fmla="*/ 3267076 w 3843337"/>
              <a:gd name="connsiteY1" fmla="*/ 17239 h 1098327"/>
              <a:gd name="connsiteX2" fmla="*/ 3843337 w 3843337"/>
              <a:gd name="connsiteY2" fmla="*/ 245840 h 1098327"/>
              <a:gd name="connsiteX0" fmla="*/ 0 w 3843337"/>
              <a:gd name="connsiteY0" fmla="*/ 1100077 h 1100077"/>
              <a:gd name="connsiteX1" fmla="*/ 3267076 w 3843337"/>
              <a:gd name="connsiteY1" fmla="*/ 18989 h 1100077"/>
              <a:gd name="connsiteX2" fmla="*/ 3843337 w 3843337"/>
              <a:gd name="connsiteY2" fmla="*/ 247590 h 1100077"/>
              <a:gd name="connsiteX0" fmla="*/ 0 w 3843337"/>
              <a:gd name="connsiteY0" fmla="*/ 1102292 h 1102292"/>
              <a:gd name="connsiteX1" fmla="*/ 3267076 w 3843337"/>
              <a:gd name="connsiteY1" fmla="*/ 21204 h 1102292"/>
              <a:gd name="connsiteX2" fmla="*/ 3843337 w 3843337"/>
              <a:gd name="connsiteY2" fmla="*/ 249805 h 1102292"/>
              <a:gd name="connsiteX0" fmla="*/ 0 w 3843337"/>
              <a:gd name="connsiteY0" fmla="*/ 1102292 h 1102292"/>
              <a:gd name="connsiteX1" fmla="*/ 3267076 w 3843337"/>
              <a:gd name="connsiteY1" fmla="*/ 21204 h 1102292"/>
              <a:gd name="connsiteX2" fmla="*/ 3843337 w 3843337"/>
              <a:gd name="connsiteY2" fmla="*/ 249805 h 1102292"/>
              <a:gd name="connsiteX0" fmla="*/ 0 w 3843337"/>
              <a:gd name="connsiteY0" fmla="*/ 1091611 h 1091611"/>
              <a:gd name="connsiteX1" fmla="*/ 3267076 w 3843337"/>
              <a:gd name="connsiteY1" fmla="*/ 10523 h 1091611"/>
              <a:gd name="connsiteX2" fmla="*/ 3843337 w 3843337"/>
              <a:gd name="connsiteY2" fmla="*/ 239124 h 109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3337" h="1091611">
                <a:moveTo>
                  <a:pt x="0" y="1091611"/>
                </a:moveTo>
                <a:cubicBezTo>
                  <a:pt x="539750" y="833642"/>
                  <a:pt x="3089276" y="47035"/>
                  <a:pt x="3267076" y="10523"/>
                </a:cubicBezTo>
                <a:cubicBezTo>
                  <a:pt x="3516313" y="-30752"/>
                  <a:pt x="3716338" y="50212"/>
                  <a:pt x="3843337" y="239124"/>
                </a:cubicBezTo>
              </a:path>
            </a:pathLst>
          </a:custGeom>
          <a:noFill/>
          <a:ln w="107950">
            <a:solidFill>
              <a:srgbClr val="548235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kdörtgen 9">
            <a:extLst>
              <a:ext uri="{FF2B5EF4-FFF2-40B4-BE49-F238E27FC236}">
                <a16:creationId xmlns:a16="http://schemas.microsoft.com/office/drawing/2014/main" id="{A4900AE6-53EA-848C-86A4-21D19F8CF9D3}"/>
              </a:ext>
            </a:extLst>
          </p:cNvPr>
          <p:cNvSpPr/>
          <p:nvPr/>
        </p:nvSpPr>
        <p:spPr bwMode="auto">
          <a:xfrm>
            <a:off x="-101693" y="5369400"/>
            <a:ext cx="9347384" cy="1040164"/>
          </a:xfrm>
          <a:prstGeom prst="rect">
            <a:avLst/>
          </a:prstGeom>
          <a:solidFill>
            <a:srgbClr val="E2F0D9"/>
          </a:solidFill>
          <a:ln w="57150" cap="flat" cmpd="sng" algn="ctr">
            <a:solidFill>
              <a:srgbClr val="33502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System performance </a:t>
            </a:r>
            <a:r>
              <a:rPr lang="en-US" sz="2800" b="1" dirty="0">
                <a:solidFill>
                  <a:srgbClr val="6D40DC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first increases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2800" b="1" dirty="0">
                <a:solidFill>
                  <a:srgbClr val="3F1C98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D2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then decreases</a:t>
            </a:r>
            <a:br>
              <a:rPr lang="en-US" sz="2800" b="1" dirty="0">
                <a:solidFill>
                  <a:srgbClr val="3F1C98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as charge restoration latency decreases</a:t>
            </a:r>
          </a:p>
        </p:txBody>
      </p:sp>
    </p:spTree>
    <p:extLst>
      <p:ext uri="{BB962C8B-B14F-4D97-AF65-F5344CB8AC3E}">
        <p14:creationId xmlns:p14="http://schemas.microsoft.com/office/powerpoint/2010/main" val="29147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13E54-0128-C48F-DED9-9BF2E398B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5264F-054B-FCDE-4998-DFC08DC55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06870-B021-AF6E-09DE-ADF6298D9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64</a:t>
            </a:fld>
            <a:endParaRPr lang="tr-TR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3C0951-6B4F-896E-F190-97D74785E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Effect of Charge Restoration Latency</a:t>
            </a:r>
            <a:br>
              <a:rPr lang="en-US" sz="2800" dirty="0"/>
            </a:br>
            <a:r>
              <a:rPr lang="en-US" sz="2800" dirty="0"/>
              <a:t>on System Performance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5BB6E2-BD38-766E-CC24-1C939C1637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" r="119" b="381"/>
          <a:stretch/>
        </p:blipFill>
        <p:spPr>
          <a:xfrm>
            <a:off x="830998" y="1836951"/>
            <a:ext cx="8210098" cy="31840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3F77F5-48D5-6257-41C8-5C2DD2374261}"/>
              </a:ext>
            </a:extLst>
          </p:cNvPr>
          <p:cNvSpPr txBox="1"/>
          <p:nvPr/>
        </p:nvSpPr>
        <p:spPr>
          <a:xfrm>
            <a:off x="2285739" y="5021049"/>
            <a:ext cx="5599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Charge Restoration Latency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CC57FB-9A0F-9821-7C91-26B089266429}"/>
              </a:ext>
            </a:extLst>
          </p:cNvPr>
          <p:cNvSpPr txBox="1"/>
          <p:nvPr/>
        </p:nvSpPr>
        <p:spPr>
          <a:xfrm rot="16200000">
            <a:off x="-1691513" y="3013501"/>
            <a:ext cx="42140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System Performance</a:t>
            </a:r>
            <a:b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(Norm. to No PaCRAM)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9608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9FFA3E-1312-AFAB-C42F-3535FBF21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5BA16-7E30-D5F7-867E-D645D0951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65</a:t>
            </a:fld>
            <a:endParaRPr lang="tr-TR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E9B2B7-6CBB-2746-D2E3-3D415EAD4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Reducing Periodic Refresh Latency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8DA62-78A7-46C8-5CCA-92EDABB3D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5" y="949817"/>
            <a:ext cx="8880049" cy="4392757"/>
          </a:xfrm>
          <a:prstGeom prst="rect">
            <a:avLst/>
          </a:prstGeom>
        </p:spPr>
      </p:pic>
      <p:sp>
        <p:nvSpPr>
          <p:cNvPr id="6" name="Dikdörtgen 9">
            <a:extLst>
              <a:ext uri="{FF2B5EF4-FFF2-40B4-BE49-F238E27FC236}">
                <a16:creationId xmlns:a16="http://schemas.microsoft.com/office/drawing/2014/main" id="{C858529B-6250-CF46-4BAA-4304806738EF}"/>
              </a:ext>
            </a:extLst>
          </p:cNvPr>
          <p:cNvSpPr/>
          <p:nvPr/>
        </p:nvSpPr>
        <p:spPr bwMode="auto">
          <a:xfrm>
            <a:off x="-101693" y="5397681"/>
            <a:ext cx="9347384" cy="1040164"/>
          </a:xfrm>
          <a:prstGeom prst="rect">
            <a:avLst/>
          </a:prstGeom>
          <a:solidFill>
            <a:srgbClr val="E2F0D9"/>
          </a:solidFill>
          <a:ln w="57150" cap="flat" cmpd="sng" algn="ctr">
            <a:solidFill>
              <a:srgbClr val="33502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PaCRAM improves the system performance and energy efficiency </a:t>
            </a:r>
            <a:r>
              <a:rPr lang="en-US" sz="2800" b="1" dirty="0">
                <a:solidFill>
                  <a:srgbClr val="8E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by reducing periodic refresh overhead</a:t>
            </a:r>
          </a:p>
        </p:txBody>
      </p:sp>
    </p:spTree>
    <p:extLst>
      <p:ext uri="{BB962C8B-B14F-4D97-AF65-F5344CB8AC3E}">
        <p14:creationId xmlns:p14="http://schemas.microsoft.com/office/powerpoint/2010/main" val="364700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AED61-E6DA-8548-D2FB-D4A2EBD23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10">
            <a:extLst>
              <a:ext uri="{FF2B5EF4-FFF2-40B4-BE49-F238E27FC236}">
                <a16:creationId xmlns:a16="http://schemas.microsoft.com/office/drawing/2014/main" id="{104E0969-9DFB-F60F-589B-4C43D16A4CB9}"/>
              </a:ext>
            </a:extLst>
          </p:cNvPr>
          <p:cNvSpPr>
            <a:spLocks/>
          </p:cNvSpPr>
          <p:nvPr/>
        </p:nvSpPr>
        <p:spPr>
          <a:xfrm>
            <a:off x="0" y="0"/>
            <a:ext cx="9144000" cy="3107267"/>
          </a:xfrm>
          <a:prstGeom prst="rect">
            <a:avLst/>
          </a:prstGeom>
          <a:solidFill>
            <a:srgbClr val="E6E1F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6F599A-A1C4-9A4E-5866-053F84788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015" y="728325"/>
            <a:ext cx="8721970" cy="2378942"/>
          </a:xfrm>
        </p:spPr>
        <p:txBody>
          <a:bodyPr anchor="ctr">
            <a:noAutofit/>
          </a:bodyPr>
          <a:lstStyle/>
          <a:p>
            <a:r>
              <a:rPr lang="en-US" sz="4400" b="1" dirty="0">
                <a:solidFill>
                  <a:srgbClr val="3F1C98"/>
                </a:solidFill>
              </a:rPr>
              <a:t>Understanding RowHammer </a:t>
            </a:r>
            <a:br>
              <a:rPr lang="en-US" sz="4400" b="1" dirty="0">
                <a:solidFill>
                  <a:srgbClr val="3F1C98"/>
                </a:solidFill>
              </a:rPr>
            </a:br>
            <a:r>
              <a:rPr lang="en-US" sz="4400" b="1" dirty="0">
                <a:solidFill>
                  <a:srgbClr val="3F1C98"/>
                </a:solidFill>
              </a:rPr>
              <a:t>Under Reduced Refresh Latency:</a:t>
            </a:r>
            <a:br>
              <a:rPr lang="en-US" sz="3600" b="1" dirty="0">
                <a:solidFill>
                  <a:srgbClr val="3F1C98"/>
                </a:solidFill>
              </a:rPr>
            </a:br>
            <a:r>
              <a:rPr lang="en-US" sz="3400" b="1" dirty="0">
                <a:solidFill>
                  <a:srgbClr val="3F1C98"/>
                </a:solidFill>
              </a:rPr>
              <a:t>Experimental Analysis of Real DRAM Chips </a:t>
            </a:r>
            <a:br>
              <a:rPr lang="en-US" sz="3400" b="1" dirty="0">
                <a:solidFill>
                  <a:srgbClr val="3F1C98"/>
                </a:solidFill>
              </a:rPr>
            </a:br>
            <a:r>
              <a:rPr lang="en-US" sz="3400" b="1" dirty="0">
                <a:solidFill>
                  <a:srgbClr val="3F1C98"/>
                </a:solidFill>
              </a:rPr>
              <a:t>and Implications on Future Solutions</a:t>
            </a:r>
          </a:p>
        </p:txBody>
      </p:sp>
      <p:pic>
        <p:nvPicPr>
          <p:cNvPr id="6" name="Resim 17" descr="grafik, tasarım, yaratıcılık içeren bir resim&#10;&#10;Açıklama otomatik olarak oluşturuldu">
            <a:extLst>
              <a:ext uri="{FF2B5EF4-FFF2-40B4-BE49-F238E27FC236}">
                <a16:creationId xmlns:a16="http://schemas.microsoft.com/office/drawing/2014/main" id="{892F2437-6160-8D26-A633-BD85500DF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52" y="173434"/>
            <a:ext cx="687166" cy="556862"/>
          </a:xfrm>
          <a:prstGeom prst="rect">
            <a:avLst/>
          </a:prstGeom>
        </p:spPr>
      </p:pic>
      <p:pic>
        <p:nvPicPr>
          <p:cNvPr id="7" name="Resim 19" descr="daire, grafik, ekran görüntüsü, tasarım içeren bir resim&#10;&#10;Açıklama otomatik olarak oluşturuldu">
            <a:extLst>
              <a:ext uri="{FF2B5EF4-FFF2-40B4-BE49-F238E27FC236}">
                <a16:creationId xmlns:a16="http://schemas.microsoft.com/office/drawing/2014/main" id="{2AAD5ECD-19AA-F388-65BD-C8E0B624E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33" y="305900"/>
            <a:ext cx="801760" cy="422424"/>
          </a:xfrm>
          <a:prstGeom prst="rect">
            <a:avLst/>
          </a:prstGeom>
        </p:spPr>
      </p:pic>
      <p:pic>
        <p:nvPicPr>
          <p:cNvPr id="8" name="Resim 21" descr="logo, grafik, kırpıntı çizim, simge, sembol içeren bir resim&#10;&#10;Açıklama otomatik olarak oluşturuldu">
            <a:extLst>
              <a:ext uri="{FF2B5EF4-FFF2-40B4-BE49-F238E27FC236}">
                <a16:creationId xmlns:a16="http://schemas.microsoft.com/office/drawing/2014/main" id="{B5E89004-F6FA-7028-22B1-9445BB75F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841" y="126474"/>
            <a:ext cx="501752" cy="604520"/>
          </a:xfrm>
          <a:prstGeom prst="rect">
            <a:avLst/>
          </a:prstGeom>
        </p:spPr>
      </p:pic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DB8342D-D517-244F-22C1-7AD9E6C1B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61" y="5941547"/>
            <a:ext cx="3191256" cy="851002"/>
          </a:xfrm>
          <a:prstGeom prst="rect">
            <a:avLst/>
          </a:prstGeom>
        </p:spPr>
      </p:pic>
      <p:pic>
        <p:nvPicPr>
          <p:cNvPr id="11" name="Graphic 2">
            <a:extLst>
              <a:ext uri="{FF2B5EF4-FFF2-40B4-BE49-F238E27FC236}">
                <a16:creationId xmlns:a16="http://schemas.microsoft.com/office/drawing/2014/main" id="{97935DED-1B80-5132-A0E2-3DF9B2444D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6206" y="5446723"/>
            <a:ext cx="2157984" cy="415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5BD317-141A-A6D3-007E-39E9F9F020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820" t="33599" r="12247" b="30996"/>
          <a:stretch/>
        </p:blipFill>
        <p:spPr>
          <a:xfrm>
            <a:off x="580500" y="6115035"/>
            <a:ext cx="3429000" cy="5899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0FD653-0F52-2FE6-63F5-7187280FEA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4115" y="5413382"/>
            <a:ext cx="2953512" cy="554136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1E419465-F005-8E26-7BEB-D86939F199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107268"/>
            <a:ext cx="9144000" cy="2306114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Yahya Can Tuğrul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Giray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Yağlıkçı</a:t>
            </a:r>
            <a:r>
              <a:rPr lang="en-US" sz="2800" u="none" dirty="0">
                <a:solidFill>
                  <a:prstClr val="black"/>
                </a:solidFill>
                <a:latin typeface="+mj-lt"/>
              </a:rPr>
              <a:t>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İsmail Emir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Yüksel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Ataberk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Olgun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Oğuzhan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Canpolat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Nisa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Bostancı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Mohammad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Sadrosadati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Oğuz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Ergin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Onur Mutlu</a:t>
            </a:r>
            <a:endParaRPr lang="en-US" sz="2800" dirty="0">
              <a:latin typeface="+mj-lt"/>
            </a:endParaRPr>
          </a:p>
        </p:txBody>
      </p:sp>
      <p:pic>
        <p:nvPicPr>
          <p:cNvPr id="3" name="Picture 2" descr="A qr code with a cat&#10;&#10;AI-generated content may be incorrect.">
            <a:extLst>
              <a:ext uri="{FF2B5EF4-FFF2-40B4-BE49-F238E27FC236}">
                <a16:creationId xmlns:a16="http://schemas.microsoft.com/office/drawing/2014/main" id="{34AA4AEB-24AE-A906-2ABC-8D4E7FE4CB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07" y="3160897"/>
            <a:ext cx="1087118" cy="1087118"/>
          </a:xfrm>
          <a:prstGeom prst="rect">
            <a:avLst/>
          </a:prstGeom>
          <a:ln w="38100">
            <a:solidFill>
              <a:srgbClr val="24292F"/>
            </a:solidFill>
          </a:ln>
        </p:spPr>
      </p:pic>
      <p:pic>
        <p:nvPicPr>
          <p:cNvPr id="4" name="Picture 3" descr="A qr code with a red and white cross&#10;&#10;AI-generated content may be incorrect.">
            <a:extLst>
              <a:ext uri="{FF2B5EF4-FFF2-40B4-BE49-F238E27FC236}">
                <a16:creationId xmlns:a16="http://schemas.microsoft.com/office/drawing/2014/main" id="{80B66BA3-C448-8B23-C405-347BFADA77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" y="3157092"/>
            <a:ext cx="1087118" cy="1087118"/>
          </a:xfrm>
          <a:prstGeom prst="rect">
            <a:avLst/>
          </a:prstGeom>
          <a:ln w="38100">
            <a:solidFill>
              <a:srgbClr val="B31B1B"/>
            </a:solidFill>
          </a:ln>
        </p:spPr>
      </p:pic>
    </p:spTree>
    <p:extLst>
      <p:ext uri="{BB962C8B-B14F-4D97-AF65-F5344CB8AC3E}">
        <p14:creationId xmlns:p14="http://schemas.microsoft.com/office/powerpoint/2010/main" val="15696807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EE5A08B-BD6F-FBED-C38D-E6E75CA60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F56C5-5D7F-AA9E-768D-550FA6EEA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6517178"/>
            <a:ext cx="489065" cy="204298"/>
          </a:xfrm>
        </p:spPr>
        <p:txBody>
          <a:bodyPr/>
          <a:lstStyle/>
          <a:p>
            <a:fld id="{CBE5B309-C2CE-4D90-B104-F7E98438FC65}" type="slidenum">
              <a:rPr lang="tr-TR" smtClean="0"/>
              <a:pPr/>
              <a:t>67</a:t>
            </a:fld>
            <a:endParaRPr lang="tr-T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893D89-BEB7-D430-FD9A-932816566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/>
          <a:lstStyle/>
          <a:p>
            <a:r>
              <a:rPr lang="en-US" sz="4400" dirty="0"/>
              <a:t>BANNERS</a:t>
            </a:r>
          </a:p>
        </p:txBody>
      </p:sp>
      <p:sp>
        <p:nvSpPr>
          <p:cNvPr id="11" name="Dikdörtgen 4">
            <a:extLst>
              <a:ext uri="{FF2B5EF4-FFF2-40B4-BE49-F238E27FC236}">
                <a16:creationId xmlns:a16="http://schemas.microsoft.com/office/drawing/2014/main" id="{A5709D49-9759-FF65-931B-60524EF1C1B8}"/>
              </a:ext>
            </a:extLst>
          </p:cNvPr>
          <p:cNvSpPr/>
          <p:nvPr/>
        </p:nvSpPr>
        <p:spPr bwMode="auto">
          <a:xfrm>
            <a:off x="-96715" y="1170263"/>
            <a:ext cx="9337430" cy="548642"/>
          </a:xfrm>
          <a:prstGeom prst="rect">
            <a:avLst/>
          </a:prstGeom>
          <a:solidFill>
            <a:srgbClr val="FFE0D5"/>
          </a:solidFill>
          <a:ln w="57150" cap="flat" cmpd="sng" algn="ctr">
            <a:solidFill>
              <a:srgbClr val="922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922600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AAAAAAA</a:t>
            </a:r>
            <a:endParaRPr kumimoji="0" lang="tr-T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Dikdörtgen 4">
            <a:extLst>
              <a:ext uri="{FF2B5EF4-FFF2-40B4-BE49-F238E27FC236}">
                <a16:creationId xmlns:a16="http://schemas.microsoft.com/office/drawing/2014/main" id="{06279FBF-B459-6565-CE04-FB4C5E567FBC}"/>
              </a:ext>
            </a:extLst>
          </p:cNvPr>
          <p:cNvSpPr/>
          <p:nvPr/>
        </p:nvSpPr>
        <p:spPr bwMode="auto">
          <a:xfrm>
            <a:off x="-96715" y="2040322"/>
            <a:ext cx="9337430" cy="548641"/>
          </a:xfrm>
          <a:prstGeom prst="rect">
            <a:avLst/>
          </a:prstGeom>
          <a:solidFill>
            <a:srgbClr val="FFEBCD"/>
          </a:solidFill>
          <a:ln w="57150" cap="flat" cmpd="sng" algn="ctr">
            <a:solidFill>
              <a:srgbClr val="965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965900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AAAAAAA</a:t>
            </a:r>
            <a:endParaRPr kumimoji="0" lang="tr-T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Dikdörtgen 6">
            <a:extLst>
              <a:ext uri="{FF2B5EF4-FFF2-40B4-BE49-F238E27FC236}">
                <a16:creationId xmlns:a16="http://schemas.microsoft.com/office/drawing/2014/main" id="{79B571DF-7FC6-2AA2-791E-C303FDFCC84B}"/>
              </a:ext>
            </a:extLst>
          </p:cNvPr>
          <p:cNvSpPr/>
          <p:nvPr/>
        </p:nvSpPr>
        <p:spPr bwMode="auto">
          <a:xfrm>
            <a:off x="-96715" y="2925130"/>
            <a:ext cx="9337430" cy="548641"/>
          </a:xfrm>
          <a:prstGeom prst="rect">
            <a:avLst/>
          </a:prstGeom>
          <a:solidFill>
            <a:srgbClr val="C4D7FC"/>
          </a:solidFill>
          <a:ln w="57150" cap="flat" cmpd="sng" algn="ctr">
            <a:solidFill>
              <a:srgbClr val="133C8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rgbClr val="133C8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AAAAAAA</a:t>
            </a:r>
          </a:p>
        </p:txBody>
      </p:sp>
      <p:sp>
        <p:nvSpPr>
          <p:cNvPr id="9" name="Dikdörtgen 7">
            <a:extLst>
              <a:ext uri="{FF2B5EF4-FFF2-40B4-BE49-F238E27FC236}">
                <a16:creationId xmlns:a16="http://schemas.microsoft.com/office/drawing/2014/main" id="{83617144-3B62-3D0B-9FEC-7C7E1CF4BA44}"/>
              </a:ext>
            </a:extLst>
          </p:cNvPr>
          <p:cNvSpPr/>
          <p:nvPr/>
        </p:nvSpPr>
        <p:spPr bwMode="auto">
          <a:xfrm>
            <a:off x="-96715" y="3544651"/>
            <a:ext cx="9337430" cy="548641"/>
          </a:xfrm>
          <a:prstGeom prst="rect">
            <a:avLst/>
          </a:prstGeom>
          <a:solidFill>
            <a:srgbClr val="F9D3E4"/>
          </a:solidFill>
          <a:ln w="57150" cap="flat" cmpd="sng" algn="ctr">
            <a:solidFill>
              <a:srgbClr val="660E3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rgbClr val="660E3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AAAAAAA</a:t>
            </a:r>
            <a:endParaRPr lang="en-US" dirty="0">
              <a:solidFill>
                <a:srgbClr val="660E36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Dikdörtgen 8">
            <a:extLst>
              <a:ext uri="{FF2B5EF4-FFF2-40B4-BE49-F238E27FC236}">
                <a16:creationId xmlns:a16="http://schemas.microsoft.com/office/drawing/2014/main" id="{59523BC1-BB56-9027-FF54-8BADE087D1B8}"/>
              </a:ext>
            </a:extLst>
          </p:cNvPr>
          <p:cNvSpPr/>
          <p:nvPr/>
        </p:nvSpPr>
        <p:spPr bwMode="auto">
          <a:xfrm>
            <a:off x="-96715" y="4434013"/>
            <a:ext cx="9337430" cy="548640"/>
          </a:xfrm>
          <a:prstGeom prst="rect">
            <a:avLst/>
          </a:prstGeom>
          <a:solidFill>
            <a:srgbClr val="DAD3F9"/>
          </a:solidFill>
          <a:ln w="57150" cap="flat" cmpd="sng" algn="ctr">
            <a:solidFill>
              <a:srgbClr val="3F1C9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rgbClr val="3F1C98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AAAAAAA</a:t>
            </a:r>
            <a:endParaRPr lang="en-US" dirty="0">
              <a:solidFill>
                <a:srgbClr val="3F1C98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Dikdörtgen 9">
            <a:extLst>
              <a:ext uri="{FF2B5EF4-FFF2-40B4-BE49-F238E27FC236}">
                <a16:creationId xmlns:a16="http://schemas.microsoft.com/office/drawing/2014/main" id="{A2F16D08-FD04-B177-1B13-7E10A480BDE0}"/>
              </a:ext>
            </a:extLst>
          </p:cNvPr>
          <p:cNvSpPr/>
          <p:nvPr/>
        </p:nvSpPr>
        <p:spPr bwMode="auto">
          <a:xfrm>
            <a:off x="-96715" y="5083730"/>
            <a:ext cx="9337430" cy="548640"/>
          </a:xfrm>
          <a:prstGeom prst="rect">
            <a:avLst/>
          </a:prstGeom>
          <a:solidFill>
            <a:srgbClr val="E2F0D9"/>
          </a:solidFill>
          <a:ln w="57150" cap="flat" cmpd="sng" algn="ctr">
            <a:solidFill>
              <a:srgbClr val="33502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rgbClr val="33502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AAAAAAA</a:t>
            </a:r>
          </a:p>
        </p:txBody>
      </p:sp>
      <p:sp>
        <p:nvSpPr>
          <p:cNvPr id="3" name="Dikdörtgen 9">
            <a:extLst>
              <a:ext uri="{FF2B5EF4-FFF2-40B4-BE49-F238E27FC236}">
                <a16:creationId xmlns:a16="http://schemas.microsoft.com/office/drawing/2014/main" id="{6AC99FDE-112C-4DC7-1CCD-4FF0C5A0543F}"/>
              </a:ext>
            </a:extLst>
          </p:cNvPr>
          <p:cNvSpPr/>
          <p:nvPr/>
        </p:nvSpPr>
        <p:spPr bwMode="auto">
          <a:xfrm>
            <a:off x="-96715" y="5800454"/>
            <a:ext cx="9337430" cy="548640"/>
          </a:xfrm>
          <a:prstGeom prst="rect">
            <a:avLst/>
          </a:prstGeom>
          <a:solidFill>
            <a:srgbClr val="FFE1E1"/>
          </a:solidFill>
          <a:ln w="57150" cap="flat" cmpd="sng" algn="ctr">
            <a:solidFill>
              <a:srgbClr val="8E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rgbClr val="8E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AAAAAAA</a:t>
            </a:r>
          </a:p>
        </p:txBody>
      </p:sp>
    </p:spTree>
    <p:extLst>
      <p:ext uri="{BB962C8B-B14F-4D97-AF65-F5344CB8AC3E}">
        <p14:creationId xmlns:p14="http://schemas.microsoft.com/office/powerpoint/2010/main" val="2364738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ED79C7C2-69F1-A7B2-FFCF-56086C326FEE}"/>
              </a:ext>
            </a:extLst>
          </p:cNvPr>
          <p:cNvSpPr/>
          <p:nvPr/>
        </p:nvSpPr>
        <p:spPr>
          <a:xfrm>
            <a:off x="2013329" y="2011513"/>
            <a:ext cx="5929912" cy="987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4F9E7D81-4211-2FC0-25EB-60CB8C3A73D6}"/>
              </a:ext>
            </a:extLst>
          </p:cNvPr>
          <p:cNvSpPr/>
          <p:nvPr/>
        </p:nvSpPr>
        <p:spPr>
          <a:xfrm>
            <a:off x="2013329" y="3006696"/>
            <a:ext cx="5929912" cy="17354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D9E2D1F7-5C0A-C475-EBDD-11DD47761FB2}"/>
              </a:ext>
            </a:extLst>
          </p:cNvPr>
          <p:cNvCxnSpPr>
            <a:cxnSpLocks/>
          </p:cNvCxnSpPr>
          <p:nvPr/>
        </p:nvCxnSpPr>
        <p:spPr>
          <a:xfrm>
            <a:off x="2047613" y="3003255"/>
            <a:ext cx="5895628" cy="3441"/>
          </a:xfrm>
          <a:prstGeom prst="straightConnector1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ash"/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7A2567F-F930-829B-A668-3551EF528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/>
          <a:lstStyle/>
          <a:p>
            <a:r>
              <a:rPr lang="en-US" dirty="0"/>
              <a:t>DRAM Refresh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E659B-DE82-F89F-EB36-946909F29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[</a:t>
            </a:r>
            <a:r>
              <a:rPr lang="tr-TR" dirty="0" err="1"/>
              <a:t>Patel</a:t>
            </a:r>
            <a:r>
              <a:rPr lang="tr-TR" dirty="0"/>
              <a:t>+, ISCA’17]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6F5185-AE67-A76D-5BDC-5C9DAFC4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7</a:t>
            </a:fld>
            <a:endParaRPr lang="tr-T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5A51B7A-64A1-0E1F-57EC-715DB33B2782}"/>
              </a:ext>
            </a:extLst>
          </p:cNvPr>
          <p:cNvSpPr/>
          <p:nvPr/>
        </p:nvSpPr>
        <p:spPr>
          <a:xfrm rot="16200000">
            <a:off x="602846" y="3388292"/>
            <a:ext cx="2257608" cy="313023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834F768-31AC-9614-BF3D-590C55FBFB6D}"/>
              </a:ext>
            </a:extLst>
          </p:cNvPr>
          <p:cNvGrpSpPr/>
          <p:nvPr/>
        </p:nvGrpSpPr>
        <p:grpSpPr>
          <a:xfrm>
            <a:off x="2013329" y="965043"/>
            <a:ext cx="1662858" cy="954107"/>
            <a:chOff x="1749694" y="673480"/>
            <a:chExt cx="2217144" cy="1272142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D4B9A0D-5377-811A-97D6-462ADCA6857A}"/>
                </a:ext>
              </a:extLst>
            </p:cNvPr>
            <p:cNvCxnSpPr>
              <a:cxnSpLocks/>
            </p:cNvCxnSpPr>
            <p:nvPr/>
          </p:nvCxnSpPr>
          <p:spPr>
            <a:xfrm>
              <a:off x="1749694" y="1871938"/>
              <a:ext cx="2217144" cy="0"/>
            </a:xfrm>
            <a:prstGeom prst="straightConnector1">
              <a:avLst/>
            </a:prstGeom>
            <a:ln w="41275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triangle" w="lg" len="med"/>
              <a:tailEnd type="triangl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CD0C410-4C3A-8DDA-6882-89B5A32CD29A}"/>
                </a:ext>
              </a:extLst>
            </p:cNvPr>
            <p:cNvSpPr/>
            <p:nvPr/>
          </p:nvSpPr>
          <p:spPr>
            <a:xfrm>
              <a:off x="1824310" y="673480"/>
              <a:ext cx="2076381" cy="12721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</a:rPr>
                <a:t>Refresh</a:t>
              </a:r>
              <a:br>
                <a:rPr 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</a:rPr>
              </a:br>
              <a:r>
                <a:rPr 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</a:rPr>
                <a:t>Window</a:t>
              </a:r>
              <a:endPara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69" name="Dikdörtgen 6">
            <a:extLst>
              <a:ext uri="{FF2B5EF4-FFF2-40B4-BE49-F238E27FC236}">
                <a16:creationId xmlns:a16="http://schemas.microsoft.com/office/drawing/2014/main" id="{3116B85C-2EFD-36EB-5C16-529AF8EC8F97}"/>
              </a:ext>
            </a:extLst>
          </p:cNvPr>
          <p:cNvSpPr/>
          <p:nvPr/>
        </p:nvSpPr>
        <p:spPr bwMode="auto">
          <a:xfrm>
            <a:off x="-96715" y="5482862"/>
            <a:ext cx="9337430" cy="548641"/>
          </a:xfrm>
          <a:prstGeom prst="rect">
            <a:avLst/>
          </a:prstGeom>
          <a:solidFill>
            <a:srgbClr val="C4D7FC"/>
          </a:solidFill>
          <a:ln w="57150" cap="flat" cmpd="sng" algn="ctr">
            <a:solidFill>
              <a:srgbClr val="133C8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>
                <a:solidFill>
                  <a:srgbClr val="9659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Periodic refreshes 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preserve stored data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9E1C2BA0-D7CC-03F9-EE0F-844587130A81}"/>
              </a:ext>
            </a:extLst>
          </p:cNvPr>
          <p:cNvCxnSpPr/>
          <p:nvPr/>
        </p:nvCxnSpPr>
        <p:spPr>
          <a:xfrm flipV="1">
            <a:off x="2013329" y="1999111"/>
            <a:ext cx="0" cy="2750376"/>
          </a:xfrm>
          <a:prstGeom prst="straightConnector1">
            <a:avLst/>
          </a:prstGeom>
          <a:ln w="25400" cap="rnd">
            <a:solidFill>
              <a:schemeClr val="tx1"/>
            </a:solidFill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4C48F276-F1A2-5B20-4EA9-ECB27C7A61D5}"/>
              </a:ext>
            </a:extLst>
          </p:cNvPr>
          <p:cNvCxnSpPr/>
          <p:nvPr/>
        </p:nvCxnSpPr>
        <p:spPr>
          <a:xfrm>
            <a:off x="2013329" y="4751259"/>
            <a:ext cx="5971276" cy="0"/>
          </a:xfrm>
          <a:prstGeom prst="straightConnector1">
            <a:avLst/>
          </a:prstGeom>
          <a:ln w="25400" cap="rnd">
            <a:solidFill>
              <a:schemeClr val="tx1"/>
            </a:solidFill>
            <a:headEnd type="non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14790DBF-51DA-BC09-8AC3-18B2BF70075E}"/>
              </a:ext>
            </a:extLst>
          </p:cNvPr>
          <p:cNvSpPr/>
          <p:nvPr/>
        </p:nvSpPr>
        <p:spPr>
          <a:xfrm rot="16200000">
            <a:off x="-1767853" y="3129033"/>
            <a:ext cx="5012442" cy="41736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Capacitor voltage (V</a:t>
            </a:r>
            <a:r>
              <a:rPr lang="en-US" sz="2400" baseline="-25000" dirty="0">
                <a:solidFill>
                  <a:schemeClr val="tx1"/>
                </a:solidFill>
                <a:latin typeface="Cambria" panose="02040503050406030204" pitchFamily="18" charset="0"/>
              </a:rPr>
              <a:t>DD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76EF8E96-4327-1948-BBDA-07DDE969031F}"/>
              </a:ext>
            </a:extLst>
          </p:cNvPr>
          <p:cNvSpPr/>
          <p:nvPr/>
        </p:nvSpPr>
        <p:spPr>
          <a:xfrm>
            <a:off x="1007491" y="1736752"/>
            <a:ext cx="968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100%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4B686A3-14AF-B466-FAB5-C92DAE08E8F5}"/>
              </a:ext>
            </a:extLst>
          </p:cNvPr>
          <p:cNvSpPr/>
          <p:nvPr/>
        </p:nvSpPr>
        <p:spPr>
          <a:xfrm>
            <a:off x="1350707" y="4480051"/>
            <a:ext cx="6286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0%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8A37B26-E3ED-0ABE-5A95-E1C7936B9229}"/>
              </a:ext>
            </a:extLst>
          </p:cNvPr>
          <p:cNvSpPr/>
          <p:nvPr/>
        </p:nvSpPr>
        <p:spPr>
          <a:xfrm>
            <a:off x="1176230" y="2761599"/>
            <a:ext cx="7031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</a:rPr>
              <a:t>V</a:t>
            </a:r>
            <a:r>
              <a:rPr lang="en-US" sz="2400" baseline="-25000" dirty="0" err="1">
                <a:latin typeface="Cambria" panose="02040503050406030204" pitchFamily="18" charset="0"/>
              </a:rPr>
              <a:t>min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A6F0AA7-453F-379B-81DF-A5BD323F8025}"/>
              </a:ext>
            </a:extLst>
          </p:cNvPr>
          <p:cNvSpPr/>
          <p:nvPr/>
        </p:nvSpPr>
        <p:spPr>
          <a:xfrm>
            <a:off x="6667082" y="4838494"/>
            <a:ext cx="2635045" cy="41736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time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C7941D8-6007-CE4E-5101-D251E8851ED3}"/>
              </a:ext>
            </a:extLst>
          </p:cNvPr>
          <p:cNvGrpSpPr/>
          <p:nvPr/>
        </p:nvGrpSpPr>
        <p:grpSpPr>
          <a:xfrm>
            <a:off x="4910007" y="3018867"/>
            <a:ext cx="2390545" cy="2137718"/>
            <a:chOff x="4910007" y="3018867"/>
            <a:chExt cx="2390545" cy="2137718"/>
          </a:xfrm>
        </p:grpSpPr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7F155D6A-2F0D-41D8-D0A5-4531486E5F60}"/>
                </a:ext>
              </a:extLst>
            </p:cNvPr>
            <p:cNvCxnSpPr>
              <a:cxnSpLocks/>
            </p:cNvCxnSpPr>
            <p:nvPr/>
          </p:nvCxnSpPr>
          <p:spPr>
            <a:xfrm>
              <a:off x="5315810" y="3018867"/>
              <a:ext cx="1404" cy="1741178"/>
            </a:xfrm>
            <a:prstGeom prst="straightConnector1">
              <a:avLst/>
            </a:prstGeom>
            <a:ln w="12700" cap="rnd">
              <a:solidFill>
                <a:schemeClr val="bg1">
                  <a:lumMod val="50000"/>
                </a:schemeClr>
              </a:solidFill>
              <a:prstDash val="sysDash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C792CE7-C48E-39DC-40F6-3BC8759B9D46}"/>
                </a:ext>
              </a:extLst>
            </p:cNvPr>
            <p:cNvSpPr/>
            <p:nvPr/>
          </p:nvSpPr>
          <p:spPr>
            <a:xfrm>
              <a:off x="4910007" y="4786083"/>
              <a:ext cx="777804" cy="370502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rPr>
                <a:t>REF</a:t>
              </a:r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146C5574-8ACA-17FC-5712-5F8A1658A031}"/>
                </a:ext>
              </a:extLst>
            </p:cNvPr>
            <p:cNvCxnSpPr>
              <a:cxnSpLocks/>
            </p:cNvCxnSpPr>
            <p:nvPr/>
          </p:nvCxnSpPr>
          <p:spPr>
            <a:xfrm>
              <a:off x="6928551" y="3018867"/>
              <a:ext cx="1404" cy="1741178"/>
            </a:xfrm>
            <a:prstGeom prst="straightConnector1">
              <a:avLst/>
            </a:prstGeom>
            <a:ln w="12700" cap="rnd">
              <a:solidFill>
                <a:schemeClr val="bg1">
                  <a:lumMod val="50000"/>
                </a:schemeClr>
              </a:solidFill>
              <a:prstDash val="sysDash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CD8D3449-1AFE-BB18-6E3D-F2E0ECA3FEAC}"/>
                </a:ext>
              </a:extLst>
            </p:cNvPr>
            <p:cNvSpPr/>
            <p:nvPr/>
          </p:nvSpPr>
          <p:spPr>
            <a:xfrm>
              <a:off x="6522748" y="4786083"/>
              <a:ext cx="777804" cy="370502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rPr>
                <a:t>REF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55F8E4C-4E4A-7BAB-C808-FE32CA873299}"/>
              </a:ext>
            </a:extLst>
          </p:cNvPr>
          <p:cNvGrpSpPr/>
          <p:nvPr/>
        </p:nvGrpSpPr>
        <p:grpSpPr>
          <a:xfrm>
            <a:off x="3256067" y="3006696"/>
            <a:ext cx="777804" cy="2149889"/>
            <a:chOff x="3256067" y="3272221"/>
            <a:chExt cx="777804" cy="1884364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2B3EE492-B6AF-9B89-DE6B-DCB3A91A3C9D}"/>
                </a:ext>
              </a:extLst>
            </p:cNvPr>
            <p:cNvSpPr/>
            <p:nvPr/>
          </p:nvSpPr>
          <p:spPr>
            <a:xfrm>
              <a:off x="3256067" y="4786083"/>
              <a:ext cx="777804" cy="370502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rPr>
                <a:t>REF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475ABEA4-B951-5CC4-85B6-B2DDEE1FE125}"/>
                </a:ext>
              </a:extLst>
            </p:cNvPr>
            <p:cNvCxnSpPr>
              <a:cxnSpLocks/>
            </p:cNvCxnSpPr>
            <p:nvPr/>
          </p:nvCxnSpPr>
          <p:spPr>
            <a:xfrm>
              <a:off x="3670080" y="3272221"/>
              <a:ext cx="0" cy="1487824"/>
            </a:xfrm>
            <a:prstGeom prst="straightConnector1">
              <a:avLst/>
            </a:prstGeom>
            <a:ln w="12700" cap="rnd">
              <a:solidFill>
                <a:schemeClr val="bg1">
                  <a:lumMod val="50000"/>
                </a:schemeClr>
              </a:solidFill>
              <a:prstDash val="sysDash"/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542484E-BE85-BEE9-C4CF-ECB197493F36}"/>
              </a:ext>
            </a:extLst>
          </p:cNvPr>
          <p:cNvGrpSpPr/>
          <p:nvPr/>
        </p:nvGrpSpPr>
        <p:grpSpPr>
          <a:xfrm>
            <a:off x="3482378" y="-305551"/>
            <a:ext cx="7085961" cy="3359222"/>
            <a:chOff x="3482378" y="-305551"/>
            <a:chExt cx="7085961" cy="3359222"/>
          </a:xfrm>
        </p:grpSpPr>
        <p:sp>
          <p:nvSpPr>
            <p:cNvPr id="111" name="Arc 110">
              <a:extLst>
                <a:ext uri="{FF2B5EF4-FFF2-40B4-BE49-F238E27FC236}">
                  <a16:creationId xmlns:a16="http://schemas.microsoft.com/office/drawing/2014/main" id="{BF6B2F7B-3AA4-AD9A-D27D-9666976D7290}"/>
                </a:ext>
              </a:extLst>
            </p:cNvPr>
            <p:cNvSpPr/>
            <p:nvPr/>
          </p:nvSpPr>
          <p:spPr>
            <a:xfrm flipH="1" flipV="1">
              <a:off x="3482378" y="-270747"/>
              <a:ext cx="5006302" cy="3324418"/>
            </a:xfrm>
            <a:prstGeom prst="arc">
              <a:avLst>
                <a:gd name="adj1" fmla="val 17548052"/>
                <a:gd name="adj2" fmla="val 20639277"/>
              </a:avLst>
            </a:prstGeom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9B5604B-6764-1B2C-6B01-16A1A6220362}"/>
                </a:ext>
              </a:extLst>
            </p:cNvPr>
            <p:cNvCxnSpPr>
              <a:cxnSpLocks/>
            </p:cNvCxnSpPr>
            <p:nvPr/>
          </p:nvCxnSpPr>
          <p:spPr>
            <a:xfrm>
              <a:off x="5298909" y="2007476"/>
              <a:ext cx="0" cy="991742"/>
            </a:xfrm>
            <a:prstGeom prst="line">
              <a:avLst/>
            </a:prstGeom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Arc 112">
              <a:extLst>
                <a:ext uri="{FF2B5EF4-FFF2-40B4-BE49-F238E27FC236}">
                  <a16:creationId xmlns:a16="http://schemas.microsoft.com/office/drawing/2014/main" id="{A6B34B01-908C-54E5-9CDC-10915654EE7E}"/>
                </a:ext>
              </a:extLst>
            </p:cNvPr>
            <p:cNvSpPr/>
            <p:nvPr/>
          </p:nvSpPr>
          <p:spPr>
            <a:xfrm flipH="1" flipV="1">
              <a:off x="6770550" y="232085"/>
              <a:ext cx="3797789" cy="2573987"/>
            </a:xfrm>
            <a:prstGeom prst="arc">
              <a:avLst>
                <a:gd name="adj1" fmla="val 18588477"/>
                <a:gd name="adj2" fmla="val 20639277"/>
              </a:avLst>
            </a:prstGeom>
            <a:ln w="76200">
              <a:solidFill>
                <a:schemeClr val="tx1"/>
              </a:solidFill>
              <a:head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4" name="Arc 113">
              <a:extLst>
                <a:ext uri="{FF2B5EF4-FFF2-40B4-BE49-F238E27FC236}">
                  <a16:creationId xmlns:a16="http://schemas.microsoft.com/office/drawing/2014/main" id="{1174F0F6-2DCB-3398-3CB4-24D9516D7375}"/>
                </a:ext>
              </a:extLst>
            </p:cNvPr>
            <p:cNvSpPr/>
            <p:nvPr/>
          </p:nvSpPr>
          <p:spPr>
            <a:xfrm flipH="1" flipV="1">
              <a:off x="5094419" y="-305551"/>
              <a:ext cx="5006302" cy="3324418"/>
            </a:xfrm>
            <a:prstGeom prst="arc">
              <a:avLst>
                <a:gd name="adj1" fmla="val 17548052"/>
                <a:gd name="adj2" fmla="val 20639277"/>
              </a:avLst>
            </a:prstGeom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C280ED-B828-B631-E950-3582A08F8F40}"/>
                </a:ext>
              </a:extLst>
            </p:cNvPr>
            <p:cNvCxnSpPr>
              <a:cxnSpLocks/>
            </p:cNvCxnSpPr>
            <p:nvPr/>
          </p:nvCxnSpPr>
          <p:spPr>
            <a:xfrm>
              <a:off x="6928551" y="2014954"/>
              <a:ext cx="0" cy="991742"/>
            </a:xfrm>
            <a:prstGeom prst="line">
              <a:avLst/>
            </a:prstGeom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Arc 117">
            <a:extLst>
              <a:ext uri="{FF2B5EF4-FFF2-40B4-BE49-F238E27FC236}">
                <a16:creationId xmlns:a16="http://schemas.microsoft.com/office/drawing/2014/main" id="{B5D310DD-04E1-93E7-2F92-F4C07668B455}"/>
              </a:ext>
            </a:extLst>
          </p:cNvPr>
          <p:cNvSpPr/>
          <p:nvPr/>
        </p:nvSpPr>
        <p:spPr>
          <a:xfrm flipH="1" flipV="1">
            <a:off x="1826897" y="-314330"/>
            <a:ext cx="5006302" cy="3324418"/>
          </a:xfrm>
          <a:prstGeom prst="arc">
            <a:avLst>
              <a:gd name="adj1" fmla="val 17548052"/>
              <a:gd name="adj2" fmla="val 20639277"/>
            </a:avLst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07F0FF18-306A-A2B3-6E9E-2730023DEA8B}"/>
              </a:ext>
            </a:extLst>
          </p:cNvPr>
          <p:cNvCxnSpPr>
            <a:cxnSpLocks/>
          </p:cNvCxnSpPr>
          <p:nvPr/>
        </p:nvCxnSpPr>
        <p:spPr>
          <a:xfrm>
            <a:off x="3670158" y="2000689"/>
            <a:ext cx="0" cy="991742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CF20F6E-A525-77E0-B64C-F60455B83199}"/>
              </a:ext>
            </a:extLst>
          </p:cNvPr>
          <p:cNvGrpSpPr/>
          <p:nvPr/>
        </p:nvGrpSpPr>
        <p:grpSpPr>
          <a:xfrm>
            <a:off x="3189727" y="927013"/>
            <a:ext cx="4794878" cy="1155787"/>
            <a:chOff x="2479304" y="718587"/>
            <a:chExt cx="6393173" cy="1541048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B3839C5-2060-82A5-16ED-9727584F60D2}"/>
                </a:ext>
              </a:extLst>
            </p:cNvPr>
            <p:cNvSpPr/>
            <p:nvPr/>
          </p:nvSpPr>
          <p:spPr>
            <a:xfrm>
              <a:off x="2479304" y="718587"/>
              <a:ext cx="6393173" cy="1253719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Periodic Refreshes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1A73EAC-7989-CC34-E1EE-7D388A751B58}"/>
                </a:ext>
              </a:extLst>
            </p:cNvPr>
            <p:cNvCxnSpPr>
              <a:cxnSpLocks/>
              <a:endCxn id="111" idx="2"/>
            </p:cNvCxnSpPr>
            <p:nvPr/>
          </p:nvCxnSpPr>
          <p:spPr>
            <a:xfrm flipH="1">
              <a:off x="3143355" y="1640936"/>
              <a:ext cx="540563" cy="57611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FEBA7AD-D5EA-8C6C-0F1A-47F883A06883}"/>
                </a:ext>
              </a:extLst>
            </p:cNvPr>
            <p:cNvCxnSpPr>
              <a:cxnSpLocks/>
            </p:cNvCxnSpPr>
            <p:nvPr/>
          </p:nvCxnSpPr>
          <p:spPr>
            <a:xfrm>
              <a:off x="6923334" y="1669664"/>
              <a:ext cx="447008" cy="581079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B6681BE-8A7E-F73D-C067-7A0113E4B234}"/>
                </a:ext>
              </a:extLst>
            </p:cNvPr>
            <p:cNvCxnSpPr>
              <a:cxnSpLocks/>
            </p:cNvCxnSpPr>
            <p:nvPr/>
          </p:nvCxnSpPr>
          <p:spPr>
            <a:xfrm>
              <a:off x="5314082" y="1641585"/>
              <a:ext cx="7320" cy="61805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076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105" grpId="0" animBg="1"/>
      <p:bldP spid="69" grpId="0" animBg="1"/>
      <p:bldP spid="1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BD6D2-8521-D337-79E4-F3AD21A03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8299" y="6517178"/>
            <a:ext cx="4427556" cy="204298"/>
          </a:xfrm>
        </p:spPr>
        <p:txBody>
          <a:bodyPr/>
          <a:lstStyle/>
          <a:p>
            <a:r>
              <a:rPr lang="tr-TR" dirty="0"/>
              <a:t>[Kim+</a:t>
            </a:r>
            <a:r>
              <a:rPr lang="en-US" dirty="0"/>
              <a:t>,</a:t>
            </a:r>
            <a:r>
              <a:rPr lang="tr-TR" dirty="0"/>
              <a:t> ISCA’20]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DFC1B-D5DE-AE21-096C-DD78C7462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854" y="6517178"/>
            <a:ext cx="489065" cy="204298"/>
          </a:xfrm>
        </p:spPr>
        <p:txBody>
          <a:bodyPr/>
          <a:lstStyle/>
          <a:p>
            <a:fld id="{CBE5B309-C2CE-4D90-B104-F7E98438FC65}" type="slidenum">
              <a:rPr lang="tr-TR" smtClean="0"/>
              <a:pPr/>
              <a:t>8</a:t>
            </a:fld>
            <a:endParaRPr lang="tr-T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0D6B8D-A652-65D1-7303-C526BCC9D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/>
          <a:lstStyle/>
          <a:p>
            <a:r>
              <a:rPr lang="en-US" dirty="0"/>
              <a:t>RowHammer Vulnerability</a:t>
            </a:r>
          </a:p>
        </p:txBody>
      </p:sp>
      <p:sp>
        <p:nvSpPr>
          <p:cNvPr id="51" name="Punchline">
            <a:extLst>
              <a:ext uri="{FF2B5EF4-FFF2-40B4-BE49-F238E27FC236}">
                <a16:creationId xmlns:a16="http://schemas.microsoft.com/office/drawing/2014/main" id="{AEA70283-C936-592F-8F82-393119D414F3}"/>
              </a:ext>
            </a:extLst>
          </p:cNvPr>
          <p:cNvSpPr txBox="1"/>
          <p:nvPr/>
        </p:nvSpPr>
        <p:spPr>
          <a:xfrm>
            <a:off x="395288" y="4953000"/>
            <a:ext cx="8359775" cy="11430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ＭＳ Ｐゴシック" charset="0"/>
              <a:cs typeface="ＭＳ Ｐゴシック" charset="0"/>
            </a:endParaRPr>
          </a:p>
        </p:txBody>
      </p:sp>
      <p:sp>
        <p:nvSpPr>
          <p:cNvPr id="52" name="Rounded Rectangle 4">
            <a:extLst>
              <a:ext uri="{FF2B5EF4-FFF2-40B4-BE49-F238E27FC236}">
                <a16:creationId xmlns:a16="http://schemas.microsoft.com/office/drawing/2014/main" id="{EDB62B06-CC56-012A-F648-05B6AF0DEAC7}"/>
              </a:ext>
            </a:extLst>
          </p:cNvPr>
          <p:cNvSpPr/>
          <p:nvPr/>
        </p:nvSpPr>
        <p:spPr>
          <a:xfrm>
            <a:off x="579892" y="1044305"/>
            <a:ext cx="7984215" cy="4217949"/>
          </a:xfrm>
          <a:prstGeom prst="roundRect">
            <a:avLst>
              <a:gd name="adj" fmla="val 9311"/>
            </a:avLst>
          </a:prstGeom>
          <a:solidFill>
            <a:srgbClr val="F3F6FB"/>
          </a:solidFill>
          <a:ln w="38100">
            <a:solidFill>
              <a:srgbClr val="133C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3" name="Straight Connector 14">
            <a:extLst>
              <a:ext uri="{FF2B5EF4-FFF2-40B4-BE49-F238E27FC236}">
                <a16:creationId xmlns:a16="http://schemas.microsoft.com/office/drawing/2014/main" id="{9C15BDB9-AF48-4AE8-52EF-B53FC4F8D6D6}"/>
              </a:ext>
            </a:extLst>
          </p:cNvPr>
          <p:cNvCxnSpPr>
            <a:cxnSpLocks/>
          </p:cNvCxnSpPr>
          <p:nvPr/>
        </p:nvCxnSpPr>
        <p:spPr>
          <a:xfrm>
            <a:off x="1024997" y="1972276"/>
            <a:ext cx="7101840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16">
            <a:extLst>
              <a:ext uri="{FF2B5EF4-FFF2-40B4-BE49-F238E27FC236}">
                <a16:creationId xmlns:a16="http://schemas.microsoft.com/office/drawing/2014/main" id="{2BAB8A3D-E85E-6D23-C355-02ED292B648B}"/>
              </a:ext>
            </a:extLst>
          </p:cNvPr>
          <p:cNvCxnSpPr>
            <a:cxnSpLocks/>
          </p:cNvCxnSpPr>
          <p:nvPr/>
        </p:nvCxnSpPr>
        <p:spPr>
          <a:xfrm>
            <a:off x="1024997" y="2658076"/>
            <a:ext cx="7101840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17">
            <a:extLst>
              <a:ext uri="{FF2B5EF4-FFF2-40B4-BE49-F238E27FC236}">
                <a16:creationId xmlns:a16="http://schemas.microsoft.com/office/drawing/2014/main" id="{242A90ED-57D1-2DDA-64A7-93402B979FF5}"/>
              </a:ext>
            </a:extLst>
          </p:cNvPr>
          <p:cNvCxnSpPr>
            <a:cxnSpLocks/>
          </p:cNvCxnSpPr>
          <p:nvPr/>
        </p:nvCxnSpPr>
        <p:spPr>
          <a:xfrm>
            <a:off x="1024997" y="3340084"/>
            <a:ext cx="7101840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18">
            <a:extLst>
              <a:ext uri="{FF2B5EF4-FFF2-40B4-BE49-F238E27FC236}">
                <a16:creationId xmlns:a16="http://schemas.microsoft.com/office/drawing/2014/main" id="{283DBA06-03F5-9EF3-ACEB-1EF5DD42B66C}"/>
              </a:ext>
            </a:extLst>
          </p:cNvPr>
          <p:cNvCxnSpPr>
            <a:cxnSpLocks/>
          </p:cNvCxnSpPr>
          <p:nvPr/>
        </p:nvCxnSpPr>
        <p:spPr>
          <a:xfrm>
            <a:off x="1024997" y="4014436"/>
            <a:ext cx="7101840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19">
            <a:extLst>
              <a:ext uri="{FF2B5EF4-FFF2-40B4-BE49-F238E27FC236}">
                <a16:creationId xmlns:a16="http://schemas.microsoft.com/office/drawing/2014/main" id="{F06F8062-237A-41C1-B7F6-1A7FB5C2767F}"/>
              </a:ext>
            </a:extLst>
          </p:cNvPr>
          <p:cNvCxnSpPr>
            <a:cxnSpLocks/>
          </p:cNvCxnSpPr>
          <p:nvPr/>
        </p:nvCxnSpPr>
        <p:spPr>
          <a:xfrm>
            <a:off x="1024997" y="4654985"/>
            <a:ext cx="7101840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2">
            <a:extLst>
              <a:ext uri="{FF2B5EF4-FFF2-40B4-BE49-F238E27FC236}">
                <a16:creationId xmlns:a16="http://schemas.microsoft.com/office/drawing/2014/main" id="{726F0543-9A30-9D75-90A5-8CBF9D7DBF3C}"/>
              </a:ext>
            </a:extLst>
          </p:cNvPr>
          <p:cNvSpPr/>
          <p:nvPr/>
        </p:nvSpPr>
        <p:spPr>
          <a:xfrm>
            <a:off x="1436477" y="1638892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Row 0</a:t>
            </a:r>
          </a:p>
        </p:txBody>
      </p:sp>
      <p:sp>
        <p:nvSpPr>
          <p:cNvPr id="59" name="Rectangle 12">
            <a:extLst>
              <a:ext uri="{FF2B5EF4-FFF2-40B4-BE49-F238E27FC236}">
                <a16:creationId xmlns:a16="http://schemas.microsoft.com/office/drawing/2014/main" id="{7F9A2CF5-7AEB-CFAC-1072-6FF0B67A8F31}"/>
              </a:ext>
            </a:extLst>
          </p:cNvPr>
          <p:cNvSpPr/>
          <p:nvPr/>
        </p:nvSpPr>
        <p:spPr>
          <a:xfrm>
            <a:off x="1436477" y="4347243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0" name="Rectangle 20">
            <a:extLst>
              <a:ext uri="{FF2B5EF4-FFF2-40B4-BE49-F238E27FC236}">
                <a16:creationId xmlns:a16="http://schemas.microsoft.com/office/drawing/2014/main" id="{75AEBB59-66ED-E380-852D-2BE6DD410594}"/>
              </a:ext>
            </a:extLst>
          </p:cNvPr>
          <p:cNvSpPr/>
          <p:nvPr/>
        </p:nvSpPr>
        <p:spPr>
          <a:xfrm>
            <a:off x="1436477" y="2313204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Row 1</a:t>
            </a:r>
          </a:p>
        </p:txBody>
      </p:sp>
      <p:sp>
        <p:nvSpPr>
          <p:cNvPr id="61" name="Rectangle 21">
            <a:extLst>
              <a:ext uri="{FF2B5EF4-FFF2-40B4-BE49-F238E27FC236}">
                <a16:creationId xmlns:a16="http://schemas.microsoft.com/office/drawing/2014/main" id="{B50E719F-75BA-8FA9-592F-ED324954D087}"/>
              </a:ext>
            </a:extLst>
          </p:cNvPr>
          <p:cNvSpPr/>
          <p:nvPr/>
        </p:nvSpPr>
        <p:spPr>
          <a:xfrm>
            <a:off x="1436477" y="2978952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Row 2</a:t>
            </a:r>
          </a:p>
        </p:txBody>
      </p:sp>
      <p:sp>
        <p:nvSpPr>
          <p:cNvPr id="62" name="Rectangle 22">
            <a:extLst>
              <a:ext uri="{FF2B5EF4-FFF2-40B4-BE49-F238E27FC236}">
                <a16:creationId xmlns:a16="http://schemas.microsoft.com/office/drawing/2014/main" id="{3315A18A-4B41-6E37-28F7-8B7057A1EBD8}"/>
              </a:ext>
            </a:extLst>
          </p:cNvPr>
          <p:cNvSpPr/>
          <p:nvPr/>
        </p:nvSpPr>
        <p:spPr>
          <a:xfrm>
            <a:off x="1436477" y="3652251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Row 3</a:t>
            </a:r>
          </a:p>
        </p:txBody>
      </p:sp>
      <p:sp>
        <p:nvSpPr>
          <p:cNvPr id="63" name="Rectangle 23">
            <a:extLst>
              <a:ext uri="{FF2B5EF4-FFF2-40B4-BE49-F238E27FC236}">
                <a16:creationId xmlns:a16="http://schemas.microsoft.com/office/drawing/2014/main" id="{6BC47B4F-5A24-7933-E7C9-200C6217685D}"/>
              </a:ext>
            </a:extLst>
          </p:cNvPr>
          <p:cNvSpPr/>
          <p:nvPr/>
        </p:nvSpPr>
        <p:spPr>
          <a:xfrm>
            <a:off x="1436477" y="4330169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Row 4</a:t>
            </a:r>
          </a:p>
        </p:txBody>
      </p:sp>
      <p:grpSp>
        <p:nvGrpSpPr>
          <p:cNvPr id="64" name="Group 3">
            <a:extLst>
              <a:ext uri="{FF2B5EF4-FFF2-40B4-BE49-F238E27FC236}">
                <a16:creationId xmlns:a16="http://schemas.microsoft.com/office/drawing/2014/main" id="{5E1F3195-10AF-1D66-951C-6226C3FBAC37}"/>
              </a:ext>
            </a:extLst>
          </p:cNvPr>
          <p:cNvGrpSpPr/>
          <p:nvPr/>
        </p:nvGrpSpPr>
        <p:grpSpPr>
          <a:xfrm>
            <a:off x="1428644" y="2311226"/>
            <a:ext cx="6286713" cy="1990657"/>
            <a:chOff x="1428644" y="1937227"/>
            <a:chExt cx="6286713" cy="1990657"/>
          </a:xfrm>
        </p:grpSpPr>
        <p:sp>
          <p:nvSpPr>
            <p:cNvPr id="65" name="Rectangle 57">
              <a:extLst>
                <a:ext uri="{FF2B5EF4-FFF2-40B4-BE49-F238E27FC236}">
                  <a16:creationId xmlns:a16="http://schemas.microsoft.com/office/drawing/2014/main" id="{D20845E2-FABB-E474-C7E4-D284036E09B9}"/>
                </a:ext>
              </a:extLst>
            </p:cNvPr>
            <p:cNvSpPr/>
            <p:nvPr/>
          </p:nvSpPr>
          <p:spPr>
            <a:xfrm>
              <a:off x="1436477" y="2604952"/>
              <a:ext cx="6278880" cy="6496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Row 2</a:t>
              </a:r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3FDC2A52-FBEB-CC89-711D-4C3C12CB3F55}"/>
                </a:ext>
              </a:extLst>
            </p:cNvPr>
            <p:cNvSpPr txBox="1">
              <a:spLocks/>
            </p:cNvSpPr>
            <p:nvPr/>
          </p:nvSpPr>
          <p:spPr>
            <a:xfrm>
              <a:off x="1428644" y="2637180"/>
              <a:ext cx="1390654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open</a:t>
              </a:r>
            </a:p>
          </p:txBody>
        </p:sp>
        <p:sp>
          <p:nvSpPr>
            <p:cNvPr id="67" name="Rectangle 58">
              <a:extLst>
                <a:ext uri="{FF2B5EF4-FFF2-40B4-BE49-F238E27FC236}">
                  <a16:creationId xmlns:a16="http://schemas.microsoft.com/office/drawing/2014/main" id="{6FF709BB-FA1A-73DB-4823-3AD1FCB0177A}"/>
                </a:ext>
              </a:extLst>
            </p:cNvPr>
            <p:cNvSpPr/>
            <p:nvPr/>
          </p:nvSpPr>
          <p:spPr>
            <a:xfrm>
              <a:off x="1436477" y="1937227"/>
              <a:ext cx="6278880" cy="6496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Row 1</a:t>
              </a:r>
            </a:p>
          </p:txBody>
        </p:sp>
        <p:sp>
          <p:nvSpPr>
            <p:cNvPr id="68" name="Rectangle 59">
              <a:extLst>
                <a:ext uri="{FF2B5EF4-FFF2-40B4-BE49-F238E27FC236}">
                  <a16:creationId xmlns:a16="http://schemas.microsoft.com/office/drawing/2014/main" id="{AC5CE690-AC25-FE34-FABE-0AFE51411015}"/>
                </a:ext>
              </a:extLst>
            </p:cNvPr>
            <p:cNvSpPr/>
            <p:nvPr/>
          </p:nvSpPr>
          <p:spPr>
            <a:xfrm>
              <a:off x="1436477" y="3278252"/>
              <a:ext cx="6278880" cy="6496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Row 3</a:t>
              </a:r>
            </a:p>
          </p:txBody>
        </p:sp>
      </p:grpSp>
      <p:grpSp>
        <p:nvGrpSpPr>
          <p:cNvPr id="69" name="Group 8">
            <a:extLst>
              <a:ext uri="{FF2B5EF4-FFF2-40B4-BE49-F238E27FC236}">
                <a16:creationId xmlns:a16="http://schemas.microsoft.com/office/drawing/2014/main" id="{CB8425FF-BFFD-3299-DCC6-596916000648}"/>
              </a:ext>
            </a:extLst>
          </p:cNvPr>
          <p:cNvGrpSpPr/>
          <p:nvPr/>
        </p:nvGrpSpPr>
        <p:grpSpPr>
          <a:xfrm>
            <a:off x="1428644" y="2977963"/>
            <a:ext cx="6286713" cy="649632"/>
            <a:chOff x="1428644" y="2603964"/>
            <a:chExt cx="6286713" cy="649632"/>
          </a:xfrm>
        </p:grpSpPr>
        <p:sp>
          <p:nvSpPr>
            <p:cNvPr id="70" name="Rectangle 60">
              <a:extLst>
                <a:ext uri="{FF2B5EF4-FFF2-40B4-BE49-F238E27FC236}">
                  <a16:creationId xmlns:a16="http://schemas.microsoft.com/office/drawing/2014/main" id="{ADD23242-3754-8F2A-E840-203E8280111F}"/>
                </a:ext>
              </a:extLst>
            </p:cNvPr>
            <p:cNvSpPr/>
            <p:nvPr/>
          </p:nvSpPr>
          <p:spPr>
            <a:xfrm>
              <a:off x="1436477" y="2603964"/>
              <a:ext cx="6278880" cy="649632"/>
            </a:xfrm>
            <a:prstGeom prst="rect">
              <a:avLst/>
            </a:prstGeom>
            <a:solidFill>
              <a:srgbClr val="D8D9D8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Row 2</a:t>
              </a: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D6DE2D56-282E-752B-7871-79D5CEBB1CD2}"/>
                </a:ext>
              </a:extLst>
            </p:cNvPr>
            <p:cNvSpPr txBox="1">
              <a:spLocks/>
            </p:cNvSpPr>
            <p:nvPr/>
          </p:nvSpPr>
          <p:spPr>
            <a:xfrm>
              <a:off x="1428644" y="2645717"/>
              <a:ext cx="1390654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closed</a:t>
              </a:r>
            </a:p>
          </p:txBody>
        </p:sp>
      </p:grpSp>
      <p:grpSp>
        <p:nvGrpSpPr>
          <p:cNvPr id="72" name="Group 62">
            <a:extLst>
              <a:ext uri="{FF2B5EF4-FFF2-40B4-BE49-F238E27FC236}">
                <a16:creationId xmlns:a16="http://schemas.microsoft.com/office/drawing/2014/main" id="{84021136-9D15-ED38-9D31-3081331E3380}"/>
              </a:ext>
            </a:extLst>
          </p:cNvPr>
          <p:cNvGrpSpPr/>
          <p:nvPr/>
        </p:nvGrpSpPr>
        <p:grpSpPr>
          <a:xfrm>
            <a:off x="1425311" y="1638892"/>
            <a:ext cx="6286713" cy="3344517"/>
            <a:chOff x="1428644" y="1260576"/>
            <a:chExt cx="6286713" cy="3344517"/>
          </a:xfrm>
        </p:grpSpPr>
        <p:sp>
          <p:nvSpPr>
            <p:cNvPr id="73" name="Rectangle 63">
              <a:extLst>
                <a:ext uri="{FF2B5EF4-FFF2-40B4-BE49-F238E27FC236}">
                  <a16:creationId xmlns:a16="http://schemas.microsoft.com/office/drawing/2014/main" id="{842E783D-90B1-8A03-EF83-0588B37731AC}"/>
                </a:ext>
              </a:extLst>
            </p:cNvPr>
            <p:cNvSpPr/>
            <p:nvPr/>
          </p:nvSpPr>
          <p:spPr>
            <a:xfrm>
              <a:off x="1436477" y="2604952"/>
              <a:ext cx="6278880" cy="6496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Row 2</a:t>
              </a: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9AA9D417-F423-E3F2-8654-582726A34335}"/>
                </a:ext>
              </a:extLst>
            </p:cNvPr>
            <p:cNvSpPr txBox="1">
              <a:spLocks/>
            </p:cNvSpPr>
            <p:nvPr/>
          </p:nvSpPr>
          <p:spPr>
            <a:xfrm>
              <a:off x="1428644" y="2637180"/>
              <a:ext cx="1390654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open</a:t>
              </a:r>
            </a:p>
          </p:txBody>
        </p:sp>
        <p:sp>
          <p:nvSpPr>
            <p:cNvPr id="75" name="Rectangle 65">
              <a:extLst>
                <a:ext uri="{FF2B5EF4-FFF2-40B4-BE49-F238E27FC236}">
                  <a16:creationId xmlns:a16="http://schemas.microsoft.com/office/drawing/2014/main" id="{CCAEC078-AF60-2DC1-FF83-E6798441EF2C}"/>
                </a:ext>
              </a:extLst>
            </p:cNvPr>
            <p:cNvSpPr/>
            <p:nvPr/>
          </p:nvSpPr>
          <p:spPr>
            <a:xfrm>
              <a:off x="1436477" y="1937227"/>
              <a:ext cx="6278880" cy="6496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Row 1</a:t>
              </a:r>
            </a:p>
          </p:txBody>
        </p:sp>
        <p:sp>
          <p:nvSpPr>
            <p:cNvPr id="76" name="Rectangle 66">
              <a:extLst>
                <a:ext uri="{FF2B5EF4-FFF2-40B4-BE49-F238E27FC236}">
                  <a16:creationId xmlns:a16="http://schemas.microsoft.com/office/drawing/2014/main" id="{C4FFB426-5DFF-FB4E-9E1A-49C6B6798378}"/>
                </a:ext>
              </a:extLst>
            </p:cNvPr>
            <p:cNvSpPr/>
            <p:nvPr/>
          </p:nvSpPr>
          <p:spPr>
            <a:xfrm>
              <a:off x="1436477" y="3278252"/>
              <a:ext cx="6278880" cy="6496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Row 3</a:t>
              </a:r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1000E6A7-5192-85D0-B594-6C3C99728F38}"/>
                </a:ext>
              </a:extLst>
            </p:cNvPr>
            <p:cNvSpPr/>
            <p:nvPr/>
          </p:nvSpPr>
          <p:spPr>
            <a:xfrm>
              <a:off x="1436477" y="1260576"/>
              <a:ext cx="6278880" cy="6496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Row 0</a:t>
              </a:r>
            </a:p>
          </p:txBody>
        </p:sp>
        <p:sp>
          <p:nvSpPr>
            <p:cNvPr id="78" name="Rectangle 68">
              <a:extLst>
                <a:ext uri="{FF2B5EF4-FFF2-40B4-BE49-F238E27FC236}">
                  <a16:creationId xmlns:a16="http://schemas.microsoft.com/office/drawing/2014/main" id="{896C38A5-ED69-B9CF-571B-357994483A88}"/>
                </a:ext>
              </a:extLst>
            </p:cNvPr>
            <p:cNvSpPr/>
            <p:nvPr/>
          </p:nvSpPr>
          <p:spPr>
            <a:xfrm>
              <a:off x="1436477" y="3955461"/>
              <a:ext cx="6278880" cy="6496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Row 4</a:t>
              </a:r>
            </a:p>
          </p:txBody>
        </p:sp>
      </p:grpSp>
      <p:grpSp>
        <p:nvGrpSpPr>
          <p:cNvPr id="79" name="Group 11">
            <a:extLst>
              <a:ext uri="{FF2B5EF4-FFF2-40B4-BE49-F238E27FC236}">
                <a16:creationId xmlns:a16="http://schemas.microsoft.com/office/drawing/2014/main" id="{218DB42A-0402-DCD1-638B-6497F6F6E170}"/>
              </a:ext>
            </a:extLst>
          </p:cNvPr>
          <p:cNvGrpSpPr/>
          <p:nvPr/>
        </p:nvGrpSpPr>
        <p:grpSpPr>
          <a:xfrm>
            <a:off x="5458418" y="1698202"/>
            <a:ext cx="2285690" cy="3181114"/>
            <a:chOff x="5458418" y="1324203"/>
            <a:chExt cx="2285690" cy="3181114"/>
          </a:xfrm>
        </p:grpSpPr>
        <p:sp>
          <p:nvSpPr>
            <p:cNvPr id="80" name="Rectangle 92">
              <a:extLst>
                <a:ext uri="{FF2B5EF4-FFF2-40B4-BE49-F238E27FC236}">
                  <a16:creationId xmlns:a16="http://schemas.microsoft.com/office/drawing/2014/main" id="{40E7C3E0-2B7A-67A4-173C-260876D72946}"/>
                </a:ext>
              </a:extLst>
            </p:cNvPr>
            <p:cNvSpPr/>
            <p:nvPr/>
          </p:nvSpPr>
          <p:spPr>
            <a:xfrm>
              <a:off x="6016776" y="1324203"/>
              <a:ext cx="17273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Victim Row</a:t>
              </a:r>
            </a:p>
          </p:txBody>
        </p:sp>
        <p:sp>
          <p:nvSpPr>
            <p:cNvPr id="81" name="Rectangle 101">
              <a:extLst>
                <a:ext uri="{FF2B5EF4-FFF2-40B4-BE49-F238E27FC236}">
                  <a16:creationId xmlns:a16="http://schemas.microsoft.com/office/drawing/2014/main" id="{CF7838BE-475D-3EA4-F85B-60E2CFB62C83}"/>
                </a:ext>
              </a:extLst>
            </p:cNvPr>
            <p:cNvSpPr/>
            <p:nvPr/>
          </p:nvSpPr>
          <p:spPr>
            <a:xfrm>
              <a:off x="6016776" y="2039174"/>
              <a:ext cx="17273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Victim Row</a:t>
              </a:r>
            </a:p>
          </p:txBody>
        </p:sp>
        <p:sp>
          <p:nvSpPr>
            <p:cNvPr id="82" name="Rectangle 102">
              <a:extLst>
                <a:ext uri="{FF2B5EF4-FFF2-40B4-BE49-F238E27FC236}">
                  <a16:creationId xmlns:a16="http://schemas.microsoft.com/office/drawing/2014/main" id="{035BA51A-E3FB-C45C-F7BA-43EA1F370D93}"/>
                </a:ext>
              </a:extLst>
            </p:cNvPr>
            <p:cNvSpPr/>
            <p:nvPr/>
          </p:nvSpPr>
          <p:spPr>
            <a:xfrm>
              <a:off x="6016776" y="3372315"/>
              <a:ext cx="17273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Victim Row</a:t>
              </a:r>
            </a:p>
          </p:txBody>
        </p:sp>
        <p:sp>
          <p:nvSpPr>
            <p:cNvPr id="83" name="Rectangle 103">
              <a:extLst>
                <a:ext uri="{FF2B5EF4-FFF2-40B4-BE49-F238E27FC236}">
                  <a16:creationId xmlns:a16="http://schemas.microsoft.com/office/drawing/2014/main" id="{8D5F986C-7BB1-C1C7-AC97-7DCA520275C6}"/>
                </a:ext>
              </a:extLst>
            </p:cNvPr>
            <p:cNvSpPr/>
            <p:nvPr/>
          </p:nvSpPr>
          <p:spPr>
            <a:xfrm>
              <a:off x="6016776" y="4043652"/>
              <a:ext cx="17273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Victim Row</a:t>
              </a:r>
            </a:p>
          </p:txBody>
        </p:sp>
        <p:sp>
          <p:nvSpPr>
            <p:cNvPr id="84" name="Rectangle 90">
              <a:extLst>
                <a:ext uri="{FF2B5EF4-FFF2-40B4-BE49-F238E27FC236}">
                  <a16:creationId xmlns:a16="http://schemas.microsoft.com/office/drawing/2014/main" id="{7D4B848D-D25D-EA56-0EB5-A6178E996185}"/>
                </a:ext>
              </a:extLst>
            </p:cNvPr>
            <p:cNvSpPr/>
            <p:nvPr/>
          </p:nvSpPr>
          <p:spPr>
            <a:xfrm>
              <a:off x="5458418" y="2685155"/>
              <a:ext cx="228569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Aggressor Row</a:t>
              </a:r>
            </a:p>
          </p:txBody>
        </p:sp>
      </p:grpSp>
      <p:grpSp>
        <p:nvGrpSpPr>
          <p:cNvPr id="85" name="Group 47">
            <a:extLst>
              <a:ext uri="{FF2B5EF4-FFF2-40B4-BE49-F238E27FC236}">
                <a16:creationId xmlns:a16="http://schemas.microsoft.com/office/drawing/2014/main" id="{62A9A1B6-4CDE-A359-B2DC-310B090F28C3}"/>
              </a:ext>
            </a:extLst>
          </p:cNvPr>
          <p:cNvGrpSpPr/>
          <p:nvPr/>
        </p:nvGrpSpPr>
        <p:grpSpPr>
          <a:xfrm>
            <a:off x="1436070" y="2982746"/>
            <a:ext cx="6271453" cy="649632"/>
            <a:chOff x="1428644" y="2604952"/>
            <a:chExt cx="6286713" cy="649632"/>
          </a:xfrm>
        </p:grpSpPr>
        <p:sp>
          <p:nvSpPr>
            <p:cNvPr id="86" name="Rectangle 48">
              <a:extLst>
                <a:ext uri="{FF2B5EF4-FFF2-40B4-BE49-F238E27FC236}">
                  <a16:creationId xmlns:a16="http://schemas.microsoft.com/office/drawing/2014/main" id="{642C25BB-B533-A624-CD5D-45C7E203E4EF}"/>
                </a:ext>
              </a:extLst>
            </p:cNvPr>
            <p:cNvSpPr/>
            <p:nvPr/>
          </p:nvSpPr>
          <p:spPr>
            <a:xfrm>
              <a:off x="1434175" y="2604952"/>
              <a:ext cx="6281182" cy="6496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Row 2</a:t>
              </a:r>
            </a:p>
          </p:txBody>
        </p:sp>
        <p:sp>
          <p:nvSpPr>
            <p:cNvPr id="87" name="Content Placeholder 2">
              <a:extLst>
                <a:ext uri="{FF2B5EF4-FFF2-40B4-BE49-F238E27FC236}">
                  <a16:creationId xmlns:a16="http://schemas.microsoft.com/office/drawing/2014/main" id="{917ADAEC-EFE9-1DD9-1D26-5CDE1283D56C}"/>
                </a:ext>
              </a:extLst>
            </p:cNvPr>
            <p:cNvSpPr txBox="1">
              <a:spLocks/>
            </p:cNvSpPr>
            <p:nvPr/>
          </p:nvSpPr>
          <p:spPr>
            <a:xfrm>
              <a:off x="1428644" y="2637180"/>
              <a:ext cx="1390654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open</a:t>
              </a:r>
            </a:p>
          </p:txBody>
        </p:sp>
      </p:grpSp>
      <p:grpSp>
        <p:nvGrpSpPr>
          <p:cNvPr id="88" name="Group 6">
            <a:extLst>
              <a:ext uri="{FF2B5EF4-FFF2-40B4-BE49-F238E27FC236}">
                <a16:creationId xmlns:a16="http://schemas.microsoft.com/office/drawing/2014/main" id="{3B133E26-6241-5B6F-ECFC-A79137625744}"/>
              </a:ext>
            </a:extLst>
          </p:cNvPr>
          <p:cNvGrpSpPr/>
          <p:nvPr/>
        </p:nvGrpSpPr>
        <p:grpSpPr>
          <a:xfrm>
            <a:off x="1441587" y="2987585"/>
            <a:ext cx="6266955" cy="649632"/>
            <a:chOff x="-3913331" y="4700899"/>
            <a:chExt cx="6266955" cy="649632"/>
          </a:xfrm>
        </p:grpSpPr>
        <p:sp>
          <p:nvSpPr>
            <p:cNvPr id="89" name="Rectangle 50">
              <a:extLst>
                <a:ext uri="{FF2B5EF4-FFF2-40B4-BE49-F238E27FC236}">
                  <a16:creationId xmlns:a16="http://schemas.microsoft.com/office/drawing/2014/main" id="{837E55ED-1E9C-802E-D698-B3336434E521}"/>
                </a:ext>
              </a:extLst>
            </p:cNvPr>
            <p:cNvSpPr/>
            <p:nvPr/>
          </p:nvSpPr>
          <p:spPr>
            <a:xfrm>
              <a:off x="-3913331" y="4700899"/>
              <a:ext cx="6266955" cy="6496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Row 2</a:t>
              </a:r>
            </a:p>
          </p:txBody>
        </p:sp>
        <p:sp>
          <p:nvSpPr>
            <p:cNvPr id="90" name="Content Placeholder 2">
              <a:extLst>
                <a:ext uri="{FF2B5EF4-FFF2-40B4-BE49-F238E27FC236}">
                  <a16:creationId xmlns:a16="http://schemas.microsoft.com/office/drawing/2014/main" id="{E6BBD17D-6519-EE23-0C8C-A3AEB3644DF6}"/>
                </a:ext>
              </a:extLst>
            </p:cNvPr>
            <p:cNvSpPr txBox="1">
              <a:spLocks/>
            </p:cNvSpPr>
            <p:nvPr/>
          </p:nvSpPr>
          <p:spPr>
            <a:xfrm>
              <a:off x="-3776745" y="4729968"/>
              <a:ext cx="1390654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closed</a:t>
              </a:r>
            </a:p>
          </p:txBody>
        </p:sp>
      </p:grpSp>
      <p:sp>
        <p:nvSpPr>
          <p:cNvPr id="91" name="Rectangle 7">
            <a:extLst>
              <a:ext uri="{FF2B5EF4-FFF2-40B4-BE49-F238E27FC236}">
                <a16:creationId xmlns:a16="http://schemas.microsoft.com/office/drawing/2014/main" id="{04276C76-F2B4-5594-A064-9DF94403C51B}"/>
              </a:ext>
            </a:extLst>
          </p:cNvPr>
          <p:cNvSpPr/>
          <p:nvPr/>
        </p:nvSpPr>
        <p:spPr>
          <a:xfrm>
            <a:off x="579893" y="1082617"/>
            <a:ext cx="79842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33C8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DRAM Bank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133C8F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2" name="Multiply 70">
            <a:extLst>
              <a:ext uri="{FF2B5EF4-FFF2-40B4-BE49-F238E27FC236}">
                <a16:creationId xmlns:a16="http://schemas.microsoft.com/office/drawing/2014/main" id="{25B0D540-2032-4DD2-DE2F-248C93B84232}"/>
              </a:ext>
            </a:extLst>
          </p:cNvPr>
          <p:cNvSpPr/>
          <p:nvPr/>
        </p:nvSpPr>
        <p:spPr>
          <a:xfrm>
            <a:off x="5472747" y="2292998"/>
            <a:ext cx="694249" cy="694249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3" name="Multiply 71">
            <a:extLst>
              <a:ext uri="{FF2B5EF4-FFF2-40B4-BE49-F238E27FC236}">
                <a16:creationId xmlns:a16="http://schemas.microsoft.com/office/drawing/2014/main" id="{75572CA4-1008-0DDE-A359-96C2B600AC65}"/>
              </a:ext>
            </a:extLst>
          </p:cNvPr>
          <p:cNvSpPr/>
          <p:nvPr/>
        </p:nvSpPr>
        <p:spPr>
          <a:xfrm>
            <a:off x="2915079" y="3621735"/>
            <a:ext cx="694249" cy="694249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94" name="Group 15">
            <a:extLst>
              <a:ext uri="{FF2B5EF4-FFF2-40B4-BE49-F238E27FC236}">
                <a16:creationId xmlns:a16="http://schemas.microsoft.com/office/drawing/2014/main" id="{12AA74F4-6331-1F66-1004-2F0DCE93ED8A}"/>
              </a:ext>
            </a:extLst>
          </p:cNvPr>
          <p:cNvGrpSpPr/>
          <p:nvPr/>
        </p:nvGrpSpPr>
        <p:grpSpPr>
          <a:xfrm>
            <a:off x="1496469" y="1625015"/>
            <a:ext cx="4243124" cy="3386177"/>
            <a:chOff x="1746836" y="1682309"/>
            <a:chExt cx="4243124" cy="3386177"/>
          </a:xfrm>
        </p:grpSpPr>
        <p:sp>
          <p:nvSpPr>
            <p:cNvPr id="95" name="Multiply 13">
              <a:extLst>
                <a:ext uri="{FF2B5EF4-FFF2-40B4-BE49-F238E27FC236}">
                  <a16:creationId xmlns:a16="http://schemas.microsoft.com/office/drawing/2014/main" id="{EB48A001-B198-943F-DEC7-63DFCF7BEAC2}"/>
                </a:ext>
              </a:extLst>
            </p:cNvPr>
            <p:cNvSpPr/>
            <p:nvPr/>
          </p:nvSpPr>
          <p:spPr>
            <a:xfrm>
              <a:off x="2539369" y="1682309"/>
              <a:ext cx="694249" cy="694249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96" name="Multiply 69">
              <a:extLst>
                <a:ext uri="{FF2B5EF4-FFF2-40B4-BE49-F238E27FC236}">
                  <a16:creationId xmlns:a16="http://schemas.microsoft.com/office/drawing/2014/main" id="{E31EE4A4-91F3-377E-96F1-114BAA0E2515}"/>
                </a:ext>
              </a:extLst>
            </p:cNvPr>
            <p:cNvSpPr/>
            <p:nvPr/>
          </p:nvSpPr>
          <p:spPr>
            <a:xfrm>
              <a:off x="3456171" y="2348675"/>
              <a:ext cx="694249" cy="694249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97" name="Multiply 72">
              <a:extLst>
                <a:ext uri="{FF2B5EF4-FFF2-40B4-BE49-F238E27FC236}">
                  <a16:creationId xmlns:a16="http://schemas.microsoft.com/office/drawing/2014/main" id="{4B3ED2B0-32D4-A9F6-7801-6B1E54C7ED5A}"/>
                </a:ext>
              </a:extLst>
            </p:cNvPr>
            <p:cNvSpPr/>
            <p:nvPr/>
          </p:nvSpPr>
          <p:spPr>
            <a:xfrm>
              <a:off x="5295711" y="3710626"/>
              <a:ext cx="694249" cy="694249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98" name="Multiply 73">
              <a:extLst>
                <a:ext uri="{FF2B5EF4-FFF2-40B4-BE49-F238E27FC236}">
                  <a16:creationId xmlns:a16="http://schemas.microsoft.com/office/drawing/2014/main" id="{A4AAC383-C099-BFB4-BB3F-7BACA865F539}"/>
                </a:ext>
              </a:extLst>
            </p:cNvPr>
            <p:cNvSpPr/>
            <p:nvPr/>
          </p:nvSpPr>
          <p:spPr>
            <a:xfrm>
              <a:off x="1746836" y="4374237"/>
              <a:ext cx="694249" cy="694249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E5FA889F-FBE4-D830-DA2F-CA82DC41505D}"/>
              </a:ext>
            </a:extLst>
          </p:cNvPr>
          <p:cNvSpPr txBox="1">
            <a:spLocks/>
          </p:cNvSpPr>
          <p:nvPr/>
        </p:nvSpPr>
        <p:spPr>
          <a:xfrm>
            <a:off x="-127000" y="5295470"/>
            <a:ext cx="9393604" cy="115937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Repeatedly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opening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(activating)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and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closing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2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2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precharging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2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 DRAM row causes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D40D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RowHammer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D40D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bitflips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D40D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 nearby cells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73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7C9F864-5280-A473-C899-06531D5B6EDD}"/>
              </a:ext>
            </a:extLst>
          </p:cNvPr>
          <p:cNvCxnSpPr>
            <a:cxnSpLocks/>
          </p:cNvCxnSpPr>
          <p:nvPr/>
        </p:nvCxnSpPr>
        <p:spPr>
          <a:xfrm flipV="1">
            <a:off x="2359459" y="4772756"/>
            <a:ext cx="0" cy="378187"/>
          </a:xfrm>
          <a:prstGeom prst="straightConnector1">
            <a:avLst/>
          </a:prstGeom>
          <a:ln w="57150">
            <a:solidFill>
              <a:srgbClr val="8E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2B149B6-010E-ACBE-FC3F-CA96D2127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417"/>
          </a:xfrm>
        </p:spPr>
        <p:txBody>
          <a:bodyPr/>
          <a:lstStyle/>
          <a:p>
            <a:r>
              <a:rPr lang="en-US" dirty="0"/>
              <a:t>RowHammer Bitflips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E56E31-CE4A-2866-AC99-AE14E6D56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[Kim+, ISCA’20]</a:t>
            </a:r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23BAA-9715-9820-EFA5-A62558EB1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B309-C2CE-4D90-B104-F7E98438FC65}" type="slidenum">
              <a:rPr lang="tr-TR" smtClean="0"/>
              <a:pPr/>
              <a:t>9</a:t>
            </a:fld>
            <a:endParaRPr lang="tr-T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167ECFD-0161-5857-7C84-7D6407027969}"/>
              </a:ext>
            </a:extLst>
          </p:cNvPr>
          <p:cNvSpPr/>
          <p:nvPr/>
        </p:nvSpPr>
        <p:spPr>
          <a:xfrm>
            <a:off x="2013329" y="2011513"/>
            <a:ext cx="5929912" cy="987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DD09206-9001-66D3-B472-5DBA55A82874}"/>
              </a:ext>
            </a:extLst>
          </p:cNvPr>
          <p:cNvSpPr/>
          <p:nvPr/>
        </p:nvSpPr>
        <p:spPr>
          <a:xfrm>
            <a:off x="2013329" y="3006696"/>
            <a:ext cx="5929912" cy="17354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299CB09-474B-440D-A771-9194E544FD43}"/>
              </a:ext>
            </a:extLst>
          </p:cNvPr>
          <p:cNvCxnSpPr>
            <a:cxnSpLocks/>
          </p:cNvCxnSpPr>
          <p:nvPr/>
        </p:nvCxnSpPr>
        <p:spPr>
          <a:xfrm>
            <a:off x="2047613" y="3003255"/>
            <a:ext cx="5895628" cy="3441"/>
          </a:xfrm>
          <a:prstGeom prst="straightConnector1">
            <a:avLst/>
          </a:prstGeom>
          <a:ln w="38100" cap="rnd">
            <a:solidFill>
              <a:schemeClr val="bg1">
                <a:lumMod val="50000"/>
              </a:schemeClr>
            </a:solidFill>
            <a:prstDash val="sysDash"/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CA391AE-7BF4-442C-CE3C-5EEC6FEE4270}"/>
              </a:ext>
            </a:extLst>
          </p:cNvPr>
          <p:cNvCxnSpPr/>
          <p:nvPr/>
        </p:nvCxnSpPr>
        <p:spPr>
          <a:xfrm flipV="1">
            <a:off x="2013329" y="1999111"/>
            <a:ext cx="0" cy="2750376"/>
          </a:xfrm>
          <a:prstGeom prst="straightConnector1">
            <a:avLst/>
          </a:prstGeom>
          <a:ln w="25400" cap="rnd">
            <a:solidFill>
              <a:schemeClr val="tx1"/>
            </a:solidFill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5EA7A5A-1A33-D0D0-6433-550510BD2674}"/>
              </a:ext>
            </a:extLst>
          </p:cNvPr>
          <p:cNvCxnSpPr/>
          <p:nvPr/>
        </p:nvCxnSpPr>
        <p:spPr>
          <a:xfrm>
            <a:off x="2013329" y="4751259"/>
            <a:ext cx="5971276" cy="0"/>
          </a:xfrm>
          <a:prstGeom prst="straightConnector1">
            <a:avLst/>
          </a:prstGeom>
          <a:ln w="25400" cap="rnd">
            <a:solidFill>
              <a:schemeClr val="tx1"/>
            </a:solidFill>
            <a:headEnd type="non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18B67A32-0C58-B1C0-4A3E-E7719203687F}"/>
              </a:ext>
            </a:extLst>
          </p:cNvPr>
          <p:cNvSpPr/>
          <p:nvPr/>
        </p:nvSpPr>
        <p:spPr>
          <a:xfrm rot="16200000">
            <a:off x="-1767853" y="3129033"/>
            <a:ext cx="5012442" cy="41736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Capacitor voltage (V</a:t>
            </a:r>
            <a:r>
              <a:rPr lang="en-US" sz="2400" baseline="-25000" dirty="0">
                <a:solidFill>
                  <a:schemeClr val="tx1"/>
                </a:solidFill>
                <a:latin typeface="Cambria" panose="02040503050406030204" pitchFamily="18" charset="0"/>
              </a:rPr>
              <a:t>DD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9400413-DBD9-2492-9A78-1782E28DE254}"/>
              </a:ext>
            </a:extLst>
          </p:cNvPr>
          <p:cNvSpPr/>
          <p:nvPr/>
        </p:nvSpPr>
        <p:spPr>
          <a:xfrm rot="16200000">
            <a:off x="-425861" y="3406847"/>
            <a:ext cx="3010144" cy="41736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E122A81-B3AE-4E12-8B24-E35E0D72672A}"/>
              </a:ext>
            </a:extLst>
          </p:cNvPr>
          <p:cNvSpPr/>
          <p:nvPr/>
        </p:nvSpPr>
        <p:spPr>
          <a:xfrm>
            <a:off x="1007491" y="1736752"/>
            <a:ext cx="968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100%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5826A83-BBE5-2DE9-85E8-58F8007EC339}"/>
              </a:ext>
            </a:extLst>
          </p:cNvPr>
          <p:cNvSpPr/>
          <p:nvPr/>
        </p:nvSpPr>
        <p:spPr>
          <a:xfrm>
            <a:off x="1350707" y="4480051"/>
            <a:ext cx="6286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0%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B264D42-7619-19B6-3E56-3C8F6E0806C6}"/>
              </a:ext>
            </a:extLst>
          </p:cNvPr>
          <p:cNvSpPr/>
          <p:nvPr/>
        </p:nvSpPr>
        <p:spPr>
          <a:xfrm>
            <a:off x="1176230" y="2761599"/>
            <a:ext cx="7031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</a:rPr>
              <a:t>V</a:t>
            </a:r>
            <a:r>
              <a:rPr lang="en-US" sz="2400" baseline="-25000" dirty="0" err="1">
                <a:latin typeface="Cambria" panose="02040503050406030204" pitchFamily="18" charset="0"/>
              </a:rPr>
              <a:t>min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BF48BD2-F0F4-CE6C-E575-5A6E16E0B8B9}"/>
              </a:ext>
            </a:extLst>
          </p:cNvPr>
          <p:cNvSpPr/>
          <p:nvPr/>
        </p:nvSpPr>
        <p:spPr>
          <a:xfrm>
            <a:off x="6667082" y="4835741"/>
            <a:ext cx="2635045" cy="41736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time</a:t>
            </a:r>
          </a:p>
        </p:txBody>
      </p:sp>
      <p:sp>
        <p:nvSpPr>
          <p:cNvPr id="60" name="Arc 59">
            <a:extLst>
              <a:ext uri="{FF2B5EF4-FFF2-40B4-BE49-F238E27FC236}">
                <a16:creationId xmlns:a16="http://schemas.microsoft.com/office/drawing/2014/main" id="{17D46E6D-814C-8B16-CAF5-BD39C1A95947}"/>
              </a:ext>
            </a:extLst>
          </p:cNvPr>
          <p:cNvSpPr/>
          <p:nvPr/>
        </p:nvSpPr>
        <p:spPr>
          <a:xfrm flipH="1" flipV="1">
            <a:off x="1821826" y="-403104"/>
            <a:ext cx="5063719" cy="3431983"/>
          </a:xfrm>
          <a:prstGeom prst="arc">
            <a:avLst>
              <a:gd name="adj1" fmla="val 19897832"/>
              <a:gd name="adj2" fmla="val 20639277"/>
            </a:avLst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8491E4DE-64F7-6421-2EF5-03709C18A042}"/>
              </a:ext>
            </a:extLst>
          </p:cNvPr>
          <p:cNvSpPr/>
          <p:nvPr/>
        </p:nvSpPr>
        <p:spPr>
          <a:xfrm flipH="1" flipV="1">
            <a:off x="1821825" y="45918"/>
            <a:ext cx="5063719" cy="3431983"/>
          </a:xfrm>
          <a:prstGeom prst="arc">
            <a:avLst>
              <a:gd name="adj1" fmla="val 19215850"/>
              <a:gd name="adj2" fmla="val 19973194"/>
            </a:avLst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rc 61">
            <a:extLst>
              <a:ext uri="{FF2B5EF4-FFF2-40B4-BE49-F238E27FC236}">
                <a16:creationId xmlns:a16="http://schemas.microsoft.com/office/drawing/2014/main" id="{B8AA5DED-6F96-62BC-3153-3D2A480EE37B}"/>
              </a:ext>
            </a:extLst>
          </p:cNvPr>
          <p:cNvSpPr/>
          <p:nvPr/>
        </p:nvSpPr>
        <p:spPr>
          <a:xfrm flipH="1" flipV="1">
            <a:off x="1821825" y="513196"/>
            <a:ext cx="5063719" cy="3431983"/>
          </a:xfrm>
          <a:prstGeom prst="arc">
            <a:avLst>
              <a:gd name="adj1" fmla="val 18435370"/>
              <a:gd name="adj2" fmla="val 19263415"/>
            </a:avLst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2CA75756-0E4B-DF69-DA5A-30899FC309DA}"/>
              </a:ext>
            </a:extLst>
          </p:cNvPr>
          <p:cNvSpPr/>
          <p:nvPr/>
        </p:nvSpPr>
        <p:spPr>
          <a:xfrm flipH="1" flipV="1">
            <a:off x="1821825" y="933198"/>
            <a:ext cx="5063719" cy="3431983"/>
          </a:xfrm>
          <a:prstGeom prst="arc">
            <a:avLst>
              <a:gd name="adj1" fmla="val 17548052"/>
              <a:gd name="adj2" fmla="val 18522140"/>
            </a:avLst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AC44E4B-8683-2569-C9EF-2DBB3C3C082A}"/>
              </a:ext>
            </a:extLst>
          </p:cNvPr>
          <p:cNvCxnSpPr>
            <a:cxnSpLocks/>
          </p:cNvCxnSpPr>
          <p:nvPr/>
        </p:nvCxnSpPr>
        <p:spPr>
          <a:xfrm>
            <a:off x="3175564" y="3728072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8112E0A-C4DF-3436-7869-4A02C8759A46}"/>
              </a:ext>
            </a:extLst>
          </p:cNvPr>
          <p:cNvCxnSpPr>
            <a:cxnSpLocks/>
          </p:cNvCxnSpPr>
          <p:nvPr/>
        </p:nvCxnSpPr>
        <p:spPr>
          <a:xfrm>
            <a:off x="2742176" y="3064749"/>
            <a:ext cx="0" cy="502795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AB502F5-2FE7-29DE-F59B-5C68A114A030}"/>
              </a:ext>
            </a:extLst>
          </p:cNvPr>
          <p:cNvCxnSpPr>
            <a:cxnSpLocks/>
          </p:cNvCxnSpPr>
          <p:nvPr/>
        </p:nvCxnSpPr>
        <p:spPr>
          <a:xfrm>
            <a:off x="2351652" y="2360357"/>
            <a:ext cx="0" cy="457200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ACC106FE-AA92-FABA-6662-678E8F6B8DD4}"/>
              </a:ext>
            </a:extLst>
          </p:cNvPr>
          <p:cNvCxnSpPr>
            <a:cxnSpLocks/>
          </p:cNvCxnSpPr>
          <p:nvPr/>
        </p:nvCxnSpPr>
        <p:spPr>
          <a:xfrm>
            <a:off x="3186334" y="2031816"/>
            <a:ext cx="0" cy="2706390"/>
          </a:xfrm>
          <a:prstGeom prst="straightConnector1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71EE0C5-3AB4-BCAB-539B-61451FE647E0}"/>
              </a:ext>
            </a:extLst>
          </p:cNvPr>
          <p:cNvCxnSpPr>
            <a:cxnSpLocks/>
          </p:cNvCxnSpPr>
          <p:nvPr/>
        </p:nvCxnSpPr>
        <p:spPr>
          <a:xfrm>
            <a:off x="2752684" y="2031816"/>
            <a:ext cx="0" cy="2699302"/>
          </a:xfrm>
          <a:prstGeom prst="straightConnector1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B3399DA-8CA2-95B8-11F4-705AB842D90B}"/>
              </a:ext>
            </a:extLst>
          </p:cNvPr>
          <p:cNvCxnSpPr>
            <a:cxnSpLocks/>
          </p:cNvCxnSpPr>
          <p:nvPr/>
        </p:nvCxnSpPr>
        <p:spPr>
          <a:xfrm>
            <a:off x="2359459" y="2031816"/>
            <a:ext cx="0" cy="2706390"/>
          </a:xfrm>
          <a:prstGeom prst="straightConnector1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9E26AE7-A554-F4A2-CCBE-71CCA78EF61A}"/>
              </a:ext>
            </a:extLst>
          </p:cNvPr>
          <p:cNvGrpSpPr/>
          <p:nvPr/>
        </p:nvGrpSpPr>
        <p:grpSpPr>
          <a:xfrm>
            <a:off x="1535795" y="1004661"/>
            <a:ext cx="2666926" cy="2672217"/>
            <a:chOff x="1535795" y="1004661"/>
            <a:chExt cx="2666926" cy="2672217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B5751F8-5D13-A65E-8BAC-C6177F49B4A0}"/>
                </a:ext>
              </a:extLst>
            </p:cNvPr>
            <p:cNvSpPr/>
            <p:nvPr/>
          </p:nvSpPr>
          <p:spPr>
            <a:xfrm>
              <a:off x="1535795" y="1004661"/>
              <a:ext cx="2666926" cy="981711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965900"/>
                  </a:solidFill>
                  <a:latin typeface="Cambria" panose="02040503050406030204" pitchFamily="18" charset="0"/>
                </a:rPr>
                <a:t>RowHammer</a:t>
              </a:r>
              <a:r>
                <a:rPr lang="en-US" sz="3200" b="1" dirty="0">
                  <a:solidFill>
                    <a:srgbClr val="9659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3200" b="1" dirty="0">
                  <a:solidFill>
                    <a:srgbClr val="965900"/>
                  </a:solidFill>
                  <a:latin typeface="Cambria" panose="02040503050406030204" pitchFamily="18" charset="0"/>
                </a:rPr>
                <a:t>Bitflip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A9E0CD60-4CE9-6EEF-180C-0DDCA81FA2D7}"/>
                </a:ext>
              </a:extLst>
            </p:cNvPr>
            <p:cNvCxnSpPr>
              <a:cxnSpLocks/>
              <a:stCxn id="75" idx="2"/>
            </p:cNvCxnSpPr>
            <p:nvPr/>
          </p:nvCxnSpPr>
          <p:spPr>
            <a:xfrm>
              <a:off x="2869258" y="1986372"/>
              <a:ext cx="92370" cy="797682"/>
            </a:xfrm>
            <a:prstGeom prst="straightConnector1">
              <a:avLst/>
            </a:prstGeom>
            <a:ln w="76200">
              <a:solidFill>
                <a:srgbClr val="96590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Lightning Bolt 76">
              <a:extLst>
                <a:ext uri="{FF2B5EF4-FFF2-40B4-BE49-F238E27FC236}">
                  <a16:creationId xmlns:a16="http://schemas.microsoft.com/office/drawing/2014/main" id="{15A19EB3-18AB-590C-CBAE-2DD00A55F586}"/>
                </a:ext>
              </a:extLst>
            </p:cNvPr>
            <p:cNvSpPr/>
            <p:nvPr/>
          </p:nvSpPr>
          <p:spPr>
            <a:xfrm>
              <a:off x="2826744" y="2747152"/>
              <a:ext cx="704850" cy="929726"/>
            </a:xfrm>
            <a:prstGeom prst="lightningBol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74DA976-FDF6-8F72-8904-A3ED7826B813}"/>
              </a:ext>
            </a:extLst>
          </p:cNvPr>
          <p:cNvCxnSpPr>
            <a:cxnSpLocks/>
          </p:cNvCxnSpPr>
          <p:nvPr/>
        </p:nvCxnSpPr>
        <p:spPr>
          <a:xfrm flipV="1">
            <a:off x="3681359" y="4276037"/>
            <a:ext cx="0" cy="484008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F676B27-A505-4F98-DE09-6406021E5EA7}"/>
              </a:ext>
            </a:extLst>
          </p:cNvPr>
          <p:cNvCxnSpPr>
            <a:cxnSpLocks/>
          </p:cNvCxnSpPr>
          <p:nvPr/>
        </p:nvCxnSpPr>
        <p:spPr>
          <a:xfrm flipV="1">
            <a:off x="3671076" y="4724121"/>
            <a:ext cx="4222420" cy="2788"/>
          </a:xfrm>
          <a:prstGeom prst="line">
            <a:avLst/>
          </a:prstGeom>
          <a:ln w="762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06951CAC-DB3B-80EE-3F45-024B271406E1}"/>
              </a:ext>
            </a:extLst>
          </p:cNvPr>
          <p:cNvSpPr/>
          <p:nvPr/>
        </p:nvSpPr>
        <p:spPr>
          <a:xfrm>
            <a:off x="1039899" y="5081949"/>
            <a:ext cx="3425569" cy="358999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8E0000"/>
                </a:solidFill>
                <a:latin typeface="Cambria" panose="02040503050406030204" pitchFamily="18" charset="0"/>
              </a:rPr>
              <a:t>RowHammer Attack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FAF691C-F4AE-DD8F-6BF8-9D322EDE3414}"/>
              </a:ext>
            </a:extLst>
          </p:cNvPr>
          <p:cNvCxnSpPr>
            <a:cxnSpLocks/>
          </p:cNvCxnSpPr>
          <p:nvPr/>
        </p:nvCxnSpPr>
        <p:spPr>
          <a:xfrm flipV="1">
            <a:off x="2752684" y="4772756"/>
            <a:ext cx="0" cy="378187"/>
          </a:xfrm>
          <a:prstGeom prst="straightConnector1">
            <a:avLst/>
          </a:prstGeom>
          <a:ln w="57150">
            <a:solidFill>
              <a:srgbClr val="8E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0503DB9-4782-C192-2A55-7D32DC06E4FD}"/>
              </a:ext>
            </a:extLst>
          </p:cNvPr>
          <p:cNvCxnSpPr>
            <a:cxnSpLocks/>
          </p:cNvCxnSpPr>
          <p:nvPr/>
        </p:nvCxnSpPr>
        <p:spPr>
          <a:xfrm flipV="1">
            <a:off x="3186334" y="4772756"/>
            <a:ext cx="0" cy="378187"/>
          </a:xfrm>
          <a:prstGeom prst="straightConnector1">
            <a:avLst/>
          </a:prstGeom>
          <a:ln w="57150">
            <a:solidFill>
              <a:srgbClr val="8E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38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" grpId="0"/>
    </p:bld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28640</TotalTime>
  <Words>2756</Words>
  <Application>Microsoft Office PowerPoint</Application>
  <PresentationFormat>On-screen Show (4:3)</PresentationFormat>
  <Paragraphs>669</Paragraphs>
  <Slides>67</Slides>
  <Notes>49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5" baseType="lpstr">
      <vt:lpstr>Arial</vt:lpstr>
      <vt:lpstr>Calibri</vt:lpstr>
      <vt:lpstr>Calibri Light</vt:lpstr>
      <vt:lpstr>Cambria</vt:lpstr>
      <vt:lpstr>Cambria Math</vt:lpstr>
      <vt:lpstr>Tahoma</vt:lpstr>
      <vt:lpstr>Wingdings</vt:lpstr>
      <vt:lpstr>Office Teması</vt:lpstr>
      <vt:lpstr>Understanding RowHammer  Under Reduced Refresh Latency: Experimental Analysis of Real DRAM Chips  and Implications on Future Solutions</vt:lpstr>
      <vt:lpstr>Executive Summary</vt:lpstr>
      <vt:lpstr>Outline</vt:lpstr>
      <vt:lpstr>DRAM Organization</vt:lpstr>
      <vt:lpstr>DRAM Access</vt:lpstr>
      <vt:lpstr>DRAM Cell Leakage</vt:lpstr>
      <vt:lpstr>DRAM Refresh</vt:lpstr>
      <vt:lpstr>RowHammer Vulnerability</vt:lpstr>
      <vt:lpstr>RowHammer Bitflips</vt:lpstr>
      <vt:lpstr>RowHammer-Preventive Refresh</vt:lpstr>
      <vt:lpstr>A Closer Look</vt:lpstr>
      <vt:lpstr>Outline</vt:lpstr>
      <vt:lpstr>Problem</vt:lpstr>
      <vt:lpstr>Reducing Mitigation Overhead</vt:lpstr>
      <vt:lpstr>Reducing Charge Restoration Latency</vt:lpstr>
      <vt:lpstr>Partial Charge Restoration</vt:lpstr>
      <vt:lpstr>Our Goal</vt:lpstr>
      <vt:lpstr>Outline</vt:lpstr>
      <vt:lpstr>DRAM Testing Infrastructure</vt:lpstr>
      <vt:lpstr>Tested DRAM Chips</vt:lpstr>
      <vt:lpstr>Key Takeaway from Real Chip Experiments</vt:lpstr>
      <vt:lpstr>Experiment Algorithm</vt:lpstr>
      <vt:lpstr>RowHammer Vulnerability Metric</vt:lpstr>
      <vt:lpstr>Effect of Partial Charge Restoration</vt:lpstr>
      <vt:lpstr>Effect of Partial Charge Restoration</vt:lpstr>
      <vt:lpstr>Repeated Partial Charge Restorations</vt:lpstr>
      <vt:lpstr>Repeated Partial Charge Restorations</vt:lpstr>
      <vt:lpstr>Repeated Partial Charge Restorations</vt:lpstr>
      <vt:lpstr>Repeated Partial Charge Restorations</vt:lpstr>
      <vt:lpstr>Key Takeaway from Real Chip Experiments</vt:lpstr>
      <vt:lpstr>Outline</vt:lpstr>
      <vt:lpstr>PaCRAM:</vt:lpstr>
      <vt:lpstr>PaCRAM:</vt:lpstr>
      <vt:lpstr>Outline</vt:lpstr>
      <vt:lpstr>Evaluation Methodology</vt:lpstr>
      <vt:lpstr>Configurations</vt:lpstr>
      <vt:lpstr>Configurations</vt:lpstr>
      <vt:lpstr>Implication on Future Solutions</vt:lpstr>
      <vt:lpstr>Implication on Future Solutions</vt:lpstr>
      <vt:lpstr>Implication on Future Solutions</vt:lpstr>
      <vt:lpstr>More in the Extended Version</vt:lpstr>
      <vt:lpstr>More in the Extended Version</vt:lpstr>
      <vt:lpstr>PaCRAM is Open Source and Artifact Evaluated</vt:lpstr>
      <vt:lpstr>Outline</vt:lpstr>
      <vt:lpstr>Conclusion</vt:lpstr>
      <vt:lpstr>Understanding RowHammer  Under Reduced Refresh Latency: Experimental Analysis of Real DRAM Chips  and Implications on Future Solutions</vt:lpstr>
      <vt:lpstr>Backup Slides</vt:lpstr>
      <vt:lpstr>Preventive Refresh Overhead</vt:lpstr>
      <vt:lpstr>Effect of Partial Charge Restoration  on Lowest Observed NRH of DRAM Modules</vt:lpstr>
      <vt:lpstr>NRH Reduction Distribution</vt:lpstr>
      <vt:lpstr>Effect of Partial Charge Restoration on RowHammer Bit-Error-Rate (BER)</vt:lpstr>
      <vt:lpstr>Combined Effect of Partial Charge Restoration and Temperature</vt:lpstr>
      <vt:lpstr>Effect of Partial Charge Restoration  on Data Retention Time</vt:lpstr>
      <vt:lpstr>Effect of Partial Charge Restoration  on Half-Double Access Pattern</vt:lpstr>
      <vt:lpstr>Detailed Implementation of PaCRAM</vt:lpstr>
      <vt:lpstr>Detailed Implementation of PaCRAM</vt:lpstr>
      <vt:lpstr>Determining Preventive Refresh Latency</vt:lpstr>
      <vt:lpstr>PaCRAM’s Row State Transition</vt:lpstr>
      <vt:lpstr>Full Charge Restoration Interval</vt:lpstr>
      <vt:lpstr>Hardware Complexity Analysis of PaCRAM</vt:lpstr>
      <vt:lpstr>PaCRAM with on-DRAM-die  RowHammer Mitigation Mechanisms</vt:lpstr>
      <vt:lpstr>Profiling Cost Analysis</vt:lpstr>
      <vt:lpstr>Effect of Charge Restoration Latency on System Performance</vt:lpstr>
      <vt:lpstr>Effect of Charge Restoration Latency on System Performance</vt:lpstr>
      <vt:lpstr>Reducing Periodic Refresh Latency</vt:lpstr>
      <vt:lpstr>Understanding RowHammer  Under Reduced Refresh Latency: Experimental Analysis of Real DRAM Chips  and Implications on Future Solutions</vt:lpstr>
      <vt:lpstr>BANNERS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CoMeT HPCA 2024</dc:title>
  <dc:creator>Fatma Nisa Bostancı</dc:creator>
  <cp:lastModifiedBy>Yahya Can Tuğrul</cp:lastModifiedBy>
  <cp:revision>664</cp:revision>
  <dcterms:created xsi:type="dcterms:W3CDTF">2022-03-02T08:12:14Z</dcterms:created>
  <dcterms:modified xsi:type="dcterms:W3CDTF">2025-03-07T13:02:25Z</dcterms:modified>
</cp:coreProperties>
</file>