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7" r:id="rId1"/>
  </p:sldMasterIdLst>
  <p:notesMasterIdLst>
    <p:notesMasterId r:id="rId23"/>
  </p:notesMasterIdLst>
  <p:handoutMasterIdLst>
    <p:handoutMasterId r:id="rId24"/>
  </p:handoutMasterIdLst>
  <p:sldIdLst>
    <p:sldId id="1027" r:id="rId2"/>
    <p:sldId id="1235" r:id="rId3"/>
    <p:sldId id="1239" r:id="rId4"/>
    <p:sldId id="1222" r:id="rId5"/>
    <p:sldId id="1223" r:id="rId6"/>
    <p:sldId id="1260" r:id="rId7"/>
    <p:sldId id="1261" r:id="rId8"/>
    <p:sldId id="1242" r:id="rId9"/>
    <p:sldId id="1228" r:id="rId10"/>
    <p:sldId id="1226" r:id="rId11"/>
    <p:sldId id="1229" r:id="rId12"/>
    <p:sldId id="1246" r:id="rId13"/>
    <p:sldId id="1252" r:id="rId14"/>
    <p:sldId id="1230" r:id="rId15"/>
    <p:sldId id="1263" r:id="rId16"/>
    <p:sldId id="1264" r:id="rId17"/>
    <p:sldId id="1243" r:id="rId18"/>
    <p:sldId id="1254" r:id="rId19"/>
    <p:sldId id="1265" r:id="rId20"/>
    <p:sldId id="1154" r:id="rId21"/>
    <p:sldId id="1244" r:id="rId22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73FA51-A4D3-F044-943C-1858826B6479}">
          <p14:sldIdLst>
            <p14:sldId id="1027"/>
            <p14:sldId id="1235"/>
            <p14:sldId id="1239"/>
            <p14:sldId id="1222"/>
            <p14:sldId id="1223"/>
            <p14:sldId id="1260"/>
            <p14:sldId id="1261"/>
            <p14:sldId id="1242"/>
            <p14:sldId id="1228"/>
            <p14:sldId id="1226"/>
            <p14:sldId id="1229"/>
            <p14:sldId id="1246"/>
            <p14:sldId id="1252"/>
            <p14:sldId id="1230"/>
            <p14:sldId id="1263"/>
            <p14:sldId id="1264"/>
            <p14:sldId id="1243"/>
            <p14:sldId id="1254"/>
            <p14:sldId id="1265"/>
            <p14:sldId id="1154"/>
            <p14:sldId id="12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C2C"/>
    <a:srgbClr val="AADB1E"/>
    <a:srgbClr val="6DB33F"/>
    <a:srgbClr val="006990"/>
    <a:srgbClr val="E6E6E6"/>
    <a:srgbClr val="7F35AB"/>
    <a:srgbClr val="7636AE"/>
    <a:srgbClr val="264088"/>
    <a:srgbClr val="B3B3B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0" autoAdjust="0"/>
    <p:restoredTop sz="81740" autoAdjust="0"/>
  </p:normalViewPr>
  <p:slideViewPr>
    <p:cSldViewPr snapToGrid="0">
      <p:cViewPr varScale="1">
        <p:scale>
          <a:sx n="89" d="100"/>
          <a:sy n="89" d="100"/>
        </p:scale>
        <p:origin x="131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-6400"/>
    </p:cViewPr>
  </p:sorterViewPr>
  <p:notesViewPr>
    <p:cSldViewPr snapToGrid="0" showGuides="1">
      <p:cViewPr varScale="1">
        <p:scale>
          <a:sx n="59" d="100"/>
          <a:sy n="59" d="100"/>
        </p:scale>
        <p:origin x="2371" y="1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6/7/19</a:t>
            </a:fld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8988" y="609600"/>
            <a:ext cx="5280025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1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8988" y="609600"/>
            <a:ext cx="5280025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8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2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2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5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7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5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78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7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1530977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1632126" y="1230940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81"/>
            <a:ext cx="5116453" cy="416403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4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7"/>
            <a:ext cx="3657601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7"/>
            <a:ext cx="3657601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8"/>
            <a:ext cx="3657601" cy="26722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0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782B963-3DE7-4086-92ED-CD92BCC38428}"/>
              </a:ext>
            </a:extLst>
          </p:cNvPr>
          <p:cNvSpPr/>
          <p:nvPr userDrawn="1"/>
        </p:nvSpPr>
        <p:spPr>
          <a:xfrm>
            <a:off x="8943277" y="3622878"/>
            <a:ext cx="325126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1" y="-1"/>
            <a:ext cx="10873126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37038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AF2AD3-F838-49C6-9DFB-93814BFCCBA6}"/>
              </a:ext>
            </a:extLst>
          </p:cNvPr>
          <p:cNvSpPr/>
          <p:nvPr userDrawn="1"/>
        </p:nvSpPr>
        <p:spPr>
          <a:xfrm>
            <a:off x="8943277" y="3622878"/>
            <a:ext cx="325126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5DDA8-6A1A-4BC0-A877-A6124E4A0330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bg1">
                  <a:alpha val="59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35657" y="3622878"/>
            <a:ext cx="325126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1" y="-1"/>
            <a:ext cx="10873126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8647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8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4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2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2" y="4619335"/>
            <a:ext cx="2740025" cy="1371600"/>
          </a:xfrm>
          <a:noFill/>
        </p:spPr>
        <p:txBody>
          <a:bodyPr anchor="ctr"/>
          <a:lstStyle>
            <a:lvl1pPr algn="ctr">
              <a:defRPr sz="2399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8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4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2" y="4619335"/>
            <a:ext cx="2740025" cy="1371600"/>
          </a:xfrm>
          <a:noFill/>
        </p:spPr>
        <p:txBody>
          <a:bodyPr anchor="ctr"/>
          <a:lstStyle>
            <a:lvl1pPr algn="ctr">
              <a:defRPr sz="2399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2945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8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4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2" y="4619335"/>
            <a:ext cx="2740025" cy="1371600"/>
          </a:xfrm>
          <a:noFill/>
        </p:spPr>
        <p:txBody>
          <a:bodyPr anchor="ctr"/>
          <a:lstStyle>
            <a:lvl1pPr algn="ctr">
              <a:defRPr sz="2399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5374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1671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8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bg1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94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8000">
                <a:schemeClr val="bg1">
                  <a:alpha val="25000"/>
                </a:schemeClr>
              </a:gs>
              <a:gs pos="46000">
                <a:srgbClr val="FFFFFF">
                  <a:alpha val="64000"/>
                </a:srgbClr>
              </a:gs>
              <a:gs pos="77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9" cy="3200400"/>
          </a:xfrm>
        </p:spPr>
        <p:txBody>
          <a:bodyPr anchor="b"/>
          <a:lstStyle>
            <a:lvl1pPr marL="169866" indent="-169866">
              <a:buClrTx/>
              <a:buSzPct val="100000"/>
              <a:buFont typeface="Metropolis" panose="00000500000000000000" pitchFamily="2" charset="0"/>
              <a:buChar char="“"/>
              <a:defRPr sz="2801">
                <a:solidFill>
                  <a:schemeClr val="tx2"/>
                </a:solidFill>
              </a:defRPr>
            </a:lvl1pPr>
            <a:lvl2pPr marL="457207" indent="-18415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50" indent="-169866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79" indent="-16669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20" indent="-138115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9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471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1530977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1632126" y="1230940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80">
                <a:srgbClr val="0286CD">
                  <a:alpha val="0"/>
                </a:srgbClr>
              </a:gs>
              <a:gs pos="0">
                <a:schemeClr val="accent1">
                  <a:alpha val="0"/>
                </a:schemeClr>
              </a:gs>
              <a:gs pos="78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8"/>
            <a:ext cx="5116453" cy="416403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7"/>
            <a:ext cx="3657601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7"/>
            <a:ext cx="3657601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1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5893593" cy="4572000"/>
          </a:xfrm>
          <a:solidFill>
            <a:schemeClr val="accent4"/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chemeClr val="accent1"/>
          </a:solidFill>
        </p:spPr>
        <p:txBody>
          <a:bodyPr lIns="457200" tIns="457200" rIns="594360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5866360" cy="4572000"/>
          </a:xfrm>
          <a:solidFill>
            <a:schemeClr val="bg2"/>
          </a:solidFill>
        </p:spPr>
        <p:txBody>
          <a:bodyPr lIns="594360" tIns="1371600" rIns="548640"/>
          <a:lstStyle>
            <a:lvl1pPr>
              <a:spcBef>
                <a:spcPts val="2399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323381" y="1600201"/>
            <a:ext cx="5865445" cy="4572000"/>
          </a:xfrm>
          <a:solidFill>
            <a:schemeClr val="bg2"/>
          </a:solidFill>
        </p:spPr>
        <p:txBody>
          <a:bodyPr lIns="548640" tIns="1371600" rIns="548640"/>
          <a:lstStyle>
            <a:lvl1pPr>
              <a:spcBef>
                <a:spcPts val="2399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" y="1806124"/>
            <a:ext cx="5637213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1613" y="1806124"/>
            <a:ext cx="5637212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1600200"/>
            <a:ext cx="2894013" cy="4572000"/>
          </a:xfrm>
          <a:solidFill>
            <a:schemeClr val="accent2"/>
          </a:solidFill>
        </p:spPr>
        <p:txBody>
          <a:bodyPr lIns="594360" tIns="457200" rIns="45720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3" indent="-171453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6" indent="-171453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8" indent="-171453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742962" indent="-17145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2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4" y="1600200"/>
            <a:ext cx="2894011" cy="4572000"/>
          </a:xfrm>
          <a:solidFill>
            <a:schemeClr val="accent1"/>
          </a:solidFill>
        </p:spPr>
        <p:txBody>
          <a:bodyPr lIns="457200" tIns="457200" rIns="59436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3" indent="-171453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6" indent="-171453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8" indent="-171453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685811" indent="-171453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616505" y="2515154"/>
            <a:ext cx="3346930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4419677" y="2515154"/>
            <a:ext cx="3349473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8236361" y="2515154"/>
            <a:ext cx="3346704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504" y="1600200"/>
            <a:ext cx="3346704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76" y="1600200"/>
            <a:ext cx="3346704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6361" y="1600200"/>
            <a:ext cx="3346704" cy="914400"/>
          </a:xfrm>
          <a:solidFill>
            <a:schemeClr val="accent2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2" y="1600202"/>
            <a:ext cx="7923212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1" dirty="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4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4" y="1600200"/>
            <a:ext cx="3808412" cy="4572000"/>
          </a:xfrm>
        </p:spPr>
        <p:txBody>
          <a:bodyPr tIns="457200" rIns="594360" bIns="4572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9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9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8380414" y="3872441"/>
            <a:ext cx="38084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2" y="1600203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1" dirty="0">
              <a:solidFill>
                <a:schemeClr val="accent2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8380414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2" y="1600203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801" dirty="0">
              <a:solidFill>
                <a:schemeClr val="accent2"/>
              </a:solidFill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4" y="2409554"/>
            <a:ext cx="3201849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2" indent="-114302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4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4" y="3952605"/>
            <a:ext cx="3201849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2" indent="-114302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09600" y="1964843"/>
            <a:ext cx="31988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547676"/>
            <a:ext cx="3198812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3094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9245" y="2409554"/>
            <a:ext cx="3201849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2" indent="-114302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6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69245" y="3952605"/>
            <a:ext cx="3201849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2" indent="-114302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4267201" y="1964843"/>
            <a:ext cx="31988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4267201" y="3547676"/>
            <a:ext cx="3198812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6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1999" y="2971800"/>
            <a:ext cx="3194051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74150" y="1600202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1" y="5022216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651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608740" y="4978401"/>
            <a:ext cx="3204753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594360" tIns="457200" rIns="457200" bIns="4572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4267199" y="4978400"/>
            <a:ext cx="3203893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457200" rIns="59436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651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4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73995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1530977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1632126" y="1230940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8"/>
            <a:ext cx="5116453" cy="416403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7"/>
            <a:ext cx="3657601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7"/>
            <a:ext cx="3657601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1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bg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66562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1152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8" y="2055431"/>
            <a:ext cx="1828960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2" y="2055431"/>
            <a:ext cx="1828960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5" y="2055431"/>
            <a:ext cx="1828960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6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4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2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50" y="2060874"/>
            <a:ext cx="1828960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2" y="2060874"/>
            <a:ext cx="1828960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0" y="2060874"/>
            <a:ext cx="1828960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3" y="2060874"/>
            <a:ext cx="1828960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1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1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1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1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7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609800" y="2064665"/>
            <a:ext cx="1828960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9744474" y="2064665"/>
            <a:ext cx="1828960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5201380" y="2064665"/>
            <a:ext cx="1828960" cy="18289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892452" y="2064665"/>
            <a:ext cx="1828960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7464921" y="2064665"/>
            <a:ext cx="1828960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>
              <a:solidFill>
                <a:schemeClr val="l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4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4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12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810401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057402"/>
            <a:ext cx="5943598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810401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057402"/>
            <a:ext cx="5943598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810401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057402"/>
            <a:ext cx="5943598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</a:extLst>
          </p:cNvPr>
          <p:cNvSpPr/>
          <p:nvPr userDrawn="1"/>
        </p:nvSpPr>
        <p:spPr>
          <a:xfrm>
            <a:off x="5379721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6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2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4AD3C8-5B0F-4AB1-B568-AA55FF64194A}"/>
              </a:ext>
            </a:extLst>
          </p:cNvPr>
          <p:cNvSpPr/>
          <p:nvPr userDrawn="1"/>
        </p:nvSpPr>
        <p:spPr>
          <a:xfrm>
            <a:off x="5379721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6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2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29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49745E-959E-424E-B5AD-B75ACA32BFE8}"/>
              </a:ext>
            </a:extLst>
          </p:cNvPr>
          <p:cNvSpPr/>
          <p:nvPr userDrawn="1"/>
        </p:nvSpPr>
        <p:spPr>
          <a:xfrm>
            <a:off x="5379721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6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2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127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608012" y="1261596"/>
            <a:ext cx="1933864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1" dirty="0">
                <a:solidFill>
                  <a:schemeClr val="accent2"/>
                </a:solidFill>
                <a:latin typeface="+mj-lt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4013" y="1359909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6" indent="0">
              <a:buFont typeface="Open Sans" panose="020B0606030504020204" pitchFamily="34" charset="0"/>
              <a:buNone/>
              <a:defRPr sz="1800"/>
            </a:lvl3pPr>
            <a:lvl4pPr marL="342906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6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6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6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6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6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9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2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4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12188822" cy="4332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672528" y="722997"/>
            <a:ext cx="4470400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601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3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0028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9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1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7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73A8DE-DD1F-43EE-8FA2-4C689A038BA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7122912" y="4133699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1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1253437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9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1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7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564569" y="366687"/>
            <a:ext cx="11001004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620896" y="3906062"/>
            <a:ext cx="1096268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yes, you are good to go!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the answer is no, you do not have the Metropolis font installed.</a:t>
            </a:r>
          </a:p>
          <a:p>
            <a:pPr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marL="0" marR="0" lvl="0" indent="0" algn="l" defTabSz="91441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800" dirty="0">
                <a:solidFill>
                  <a:schemeClr val="bg1"/>
                </a:solidFill>
              </a:rPr>
              <a:t> to download the font</a:t>
            </a:r>
            <a:r>
              <a:rPr lang="en-US" sz="1800" baseline="0" dirty="0">
                <a:solidFill>
                  <a:schemeClr val="bg1"/>
                </a:solidFill>
              </a:rPr>
              <a:t>.</a:t>
            </a:r>
          </a:p>
          <a:p>
            <a:pPr marL="400057" marR="0" lvl="0" indent="-227017" algn="l" defTabSz="91441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00" strike="noStrike" baseline="0" dirty="0">
                <a:solidFill>
                  <a:schemeClr val="bg1"/>
                </a:solidFill>
              </a:rPr>
              <a:t>Log in with SSO and select the Brand Assets tab in Brand Central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Need more information on how to install fonts?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Refer to the quick-start section in the template guidelines or contact Oasis.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3201" dirty="0">
              <a:solidFill>
                <a:schemeClr val="bg1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5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1">
                <a:solidFill>
                  <a:schemeClr val="bg1"/>
                </a:solidFill>
              </a:defRPr>
            </a:lvl3pPr>
            <a:lvl4pPr>
              <a:defRPr sz="2801">
                <a:solidFill>
                  <a:schemeClr val="bg1"/>
                </a:solidFill>
              </a:defRPr>
            </a:lvl4pPr>
            <a:lvl5pPr>
              <a:defRPr sz="28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1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8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623365" y="1860778"/>
            <a:ext cx="7299849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1">
                <a:solidFill>
                  <a:schemeClr val="bg1"/>
                </a:solidFill>
              </a:defRPr>
            </a:lvl3pPr>
            <a:lvl4pPr>
              <a:defRPr sz="2801">
                <a:solidFill>
                  <a:schemeClr val="bg1"/>
                </a:solidFill>
              </a:defRPr>
            </a:lvl4pPr>
            <a:lvl5pPr>
              <a:defRPr sz="28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6054923" y="2225997"/>
            <a:ext cx="4699461" cy="542276"/>
            <a:chOff x="6685343" y="2270804"/>
            <a:chExt cx="4699461" cy="542276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672458" y="2225997"/>
            <a:ext cx="3021853" cy="546070"/>
            <a:chOff x="2656324" y="2163854"/>
            <a:chExt cx="3021853" cy="5460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2F8FF-5DB1-44B3-AF2C-1A531EA36FEA}"/>
              </a:ext>
            </a:extLst>
          </p:cNvPr>
          <p:cNvGrpSpPr/>
          <p:nvPr userDrawn="1"/>
        </p:nvGrpSpPr>
        <p:grpSpPr bwMode="gray">
          <a:xfrm>
            <a:off x="1" y="0"/>
            <a:ext cx="12188826" cy="6858004"/>
            <a:chOff x="0" y="-4"/>
            <a:chExt cx="12188826" cy="68580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F285D2-B641-461F-87F0-20A9C65B2EF7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5EE1AC-AAA1-4CAF-886B-474B1A0C95C4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037B7F2-249C-4DB7-A4FF-AD7E08892A0F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B02FE08-2379-4E6C-AE27-D7D2ECAB18B8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7C17E9A-3B70-4668-8EAE-9C7D73BACCA1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02751E5-34AD-4357-BC67-2269F668FD57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52A85DA-B39F-40AB-B423-9F7CCB3D0D63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C1459D-4F6E-4671-8566-3143311EA541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15AFD00-19E3-4F92-9570-1F3E8AEC3EC4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6B51E9A-9BC0-4A23-95C7-9E14C94FDF8A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5B6B4CFD-041A-4081-89A4-C2B194E6465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C63B978F-4215-434A-A0BE-E77776CE37B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9EEB78C-3DA9-4AD7-BFB1-207EDE403F9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062D7CE-4A4A-4C41-833F-B30B3E74AEA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C628EF-969E-4429-A992-9AD0AFECF81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BD383-0D5C-4E3A-99F7-4DC5A51DF9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AA2EE63-4F24-4A26-9268-D15D92D5B06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F64BB08D-864A-44D4-88F6-679DBAE518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A3F8A1-60DA-47E1-92DD-967475B2DF5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4DECF40D-CC60-45F8-B236-F9FAC1F3E8C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3BAEC6-A3C2-4892-9093-BD8EA8A7E0F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4E16FB9-EDCA-4CA6-9212-0AEBFCE175D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AE637F-804F-4244-9AA9-FF4A629A143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EFB8414-3949-428A-B700-7C38A44425B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A61D1AB-B7D2-4169-B38F-56371D50E1DA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D00C4593-A442-4B6C-8E9D-80BFEB1746D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5B5E413-FAFF-430F-B105-4D122D50AEE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2B845328-662D-4D12-A209-6A0B1E78DF1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C19B5D-D919-4A48-953C-03994329E19B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C81C8DC-CB2F-445A-8F7B-5A864393B55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F3CD9F68-6C35-4B43-B8E1-1ABF75D8D58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BBCE95B-721C-44A5-8B94-8F0E42FF53F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B934F61-1ED7-4209-A1E3-04C68085B10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F636E46-095E-439D-B78B-EBC72DB2329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1497272-E949-488B-B9F6-FD10BA6526B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645DFBA-090A-4E89-BFE2-570C1D04D7A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34689D4-9BAE-40BF-B953-E1A0CA4F5C15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74A3364-6F4C-4749-A110-B336801330E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690EC6B6-039D-4549-B1B1-8FF8A3FC2F6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155F4FAC-9412-45E9-99EC-FDC351D6045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5A0C0A33-67B3-48C9-9B83-C39DFDEF5E0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87FF284-D960-4A05-8053-9886608C659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A61019-342C-4EDD-97C6-EDA59774644E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234785CB-17D0-49DD-8DC9-3C93626DC77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425DB222-E3A0-48A3-BBD5-FD2616577D2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C433E4E5-A945-4652-B574-37C6580344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352A597B-2B35-4BD4-B07E-D8CEF25A59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351C336-9D65-42C9-A33F-6971E6322E4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CAD9518-36D4-43F7-839D-D8FE389DF1F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5575B3F-2A8B-4175-B6A5-D60652B87ED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CCC90FC-8476-4A2A-8DF1-ECAB053A24F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FB03C8E-4661-465A-B25F-147D497525A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8C8E030-5491-4C40-9E10-B197BD5CD5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0EBA261-0409-41DC-98E2-4BF8173333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19DAC7-36FB-491E-A6EB-B78E57CAECBF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/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89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3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70788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4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1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9"/>
            <a:ext cx="970552" cy="648518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1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9"/>
            <a:ext cx="970552" cy="648518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0000">
                <a:srgbClr val="7F35AB"/>
              </a:gs>
              <a:gs pos="95000">
                <a:schemeClr val="bg1"/>
              </a:gs>
              <a:gs pos="74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1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9"/>
            <a:ext cx="970552" cy="648518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43277" y="3622878"/>
            <a:ext cx="325126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1" y="-1"/>
            <a:ext cx="10873126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accent4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1" y="-1"/>
            <a:ext cx="10873126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8" y="2267712"/>
            <a:ext cx="6408401" cy="700882"/>
          </a:xfrm>
        </p:spPr>
        <p:txBody>
          <a:bodyPr/>
          <a:lstStyle>
            <a:lvl1pPr marL="0" indent="0" algn="l">
              <a:buNone/>
              <a:defRPr sz="2399">
                <a:solidFill>
                  <a:schemeClr val="tx2"/>
                </a:solidFill>
                <a:latin typeface="+mj-lt"/>
              </a:defRPr>
            </a:lvl1pPr>
            <a:lvl2pPr marL="457207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2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CF672-C886-4A4A-B8C7-6054BDA7C6F8}"/>
              </a:ext>
            </a:extLst>
          </p:cNvPr>
          <p:cNvSpPr/>
          <p:nvPr userDrawn="1"/>
        </p:nvSpPr>
        <p:spPr>
          <a:xfrm>
            <a:off x="8943277" y="3622878"/>
            <a:ext cx="325126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9037252" y="3334945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0" y="6766562"/>
            <a:ext cx="12188825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2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608013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baseline="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0A2C43B-3928-4C21-81F0-0AA332C8F32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3965" r:id="rId28"/>
    <p:sldLayoutId id="2147483966" r:id="rId29"/>
    <p:sldLayoutId id="2147483967" r:id="rId30"/>
    <p:sldLayoutId id="2147483968" r:id="rId31"/>
    <p:sldLayoutId id="2147483969" r:id="rId32"/>
    <p:sldLayoutId id="2147483970" r:id="rId33"/>
    <p:sldLayoutId id="2147483971" r:id="rId34"/>
    <p:sldLayoutId id="2147483972" r:id="rId35"/>
    <p:sldLayoutId id="2147483973" r:id="rId36"/>
    <p:sldLayoutId id="2147483974" r:id="rId37"/>
    <p:sldLayoutId id="2147483975" r:id="rId38"/>
    <p:sldLayoutId id="2147483976" r:id="rId39"/>
    <p:sldLayoutId id="2147483977" r:id="rId40"/>
    <p:sldLayoutId id="2147483978" r:id="rId41"/>
    <p:sldLayoutId id="2147483979" r:id="rId42"/>
    <p:sldLayoutId id="2147483980" r:id="rId43"/>
    <p:sldLayoutId id="2147483981" r:id="rId44"/>
    <p:sldLayoutId id="2147483982" r:id="rId45"/>
    <p:sldLayoutId id="2147483983" r:id="rId46"/>
    <p:sldLayoutId id="2147483984" r:id="rId47"/>
    <p:sldLayoutId id="21474839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2801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15" rtl="0" eaLnBrk="1" latinLnBrk="0" hangingPunct="1">
        <a:lnSpc>
          <a:spcPct val="100000"/>
        </a:lnSpc>
        <a:spcBef>
          <a:spcPts val="1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7" indent="-184153" algn="l" defTabSz="914415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50" indent="-169866" algn="l" defTabSz="914415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79" indent="-166690" algn="l" defTabSz="914415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20" indent="-138115" algn="l" defTabSz="914415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4" indent="-228604" algn="l" defTabSz="914415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512772" indent="-228604" algn="l" defTabSz="914415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+mj-lt"/>
        <a:buAutoNum type="alphaLcPeriod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741376" indent="-166690" algn="l" defTabSz="914415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90000"/>
        <a:buFont typeface="+mj-lt"/>
        <a:buAutoNum type="roman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84168" indent="-284168" algn="l" defTabSz="914415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lphaU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orient="horz" pos="1872" userDrawn="1">
          <p15:clr>
            <a:srgbClr val="F26B43"/>
          </p15:clr>
        </p15:guide>
        <p15:guide id="4" orient="horz" pos="1584" userDrawn="1">
          <p15:clr>
            <a:srgbClr val="F26B43"/>
          </p15:clr>
        </p15:guide>
        <p15:guide id="5" orient="horz" pos="1296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720" userDrawn="1">
          <p15:clr>
            <a:srgbClr val="F26B43"/>
          </p15:clr>
        </p15:guide>
        <p15:guide id="8" orient="horz" pos="576" userDrawn="1">
          <p15:clr>
            <a:srgbClr val="F26B43"/>
          </p15:clr>
        </p15:guide>
        <p15:guide id="9" orient="horz" pos="288" userDrawn="1">
          <p15:clr>
            <a:srgbClr val="F26B43"/>
          </p15:clr>
        </p15:guide>
        <p15:guide id="10" orient="horz" userDrawn="1">
          <p15:clr>
            <a:srgbClr val="F26B43"/>
          </p15:clr>
        </p15:guide>
        <p15:guide id="11" orient="horz" pos="2448" userDrawn="1">
          <p15:clr>
            <a:srgbClr val="F26B43"/>
          </p15:clr>
        </p15:guide>
        <p15:guide id="12" orient="horz" pos="2736" userDrawn="1">
          <p15:clr>
            <a:srgbClr val="F26B43"/>
          </p15:clr>
        </p15:guide>
        <p15:guide id="13" orient="horz" pos="3024" userDrawn="1">
          <p15:clr>
            <a:srgbClr val="F26B43"/>
          </p15:clr>
        </p15:guide>
        <p15:guide id="14" orient="horz" pos="3312" userDrawn="1">
          <p15:clr>
            <a:srgbClr val="F26B43"/>
          </p15:clr>
        </p15:guide>
        <p15:guide id="15" orient="horz" pos="3600" userDrawn="1">
          <p15:clr>
            <a:srgbClr val="F26B43"/>
          </p15:clr>
        </p15:guide>
        <p15:guide id="16" orient="horz" pos="3888" userDrawn="1">
          <p15:clr>
            <a:srgbClr val="F26B43"/>
          </p15:clr>
        </p15:guide>
        <p15:guide id="17" orient="horz" pos="4032" userDrawn="1">
          <p15:clr>
            <a:srgbClr val="F26B43"/>
          </p15:clr>
        </p15:guide>
        <p15:guide id="18" pos="3551" userDrawn="1">
          <p15:clr>
            <a:srgbClr val="F26B43"/>
          </p15:clr>
        </p15:guide>
        <p15:guide id="19" pos="3263" userDrawn="1">
          <p15:clr>
            <a:srgbClr val="F26B43"/>
          </p15:clr>
        </p15:guide>
        <p15:guide id="20" pos="2975" userDrawn="1">
          <p15:clr>
            <a:srgbClr val="F26B43"/>
          </p15:clr>
        </p15:guide>
        <p15:guide id="21" pos="2687" userDrawn="1">
          <p15:clr>
            <a:srgbClr val="F26B43"/>
          </p15:clr>
        </p15:guide>
        <p15:guide id="22" pos="2399" userDrawn="1">
          <p15:clr>
            <a:srgbClr val="F26B43"/>
          </p15:clr>
        </p15:guide>
        <p15:guide id="23" pos="2111" userDrawn="1">
          <p15:clr>
            <a:srgbClr val="F26B43"/>
          </p15:clr>
        </p15:guide>
        <p15:guide id="24" pos="1824" userDrawn="1">
          <p15:clr>
            <a:srgbClr val="F26B43"/>
          </p15:clr>
        </p15:guide>
        <p15:guide id="25" pos="1536" userDrawn="1">
          <p15:clr>
            <a:srgbClr val="F26B43"/>
          </p15:clr>
        </p15:guide>
        <p15:guide id="26" pos="1246" userDrawn="1">
          <p15:clr>
            <a:srgbClr val="F26B43"/>
          </p15:clr>
        </p15:guide>
        <p15:guide id="27" pos="958" userDrawn="1">
          <p15:clr>
            <a:srgbClr val="F26B43"/>
          </p15:clr>
        </p15:guide>
        <p15:guide id="28" pos="670" userDrawn="1">
          <p15:clr>
            <a:srgbClr val="F26B43"/>
          </p15:clr>
        </p15:guide>
        <p15:guide id="29" pos="383" userDrawn="1">
          <p15:clr>
            <a:srgbClr val="F26B43"/>
          </p15:clr>
        </p15:guide>
        <p15:guide id="30" pos="4127" userDrawn="1">
          <p15:clr>
            <a:srgbClr val="F26B43"/>
          </p15:clr>
        </p15:guide>
        <p15:guide id="31" pos="4415" userDrawn="1">
          <p15:clr>
            <a:srgbClr val="F26B43"/>
          </p15:clr>
        </p15:guide>
        <p15:guide id="32" pos="4703" userDrawn="1">
          <p15:clr>
            <a:srgbClr val="F26B43"/>
          </p15:clr>
        </p15:guide>
        <p15:guide id="33" pos="4991" userDrawn="1">
          <p15:clr>
            <a:srgbClr val="F26B43"/>
          </p15:clr>
        </p15:guide>
        <p15:guide id="34" pos="5279" userDrawn="1">
          <p15:clr>
            <a:srgbClr val="F26B43"/>
          </p15:clr>
        </p15:guide>
        <p15:guide id="35" pos="5567" userDrawn="1">
          <p15:clr>
            <a:srgbClr val="F26B43"/>
          </p15:clr>
        </p15:guide>
        <p15:guide id="36" pos="5854" userDrawn="1">
          <p15:clr>
            <a:srgbClr val="F26B43"/>
          </p15:clr>
        </p15:guide>
        <p15:guide id="37" pos="6142" userDrawn="1">
          <p15:clr>
            <a:srgbClr val="F26B43"/>
          </p15:clr>
        </p15:guide>
        <p15:guide id="38" pos="6432" userDrawn="1">
          <p15:clr>
            <a:srgbClr val="F26B43"/>
          </p15:clr>
        </p15:guide>
        <p15:guide id="39" pos="6720" userDrawn="1">
          <p15:clr>
            <a:srgbClr val="F26B43"/>
          </p15:clr>
        </p15:guide>
        <p15:guide id="40" pos="7008" userDrawn="1">
          <p15:clr>
            <a:srgbClr val="F26B43"/>
          </p15:clr>
        </p15:guide>
        <p15:guide id="41" pos="7295" userDrawn="1">
          <p15:clr>
            <a:srgbClr val="F26B43"/>
          </p15:clr>
        </p15:guide>
        <p15:guide id="42" pos="7678" userDrawn="1">
          <p15:clr>
            <a:srgbClr val="F26B43"/>
          </p15:clr>
        </p15:guide>
        <p15:guide id="43" orient="horz" pos="4320" userDrawn="1">
          <p15:clr>
            <a:srgbClr val="F26B43"/>
          </p15:clr>
        </p15:guide>
        <p15:guide id="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calciu@vmware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3C1E39-47A3-4DE2-94D6-ACF90DA5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12" y="843867"/>
            <a:ext cx="4996403" cy="196860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Project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PBerry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FPGA Acceleration for Remote Memory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F5EA07-8DDC-4D4D-9AB3-BDA3AABD529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528742" y="3341164"/>
            <a:ext cx="5394258" cy="1391091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Irina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Calciu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, Ivan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Puddu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, 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Aasheesh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Kolli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Andreas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Nowatzyk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Jayneel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Gandhi,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Onur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Mutlu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Pratap Subrahmanyam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174FA0-7373-4D5E-8546-C62714ABEB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4425" y="4732255"/>
            <a:ext cx="1452175" cy="690707"/>
          </a:xfrm>
        </p:spPr>
        <p:txBody>
          <a:bodyPr/>
          <a:lstStyle/>
          <a:p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HotOS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930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52CBED-56E4-A64C-AB9F-3269B0FA56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97B03-F081-7949-8B69-CF71363A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Programmable Gate Array (FPGA)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F6CC5-99DC-3E4A-952F-5B37A5928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4" y="3224656"/>
            <a:ext cx="5817322" cy="329591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978E6-C881-7D4A-A3A3-C28C8589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11" y="1051104"/>
            <a:ext cx="4445000" cy="19939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2656020-64FE-B943-B566-9782DA1870FA}"/>
              </a:ext>
            </a:extLst>
          </p:cNvPr>
          <p:cNvSpPr txBox="1">
            <a:spLocks/>
          </p:cNvSpPr>
          <p:nvPr/>
        </p:nvSpPr>
        <p:spPr>
          <a:xfrm>
            <a:off x="885114" y="1839651"/>
            <a:ext cx="543256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UnicodeMS" charset="0"/>
              <a:buChar char="✧"/>
            </a:pPr>
            <a:r>
              <a:rPr lang="en-US" sz="2600" dirty="0"/>
              <a:t>Integrated circuit</a:t>
            </a:r>
          </a:p>
          <a:p>
            <a:pPr marL="342900" indent="-342900">
              <a:buFont typeface="ArialUnicodeMS" charset="0"/>
              <a:buChar char="✧"/>
            </a:pPr>
            <a:endParaRPr lang="en-US" sz="2600" dirty="0"/>
          </a:p>
          <a:p>
            <a:pPr marL="342900" indent="-342900">
              <a:buFont typeface="ArialUnicodeMS" charset="0"/>
              <a:buChar char="✧"/>
            </a:pPr>
            <a:r>
              <a:rPr lang="en-US" sz="2600" dirty="0"/>
              <a:t>Reconfigured after manufacturing </a:t>
            </a:r>
          </a:p>
          <a:p>
            <a:pPr marL="342900" indent="-342900">
              <a:buFont typeface="ArialUnicodeMS" charset="0"/>
              <a:buChar char="✧"/>
            </a:pPr>
            <a:endParaRPr lang="en-US" sz="2600" dirty="0"/>
          </a:p>
          <a:p>
            <a:pPr marL="342900" indent="-342900">
              <a:buFont typeface="ArialUnicodeMS" charset="0"/>
              <a:buChar char="✧"/>
            </a:pPr>
            <a:r>
              <a:rPr lang="en-US" sz="2600" dirty="0"/>
              <a:t>“Program the hardware”	</a:t>
            </a:r>
          </a:p>
        </p:txBody>
      </p:sp>
    </p:spTree>
    <p:extLst>
      <p:ext uri="{BB962C8B-B14F-4D97-AF65-F5344CB8AC3E}">
        <p14:creationId xmlns:p14="http://schemas.microsoft.com/office/powerpoint/2010/main" val="35274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A5DE1-8427-EF4C-BA3C-FB6196E2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use cache coherence for tracking memory accesses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CE310-C148-8D47-8E83-BA4DFB0C43F5}"/>
              </a:ext>
            </a:extLst>
          </p:cNvPr>
          <p:cNvSpPr/>
          <p:nvPr/>
        </p:nvSpPr>
        <p:spPr>
          <a:xfrm>
            <a:off x="1953260" y="2518337"/>
            <a:ext cx="2680222" cy="74708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CPU Caches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B04E7-5933-FE46-B73B-C7F7E1B7C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41" y="1430901"/>
            <a:ext cx="1144798" cy="1144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55B3D-CBE0-AC46-9327-68EFB87546DC}"/>
              </a:ext>
            </a:extLst>
          </p:cNvPr>
          <p:cNvSpPr/>
          <p:nvPr/>
        </p:nvSpPr>
        <p:spPr>
          <a:xfrm>
            <a:off x="5121541" y="2352294"/>
            <a:ext cx="2386570" cy="25815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6843-C31D-EE44-A2A9-C977715EE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9" y="1881141"/>
            <a:ext cx="2381624" cy="134935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1CAFDF-2B1B-AA43-80DA-3B0BBC5D91E2}"/>
              </a:ext>
            </a:extLst>
          </p:cNvPr>
          <p:cNvSpPr/>
          <p:nvPr/>
        </p:nvSpPr>
        <p:spPr>
          <a:xfrm>
            <a:off x="7463007" y="3700591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FA664C6B-D0A8-194C-B369-ED90813D6707}"/>
              </a:ext>
            </a:extLst>
          </p:cNvPr>
          <p:cNvSpPr/>
          <p:nvPr/>
        </p:nvSpPr>
        <p:spPr>
          <a:xfrm>
            <a:off x="7510340" y="371986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2D201A31-A868-6245-A896-1B6B9DDC22C2}"/>
              </a:ext>
            </a:extLst>
          </p:cNvPr>
          <p:cNvSpPr/>
          <p:nvPr/>
        </p:nvSpPr>
        <p:spPr>
          <a:xfrm>
            <a:off x="8019478" y="371388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F4E6E90C-C852-F345-BB83-294283D468E7}"/>
              </a:ext>
            </a:extLst>
          </p:cNvPr>
          <p:cNvSpPr/>
          <p:nvPr/>
        </p:nvSpPr>
        <p:spPr>
          <a:xfrm>
            <a:off x="10409796" y="374774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59911E73-08EB-D945-829D-12F87F9E5097}"/>
              </a:ext>
            </a:extLst>
          </p:cNvPr>
          <p:cNvSpPr/>
          <p:nvPr/>
        </p:nvSpPr>
        <p:spPr>
          <a:xfrm>
            <a:off x="10918934" y="374176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5F471-830E-9943-B6F8-267B377937A2}"/>
              </a:ext>
            </a:extLst>
          </p:cNvPr>
          <p:cNvSpPr/>
          <p:nvPr/>
        </p:nvSpPr>
        <p:spPr>
          <a:xfrm>
            <a:off x="8238999" y="3991983"/>
            <a:ext cx="605635" cy="26187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B94C5AC-7D34-AD4F-9003-FEE007143FC4}"/>
              </a:ext>
            </a:extLst>
          </p:cNvPr>
          <p:cNvSpPr txBox="1">
            <a:spLocks/>
          </p:cNvSpPr>
          <p:nvPr/>
        </p:nvSpPr>
        <p:spPr>
          <a:xfrm>
            <a:off x="3183140" y="2542151"/>
            <a:ext cx="307404" cy="230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A6A7E37-46A6-A649-B366-471F31ADE865}"/>
              </a:ext>
            </a:extLst>
          </p:cNvPr>
          <p:cNvSpPr/>
          <p:nvPr/>
        </p:nvSpPr>
        <p:spPr>
          <a:xfrm>
            <a:off x="7523571" y="1411019"/>
            <a:ext cx="3888142" cy="214718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AEED6-58E2-2E44-BD95-C07BB6AA8F22}"/>
              </a:ext>
            </a:extLst>
          </p:cNvPr>
          <p:cNvSpPr/>
          <p:nvPr/>
        </p:nvSpPr>
        <p:spPr>
          <a:xfrm>
            <a:off x="1270471" y="3700591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18" name="Picture 8" descr="ICON_Server_flat_Q408.png">
            <a:extLst>
              <a:ext uri="{FF2B5EF4-FFF2-40B4-BE49-F238E27FC236}">
                <a16:creationId xmlns:a16="http://schemas.microsoft.com/office/drawing/2014/main" id="{F496AB64-A98A-AB41-BD20-ADAF7AB583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0081" y="5406184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ICON_VirtTriangle_flat_Q408.png">
            <a:extLst>
              <a:ext uri="{FF2B5EF4-FFF2-40B4-BE49-F238E27FC236}">
                <a16:creationId xmlns:a16="http://schemas.microsoft.com/office/drawing/2014/main" id="{152718A3-0FD9-C441-8702-9557263AE3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471" y="4926565"/>
            <a:ext cx="10087505" cy="40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942F01-C594-F641-BBEB-ED33CD519CB4}"/>
              </a:ext>
            </a:extLst>
          </p:cNvPr>
          <p:cNvSpPr/>
          <p:nvPr/>
        </p:nvSpPr>
        <p:spPr>
          <a:xfrm>
            <a:off x="1172835" y="1439040"/>
            <a:ext cx="3948706" cy="21797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D61F17-5D58-3448-A6AF-F9784E186F43}"/>
              </a:ext>
            </a:extLst>
          </p:cNvPr>
          <p:cNvSpPr/>
          <p:nvPr/>
        </p:nvSpPr>
        <p:spPr>
          <a:xfrm>
            <a:off x="0" y="292444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96B40FB-31F3-984E-B66A-AE89DADD6E4A}"/>
              </a:ext>
            </a:extLst>
          </p:cNvPr>
          <p:cNvSpPr txBox="1">
            <a:spLocks/>
          </p:cNvSpPr>
          <p:nvPr/>
        </p:nvSpPr>
        <p:spPr>
          <a:xfrm>
            <a:off x="5101779" y="2007655"/>
            <a:ext cx="2453565" cy="13493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Coherent </a:t>
            </a:r>
          </a:p>
          <a:p>
            <a:pPr algn="ctr">
              <a:buNone/>
            </a:pPr>
            <a:r>
              <a:rPr lang="en-US" sz="2400" dirty="0"/>
              <a:t>interconnect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D96D532-2254-A24C-9C48-4567AEA0F83E}"/>
              </a:ext>
            </a:extLst>
          </p:cNvPr>
          <p:cNvSpPr txBox="1">
            <a:spLocks/>
          </p:cNvSpPr>
          <p:nvPr/>
        </p:nvSpPr>
        <p:spPr>
          <a:xfrm>
            <a:off x="8355842" y="1004285"/>
            <a:ext cx="2703223" cy="729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FPGA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1B6813CF-1EEE-D649-8FE6-1EF4D2D679EE}"/>
              </a:ext>
            </a:extLst>
          </p:cNvPr>
          <p:cNvSpPr txBox="1">
            <a:spLocks/>
          </p:cNvSpPr>
          <p:nvPr/>
        </p:nvSpPr>
        <p:spPr>
          <a:xfrm>
            <a:off x="1886614" y="1005566"/>
            <a:ext cx="2703223" cy="729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CPU</a:t>
            </a:r>
          </a:p>
        </p:txBody>
      </p:sp>
    </p:spTree>
    <p:extLst>
      <p:ext uri="{BB962C8B-B14F-4D97-AF65-F5344CB8AC3E}">
        <p14:creationId xmlns:p14="http://schemas.microsoft.com/office/powerpoint/2010/main" val="34868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0.06708 2.59259E-6 0.04207 -0.04607 0.04194 -0.10741 C 0.03374 -0.17639 0.05015 -0.21065 -0.01224 -0.23102 C -0.07463 -0.25116 -0.30333 -0.23681 -0.33251 -0.22963 C -0.36598 -0.22847 -0.41951 -0.24352 -0.41951 -0.2099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9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A5DE1-8427-EF4C-BA3C-FB6196E2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use cache coherence for tracking memory accesses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CE310-C148-8D47-8E83-BA4DFB0C43F5}"/>
              </a:ext>
            </a:extLst>
          </p:cNvPr>
          <p:cNvSpPr/>
          <p:nvPr/>
        </p:nvSpPr>
        <p:spPr>
          <a:xfrm>
            <a:off x="1953260" y="2518337"/>
            <a:ext cx="2680222" cy="74708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CPU Caches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B04E7-5933-FE46-B73B-C7F7E1B7C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41" y="1430901"/>
            <a:ext cx="1144798" cy="1144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55B3D-CBE0-AC46-9327-68EFB87546DC}"/>
              </a:ext>
            </a:extLst>
          </p:cNvPr>
          <p:cNvSpPr/>
          <p:nvPr/>
        </p:nvSpPr>
        <p:spPr>
          <a:xfrm>
            <a:off x="5121541" y="2352294"/>
            <a:ext cx="2386570" cy="25815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6843-C31D-EE44-A2A9-C977715EE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9" y="1881141"/>
            <a:ext cx="2381624" cy="134935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1CAFDF-2B1B-AA43-80DA-3B0BBC5D91E2}"/>
              </a:ext>
            </a:extLst>
          </p:cNvPr>
          <p:cNvSpPr/>
          <p:nvPr/>
        </p:nvSpPr>
        <p:spPr>
          <a:xfrm>
            <a:off x="7463007" y="3700591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FA664C6B-D0A8-194C-B369-ED90813D6707}"/>
              </a:ext>
            </a:extLst>
          </p:cNvPr>
          <p:cNvSpPr/>
          <p:nvPr/>
        </p:nvSpPr>
        <p:spPr>
          <a:xfrm>
            <a:off x="7510340" y="371986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2D201A31-A868-6245-A896-1B6B9DDC22C2}"/>
              </a:ext>
            </a:extLst>
          </p:cNvPr>
          <p:cNvSpPr/>
          <p:nvPr/>
        </p:nvSpPr>
        <p:spPr>
          <a:xfrm>
            <a:off x="8019478" y="371388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F4E6E90C-C852-F345-BB83-294283D468E7}"/>
              </a:ext>
            </a:extLst>
          </p:cNvPr>
          <p:cNvSpPr/>
          <p:nvPr/>
        </p:nvSpPr>
        <p:spPr>
          <a:xfrm>
            <a:off x="10409796" y="374774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2" name="Snip Diagonal Corner Rectangle 11">
            <a:extLst>
              <a:ext uri="{FF2B5EF4-FFF2-40B4-BE49-F238E27FC236}">
                <a16:creationId xmlns:a16="http://schemas.microsoft.com/office/drawing/2014/main" id="{59911E73-08EB-D945-829D-12F87F9E5097}"/>
              </a:ext>
            </a:extLst>
          </p:cNvPr>
          <p:cNvSpPr/>
          <p:nvPr/>
        </p:nvSpPr>
        <p:spPr>
          <a:xfrm>
            <a:off x="10918934" y="374176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5F471-830E-9943-B6F8-267B377937A2}"/>
              </a:ext>
            </a:extLst>
          </p:cNvPr>
          <p:cNvSpPr/>
          <p:nvPr/>
        </p:nvSpPr>
        <p:spPr>
          <a:xfrm>
            <a:off x="3921018" y="2575699"/>
            <a:ext cx="605635" cy="26187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B94C5AC-7D34-AD4F-9003-FEE007143FC4}"/>
              </a:ext>
            </a:extLst>
          </p:cNvPr>
          <p:cNvSpPr txBox="1">
            <a:spLocks/>
          </p:cNvSpPr>
          <p:nvPr/>
        </p:nvSpPr>
        <p:spPr>
          <a:xfrm>
            <a:off x="3920983" y="2545048"/>
            <a:ext cx="307404" cy="230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A6A7E37-46A6-A649-B366-471F31ADE865}"/>
              </a:ext>
            </a:extLst>
          </p:cNvPr>
          <p:cNvSpPr/>
          <p:nvPr/>
        </p:nvSpPr>
        <p:spPr>
          <a:xfrm>
            <a:off x="7523571" y="1411019"/>
            <a:ext cx="3888142" cy="214718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AEED6-58E2-2E44-BD95-C07BB6AA8F22}"/>
              </a:ext>
            </a:extLst>
          </p:cNvPr>
          <p:cNvSpPr/>
          <p:nvPr/>
        </p:nvSpPr>
        <p:spPr>
          <a:xfrm>
            <a:off x="1270471" y="3700591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18" name="Picture 8" descr="ICON_Server_flat_Q408.png">
            <a:extLst>
              <a:ext uri="{FF2B5EF4-FFF2-40B4-BE49-F238E27FC236}">
                <a16:creationId xmlns:a16="http://schemas.microsoft.com/office/drawing/2014/main" id="{F496AB64-A98A-AB41-BD20-ADAF7AB583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0081" y="5406184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ICON_VirtTriangle_flat_Q408.png">
            <a:extLst>
              <a:ext uri="{FF2B5EF4-FFF2-40B4-BE49-F238E27FC236}">
                <a16:creationId xmlns:a16="http://schemas.microsoft.com/office/drawing/2014/main" id="{152718A3-0FD9-C441-8702-9557263AE3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471" y="4926565"/>
            <a:ext cx="10087505" cy="40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942F01-C594-F641-BBEB-ED33CD519CB4}"/>
              </a:ext>
            </a:extLst>
          </p:cNvPr>
          <p:cNvSpPr/>
          <p:nvPr/>
        </p:nvSpPr>
        <p:spPr>
          <a:xfrm>
            <a:off x="1172835" y="1439040"/>
            <a:ext cx="3948706" cy="21797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D61F17-5D58-3448-A6AF-F9784E186F43}"/>
              </a:ext>
            </a:extLst>
          </p:cNvPr>
          <p:cNvSpPr/>
          <p:nvPr/>
        </p:nvSpPr>
        <p:spPr>
          <a:xfrm>
            <a:off x="0" y="292444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96B40FB-31F3-984E-B66A-AE89DADD6E4A}"/>
              </a:ext>
            </a:extLst>
          </p:cNvPr>
          <p:cNvSpPr txBox="1">
            <a:spLocks/>
          </p:cNvSpPr>
          <p:nvPr/>
        </p:nvSpPr>
        <p:spPr>
          <a:xfrm>
            <a:off x="5101779" y="2007655"/>
            <a:ext cx="2453565" cy="13493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Coherent </a:t>
            </a:r>
          </a:p>
          <a:p>
            <a:pPr algn="ctr">
              <a:buNone/>
            </a:pPr>
            <a:r>
              <a:rPr lang="en-US" sz="2400" dirty="0"/>
              <a:t>interconnect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AC62459-5DFF-9845-AD8F-F613EA9BFF20}"/>
              </a:ext>
            </a:extLst>
          </p:cNvPr>
          <p:cNvSpPr txBox="1">
            <a:spLocks/>
          </p:cNvSpPr>
          <p:nvPr/>
        </p:nvSpPr>
        <p:spPr>
          <a:xfrm>
            <a:off x="8355842" y="1004285"/>
            <a:ext cx="2703223" cy="729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FPGA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9FB48ABB-C129-1C43-96BB-2F1F01322916}"/>
              </a:ext>
            </a:extLst>
          </p:cNvPr>
          <p:cNvSpPr txBox="1">
            <a:spLocks/>
          </p:cNvSpPr>
          <p:nvPr/>
        </p:nvSpPr>
        <p:spPr>
          <a:xfrm>
            <a:off x="1886614" y="1005566"/>
            <a:ext cx="2703223" cy="729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CPU</a:t>
            </a:r>
          </a:p>
        </p:txBody>
      </p:sp>
    </p:spTree>
    <p:extLst>
      <p:ext uri="{BB962C8B-B14F-4D97-AF65-F5344CB8AC3E}">
        <p14:creationId xmlns:p14="http://schemas.microsoft.com/office/powerpoint/2010/main" val="20478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C 0.05783 0.00024 0.16072 -0.04513 0.21621 -0.04953 C 0.27169 -0.05393 0.31167 -0.05115 0.33355 -0.02615 C 0.35531 -0.00115 0.34202 0.06945 0.34749 0.1007 L 0.34749 0.2018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636BDE-C83C-D547-BE7E-3A91C6213C9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BED8D5-08A4-5642-ACE1-AC93A89B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primitives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EB900-C460-CB4C-B07B-696C2B8971AF}"/>
              </a:ext>
            </a:extLst>
          </p:cNvPr>
          <p:cNvSpPr txBox="1">
            <a:spLocks/>
          </p:cNvSpPr>
          <p:nvPr/>
        </p:nvSpPr>
        <p:spPr>
          <a:xfrm>
            <a:off x="774277" y="1257760"/>
            <a:ext cx="10240086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600" dirty="0"/>
              <a:t>Read and write tracking using cache coherence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400" dirty="0"/>
              <a:t>Data pages </a:t>
            </a:r>
          </a:p>
          <a:p>
            <a:pPr marL="800100" lvl="1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400" dirty="0"/>
              <a:t>Code pages </a:t>
            </a:r>
          </a:p>
          <a:p>
            <a:pPr marL="800100" lvl="1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400" dirty="0"/>
              <a:t>OS pages (page tables)</a:t>
            </a:r>
          </a:p>
          <a:p>
            <a:pPr lvl="1" indent="0">
              <a:buNone/>
            </a:pPr>
            <a:r>
              <a:rPr lang="en-US" sz="2400" dirty="0"/>
              <a:t> </a:t>
            </a:r>
            <a:endParaRPr lang="en-US" sz="2600" dirty="0"/>
          </a:p>
          <a:p>
            <a:pPr marL="342900" indent="-342900">
              <a:buFont typeface="ArialUnicodeMS" charset="0"/>
              <a:buChar char="✧"/>
            </a:pPr>
            <a:r>
              <a:rPr lang="en-US" sz="2600" dirty="0"/>
              <a:t>Local and remote copy </a:t>
            </a:r>
          </a:p>
          <a:p>
            <a:pPr marL="342900" indent="-342900">
              <a:buFont typeface="ArialUnicodeMS" charset="0"/>
              <a:buChar char="✧"/>
            </a:pPr>
            <a:endParaRPr lang="en-US" sz="2600" dirty="0"/>
          </a:p>
          <a:p>
            <a:pPr marL="342900" indent="-342900">
              <a:buFont typeface="ArialUnicodeMS" charset="0"/>
              <a:buChar char="✧"/>
            </a:pPr>
            <a:r>
              <a:rPr lang="en-US" sz="2600" dirty="0"/>
              <a:t>In-place transform 	</a:t>
            </a:r>
          </a:p>
        </p:txBody>
      </p:sp>
    </p:spTree>
    <p:extLst>
      <p:ext uri="{BB962C8B-B14F-4D97-AF65-F5344CB8AC3E}">
        <p14:creationId xmlns:p14="http://schemas.microsoft.com/office/powerpoint/2010/main" val="12988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4B1CAC-260B-274B-B300-BF6DDF54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135657"/>
            <a:ext cx="11001004" cy="381000"/>
          </a:xfrm>
        </p:spPr>
        <p:txBody>
          <a:bodyPr/>
          <a:lstStyle/>
          <a:p>
            <a:r>
              <a:rPr lang="en-US" dirty="0"/>
              <a:t>Remote memory using a cache coherent FPGA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A6C4D-F714-4745-ACEC-95D42803FEA1}"/>
              </a:ext>
            </a:extLst>
          </p:cNvPr>
          <p:cNvGrpSpPr/>
          <p:nvPr/>
        </p:nvGrpSpPr>
        <p:grpSpPr>
          <a:xfrm>
            <a:off x="739276" y="4479602"/>
            <a:ext cx="4949826" cy="1585497"/>
            <a:chOff x="-38502" y="4460547"/>
            <a:chExt cx="4949826" cy="1585497"/>
          </a:xfrm>
        </p:grpSpPr>
        <p:pic>
          <p:nvPicPr>
            <p:cNvPr id="5" name="Picture 8" descr="ICON_Server_flat_Q408.png">
              <a:extLst>
                <a:ext uri="{FF2B5EF4-FFF2-40B4-BE49-F238E27FC236}">
                  <a16:creationId xmlns:a16="http://schemas.microsoft.com/office/drawing/2014/main" id="{4F1FF720-E352-F640-8CC3-0937C8A5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6411" y="4856285"/>
              <a:ext cx="3148284" cy="68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ICON_VirtTriangle_flat_Q408.png">
              <a:extLst>
                <a:ext uri="{FF2B5EF4-FFF2-40B4-BE49-F238E27FC236}">
                  <a16:creationId xmlns:a16="http://schemas.microsoft.com/office/drawing/2014/main" id="{6E132FE4-B429-3247-B4A2-A65FB704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502" y="4460547"/>
              <a:ext cx="4949826" cy="34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9BAD3D-3E11-C843-AABE-5CFBD45F0AAE}"/>
                </a:ext>
              </a:extLst>
            </p:cNvPr>
            <p:cNvSpPr txBox="1"/>
            <p:nvPr/>
          </p:nvSpPr>
          <p:spPr>
            <a:xfrm>
              <a:off x="1339006" y="5645934"/>
              <a:ext cx="2316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Application host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8DADF0-E6CE-6B4C-8CB1-A78066C201EC}"/>
              </a:ext>
            </a:extLst>
          </p:cNvPr>
          <p:cNvSpPr/>
          <p:nvPr/>
        </p:nvSpPr>
        <p:spPr>
          <a:xfrm>
            <a:off x="7649263" y="3518486"/>
            <a:ext cx="3948706" cy="6912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9" name="Picture 8" descr="ICON_Server_flat_Q408.png">
            <a:extLst>
              <a:ext uri="{FF2B5EF4-FFF2-40B4-BE49-F238E27FC236}">
                <a16:creationId xmlns:a16="http://schemas.microsoft.com/office/drawing/2014/main" id="{AC8155CD-D3FC-3D4C-8E68-EE126B1188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3407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ICON_VirtTriangle_flat_Q408.png">
            <a:extLst>
              <a:ext uri="{FF2B5EF4-FFF2-40B4-BE49-F238E27FC236}">
                <a16:creationId xmlns:a16="http://schemas.microsoft.com/office/drawing/2014/main" id="{B1C4CA85-2275-A44A-8B62-C2FA6F9291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9262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4DF75-AA6A-154C-859F-F57F1FAE2C3D}"/>
              </a:ext>
            </a:extLst>
          </p:cNvPr>
          <p:cNvSpPr txBox="1"/>
          <p:nvPr/>
        </p:nvSpPr>
        <p:spPr>
          <a:xfrm>
            <a:off x="8556003" y="5664989"/>
            <a:ext cx="231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Memory host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E199C596-070A-3741-AB9A-931DE3DFBA2A}"/>
              </a:ext>
            </a:extLst>
          </p:cNvPr>
          <p:cNvSpPr/>
          <p:nvPr/>
        </p:nvSpPr>
        <p:spPr>
          <a:xfrm>
            <a:off x="4770782" y="4973563"/>
            <a:ext cx="3168837" cy="39125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70FAE-7DDC-E14E-8C90-BC78AF6F042D}"/>
              </a:ext>
            </a:extLst>
          </p:cNvPr>
          <p:cNvSpPr txBox="1"/>
          <p:nvPr/>
        </p:nvSpPr>
        <p:spPr>
          <a:xfrm>
            <a:off x="4975067" y="5264169"/>
            <a:ext cx="290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Microsecond network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2DBF57-5CD8-3E42-A0BC-B5172BDC1AD4}"/>
              </a:ext>
            </a:extLst>
          </p:cNvPr>
          <p:cNvSpPr/>
          <p:nvPr/>
        </p:nvSpPr>
        <p:spPr>
          <a:xfrm>
            <a:off x="3407066" y="3939004"/>
            <a:ext cx="2204466" cy="4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625D2-AC66-2F48-BB2B-6B20F083E5B5}"/>
              </a:ext>
            </a:extLst>
          </p:cNvPr>
          <p:cNvSpPr/>
          <p:nvPr/>
        </p:nvSpPr>
        <p:spPr>
          <a:xfrm>
            <a:off x="2444394" y="2952248"/>
            <a:ext cx="1178932" cy="31376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9980A4-6C77-D34F-A4B0-543253793B70}"/>
              </a:ext>
            </a:extLst>
          </p:cNvPr>
          <p:cNvSpPr/>
          <p:nvPr/>
        </p:nvSpPr>
        <p:spPr>
          <a:xfrm>
            <a:off x="3637561" y="2476860"/>
            <a:ext cx="1741675" cy="140348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CBD642-D358-034C-8DA7-0E715EE0B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3" y="2747734"/>
            <a:ext cx="1360389" cy="77075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1682AE-D389-B24F-A9A5-D68509C6A26F}"/>
              </a:ext>
            </a:extLst>
          </p:cNvPr>
          <p:cNvSpPr/>
          <p:nvPr/>
        </p:nvSpPr>
        <p:spPr>
          <a:xfrm>
            <a:off x="916964" y="2264570"/>
            <a:ext cx="1519080" cy="141563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0E0092-3306-534C-8632-FB301D622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56" y="2312871"/>
            <a:ext cx="1144798" cy="1144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D3F3B9-D26D-894C-9323-1324512063B5}"/>
              </a:ext>
            </a:extLst>
          </p:cNvPr>
          <p:cNvSpPr/>
          <p:nvPr/>
        </p:nvSpPr>
        <p:spPr>
          <a:xfrm>
            <a:off x="626626" y="3810452"/>
            <a:ext cx="2009246" cy="57938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5B2A5301-26DF-C141-86D9-4DA1721BDCD9}"/>
              </a:ext>
            </a:extLst>
          </p:cNvPr>
          <p:cNvSpPr/>
          <p:nvPr/>
        </p:nvSpPr>
        <p:spPr>
          <a:xfrm>
            <a:off x="3499710" y="3974187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A33180EF-428E-E54F-9C48-4831D29F5EB4}"/>
              </a:ext>
            </a:extLst>
          </p:cNvPr>
          <p:cNvSpPr/>
          <p:nvPr/>
        </p:nvSpPr>
        <p:spPr>
          <a:xfrm>
            <a:off x="5078658" y="3968085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ABDB0A7-0D16-A648-A1BE-D9FB86A24EDE}"/>
              </a:ext>
            </a:extLst>
          </p:cNvPr>
          <p:cNvSpPr/>
          <p:nvPr/>
        </p:nvSpPr>
        <p:spPr>
          <a:xfrm>
            <a:off x="8668879" y="2340543"/>
            <a:ext cx="1519080" cy="102758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14E9C4-D012-8A44-9BA1-1B433B23A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5" y="2509899"/>
            <a:ext cx="1144798" cy="1144798"/>
          </a:xfrm>
          <a:prstGeom prst="rect">
            <a:avLst/>
          </a:prstGeom>
        </p:spPr>
      </p:pic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69184AB2-88C3-5E48-9082-0415C3F804BC}"/>
              </a:ext>
            </a:extLst>
          </p:cNvPr>
          <p:cNvCxnSpPr>
            <a:cxnSpLocks/>
            <a:stCxn id="15" idx="3"/>
            <a:endCxn id="32" idx="3"/>
          </p:cNvCxnSpPr>
          <p:nvPr/>
        </p:nvCxnSpPr>
        <p:spPr bwMode="gray">
          <a:xfrm flipV="1">
            <a:off x="5611532" y="3572728"/>
            <a:ext cx="2381875" cy="591691"/>
          </a:xfrm>
          <a:prstGeom prst="bentConnector4">
            <a:avLst>
              <a:gd name="adj1" fmla="val 46065"/>
              <a:gd name="adj2" fmla="val 138635"/>
            </a:avLst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nip Diagonal Corner Rectangle 31">
            <a:extLst>
              <a:ext uri="{FF2B5EF4-FFF2-40B4-BE49-F238E27FC236}">
                <a16:creationId xmlns:a16="http://schemas.microsoft.com/office/drawing/2014/main" id="{098F5DC7-61D2-8E49-849A-957BDB5AA7CB}"/>
              </a:ext>
            </a:extLst>
          </p:cNvPr>
          <p:cNvSpPr/>
          <p:nvPr/>
        </p:nvSpPr>
        <p:spPr>
          <a:xfrm>
            <a:off x="7805971" y="35727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F502F5-B923-1945-90A3-8C38587CD931}"/>
              </a:ext>
            </a:extLst>
          </p:cNvPr>
          <p:cNvSpPr/>
          <p:nvPr/>
        </p:nvSpPr>
        <p:spPr>
          <a:xfrm>
            <a:off x="783441" y="1848792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03232-B99B-624A-9B82-DD4C1E32EF25}"/>
              </a:ext>
            </a:extLst>
          </p:cNvPr>
          <p:cNvGrpSpPr/>
          <p:nvPr/>
        </p:nvGrpSpPr>
        <p:grpSpPr>
          <a:xfrm>
            <a:off x="1187100" y="1159691"/>
            <a:ext cx="1014988" cy="629069"/>
            <a:chOff x="2993571" y="1611088"/>
            <a:chExt cx="891634" cy="79638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B116AC5-9B8F-F040-957C-B41B50E058AF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5835FC-A525-154B-BD62-4D3EA5A8420C}"/>
                </a:ext>
              </a:extLst>
            </p:cNvPr>
            <p:cNvSpPr txBox="1"/>
            <p:nvPr/>
          </p:nvSpPr>
          <p:spPr>
            <a:xfrm>
              <a:off x="3104591" y="1847553"/>
              <a:ext cx="672113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APP1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185EE1E-1255-F143-8EA0-09890A475425}"/>
              </a:ext>
            </a:extLst>
          </p:cNvPr>
          <p:cNvSpPr/>
          <p:nvPr/>
        </p:nvSpPr>
        <p:spPr>
          <a:xfrm>
            <a:off x="8556003" y="1852324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4CDCB6-1D5B-6546-90D5-7F0823520EA5}"/>
              </a:ext>
            </a:extLst>
          </p:cNvPr>
          <p:cNvSpPr txBox="1"/>
          <p:nvPr/>
        </p:nvSpPr>
        <p:spPr>
          <a:xfrm>
            <a:off x="5615830" y="2649994"/>
            <a:ext cx="290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DRAM cache for remote memory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A29772-95C6-BA4F-9B46-8369C262453D}"/>
              </a:ext>
            </a:extLst>
          </p:cNvPr>
          <p:cNvSpPr txBox="1"/>
          <p:nvPr/>
        </p:nvSpPr>
        <p:spPr>
          <a:xfrm>
            <a:off x="4448171" y="687145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1. Demand paging (fetch pages)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E8E231-B932-8D40-B530-9847419FD8AF}"/>
              </a:ext>
            </a:extLst>
          </p:cNvPr>
          <p:cNvCxnSpPr>
            <a:cxnSpLocks/>
          </p:cNvCxnSpPr>
          <p:nvPr/>
        </p:nvCxnSpPr>
        <p:spPr bwMode="gray">
          <a:xfrm>
            <a:off x="4438870" y="1049723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A879871-1EFC-794A-897A-26BBF1B81D2D}"/>
              </a:ext>
            </a:extLst>
          </p:cNvPr>
          <p:cNvSpPr txBox="1"/>
          <p:nvPr/>
        </p:nvSpPr>
        <p:spPr>
          <a:xfrm>
            <a:off x="4444675" y="1104210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2. Evict pages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CA6B29-5F86-374B-AC53-1C9A3856D2CA}"/>
              </a:ext>
            </a:extLst>
          </p:cNvPr>
          <p:cNvCxnSpPr>
            <a:cxnSpLocks/>
          </p:cNvCxnSpPr>
          <p:nvPr/>
        </p:nvCxnSpPr>
        <p:spPr bwMode="gray">
          <a:xfrm>
            <a:off x="4435374" y="1496284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DADD43A-A07A-3B4F-9C46-77F3ABC6D557}"/>
              </a:ext>
            </a:extLst>
          </p:cNvPr>
          <p:cNvSpPr txBox="1"/>
          <p:nvPr/>
        </p:nvSpPr>
        <p:spPr>
          <a:xfrm>
            <a:off x="3624053" y="1045171"/>
            <a:ext cx="865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Local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A685AB-0768-C547-9989-B1ABCEA01E55}"/>
              </a:ext>
            </a:extLst>
          </p:cNvPr>
          <p:cNvSpPr txBox="1"/>
          <p:nvPr/>
        </p:nvSpPr>
        <p:spPr>
          <a:xfrm>
            <a:off x="8217251" y="1046695"/>
            <a:ext cx="138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Remote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92FD22-B3EC-7749-9669-5C7933EE52A2}"/>
              </a:ext>
            </a:extLst>
          </p:cNvPr>
          <p:cNvSpPr txBox="1"/>
          <p:nvPr/>
        </p:nvSpPr>
        <p:spPr>
          <a:xfrm>
            <a:off x="4430820" y="1520374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2’. Dirty data tracking</a:t>
            </a:r>
          </a:p>
        </p:txBody>
      </p:sp>
    </p:spTree>
    <p:extLst>
      <p:ext uri="{BB962C8B-B14F-4D97-AF65-F5344CB8AC3E}">
        <p14:creationId xmlns:p14="http://schemas.microsoft.com/office/powerpoint/2010/main" val="5988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24" grpId="0" animBg="1"/>
      <p:bldP spid="29" grpId="0" animBg="1"/>
      <p:bldP spid="32" grpId="0" animBg="1"/>
      <p:bldP spid="37" grpId="0" animBg="1"/>
      <p:bldP spid="38" grpId="0"/>
      <p:bldP spid="40" grpId="0"/>
      <p:bldP spid="42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4B1CAC-260B-274B-B300-BF6DDF54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135657"/>
            <a:ext cx="11001004" cy="381000"/>
          </a:xfrm>
        </p:spPr>
        <p:txBody>
          <a:bodyPr/>
          <a:lstStyle/>
          <a:p>
            <a:r>
              <a:rPr lang="en-US" dirty="0"/>
              <a:t>1. “Demand paging” using a cache coherent FPGA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A6C4D-F714-4745-ACEC-95D42803FEA1}"/>
              </a:ext>
            </a:extLst>
          </p:cNvPr>
          <p:cNvGrpSpPr/>
          <p:nvPr/>
        </p:nvGrpSpPr>
        <p:grpSpPr>
          <a:xfrm>
            <a:off x="739276" y="4479602"/>
            <a:ext cx="4949826" cy="1585497"/>
            <a:chOff x="-38502" y="4460547"/>
            <a:chExt cx="4949826" cy="1585497"/>
          </a:xfrm>
        </p:grpSpPr>
        <p:pic>
          <p:nvPicPr>
            <p:cNvPr id="5" name="Picture 8" descr="ICON_Server_flat_Q408.png">
              <a:extLst>
                <a:ext uri="{FF2B5EF4-FFF2-40B4-BE49-F238E27FC236}">
                  <a16:creationId xmlns:a16="http://schemas.microsoft.com/office/drawing/2014/main" id="{4F1FF720-E352-F640-8CC3-0937C8A5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6411" y="4856285"/>
              <a:ext cx="3148284" cy="68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ICON_VirtTriangle_flat_Q408.png">
              <a:extLst>
                <a:ext uri="{FF2B5EF4-FFF2-40B4-BE49-F238E27FC236}">
                  <a16:creationId xmlns:a16="http://schemas.microsoft.com/office/drawing/2014/main" id="{6E132FE4-B429-3247-B4A2-A65FB704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502" y="4460547"/>
              <a:ext cx="4949826" cy="34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9BAD3D-3E11-C843-AABE-5CFBD45F0AAE}"/>
                </a:ext>
              </a:extLst>
            </p:cNvPr>
            <p:cNvSpPr txBox="1"/>
            <p:nvPr/>
          </p:nvSpPr>
          <p:spPr>
            <a:xfrm>
              <a:off x="1339006" y="5645934"/>
              <a:ext cx="2316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Application host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8DADF0-E6CE-6B4C-8CB1-A78066C201EC}"/>
              </a:ext>
            </a:extLst>
          </p:cNvPr>
          <p:cNvSpPr/>
          <p:nvPr/>
        </p:nvSpPr>
        <p:spPr>
          <a:xfrm>
            <a:off x="7649263" y="3518486"/>
            <a:ext cx="3948706" cy="6912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9" name="Picture 8" descr="ICON_Server_flat_Q408.png">
            <a:extLst>
              <a:ext uri="{FF2B5EF4-FFF2-40B4-BE49-F238E27FC236}">
                <a16:creationId xmlns:a16="http://schemas.microsoft.com/office/drawing/2014/main" id="{AC8155CD-D3FC-3D4C-8E68-EE126B1188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407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ICON_VirtTriangle_flat_Q408.png">
            <a:extLst>
              <a:ext uri="{FF2B5EF4-FFF2-40B4-BE49-F238E27FC236}">
                <a16:creationId xmlns:a16="http://schemas.microsoft.com/office/drawing/2014/main" id="{B1C4CA85-2275-A44A-8B62-C2FA6F9291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9262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4DF75-AA6A-154C-859F-F57F1FAE2C3D}"/>
              </a:ext>
            </a:extLst>
          </p:cNvPr>
          <p:cNvSpPr txBox="1"/>
          <p:nvPr/>
        </p:nvSpPr>
        <p:spPr>
          <a:xfrm>
            <a:off x="8556003" y="5664989"/>
            <a:ext cx="231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Memory host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E199C596-070A-3741-AB9A-931DE3DFBA2A}"/>
              </a:ext>
            </a:extLst>
          </p:cNvPr>
          <p:cNvSpPr/>
          <p:nvPr/>
        </p:nvSpPr>
        <p:spPr>
          <a:xfrm>
            <a:off x="4770782" y="4973563"/>
            <a:ext cx="3168837" cy="39125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70FAE-7DDC-E14E-8C90-BC78AF6F042D}"/>
              </a:ext>
            </a:extLst>
          </p:cNvPr>
          <p:cNvSpPr txBox="1"/>
          <p:nvPr/>
        </p:nvSpPr>
        <p:spPr>
          <a:xfrm>
            <a:off x="4975067" y="5264169"/>
            <a:ext cx="290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Microsecond network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2DBF57-5CD8-3E42-A0BC-B5172BDC1AD4}"/>
              </a:ext>
            </a:extLst>
          </p:cNvPr>
          <p:cNvSpPr/>
          <p:nvPr/>
        </p:nvSpPr>
        <p:spPr>
          <a:xfrm>
            <a:off x="3407066" y="3939004"/>
            <a:ext cx="2204466" cy="4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625D2-AC66-2F48-BB2B-6B20F083E5B5}"/>
              </a:ext>
            </a:extLst>
          </p:cNvPr>
          <p:cNvSpPr/>
          <p:nvPr/>
        </p:nvSpPr>
        <p:spPr>
          <a:xfrm>
            <a:off x="2444394" y="2952248"/>
            <a:ext cx="1178932" cy="31376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9980A4-6C77-D34F-A4B0-543253793B70}"/>
              </a:ext>
            </a:extLst>
          </p:cNvPr>
          <p:cNvSpPr/>
          <p:nvPr/>
        </p:nvSpPr>
        <p:spPr>
          <a:xfrm>
            <a:off x="3637561" y="2476860"/>
            <a:ext cx="1741675" cy="140348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CBD642-D358-034C-8DA7-0E715EE0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3" y="2747734"/>
            <a:ext cx="1360389" cy="77075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1682AE-D389-B24F-A9A5-D68509C6A26F}"/>
              </a:ext>
            </a:extLst>
          </p:cNvPr>
          <p:cNvSpPr/>
          <p:nvPr/>
        </p:nvSpPr>
        <p:spPr>
          <a:xfrm>
            <a:off x="916964" y="2264570"/>
            <a:ext cx="1519080" cy="141563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0E0092-3306-534C-8632-FB301D622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56" y="2312871"/>
            <a:ext cx="1144798" cy="1144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D3F3B9-D26D-894C-9323-1324512063B5}"/>
              </a:ext>
            </a:extLst>
          </p:cNvPr>
          <p:cNvSpPr/>
          <p:nvPr/>
        </p:nvSpPr>
        <p:spPr>
          <a:xfrm>
            <a:off x="626626" y="3810452"/>
            <a:ext cx="2009246" cy="57938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A33180EF-428E-E54F-9C48-4831D29F5EB4}"/>
              </a:ext>
            </a:extLst>
          </p:cNvPr>
          <p:cNvSpPr/>
          <p:nvPr/>
        </p:nvSpPr>
        <p:spPr>
          <a:xfrm>
            <a:off x="5078658" y="3968085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ABDB0A7-0D16-A648-A1BE-D9FB86A24EDE}"/>
              </a:ext>
            </a:extLst>
          </p:cNvPr>
          <p:cNvSpPr/>
          <p:nvPr/>
        </p:nvSpPr>
        <p:spPr>
          <a:xfrm>
            <a:off x="8668879" y="2340543"/>
            <a:ext cx="1519080" cy="102758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14E9C4-D012-8A44-9BA1-1B433B23A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5" y="2509899"/>
            <a:ext cx="1144798" cy="1144798"/>
          </a:xfrm>
          <a:prstGeom prst="rect">
            <a:avLst/>
          </a:prstGeom>
        </p:spPr>
      </p:pic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69184AB2-88C3-5E48-9082-0415C3F804BC}"/>
              </a:ext>
            </a:extLst>
          </p:cNvPr>
          <p:cNvCxnSpPr>
            <a:cxnSpLocks/>
            <a:stCxn id="32" idx="3"/>
            <a:endCxn id="19" idx="3"/>
          </p:cNvCxnSpPr>
          <p:nvPr/>
        </p:nvCxnSpPr>
        <p:spPr bwMode="gray">
          <a:xfrm rot="16200000" flipV="1">
            <a:off x="6360897" y="1940217"/>
            <a:ext cx="439617" cy="2825405"/>
          </a:xfrm>
          <a:prstGeom prst="bentConnector2">
            <a:avLst/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nip Diagonal Corner Rectangle 31">
            <a:extLst>
              <a:ext uri="{FF2B5EF4-FFF2-40B4-BE49-F238E27FC236}">
                <a16:creationId xmlns:a16="http://schemas.microsoft.com/office/drawing/2014/main" id="{098F5DC7-61D2-8E49-849A-957BDB5AA7CB}"/>
              </a:ext>
            </a:extLst>
          </p:cNvPr>
          <p:cNvSpPr/>
          <p:nvPr/>
        </p:nvSpPr>
        <p:spPr>
          <a:xfrm>
            <a:off x="7805971" y="35727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F502F5-B923-1945-90A3-8C38587CD931}"/>
              </a:ext>
            </a:extLst>
          </p:cNvPr>
          <p:cNvSpPr/>
          <p:nvPr/>
        </p:nvSpPr>
        <p:spPr>
          <a:xfrm>
            <a:off x="783441" y="1848792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03232-B99B-624A-9B82-DD4C1E32EF25}"/>
              </a:ext>
            </a:extLst>
          </p:cNvPr>
          <p:cNvGrpSpPr/>
          <p:nvPr/>
        </p:nvGrpSpPr>
        <p:grpSpPr>
          <a:xfrm>
            <a:off x="1187100" y="1159691"/>
            <a:ext cx="1014988" cy="629069"/>
            <a:chOff x="2993571" y="1611088"/>
            <a:chExt cx="891634" cy="79638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B116AC5-9B8F-F040-957C-B41B50E058AF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5835FC-A525-154B-BD62-4D3EA5A8420C}"/>
                </a:ext>
              </a:extLst>
            </p:cNvPr>
            <p:cNvSpPr txBox="1"/>
            <p:nvPr/>
          </p:nvSpPr>
          <p:spPr>
            <a:xfrm>
              <a:off x="3104591" y="1847553"/>
              <a:ext cx="672113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APP1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185EE1E-1255-F143-8EA0-09890A475425}"/>
              </a:ext>
            </a:extLst>
          </p:cNvPr>
          <p:cNvSpPr/>
          <p:nvPr/>
        </p:nvSpPr>
        <p:spPr>
          <a:xfrm>
            <a:off x="8556003" y="1852324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60C12C-D180-8041-8F5B-8BD21139AB77}"/>
              </a:ext>
            </a:extLst>
          </p:cNvPr>
          <p:cNvSpPr/>
          <p:nvPr/>
        </p:nvSpPr>
        <p:spPr>
          <a:xfrm>
            <a:off x="3425784" y="731505"/>
            <a:ext cx="2204466" cy="166374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Fake physical address space</a:t>
            </a:r>
          </a:p>
        </p:txBody>
      </p:sp>
      <p:sp>
        <p:nvSpPr>
          <p:cNvPr id="47" name="Snip Diagonal Corner Rectangle 46">
            <a:extLst>
              <a:ext uri="{FF2B5EF4-FFF2-40B4-BE49-F238E27FC236}">
                <a16:creationId xmlns:a16="http://schemas.microsoft.com/office/drawing/2014/main" id="{FBCE5345-0441-DE4C-B02B-5922B889CB3A}"/>
              </a:ext>
            </a:extLst>
          </p:cNvPr>
          <p:cNvSpPr/>
          <p:nvPr/>
        </p:nvSpPr>
        <p:spPr>
          <a:xfrm>
            <a:off x="3518428" y="1979606"/>
            <a:ext cx="374871" cy="366276"/>
          </a:xfrm>
          <a:prstGeom prst="snip2Diag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5000">
                <a:schemeClr val="tx1">
                  <a:lumMod val="40000"/>
                  <a:lumOff val="60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AD565703-1006-744F-8E3C-869C4DDF6494}"/>
              </a:ext>
            </a:extLst>
          </p:cNvPr>
          <p:cNvCxnSpPr>
            <a:cxnSpLocks/>
            <a:stCxn id="47" idx="1"/>
          </p:cNvCxnSpPr>
          <p:nvPr/>
        </p:nvCxnSpPr>
        <p:spPr bwMode="gray">
          <a:xfrm rot="5400000">
            <a:off x="2867306" y="1922970"/>
            <a:ext cx="415646" cy="1261470"/>
          </a:xfrm>
          <a:prstGeom prst="bentConnector2">
            <a:avLst/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F0F381F5-BA86-834D-AAD1-8CFD52800FC3}"/>
              </a:ext>
            </a:extLst>
          </p:cNvPr>
          <p:cNvCxnSpPr>
            <a:cxnSpLocks/>
            <a:stCxn id="24" idx="0"/>
            <a:endCxn id="32" idx="2"/>
          </p:cNvCxnSpPr>
          <p:nvPr/>
        </p:nvCxnSpPr>
        <p:spPr bwMode="gray">
          <a:xfrm flipV="1">
            <a:off x="5453529" y="3755866"/>
            <a:ext cx="2352442" cy="39535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2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4B1CAC-260B-274B-B300-BF6DDF54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135657"/>
            <a:ext cx="11001004" cy="381000"/>
          </a:xfrm>
        </p:spPr>
        <p:txBody>
          <a:bodyPr/>
          <a:lstStyle/>
          <a:p>
            <a:r>
              <a:rPr lang="en-US" dirty="0"/>
              <a:t>1. “Demand paging” optimization: translation triggered prefetching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A6C4D-F714-4745-ACEC-95D42803FEA1}"/>
              </a:ext>
            </a:extLst>
          </p:cNvPr>
          <p:cNvGrpSpPr/>
          <p:nvPr/>
        </p:nvGrpSpPr>
        <p:grpSpPr>
          <a:xfrm>
            <a:off x="739276" y="4479602"/>
            <a:ext cx="4949826" cy="1585497"/>
            <a:chOff x="-38502" y="4460547"/>
            <a:chExt cx="4949826" cy="1585497"/>
          </a:xfrm>
        </p:grpSpPr>
        <p:pic>
          <p:nvPicPr>
            <p:cNvPr id="5" name="Picture 8" descr="ICON_Server_flat_Q408.png">
              <a:extLst>
                <a:ext uri="{FF2B5EF4-FFF2-40B4-BE49-F238E27FC236}">
                  <a16:creationId xmlns:a16="http://schemas.microsoft.com/office/drawing/2014/main" id="{4F1FF720-E352-F640-8CC3-0937C8A5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6411" y="4856285"/>
              <a:ext cx="3148284" cy="68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ICON_VirtTriangle_flat_Q408.png">
              <a:extLst>
                <a:ext uri="{FF2B5EF4-FFF2-40B4-BE49-F238E27FC236}">
                  <a16:creationId xmlns:a16="http://schemas.microsoft.com/office/drawing/2014/main" id="{6E132FE4-B429-3247-B4A2-A65FB704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502" y="4460547"/>
              <a:ext cx="4949826" cy="34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9BAD3D-3E11-C843-AABE-5CFBD45F0AAE}"/>
                </a:ext>
              </a:extLst>
            </p:cNvPr>
            <p:cNvSpPr txBox="1"/>
            <p:nvPr/>
          </p:nvSpPr>
          <p:spPr>
            <a:xfrm>
              <a:off x="1339006" y="5645934"/>
              <a:ext cx="2316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Application host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8DADF0-E6CE-6B4C-8CB1-A78066C201EC}"/>
              </a:ext>
            </a:extLst>
          </p:cNvPr>
          <p:cNvSpPr/>
          <p:nvPr/>
        </p:nvSpPr>
        <p:spPr>
          <a:xfrm>
            <a:off x="7649263" y="3518486"/>
            <a:ext cx="3948706" cy="6912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9" name="Picture 8" descr="ICON_Server_flat_Q408.png">
            <a:extLst>
              <a:ext uri="{FF2B5EF4-FFF2-40B4-BE49-F238E27FC236}">
                <a16:creationId xmlns:a16="http://schemas.microsoft.com/office/drawing/2014/main" id="{AC8155CD-D3FC-3D4C-8E68-EE126B1188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407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ICON_VirtTriangle_flat_Q408.png">
            <a:extLst>
              <a:ext uri="{FF2B5EF4-FFF2-40B4-BE49-F238E27FC236}">
                <a16:creationId xmlns:a16="http://schemas.microsoft.com/office/drawing/2014/main" id="{B1C4CA85-2275-A44A-8B62-C2FA6F9291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9262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4DF75-AA6A-154C-859F-F57F1FAE2C3D}"/>
              </a:ext>
            </a:extLst>
          </p:cNvPr>
          <p:cNvSpPr txBox="1"/>
          <p:nvPr/>
        </p:nvSpPr>
        <p:spPr>
          <a:xfrm>
            <a:off x="8556003" y="5664989"/>
            <a:ext cx="231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Memory host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E199C596-070A-3741-AB9A-931DE3DFBA2A}"/>
              </a:ext>
            </a:extLst>
          </p:cNvPr>
          <p:cNvSpPr/>
          <p:nvPr/>
        </p:nvSpPr>
        <p:spPr>
          <a:xfrm>
            <a:off x="4770782" y="4973563"/>
            <a:ext cx="3168837" cy="39125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A70FAE-7DDC-E14E-8C90-BC78AF6F042D}"/>
              </a:ext>
            </a:extLst>
          </p:cNvPr>
          <p:cNvSpPr txBox="1"/>
          <p:nvPr/>
        </p:nvSpPr>
        <p:spPr>
          <a:xfrm>
            <a:off x="4975067" y="5264169"/>
            <a:ext cx="290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Microsecond network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2DBF57-5CD8-3E42-A0BC-B5172BDC1AD4}"/>
              </a:ext>
            </a:extLst>
          </p:cNvPr>
          <p:cNvSpPr/>
          <p:nvPr/>
        </p:nvSpPr>
        <p:spPr>
          <a:xfrm>
            <a:off x="3407066" y="3939004"/>
            <a:ext cx="2204466" cy="4508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625D2-AC66-2F48-BB2B-6B20F083E5B5}"/>
              </a:ext>
            </a:extLst>
          </p:cNvPr>
          <p:cNvSpPr/>
          <p:nvPr/>
        </p:nvSpPr>
        <p:spPr>
          <a:xfrm>
            <a:off x="2444394" y="2952248"/>
            <a:ext cx="1178932" cy="31376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9980A4-6C77-D34F-A4B0-543253793B70}"/>
              </a:ext>
            </a:extLst>
          </p:cNvPr>
          <p:cNvSpPr/>
          <p:nvPr/>
        </p:nvSpPr>
        <p:spPr>
          <a:xfrm>
            <a:off x="3637561" y="2476860"/>
            <a:ext cx="1741675" cy="140348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CBD642-D358-034C-8DA7-0E715EE0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3" y="2747734"/>
            <a:ext cx="1360389" cy="77075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1682AE-D389-B24F-A9A5-D68509C6A26F}"/>
              </a:ext>
            </a:extLst>
          </p:cNvPr>
          <p:cNvSpPr/>
          <p:nvPr/>
        </p:nvSpPr>
        <p:spPr>
          <a:xfrm>
            <a:off x="916964" y="2264570"/>
            <a:ext cx="1519080" cy="141563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0E0092-3306-534C-8632-FB301D622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56" y="2312871"/>
            <a:ext cx="1144798" cy="1144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D3F3B9-D26D-894C-9323-1324512063B5}"/>
              </a:ext>
            </a:extLst>
          </p:cNvPr>
          <p:cNvSpPr/>
          <p:nvPr/>
        </p:nvSpPr>
        <p:spPr>
          <a:xfrm>
            <a:off x="626626" y="3810452"/>
            <a:ext cx="2009246" cy="57938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A33180EF-428E-E54F-9C48-4831D29F5EB4}"/>
              </a:ext>
            </a:extLst>
          </p:cNvPr>
          <p:cNvSpPr/>
          <p:nvPr/>
        </p:nvSpPr>
        <p:spPr>
          <a:xfrm>
            <a:off x="5078658" y="3968085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ABDB0A7-0D16-A648-A1BE-D9FB86A24EDE}"/>
              </a:ext>
            </a:extLst>
          </p:cNvPr>
          <p:cNvSpPr/>
          <p:nvPr/>
        </p:nvSpPr>
        <p:spPr>
          <a:xfrm>
            <a:off x="8668879" y="2340543"/>
            <a:ext cx="1519080" cy="102758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14E9C4-D012-8A44-9BA1-1B433B23A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5" y="2509899"/>
            <a:ext cx="1144798" cy="1144798"/>
          </a:xfrm>
          <a:prstGeom prst="rect">
            <a:avLst/>
          </a:prstGeom>
        </p:spPr>
      </p:pic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69184AB2-88C3-5E48-9082-0415C3F804BC}"/>
              </a:ext>
            </a:extLst>
          </p:cNvPr>
          <p:cNvCxnSpPr>
            <a:cxnSpLocks/>
            <a:stCxn id="32" idx="3"/>
            <a:endCxn id="19" idx="3"/>
          </p:cNvCxnSpPr>
          <p:nvPr/>
        </p:nvCxnSpPr>
        <p:spPr bwMode="gray">
          <a:xfrm rot="16200000" flipV="1">
            <a:off x="6360897" y="1940217"/>
            <a:ext cx="439617" cy="2825405"/>
          </a:xfrm>
          <a:prstGeom prst="bentConnector2">
            <a:avLst/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nip Diagonal Corner Rectangle 31">
            <a:extLst>
              <a:ext uri="{FF2B5EF4-FFF2-40B4-BE49-F238E27FC236}">
                <a16:creationId xmlns:a16="http://schemas.microsoft.com/office/drawing/2014/main" id="{098F5DC7-61D2-8E49-849A-957BDB5AA7CB}"/>
              </a:ext>
            </a:extLst>
          </p:cNvPr>
          <p:cNvSpPr/>
          <p:nvPr/>
        </p:nvSpPr>
        <p:spPr>
          <a:xfrm>
            <a:off x="7805971" y="35727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F502F5-B923-1945-90A3-8C38587CD931}"/>
              </a:ext>
            </a:extLst>
          </p:cNvPr>
          <p:cNvSpPr/>
          <p:nvPr/>
        </p:nvSpPr>
        <p:spPr>
          <a:xfrm>
            <a:off x="783441" y="1848792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03232-B99B-624A-9B82-DD4C1E32EF25}"/>
              </a:ext>
            </a:extLst>
          </p:cNvPr>
          <p:cNvGrpSpPr/>
          <p:nvPr/>
        </p:nvGrpSpPr>
        <p:grpSpPr>
          <a:xfrm>
            <a:off x="1187100" y="1159691"/>
            <a:ext cx="1014988" cy="629069"/>
            <a:chOff x="2993571" y="1611088"/>
            <a:chExt cx="891634" cy="79638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B116AC5-9B8F-F040-957C-B41B50E058AF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5835FC-A525-154B-BD62-4D3EA5A8420C}"/>
                </a:ext>
              </a:extLst>
            </p:cNvPr>
            <p:cNvSpPr txBox="1"/>
            <p:nvPr/>
          </p:nvSpPr>
          <p:spPr>
            <a:xfrm>
              <a:off x="3104591" y="1847553"/>
              <a:ext cx="672113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APP1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185EE1E-1255-F143-8EA0-09890A475425}"/>
              </a:ext>
            </a:extLst>
          </p:cNvPr>
          <p:cNvSpPr/>
          <p:nvPr/>
        </p:nvSpPr>
        <p:spPr>
          <a:xfrm>
            <a:off x="8556003" y="1852324"/>
            <a:ext cx="1852432" cy="38494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60C12C-D180-8041-8F5B-8BD21139AB77}"/>
              </a:ext>
            </a:extLst>
          </p:cNvPr>
          <p:cNvSpPr/>
          <p:nvPr/>
        </p:nvSpPr>
        <p:spPr>
          <a:xfrm>
            <a:off x="3425784" y="731505"/>
            <a:ext cx="2204466" cy="166374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Fake physical address space</a:t>
            </a:r>
          </a:p>
        </p:txBody>
      </p:sp>
      <p:sp>
        <p:nvSpPr>
          <p:cNvPr id="47" name="Snip Diagonal Corner Rectangle 46">
            <a:extLst>
              <a:ext uri="{FF2B5EF4-FFF2-40B4-BE49-F238E27FC236}">
                <a16:creationId xmlns:a16="http://schemas.microsoft.com/office/drawing/2014/main" id="{FBCE5345-0441-DE4C-B02B-5922B889CB3A}"/>
              </a:ext>
            </a:extLst>
          </p:cNvPr>
          <p:cNvSpPr/>
          <p:nvPr/>
        </p:nvSpPr>
        <p:spPr>
          <a:xfrm>
            <a:off x="3518428" y="1979606"/>
            <a:ext cx="374871" cy="366276"/>
          </a:xfrm>
          <a:prstGeom prst="snip2DiagRect">
            <a:avLst/>
          </a:pr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5000">
                <a:schemeClr val="tx1">
                  <a:lumMod val="40000"/>
                  <a:lumOff val="60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</a:t>
            </a:r>
            <a:endParaRPr lang="en-US" sz="1349" dirty="0"/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AD565703-1006-744F-8E3C-869C4DDF6494}"/>
              </a:ext>
            </a:extLst>
          </p:cNvPr>
          <p:cNvCxnSpPr>
            <a:cxnSpLocks/>
            <a:stCxn id="43" idx="3"/>
          </p:cNvCxnSpPr>
          <p:nvPr/>
        </p:nvCxnSpPr>
        <p:spPr bwMode="gray">
          <a:xfrm rot="16200000" flipV="1">
            <a:off x="2837105" y="3129595"/>
            <a:ext cx="442392" cy="1244510"/>
          </a:xfrm>
          <a:prstGeom prst="bentConnector2">
            <a:avLst/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F0F381F5-BA86-834D-AAD1-8CFD52800FC3}"/>
              </a:ext>
            </a:extLst>
          </p:cNvPr>
          <p:cNvCxnSpPr>
            <a:cxnSpLocks/>
            <a:stCxn id="24" idx="0"/>
            <a:endCxn id="32" idx="2"/>
          </p:cNvCxnSpPr>
          <p:nvPr/>
        </p:nvCxnSpPr>
        <p:spPr bwMode="gray">
          <a:xfrm flipV="1">
            <a:off x="5453529" y="3755866"/>
            <a:ext cx="2352442" cy="39535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nip Diagonal Corner Rectangle 37">
            <a:extLst>
              <a:ext uri="{FF2B5EF4-FFF2-40B4-BE49-F238E27FC236}">
                <a16:creationId xmlns:a16="http://schemas.microsoft.com/office/drawing/2014/main" id="{EE461DE9-10BA-874C-8FB4-B04D2EADF709}"/>
              </a:ext>
            </a:extLst>
          </p:cNvPr>
          <p:cNvSpPr/>
          <p:nvPr/>
        </p:nvSpPr>
        <p:spPr>
          <a:xfrm>
            <a:off x="2196399" y="3902667"/>
            <a:ext cx="374871" cy="366276"/>
          </a:xfrm>
          <a:prstGeom prst="snip2Diag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 dirty="0"/>
          </a:p>
        </p:txBody>
      </p:sp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7C4E5E65-535B-3248-93D7-57011158CE25}"/>
              </a:ext>
            </a:extLst>
          </p:cNvPr>
          <p:cNvSpPr/>
          <p:nvPr/>
        </p:nvSpPr>
        <p:spPr>
          <a:xfrm>
            <a:off x="8257065" y="35727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 dirty="0"/>
          </a:p>
        </p:txBody>
      </p:sp>
      <p:sp>
        <p:nvSpPr>
          <p:cNvPr id="41" name="Snip Diagonal Corner Rectangle 40">
            <a:extLst>
              <a:ext uri="{FF2B5EF4-FFF2-40B4-BE49-F238E27FC236}">
                <a16:creationId xmlns:a16="http://schemas.microsoft.com/office/drawing/2014/main" id="{E78A7E3E-DD9A-6F4B-9D70-6AD51F0C0E99}"/>
              </a:ext>
            </a:extLst>
          </p:cNvPr>
          <p:cNvSpPr/>
          <p:nvPr/>
        </p:nvSpPr>
        <p:spPr>
          <a:xfrm>
            <a:off x="8409465" y="37251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 dirty="0"/>
          </a:p>
        </p:txBody>
      </p:sp>
      <p:sp>
        <p:nvSpPr>
          <p:cNvPr id="42" name="Snip Diagonal Corner Rectangle 41">
            <a:extLst>
              <a:ext uri="{FF2B5EF4-FFF2-40B4-BE49-F238E27FC236}">
                <a16:creationId xmlns:a16="http://schemas.microsoft.com/office/drawing/2014/main" id="{A601EA32-4F49-AD47-9CF1-AF10A6F6D788}"/>
              </a:ext>
            </a:extLst>
          </p:cNvPr>
          <p:cNvSpPr/>
          <p:nvPr/>
        </p:nvSpPr>
        <p:spPr>
          <a:xfrm>
            <a:off x="8561865" y="3877528"/>
            <a:ext cx="374871" cy="36627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 dirty="0"/>
          </a:p>
        </p:txBody>
      </p:sp>
      <p:sp>
        <p:nvSpPr>
          <p:cNvPr id="43" name="Snip Diagonal Corner Rectangle 42">
            <a:extLst>
              <a:ext uri="{FF2B5EF4-FFF2-40B4-BE49-F238E27FC236}">
                <a16:creationId xmlns:a16="http://schemas.microsoft.com/office/drawing/2014/main" id="{C4902857-E12A-7844-8F81-400F74AE34A2}"/>
              </a:ext>
            </a:extLst>
          </p:cNvPr>
          <p:cNvSpPr/>
          <p:nvPr/>
        </p:nvSpPr>
        <p:spPr>
          <a:xfrm>
            <a:off x="3493120" y="3973046"/>
            <a:ext cx="374871" cy="366276"/>
          </a:xfrm>
          <a:prstGeom prst="snip2Diag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 dirty="0"/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B937AD2-62CF-2C43-A135-51B7052DDDCE}"/>
              </a:ext>
            </a:extLst>
          </p:cNvPr>
          <p:cNvCxnSpPr>
            <a:cxnSpLocks/>
            <a:stCxn id="47" idx="1"/>
          </p:cNvCxnSpPr>
          <p:nvPr/>
        </p:nvCxnSpPr>
        <p:spPr bwMode="gray">
          <a:xfrm rot="5400000">
            <a:off x="2877668" y="1912608"/>
            <a:ext cx="394922" cy="1261470"/>
          </a:xfrm>
          <a:prstGeom prst="bentConnector2">
            <a:avLst/>
          </a:prstGeom>
          <a:ln w="38100">
            <a:solidFill>
              <a:schemeClr val="tx2"/>
            </a:solidFill>
            <a:prstDash val="dash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7" grpId="0" animBg="1"/>
      <p:bldP spid="38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2AF29-A42F-DE4D-A353-4EB5CA064D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505" y="2515154"/>
            <a:ext cx="3346930" cy="365760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Remote memory systems use page faults 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u="sng" dirty="0"/>
              <a:t>Overheads:</a:t>
            </a:r>
          </a:p>
          <a:p>
            <a:r>
              <a:rPr lang="en-US" sz="1800" dirty="0"/>
              <a:t>1. Page faults overheads</a:t>
            </a:r>
          </a:p>
          <a:p>
            <a:r>
              <a:rPr lang="en-US" sz="1800" dirty="0"/>
              <a:t>2. Page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BE6-FBC8-4947-9F9F-C539110270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77" y="2515154"/>
            <a:ext cx="3349473" cy="36576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sz="1800" dirty="0"/>
              <a:t>Use cache coherence     (w/ FPGA)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u="sng" dirty="0"/>
              <a:t>Implications:</a:t>
            </a:r>
          </a:p>
          <a:p>
            <a:pPr>
              <a:buNone/>
            </a:pPr>
            <a:r>
              <a:rPr lang="en-US" sz="1800" dirty="0"/>
              <a:t>1. Reduce page faults</a:t>
            </a:r>
          </a:p>
          <a:p>
            <a:pPr>
              <a:buNone/>
            </a:pPr>
            <a:r>
              <a:rPr lang="en-US" sz="1800" dirty="0"/>
              <a:t>2. Cache line granularity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34C3-9D7C-FA4D-B265-8A154315BBF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buNone/>
            </a:pPr>
            <a:endParaRPr lang="en-US" sz="1800" u="sng" dirty="0"/>
          </a:p>
          <a:p>
            <a:r>
              <a:rPr lang="en-US" sz="1800" dirty="0"/>
              <a:t>  1. Remote memory</a:t>
            </a:r>
          </a:p>
          <a:p>
            <a:r>
              <a:rPr lang="en-US" sz="1800" dirty="0"/>
              <a:t>  2. Live migration</a:t>
            </a:r>
          </a:p>
          <a:p>
            <a:r>
              <a:rPr lang="en-US" sz="1800" dirty="0"/>
              <a:t>  3. Code analysis</a:t>
            </a:r>
          </a:p>
          <a:p>
            <a:r>
              <a:rPr lang="en-US" sz="1800" dirty="0"/>
              <a:t>  4. Security  </a:t>
            </a:r>
          </a:p>
          <a:p>
            <a:r>
              <a:rPr lang="en-US" sz="1800" dirty="0"/>
              <a:t>  5. …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4832-AA48-9A43-B923-CD2F43291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sz="2400" b="1" dirty="0"/>
              <a:t>Problem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640D1-EF95-D447-B9F6-0F7AB43EA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sz="2400" b="1" dirty="0"/>
              <a:t>Solution</a:t>
            </a:r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44D032-5282-0649-BBE8-D8CA2735D4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sz="4000" b="1" dirty="0"/>
              <a:t>Impact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D599A-D252-C249-A639-36E28768D1CC}"/>
              </a:ext>
            </a:extLst>
          </p:cNvPr>
          <p:cNvSpPr/>
          <p:nvPr/>
        </p:nvSpPr>
        <p:spPr>
          <a:xfrm>
            <a:off x="-1" y="184641"/>
            <a:ext cx="12188825" cy="1001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 Placeholder 99">
            <a:extLst>
              <a:ext uri="{FF2B5EF4-FFF2-40B4-BE49-F238E27FC236}">
                <a16:creationId xmlns:a16="http://schemas.microsoft.com/office/drawing/2014/main" id="{14F3EA89-1AB4-1C40-A4D7-37411CF539F5}"/>
              </a:ext>
            </a:extLst>
          </p:cNvPr>
          <p:cNvSpPr txBox="1">
            <a:spLocks/>
          </p:cNvSpPr>
          <p:nvPr/>
        </p:nvSpPr>
        <p:spPr bwMode="gray">
          <a:xfrm>
            <a:off x="576121" y="374359"/>
            <a:ext cx="11036580" cy="6429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1111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399" dirty="0">
                <a:solidFill>
                  <a:schemeClr val="bg1"/>
                </a:solidFill>
              </a:rPr>
              <a:t>Use cache coherence traffic to track application memory accesses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3A2CE-DB5A-9040-A662-7445529BA6F5}"/>
              </a:ext>
            </a:extLst>
          </p:cNvPr>
          <p:cNvSpPr/>
          <p:nvPr/>
        </p:nvSpPr>
        <p:spPr>
          <a:xfrm>
            <a:off x="185351" y="374359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21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9E396-A64A-2A45-9CBE-3C867431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4740-3AED-A148-A059-525C620FA734}"/>
              </a:ext>
            </a:extLst>
          </p:cNvPr>
          <p:cNvSpPr txBox="1">
            <a:spLocks/>
          </p:cNvSpPr>
          <p:nvPr/>
        </p:nvSpPr>
        <p:spPr>
          <a:xfrm>
            <a:off x="1453150" y="1295978"/>
            <a:ext cx="10240086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400" dirty="0"/>
              <a:t>Reduce (write) page faults</a:t>
            </a:r>
          </a:p>
          <a:p>
            <a:pPr lvl="1" indent="0">
              <a:buNone/>
            </a:pPr>
            <a:r>
              <a:rPr lang="en-US" sz="2400" dirty="0"/>
              <a:t> </a:t>
            </a:r>
          </a:p>
          <a:p>
            <a:pPr marL="342900" indent="-342900">
              <a:buFont typeface="ArialUnicodeMS" charset="0"/>
              <a:buChar char="✧"/>
            </a:pPr>
            <a:r>
              <a:rPr lang="en-US" sz="2400" dirty="0"/>
              <a:t>Reduce dirty data amplification (cache-line)</a:t>
            </a:r>
          </a:p>
          <a:p>
            <a:pPr marL="342900" indent="-342900">
              <a:buFont typeface="ArialUnicodeMS" charset="0"/>
              <a:buChar char="✧"/>
            </a:pPr>
            <a:endParaRPr lang="en-US" sz="2400" dirty="0"/>
          </a:p>
          <a:p>
            <a:pPr marL="342900" indent="-342900">
              <a:buFont typeface="ArialUnicodeMS" charset="0"/>
              <a:buChar char="✧"/>
            </a:pPr>
            <a:r>
              <a:rPr lang="en-US" sz="2400" dirty="0"/>
              <a:t>Determine access pattern, smart prefetching</a:t>
            </a:r>
          </a:p>
          <a:p>
            <a:pPr marL="342900" indent="-342900">
              <a:buFont typeface="ArialUnicodeMS" charset="0"/>
              <a:buChar char="✧"/>
            </a:pPr>
            <a:endParaRPr lang="en-US" sz="2400" dirty="0"/>
          </a:p>
          <a:p>
            <a:pPr marL="342900" indent="-342900">
              <a:buFont typeface="ArialUnicodeMS" charset="0"/>
              <a:buChar char="✧"/>
            </a:pPr>
            <a:r>
              <a:rPr lang="en-US" sz="2400" dirty="0"/>
              <a:t>Downside: FPGA memory slower than CPU memory	</a:t>
            </a:r>
          </a:p>
        </p:txBody>
      </p:sp>
    </p:spTree>
    <p:extLst>
      <p:ext uri="{BB962C8B-B14F-4D97-AF65-F5344CB8AC3E}">
        <p14:creationId xmlns:p14="http://schemas.microsoft.com/office/powerpoint/2010/main" val="5574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9E396-A64A-2A45-9CBE-3C867431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(emulated)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4740-3AED-A148-A059-525C620FA734}"/>
              </a:ext>
            </a:extLst>
          </p:cNvPr>
          <p:cNvSpPr txBox="1">
            <a:spLocks/>
          </p:cNvSpPr>
          <p:nvPr/>
        </p:nvSpPr>
        <p:spPr>
          <a:xfrm>
            <a:off x="3765801" y="2957191"/>
            <a:ext cx="10240086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400" dirty="0" err="1"/>
              <a:t>Redis</a:t>
            </a:r>
            <a:r>
              <a:rPr lang="en-US" sz="2400" dirty="0"/>
              <a:t>-random: </a:t>
            </a:r>
          </a:p>
          <a:p>
            <a:pPr marL="800100" lvl="1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200" dirty="0"/>
              <a:t>89% less dirty data (cache-line vs. page granularity) </a:t>
            </a:r>
          </a:p>
          <a:p>
            <a:pPr marL="800100" lvl="1" indent="-342900">
              <a:lnSpc>
                <a:spcPct val="150000"/>
              </a:lnSpc>
              <a:buFont typeface="ArialUnicodeMS" charset="0"/>
              <a:buChar char="✧"/>
            </a:pPr>
            <a:r>
              <a:rPr lang="en-US" sz="2200" dirty="0"/>
              <a:t>27% faster than WP </a:t>
            </a:r>
          </a:p>
          <a:p>
            <a:pPr lvl="1" indent="0">
              <a:buNone/>
            </a:pPr>
            <a:r>
              <a:rPr lang="en-US" sz="2400" dirty="0"/>
              <a:t> </a:t>
            </a:r>
          </a:p>
          <a:p>
            <a:pPr marL="342900" indent="-342900">
              <a:buFont typeface="ArialUnicodeMS" charset="0"/>
              <a:buChar char="✧"/>
            </a:pPr>
            <a:r>
              <a:rPr lang="en-US" sz="2400" dirty="0" err="1"/>
              <a:t>Redis-seq</a:t>
            </a:r>
            <a:r>
              <a:rPr lang="en-US" sz="2400" dirty="0"/>
              <a:t>: </a:t>
            </a:r>
          </a:p>
          <a:p>
            <a:pPr marL="800100" lvl="1" indent="-342900">
              <a:buFont typeface="ArialUnicodeMS" charset="0"/>
              <a:buChar char="✧"/>
            </a:pPr>
            <a:r>
              <a:rPr lang="en-US" sz="2200" dirty="0"/>
              <a:t>50% less dirty data (cache-line vs. page granularity) </a:t>
            </a:r>
          </a:p>
          <a:p>
            <a:pPr marL="800100" lvl="1" indent="-342900">
              <a:buFont typeface="ArialUnicodeMS" charset="0"/>
              <a:buChar char="✧"/>
            </a:pPr>
            <a:r>
              <a:rPr lang="en-US" sz="2200" dirty="0"/>
              <a:t>4% faster than WP</a:t>
            </a:r>
          </a:p>
          <a:p>
            <a:pPr marL="342900" indent="-342900">
              <a:buFont typeface="ArialUnicodeMS" charset="0"/>
              <a:buChar char="✧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5C658-CD18-7A42-9118-716ECE5ED313}"/>
              </a:ext>
            </a:extLst>
          </p:cNvPr>
          <p:cNvSpPr txBox="1"/>
          <p:nvPr/>
        </p:nvSpPr>
        <p:spPr>
          <a:xfrm>
            <a:off x="4010936" y="1197744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1. Demand paging (fetch pages)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B7DAE9-F619-B948-9F03-FD018F35343B}"/>
              </a:ext>
            </a:extLst>
          </p:cNvPr>
          <p:cNvCxnSpPr>
            <a:cxnSpLocks/>
          </p:cNvCxnSpPr>
          <p:nvPr/>
        </p:nvCxnSpPr>
        <p:spPr bwMode="gray">
          <a:xfrm>
            <a:off x="4001635" y="1560322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633FC5-2DAE-B747-8618-0B718834410E}"/>
              </a:ext>
            </a:extLst>
          </p:cNvPr>
          <p:cNvSpPr txBox="1"/>
          <p:nvPr/>
        </p:nvSpPr>
        <p:spPr>
          <a:xfrm>
            <a:off x="4007440" y="1614809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2. Evict pages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A9E128-90C6-5F4E-9427-2F1808A3D43D}"/>
              </a:ext>
            </a:extLst>
          </p:cNvPr>
          <p:cNvCxnSpPr>
            <a:cxnSpLocks/>
          </p:cNvCxnSpPr>
          <p:nvPr/>
        </p:nvCxnSpPr>
        <p:spPr bwMode="gray">
          <a:xfrm>
            <a:off x="3998139" y="2006883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FDEBEE0-3273-E740-BFFF-ED845751C468}"/>
              </a:ext>
            </a:extLst>
          </p:cNvPr>
          <p:cNvSpPr txBox="1"/>
          <p:nvPr/>
        </p:nvSpPr>
        <p:spPr>
          <a:xfrm>
            <a:off x="3186818" y="1555770"/>
            <a:ext cx="865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8ABF6-09A3-7A44-BE41-AEE4946BDB8C}"/>
              </a:ext>
            </a:extLst>
          </p:cNvPr>
          <p:cNvSpPr txBox="1"/>
          <p:nvPr/>
        </p:nvSpPr>
        <p:spPr>
          <a:xfrm>
            <a:off x="7780016" y="1557294"/>
            <a:ext cx="138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Remote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BC3E7-648E-AB40-BD24-657E03CBACAD}"/>
              </a:ext>
            </a:extLst>
          </p:cNvPr>
          <p:cNvSpPr txBox="1"/>
          <p:nvPr/>
        </p:nvSpPr>
        <p:spPr>
          <a:xfrm>
            <a:off x="3993585" y="2030973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2’. Dirty data tracking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EE0CE4-E705-C641-942E-20093D40F280}"/>
              </a:ext>
            </a:extLst>
          </p:cNvPr>
          <p:cNvSpPr/>
          <p:nvPr/>
        </p:nvSpPr>
        <p:spPr>
          <a:xfrm>
            <a:off x="4464919" y="1818006"/>
            <a:ext cx="3457243" cy="826043"/>
          </a:xfrm>
          <a:prstGeom prst="ellipse">
            <a:avLst/>
          </a:prstGeom>
          <a:noFill/>
          <a:ln>
            <a:solidFill>
              <a:srgbClr val="8200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5B53E27-285C-EF46-9529-06C41AAEA1B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20B829-700C-084A-AD6B-DC5C80CE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remote memory systems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F58977-5932-8D4A-BA09-80ADFC8CD749}"/>
              </a:ext>
            </a:extLst>
          </p:cNvPr>
          <p:cNvSpPr txBox="1">
            <a:spLocks/>
          </p:cNvSpPr>
          <p:nvPr/>
        </p:nvSpPr>
        <p:spPr>
          <a:xfrm>
            <a:off x="2156673" y="1759527"/>
            <a:ext cx="836155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UnicodeMS" charset="0"/>
              <a:buChar char="✧"/>
            </a:pPr>
            <a:r>
              <a:rPr lang="en-US" dirty="0"/>
              <a:t>Systems: </a:t>
            </a:r>
            <a:r>
              <a:rPr lang="en-US" dirty="0" err="1"/>
              <a:t>Infiniswap</a:t>
            </a:r>
            <a:r>
              <a:rPr lang="en-US" dirty="0"/>
              <a:t>, </a:t>
            </a:r>
            <a:r>
              <a:rPr lang="en-US" dirty="0" err="1"/>
              <a:t>HotPot</a:t>
            </a:r>
            <a:r>
              <a:rPr lang="en-US" dirty="0"/>
              <a:t>, Remote regions</a:t>
            </a:r>
          </a:p>
          <a:p>
            <a:pPr marL="342900" indent="-342900">
              <a:buFont typeface="ArialUnicodeMS" charset="0"/>
              <a:buChar char="✧"/>
            </a:pPr>
            <a:endParaRPr lang="en-US" dirty="0"/>
          </a:p>
          <a:p>
            <a:pPr marL="342900" indent="-342900">
              <a:buFont typeface="ArialUnicodeMS" charset="0"/>
              <a:buChar char="✧"/>
            </a:pPr>
            <a:r>
              <a:rPr lang="en-US" dirty="0"/>
              <a:t>Same goal: pool remote memory</a:t>
            </a:r>
          </a:p>
          <a:p>
            <a:pPr marL="342900" indent="-342900">
              <a:buFont typeface="ArialUnicodeMS" charset="0"/>
              <a:buChar char="✧"/>
            </a:pPr>
            <a:endParaRPr lang="en-US" dirty="0"/>
          </a:p>
          <a:p>
            <a:pPr marL="342900" indent="-342900">
              <a:buFont typeface="ArialUnicodeMS" charset="0"/>
              <a:buChar char="✧"/>
            </a:pPr>
            <a:r>
              <a:rPr lang="en-US" dirty="0"/>
              <a:t>Different interfaces: swapping, </a:t>
            </a:r>
            <a:r>
              <a:rPr lang="en-US" dirty="0" err="1"/>
              <a:t>dspm</a:t>
            </a:r>
            <a:r>
              <a:rPr lang="en-US" dirty="0"/>
              <a:t>, file system</a:t>
            </a:r>
          </a:p>
          <a:p>
            <a:pPr>
              <a:buNone/>
            </a:pPr>
            <a:endParaRPr lang="en-US" dirty="0"/>
          </a:p>
          <a:p>
            <a:pPr marL="342900" indent="-342900">
              <a:buFont typeface="ArialUnicodeMS" charset="0"/>
              <a:buChar char="✧"/>
            </a:pPr>
            <a:r>
              <a:rPr lang="en-US" dirty="0"/>
              <a:t>Same mechanism: page faults	</a:t>
            </a:r>
          </a:p>
        </p:txBody>
      </p:sp>
    </p:spTree>
    <p:extLst>
      <p:ext uri="{BB962C8B-B14F-4D97-AF65-F5344CB8AC3E}">
        <p14:creationId xmlns:p14="http://schemas.microsoft.com/office/powerpoint/2010/main" val="4941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552CC-C048-47C4-8B4B-53E3BC940B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5653" y="1892435"/>
            <a:ext cx="10972800" cy="292138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261EBA-F18B-43F1-965E-21C60669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 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E9D30B79-BF6B-47EC-B871-49E6DA862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073124"/>
              </p:ext>
            </p:extLst>
          </p:nvPr>
        </p:nvGraphicFramePr>
        <p:xfrm>
          <a:off x="579809" y="1892433"/>
          <a:ext cx="10970154" cy="292138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633972">
                  <a:extLst>
                    <a:ext uri="{9D8B030D-6E8A-4147-A177-3AD203B41FA5}">
                      <a16:colId xmlns:a16="http://schemas.microsoft.com/office/drawing/2014/main" val="2214284477"/>
                    </a:ext>
                  </a:extLst>
                </a:gridCol>
                <a:gridCol w="3044858">
                  <a:extLst>
                    <a:ext uri="{9D8B030D-6E8A-4147-A177-3AD203B41FA5}">
                      <a16:colId xmlns:a16="http://schemas.microsoft.com/office/drawing/2014/main" val="1951745682"/>
                    </a:ext>
                  </a:extLst>
                </a:gridCol>
                <a:gridCol w="4291324">
                  <a:extLst>
                    <a:ext uri="{9D8B030D-6E8A-4147-A177-3AD203B41FA5}">
                      <a16:colId xmlns:a16="http://schemas.microsoft.com/office/drawing/2014/main" val="2316221431"/>
                    </a:ext>
                  </a:extLst>
                </a:gridCol>
              </a:tblGrid>
              <a:tr h="49118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Use case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Page type 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Primitive 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836600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Live migration 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Data, page tables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Read/write tracking, remote copy 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29189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Compression, Encryption 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Read/write tracking, in-place transform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707136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Replication, Checkpointing 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Write tracking, local/remote copy 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574584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Near-memory compute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Read/write tracking, in-place transform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505048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Code analysis 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Code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Read tracking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026749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Read/write tracking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239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7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2AF29-A42F-DE4D-A353-4EB5CA064D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505" y="2515154"/>
            <a:ext cx="3346930" cy="1253657"/>
          </a:xfrm>
        </p:spPr>
        <p:txBody>
          <a:bodyPr/>
          <a:lstStyle/>
          <a:p>
            <a:pPr algn="ctr"/>
            <a:r>
              <a:rPr lang="en-US" sz="1800" dirty="0"/>
              <a:t>Remote memory systems use page faults </a:t>
            </a:r>
          </a:p>
          <a:p>
            <a:pPr>
              <a:buNone/>
            </a:pP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BE6-FBC8-4947-9F9F-C539110270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77" y="2515154"/>
            <a:ext cx="3349473" cy="1253657"/>
          </a:xfrm>
        </p:spPr>
        <p:txBody>
          <a:bodyPr/>
          <a:lstStyle/>
          <a:p>
            <a:pPr algn="ctr">
              <a:buNone/>
            </a:pPr>
            <a:r>
              <a:rPr lang="en-US" sz="1800" dirty="0"/>
              <a:t>Use cache coherence     (w/ FPGA)</a:t>
            </a:r>
          </a:p>
          <a:p>
            <a:pPr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34C3-9D7C-FA4D-B265-8A154315BB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36361" y="2515154"/>
            <a:ext cx="3346704" cy="1253657"/>
          </a:xfrm>
        </p:spPr>
        <p:txBody>
          <a:bodyPr/>
          <a:lstStyle/>
          <a:p>
            <a:pPr algn="ctr">
              <a:buNone/>
            </a:pPr>
            <a:r>
              <a:rPr lang="en-US" sz="1800" dirty="0"/>
              <a:t>Other use cases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4832-AA48-9A43-B923-CD2F43291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sz="2400" b="1" dirty="0"/>
              <a:t>Problem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640D1-EF95-D447-B9F6-0F7AB43EA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sz="2400" b="1" dirty="0"/>
              <a:t>Solution</a:t>
            </a:r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44D032-5282-0649-BBE8-D8CA2735D4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sz="2400" b="1" dirty="0"/>
              <a:t>Impact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D599A-D252-C249-A639-36E28768D1CC}"/>
              </a:ext>
            </a:extLst>
          </p:cNvPr>
          <p:cNvSpPr/>
          <p:nvPr/>
        </p:nvSpPr>
        <p:spPr>
          <a:xfrm>
            <a:off x="-1" y="184641"/>
            <a:ext cx="12188825" cy="1001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 Placeholder 99">
            <a:extLst>
              <a:ext uri="{FF2B5EF4-FFF2-40B4-BE49-F238E27FC236}">
                <a16:creationId xmlns:a16="http://schemas.microsoft.com/office/drawing/2014/main" id="{14F3EA89-1AB4-1C40-A4D7-37411CF539F5}"/>
              </a:ext>
            </a:extLst>
          </p:cNvPr>
          <p:cNvSpPr txBox="1">
            <a:spLocks/>
          </p:cNvSpPr>
          <p:nvPr/>
        </p:nvSpPr>
        <p:spPr bwMode="gray">
          <a:xfrm>
            <a:off x="576121" y="374359"/>
            <a:ext cx="11036580" cy="6429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1111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399" dirty="0">
                <a:solidFill>
                  <a:schemeClr val="bg1"/>
                </a:solidFill>
              </a:rPr>
              <a:t>Use cache coherence traffic to track application memory accesses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3A2CE-DB5A-9040-A662-7445529BA6F5}"/>
              </a:ext>
            </a:extLst>
          </p:cNvPr>
          <p:cNvSpPr/>
          <p:nvPr/>
        </p:nvSpPr>
        <p:spPr>
          <a:xfrm>
            <a:off x="185351" y="374359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5BDFC1-099F-4640-B29D-9A665EEAFD44}"/>
              </a:ext>
            </a:extLst>
          </p:cNvPr>
          <p:cNvSpPr txBox="1"/>
          <p:nvPr/>
        </p:nvSpPr>
        <p:spPr>
          <a:xfrm>
            <a:off x="4088382" y="5215124"/>
            <a:ext cx="3731791" cy="307777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Contact:</a:t>
            </a:r>
            <a:r>
              <a:rPr lang="en-US" sz="2000" dirty="0"/>
              <a:t> </a:t>
            </a:r>
            <a:r>
              <a:rPr lang="en-US" sz="2000" dirty="0">
                <a:hlinkClick r:id="rId3"/>
              </a:rPr>
              <a:t>icalciu@vmware.com</a:t>
            </a:r>
            <a:r>
              <a:rPr lang="en-US" sz="2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DED43-3DED-A444-BD47-482E00AD751B}"/>
              </a:ext>
            </a:extLst>
          </p:cNvPr>
          <p:cNvSpPr txBox="1"/>
          <p:nvPr/>
        </p:nvSpPr>
        <p:spPr>
          <a:xfrm>
            <a:off x="4877862" y="4557687"/>
            <a:ext cx="2152833" cy="492443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485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2AF29-A42F-DE4D-A353-4EB5CA064D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505" y="2515154"/>
            <a:ext cx="3346930" cy="365760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Remote memory systems use page faults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u="sng" dirty="0"/>
              <a:t>Overheads:</a:t>
            </a:r>
          </a:p>
          <a:p>
            <a:r>
              <a:rPr lang="en-US" sz="1800" dirty="0"/>
              <a:t>1. Page faults overheads</a:t>
            </a:r>
          </a:p>
          <a:p>
            <a:r>
              <a:rPr lang="en-US" sz="1800" dirty="0"/>
              <a:t>2. Page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BE6-FBC8-4947-9F9F-C539110270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77" y="2515154"/>
            <a:ext cx="3349473" cy="36576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sz="1800" dirty="0"/>
              <a:t>Use cache coherence      (w/ FPGA)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u="sng" dirty="0"/>
              <a:t>Implications:</a:t>
            </a:r>
          </a:p>
          <a:p>
            <a:pPr>
              <a:buNone/>
            </a:pPr>
            <a:r>
              <a:rPr lang="en-US" sz="1800" dirty="0"/>
              <a:t>1. Reduce page faults</a:t>
            </a:r>
          </a:p>
          <a:p>
            <a:pPr>
              <a:buNone/>
            </a:pPr>
            <a:r>
              <a:rPr lang="en-US" sz="1800" dirty="0"/>
              <a:t>2. Cache line granularity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34C3-9D7C-FA4D-B265-8A154315BBF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buNone/>
            </a:pPr>
            <a:endParaRPr lang="en-US" sz="1800" u="sng" dirty="0"/>
          </a:p>
          <a:p>
            <a:r>
              <a:rPr lang="en-US" sz="1800" dirty="0"/>
              <a:t>  1. Remote memory</a:t>
            </a:r>
          </a:p>
          <a:p>
            <a:r>
              <a:rPr lang="en-US" sz="1800" dirty="0"/>
              <a:t>  2. Live migration</a:t>
            </a:r>
          </a:p>
          <a:p>
            <a:r>
              <a:rPr lang="en-US" sz="1800" dirty="0"/>
              <a:t>  3. Code analysis</a:t>
            </a:r>
          </a:p>
          <a:p>
            <a:r>
              <a:rPr lang="en-US" sz="1800" dirty="0"/>
              <a:t>  4. Security  </a:t>
            </a:r>
          </a:p>
          <a:p>
            <a:r>
              <a:rPr lang="en-US" sz="1800" dirty="0"/>
              <a:t>  5. …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4832-AA48-9A43-B923-CD2F43291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sz="4000" b="1" dirty="0"/>
              <a:t>Problem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640D1-EF95-D447-B9F6-0F7AB43EA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sz="2400" b="1" dirty="0"/>
              <a:t>Solution</a:t>
            </a:r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44D032-5282-0649-BBE8-D8CA2735D4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sz="2400" b="1" dirty="0"/>
              <a:t>Impact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D599A-D252-C249-A639-36E28768D1CC}"/>
              </a:ext>
            </a:extLst>
          </p:cNvPr>
          <p:cNvSpPr/>
          <p:nvPr/>
        </p:nvSpPr>
        <p:spPr>
          <a:xfrm>
            <a:off x="-1" y="184641"/>
            <a:ext cx="12188825" cy="1001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 Placeholder 99">
            <a:extLst>
              <a:ext uri="{FF2B5EF4-FFF2-40B4-BE49-F238E27FC236}">
                <a16:creationId xmlns:a16="http://schemas.microsoft.com/office/drawing/2014/main" id="{14F3EA89-1AB4-1C40-A4D7-37411CF539F5}"/>
              </a:ext>
            </a:extLst>
          </p:cNvPr>
          <p:cNvSpPr txBox="1">
            <a:spLocks/>
          </p:cNvSpPr>
          <p:nvPr/>
        </p:nvSpPr>
        <p:spPr bwMode="gray">
          <a:xfrm>
            <a:off x="576121" y="374359"/>
            <a:ext cx="11036580" cy="6429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1111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399" dirty="0">
                <a:solidFill>
                  <a:schemeClr val="bg1"/>
                </a:solidFill>
              </a:rPr>
              <a:t>Use cache coherence traffic to track application memory accesses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3A2CE-DB5A-9040-A662-7445529BA6F5}"/>
              </a:ext>
            </a:extLst>
          </p:cNvPr>
          <p:cNvSpPr/>
          <p:nvPr/>
        </p:nvSpPr>
        <p:spPr>
          <a:xfrm>
            <a:off x="185351" y="374359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12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  <p:bldP spid="8" grpId="0" build="p" animBg="1"/>
      <p:bldP spid="9" grpId="0" uiExpand="1" build="p" animBg="1"/>
      <p:bldP spid="10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76319-439C-B340-BF25-D9C56F55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memory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293BB00-5F72-8440-92A7-1BD85EB4ACC5}"/>
              </a:ext>
            </a:extLst>
          </p:cNvPr>
          <p:cNvSpPr/>
          <p:nvPr/>
        </p:nvSpPr>
        <p:spPr>
          <a:xfrm>
            <a:off x="862572" y="2457940"/>
            <a:ext cx="3948705" cy="55926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0C8FB9A-8722-4D4A-B061-9B07C1B8634A}"/>
              </a:ext>
            </a:extLst>
          </p:cNvPr>
          <p:cNvSpPr/>
          <p:nvPr/>
        </p:nvSpPr>
        <p:spPr>
          <a:xfrm>
            <a:off x="862573" y="3100324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72" name="Picture 8" descr="ICON_Server_flat_Q408.png">
            <a:extLst>
              <a:ext uri="{FF2B5EF4-FFF2-40B4-BE49-F238E27FC236}">
                <a16:creationId xmlns:a16="http://schemas.microsoft.com/office/drawing/2014/main" id="{F63F9792-81CA-3044-A736-E6D2B95B03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717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4" descr="ICON_VirtTriangle_flat_Q408.png">
            <a:extLst>
              <a:ext uri="{FF2B5EF4-FFF2-40B4-BE49-F238E27FC236}">
                <a16:creationId xmlns:a16="http://schemas.microsoft.com/office/drawing/2014/main" id="{19EE495E-ABF8-CA4D-B9D3-1D4D14B314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572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BAA40B4-EB30-FF46-B992-C946E4EC6DE9}"/>
              </a:ext>
            </a:extLst>
          </p:cNvPr>
          <p:cNvSpPr txBox="1"/>
          <p:nvPr/>
        </p:nvSpPr>
        <p:spPr>
          <a:xfrm>
            <a:off x="1769313" y="5664989"/>
            <a:ext cx="2295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Application host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(Local)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BE63816-6042-1F4C-ABCB-AD820E64B132}"/>
              </a:ext>
            </a:extLst>
          </p:cNvPr>
          <p:cNvSpPr/>
          <p:nvPr/>
        </p:nvSpPr>
        <p:spPr>
          <a:xfrm>
            <a:off x="7301791" y="3100324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77" name="Picture 8" descr="ICON_Server_flat_Q408.png">
            <a:extLst>
              <a:ext uri="{FF2B5EF4-FFF2-40B4-BE49-F238E27FC236}">
                <a16:creationId xmlns:a16="http://schemas.microsoft.com/office/drawing/2014/main" id="{C4BD816D-E516-3C48-AEBE-9F44F5DA89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5935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4" descr="ICON_VirtTriangle_flat_Q408.png">
            <a:extLst>
              <a:ext uri="{FF2B5EF4-FFF2-40B4-BE49-F238E27FC236}">
                <a16:creationId xmlns:a16="http://schemas.microsoft.com/office/drawing/2014/main" id="{0AC91645-6A36-7A40-964D-1D283D88A2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790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66C6A15-E013-C344-BE5B-A35A97386793}"/>
              </a:ext>
            </a:extLst>
          </p:cNvPr>
          <p:cNvSpPr txBox="1"/>
          <p:nvPr/>
        </p:nvSpPr>
        <p:spPr>
          <a:xfrm>
            <a:off x="8208531" y="5664989"/>
            <a:ext cx="231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Memory host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(Remote)</a:t>
            </a:r>
          </a:p>
        </p:txBody>
      </p:sp>
      <p:sp>
        <p:nvSpPr>
          <p:cNvPr id="80" name="Snip Diagonal Corner Rectangle 79">
            <a:extLst>
              <a:ext uri="{FF2B5EF4-FFF2-40B4-BE49-F238E27FC236}">
                <a16:creationId xmlns:a16="http://schemas.microsoft.com/office/drawing/2014/main" id="{69526451-6857-7848-8B20-D00644AF4BA2}"/>
              </a:ext>
            </a:extLst>
          </p:cNvPr>
          <p:cNvSpPr/>
          <p:nvPr/>
        </p:nvSpPr>
        <p:spPr>
          <a:xfrm>
            <a:off x="7349124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81" name="Snip Diagonal Corner Rectangle 80">
            <a:extLst>
              <a:ext uri="{FF2B5EF4-FFF2-40B4-BE49-F238E27FC236}">
                <a16:creationId xmlns:a16="http://schemas.microsoft.com/office/drawing/2014/main" id="{E70DD58B-B359-2345-B1FC-5A96C84E16DB}"/>
              </a:ext>
            </a:extLst>
          </p:cNvPr>
          <p:cNvSpPr/>
          <p:nvPr/>
        </p:nvSpPr>
        <p:spPr>
          <a:xfrm>
            <a:off x="10248580" y="3147479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82" name="Snip Diagonal Corner Rectangle 81">
            <a:extLst>
              <a:ext uri="{FF2B5EF4-FFF2-40B4-BE49-F238E27FC236}">
                <a16:creationId xmlns:a16="http://schemas.microsoft.com/office/drawing/2014/main" id="{A5CE34FE-4070-0D4D-97CB-0F9888181754}"/>
              </a:ext>
            </a:extLst>
          </p:cNvPr>
          <p:cNvSpPr/>
          <p:nvPr/>
        </p:nvSpPr>
        <p:spPr>
          <a:xfrm>
            <a:off x="10757718" y="3141493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83" name="Left-Right Arrow 82">
            <a:extLst>
              <a:ext uri="{FF2B5EF4-FFF2-40B4-BE49-F238E27FC236}">
                <a16:creationId xmlns:a16="http://schemas.microsoft.com/office/drawing/2014/main" id="{8E12F3B5-DBDB-A24E-8D4C-74203E7CBEE7}"/>
              </a:ext>
            </a:extLst>
          </p:cNvPr>
          <p:cNvSpPr/>
          <p:nvPr/>
        </p:nvSpPr>
        <p:spPr>
          <a:xfrm>
            <a:off x="4423310" y="4973563"/>
            <a:ext cx="3168837" cy="39125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04365D-FFA1-F748-A63D-4320BC2DAD64}"/>
              </a:ext>
            </a:extLst>
          </p:cNvPr>
          <p:cNvSpPr txBox="1"/>
          <p:nvPr/>
        </p:nvSpPr>
        <p:spPr>
          <a:xfrm>
            <a:off x="4627595" y="5264169"/>
            <a:ext cx="290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Microsecond network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798B3E-86B4-8242-BC73-8A56ECB1E434}"/>
              </a:ext>
            </a:extLst>
          </p:cNvPr>
          <p:cNvGrpSpPr/>
          <p:nvPr/>
        </p:nvGrpSpPr>
        <p:grpSpPr>
          <a:xfrm>
            <a:off x="2471210" y="1599406"/>
            <a:ext cx="891634" cy="796388"/>
            <a:chOff x="2993571" y="1611088"/>
            <a:chExt cx="891634" cy="796388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9AE10ED3-6FCA-7C4A-B584-3217160392CE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FB7AE0-495C-024D-968C-107E03A75CFD}"/>
                </a:ext>
              </a:extLst>
            </p:cNvPr>
            <p:cNvSpPr txBox="1"/>
            <p:nvPr/>
          </p:nvSpPr>
          <p:spPr>
            <a:xfrm>
              <a:off x="3104591" y="1847553"/>
              <a:ext cx="672113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APP1</a:t>
              </a:r>
            </a:p>
          </p:txBody>
        </p:sp>
      </p:grpSp>
      <p:sp>
        <p:nvSpPr>
          <p:cNvPr id="94" name="Snip Diagonal Corner Rectangle 93">
            <a:extLst>
              <a:ext uri="{FF2B5EF4-FFF2-40B4-BE49-F238E27FC236}">
                <a16:creationId xmlns:a16="http://schemas.microsoft.com/office/drawing/2014/main" id="{3F1B51EB-C1F2-7141-BD94-9B06C98F0ECA}"/>
              </a:ext>
            </a:extLst>
          </p:cNvPr>
          <p:cNvSpPr/>
          <p:nvPr/>
        </p:nvSpPr>
        <p:spPr>
          <a:xfrm>
            <a:off x="7858262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95" name="Snip Diagonal Corner Rectangle 94">
            <a:extLst>
              <a:ext uri="{FF2B5EF4-FFF2-40B4-BE49-F238E27FC236}">
                <a16:creationId xmlns:a16="http://schemas.microsoft.com/office/drawing/2014/main" id="{1F6B5AE6-95BD-E441-B54B-C682FAABBADD}"/>
              </a:ext>
            </a:extLst>
          </p:cNvPr>
          <p:cNvSpPr/>
          <p:nvPr/>
        </p:nvSpPr>
        <p:spPr>
          <a:xfrm>
            <a:off x="7372626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96" name="Snip Diagonal Corner Rectangle 95">
            <a:extLst>
              <a:ext uri="{FF2B5EF4-FFF2-40B4-BE49-F238E27FC236}">
                <a16:creationId xmlns:a16="http://schemas.microsoft.com/office/drawing/2014/main" id="{A7C4DFFA-5135-0943-BF10-B367CF9E2FFC}"/>
              </a:ext>
            </a:extLst>
          </p:cNvPr>
          <p:cNvSpPr/>
          <p:nvPr/>
        </p:nvSpPr>
        <p:spPr>
          <a:xfrm>
            <a:off x="7858262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97" name="Snip Diagonal Corner Rectangle 96">
            <a:extLst>
              <a:ext uri="{FF2B5EF4-FFF2-40B4-BE49-F238E27FC236}">
                <a16:creationId xmlns:a16="http://schemas.microsoft.com/office/drawing/2014/main" id="{57AE13FD-D06C-1E4A-BD47-21D7753042AD}"/>
              </a:ext>
            </a:extLst>
          </p:cNvPr>
          <p:cNvSpPr/>
          <p:nvPr/>
        </p:nvSpPr>
        <p:spPr>
          <a:xfrm>
            <a:off x="3719512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98" name="Snip Diagonal Corner Rectangle 97">
            <a:extLst>
              <a:ext uri="{FF2B5EF4-FFF2-40B4-BE49-F238E27FC236}">
                <a16:creationId xmlns:a16="http://schemas.microsoft.com/office/drawing/2014/main" id="{2DC57A42-DB63-7040-AD05-39A135FE03A7}"/>
              </a:ext>
            </a:extLst>
          </p:cNvPr>
          <p:cNvSpPr/>
          <p:nvPr/>
        </p:nvSpPr>
        <p:spPr>
          <a:xfrm>
            <a:off x="4228650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99" name="Snip Diagonal Corner Rectangle 98">
            <a:extLst>
              <a:ext uri="{FF2B5EF4-FFF2-40B4-BE49-F238E27FC236}">
                <a16:creationId xmlns:a16="http://schemas.microsoft.com/office/drawing/2014/main" id="{E28C4F3C-02B3-AD4D-A536-CF46DB809B4C}"/>
              </a:ext>
            </a:extLst>
          </p:cNvPr>
          <p:cNvSpPr/>
          <p:nvPr/>
        </p:nvSpPr>
        <p:spPr>
          <a:xfrm>
            <a:off x="3743014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100" name="Snip Diagonal Corner Rectangle 99">
            <a:extLst>
              <a:ext uri="{FF2B5EF4-FFF2-40B4-BE49-F238E27FC236}">
                <a16:creationId xmlns:a16="http://schemas.microsoft.com/office/drawing/2014/main" id="{0D26C88A-6E2D-F64B-937D-840F8630CAEC}"/>
              </a:ext>
            </a:extLst>
          </p:cNvPr>
          <p:cNvSpPr/>
          <p:nvPr/>
        </p:nvSpPr>
        <p:spPr>
          <a:xfrm>
            <a:off x="4228650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1F16FB1-BE5A-4945-933F-F5D0BC7F45C0}"/>
              </a:ext>
            </a:extLst>
          </p:cNvPr>
          <p:cNvCxnSpPr>
            <a:cxnSpLocks/>
            <a:stCxn id="97" idx="3"/>
            <a:endCxn id="94" idx="3"/>
          </p:cNvCxnSpPr>
          <p:nvPr/>
        </p:nvCxnSpPr>
        <p:spPr bwMode="gray">
          <a:xfrm>
            <a:off x="3939033" y="3119599"/>
            <a:ext cx="413875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02D0463-BF4F-7B49-AB25-F5030CB3FE8E}"/>
              </a:ext>
            </a:extLst>
          </p:cNvPr>
          <p:cNvCxnSpPr>
            <a:cxnSpLocks/>
            <a:stCxn id="99" idx="1"/>
            <a:endCxn id="96" idx="1"/>
          </p:cNvCxnSpPr>
          <p:nvPr/>
        </p:nvCxnSpPr>
        <p:spPr bwMode="gray">
          <a:xfrm>
            <a:off x="3962535" y="4024586"/>
            <a:ext cx="411524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C53DE04-5305-A044-914E-257F456C4331}"/>
              </a:ext>
            </a:extLst>
          </p:cNvPr>
          <p:cNvGrpSpPr/>
          <p:nvPr/>
        </p:nvGrpSpPr>
        <p:grpSpPr>
          <a:xfrm>
            <a:off x="9160778" y="1578429"/>
            <a:ext cx="891634" cy="796388"/>
            <a:chOff x="2993571" y="1611088"/>
            <a:chExt cx="891634" cy="796388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865AFFAB-4DCF-2A43-A326-264762C98AAF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BAB86C5-9CCF-7B42-BA3C-090878E6F1DC}"/>
                </a:ext>
              </a:extLst>
            </p:cNvPr>
            <p:cNvSpPr txBox="1"/>
            <p:nvPr/>
          </p:nvSpPr>
          <p:spPr>
            <a:xfrm>
              <a:off x="3055163" y="1847553"/>
              <a:ext cx="780614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APP2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974CDC6-F722-F541-901E-BA3F2ED58D60}"/>
              </a:ext>
            </a:extLst>
          </p:cNvPr>
          <p:cNvGrpSpPr/>
          <p:nvPr/>
        </p:nvGrpSpPr>
        <p:grpSpPr>
          <a:xfrm>
            <a:off x="10257505" y="1602088"/>
            <a:ext cx="891634" cy="796388"/>
            <a:chOff x="2993571" y="1611088"/>
            <a:chExt cx="891634" cy="796388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3E154579-A093-2047-BD74-6CFCF92B5ED9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0345173-0493-A749-9CAA-1A01CD0946A5}"/>
                </a:ext>
              </a:extLst>
            </p:cNvPr>
            <p:cNvSpPr txBox="1"/>
            <p:nvPr/>
          </p:nvSpPr>
          <p:spPr>
            <a:xfrm>
              <a:off x="3055163" y="1847553"/>
              <a:ext cx="780614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APP3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FBB08F5-D144-7847-AEC3-47B1F385EE4F}"/>
              </a:ext>
            </a:extLst>
          </p:cNvPr>
          <p:cNvSpPr/>
          <p:nvPr/>
        </p:nvSpPr>
        <p:spPr>
          <a:xfrm>
            <a:off x="7301791" y="2451892"/>
            <a:ext cx="3948705" cy="55926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120" name="Snip Diagonal Corner Rectangle 119">
            <a:extLst>
              <a:ext uri="{FF2B5EF4-FFF2-40B4-BE49-F238E27FC236}">
                <a16:creationId xmlns:a16="http://schemas.microsoft.com/office/drawing/2014/main" id="{C2B437F9-FD6E-AB41-93AD-1F777A7E46F5}"/>
              </a:ext>
            </a:extLst>
          </p:cNvPr>
          <p:cNvSpPr/>
          <p:nvPr/>
        </p:nvSpPr>
        <p:spPr>
          <a:xfrm>
            <a:off x="1009479" y="31880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21" name="Snip Diagonal Corner Rectangle 120">
            <a:extLst>
              <a:ext uri="{FF2B5EF4-FFF2-40B4-BE49-F238E27FC236}">
                <a16:creationId xmlns:a16="http://schemas.microsoft.com/office/drawing/2014/main" id="{2C61AA22-6026-B94D-ABF9-AB44995B992B}"/>
              </a:ext>
            </a:extLst>
          </p:cNvPr>
          <p:cNvSpPr/>
          <p:nvPr/>
        </p:nvSpPr>
        <p:spPr>
          <a:xfrm>
            <a:off x="1161879" y="33404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22" name="Snip Diagonal Corner Rectangle 121">
            <a:extLst>
              <a:ext uri="{FF2B5EF4-FFF2-40B4-BE49-F238E27FC236}">
                <a16:creationId xmlns:a16="http://schemas.microsoft.com/office/drawing/2014/main" id="{865A4E2F-D8F2-0C4E-9D7A-84BCA26E2BCC}"/>
              </a:ext>
            </a:extLst>
          </p:cNvPr>
          <p:cNvSpPr/>
          <p:nvPr/>
        </p:nvSpPr>
        <p:spPr>
          <a:xfrm>
            <a:off x="1314279" y="34928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EADB3EA-7CE8-134D-904F-E40A35B85C36}"/>
              </a:ext>
            </a:extLst>
          </p:cNvPr>
          <p:cNvSpPr txBox="1"/>
          <p:nvPr/>
        </p:nvSpPr>
        <p:spPr>
          <a:xfrm>
            <a:off x="4448171" y="687145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1. Demand paging (fetch pages)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9A6689D-B6C0-AE42-A94A-390B62AEDC22}"/>
              </a:ext>
            </a:extLst>
          </p:cNvPr>
          <p:cNvCxnSpPr>
            <a:cxnSpLocks/>
          </p:cNvCxnSpPr>
          <p:nvPr/>
        </p:nvCxnSpPr>
        <p:spPr bwMode="gray">
          <a:xfrm>
            <a:off x="4438870" y="1049723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AFD818D5-B011-4946-8FAF-23F9F5B15C3C}"/>
              </a:ext>
            </a:extLst>
          </p:cNvPr>
          <p:cNvSpPr txBox="1"/>
          <p:nvPr/>
        </p:nvSpPr>
        <p:spPr>
          <a:xfrm>
            <a:off x="4444675" y="1104210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2. Evict pages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677D9FB-3BE4-3745-8B54-D9127874DBEE}"/>
              </a:ext>
            </a:extLst>
          </p:cNvPr>
          <p:cNvCxnSpPr>
            <a:cxnSpLocks/>
          </p:cNvCxnSpPr>
          <p:nvPr/>
        </p:nvCxnSpPr>
        <p:spPr bwMode="gray">
          <a:xfrm>
            <a:off x="4435374" y="1496284"/>
            <a:ext cx="396121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olid"/>
            <a:miter lim="800000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DD8432B-DC4D-D349-850C-78D902F607CE}"/>
              </a:ext>
            </a:extLst>
          </p:cNvPr>
          <p:cNvSpPr txBox="1"/>
          <p:nvPr/>
        </p:nvSpPr>
        <p:spPr>
          <a:xfrm>
            <a:off x="3624053" y="1045171"/>
            <a:ext cx="865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Local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4EDAA31-2CF4-844C-BA7A-A73A536D4381}"/>
              </a:ext>
            </a:extLst>
          </p:cNvPr>
          <p:cNvSpPr txBox="1"/>
          <p:nvPr/>
        </p:nvSpPr>
        <p:spPr>
          <a:xfrm>
            <a:off x="8217251" y="1046695"/>
            <a:ext cx="138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Remote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0219C98-525B-D54B-BA9E-9F7D8D1D547B}"/>
              </a:ext>
            </a:extLst>
          </p:cNvPr>
          <p:cNvSpPr txBox="1"/>
          <p:nvPr/>
        </p:nvSpPr>
        <p:spPr>
          <a:xfrm>
            <a:off x="4253942" y="3603221"/>
            <a:ext cx="139462" cy="246221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>
                <a:solidFill>
                  <a:srgbClr val="820024"/>
                </a:solidFill>
              </a:rPr>
              <a:t>X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D1C0F31-53DC-634D-8FEF-F5D0502F8C37}"/>
              </a:ext>
            </a:extLst>
          </p:cNvPr>
          <p:cNvSpPr txBox="1"/>
          <p:nvPr/>
        </p:nvSpPr>
        <p:spPr>
          <a:xfrm>
            <a:off x="7884884" y="3603221"/>
            <a:ext cx="139462" cy="246221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>
                <a:solidFill>
                  <a:srgbClr val="820024"/>
                </a:solidFill>
              </a:rPr>
              <a:t>X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20D2B40-A5DC-B94D-9C73-C0C27906CE0F}"/>
              </a:ext>
            </a:extLst>
          </p:cNvPr>
          <p:cNvSpPr txBox="1"/>
          <p:nvPr/>
        </p:nvSpPr>
        <p:spPr>
          <a:xfrm>
            <a:off x="4430820" y="1520374"/>
            <a:ext cx="413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2’. Dirty data tracking</a:t>
            </a:r>
          </a:p>
        </p:txBody>
      </p:sp>
    </p:spTree>
    <p:extLst>
      <p:ext uri="{BB962C8B-B14F-4D97-AF65-F5344CB8AC3E}">
        <p14:creationId xmlns:p14="http://schemas.microsoft.com/office/powerpoint/2010/main" val="2156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8" grpId="1" animBg="1"/>
      <p:bldP spid="99" grpId="0" animBg="1"/>
      <p:bldP spid="100" grpId="0" animBg="1"/>
      <p:bldP spid="123" grpId="0"/>
      <p:bldP spid="128" grpId="0"/>
      <p:bldP spid="132" grpId="0"/>
      <p:bldP spid="133" grpId="0"/>
      <p:bldP spid="135" grpId="0"/>
      <p:bldP spid="136" grpId="0"/>
      <p:bldP spid="1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33CE5C0-8206-B94B-AEB3-A371C826E22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6144C7-098A-E745-9313-FE58D62D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track dirty data?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F5D881D-02B3-994D-B18D-38BD8800A22B}"/>
              </a:ext>
            </a:extLst>
          </p:cNvPr>
          <p:cNvSpPr txBox="1">
            <a:spLocks/>
          </p:cNvSpPr>
          <p:nvPr/>
        </p:nvSpPr>
        <p:spPr>
          <a:xfrm>
            <a:off x="5804815" y="2682505"/>
            <a:ext cx="5941444" cy="1823507"/>
          </a:xfrm>
          <a:prstGeom prst="rect">
            <a:avLst/>
          </a:prstGeom>
        </p:spPr>
        <p:txBody>
          <a:bodyPr/>
          <a:lstStyle>
            <a:lvl1pPr marL="0" indent="0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7" indent="-184153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50" indent="-169866" algn="l" defTabSz="91441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79" indent="-166690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20" indent="-138115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4" indent="-228604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72" indent="-228604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76" indent="-166690" algn="l" defTabSz="91441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8" indent="-284168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/>
              <a:t>Current solution:</a:t>
            </a:r>
          </a:p>
          <a:p>
            <a:r>
              <a:rPr lang="en-US" sz="2400" dirty="0"/>
              <a:t>1. Write-protect page </a:t>
            </a:r>
          </a:p>
          <a:p>
            <a:r>
              <a:rPr lang="en-US" sz="2400" dirty="0"/>
              <a:t>2. On page fault: mark page dirty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5B3A25-476A-3540-952F-2CEB7D58B4A1}"/>
              </a:ext>
            </a:extLst>
          </p:cNvPr>
          <p:cNvSpPr/>
          <p:nvPr/>
        </p:nvSpPr>
        <p:spPr>
          <a:xfrm>
            <a:off x="862572" y="2457940"/>
            <a:ext cx="3948705" cy="55926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B9450C-5DDD-2042-9198-8F2F17F3AE98}"/>
              </a:ext>
            </a:extLst>
          </p:cNvPr>
          <p:cNvSpPr/>
          <p:nvPr/>
        </p:nvSpPr>
        <p:spPr>
          <a:xfrm>
            <a:off x="862573" y="3100324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pic>
        <p:nvPicPr>
          <p:cNvPr id="48" name="Picture 8" descr="ICON_Server_flat_Q408.png">
            <a:extLst>
              <a:ext uri="{FF2B5EF4-FFF2-40B4-BE49-F238E27FC236}">
                <a16:creationId xmlns:a16="http://schemas.microsoft.com/office/drawing/2014/main" id="{FECD6C8F-0542-C34F-8228-7001720FB6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717" y="4875340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 descr="ICON_VirtTriangle_flat_Q408.png">
            <a:extLst>
              <a:ext uri="{FF2B5EF4-FFF2-40B4-BE49-F238E27FC236}">
                <a16:creationId xmlns:a16="http://schemas.microsoft.com/office/drawing/2014/main" id="{0956C15E-F501-2241-95F7-D617005D80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572" y="4325025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FA19106-E0DB-7D41-AB87-4632F58EBA15}"/>
              </a:ext>
            </a:extLst>
          </p:cNvPr>
          <p:cNvSpPr txBox="1"/>
          <p:nvPr/>
        </p:nvSpPr>
        <p:spPr>
          <a:xfrm>
            <a:off x="1769313" y="5664989"/>
            <a:ext cx="229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Application host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377561-21DA-3A41-B408-A1961E7231F2}"/>
              </a:ext>
            </a:extLst>
          </p:cNvPr>
          <p:cNvGrpSpPr/>
          <p:nvPr/>
        </p:nvGrpSpPr>
        <p:grpSpPr>
          <a:xfrm>
            <a:off x="2471210" y="1599406"/>
            <a:ext cx="891634" cy="796388"/>
            <a:chOff x="2993571" y="1611088"/>
            <a:chExt cx="891634" cy="79638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51D40A10-95FD-7841-9D08-CD4B51F3E75C}"/>
                </a:ext>
              </a:extLst>
            </p:cNvPr>
            <p:cNvSpPr/>
            <p:nvPr/>
          </p:nvSpPr>
          <p:spPr>
            <a:xfrm>
              <a:off x="2993571" y="1611088"/>
              <a:ext cx="891634" cy="79638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03929E-36FF-344D-840A-8AE4ED56FA23}"/>
                </a:ext>
              </a:extLst>
            </p:cNvPr>
            <p:cNvSpPr txBox="1"/>
            <p:nvPr/>
          </p:nvSpPr>
          <p:spPr>
            <a:xfrm>
              <a:off x="3104591" y="1847553"/>
              <a:ext cx="672113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APP1</a:t>
              </a:r>
            </a:p>
          </p:txBody>
        </p:sp>
      </p:grpSp>
      <p:sp>
        <p:nvSpPr>
          <p:cNvPr id="54" name="Snip Diagonal Corner Rectangle 53">
            <a:extLst>
              <a:ext uri="{FF2B5EF4-FFF2-40B4-BE49-F238E27FC236}">
                <a16:creationId xmlns:a16="http://schemas.microsoft.com/office/drawing/2014/main" id="{D4A347BE-FDE4-D848-B03A-8CD91B6ACCF6}"/>
              </a:ext>
            </a:extLst>
          </p:cNvPr>
          <p:cNvSpPr/>
          <p:nvPr/>
        </p:nvSpPr>
        <p:spPr>
          <a:xfrm>
            <a:off x="3719512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55" name="Snip Diagonal Corner Rectangle 54">
            <a:extLst>
              <a:ext uri="{FF2B5EF4-FFF2-40B4-BE49-F238E27FC236}">
                <a16:creationId xmlns:a16="http://schemas.microsoft.com/office/drawing/2014/main" id="{ECF4095F-59B7-984E-96E5-6AA59AB2A916}"/>
              </a:ext>
            </a:extLst>
          </p:cNvPr>
          <p:cNvSpPr/>
          <p:nvPr/>
        </p:nvSpPr>
        <p:spPr>
          <a:xfrm>
            <a:off x="4228650" y="3119599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56" name="Snip Diagonal Corner Rectangle 55">
            <a:extLst>
              <a:ext uri="{FF2B5EF4-FFF2-40B4-BE49-F238E27FC236}">
                <a16:creationId xmlns:a16="http://schemas.microsoft.com/office/drawing/2014/main" id="{03627428-FD33-4E4D-B7E0-FA9E762BD7DF}"/>
              </a:ext>
            </a:extLst>
          </p:cNvPr>
          <p:cNvSpPr/>
          <p:nvPr/>
        </p:nvSpPr>
        <p:spPr>
          <a:xfrm>
            <a:off x="3743014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57" name="Snip Diagonal Corner Rectangle 56">
            <a:extLst>
              <a:ext uri="{FF2B5EF4-FFF2-40B4-BE49-F238E27FC236}">
                <a16:creationId xmlns:a16="http://schemas.microsoft.com/office/drawing/2014/main" id="{F9910C04-53FC-B74A-A4E9-A04A773A9E79}"/>
              </a:ext>
            </a:extLst>
          </p:cNvPr>
          <p:cNvSpPr/>
          <p:nvPr/>
        </p:nvSpPr>
        <p:spPr>
          <a:xfrm>
            <a:off x="4228650" y="3606328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58" name="Snip Diagonal Corner Rectangle 57">
            <a:extLst>
              <a:ext uri="{FF2B5EF4-FFF2-40B4-BE49-F238E27FC236}">
                <a16:creationId xmlns:a16="http://schemas.microsoft.com/office/drawing/2014/main" id="{DB6A12B6-CF42-874B-A913-22067F306C02}"/>
              </a:ext>
            </a:extLst>
          </p:cNvPr>
          <p:cNvSpPr/>
          <p:nvPr/>
        </p:nvSpPr>
        <p:spPr>
          <a:xfrm>
            <a:off x="1009479" y="31880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59" name="Snip Diagonal Corner Rectangle 58">
            <a:extLst>
              <a:ext uri="{FF2B5EF4-FFF2-40B4-BE49-F238E27FC236}">
                <a16:creationId xmlns:a16="http://schemas.microsoft.com/office/drawing/2014/main" id="{03EAD57E-8765-4645-BF8E-1537284EFE74}"/>
              </a:ext>
            </a:extLst>
          </p:cNvPr>
          <p:cNvSpPr/>
          <p:nvPr/>
        </p:nvSpPr>
        <p:spPr>
          <a:xfrm>
            <a:off x="1161879" y="33404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60" name="Snip Diagonal Corner Rectangle 59">
            <a:extLst>
              <a:ext uri="{FF2B5EF4-FFF2-40B4-BE49-F238E27FC236}">
                <a16:creationId xmlns:a16="http://schemas.microsoft.com/office/drawing/2014/main" id="{5413103F-03B0-9149-9DEB-1312FA211E7E}"/>
              </a:ext>
            </a:extLst>
          </p:cNvPr>
          <p:cNvSpPr/>
          <p:nvPr/>
        </p:nvSpPr>
        <p:spPr>
          <a:xfrm>
            <a:off x="1314279" y="3492870"/>
            <a:ext cx="439042" cy="41825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BFFE9-5F21-674A-84FA-C93A9B763ED4}"/>
              </a:ext>
            </a:extLst>
          </p:cNvPr>
          <p:cNvSpPr txBox="1"/>
          <p:nvPr/>
        </p:nvSpPr>
        <p:spPr>
          <a:xfrm>
            <a:off x="4253942" y="3603221"/>
            <a:ext cx="139462" cy="246221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>
                <a:solidFill>
                  <a:srgbClr val="820024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048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837B37-26E2-1B46-8CE3-88DF3FAEC2A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68835-F1AB-0F49-B508-BC82FE48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Overheads in current remote memory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BFE4A-A3CE-F64B-B81A-2693D0FBE475}"/>
              </a:ext>
            </a:extLst>
          </p:cNvPr>
          <p:cNvSpPr txBox="1">
            <a:spLocks/>
          </p:cNvSpPr>
          <p:nvPr/>
        </p:nvSpPr>
        <p:spPr>
          <a:xfrm>
            <a:off x="737849" y="1460317"/>
            <a:ext cx="10713126" cy="4984932"/>
          </a:xfrm>
          <a:prstGeom prst="rect">
            <a:avLst/>
          </a:prstGeom>
        </p:spPr>
        <p:txBody>
          <a:bodyPr/>
          <a:lstStyle>
            <a:lvl1pPr marL="0" indent="0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7" indent="-184153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50" indent="-169866" algn="l" defTabSz="91441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79" indent="-166690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20" indent="-138115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4" indent="-228604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72" indent="-228604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76" indent="-166690" algn="l" defTabSz="91441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8" indent="-284168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 Dirty data amplification (4KB, 2MB, 1GB)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Breaking large pages to 4KB pages 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F6A3A-3C02-4741-A6D0-78B87FE59272}"/>
              </a:ext>
            </a:extLst>
          </p:cNvPr>
          <p:cNvSpPr txBox="1"/>
          <p:nvPr/>
        </p:nvSpPr>
        <p:spPr>
          <a:xfrm>
            <a:off x="5196320" y="2143931"/>
            <a:ext cx="4918362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/>
              <a:t>[</a:t>
            </a:r>
            <a:r>
              <a:rPr lang="en-US" sz="1600" dirty="0" err="1"/>
              <a:t>Smarduch</a:t>
            </a:r>
            <a:r>
              <a:rPr lang="en-US" sz="1600" dirty="0"/>
              <a:t> et al., </a:t>
            </a:r>
            <a:r>
              <a:rPr lang="en-US" sz="1600" dirty="0" err="1"/>
              <a:t>CloudOpen</a:t>
            </a:r>
            <a:r>
              <a:rPr lang="en-US" sz="1600" dirty="0"/>
              <a:t>-Japan 2015]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A4D176AC-BE0E-4D47-944B-27C3E3D07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310307"/>
              </p:ext>
            </p:extLst>
          </p:nvPr>
        </p:nvGraphicFramePr>
        <p:xfrm>
          <a:off x="464318" y="3482273"/>
          <a:ext cx="11260187" cy="130124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52951">
                  <a:extLst>
                    <a:ext uri="{9D8B030D-6E8A-4147-A177-3AD203B41FA5}">
                      <a16:colId xmlns:a16="http://schemas.microsoft.com/office/drawing/2014/main" val="2214284477"/>
                    </a:ext>
                  </a:extLst>
                </a:gridCol>
                <a:gridCol w="2992582">
                  <a:extLst>
                    <a:ext uri="{9D8B030D-6E8A-4147-A177-3AD203B41FA5}">
                      <a16:colId xmlns:a16="http://schemas.microsoft.com/office/drawing/2014/main" val="1951745682"/>
                    </a:ext>
                  </a:extLst>
                </a:gridCol>
                <a:gridCol w="2992581">
                  <a:extLst>
                    <a:ext uri="{9D8B030D-6E8A-4147-A177-3AD203B41FA5}">
                      <a16:colId xmlns:a16="http://schemas.microsoft.com/office/drawing/2014/main" val="2316221431"/>
                    </a:ext>
                  </a:extLst>
                </a:gridCol>
                <a:gridCol w="3422073">
                  <a:extLst>
                    <a:ext uri="{9D8B030D-6E8A-4147-A177-3AD203B41FA5}">
                      <a16:colId xmlns:a16="http://schemas.microsoft.com/office/drawing/2014/main" val="3623719938"/>
                    </a:ext>
                  </a:extLst>
                </a:gridCol>
              </a:tblGrid>
              <a:tr h="4911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Amplification (4KB pages)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Amplification (2MB pages) 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Amplification (64B cache-line)</a:t>
                      </a:r>
                    </a:p>
                  </a:txBody>
                  <a:tcPr marL="182880" marR="182880" marT="109727" marB="100584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836600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Redis</a:t>
                      </a:r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-random</a:t>
                      </a: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96.82 % (3.87 KB)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99.99 % (1.99 MB)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31.70 % (20.29 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29189"/>
                  </a:ext>
                </a:extLst>
              </a:tr>
              <a:tr h="4050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Redis-seq</a:t>
                      </a:r>
                      <a:endParaRPr lang="en-US" sz="15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9593" marR="94797" marT="34290" marB="3429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82.91 % (3.32 KB)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99.83 % (1.99 MB)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17.18 % (10.99 B)</a:t>
                      </a:r>
                    </a:p>
                  </a:txBody>
                  <a:tcPr marL="189593" marR="94797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707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7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837B37-26E2-1B46-8CE3-88DF3FAEC2A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68835-F1AB-0F49-B508-BC82FE48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Overheads in current remote memory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BFE4A-A3CE-F64B-B81A-2693D0FBE475}"/>
              </a:ext>
            </a:extLst>
          </p:cNvPr>
          <p:cNvSpPr txBox="1">
            <a:spLocks/>
          </p:cNvSpPr>
          <p:nvPr/>
        </p:nvSpPr>
        <p:spPr>
          <a:xfrm>
            <a:off x="737849" y="1460317"/>
            <a:ext cx="10713126" cy="4984932"/>
          </a:xfrm>
          <a:prstGeom prst="rect">
            <a:avLst/>
          </a:prstGeom>
        </p:spPr>
        <p:txBody>
          <a:bodyPr/>
          <a:lstStyle>
            <a:lvl1pPr marL="0" indent="0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7" indent="-184153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50" indent="-169866" algn="l" defTabSz="91441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79" indent="-166690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20" indent="-138115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4" indent="-228604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72" indent="-228604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76" indent="-166690" algn="l" defTabSz="91441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8" indent="-284168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 Dirty data amplification (4KB, 2MB, 1GB)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Breaking large pages to 4KB pages </a:t>
            </a:r>
          </a:p>
          <a:p>
            <a:endParaRPr lang="en-US" dirty="0"/>
          </a:p>
          <a:p>
            <a:r>
              <a:rPr lang="en-US" dirty="0"/>
              <a:t>2. Application slowdown due to (write) page faults</a:t>
            </a:r>
          </a:p>
          <a:p>
            <a:endParaRPr lang="en-US" dirty="0"/>
          </a:p>
          <a:p>
            <a:r>
              <a:rPr lang="en-US" dirty="0"/>
              <a:t>3. Cost of write-protecting pages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F6A3A-3C02-4741-A6D0-78B87FE59272}"/>
              </a:ext>
            </a:extLst>
          </p:cNvPr>
          <p:cNvSpPr txBox="1"/>
          <p:nvPr/>
        </p:nvSpPr>
        <p:spPr>
          <a:xfrm>
            <a:off x="5196320" y="2143931"/>
            <a:ext cx="4918362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/>
              <a:t>[</a:t>
            </a:r>
            <a:r>
              <a:rPr lang="en-US" sz="1600" dirty="0" err="1"/>
              <a:t>Smarduch</a:t>
            </a:r>
            <a:r>
              <a:rPr lang="en-US" sz="1600" dirty="0"/>
              <a:t> et al., </a:t>
            </a:r>
            <a:r>
              <a:rPr lang="en-US" sz="1600" dirty="0" err="1"/>
              <a:t>CloudOpen</a:t>
            </a:r>
            <a:r>
              <a:rPr lang="en-US" sz="1600" dirty="0"/>
              <a:t>-Japan 2015]</a:t>
            </a:r>
          </a:p>
        </p:txBody>
      </p:sp>
    </p:spTree>
    <p:extLst>
      <p:ext uri="{BB962C8B-B14F-4D97-AF65-F5344CB8AC3E}">
        <p14:creationId xmlns:p14="http://schemas.microsoft.com/office/powerpoint/2010/main" val="31113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2AF29-A42F-DE4D-A353-4EB5CA064D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505" y="2515154"/>
            <a:ext cx="3346930" cy="365760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Remote memory systems use page faults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u="sng" dirty="0"/>
              <a:t>Overheads:</a:t>
            </a:r>
          </a:p>
          <a:p>
            <a:r>
              <a:rPr lang="en-US" sz="1800" dirty="0"/>
              <a:t>1. Page faults overheads</a:t>
            </a:r>
          </a:p>
          <a:p>
            <a:r>
              <a:rPr lang="en-US" sz="1800" dirty="0"/>
              <a:t>2. Page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BE6-FBC8-4947-9F9F-C539110270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9677" y="2515154"/>
            <a:ext cx="3349473" cy="36576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sz="1800" dirty="0"/>
              <a:t>Use cache coherence     (w/ FPGA)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u="sng" dirty="0"/>
              <a:t>Implications:</a:t>
            </a:r>
          </a:p>
          <a:p>
            <a:pPr>
              <a:buNone/>
            </a:pPr>
            <a:r>
              <a:rPr lang="en-US" sz="1800" dirty="0"/>
              <a:t>1. Reduce page faults</a:t>
            </a:r>
          </a:p>
          <a:p>
            <a:pPr>
              <a:buNone/>
            </a:pPr>
            <a:r>
              <a:rPr lang="en-US" sz="1800" dirty="0"/>
              <a:t>2. Cache line granularity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34C3-9D7C-FA4D-B265-8A154315BBF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buNone/>
            </a:pPr>
            <a:endParaRPr lang="en-US" sz="1800" u="sng" dirty="0"/>
          </a:p>
          <a:p>
            <a:r>
              <a:rPr lang="en-US" sz="1800" dirty="0"/>
              <a:t>  1. Remote memory</a:t>
            </a:r>
          </a:p>
          <a:p>
            <a:r>
              <a:rPr lang="en-US" sz="1800" dirty="0"/>
              <a:t>  2. Live migration</a:t>
            </a:r>
          </a:p>
          <a:p>
            <a:r>
              <a:rPr lang="en-US" sz="1800" dirty="0"/>
              <a:t>  3. Code analysis</a:t>
            </a:r>
          </a:p>
          <a:p>
            <a:r>
              <a:rPr lang="en-US" sz="1800" dirty="0"/>
              <a:t>  4. Security  </a:t>
            </a:r>
          </a:p>
          <a:p>
            <a:r>
              <a:rPr lang="en-US" sz="1800" dirty="0"/>
              <a:t>  5. …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4832-AA48-9A43-B923-CD2F43291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en-US" sz="2400" b="1" dirty="0"/>
              <a:t>Problem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D640D1-EF95-D447-B9F6-0F7AB43EA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sz="4000" b="1" dirty="0"/>
              <a:t>Solution</a:t>
            </a:r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44D032-5282-0649-BBE8-D8CA2735D4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sz="2400" b="1" dirty="0"/>
              <a:t>Impact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D599A-D252-C249-A639-36E28768D1CC}"/>
              </a:ext>
            </a:extLst>
          </p:cNvPr>
          <p:cNvSpPr/>
          <p:nvPr/>
        </p:nvSpPr>
        <p:spPr>
          <a:xfrm>
            <a:off x="-1" y="184641"/>
            <a:ext cx="12188825" cy="10012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 Placeholder 99">
            <a:extLst>
              <a:ext uri="{FF2B5EF4-FFF2-40B4-BE49-F238E27FC236}">
                <a16:creationId xmlns:a16="http://schemas.microsoft.com/office/drawing/2014/main" id="{14F3EA89-1AB4-1C40-A4D7-37411CF539F5}"/>
              </a:ext>
            </a:extLst>
          </p:cNvPr>
          <p:cNvSpPr txBox="1">
            <a:spLocks/>
          </p:cNvSpPr>
          <p:nvPr/>
        </p:nvSpPr>
        <p:spPr bwMode="gray">
          <a:xfrm>
            <a:off x="576121" y="374359"/>
            <a:ext cx="11036580" cy="6429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1111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Calibri" panose="020F05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399" dirty="0">
                <a:solidFill>
                  <a:schemeClr val="bg1"/>
                </a:solidFill>
              </a:rPr>
              <a:t>Use cache coherence traffic to track application memory accesses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03A2CE-DB5A-9040-A662-7445529BA6F5}"/>
              </a:ext>
            </a:extLst>
          </p:cNvPr>
          <p:cNvSpPr/>
          <p:nvPr/>
        </p:nvSpPr>
        <p:spPr>
          <a:xfrm>
            <a:off x="185351" y="374359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7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B25E18CF-3CEE-D04A-8D1E-4A722AA7A168}"/>
              </a:ext>
            </a:extLst>
          </p:cNvPr>
          <p:cNvSpPr/>
          <p:nvPr/>
        </p:nvSpPr>
        <p:spPr>
          <a:xfrm>
            <a:off x="1159301" y="3679128"/>
            <a:ext cx="3948706" cy="110939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Memory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5F8422-B294-5048-98B0-13C4BCAE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use cache coherence for tracking memory accesses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390D7C-595B-A741-BAE8-ABD6F3A57273}"/>
              </a:ext>
            </a:extLst>
          </p:cNvPr>
          <p:cNvSpPr/>
          <p:nvPr/>
        </p:nvSpPr>
        <p:spPr>
          <a:xfrm>
            <a:off x="1953260" y="2518337"/>
            <a:ext cx="2680222" cy="74708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CPU Caches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AD4288-4E50-3040-B4BB-A687CEAC7457}"/>
              </a:ext>
            </a:extLst>
          </p:cNvPr>
          <p:cNvSpPr/>
          <p:nvPr/>
        </p:nvSpPr>
        <p:spPr>
          <a:xfrm>
            <a:off x="3091157" y="2645208"/>
            <a:ext cx="605635" cy="26187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57084EF-7953-F543-8E9D-5164C956A8E0}"/>
              </a:ext>
            </a:extLst>
          </p:cNvPr>
          <p:cNvSpPr/>
          <p:nvPr/>
        </p:nvSpPr>
        <p:spPr>
          <a:xfrm>
            <a:off x="1172835" y="1439040"/>
            <a:ext cx="3948706" cy="21797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9C618F77-96C6-0F4F-BFF7-9723D20A0915}"/>
              </a:ext>
            </a:extLst>
          </p:cNvPr>
          <p:cNvSpPr txBox="1">
            <a:spLocks/>
          </p:cNvSpPr>
          <p:nvPr/>
        </p:nvSpPr>
        <p:spPr>
          <a:xfrm>
            <a:off x="8687357" y="1894583"/>
            <a:ext cx="2038204" cy="644236"/>
          </a:xfrm>
          <a:prstGeom prst="rect">
            <a:avLst/>
          </a:prstGeom>
        </p:spPr>
        <p:txBody>
          <a:bodyPr/>
          <a:lstStyle>
            <a:lvl1pPr marL="0" indent="0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7" indent="-184153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50" indent="-169866" algn="l" defTabSz="91441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79" indent="-166690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20" indent="-138115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4" indent="-228604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72" indent="-228604" algn="l" defTabSz="914415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76" indent="-166690" algn="l" defTabSz="914415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8" indent="-284168" algn="l" defTabSz="914415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M</a:t>
            </a:r>
            <a:r>
              <a:rPr lang="en-US" sz="2400" dirty="0"/>
              <a:t>odified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663D569D-7D0A-F342-BFFB-B29429173B70}"/>
              </a:ext>
            </a:extLst>
          </p:cNvPr>
          <p:cNvSpPr txBox="1">
            <a:spLocks/>
          </p:cNvSpPr>
          <p:nvPr/>
        </p:nvSpPr>
        <p:spPr>
          <a:xfrm>
            <a:off x="8734492" y="3415149"/>
            <a:ext cx="2038204" cy="644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E</a:t>
            </a:r>
            <a:r>
              <a:rPr lang="en-US" sz="2400" dirty="0"/>
              <a:t>xclusive</a:t>
            </a:r>
            <a:endParaRPr lang="en-US" sz="2800" dirty="0"/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F2530587-3E50-A849-9372-E6326EC77054}"/>
              </a:ext>
            </a:extLst>
          </p:cNvPr>
          <p:cNvSpPr txBox="1">
            <a:spLocks/>
          </p:cNvSpPr>
          <p:nvPr/>
        </p:nvSpPr>
        <p:spPr>
          <a:xfrm>
            <a:off x="8879172" y="4759046"/>
            <a:ext cx="2038204" cy="644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S</a:t>
            </a:r>
            <a:r>
              <a:rPr lang="en-US" sz="2400" dirty="0"/>
              <a:t>hared</a:t>
            </a:r>
            <a:endParaRPr lang="en-US" sz="2800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FEF7CCF-B707-7146-B8D5-66D1C36761F4}"/>
              </a:ext>
            </a:extLst>
          </p:cNvPr>
          <p:cNvSpPr txBox="1">
            <a:spLocks/>
          </p:cNvSpPr>
          <p:nvPr/>
        </p:nvSpPr>
        <p:spPr>
          <a:xfrm>
            <a:off x="8879173" y="5743172"/>
            <a:ext cx="2038204" cy="644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I</a:t>
            </a:r>
            <a:r>
              <a:rPr lang="en-US" sz="2400" dirty="0"/>
              <a:t>nvalid</a:t>
            </a:r>
            <a:endParaRPr lang="en-US" sz="28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9D1726-562E-8749-85FA-EB4B7E348704}"/>
              </a:ext>
            </a:extLst>
          </p:cNvPr>
          <p:cNvSpPr/>
          <p:nvPr/>
        </p:nvSpPr>
        <p:spPr>
          <a:xfrm>
            <a:off x="8420491" y="1818637"/>
            <a:ext cx="1939636" cy="63731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8CC186-1657-FD4D-B2FA-D635C984691C}"/>
              </a:ext>
            </a:extLst>
          </p:cNvPr>
          <p:cNvSpPr/>
          <p:nvPr/>
        </p:nvSpPr>
        <p:spPr>
          <a:xfrm>
            <a:off x="8431276" y="3269835"/>
            <a:ext cx="1939636" cy="70658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612CDC-3938-3940-AB26-589B67C4022B}"/>
              </a:ext>
            </a:extLst>
          </p:cNvPr>
          <p:cNvSpPr/>
          <p:nvPr/>
        </p:nvSpPr>
        <p:spPr>
          <a:xfrm>
            <a:off x="8486696" y="4675773"/>
            <a:ext cx="1807226" cy="56125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B5DF975-1541-FA41-8706-09B3DB394E50}"/>
              </a:ext>
            </a:extLst>
          </p:cNvPr>
          <p:cNvSpPr/>
          <p:nvPr/>
        </p:nvSpPr>
        <p:spPr>
          <a:xfrm>
            <a:off x="8734491" y="5659436"/>
            <a:ext cx="1268485" cy="56125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F9C5A291-3446-9B4C-AAFE-BCD543722664}"/>
              </a:ext>
            </a:extLst>
          </p:cNvPr>
          <p:cNvCxnSpPr>
            <a:stCxn id="43" idx="2"/>
            <a:endCxn id="42" idx="2"/>
          </p:cNvCxnSpPr>
          <p:nvPr/>
        </p:nvCxnSpPr>
        <p:spPr bwMode="gray">
          <a:xfrm rot="10800000">
            <a:off x="8420492" y="2137294"/>
            <a:ext cx="10785" cy="1485833"/>
          </a:xfrm>
          <a:prstGeom prst="curvedConnector3">
            <a:avLst>
              <a:gd name="adj1" fmla="val 5045758"/>
            </a:avLst>
          </a:prstGeom>
          <a:ln w="25400">
            <a:solidFill>
              <a:schemeClr val="tx1"/>
            </a:solidFill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3650F6DF-99A8-6E48-BCDA-D093822D99FB}"/>
              </a:ext>
            </a:extLst>
          </p:cNvPr>
          <p:cNvSpPr txBox="1">
            <a:spLocks/>
          </p:cNvSpPr>
          <p:nvPr/>
        </p:nvSpPr>
        <p:spPr>
          <a:xfrm rot="17281168">
            <a:off x="7408161" y="2545860"/>
            <a:ext cx="867314" cy="515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Write</a:t>
            </a:r>
            <a:endParaRPr lang="en-US" dirty="0"/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CB8C8575-9B7C-7844-AE48-AF7F817F7B26}"/>
              </a:ext>
            </a:extLst>
          </p:cNvPr>
          <p:cNvCxnSpPr>
            <a:stCxn id="44" idx="2"/>
            <a:endCxn id="42" idx="2"/>
          </p:cNvCxnSpPr>
          <p:nvPr/>
        </p:nvCxnSpPr>
        <p:spPr bwMode="gray">
          <a:xfrm rot="10800000">
            <a:off x="8420492" y="2137294"/>
            <a:ext cx="66205" cy="2819107"/>
          </a:xfrm>
          <a:prstGeom prst="curvedConnector3">
            <a:avLst>
              <a:gd name="adj1" fmla="val 1993869"/>
            </a:avLst>
          </a:prstGeom>
          <a:ln w="25400">
            <a:solidFill>
              <a:schemeClr val="tx1"/>
            </a:solidFill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26B5122D-EC9F-594B-A6DB-C967A64E65F4}"/>
              </a:ext>
            </a:extLst>
          </p:cNvPr>
          <p:cNvSpPr txBox="1">
            <a:spLocks/>
          </p:cNvSpPr>
          <p:nvPr/>
        </p:nvSpPr>
        <p:spPr>
          <a:xfrm rot="17919257">
            <a:off x="6884185" y="2582603"/>
            <a:ext cx="867314" cy="515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Write</a:t>
            </a:r>
          </a:p>
        </p:txBody>
      </p: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163DE324-4849-AE47-BDDE-F936F4004513}"/>
              </a:ext>
            </a:extLst>
          </p:cNvPr>
          <p:cNvCxnSpPr>
            <a:stCxn id="45" idx="2"/>
            <a:endCxn id="42" idx="2"/>
          </p:cNvCxnSpPr>
          <p:nvPr/>
        </p:nvCxnSpPr>
        <p:spPr bwMode="gray">
          <a:xfrm rot="10800000">
            <a:off x="8420491" y="2137293"/>
            <a:ext cx="314000" cy="3802772"/>
          </a:xfrm>
          <a:prstGeom prst="curvedConnector3">
            <a:avLst>
              <a:gd name="adj1" fmla="val 755224"/>
            </a:avLst>
          </a:prstGeom>
          <a:ln w="25400">
            <a:solidFill>
              <a:schemeClr val="tx1"/>
            </a:solidFill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95AA0ED9-7153-2E49-8F70-04562C819E30}"/>
              </a:ext>
            </a:extLst>
          </p:cNvPr>
          <p:cNvSpPr txBox="1">
            <a:spLocks/>
          </p:cNvSpPr>
          <p:nvPr/>
        </p:nvSpPr>
        <p:spPr>
          <a:xfrm rot="18190517">
            <a:off x="6261929" y="2685728"/>
            <a:ext cx="867314" cy="515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Write</a:t>
            </a:r>
            <a:endParaRPr lang="en-US" dirty="0"/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50F5C4F0-3D44-8B41-B23F-2169FAB1F543}"/>
              </a:ext>
            </a:extLst>
          </p:cNvPr>
          <p:cNvCxnSpPr>
            <a:stCxn id="42" idx="6"/>
            <a:endCxn id="45" idx="6"/>
          </p:cNvCxnSpPr>
          <p:nvPr/>
        </p:nvCxnSpPr>
        <p:spPr bwMode="gray">
          <a:xfrm flipH="1">
            <a:off x="10002976" y="2137293"/>
            <a:ext cx="357151" cy="3802772"/>
          </a:xfrm>
          <a:prstGeom prst="curvedConnector3">
            <a:avLst>
              <a:gd name="adj1" fmla="val -436408"/>
            </a:avLst>
          </a:prstGeom>
          <a:ln w="25400">
            <a:solidFill>
              <a:schemeClr val="accent1"/>
            </a:solidFill>
            <a:prstDash val="dash"/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DF17FD6E-259D-D047-8DDE-B48584153DAC}"/>
              </a:ext>
            </a:extLst>
          </p:cNvPr>
          <p:cNvSpPr txBox="1">
            <a:spLocks/>
          </p:cNvSpPr>
          <p:nvPr/>
        </p:nvSpPr>
        <p:spPr>
          <a:xfrm rot="2960247">
            <a:off x="11105455" y="2496875"/>
            <a:ext cx="982702" cy="327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FlushX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5" name="Content Placeholder 3">
            <a:extLst>
              <a:ext uri="{FF2B5EF4-FFF2-40B4-BE49-F238E27FC236}">
                <a16:creationId xmlns:a16="http://schemas.microsoft.com/office/drawing/2014/main" id="{0F41E9F9-7F36-6C4D-99DF-36C73AD054F7}"/>
              </a:ext>
            </a:extLst>
          </p:cNvPr>
          <p:cNvSpPr txBox="1">
            <a:spLocks/>
          </p:cNvSpPr>
          <p:nvPr/>
        </p:nvSpPr>
        <p:spPr>
          <a:xfrm>
            <a:off x="3091122" y="2614557"/>
            <a:ext cx="307404" cy="2307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3F7EF0B0-DB42-7E42-B1F4-C9A4D2A84F59}"/>
              </a:ext>
            </a:extLst>
          </p:cNvPr>
          <p:cNvCxnSpPr/>
          <p:nvPr/>
        </p:nvCxnSpPr>
        <p:spPr bwMode="gray">
          <a:xfrm flipH="1">
            <a:off x="10293922" y="2137293"/>
            <a:ext cx="66205" cy="2819107"/>
          </a:xfrm>
          <a:prstGeom prst="curvedConnector3">
            <a:avLst>
              <a:gd name="adj1" fmla="val -1684602"/>
            </a:avLst>
          </a:prstGeom>
          <a:ln w="25400">
            <a:solidFill>
              <a:schemeClr val="accent1"/>
            </a:solidFill>
            <a:prstDash val="dash"/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300C053D-9B20-B748-ACAA-C36CF59DD187}"/>
              </a:ext>
            </a:extLst>
          </p:cNvPr>
          <p:cNvSpPr txBox="1">
            <a:spLocks/>
          </p:cNvSpPr>
          <p:nvPr/>
        </p:nvSpPr>
        <p:spPr>
          <a:xfrm rot="1708613">
            <a:off x="10405505" y="2416978"/>
            <a:ext cx="982702" cy="327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Flush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E3485CA-D9ED-9D43-9754-E8879791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41" y="1430901"/>
            <a:ext cx="1144798" cy="1144798"/>
          </a:xfrm>
          <a:prstGeom prst="rect">
            <a:avLst/>
          </a:prstGeom>
        </p:spPr>
      </p:pic>
      <p:sp>
        <p:nvSpPr>
          <p:cNvPr id="60" name="Snip Diagonal Corner Rectangle 59">
            <a:extLst>
              <a:ext uri="{FF2B5EF4-FFF2-40B4-BE49-F238E27FC236}">
                <a16:creationId xmlns:a16="http://schemas.microsoft.com/office/drawing/2014/main" id="{2B0AF11D-3A3B-F947-9BCE-3999DA48C747}"/>
              </a:ext>
            </a:extLst>
          </p:cNvPr>
          <p:cNvSpPr/>
          <p:nvPr/>
        </p:nvSpPr>
        <p:spPr>
          <a:xfrm>
            <a:off x="1221227" y="372194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61" name="Snip Diagonal Corner Rectangle 60">
            <a:extLst>
              <a:ext uri="{FF2B5EF4-FFF2-40B4-BE49-F238E27FC236}">
                <a16:creationId xmlns:a16="http://schemas.microsoft.com/office/drawing/2014/main" id="{974FE411-2CD1-2546-BE1C-738C03551231}"/>
              </a:ext>
            </a:extLst>
          </p:cNvPr>
          <p:cNvSpPr/>
          <p:nvPr/>
        </p:nvSpPr>
        <p:spPr>
          <a:xfrm>
            <a:off x="1730365" y="371596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62" name="Snip Diagonal Corner Rectangle 61">
            <a:extLst>
              <a:ext uri="{FF2B5EF4-FFF2-40B4-BE49-F238E27FC236}">
                <a16:creationId xmlns:a16="http://schemas.microsoft.com/office/drawing/2014/main" id="{83A6978F-938D-1D44-B67E-B415A14D2AD8}"/>
              </a:ext>
            </a:extLst>
          </p:cNvPr>
          <p:cNvSpPr/>
          <p:nvPr/>
        </p:nvSpPr>
        <p:spPr>
          <a:xfrm>
            <a:off x="4120683" y="3749826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63" name="Snip Diagonal Corner Rectangle 62">
            <a:extLst>
              <a:ext uri="{FF2B5EF4-FFF2-40B4-BE49-F238E27FC236}">
                <a16:creationId xmlns:a16="http://schemas.microsoft.com/office/drawing/2014/main" id="{EAD7737C-0DE9-E64E-80D6-18270454F0B8}"/>
              </a:ext>
            </a:extLst>
          </p:cNvPr>
          <p:cNvSpPr/>
          <p:nvPr/>
        </p:nvSpPr>
        <p:spPr>
          <a:xfrm>
            <a:off x="4629821" y="3743840"/>
            <a:ext cx="439042" cy="56642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49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AC5614E-F9B6-1D49-94DF-BE36A8467ABE}"/>
              </a:ext>
            </a:extLst>
          </p:cNvPr>
          <p:cNvSpPr/>
          <p:nvPr/>
        </p:nvSpPr>
        <p:spPr>
          <a:xfrm>
            <a:off x="1798323" y="3955507"/>
            <a:ext cx="605635" cy="26187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65" name="Picture 8" descr="ICON_Server_flat_Q408.png">
            <a:extLst>
              <a:ext uri="{FF2B5EF4-FFF2-40B4-BE49-F238E27FC236}">
                <a16:creationId xmlns:a16="http://schemas.microsoft.com/office/drawing/2014/main" id="{052A5875-BD1D-5749-8531-0DEB7A2AE5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980" y="5446296"/>
            <a:ext cx="3148284" cy="68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 descr="ICON_VirtTriangle_flat_Q408.png">
            <a:extLst>
              <a:ext uri="{FF2B5EF4-FFF2-40B4-BE49-F238E27FC236}">
                <a16:creationId xmlns:a16="http://schemas.microsoft.com/office/drawing/2014/main" id="{2B488EBB-87FF-F44F-8075-1BC5F7A177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2835" y="4895981"/>
            <a:ext cx="3948706" cy="42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FD5951A1-50D7-F547-BA20-6149AC4C4210}"/>
              </a:ext>
            </a:extLst>
          </p:cNvPr>
          <p:cNvSpPr/>
          <p:nvPr/>
        </p:nvSpPr>
        <p:spPr>
          <a:xfrm>
            <a:off x="0" y="292444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ppleColorEmoji" charset="0"/>
              <a:buChar char="💡"/>
            </a:pPr>
            <a:r>
              <a:rPr lang="en-US" sz="3600" dirty="0"/>
              <a:t> </a:t>
            </a:r>
          </a:p>
        </p:txBody>
      </p:sp>
      <p:sp>
        <p:nvSpPr>
          <p:cNvPr id="70" name="Title 2">
            <a:extLst>
              <a:ext uri="{FF2B5EF4-FFF2-40B4-BE49-F238E27FC236}">
                <a16:creationId xmlns:a16="http://schemas.microsoft.com/office/drawing/2014/main" id="{45272F48-3CC0-914A-A9D3-DCD04D527A40}"/>
              </a:ext>
            </a:extLst>
          </p:cNvPr>
          <p:cNvSpPr txBox="1">
            <a:spLocks/>
          </p:cNvSpPr>
          <p:nvPr/>
        </p:nvSpPr>
        <p:spPr>
          <a:xfrm>
            <a:off x="8408976" y="1182981"/>
            <a:ext cx="1918048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1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MESI protocol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345D5F2D-4C8A-E543-A145-8EB83C7A884B}"/>
              </a:ext>
            </a:extLst>
          </p:cNvPr>
          <p:cNvCxnSpPr>
            <a:cxnSpLocks/>
            <a:stCxn id="45" idx="2"/>
            <a:endCxn id="44" idx="2"/>
          </p:cNvCxnSpPr>
          <p:nvPr/>
        </p:nvCxnSpPr>
        <p:spPr bwMode="gray">
          <a:xfrm rot="10800000">
            <a:off x="8486697" y="4956401"/>
            <a:ext cx="247795" cy="983665"/>
          </a:xfrm>
          <a:prstGeom prst="curvedConnector3">
            <a:avLst>
              <a:gd name="adj1" fmla="val 192254"/>
            </a:avLst>
          </a:prstGeom>
          <a:ln w="25400">
            <a:solidFill>
              <a:schemeClr val="tx1"/>
            </a:solidFill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ontent Placeholder 3">
            <a:extLst>
              <a:ext uri="{FF2B5EF4-FFF2-40B4-BE49-F238E27FC236}">
                <a16:creationId xmlns:a16="http://schemas.microsoft.com/office/drawing/2014/main" id="{CE472DD6-0FEA-BC44-9B4C-7A0426AEC68F}"/>
              </a:ext>
            </a:extLst>
          </p:cNvPr>
          <p:cNvSpPr txBox="1">
            <a:spLocks/>
          </p:cNvSpPr>
          <p:nvPr/>
        </p:nvSpPr>
        <p:spPr>
          <a:xfrm rot="17494813">
            <a:off x="7763573" y="4985260"/>
            <a:ext cx="867314" cy="42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B22CD9E5-D366-B849-BC9A-C7A5C26CB0A1}"/>
              </a:ext>
            </a:extLst>
          </p:cNvPr>
          <p:cNvCxnSpPr>
            <a:cxnSpLocks/>
            <a:stCxn id="45" idx="2"/>
            <a:endCxn id="43" idx="2"/>
          </p:cNvCxnSpPr>
          <p:nvPr/>
        </p:nvCxnSpPr>
        <p:spPr bwMode="gray">
          <a:xfrm rot="10800000">
            <a:off x="8431277" y="3623127"/>
            <a:ext cx="303215" cy="2316939"/>
          </a:xfrm>
          <a:prstGeom prst="curvedConnector3">
            <a:avLst>
              <a:gd name="adj1" fmla="val 463042"/>
            </a:avLst>
          </a:prstGeom>
          <a:ln w="25400">
            <a:solidFill>
              <a:schemeClr val="tx1"/>
            </a:solidFill>
            <a:miter lim="800000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ontent Placeholder 3">
            <a:extLst>
              <a:ext uri="{FF2B5EF4-FFF2-40B4-BE49-F238E27FC236}">
                <a16:creationId xmlns:a16="http://schemas.microsoft.com/office/drawing/2014/main" id="{357C2280-58DC-D242-9799-5CBB21A0121E}"/>
              </a:ext>
            </a:extLst>
          </p:cNvPr>
          <p:cNvSpPr txBox="1">
            <a:spLocks/>
          </p:cNvSpPr>
          <p:nvPr/>
        </p:nvSpPr>
        <p:spPr>
          <a:xfrm rot="17717606">
            <a:off x="6802504" y="4245275"/>
            <a:ext cx="867314" cy="42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5938" indent="-2317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1684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0046 L 0.10641 -0.190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build="p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7" grpId="0"/>
      <p:bldP spid="49" grpId="0"/>
      <p:bldP spid="51" grpId="0"/>
      <p:bldP spid="53" grpId="0"/>
      <p:bldP spid="55" grpId="1"/>
      <p:bldP spid="57" grpId="0"/>
      <p:bldP spid="64" grpId="0" animBg="1"/>
      <p:bldP spid="64" grpId="1" animBg="1"/>
      <p:bldP spid="64" grpId="2" animBg="1"/>
      <p:bldP spid="70" grpId="0"/>
      <p:bldP spid="72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VMware_white_16x9">
  <a:themeElements>
    <a:clrScheme name="VMware 2019">
      <a:dk1>
        <a:srgbClr val="717074"/>
      </a:dk1>
      <a:lt1>
        <a:sysClr val="window" lastClr="FFFFFF"/>
      </a:lt1>
      <a:dk2>
        <a:srgbClr val="3F3F3F"/>
      </a:dk2>
      <a:lt2>
        <a:srgbClr val="F2F2F2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VMWR_CorpTempRefresh_Light_07_21_hr.potx" id="{05DAF37D-AD21-46CA-8327-AA29D585B2C3}" vid="{AA349161-A6C3-488A-A8B7-7A2D5F49158C}"/>
    </a:ext>
  </a:extLst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VMWR_CorpTempRefresh_Light_07_22_MP</Template>
  <TotalTime>0</TotalTime>
  <Words>917</Words>
  <Application>Microsoft Macintosh PowerPoint</Application>
  <PresentationFormat>Custom</PresentationFormat>
  <Paragraphs>309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ArialUnicodeMS</vt:lpstr>
      <vt:lpstr>AppleColorEmoji</vt:lpstr>
      <vt:lpstr>Arial</vt:lpstr>
      <vt:lpstr>Camphor Std</vt:lpstr>
      <vt:lpstr>Metropolis</vt:lpstr>
      <vt:lpstr>Metropolis Light</vt:lpstr>
      <vt:lpstr>Open Sans</vt:lpstr>
      <vt:lpstr>VMware_white_16x9</vt:lpstr>
      <vt:lpstr>Project PBerry: FPGA Acceleration for Remote Memory</vt:lpstr>
      <vt:lpstr>Recent remote memory systems</vt:lpstr>
      <vt:lpstr>PowerPoint Presentation</vt:lpstr>
      <vt:lpstr>Remote memory</vt:lpstr>
      <vt:lpstr>How to track dirty data?</vt:lpstr>
      <vt:lpstr>Overheads in current remote memory systems</vt:lpstr>
      <vt:lpstr>Overheads in current remote memory systems</vt:lpstr>
      <vt:lpstr>PowerPoint Presentation</vt:lpstr>
      <vt:lpstr>Key idea: use cache coherence for tracking memory accesses</vt:lpstr>
      <vt:lpstr>Field Programmable Gate Array (FPGA)</vt:lpstr>
      <vt:lpstr>Key idea: use cache coherence for tracking memory accesses</vt:lpstr>
      <vt:lpstr>Key idea: use cache coherence for tracking memory accesses</vt:lpstr>
      <vt:lpstr>FPGA primitives</vt:lpstr>
      <vt:lpstr>Remote memory using a cache coherent FPGA</vt:lpstr>
      <vt:lpstr>1. “Demand paging” using a cache coherent FPGA</vt:lpstr>
      <vt:lpstr>1. “Demand paging” optimization: translation triggered prefetching </vt:lpstr>
      <vt:lpstr>PowerPoint Presentation</vt:lpstr>
      <vt:lpstr>Benefits</vt:lpstr>
      <vt:lpstr>Preliminary results (emulated)</vt:lpstr>
      <vt:lpstr>Other use cases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2019-06-08T00:02:14Z</cp:lastPrinted>
  <dcterms:created xsi:type="dcterms:W3CDTF">2018-01-16T21:43:38Z</dcterms:created>
  <dcterms:modified xsi:type="dcterms:W3CDTF">2019-06-08T00:02:15Z</dcterms:modified>
</cp:coreProperties>
</file>